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3"/>
  </p:sldMasterIdLst>
  <p:notesMasterIdLst>
    <p:notesMasterId r:id="rId23"/>
  </p:notesMasterIdLst>
  <p:sldIdLst>
    <p:sldId id="256" r:id="rId4"/>
    <p:sldId id="629" r:id="rId5"/>
    <p:sldId id="630" r:id="rId6"/>
    <p:sldId id="607" r:id="rId7"/>
    <p:sldId id="631" r:id="rId8"/>
    <p:sldId id="641" r:id="rId9"/>
    <p:sldId id="642" r:id="rId10"/>
    <p:sldId id="643" r:id="rId11"/>
    <p:sldId id="611" r:id="rId12"/>
    <p:sldId id="632" r:id="rId13"/>
    <p:sldId id="622" r:id="rId14"/>
    <p:sldId id="633" r:id="rId15"/>
    <p:sldId id="634" r:id="rId16"/>
    <p:sldId id="635" r:id="rId17"/>
    <p:sldId id="636" r:id="rId18"/>
    <p:sldId id="637" r:id="rId19"/>
    <p:sldId id="638" r:id="rId20"/>
    <p:sldId id="639" r:id="rId21"/>
    <p:sldId id="640" r:id="rId22"/>
  </p:sldIdLst>
  <p:sldSz cx="9144000" cy="6858000" type="screen4x3"/>
  <p:notesSz cx="6867525" cy="9994900"/>
  <p:embeddedFontLst>
    <p:embeddedFont>
      <p:font typeface="뫼비우스 Bold" pitchFamily="2" charset="-127"/>
      <p:regular r:id="rId24"/>
    </p:embeddedFont>
    <p:embeddedFont>
      <p:font typeface="나눔고딕" pitchFamily="50" charset="-127"/>
      <p:regular r:id="rId25"/>
      <p:bold r:id="rId26"/>
    </p:embeddedFont>
    <p:embeddedFont>
      <p:font typeface="뫼비우스 Regular" pitchFamily="2" charset="-127"/>
      <p:regular r:id="rId27"/>
    </p:embeddedFont>
    <p:embeddedFont>
      <p:font typeface="맑은 고딕" pitchFamily="50" charset="-127"/>
      <p:regular r:id="rId28"/>
      <p:bold r:id="rId29"/>
    </p:embeddedFont>
    <p:embeddedFont>
      <p:font typeface="HY헤드라인M" pitchFamily="18" charset="-127"/>
      <p:regular r:id="rId30"/>
    </p:embeddedFont>
    <p:embeddedFont>
      <p:font typeface="Tahoma" pitchFamily="34" charset="0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05">
          <p15:clr>
            <a:srgbClr val="A4A3A4"/>
          </p15:clr>
        </p15:guide>
        <p15:guide id="2" pos="2880">
          <p15:clr>
            <a:srgbClr val="A4A3A4"/>
          </p15:clr>
        </p15:guide>
        <p15:guide id="3" pos="51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48">
          <p15:clr>
            <a:srgbClr val="A4A3A4"/>
          </p15:clr>
        </p15:guide>
        <p15:guide id="2" pos="2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C0504D"/>
    <a:srgbClr val="FDE4CF"/>
    <a:srgbClr val="000000"/>
    <a:srgbClr val="FFFFFF"/>
    <a:srgbClr val="FBCFAB"/>
    <a:srgbClr val="D5A7C2"/>
    <a:srgbClr val="00B0F0"/>
    <a:srgbClr val="61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48" autoAdjust="0"/>
    <p:restoredTop sz="94660"/>
  </p:normalViewPr>
  <p:slideViewPr>
    <p:cSldViewPr snapToGrid="0" showGuides="1">
      <p:cViewPr>
        <p:scale>
          <a:sx n="110" d="100"/>
          <a:sy n="110" d="100"/>
        </p:scale>
        <p:origin x="-1908" y="-336"/>
      </p:cViewPr>
      <p:guideLst>
        <p:guide orient="horz" pos="405"/>
        <p:guide pos="2880"/>
        <p:guide pos="51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-2712" y="-114"/>
      </p:cViewPr>
      <p:guideLst>
        <p:guide orient="horz" pos="3148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0008" y="1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826343B6-2779-4E9D-8301-BACF751498EE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753" y="4747579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1AE4292D-B3F2-4DE9-B0BF-3B29FF16D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97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292D-B3F2-4DE9-B0BF-3B29FF16DC5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843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292D-B3F2-4DE9-B0BF-3B29FF16DC5C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53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292D-B3F2-4DE9-B0BF-3B29FF16DC5C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53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292D-B3F2-4DE9-B0BF-3B29FF16DC5C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53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292D-B3F2-4DE9-B0BF-3B29FF16DC5C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53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292D-B3F2-4DE9-B0BF-3B29FF16DC5C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53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292D-B3F2-4DE9-B0BF-3B29FF16DC5C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53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292D-B3F2-4DE9-B0BF-3B29FF16DC5C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53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292D-B3F2-4DE9-B0BF-3B29FF16DC5C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53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292D-B3F2-4DE9-B0BF-3B29FF16DC5C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53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292D-B3F2-4DE9-B0BF-3B29FF16DC5C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53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292D-B3F2-4DE9-B0BF-3B29FF16DC5C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53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292D-B3F2-4DE9-B0BF-3B29FF16DC5C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53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292D-B3F2-4DE9-B0BF-3B29FF16DC5C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53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292D-B3F2-4DE9-B0BF-3B29FF16DC5C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53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292D-B3F2-4DE9-B0BF-3B29FF16DC5C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53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292D-B3F2-4DE9-B0BF-3B29FF16DC5C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53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292D-B3F2-4DE9-B0BF-3B29FF16DC5C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53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292D-B3F2-4DE9-B0BF-3B29FF16DC5C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5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842840"/>
            <a:ext cx="9144000" cy="164851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0" y="1700808"/>
            <a:ext cx="9144000" cy="13985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  <a:alpha val="50000"/>
                </a:srgbClr>
              </a:gs>
              <a:gs pos="100000">
                <a:srgbClr val="00B0F0">
                  <a:tint val="23500"/>
                  <a:satMod val="160000"/>
                  <a:alpha val="2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12" descr="로고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10" y="6237513"/>
            <a:ext cx="966307" cy="54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CE45-6DC4-4506-9731-E419925CFE5E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A081-91F6-4C2B-9BC8-F7A481C55A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CE45-6DC4-4506-9731-E419925CFE5E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A081-91F6-4C2B-9BC8-F7A481C55A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CE45-6DC4-4506-9731-E419925CFE5E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A081-91F6-4C2B-9BC8-F7A481C55A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-1" y="0"/>
            <a:ext cx="1365663" cy="129441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rgbClr val="61D6FF"/>
              </a:gs>
              <a:gs pos="100000">
                <a:srgbClr val="61D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1268680"/>
            <a:ext cx="1365663" cy="5589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1579418" y="1246909"/>
            <a:ext cx="7267699" cy="0"/>
          </a:xfrm>
          <a:prstGeom prst="line">
            <a:avLst/>
          </a:prstGeom>
          <a:ln>
            <a:solidFill>
              <a:srgbClr val="61D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799962" y="753439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Index</a:t>
            </a:r>
            <a:endParaRPr lang="ko-KR" altLang="en-US" sz="2400" b="1" dirty="0">
              <a:solidFill>
                <a:srgbClr val="00B0F0"/>
              </a:solidFill>
              <a:latin typeface="Tahoma" pitchFamily="34" charset="0"/>
              <a:ea typeface="뫼비우스 Bold" pitchFamily="2" charset="-127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 flipH="1">
            <a:off x="0" y="0"/>
            <a:ext cx="9144000" cy="6429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rgbClr val="61D6FF"/>
              </a:gs>
              <a:gs pos="100000">
                <a:srgbClr val="61D6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8831094" y="664255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E8056792-A17D-4F58-B822-0DC4EADBB141}" type="slidenum">
              <a:rPr lang="en-US" altLang="ko-KR" sz="800" smtClean="0">
                <a:solidFill>
                  <a:srgbClr val="0070C0"/>
                </a:solidFill>
                <a:latin typeface="뫼비우스 Regular" pitchFamily="2" charset="-127"/>
                <a:ea typeface="뫼비우스 Regular" pitchFamily="2" charset="-127"/>
              </a:rPr>
              <a:pPr algn="r"/>
              <a:t>‹#›</a:t>
            </a:fld>
            <a:endParaRPr lang="ko-KR" altLang="en-US" sz="800" dirty="0">
              <a:solidFill>
                <a:srgbClr val="0070C0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8775862" y="6678744"/>
            <a:ext cx="45719" cy="180000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 flipH="1">
            <a:off x="0" y="631063"/>
            <a:ext cx="9144000" cy="45719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www.simple-fundraising-ideas.com/images/thank-you-letter-writing.jpg"/>
          <p:cNvPicPr>
            <a:picLocks noChangeAspect="1" noChangeArrowheads="1"/>
          </p:cNvPicPr>
          <p:nvPr userDrawn="1"/>
        </p:nvPicPr>
        <p:blipFill>
          <a:blip r:embed="rId2" cstate="print"/>
          <a:srcRect t="51606"/>
          <a:stretch>
            <a:fillRect/>
          </a:stretch>
        </p:blipFill>
        <p:spPr bwMode="auto">
          <a:xfrm>
            <a:off x="0" y="1516162"/>
            <a:ext cx="9144000" cy="292935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 userDrawn="1"/>
        </p:nvSpPr>
        <p:spPr bwMode="auto">
          <a:xfrm>
            <a:off x="-2888" y="-286"/>
            <a:ext cx="9146888" cy="1528144"/>
          </a:xfrm>
          <a:prstGeom prst="rect">
            <a:avLst/>
          </a:prstGeom>
          <a:solidFill>
            <a:srgbClr val="20C9F8">
              <a:alpha val="72157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712" tIns="53857" rIns="107712" bIns="53857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0" y="1378164"/>
            <a:ext cx="9144000" cy="149135"/>
          </a:xfrm>
          <a:prstGeom prst="rect">
            <a:avLst/>
          </a:prstGeom>
          <a:solidFill>
            <a:srgbClr val="FFFFFF">
              <a:alpha val="6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712" tIns="53857" rIns="107712" bIns="53857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6" name="그림 12" descr="로고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6230791"/>
            <a:ext cx="900339" cy="509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CE45-6DC4-4506-9731-E419925CFE5E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A081-91F6-4C2B-9BC8-F7A481C55A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CE45-6DC4-4506-9731-E419925CFE5E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A081-91F6-4C2B-9BC8-F7A481C55A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CE45-6DC4-4506-9731-E419925CFE5E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A081-91F6-4C2B-9BC8-F7A481C55A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CE45-6DC4-4506-9731-E419925CFE5E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A081-91F6-4C2B-9BC8-F7A481C55A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CE45-6DC4-4506-9731-E419925CFE5E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A081-91F6-4C2B-9BC8-F7A481C55A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3CE45-6DC4-4506-9731-E419925CFE5E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A081-91F6-4C2B-9BC8-F7A481C55A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05828" y="2435724"/>
            <a:ext cx="5888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1000"/>
              </a:spcAft>
            </a:pP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SBC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통계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 Architecture/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화면 설계서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 txBox="1">
            <a:spLocks/>
          </p:cNvSpPr>
          <p:nvPr/>
        </p:nvSpPr>
        <p:spPr>
          <a:xfrm>
            <a:off x="132258" y="177708"/>
            <a:ext cx="3400290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kumimoji="0" sz="2200" b="0" i="0" u="none" strike="noStrike" cap="none" spc="0" normalizeH="0" baseline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rebuchet MS" pitchFamily="34" charset="0"/>
                <a:ea typeface="Arial Unicode MS" pitchFamily="50" charset="-127"/>
                <a:cs typeface="Arial" pitchFamily="34" charset="0"/>
              </a:defRPr>
            </a:lvl1pPr>
          </a:lstStyle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CDR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CDR 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5362" y="5999265"/>
            <a:ext cx="11456878" cy="238047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47404" y="1546125"/>
            <a:ext cx="114480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Call Detail Records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34962"/>
              </p:ext>
            </p:extLst>
          </p:nvPr>
        </p:nvGraphicFramePr>
        <p:xfrm>
          <a:off x="45656" y="1773168"/>
          <a:ext cx="11439880" cy="43498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728991"/>
                <a:gridCol w="813244"/>
                <a:gridCol w="660199"/>
                <a:gridCol w="716081"/>
                <a:gridCol w="716081"/>
                <a:gridCol w="716081"/>
                <a:gridCol w="644473"/>
                <a:gridCol w="644473"/>
                <a:gridCol w="716081"/>
                <a:gridCol w="644473"/>
                <a:gridCol w="644473"/>
                <a:gridCol w="572865"/>
                <a:gridCol w="644473"/>
                <a:gridCol w="644473"/>
                <a:gridCol w="644473"/>
                <a:gridCol w="644473"/>
                <a:gridCol w="644473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Session</a:t>
                      </a:r>
                      <a:r>
                        <a:rPr lang="en-US" altLang="ko-KR" sz="900" b="1" baseline="0" dirty="0" smtClean="0"/>
                        <a:t> Id</a:t>
                      </a:r>
                      <a:endParaRPr lang="ko-KR" altLang="en-US" sz="900" b="1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/>
                        <a:t>Nas</a:t>
                      </a:r>
                      <a:r>
                        <a:rPr lang="en-US" altLang="ko-KR" sz="900" b="1" dirty="0" smtClean="0"/>
                        <a:t> IP</a:t>
                      </a:r>
                      <a:endParaRPr lang="ko-KR" altLang="en-US" sz="900" b="1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/>
                        <a:t>Nas</a:t>
                      </a:r>
                      <a:r>
                        <a:rPr lang="en-US" altLang="ko-KR" sz="900" b="1" dirty="0" smtClean="0"/>
                        <a:t> Port</a:t>
                      </a:r>
                      <a:endParaRPr lang="ko-KR" altLang="en-US" sz="900" b="1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Calling Station Id</a:t>
                      </a:r>
                      <a:endParaRPr lang="ko-KR" altLang="en-US" sz="900" b="1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 smtClean="0"/>
                        <a:t>Called Station Id</a:t>
                      </a:r>
                      <a:endParaRPr lang="ko-KR" altLang="en-US" sz="900" b="1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Setup Time</a:t>
                      </a:r>
                      <a:endParaRPr lang="ko-KR" altLang="en-US" sz="900" b="1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Connect</a:t>
                      </a:r>
                    </a:p>
                    <a:p>
                      <a:pPr algn="ctr" latinLnBrk="1"/>
                      <a:r>
                        <a:rPr lang="en-US" altLang="ko-KR" sz="900" b="1" dirty="0" smtClean="0"/>
                        <a:t>Time</a:t>
                      </a:r>
                      <a:endParaRPr lang="ko-KR" altLang="en-US" sz="900" b="1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Session Ingress Realm</a:t>
                      </a:r>
                      <a:endParaRPr lang="en-US" altLang="ko-KR" sz="900" b="1" baseline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Session</a:t>
                      </a:r>
                      <a:r>
                        <a:rPr lang="en-US" altLang="ko-KR" sz="900" b="1" baseline="0" dirty="0"/>
                        <a:t> </a:t>
                      </a:r>
                      <a:r>
                        <a:rPr lang="en-US" altLang="ko-KR" sz="900" b="1" baseline="0" dirty="0" smtClean="0"/>
                        <a:t>Egress Realm</a:t>
                      </a:r>
                      <a:endParaRPr lang="en-US" altLang="ko-KR" sz="900" b="1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Session</a:t>
                      </a:r>
                      <a:r>
                        <a:rPr lang="en-US" altLang="ko-KR" sz="900" b="1" baseline="0" dirty="0" smtClean="0"/>
                        <a:t> Protocol Type</a:t>
                      </a:r>
                      <a:endParaRPr lang="ko-KR" altLang="en-US" sz="900" b="1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...</a:t>
                      </a:r>
                      <a:endParaRPr lang="ko-KR" altLang="en-US" sz="900" b="1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b="1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10144" y="2361001"/>
            <a:ext cx="9875256" cy="375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 날짜의 기본값은 오늘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(from: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현재시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to: 23:59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내 검색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(filter)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지원 필요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단위 </a:t>
            </a:r>
            <a:r>
              <a:rPr lang="ko-KR" altLang="en-US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페이징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필요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cdrs_stop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컬럼순서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sbc_group_name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sbc_group_id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h323_setup_time,  h323_connect_time,</a:t>
            </a:r>
            <a:r>
              <a:rPr lang="en-US" altLang="ko-KR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h323_disconnect_time, </a:t>
            </a:r>
            <a:r>
              <a:rPr lang="en-US" altLang="ko-KR" sz="1100" dirty="0" err="1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acct_session_time</a:t>
            </a:r>
            <a:r>
              <a:rPr lang="en-US" altLang="ko-KR" sz="11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calling_number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called_number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from_country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to_country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acct_session_id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calling_station_id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called_station_id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h323_disconnect_cause</a:t>
            </a:r>
            <a:r>
              <a:rPr lang="en-US" altLang="ko-KR" sz="11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sip_status_code</a:t>
            </a:r>
            <a:r>
              <a:rPr lang="en-US" altLang="ko-KR" sz="11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nas_ip_address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nas_port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acme_session_ingress_realm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acme_session_egress_realm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session_protocol_type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acme_flowtype_fs1_f,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acme_local_time_zone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acme_post_dial_delay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acme_originating_trunk_group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acme_terminating_trunk_group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acme_ingress_local_addr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acme_ingress_remote_addr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acme_egress_local_addr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acme_egress_remote_addr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11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acme_calling_octets_fs1, acme_called_octets_fs1, </a:t>
            </a:r>
            <a:r>
              <a:rPr lang="en-US" altLang="ko-KR" sz="1100" dirty="0" err="1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acme_calling_r_factor</a:t>
            </a: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acme_called_r_factor</a:t>
            </a: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acme_calling_rtp_packets_lost_fs1, acme_called_rtp_packets_lost_fs1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acme_calling_rtp_avg_jitter_fs1, acme_called_rtp_avg_jitter_fs1</a:t>
            </a:r>
            <a:r>
              <a:rPr lang="en-US" altLang="ko-KR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,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client_ip_address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acct_unique_session_id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 </a:t>
            </a:r>
            <a:r>
              <a:rPr lang="ko-KR" altLang="en-US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컬럼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명칭은 위 </a:t>
            </a:r>
            <a:r>
              <a:rPr lang="ko-KR" altLang="en-US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컬럼들의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 comments 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" y="733425"/>
            <a:ext cx="62484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04" y="742950"/>
            <a:ext cx="14382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32258" y="1090613"/>
            <a:ext cx="2032086" cy="257365"/>
            <a:chOff x="2827833" y="1080992"/>
            <a:chExt cx="2032086" cy="257365"/>
          </a:xfrm>
        </p:grpSpPr>
        <p:sp>
          <p:nvSpPr>
            <p:cNvPr id="10" name="직사각형 9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SBC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그룹</a:t>
              </a:r>
              <a:r>
                <a:rPr lang="en-US" altLang="ko-KR" sz="900" b="1" dirty="0" smtClean="0">
                  <a:solidFill>
                    <a:srgbClr val="FF0000"/>
                  </a:solidFill>
                </a:rPr>
                <a:t>*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28713"/>
              <a:ext cx="9525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12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 txBox="1">
            <a:spLocks/>
          </p:cNvSpPr>
          <p:nvPr/>
        </p:nvSpPr>
        <p:spPr>
          <a:xfrm>
            <a:off x="132258" y="177708"/>
            <a:ext cx="3182281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kumimoji="0" sz="2200" b="0" i="0" u="none" strike="noStrike" cap="none" spc="0" normalizeH="0" baseline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rebuchet MS" pitchFamily="34" charset="0"/>
                <a:ea typeface="Arial Unicode MS" pitchFamily="50" charset="-127"/>
                <a:cs typeface="Arial" pitchFamily="34" charset="0"/>
              </a:defRPr>
            </a:lvl1pPr>
          </a:lstStyle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통계 화면 공통 적용 사항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9739" y="744365"/>
            <a:ext cx="8543736" cy="5932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검색조건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날짜 뿐만 아니라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시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분도 선택 가능하도록 하고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분은 </a:t>
            </a:r>
            <a:r>
              <a:rPr lang="en-US" altLang="ko-KR" sz="1400" dirty="0">
                <a:solidFill>
                  <a:schemeClr val="tx1"/>
                </a:solidFill>
              </a:rPr>
              <a:t>“5</a:t>
            </a:r>
            <a:r>
              <a:rPr lang="ko-KR" altLang="en-US" sz="1400" dirty="0">
                <a:solidFill>
                  <a:schemeClr val="tx1"/>
                </a:solidFill>
              </a:rPr>
              <a:t>분단위로</a:t>
            </a:r>
            <a:r>
              <a:rPr lang="en-US" altLang="ko-KR" sz="1400" dirty="0">
                <a:solidFill>
                  <a:schemeClr val="tx1"/>
                </a:solidFill>
              </a:rPr>
              <a:t>(00</a:t>
            </a:r>
            <a:r>
              <a:rPr lang="ko-KR" altLang="en-US" sz="1400" dirty="0">
                <a:solidFill>
                  <a:schemeClr val="tx1"/>
                </a:solidFill>
              </a:rPr>
              <a:t>분</a:t>
            </a:r>
            <a:r>
              <a:rPr lang="en-US" altLang="ko-KR" sz="1400" dirty="0">
                <a:solidFill>
                  <a:schemeClr val="tx1"/>
                </a:solidFill>
              </a:rPr>
              <a:t>, 05</a:t>
            </a:r>
            <a:r>
              <a:rPr lang="ko-KR" altLang="en-US" sz="1400" dirty="0">
                <a:solidFill>
                  <a:schemeClr val="tx1"/>
                </a:solidFill>
              </a:rPr>
              <a:t>분</a:t>
            </a:r>
            <a:r>
              <a:rPr lang="en-US" altLang="ko-KR" sz="1400" dirty="0">
                <a:solidFill>
                  <a:schemeClr val="tx1"/>
                </a:solidFill>
              </a:rPr>
              <a:t>… 55</a:t>
            </a:r>
            <a:r>
              <a:rPr lang="ko-KR" altLang="en-US" sz="1400" dirty="0">
                <a:solidFill>
                  <a:schemeClr val="tx1"/>
                </a:solidFill>
              </a:rPr>
              <a:t>분까지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기본값</a:t>
            </a:r>
            <a:r>
              <a:rPr lang="en-US" altLang="ko-KR" sz="1400" dirty="0" smtClean="0">
                <a:solidFill>
                  <a:schemeClr val="tx1"/>
                </a:solidFill>
              </a:rPr>
              <a:t>-from: </a:t>
            </a:r>
            <a:r>
              <a:rPr lang="ko-KR" altLang="en-US" sz="1400" dirty="0" smtClean="0">
                <a:solidFill>
                  <a:schemeClr val="tx1"/>
                </a:solidFill>
              </a:rPr>
              <a:t>오늘날짜 </a:t>
            </a:r>
            <a:r>
              <a:rPr lang="en-US" altLang="ko-KR" sz="1400" dirty="0" smtClean="0">
                <a:solidFill>
                  <a:schemeClr val="tx1"/>
                </a:solidFill>
              </a:rPr>
              <a:t>00</a:t>
            </a:r>
            <a:r>
              <a:rPr lang="ko-KR" altLang="en-US" sz="1400" dirty="0" smtClean="0">
                <a:solidFill>
                  <a:schemeClr val="tx1"/>
                </a:solidFill>
              </a:rPr>
              <a:t>시</a:t>
            </a:r>
            <a:r>
              <a:rPr lang="en-US" altLang="ko-KR" sz="1400" dirty="0" smtClean="0">
                <a:solidFill>
                  <a:schemeClr val="tx1"/>
                </a:solidFill>
              </a:rPr>
              <a:t>00</a:t>
            </a:r>
            <a:r>
              <a:rPr lang="ko-KR" altLang="en-US" sz="1400" dirty="0" smtClean="0">
                <a:solidFill>
                  <a:schemeClr val="tx1"/>
                </a:solidFill>
              </a:rPr>
              <a:t>분 </a:t>
            </a:r>
            <a:r>
              <a:rPr lang="en-US" altLang="ko-KR" sz="1400" dirty="0" smtClean="0">
                <a:solidFill>
                  <a:schemeClr val="tx1"/>
                </a:solidFill>
              </a:rPr>
              <a:t>~ </a:t>
            </a:r>
            <a:r>
              <a:rPr lang="ko-KR" altLang="en-US" sz="1400" dirty="0" smtClean="0">
                <a:solidFill>
                  <a:schemeClr val="tx1"/>
                </a:solidFill>
              </a:rPr>
              <a:t>오늘날짜 </a:t>
            </a:r>
            <a:r>
              <a:rPr lang="en-US" altLang="ko-KR" sz="1400" dirty="0" smtClean="0">
                <a:solidFill>
                  <a:schemeClr val="tx1"/>
                </a:solidFill>
              </a:rPr>
              <a:t>23</a:t>
            </a:r>
            <a:r>
              <a:rPr lang="ko-KR" altLang="en-US" sz="1400" dirty="0" smtClean="0">
                <a:solidFill>
                  <a:schemeClr val="tx1"/>
                </a:solidFill>
              </a:rPr>
              <a:t>시 </a:t>
            </a:r>
            <a:r>
              <a:rPr lang="en-US" altLang="ko-KR" sz="1400" dirty="0" smtClean="0">
                <a:solidFill>
                  <a:schemeClr val="tx1"/>
                </a:solidFill>
              </a:rPr>
              <a:t>55</a:t>
            </a:r>
            <a:r>
              <a:rPr lang="ko-KR" altLang="en-US" sz="1400" dirty="0" smtClean="0">
                <a:solidFill>
                  <a:schemeClr val="tx1"/>
                </a:solidFill>
              </a:rPr>
              <a:t>분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성공 율</a:t>
            </a:r>
            <a:r>
              <a:rPr lang="en-US" altLang="ko-KR" sz="1400" dirty="0" smtClean="0">
                <a:solidFill>
                  <a:schemeClr val="tx1"/>
                </a:solidFill>
              </a:rPr>
              <a:t>(%) </a:t>
            </a:r>
            <a:r>
              <a:rPr lang="ko-KR" altLang="en-US" sz="1400" dirty="0" smtClean="0">
                <a:solidFill>
                  <a:schemeClr val="tx1"/>
                </a:solidFill>
              </a:rPr>
              <a:t>처럼 </a:t>
            </a:r>
            <a:r>
              <a:rPr lang="en-US" altLang="ko-KR" sz="1400" dirty="0" smtClean="0">
                <a:solidFill>
                  <a:schemeClr val="tx1"/>
                </a:solidFill>
              </a:rPr>
              <a:t>% </a:t>
            </a:r>
            <a:r>
              <a:rPr lang="ko-KR" altLang="en-US" sz="1400" dirty="0" smtClean="0">
                <a:solidFill>
                  <a:schemeClr val="tx1"/>
                </a:solidFill>
              </a:rPr>
              <a:t>혹은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소숫점을</a:t>
            </a:r>
            <a:r>
              <a:rPr lang="ko-KR" altLang="en-US" sz="1400" dirty="0" smtClean="0">
                <a:solidFill>
                  <a:schemeClr val="tx1"/>
                </a:solidFill>
              </a:rPr>
              <a:t> 보여주는 것들은 소수점 </a:t>
            </a:r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</a:rPr>
              <a:t>자리까지를 기본으로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시간단위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</a:rPr>
              <a:t> 검색 조건을 구성하는 항목은 다음과 같다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 5</a:t>
            </a:r>
            <a:r>
              <a:rPr lang="ko-KR" altLang="en-US" sz="1400" dirty="0">
                <a:solidFill>
                  <a:schemeClr val="tx1"/>
                </a:solidFill>
              </a:rPr>
              <a:t>분</a:t>
            </a:r>
            <a:r>
              <a:rPr lang="en-US" altLang="ko-KR" sz="1400" dirty="0">
                <a:solidFill>
                  <a:schemeClr val="tx1"/>
                </a:solidFill>
              </a:rPr>
              <a:t>/30</a:t>
            </a:r>
            <a:r>
              <a:rPr lang="ko-KR" altLang="en-US" sz="1400" dirty="0">
                <a:solidFill>
                  <a:schemeClr val="tx1"/>
                </a:solidFill>
              </a:rPr>
              <a:t>분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월 이며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기본값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이다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시간단위 값이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분</a:t>
            </a:r>
            <a:r>
              <a:rPr lang="en-US" altLang="ko-KR" sz="1400" dirty="0">
                <a:solidFill>
                  <a:schemeClr val="tx1"/>
                </a:solidFill>
              </a:rPr>
              <a:t>/30</a:t>
            </a:r>
            <a:r>
              <a:rPr lang="ko-KR" altLang="en-US" sz="1400" dirty="0">
                <a:solidFill>
                  <a:schemeClr val="tx1"/>
                </a:solidFill>
              </a:rPr>
              <a:t>분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시간 단위일 경우 추이 그래프에서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X </a:t>
            </a:r>
            <a:r>
              <a:rPr lang="ko-KR" altLang="en-US" sz="1400" dirty="0" smtClean="0">
                <a:solidFill>
                  <a:schemeClr val="tx1"/>
                </a:solidFill>
              </a:rPr>
              <a:t>축을 시간 단위로 표현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이때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시간단위이면 </a:t>
            </a:r>
            <a:r>
              <a:rPr lang="en-US" altLang="ko-KR" sz="1400" dirty="0" smtClean="0">
                <a:solidFill>
                  <a:schemeClr val="tx1"/>
                </a:solidFill>
              </a:rPr>
              <a:t>X</a:t>
            </a:r>
            <a:r>
              <a:rPr lang="ko-KR" altLang="en-US" sz="1400" dirty="0" smtClean="0">
                <a:solidFill>
                  <a:schemeClr val="tx1"/>
                </a:solidFill>
              </a:rPr>
              <a:t>축 표현에 한계가 있으므로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검색 범위 제한을 하도록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.(</a:t>
            </a:r>
            <a:r>
              <a:rPr lang="ko-KR" altLang="en-US" sz="1400" dirty="0" smtClean="0">
                <a:solidFill>
                  <a:schemeClr val="tx1"/>
                </a:solidFill>
              </a:rPr>
              <a:t>얼마나 할지는</a:t>
            </a:r>
            <a:r>
              <a:rPr lang="en-US" altLang="ko-KR" sz="1400" dirty="0" smtClean="0">
                <a:solidFill>
                  <a:schemeClr val="tx1"/>
                </a:solidFill>
              </a:rPr>
              <a:t>.... </a:t>
            </a:r>
            <a:r>
              <a:rPr lang="ko-KR" altLang="en-US" sz="1400" dirty="0" smtClean="0">
                <a:solidFill>
                  <a:schemeClr val="tx1"/>
                </a:solidFill>
              </a:rPr>
              <a:t>표현되는 거 보고 결정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주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월 은 그대로 일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주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월 단위로 </a:t>
            </a:r>
            <a:r>
              <a:rPr lang="en-US" altLang="ko-KR" sz="1400" dirty="0" smtClean="0">
                <a:solidFill>
                  <a:schemeClr val="tx1"/>
                </a:solidFill>
              </a:rPr>
              <a:t>X</a:t>
            </a:r>
            <a:r>
              <a:rPr lang="ko-KR" altLang="en-US" sz="1400" dirty="0" smtClean="0">
                <a:solidFill>
                  <a:schemeClr val="tx1"/>
                </a:solidFill>
              </a:rPr>
              <a:t>축을 표현하도록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발신사업자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착신사업자 를 선택하면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사업자별</a:t>
            </a:r>
            <a:r>
              <a:rPr lang="en-US" altLang="ko-KR" sz="1400" dirty="0" smtClean="0">
                <a:solidFill>
                  <a:schemeClr val="tx1"/>
                </a:solidFill>
              </a:rPr>
              <a:t>” </a:t>
            </a:r>
            <a:r>
              <a:rPr lang="ko-KR" altLang="en-US" sz="1400" dirty="0" smtClean="0">
                <a:solidFill>
                  <a:schemeClr val="tx1"/>
                </a:solidFill>
              </a:rPr>
              <a:t>에 자동 체크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발신국가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착신국가를 선택하면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국가별</a:t>
            </a:r>
            <a:r>
              <a:rPr lang="en-US" altLang="ko-KR" sz="1400" dirty="0" smtClean="0">
                <a:solidFill>
                  <a:schemeClr val="tx1"/>
                </a:solidFill>
              </a:rPr>
              <a:t>” </a:t>
            </a:r>
            <a:r>
              <a:rPr lang="ko-KR" altLang="en-US" sz="1400" dirty="0" smtClean="0">
                <a:solidFill>
                  <a:schemeClr val="tx1"/>
                </a:solidFill>
              </a:rPr>
              <a:t>에 자동 체크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통계 대상 테이블</a:t>
            </a:r>
            <a:r>
              <a:rPr lang="en-US" altLang="ko-KR" sz="1400" dirty="0" smtClean="0">
                <a:solidFill>
                  <a:schemeClr val="tx1"/>
                </a:solidFill>
              </a:rPr>
              <a:t>: STCS_TRAFFIC_5MIN  </a:t>
            </a:r>
            <a:r>
              <a:rPr lang="ko-KR" altLang="en-US" sz="1400" dirty="0" smtClean="0">
                <a:solidFill>
                  <a:schemeClr val="tx1"/>
                </a:solidFill>
              </a:rPr>
              <a:t>이거 하나입니다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2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 txBox="1">
            <a:spLocks/>
          </p:cNvSpPr>
          <p:nvPr/>
        </p:nvSpPr>
        <p:spPr>
          <a:xfrm>
            <a:off x="132258" y="177708"/>
            <a:ext cx="2938625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kumimoji="0" sz="2200" b="0" i="0" u="none" strike="noStrike" cap="none" spc="0" normalizeH="0" baseline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rebuchet MS" pitchFamily="34" charset="0"/>
                <a:ea typeface="Arial Unicode MS" pitchFamily="50" charset="-127"/>
                <a:cs typeface="Arial" pitchFamily="34" charset="0"/>
              </a:defRPr>
            </a:lvl1pPr>
          </a:lstStyle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통계관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호처리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통계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" y="733425"/>
            <a:ext cx="62484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04" y="742950"/>
            <a:ext cx="14382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204" y="1066800"/>
            <a:ext cx="25050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59532"/>
              </p:ext>
            </p:extLst>
          </p:nvPr>
        </p:nvGraphicFramePr>
        <p:xfrm>
          <a:off x="132256" y="1852854"/>
          <a:ext cx="10945318" cy="192212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201244"/>
                <a:gridCol w="838200"/>
                <a:gridCol w="895350"/>
                <a:gridCol w="885825"/>
                <a:gridCol w="751970"/>
                <a:gridCol w="742686"/>
                <a:gridCol w="658835"/>
                <a:gridCol w="766645"/>
                <a:gridCol w="754666"/>
                <a:gridCol w="850496"/>
                <a:gridCol w="1126009"/>
                <a:gridCol w="766645"/>
                <a:gridCol w="706747"/>
              </a:tblGrid>
              <a:tr h="364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기준시간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발신국가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착신국가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발신사업자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착신사업자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/>
                        <a:t>시도호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/>
                        <a:t>소통호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/>
                        <a:t>완료호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/>
                        <a:t>완료율</a:t>
                      </a:r>
                      <a:r>
                        <a:rPr lang="en-US" altLang="ko-KR" sz="900" b="1" dirty="0" smtClean="0"/>
                        <a:t>(%)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In</a:t>
                      </a:r>
                      <a:r>
                        <a:rPr lang="ko-KR" altLang="en-US" sz="900" b="1" dirty="0" err="1" smtClean="0"/>
                        <a:t>패킷수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In</a:t>
                      </a:r>
                      <a:r>
                        <a:rPr lang="en-US" altLang="ko-KR" sz="900" b="1" baseline="0" dirty="0" smtClean="0"/>
                        <a:t> </a:t>
                      </a:r>
                      <a:r>
                        <a:rPr lang="ko-KR" altLang="en-US" sz="900" b="1" baseline="0" dirty="0" err="1" smtClean="0"/>
                        <a:t>패킷사이즈</a:t>
                      </a:r>
                      <a:endParaRPr lang="ko-KR" altLang="en-US" sz="900" b="1" dirty="0" smtClean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Out</a:t>
                      </a:r>
                      <a:r>
                        <a:rPr lang="ko-KR" altLang="en-US" sz="900" b="1" dirty="0" err="1" smtClean="0"/>
                        <a:t>패킷수</a:t>
                      </a:r>
                      <a:endParaRPr lang="ko-KR" altLang="en-US" sz="900" b="1" dirty="0" smtClean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Out</a:t>
                      </a:r>
                      <a:r>
                        <a:rPr lang="en-US" altLang="ko-KR" sz="900" b="1" baseline="0" dirty="0" smtClean="0"/>
                        <a:t> </a:t>
                      </a:r>
                      <a:r>
                        <a:rPr lang="ko-KR" altLang="en-US" sz="900" b="1" baseline="0" dirty="0" err="1" smtClean="0"/>
                        <a:t>패킷사이즈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26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기준시간 값</a:t>
                      </a:r>
                      <a:r>
                        <a:rPr lang="en-US" altLang="ko-KR" sz="800" b="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800" b="0" dirty="0" smtClean="0"/>
                        <a:t>Ex( 5</a:t>
                      </a:r>
                      <a:r>
                        <a:rPr lang="ko-KR" altLang="en-US" sz="800" b="0" dirty="0" err="1" smtClean="0"/>
                        <a:t>분단위이면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en-US" altLang="ko-KR" sz="800" b="0" dirty="0" smtClean="0"/>
                        <a:t>5</a:t>
                      </a:r>
                      <a:r>
                        <a:rPr lang="ko-KR" altLang="en-US" sz="800" b="0" dirty="0" smtClean="0"/>
                        <a:t>분단위로</a:t>
                      </a:r>
                      <a:r>
                        <a:rPr lang="en-US" altLang="ko-KR" sz="800" b="0" dirty="0" smtClean="0"/>
                        <a:t>...)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32,345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27,123</a:t>
                      </a: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smtClean="0"/>
                        <a:t>26.102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smtClean="0"/>
                        <a:t>73.23%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133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기준시간 값</a:t>
                      </a:r>
                      <a:r>
                        <a:rPr lang="en-US" altLang="ko-KR" sz="800" b="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800" b="0" dirty="0" smtClean="0"/>
                        <a:t>Ex( 5</a:t>
                      </a:r>
                      <a:r>
                        <a:rPr lang="ko-KR" altLang="en-US" sz="800" b="0" dirty="0" err="1" smtClean="0"/>
                        <a:t>분단위이면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en-US" altLang="ko-KR" sz="800" b="0" dirty="0" smtClean="0"/>
                        <a:t>5</a:t>
                      </a:r>
                      <a:r>
                        <a:rPr lang="ko-KR" altLang="en-US" sz="800" b="0" dirty="0" smtClean="0"/>
                        <a:t>분단위로</a:t>
                      </a:r>
                      <a:r>
                        <a:rPr lang="en-US" altLang="ko-KR" sz="800" b="0" dirty="0" smtClean="0"/>
                        <a:t>...)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32,345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27,123</a:t>
                      </a: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26.102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73.23%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2017-12-15</a:t>
                      </a:r>
                      <a:r>
                        <a:rPr lang="en-US" altLang="ko-KR" sz="800" b="0" baseline="0" dirty="0" smtClean="0"/>
                        <a:t> 11:00</a:t>
                      </a: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2017-12-15</a:t>
                      </a:r>
                      <a:r>
                        <a:rPr lang="en-US" altLang="ko-KR" sz="800" b="0" baseline="0" dirty="0" smtClean="0"/>
                        <a:t> 10:55</a:t>
                      </a: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합계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95" y="4714874"/>
            <a:ext cx="58959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422152" y="4410076"/>
            <a:ext cx="2623853" cy="20621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시도호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소통호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완료호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선으로 추이 그래프를 그린다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9740" y="4295774"/>
            <a:ext cx="1476186" cy="367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추이 그래프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32258" y="1090613"/>
            <a:ext cx="2032086" cy="257365"/>
            <a:chOff x="2827833" y="1080992"/>
            <a:chExt cx="2032086" cy="257365"/>
          </a:xfrm>
        </p:grpSpPr>
        <p:sp>
          <p:nvSpPr>
            <p:cNvPr id="17" name="직사각형 16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SBC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그룹</a:t>
              </a:r>
              <a:r>
                <a:rPr lang="en-US" altLang="ko-KR" sz="900" b="1" dirty="0" smtClean="0">
                  <a:solidFill>
                    <a:srgbClr val="FF0000"/>
                  </a:solidFill>
                </a:rPr>
                <a:t>*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28713"/>
              <a:ext cx="9525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그룹 20"/>
          <p:cNvGrpSpPr/>
          <p:nvPr/>
        </p:nvGrpSpPr>
        <p:grpSpPr>
          <a:xfrm>
            <a:off x="132258" y="1423988"/>
            <a:ext cx="2032086" cy="257365"/>
            <a:chOff x="2827833" y="1080992"/>
            <a:chExt cx="2032086" cy="257365"/>
          </a:xfrm>
        </p:grpSpPr>
        <p:sp>
          <p:nvSpPr>
            <p:cNvPr id="22" name="직사각형 21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발신국가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28713"/>
              <a:ext cx="9525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5" name="그룹 24"/>
          <p:cNvGrpSpPr/>
          <p:nvPr/>
        </p:nvGrpSpPr>
        <p:grpSpPr>
          <a:xfrm>
            <a:off x="2322248" y="1423990"/>
            <a:ext cx="2032086" cy="257365"/>
            <a:chOff x="2827833" y="1080992"/>
            <a:chExt cx="2032086" cy="257365"/>
          </a:xfrm>
        </p:grpSpPr>
        <p:sp>
          <p:nvSpPr>
            <p:cNvPr id="26" name="직사각형 25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</a:rPr>
                <a:t>착</a:t>
              </a:r>
              <a:r>
                <a:rPr lang="ko-KR" altLang="en-US" sz="900" b="1">
                  <a:solidFill>
                    <a:schemeClr val="tx1"/>
                  </a:solidFill>
                </a:rPr>
                <a:t>신</a:t>
              </a:r>
              <a:r>
                <a:rPr lang="ko-KR" altLang="en-US" sz="900" b="1" smtClean="0">
                  <a:solidFill>
                    <a:schemeClr val="tx1"/>
                  </a:solidFill>
                </a:rPr>
                <a:t>국가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28713"/>
              <a:ext cx="9525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0" name="그룹 29"/>
          <p:cNvGrpSpPr/>
          <p:nvPr/>
        </p:nvGrpSpPr>
        <p:grpSpPr>
          <a:xfrm>
            <a:off x="4579673" y="1428658"/>
            <a:ext cx="2032086" cy="257365"/>
            <a:chOff x="2827833" y="1080992"/>
            <a:chExt cx="2032086" cy="257365"/>
          </a:xfrm>
        </p:grpSpPr>
        <p:sp>
          <p:nvSpPr>
            <p:cNvPr id="31" name="직사각형 30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발신사업자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28713"/>
              <a:ext cx="9525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4" name="그룹 33"/>
          <p:cNvGrpSpPr/>
          <p:nvPr/>
        </p:nvGrpSpPr>
        <p:grpSpPr>
          <a:xfrm>
            <a:off x="6710809" y="1428657"/>
            <a:ext cx="2032086" cy="257365"/>
            <a:chOff x="2827833" y="1080992"/>
            <a:chExt cx="2032086" cy="257365"/>
          </a:xfrm>
        </p:grpSpPr>
        <p:sp>
          <p:nvSpPr>
            <p:cNvPr id="35" name="직사각형 34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착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신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사업자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28713"/>
              <a:ext cx="9525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8" name="직사각형 37"/>
          <p:cNvSpPr/>
          <p:nvPr/>
        </p:nvSpPr>
        <p:spPr>
          <a:xfrm>
            <a:off x="5049773" y="1100043"/>
            <a:ext cx="864000" cy="257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국가별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892" y="1133475"/>
            <a:ext cx="20002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6295804" y="1100043"/>
            <a:ext cx="864000" cy="257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err="1" smtClean="0">
                <a:solidFill>
                  <a:schemeClr val="tx1"/>
                </a:solidFill>
              </a:rPr>
              <a:t>사업</a:t>
            </a:r>
            <a:r>
              <a:rPr lang="ko-KR" altLang="en-US" sz="900" b="1" dirty="0" err="1">
                <a:solidFill>
                  <a:schemeClr val="tx1"/>
                </a:solidFill>
              </a:rPr>
              <a:t>자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별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923" y="1133475"/>
            <a:ext cx="20002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819820" y="2532451"/>
            <a:ext cx="5247706" cy="19468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더블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혹은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옆에 버튼을 둬서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편한데로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..)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CDR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화면의 결과 가 팝업으로 떠서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기준시간대의 상세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CDR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검색하여 보여 준다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(row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수가 많을 것이므로 팝업화면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페이징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필요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국가별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사업자별이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선택이 안 되어 있을 때는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값을 뿌려주세요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완료율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(%): ROUND((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완료호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시도호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)*100, 2)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12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 txBox="1">
            <a:spLocks/>
          </p:cNvSpPr>
          <p:nvPr/>
        </p:nvSpPr>
        <p:spPr>
          <a:xfrm>
            <a:off x="132258" y="177708"/>
            <a:ext cx="2871299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kumimoji="0" sz="2200" b="0" i="0" u="none" strike="noStrike" cap="none" spc="0" normalizeH="0" baseline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rebuchet MS" pitchFamily="34" charset="0"/>
                <a:ea typeface="Arial Unicode MS" pitchFamily="50" charset="-127"/>
                <a:cs typeface="Arial" pitchFamily="34" charset="0"/>
              </a:defRPr>
            </a:lvl1pPr>
          </a:lstStyle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통계관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ASR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보고서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49430"/>
              </p:ext>
            </p:extLst>
          </p:nvPr>
        </p:nvGraphicFramePr>
        <p:xfrm>
          <a:off x="164564" y="2002369"/>
          <a:ext cx="12427487" cy="209612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873928"/>
                <a:gridCol w="666483"/>
                <a:gridCol w="666750"/>
                <a:gridCol w="742950"/>
                <a:gridCol w="762000"/>
                <a:gridCol w="742950"/>
                <a:gridCol w="666750"/>
                <a:gridCol w="666750"/>
                <a:gridCol w="628650"/>
                <a:gridCol w="676275"/>
                <a:gridCol w="733425"/>
                <a:gridCol w="714375"/>
                <a:gridCol w="996232"/>
                <a:gridCol w="780378"/>
                <a:gridCol w="591716"/>
                <a:gridCol w="488809"/>
                <a:gridCol w="443635"/>
                <a:gridCol w="585431"/>
              </a:tblGrid>
              <a:tr h="364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기준시간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발신국가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착신국가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발신사업자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착신사업자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총 </a:t>
                      </a:r>
                      <a:r>
                        <a:rPr lang="ko-KR" altLang="en-US" sz="900" b="1" dirty="0" err="1" smtClean="0"/>
                        <a:t>시도호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/>
                        <a:t>비완료호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/>
                        <a:t>완료호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평균 사용시간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평균</a:t>
                      </a:r>
                      <a:r>
                        <a:rPr lang="en-US" altLang="ko-KR" sz="900" b="1" dirty="0" smtClean="0"/>
                        <a:t>PDD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평균 </a:t>
                      </a:r>
                      <a:r>
                        <a:rPr lang="en-US" altLang="ko-KR" sz="900" b="1" dirty="0" smtClean="0"/>
                        <a:t>Calling</a:t>
                      </a:r>
                      <a:r>
                        <a:rPr lang="en-US" altLang="ko-KR" sz="900" b="1" baseline="0" dirty="0" smtClean="0"/>
                        <a:t> </a:t>
                      </a:r>
                      <a:r>
                        <a:rPr lang="en-US" altLang="ko-KR" sz="900" b="1" dirty="0" smtClean="0"/>
                        <a:t>R-Factor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/>
                        <a:t>평균 </a:t>
                      </a:r>
                      <a:r>
                        <a:rPr lang="en-US" altLang="ko-KR" sz="900" b="1" dirty="0" smtClean="0"/>
                        <a:t>Called</a:t>
                      </a:r>
                      <a:r>
                        <a:rPr lang="en-US" altLang="ko-KR" sz="900" b="1" baseline="0" dirty="0" smtClean="0"/>
                        <a:t> </a:t>
                      </a:r>
                      <a:r>
                        <a:rPr lang="en-US" altLang="ko-KR" sz="900" b="1" dirty="0" smtClean="0"/>
                        <a:t>R-Factor</a:t>
                      </a:r>
                      <a:endParaRPr lang="ko-KR" altLang="en-US" sz="900" b="1" dirty="0" smtClean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평균 </a:t>
                      </a:r>
                      <a:r>
                        <a:rPr lang="en-US" altLang="ko-KR" sz="900" b="1" dirty="0" smtClean="0"/>
                        <a:t>Calling Packet </a:t>
                      </a:r>
                    </a:p>
                    <a:p>
                      <a:pPr algn="ctr" latinLnBrk="1"/>
                      <a:r>
                        <a:rPr lang="en-US" altLang="ko-KR" sz="900" b="1" dirty="0" smtClean="0"/>
                        <a:t>Loss(%)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평균 </a:t>
                      </a:r>
                      <a:r>
                        <a:rPr lang="en-US" altLang="ko-KR" sz="900" b="1" dirty="0" smtClean="0"/>
                        <a:t>Called Packet </a:t>
                      </a:r>
                    </a:p>
                    <a:p>
                      <a:pPr algn="ctr" latinLnBrk="1"/>
                      <a:r>
                        <a:rPr lang="en-US" altLang="ko-KR" sz="900" b="1" dirty="0" smtClean="0"/>
                        <a:t>Loss(%)</a:t>
                      </a:r>
                      <a:endParaRPr lang="ko-KR" altLang="en-US" sz="900" b="1" dirty="0" smtClean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In Packet</a:t>
                      </a:r>
                      <a:r>
                        <a:rPr lang="ko-KR" altLang="en-US" sz="900" b="1" dirty="0" smtClean="0"/>
                        <a:t>수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In</a:t>
                      </a:r>
                      <a:r>
                        <a:rPr lang="en-US" altLang="ko-KR" sz="900" b="1" baseline="0" dirty="0" smtClean="0"/>
                        <a:t> </a:t>
                      </a:r>
                      <a:r>
                        <a:rPr lang="en-US" altLang="ko-KR" sz="900" b="1" dirty="0" smtClean="0"/>
                        <a:t>Packet</a:t>
                      </a:r>
                      <a:r>
                        <a:rPr lang="ko-KR" altLang="en-US" sz="900" b="1" baseline="0" dirty="0" smtClean="0"/>
                        <a:t>사이즈</a:t>
                      </a:r>
                      <a:endParaRPr lang="ko-KR" altLang="en-US" sz="900" b="1" dirty="0" smtClean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Out Packet</a:t>
                      </a:r>
                      <a:r>
                        <a:rPr lang="ko-KR" altLang="en-US" sz="900" b="1" dirty="0" smtClean="0"/>
                        <a:t>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Out</a:t>
                      </a:r>
                      <a:r>
                        <a:rPr lang="en-US" altLang="ko-KR" sz="900" b="1" baseline="0" dirty="0" smtClean="0"/>
                        <a:t> </a:t>
                      </a:r>
                      <a:r>
                        <a:rPr lang="en-US" altLang="ko-KR" sz="900" b="1" dirty="0" smtClean="0"/>
                        <a:t>Packet</a:t>
                      </a:r>
                    </a:p>
                    <a:p>
                      <a:pPr algn="ctr" latinLnBrk="1"/>
                      <a:r>
                        <a:rPr lang="ko-KR" altLang="en-US" sz="900" b="1" baseline="0" dirty="0" smtClean="0"/>
                        <a:t>사이즈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26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기준시간 값</a:t>
                      </a:r>
                      <a:r>
                        <a:rPr lang="en-US" altLang="ko-KR" sz="800" b="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800" b="0" dirty="0" smtClean="0"/>
                        <a:t>Ex( 5</a:t>
                      </a:r>
                      <a:r>
                        <a:rPr lang="ko-KR" altLang="en-US" sz="800" b="0" dirty="0" err="1" smtClean="0"/>
                        <a:t>분단위이면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en-US" altLang="ko-KR" sz="800" b="0" dirty="0" smtClean="0"/>
                        <a:t>5</a:t>
                      </a:r>
                      <a:r>
                        <a:rPr lang="ko-KR" altLang="en-US" sz="800" b="0" dirty="0" smtClean="0"/>
                        <a:t>분단위로</a:t>
                      </a:r>
                      <a:r>
                        <a:rPr lang="en-US" altLang="ko-KR" sz="800" b="0" dirty="0" smtClean="0"/>
                        <a:t>...)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32,345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27,123</a:t>
                      </a: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26.102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73.23%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13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2017-12-15</a:t>
                      </a:r>
                      <a:r>
                        <a:rPr lang="en-US" altLang="ko-KR" sz="800" b="0" baseline="0" dirty="0" smtClean="0"/>
                        <a:t> 11:05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2017-12-15</a:t>
                      </a:r>
                      <a:r>
                        <a:rPr lang="en-US" altLang="ko-KR" sz="800" b="0" baseline="0" dirty="0" smtClean="0"/>
                        <a:t> 11:00</a:t>
                      </a: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2017-12-15</a:t>
                      </a:r>
                      <a:r>
                        <a:rPr lang="en-US" altLang="ko-KR" sz="800" b="0" baseline="0" dirty="0" smtClean="0"/>
                        <a:t> 10:55</a:t>
                      </a: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합계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4195763"/>
            <a:ext cx="58959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176000" y="4195763"/>
            <a:ext cx="2623853" cy="20621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평균사용시간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PDD/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R-Factor/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Packet Loss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이렇게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선으로 추이 그래프를 그린다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9740" y="3962399"/>
            <a:ext cx="1476186" cy="367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추이 그래프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" y="733425"/>
            <a:ext cx="62484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04" y="742950"/>
            <a:ext cx="14382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204" y="1066800"/>
            <a:ext cx="25050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132258" y="1090613"/>
            <a:ext cx="2032086" cy="257365"/>
            <a:chOff x="2827833" y="1080992"/>
            <a:chExt cx="2032086" cy="257365"/>
          </a:xfrm>
        </p:grpSpPr>
        <p:sp>
          <p:nvSpPr>
            <p:cNvPr id="24" name="직사각형 23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SBC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그룹</a:t>
              </a:r>
              <a:r>
                <a:rPr lang="en-US" altLang="ko-KR" sz="900" b="1" dirty="0" smtClean="0">
                  <a:solidFill>
                    <a:srgbClr val="FF0000"/>
                  </a:solidFill>
                </a:rPr>
                <a:t>*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28713"/>
              <a:ext cx="9525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7" name="그룹 26"/>
          <p:cNvGrpSpPr/>
          <p:nvPr/>
        </p:nvGrpSpPr>
        <p:grpSpPr>
          <a:xfrm>
            <a:off x="132258" y="1423988"/>
            <a:ext cx="2032086" cy="257365"/>
            <a:chOff x="2827833" y="1080992"/>
            <a:chExt cx="2032086" cy="257365"/>
          </a:xfrm>
        </p:grpSpPr>
        <p:sp>
          <p:nvSpPr>
            <p:cNvPr id="28" name="직사각형 27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발신국가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28713"/>
              <a:ext cx="9525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1" name="그룹 30"/>
          <p:cNvGrpSpPr/>
          <p:nvPr/>
        </p:nvGrpSpPr>
        <p:grpSpPr>
          <a:xfrm>
            <a:off x="2322248" y="1423990"/>
            <a:ext cx="2032086" cy="257365"/>
            <a:chOff x="2827833" y="1080992"/>
            <a:chExt cx="2032086" cy="257365"/>
          </a:xfrm>
        </p:grpSpPr>
        <p:sp>
          <p:nvSpPr>
            <p:cNvPr id="32" name="직사각형 31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</a:rPr>
                <a:t>착</a:t>
              </a:r>
              <a:r>
                <a:rPr lang="ko-KR" altLang="en-US" sz="900" b="1">
                  <a:solidFill>
                    <a:schemeClr val="tx1"/>
                  </a:solidFill>
                </a:rPr>
                <a:t>신</a:t>
              </a:r>
              <a:r>
                <a:rPr lang="ko-KR" altLang="en-US" sz="900" b="1" smtClean="0">
                  <a:solidFill>
                    <a:schemeClr val="tx1"/>
                  </a:solidFill>
                </a:rPr>
                <a:t>국가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28713"/>
              <a:ext cx="9525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" name="그룹 34"/>
          <p:cNvGrpSpPr/>
          <p:nvPr/>
        </p:nvGrpSpPr>
        <p:grpSpPr>
          <a:xfrm>
            <a:off x="4579673" y="1428658"/>
            <a:ext cx="2032086" cy="257365"/>
            <a:chOff x="2827833" y="1080992"/>
            <a:chExt cx="2032086" cy="257365"/>
          </a:xfrm>
        </p:grpSpPr>
        <p:sp>
          <p:nvSpPr>
            <p:cNvPr id="36" name="직사각형 35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발신사업자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28713"/>
              <a:ext cx="9525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9" name="그룹 38"/>
          <p:cNvGrpSpPr/>
          <p:nvPr/>
        </p:nvGrpSpPr>
        <p:grpSpPr>
          <a:xfrm>
            <a:off x="6710809" y="1428657"/>
            <a:ext cx="2032086" cy="257365"/>
            <a:chOff x="2827833" y="1080992"/>
            <a:chExt cx="2032086" cy="257365"/>
          </a:xfrm>
        </p:grpSpPr>
        <p:sp>
          <p:nvSpPr>
            <p:cNvPr id="40" name="직사각형 39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착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신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사업자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28713"/>
              <a:ext cx="9525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직사각형 42"/>
          <p:cNvSpPr/>
          <p:nvPr/>
        </p:nvSpPr>
        <p:spPr>
          <a:xfrm>
            <a:off x="5049773" y="1100043"/>
            <a:ext cx="864000" cy="257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국가별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892" y="1133475"/>
            <a:ext cx="20002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6295804" y="1100043"/>
            <a:ext cx="864000" cy="257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err="1" smtClean="0">
                <a:solidFill>
                  <a:schemeClr val="tx1"/>
                </a:solidFill>
              </a:rPr>
              <a:t>사업</a:t>
            </a:r>
            <a:r>
              <a:rPr lang="ko-KR" altLang="en-US" sz="900" b="1" dirty="0" err="1">
                <a:solidFill>
                  <a:schemeClr val="tx1"/>
                </a:solidFill>
              </a:rPr>
              <a:t>자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별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923" y="1133475"/>
            <a:ext cx="20002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32570" y="2615202"/>
            <a:ext cx="7894206" cy="26943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더블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혹은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옆에 버튼을 둬서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편한데로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..)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CDR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화면의 결과 가 팝업으로 떠서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기준시간대의 상세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CDR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검색하여 보여 준다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(row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수가 많을 것이므로 팝업화면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페이징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필요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국가별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사업자별이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선택이 안 되어 있을 때는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값을 뿌려주세요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비완료호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TRY_CALL_CNT - </a:t>
            </a:r>
            <a:r>
              <a:rPr lang="en-US" altLang="ko-KR" sz="1100" dirty="0">
                <a:solidFill>
                  <a:schemeClr val="tx1"/>
                </a:solidFill>
              </a:rPr>
              <a:t>COMP_CALL_CNT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평균사용시간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  ROUND(SUM(ACCT_SESSION_TIME)/SUM(COMP_CALL_CNT), 2)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평균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PDD:         ROUND(SUM(ACME_POST_DIAL_DELAY)/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SUM(COMP_CALL_CNT), 2)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Calling R-Factor :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ROUND(SUM(</a:t>
            </a:r>
            <a:r>
              <a:rPr lang="en-US" altLang="ko-KR" sz="1100" dirty="0">
                <a:solidFill>
                  <a:schemeClr val="tx1"/>
                </a:solidFill>
              </a:rPr>
              <a:t>ACME_CALLING_R_FACTOR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)/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SUM(COMP_CALL_CNT), 2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Called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R-Factor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ROUND(SUM(</a:t>
            </a:r>
            <a:r>
              <a:rPr lang="en-US" altLang="ko-KR" sz="1100" dirty="0" smtClean="0">
                <a:solidFill>
                  <a:schemeClr val="tx1"/>
                </a:solidFill>
              </a:rPr>
              <a:t>ACME_CALLED_R_FACTOR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)/SUM(COMP_CALL_CNT), 2)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Calling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Packet Loss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ROUND(SUM(</a:t>
            </a:r>
            <a:r>
              <a:rPr lang="en-US" altLang="ko-KR" sz="1100" dirty="0">
                <a:solidFill>
                  <a:schemeClr val="tx1"/>
                </a:solidFill>
              </a:rPr>
              <a:t>ACME_CALLING_RTP_PACKETS_LOST_FS1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)/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SUM(COMP_CALL_CNT), 2)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Called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Packet Loss 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ROUND(SUM(</a:t>
            </a:r>
            <a:r>
              <a:rPr lang="en-US" altLang="ko-KR" sz="1100" dirty="0">
                <a:solidFill>
                  <a:schemeClr val="tx1"/>
                </a:solidFill>
              </a:rPr>
              <a:t>ACME_CALLED_RTP_PACKETS_LOST_FS1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)/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SUM(COMP_CALL_CNT), 2)</a:t>
            </a: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0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 txBox="1">
            <a:spLocks/>
          </p:cNvSpPr>
          <p:nvPr/>
        </p:nvSpPr>
        <p:spPr>
          <a:xfrm>
            <a:off x="132258" y="177708"/>
            <a:ext cx="2879314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kumimoji="0" sz="2200" b="0" i="0" u="none" strike="noStrike" cap="none" spc="0" normalizeH="0" baseline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rebuchet MS" pitchFamily="34" charset="0"/>
                <a:ea typeface="Arial Unicode MS" pitchFamily="50" charset="-127"/>
                <a:cs typeface="Arial" pitchFamily="34" charset="0"/>
              </a:defRPr>
            </a:lvl1pPr>
          </a:lstStyle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통계관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NER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보고서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37731"/>
              </p:ext>
            </p:extLst>
          </p:nvPr>
        </p:nvGraphicFramePr>
        <p:xfrm>
          <a:off x="164565" y="2126194"/>
          <a:ext cx="10951108" cy="17156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73895"/>
                <a:gridCol w="814165"/>
                <a:gridCol w="723900"/>
                <a:gridCol w="704850"/>
                <a:gridCol w="838200"/>
                <a:gridCol w="762000"/>
                <a:gridCol w="790575"/>
                <a:gridCol w="742950"/>
                <a:gridCol w="809625"/>
                <a:gridCol w="628650"/>
                <a:gridCol w="762000"/>
                <a:gridCol w="723900"/>
                <a:gridCol w="989019"/>
                <a:gridCol w="687379"/>
              </a:tblGrid>
              <a:tr h="364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기준시간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발신국가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착신국가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발신사업자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착신사업자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/>
                        <a:t>총시도호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/>
                        <a:t>총실패호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총통화시간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평균 통화시간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평균</a:t>
                      </a:r>
                      <a:r>
                        <a:rPr lang="en-US" altLang="ko-KR" sz="900" b="1" dirty="0" smtClean="0"/>
                        <a:t>PDD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In</a:t>
                      </a:r>
                    </a:p>
                    <a:p>
                      <a:pPr algn="ctr" latinLnBrk="1"/>
                      <a:r>
                        <a:rPr lang="en-US" altLang="ko-KR" sz="900" b="1" dirty="0" smtClean="0"/>
                        <a:t>Packet</a:t>
                      </a:r>
                      <a:r>
                        <a:rPr lang="ko-KR" altLang="en-US" sz="900" b="1" dirty="0" smtClean="0"/>
                        <a:t> 수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In</a:t>
                      </a:r>
                      <a:r>
                        <a:rPr lang="en-US" altLang="ko-KR" sz="900" b="1" baseline="0" dirty="0" smtClean="0"/>
                        <a:t> </a:t>
                      </a:r>
                      <a:r>
                        <a:rPr lang="ko-KR" altLang="en-US" sz="900" b="1" baseline="0" dirty="0" err="1" smtClean="0"/>
                        <a:t>패킷</a:t>
                      </a:r>
                      <a:endParaRPr lang="en-US" altLang="ko-KR" sz="900" b="1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/>
                        <a:t>사이즈</a:t>
                      </a:r>
                      <a:endParaRPr lang="ko-KR" altLang="en-US" sz="900" b="1" dirty="0" smtClean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Out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Packet</a:t>
                      </a:r>
                      <a:r>
                        <a:rPr lang="ko-KR" altLang="en-US" sz="900" b="1" dirty="0" smtClean="0"/>
                        <a:t> 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Out</a:t>
                      </a:r>
                      <a:r>
                        <a:rPr lang="en-US" altLang="ko-KR" sz="900" b="1" baseline="0" dirty="0" smtClean="0"/>
                        <a:t> </a:t>
                      </a:r>
                      <a:r>
                        <a:rPr lang="ko-KR" altLang="en-US" sz="900" b="1" baseline="0" dirty="0" err="1" smtClean="0"/>
                        <a:t>패킷</a:t>
                      </a:r>
                      <a:endParaRPr lang="en-US" altLang="ko-KR" sz="900" b="1" baseline="0" dirty="0" smtClean="0"/>
                    </a:p>
                    <a:p>
                      <a:pPr algn="ctr" latinLnBrk="1"/>
                      <a:r>
                        <a:rPr lang="ko-KR" altLang="en-US" sz="900" b="1" baseline="0" dirty="0" smtClean="0"/>
                        <a:t>사이즈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26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기준시간 값</a:t>
                      </a:r>
                      <a:r>
                        <a:rPr lang="en-US" altLang="ko-KR" sz="800" b="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800" b="0" dirty="0" smtClean="0"/>
                        <a:t>Ex( 5</a:t>
                      </a:r>
                      <a:r>
                        <a:rPr lang="ko-KR" altLang="en-US" sz="800" b="0" dirty="0" err="1" smtClean="0"/>
                        <a:t>분단위이면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en-US" altLang="ko-KR" sz="800" b="0" dirty="0" smtClean="0"/>
                        <a:t>5</a:t>
                      </a:r>
                      <a:r>
                        <a:rPr lang="ko-KR" altLang="en-US" sz="800" b="0" dirty="0" smtClean="0"/>
                        <a:t>분단위로</a:t>
                      </a:r>
                      <a:r>
                        <a:rPr lang="en-US" altLang="ko-KR" sz="800" b="0" dirty="0" smtClean="0"/>
                        <a:t>...)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32,345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27,123</a:t>
                      </a: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26.10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73.23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13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2017-12-15</a:t>
                      </a:r>
                      <a:r>
                        <a:rPr lang="en-US" altLang="ko-KR" sz="800" b="0" baseline="0" dirty="0" smtClean="0"/>
                        <a:t> 11:05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2017-12-15</a:t>
                      </a:r>
                      <a:r>
                        <a:rPr lang="en-US" altLang="ko-KR" sz="800" b="0" baseline="0" dirty="0" smtClean="0"/>
                        <a:t> 11:00</a:t>
                      </a: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2017-12-15</a:t>
                      </a:r>
                      <a:r>
                        <a:rPr lang="en-US" altLang="ko-KR" sz="800" b="0" baseline="0" dirty="0" smtClean="0"/>
                        <a:t> 10:55</a:t>
                      </a: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합계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4195763"/>
            <a:ext cx="58959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176000" y="4195763"/>
            <a:ext cx="2623853" cy="20621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총통화시간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평균통화시간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PDD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이렇게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선으로 추이 그래프를 그린다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9740" y="3962399"/>
            <a:ext cx="1476186" cy="367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추이 그래프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" y="733425"/>
            <a:ext cx="62484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04" y="742950"/>
            <a:ext cx="14382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204" y="1066800"/>
            <a:ext cx="25050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132258" y="1090613"/>
            <a:ext cx="2032086" cy="257365"/>
            <a:chOff x="2827833" y="1080992"/>
            <a:chExt cx="2032086" cy="257365"/>
          </a:xfrm>
        </p:grpSpPr>
        <p:sp>
          <p:nvSpPr>
            <p:cNvPr id="24" name="직사각형 23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SBC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그룹</a:t>
              </a:r>
              <a:r>
                <a:rPr lang="en-US" altLang="ko-KR" sz="900" b="1" dirty="0" smtClean="0">
                  <a:solidFill>
                    <a:srgbClr val="FF0000"/>
                  </a:solidFill>
                </a:rPr>
                <a:t>*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28713"/>
              <a:ext cx="9525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7" name="그룹 26"/>
          <p:cNvGrpSpPr/>
          <p:nvPr/>
        </p:nvGrpSpPr>
        <p:grpSpPr>
          <a:xfrm>
            <a:off x="132258" y="1423988"/>
            <a:ext cx="2032086" cy="257365"/>
            <a:chOff x="2827833" y="1080992"/>
            <a:chExt cx="2032086" cy="257365"/>
          </a:xfrm>
        </p:grpSpPr>
        <p:sp>
          <p:nvSpPr>
            <p:cNvPr id="28" name="직사각형 27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발신국가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28713"/>
              <a:ext cx="9525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1" name="그룹 30"/>
          <p:cNvGrpSpPr/>
          <p:nvPr/>
        </p:nvGrpSpPr>
        <p:grpSpPr>
          <a:xfrm>
            <a:off x="2322248" y="1423990"/>
            <a:ext cx="2032086" cy="257365"/>
            <a:chOff x="2827833" y="1080992"/>
            <a:chExt cx="2032086" cy="257365"/>
          </a:xfrm>
        </p:grpSpPr>
        <p:sp>
          <p:nvSpPr>
            <p:cNvPr id="32" name="직사각형 31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</a:rPr>
                <a:t>착</a:t>
              </a:r>
              <a:r>
                <a:rPr lang="ko-KR" altLang="en-US" sz="900" b="1">
                  <a:solidFill>
                    <a:schemeClr val="tx1"/>
                  </a:solidFill>
                </a:rPr>
                <a:t>신</a:t>
              </a:r>
              <a:r>
                <a:rPr lang="ko-KR" altLang="en-US" sz="900" b="1" smtClean="0">
                  <a:solidFill>
                    <a:schemeClr val="tx1"/>
                  </a:solidFill>
                </a:rPr>
                <a:t>국가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28713"/>
              <a:ext cx="9525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" name="그룹 34"/>
          <p:cNvGrpSpPr/>
          <p:nvPr/>
        </p:nvGrpSpPr>
        <p:grpSpPr>
          <a:xfrm>
            <a:off x="4579673" y="1428658"/>
            <a:ext cx="2032086" cy="257365"/>
            <a:chOff x="2827833" y="1080992"/>
            <a:chExt cx="2032086" cy="257365"/>
          </a:xfrm>
        </p:grpSpPr>
        <p:sp>
          <p:nvSpPr>
            <p:cNvPr id="36" name="직사각형 35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발신사업자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28713"/>
              <a:ext cx="9525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9" name="그룹 38"/>
          <p:cNvGrpSpPr/>
          <p:nvPr/>
        </p:nvGrpSpPr>
        <p:grpSpPr>
          <a:xfrm>
            <a:off x="6710809" y="1428657"/>
            <a:ext cx="2032086" cy="257365"/>
            <a:chOff x="2827833" y="1080992"/>
            <a:chExt cx="2032086" cy="257365"/>
          </a:xfrm>
        </p:grpSpPr>
        <p:sp>
          <p:nvSpPr>
            <p:cNvPr id="40" name="직사각형 39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착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신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사업자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28713"/>
              <a:ext cx="9525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직사각형 42"/>
          <p:cNvSpPr/>
          <p:nvPr/>
        </p:nvSpPr>
        <p:spPr>
          <a:xfrm>
            <a:off x="5049773" y="1100043"/>
            <a:ext cx="864000" cy="257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국가별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892" y="1133475"/>
            <a:ext cx="20002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6295804" y="1100043"/>
            <a:ext cx="864000" cy="257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err="1" smtClean="0">
                <a:solidFill>
                  <a:schemeClr val="tx1"/>
                </a:solidFill>
              </a:rPr>
              <a:t>사업</a:t>
            </a:r>
            <a:r>
              <a:rPr lang="ko-KR" altLang="en-US" sz="900" b="1" dirty="0" err="1">
                <a:solidFill>
                  <a:schemeClr val="tx1"/>
                </a:solidFill>
              </a:rPr>
              <a:t>자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별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923" y="1133475"/>
            <a:ext cx="20002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09740" y="2694376"/>
            <a:ext cx="8813490" cy="25324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더블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혹은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옆에 버튼을 둬서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편한데로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..)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CDR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화면의 결과 가 팝업으로 떠서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기준시간대의 상세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CDR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검색하여 보여 준다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(row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수가 많을 것이므로 팝업화면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페이징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필요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국가별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사업자별이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선택이 안 되어 있을 때는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값을 뿌려주세요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총실패호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       </a:t>
            </a:r>
            <a:r>
              <a:rPr lang="en-US" altLang="ko-KR" sz="1100" dirty="0">
                <a:solidFill>
                  <a:schemeClr val="tx1"/>
                </a:solidFill>
              </a:rPr>
              <a:t>TRY_CALL_CNT - COMP_CALL_CNT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평균통화시간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   ROUND(SUM(ACCT_SESSION_TIME)/SUM(COMP_CALL_CNT), 2)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평균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PDD:         ROUND(SUM(ACME_POST_DIAL_DELAY)/SUM(COMP_CALL_CNT), 2)</a:t>
            </a:r>
          </a:p>
          <a:p>
            <a:pPr marL="171450" indent="-171450">
              <a:buFontTx/>
              <a:buChar char="-"/>
            </a:pP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 txBox="1">
            <a:spLocks/>
          </p:cNvSpPr>
          <p:nvPr/>
        </p:nvSpPr>
        <p:spPr>
          <a:xfrm>
            <a:off x="132258" y="177708"/>
            <a:ext cx="2882520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kumimoji="0" sz="2200" b="0" i="0" u="none" strike="noStrike" cap="none" spc="0" normalizeH="0" baseline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rebuchet MS" pitchFamily="34" charset="0"/>
                <a:ea typeface="Arial Unicode MS" pitchFamily="50" charset="-127"/>
                <a:cs typeface="Arial" pitchFamily="34" charset="0"/>
              </a:defRPr>
            </a:lvl1pPr>
          </a:lstStyle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통계관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en-US" altLang="ko-KR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QoS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보고서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014662"/>
              </p:ext>
            </p:extLst>
          </p:nvPr>
        </p:nvGraphicFramePr>
        <p:xfrm>
          <a:off x="164564" y="2088094"/>
          <a:ext cx="12417961" cy="17156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20027"/>
                <a:gridCol w="612975"/>
                <a:gridCol w="589160"/>
                <a:gridCol w="705060"/>
                <a:gridCol w="705060"/>
                <a:gridCol w="685743"/>
                <a:gridCol w="801643"/>
                <a:gridCol w="782327"/>
                <a:gridCol w="820960"/>
                <a:gridCol w="772668"/>
                <a:gridCol w="705060"/>
                <a:gridCol w="927202"/>
                <a:gridCol w="961201"/>
                <a:gridCol w="619125"/>
                <a:gridCol w="590550"/>
                <a:gridCol w="647700"/>
                <a:gridCol w="571500"/>
              </a:tblGrid>
              <a:tr h="364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기준시간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발신국가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착신국가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발신사업자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착신사업자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평균</a:t>
                      </a:r>
                      <a:r>
                        <a:rPr lang="en-US" altLang="ko-KR" sz="900" b="1" dirty="0" smtClean="0"/>
                        <a:t>PDD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평균통화시간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평균 </a:t>
                      </a:r>
                      <a:r>
                        <a:rPr lang="en-US" altLang="ko-KR" sz="900" b="1" dirty="0" smtClean="0"/>
                        <a:t>Calling Jitter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/>
                        <a:t>평균 </a:t>
                      </a:r>
                      <a:r>
                        <a:rPr lang="en-US" altLang="ko-KR" sz="900" b="1" dirty="0" smtClean="0"/>
                        <a:t>Called Jitter</a:t>
                      </a:r>
                      <a:endParaRPr lang="ko-KR" altLang="en-US" sz="900" b="1" dirty="0" smtClean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평균 </a:t>
                      </a:r>
                      <a:r>
                        <a:rPr lang="en-US" altLang="ko-KR" sz="900" b="1" dirty="0" smtClean="0"/>
                        <a:t>Calling R-Factor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/>
                        <a:t>평균 </a:t>
                      </a:r>
                      <a:r>
                        <a:rPr lang="en-US" altLang="ko-KR" sz="900" b="1" dirty="0" smtClean="0"/>
                        <a:t>Called R-Factor</a:t>
                      </a:r>
                      <a:endParaRPr lang="ko-KR" altLang="en-US" sz="900" b="1" dirty="0" smtClean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평균 </a:t>
                      </a:r>
                      <a:r>
                        <a:rPr lang="en-US" altLang="ko-KR" sz="900" b="1" dirty="0" smtClean="0"/>
                        <a:t>Calling Packet Loss(%)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/>
                        <a:t>평균 </a:t>
                      </a:r>
                      <a:r>
                        <a:rPr lang="en-US" altLang="ko-KR" sz="900" b="1" dirty="0" smtClean="0"/>
                        <a:t>Called Packet Loss(%)</a:t>
                      </a:r>
                      <a:endParaRPr lang="ko-KR" altLang="en-US" sz="900" b="1" dirty="0" smtClean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In</a:t>
                      </a:r>
                    </a:p>
                    <a:p>
                      <a:pPr algn="ctr" latinLnBrk="1"/>
                      <a:r>
                        <a:rPr lang="en-US" altLang="ko-KR" sz="900" b="1" dirty="0" smtClean="0"/>
                        <a:t>Packet</a:t>
                      </a:r>
                      <a:r>
                        <a:rPr lang="ko-KR" altLang="en-US" sz="900" b="1" dirty="0" smtClean="0"/>
                        <a:t> 수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In</a:t>
                      </a:r>
                      <a:r>
                        <a:rPr lang="en-US" altLang="ko-KR" sz="900" b="1" baseline="0" dirty="0" smtClean="0"/>
                        <a:t> </a:t>
                      </a:r>
                      <a:r>
                        <a:rPr lang="ko-KR" altLang="en-US" sz="900" b="1" baseline="0" dirty="0" err="1" smtClean="0"/>
                        <a:t>패킷</a:t>
                      </a:r>
                      <a:endParaRPr lang="en-US" altLang="ko-KR" sz="900" b="1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/>
                        <a:t>사이즈</a:t>
                      </a:r>
                      <a:endParaRPr lang="ko-KR" altLang="en-US" sz="900" b="1" dirty="0" smtClean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Out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Packet</a:t>
                      </a:r>
                      <a:r>
                        <a:rPr lang="ko-KR" altLang="en-US" sz="900" b="1" dirty="0" smtClean="0"/>
                        <a:t> 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Out</a:t>
                      </a:r>
                      <a:r>
                        <a:rPr lang="en-US" altLang="ko-KR" sz="900" b="1" baseline="0" dirty="0" smtClean="0"/>
                        <a:t> </a:t>
                      </a:r>
                      <a:r>
                        <a:rPr lang="ko-KR" altLang="en-US" sz="900" b="1" baseline="0" dirty="0" err="1" smtClean="0"/>
                        <a:t>패킷</a:t>
                      </a:r>
                      <a:endParaRPr lang="en-US" altLang="ko-KR" sz="900" b="1" baseline="0" dirty="0" smtClean="0"/>
                    </a:p>
                    <a:p>
                      <a:pPr algn="ctr" latinLnBrk="1"/>
                      <a:r>
                        <a:rPr lang="ko-KR" altLang="en-US" sz="900" b="1" baseline="0" dirty="0" smtClean="0"/>
                        <a:t>사이즈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26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기준시간 값</a:t>
                      </a:r>
                      <a:r>
                        <a:rPr lang="en-US" altLang="ko-KR" sz="800" b="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800" b="0" dirty="0" smtClean="0"/>
                        <a:t>Ex( 5</a:t>
                      </a:r>
                      <a:r>
                        <a:rPr lang="ko-KR" altLang="en-US" sz="800" b="0" dirty="0" err="1" smtClean="0"/>
                        <a:t>분단위이면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en-US" altLang="ko-KR" sz="800" b="0" dirty="0" smtClean="0"/>
                        <a:t>5</a:t>
                      </a:r>
                      <a:r>
                        <a:rPr lang="ko-KR" altLang="en-US" sz="800" b="0" dirty="0" smtClean="0"/>
                        <a:t>분단위로</a:t>
                      </a:r>
                      <a:r>
                        <a:rPr lang="en-US" altLang="ko-KR" sz="800" b="0" dirty="0" smtClean="0"/>
                        <a:t>...)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32,345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27,123</a:t>
                      </a: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26.10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73.23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13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2017-12-15</a:t>
                      </a:r>
                      <a:r>
                        <a:rPr lang="en-US" altLang="ko-KR" sz="800" b="0" baseline="0" dirty="0" smtClean="0"/>
                        <a:t> 11:05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2017-12-15</a:t>
                      </a:r>
                      <a:r>
                        <a:rPr lang="en-US" altLang="ko-KR" sz="800" b="0" baseline="0" dirty="0" smtClean="0"/>
                        <a:t> 11:00</a:t>
                      </a: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2017-12-15</a:t>
                      </a:r>
                      <a:r>
                        <a:rPr lang="en-US" altLang="ko-KR" sz="800" b="0" baseline="0" dirty="0" smtClean="0"/>
                        <a:t> 10:55</a:t>
                      </a: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합계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4195763"/>
            <a:ext cx="58959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176000" y="4195763"/>
            <a:ext cx="2623853" cy="20621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PDD/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평균통화시간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Jitter/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R-Factor/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Packet Loss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이렇게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선으로 추이 그래프를 그린다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9740" y="3962399"/>
            <a:ext cx="1476186" cy="367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추이 그래프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" y="733425"/>
            <a:ext cx="62484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04" y="742950"/>
            <a:ext cx="14382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204" y="1066800"/>
            <a:ext cx="25050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132258" y="1090613"/>
            <a:ext cx="2032086" cy="257365"/>
            <a:chOff x="2827833" y="1080992"/>
            <a:chExt cx="2032086" cy="257365"/>
          </a:xfrm>
        </p:grpSpPr>
        <p:sp>
          <p:nvSpPr>
            <p:cNvPr id="25" name="직사각형 24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SBC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그룹</a:t>
              </a:r>
              <a:r>
                <a:rPr lang="en-US" altLang="ko-KR" sz="900" b="1" dirty="0" smtClean="0">
                  <a:solidFill>
                    <a:srgbClr val="FF0000"/>
                  </a:solidFill>
                </a:rPr>
                <a:t>*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28713"/>
              <a:ext cx="9525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8" name="그룹 27"/>
          <p:cNvGrpSpPr/>
          <p:nvPr/>
        </p:nvGrpSpPr>
        <p:grpSpPr>
          <a:xfrm>
            <a:off x="132258" y="1423988"/>
            <a:ext cx="2032086" cy="257365"/>
            <a:chOff x="2827833" y="1080992"/>
            <a:chExt cx="2032086" cy="257365"/>
          </a:xfrm>
        </p:grpSpPr>
        <p:sp>
          <p:nvSpPr>
            <p:cNvPr id="29" name="직사각형 28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발신국가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28713"/>
              <a:ext cx="9525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2" name="그룹 31"/>
          <p:cNvGrpSpPr/>
          <p:nvPr/>
        </p:nvGrpSpPr>
        <p:grpSpPr>
          <a:xfrm>
            <a:off x="2322248" y="1423990"/>
            <a:ext cx="2032086" cy="257365"/>
            <a:chOff x="2827833" y="1080992"/>
            <a:chExt cx="2032086" cy="257365"/>
          </a:xfrm>
        </p:grpSpPr>
        <p:sp>
          <p:nvSpPr>
            <p:cNvPr id="33" name="직사각형 32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</a:rPr>
                <a:t>착</a:t>
              </a:r>
              <a:r>
                <a:rPr lang="ko-KR" altLang="en-US" sz="900" b="1">
                  <a:solidFill>
                    <a:schemeClr val="tx1"/>
                  </a:solidFill>
                </a:rPr>
                <a:t>신</a:t>
              </a:r>
              <a:r>
                <a:rPr lang="ko-KR" altLang="en-US" sz="900" b="1" smtClean="0">
                  <a:solidFill>
                    <a:schemeClr val="tx1"/>
                  </a:solidFill>
                </a:rPr>
                <a:t>국가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28713"/>
              <a:ext cx="9525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6" name="그룹 35"/>
          <p:cNvGrpSpPr/>
          <p:nvPr/>
        </p:nvGrpSpPr>
        <p:grpSpPr>
          <a:xfrm>
            <a:off x="4579673" y="1428658"/>
            <a:ext cx="2032086" cy="257365"/>
            <a:chOff x="2827833" y="1080992"/>
            <a:chExt cx="2032086" cy="257365"/>
          </a:xfrm>
        </p:grpSpPr>
        <p:sp>
          <p:nvSpPr>
            <p:cNvPr id="37" name="직사각형 36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발신사업자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28713"/>
              <a:ext cx="9525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0" name="그룹 39"/>
          <p:cNvGrpSpPr/>
          <p:nvPr/>
        </p:nvGrpSpPr>
        <p:grpSpPr>
          <a:xfrm>
            <a:off x="6710809" y="1428657"/>
            <a:ext cx="2032086" cy="257365"/>
            <a:chOff x="2827833" y="1080992"/>
            <a:chExt cx="2032086" cy="257365"/>
          </a:xfrm>
        </p:grpSpPr>
        <p:sp>
          <p:nvSpPr>
            <p:cNvPr id="41" name="직사각형 40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착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신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사업자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28713"/>
              <a:ext cx="9525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4" name="직사각형 43"/>
          <p:cNvSpPr/>
          <p:nvPr/>
        </p:nvSpPr>
        <p:spPr>
          <a:xfrm>
            <a:off x="5049773" y="1100043"/>
            <a:ext cx="864000" cy="257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국가별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892" y="1133475"/>
            <a:ext cx="20002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6295804" y="1100043"/>
            <a:ext cx="864000" cy="257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err="1" smtClean="0">
                <a:solidFill>
                  <a:schemeClr val="tx1"/>
                </a:solidFill>
              </a:rPr>
              <a:t>사업</a:t>
            </a:r>
            <a:r>
              <a:rPr lang="ko-KR" altLang="en-US" sz="900" b="1" dirty="0" err="1">
                <a:solidFill>
                  <a:schemeClr val="tx1"/>
                </a:solidFill>
              </a:rPr>
              <a:t>자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별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923" y="1133475"/>
            <a:ext cx="20002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34067" y="2511424"/>
            <a:ext cx="8565786" cy="2526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더블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혹은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옆에 버튼을 둬서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편한데로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..)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CDR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화면의 결과 가 팝업으로 떠서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기준시간대의 상세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CDR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검색하여 보여 준다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(row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수가 많을 것이므로 팝업화면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페이징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필요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국가별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사업자별이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선택이 안 되어 있을 때는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값을 뿌려주세요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평균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PDD:         ROUND(SUM(ACME_POST_DIAL_DELAY)/SUM(COMP_CALL_CNT), 2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평균통화시간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   ROUND(SUM(ACCT_SESSION_TIME)/SUM(COMP_CALL_CNT), 2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Calling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Jitter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ROUND(SUM(</a:t>
            </a:r>
            <a:r>
              <a:rPr lang="en-US" altLang="ko-KR" sz="1000" dirty="0">
                <a:solidFill>
                  <a:schemeClr val="tx1"/>
                </a:solidFill>
              </a:rPr>
              <a:t>ACME_CALLING_RTP_AVG_JITTER_FS1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)/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SUM(COMP_CALL_CNT), 2)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Called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Jitter  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ROUND(SUM(</a:t>
            </a:r>
            <a:r>
              <a:rPr lang="en-US" altLang="ko-KR" sz="1000" dirty="0">
                <a:solidFill>
                  <a:schemeClr val="tx1"/>
                </a:solidFill>
              </a:rPr>
              <a:t>ACME_CALLED_RTP_AVG_JITTER_FS1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)/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SUM(COMP_CALL_CNT), 2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Calling R-Factor :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ROUND(SUM(</a:t>
            </a:r>
            <a:r>
              <a:rPr lang="en-US" altLang="ko-KR" sz="1100" dirty="0">
                <a:solidFill>
                  <a:schemeClr val="tx1"/>
                </a:solidFill>
              </a:rPr>
              <a:t>ACME_CALLING_R_FACTOR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)/SUM(COMP_CALL_CNT), 2)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Called R-Factor  :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ROUND(SUM(</a:t>
            </a:r>
            <a:r>
              <a:rPr lang="en-US" altLang="ko-KR" sz="1100" dirty="0">
                <a:solidFill>
                  <a:schemeClr val="tx1"/>
                </a:solidFill>
              </a:rPr>
              <a:t>ACME_CALLED_R_FACTOR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)/SUM(COMP_CALL_CNT), 2)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Calling Packet Loss :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ROUND(SUM(</a:t>
            </a:r>
            <a:r>
              <a:rPr lang="en-US" altLang="ko-KR" sz="1100" dirty="0">
                <a:solidFill>
                  <a:schemeClr val="tx1"/>
                </a:solidFill>
              </a:rPr>
              <a:t>ACME_CALLING_RTP_PACKETS_LOST_FS1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)/SUM(COMP_CALL_CNT), 2)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Called Packet Loss  :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ROUND(SUM(</a:t>
            </a:r>
            <a:r>
              <a:rPr lang="en-US" altLang="ko-KR" sz="1100" dirty="0">
                <a:solidFill>
                  <a:schemeClr val="tx1"/>
                </a:solidFill>
              </a:rPr>
              <a:t>ACME_CALLED_RTP_PACKETS_LOST_FS1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)/SUM(COMP_CALL_CNT), 2)</a:t>
            </a: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45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 txBox="1">
            <a:spLocks/>
          </p:cNvSpPr>
          <p:nvPr/>
        </p:nvSpPr>
        <p:spPr>
          <a:xfrm>
            <a:off x="132258" y="177708"/>
            <a:ext cx="3972562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kumimoji="0" sz="2200" b="0" i="0" u="none" strike="noStrike" cap="none" spc="0" normalizeH="0" baseline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rebuchet MS" pitchFamily="34" charset="0"/>
                <a:ea typeface="Arial Unicode MS" pitchFamily="50" charset="-127"/>
                <a:cs typeface="Arial" pitchFamily="34" charset="0"/>
              </a:defRPr>
            </a:lvl1pPr>
          </a:lstStyle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통계관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비지니스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분석 보고서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062168"/>
              </p:ext>
            </p:extLst>
          </p:nvPr>
        </p:nvGraphicFramePr>
        <p:xfrm>
          <a:off x="164564" y="2154769"/>
          <a:ext cx="8712735" cy="17156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331838"/>
                <a:gridCol w="1018198"/>
                <a:gridCol w="990600"/>
                <a:gridCol w="1057275"/>
                <a:gridCol w="927508"/>
                <a:gridCol w="950103"/>
                <a:gridCol w="784867"/>
                <a:gridCol w="712333"/>
                <a:gridCol w="940013"/>
              </a:tblGrid>
              <a:tr h="364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기준시간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/>
                        <a:t>총완료호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총통화시간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매출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이익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In</a:t>
                      </a:r>
                    </a:p>
                    <a:p>
                      <a:pPr algn="ctr" latinLnBrk="1"/>
                      <a:r>
                        <a:rPr lang="en-US" altLang="ko-KR" sz="900" b="1" dirty="0" smtClean="0"/>
                        <a:t>Packet</a:t>
                      </a:r>
                      <a:r>
                        <a:rPr lang="ko-KR" altLang="en-US" sz="900" b="1" dirty="0" smtClean="0"/>
                        <a:t> 수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In</a:t>
                      </a:r>
                      <a:r>
                        <a:rPr lang="en-US" altLang="ko-KR" sz="900" b="1" baseline="0" dirty="0" smtClean="0"/>
                        <a:t> </a:t>
                      </a:r>
                      <a:r>
                        <a:rPr lang="ko-KR" altLang="en-US" sz="900" b="1" baseline="0" dirty="0" err="1" smtClean="0"/>
                        <a:t>패킷</a:t>
                      </a:r>
                      <a:endParaRPr lang="en-US" altLang="ko-KR" sz="900" b="1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/>
                        <a:t>사이즈</a:t>
                      </a:r>
                      <a:endParaRPr lang="ko-KR" altLang="en-US" sz="900" b="1" dirty="0" smtClean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Out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Packet</a:t>
                      </a:r>
                      <a:r>
                        <a:rPr lang="ko-KR" altLang="en-US" sz="900" b="1" dirty="0" smtClean="0"/>
                        <a:t> 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Out</a:t>
                      </a:r>
                      <a:r>
                        <a:rPr lang="en-US" altLang="ko-KR" sz="900" b="1" baseline="0" dirty="0" smtClean="0"/>
                        <a:t> </a:t>
                      </a:r>
                      <a:r>
                        <a:rPr lang="ko-KR" altLang="en-US" sz="900" b="1" baseline="0" dirty="0" err="1" smtClean="0"/>
                        <a:t>패킷</a:t>
                      </a:r>
                      <a:endParaRPr lang="en-US" altLang="ko-KR" sz="900" b="1" baseline="0" dirty="0" smtClean="0"/>
                    </a:p>
                    <a:p>
                      <a:pPr algn="ctr" latinLnBrk="1"/>
                      <a:r>
                        <a:rPr lang="ko-KR" altLang="en-US" sz="900" b="1" baseline="0" dirty="0" smtClean="0"/>
                        <a:t>사이즈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26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기준시간 값</a:t>
                      </a:r>
                      <a:r>
                        <a:rPr lang="en-US" altLang="ko-KR" sz="800" b="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800" b="0" dirty="0" smtClean="0"/>
                        <a:t>Ex( 5</a:t>
                      </a:r>
                      <a:r>
                        <a:rPr lang="ko-KR" altLang="en-US" sz="800" b="0" dirty="0" err="1" smtClean="0"/>
                        <a:t>분단위이면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en-US" altLang="ko-KR" sz="800" b="0" dirty="0" smtClean="0"/>
                        <a:t>5</a:t>
                      </a:r>
                      <a:r>
                        <a:rPr lang="ko-KR" altLang="en-US" sz="800" b="0" dirty="0" smtClean="0"/>
                        <a:t>분단위로</a:t>
                      </a:r>
                      <a:r>
                        <a:rPr lang="en-US" altLang="ko-KR" sz="800" b="0" dirty="0" smtClean="0"/>
                        <a:t>...)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32,345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27,123</a:t>
                      </a: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26.102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/>
                        <a:t>73.23%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13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2017-12-15</a:t>
                      </a:r>
                      <a:r>
                        <a:rPr lang="en-US" altLang="ko-KR" sz="800" b="0" baseline="0" dirty="0" smtClean="0"/>
                        <a:t> 11:05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2017-12-15</a:t>
                      </a:r>
                      <a:r>
                        <a:rPr lang="en-US" altLang="ko-KR" sz="800" b="0" baseline="0" dirty="0" smtClean="0"/>
                        <a:t> 11:00</a:t>
                      </a: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2017-12-15</a:t>
                      </a:r>
                      <a:r>
                        <a:rPr lang="en-US" altLang="ko-KR" sz="800" b="0" baseline="0" dirty="0" smtClean="0"/>
                        <a:t> 10:55</a:t>
                      </a: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합계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190073" y="2389576"/>
            <a:ext cx="5247706" cy="820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더블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혹은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옆에 버튼을 둬서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편한데로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..)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CDR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화면의 결과 가 팝업으로 떠서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기준시간대의 상세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CDR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검색하여 보여 준다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(row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수가 많을 것이므로 팝업화면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페이징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필요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4195763"/>
            <a:ext cx="58959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176000" y="4195763"/>
            <a:ext cx="2623853" cy="20621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총완료호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총통화시간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이익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선으로 추이 그래프를 그린다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740" y="3962399"/>
            <a:ext cx="1476186" cy="367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추이 그래프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" y="733425"/>
            <a:ext cx="62484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04" y="742950"/>
            <a:ext cx="14382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204" y="1066800"/>
            <a:ext cx="25050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132258" y="1090613"/>
            <a:ext cx="2032086" cy="257365"/>
            <a:chOff x="2827833" y="1080992"/>
            <a:chExt cx="2032086" cy="257365"/>
          </a:xfrm>
        </p:grpSpPr>
        <p:sp>
          <p:nvSpPr>
            <p:cNvPr id="23" name="직사각형 22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SBC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그룹</a:t>
              </a:r>
              <a:r>
                <a:rPr lang="en-US" altLang="ko-KR" sz="900" b="1" dirty="0" smtClean="0">
                  <a:solidFill>
                    <a:srgbClr val="FF0000"/>
                  </a:solidFill>
                </a:rPr>
                <a:t>*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28713"/>
              <a:ext cx="9525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6" name="그룹 25"/>
          <p:cNvGrpSpPr/>
          <p:nvPr/>
        </p:nvGrpSpPr>
        <p:grpSpPr>
          <a:xfrm>
            <a:off x="132258" y="1423988"/>
            <a:ext cx="2032086" cy="257365"/>
            <a:chOff x="2827833" y="1080992"/>
            <a:chExt cx="2032086" cy="257365"/>
          </a:xfrm>
        </p:grpSpPr>
        <p:sp>
          <p:nvSpPr>
            <p:cNvPr id="27" name="직사각형 26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발신국가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28713"/>
              <a:ext cx="9525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0" name="그룹 29"/>
          <p:cNvGrpSpPr/>
          <p:nvPr/>
        </p:nvGrpSpPr>
        <p:grpSpPr>
          <a:xfrm>
            <a:off x="2322248" y="1423990"/>
            <a:ext cx="2032086" cy="257365"/>
            <a:chOff x="2827833" y="1080992"/>
            <a:chExt cx="2032086" cy="257365"/>
          </a:xfrm>
        </p:grpSpPr>
        <p:sp>
          <p:nvSpPr>
            <p:cNvPr id="31" name="직사각형 30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</a:rPr>
                <a:t>착</a:t>
              </a:r>
              <a:r>
                <a:rPr lang="ko-KR" altLang="en-US" sz="900" b="1">
                  <a:solidFill>
                    <a:schemeClr val="tx1"/>
                  </a:solidFill>
                </a:rPr>
                <a:t>신</a:t>
              </a:r>
              <a:r>
                <a:rPr lang="ko-KR" altLang="en-US" sz="900" b="1" smtClean="0">
                  <a:solidFill>
                    <a:schemeClr val="tx1"/>
                  </a:solidFill>
                </a:rPr>
                <a:t>국가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28713"/>
              <a:ext cx="9525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4" name="그룹 33"/>
          <p:cNvGrpSpPr/>
          <p:nvPr/>
        </p:nvGrpSpPr>
        <p:grpSpPr>
          <a:xfrm>
            <a:off x="4579673" y="1428658"/>
            <a:ext cx="2032086" cy="257365"/>
            <a:chOff x="2827833" y="1080992"/>
            <a:chExt cx="2032086" cy="257365"/>
          </a:xfrm>
        </p:grpSpPr>
        <p:sp>
          <p:nvSpPr>
            <p:cNvPr id="35" name="직사각형 34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발신사업자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28713"/>
              <a:ext cx="9525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8" name="그룹 37"/>
          <p:cNvGrpSpPr/>
          <p:nvPr/>
        </p:nvGrpSpPr>
        <p:grpSpPr>
          <a:xfrm>
            <a:off x="6710809" y="1428657"/>
            <a:ext cx="2032086" cy="257365"/>
            <a:chOff x="2827833" y="1080992"/>
            <a:chExt cx="2032086" cy="257365"/>
          </a:xfrm>
        </p:grpSpPr>
        <p:sp>
          <p:nvSpPr>
            <p:cNvPr id="39" name="직사각형 38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착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신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사업자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28713"/>
              <a:ext cx="9525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" name="직사각형 41"/>
          <p:cNvSpPr/>
          <p:nvPr/>
        </p:nvSpPr>
        <p:spPr>
          <a:xfrm>
            <a:off x="5049773" y="1100043"/>
            <a:ext cx="864000" cy="257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국가별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892" y="1133475"/>
            <a:ext cx="20002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6295804" y="1100043"/>
            <a:ext cx="864000" cy="257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err="1" smtClean="0">
                <a:solidFill>
                  <a:schemeClr val="tx1"/>
                </a:solidFill>
              </a:rPr>
              <a:t>사업</a:t>
            </a:r>
            <a:r>
              <a:rPr lang="ko-KR" altLang="en-US" sz="900" b="1" dirty="0" err="1">
                <a:solidFill>
                  <a:schemeClr val="tx1"/>
                </a:solidFill>
              </a:rPr>
              <a:t>자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별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923" y="1133475"/>
            <a:ext cx="20002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457450" y="2114550"/>
            <a:ext cx="4685359" cy="360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 화면은 보류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8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 txBox="1">
            <a:spLocks/>
          </p:cNvSpPr>
          <p:nvPr/>
        </p:nvSpPr>
        <p:spPr>
          <a:xfrm>
            <a:off x="132258" y="177708"/>
            <a:ext cx="3445174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kumimoji="0" sz="2200" b="0" i="0" u="none" strike="noStrike" cap="none" spc="0" normalizeH="0" baseline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rebuchet MS" pitchFamily="34" charset="0"/>
                <a:ea typeface="Arial Unicode MS" pitchFamily="50" charset="-127"/>
                <a:cs typeface="Arial" pitchFamily="34" charset="0"/>
              </a:defRPr>
            </a:lvl1pPr>
          </a:lstStyle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통계관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CPU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분석 보고서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11" y="904875"/>
            <a:ext cx="8487190" cy="532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94623" y="6060497"/>
            <a:ext cx="5247706" cy="2978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팝업으로 뜬다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90073" y="2389576"/>
            <a:ext cx="5247706" cy="2199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이차장님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KT EMS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하면서 만들었던 화면입니다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 가져와서 재 사용해주시면 좋을 듯 합니다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파일은 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en-US" altLang="ko-KR" sz="1100" b="1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cpuload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_$</a:t>
            </a:r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검색조건의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IP_*.png  </a:t>
            </a:r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찾아 주시면 됩니다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endParaRPr lang="en-US" altLang="ko-KR" sz="1100" b="1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파일명 규칙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cpuload_${SBCIP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}_${INDEX}.png</a:t>
            </a:r>
          </a:p>
          <a:p>
            <a:pPr marL="171450" indent="-171450">
              <a:buFontTx/>
              <a:buChar char="-"/>
            </a:pP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ex) 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cpuload_192.168.1.207_00.png, </a:t>
            </a:r>
          </a:p>
          <a:p>
            <a:pPr marL="171450" indent="-171450">
              <a:buFontTx/>
              <a:buChar char="-"/>
            </a:pP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cpuload_192.168.1.207_01.png</a:t>
            </a:r>
          </a:p>
          <a:p>
            <a:pPr marL="171450" indent="-171450">
              <a:buFontTx/>
              <a:buChar char="-"/>
            </a:pP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.......</a:t>
            </a:r>
            <a:endParaRPr lang="en-US" altLang="ko-KR" sz="1100" b="1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94550" y="1435653"/>
            <a:ext cx="2032086" cy="257365"/>
            <a:chOff x="2827833" y="1080992"/>
            <a:chExt cx="2032086" cy="257365"/>
          </a:xfrm>
        </p:grpSpPr>
        <p:sp>
          <p:nvSpPr>
            <p:cNvPr id="8" name="직사각형 7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SBC-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IP</a:t>
              </a:r>
              <a:r>
                <a:rPr lang="en-US" altLang="ko-KR" sz="900" b="1" dirty="0" smtClean="0">
                  <a:solidFill>
                    <a:srgbClr val="FF0000"/>
                  </a:solidFill>
                </a:rPr>
                <a:t>*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28713"/>
              <a:ext cx="9525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893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 txBox="1">
            <a:spLocks/>
          </p:cNvSpPr>
          <p:nvPr/>
        </p:nvSpPr>
        <p:spPr>
          <a:xfrm>
            <a:off x="132258" y="177708"/>
            <a:ext cx="3558988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kumimoji="0" sz="2200" b="0" i="0" u="none" strike="noStrike" cap="none" spc="0" normalizeH="0" baseline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rebuchet MS" pitchFamily="34" charset="0"/>
                <a:ea typeface="Arial Unicode MS" pitchFamily="50" charset="-127"/>
                <a:cs typeface="Arial" pitchFamily="34" charset="0"/>
              </a:defRPr>
            </a:lvl1pPr>
          </a:lstStyle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통계관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en-US" altLang="ko-KR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Mem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분석 보고서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48" y="914399"/>
            <a:ext cx="8540977" cy="538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94623" y="6060497"/>
            <a:ext cx="5247706" cy="2978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팝업으로 뜬다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24951" y="2389576"/>
            <a:ext cx="6212828" cy="2536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이차장님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KT EMS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하면서 만들었던 화면입니다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 가져와서 재 사용해주시면 좋을 듯 합니다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파일은 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en-US" altLang="ko-KR" sz="1100" b="1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memload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_$</a:t>
            </a:r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검색조건의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IP_*.png  </a:t>
            </a:r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찾아 주시면 됩니다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1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파일명 규칙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memload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_${SBCIP}_${INDEX}.png</a:t>
            </a:r>
          </a:p>
          <a:p>
            <a:pPr marL="171450" indent="-171450">
              <a:buFontTx/>
              <a:buChar char="-"/>
            </a:pP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ex) 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memoad_192.168.1.207_00.png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marL="171450" indent="-171450">
              <a:buFontTx/>
              <a:buChar char="-"/>
            </a:pP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memload_192.168.1.207_01.png</a:t>
            </a:r>
            <a:endParaRPr lang="en-US" altLang="ko-KR" sz="11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.......</a:t>
            </a:r>
          </a:p>
          <a:p>
            <a:pPr marL="171450" indent="-171450">
              <a:buFontTx/>
              <a:buChar char="-"/>
            </a:pP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94550" y="1435653"/>
            <a:ext cx="2032086" cy="257365"/>
            <a:chOff x="2827833" y="1080992"/>
            <a:chExt cx="2032086" cy="257365"/>
          </a:xfrm>
        </p:grpSpPr>
        <p:sp>
          <p:nvSpPr>
            <p:cNvPr id="7" name="직사각형 6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SBC-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IP</a:t>
              </a:r>
              <a:r>
                <a:rPr lang="en-US" altLang="ko-KR" sz="900" b="1" dirty="0" smtClean="0">
                  <a:solidFill>
                    <a:srgbClr val="FF0000"/>
                  </a:solidFill>
                </a:rPr>
                <a:t>*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28713"/>
              <a:ext cx="9525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599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 txBox="1">
            <a:spLocks/>
          </p:cNvSpPr>
          <p:nvPr/>
        </p:nvSpPr>
        <p:spPr>
          <a:xfrm>
            <a:off x="132258" y="177708"/>
            <a:ext cx="4289957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kumimoji="0" sz="2200" b="0" i="0" u="none" strike="noStrike" cap="none" spc="0" normalizeH="0" baseline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rebuchet MS" pitchFamily="34" charset="0"/>
                <a:ea typeface="Arial Unicode MS" pitchFamily="50" charset="-127"/>
                <a:cs typeface="Arial" pitchFamily="34" charset="0"/>
              </a:defRPr>
            </a:lvl1pPr>
          </a:lstStyle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통계관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Interface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트래픽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보고서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86" y="1057275"/>
            <a:ext cx="8487190" cy="532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94623" y="6060497"/>
            <a:ext cx="5247706" cy="2978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팝업으로 뜬다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93962" y="2389576"/>
            <a:ext cx="6143817" cy="2070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이차장님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KT EMS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하면서 만들었던 화면입니다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 가져와서 재 사용해주시면 좋을 듯 합니다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파일은 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en-US" altLang="ko-KR" sz="1100" b="1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netload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_$</a:t>
            </a:r>
            <a:r>
              <a:rPr lang="ko-KR" altLang="en-US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검색조건의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IP_*.png  </a:t>
            </a:r>
            <a:r>
              <a:rPr lang="ko-KR" altLang="en-US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찾아 주시면 됩니다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1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파일명 규칙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netload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_${SBCIP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}_${IFNAME}_${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INDEX}.png</a:t>
            </a:r>
          </a:p>
          <a:p>
            <a:pPr marL="171450" indent="-171450">
              <a:buFontTx/>
              <a:buChar char="-"/>
            </a:pP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ex) 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netload_192.168.1.207_eth0_00.png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marL="171450" indent="-171450">
              <a:buFontTx/>
              <a:buChar char="-"/>
            </a:pP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netload_192.168.1.207_eth0_01.png</a:t>
            </a:r>
            <a:endParaRPr lang="en-US" altLang="ko-KR" sz="11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.......</a:t>
            </a:r>
          </a:p>
          <a:p>
            <a:pPr marL="171450" indent="-171450">
              <a:buFontTx/>
              <a:buChar char="-"/>
            </a:pP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72184" y="1608173"/>
            <a:ext cx="2032086" cy="257365"/>
            <a:chOff x="2827833" y="1080992"/>
            <a:chExt cx="2032086" cy="257365"/>
          </a:xfrm>
        </p:grpSpPr>
        <p:sp>
          <p:nvSpPr>
            <p:cNvPr id="8" name="직사각형 7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SBC-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IP</a:t>
              </a:r>
              <a:r>
                <a:rPr lang="en-US" altLang="ko-KR" sz="900" b="1" dirty="0" smtClean="0">
                  <a:solidFill>
                    <a:srgbClr val="FF0000"/>
                  </a:solidFill>
                </a:rPr>
                <a:t>*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28713"/>
              <a:ext cx="9525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701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 txBox="1">
            <a:spLocks/>
          </p:cNvSpPr>
          <p:nvPr/>
        </p:nvSpPr>
        <p:spPr>
          <a:xfrm>
            <a:off x="132258" y="177708"/>
            <a:ext cx="2850460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kumimoji="0" sz="2200" b="0" i="0" u="none" strike="noStrike" cap="none" spc="0" normalizeH="0" baseline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rebuchet MS" pitchFamily="34" charset="0"/>
                <a:ea typeface="Arial Unicode MS" pitchFamily="50" charset="-127"/>
                <a:cs typeface="Arial" pitchFamily="34" charset="0"/>
              </a:defRPr>
            </a:lvl1pPr>
          </a:lstStyle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System Architecture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892923" y="2283047"/>
            <a:ext cx="870886" cy="88182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SBC </a:t>
            </a:r>
            <a:r>
              <a:rPr lang="ko-KR" altLang="en-US" sz="10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</a:t>
            </a:r>
            <a:endParaRPr lang="ko-KR" altLang="en-US" sz="1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88395" y="1274288"/>
            <a:ext cx="1489592" cy="76406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부산</a:t>
            </a:r>
            <a:r>
              <a:rPr lang="en-US" altLang="ko-KR" sz="10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-SBC</a:t>
            </a:r>
            <a:endParaRPr lang="ko-KR" altLang="en-US" sz="1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0" name="꺾인 연결선 99"/>
          <p:cNvCxnSpPr>
            <a:stCxn id="14" idx="3"/>
            <a:endCxn id="91" idx="1"/>
          </p:cNvCxnSpPr>
          <p:nvPr/>
        </p:nvCxnSpPr>
        <p:spPr>
          <a:xfrm flipV="1">
            <a:off x="2306228" y="2723959"/>
            <a:ext cx="1586695" cy="10308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127480" y="2458334"/>
            <a:ext cx="587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FTP</a:t>
            </a:r>
            <a:endParaRPr lang="ko-KR" altLang="en-US" sz="1000" dirty="0" smtClean="0">
              <a:latin typeface="+mn-ea"/>
            </a:endParaRPr>
          </a:p>
        </p:txBody>
      </p:sp>
      <p:cxnSp>
        <p:nvCxnSpPr>
          <p:cNvPr id="104" name="꺾인 연결선 103"/>
          <p:cNvCxnSpPr>
            <a:stCxn id="92" idx="3"/>
            <a:endCxn id="91" idx="1"/>
          </p:cNvCxnSpPr>
          <p:nvPr/>
        </p:nvCxnSpPr>
        <p:spPr>
          <a:xfrm>
            <a:off x="2277987" y="1656319"/>
            <a:ext cx="1614936" cy="106764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816636" y="3372783"/>
            <a:ext cx="1489592" cy="76406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혜</a:t>
            </a:r>
            <a:r>
              <a:rPr lang="ko-KR" altLang="en-US" sz="10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</a:t>
            </a:r>
            <a:r>
              <a:rPr lang="en-US" altLang="ko-KR" sz="10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-SBC</a:t>
            </a:r>
            <a:endParaRPr lang="ko-KR" altLang="en-US" sz="1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88395" y="2283047"/>
            <a:ext cx="1489592" cy="76406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광화</a:t>
            </a:r>
            <a:r>
              <a:rPr lang="ko-KR" altLang="en-US" sz="10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</a:t>
            </a:r>
            <a:r>
              <a:rPr lang="en-US" altLang="ko-KR" sz="10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-SBC</a:t>
            </a:r>
            <a:endParaRPr lang="ko-KR" altLang="en-US" sz="1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697286" y="4430235"/>
            <a:ext cx="1267807" cy="861830"/>
            <a:chOff x="2995098" y="4430235"/>
            <a:chExt cx="1267807" cy="861830"/>
          </a:xfrm>
        </p:grpSpPr>
        <p:sp>
          <p:nvSpPr>
            <p:cNvPr id="22" name="직사각형 21"/>
            <p:cNvSpPr/>
            <p:nvPr/>
          </p:nvSpPr>
          <p:spPr>
            <a:xfrm>
              <a:off x="2995098" y="4430235"/>
              <a:ext cx="1267807" cy="370906"/>
            </a:xfrm>
            <a:prstGeom prst="rect">
              <a:avLst/>
            </a:prstGeom>
            <a:solidFill>
              <a:schemeClr val="bg1">
                <a:lumMod val="50000"/>
                <a:alpha val="89804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Admin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Web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grpSp>
          <p:nvGrpSpPr>
            <p:cNvPr id="23" name="그룹 331"/>
            <p:cNvGrpSpPr/>
            <p:nvPr/>
          </p:nvGrpSpPr>
          <p:grpSpPr>
            <a:xfrm>
              <a:off x="3307872" y="4801141"/>
              <a:ext cx="579005" cy="490924"/>
              <a:chOff x="4356663" y="7983386"/>
              <a:chExt cx="722673" cy="1055524"/>
            </a:xfrm>
          </p:grpSpPr>
          <p:pic>
            <p:nvPicPr>
              <p:cNvPr id="24" name="Picture 22" descr="j029202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67336" y="7983386"/>
                <a:ext cx="612000" cy="647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4356663" y="8509516"/>
                <a:ext cx="588175" cy="529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Admin</a:t>
                </a:r>
                <a:endPara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cxnSp>
        <p:nvCxnSpPr>
          <p:cNvPr id="26" name="꺾인 연결선 120"/>
          <p:cNvCxnSpPr>
            <a:stCxn id="91" idx="2"/>
            <a:endCxn id="22" idx="0"/>
          </p:cNvCxnSpPr>
          <p:nvPr/>
        </p:nvCxnSpPr>
        <p:spPr>
          <a:xfrm>
            <a:off x="4328366" y="3164871"/>
            <a:ext cx="2824" cy="1265364"/>
          </a:xfrm>
          <a:prstGeom prst="straightConnector1">
            <a:avLst/>
          </a:prstGeom>
          <a:ln w="19050">
            <a:solidFill>
              <a:srgbClr val="17375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4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 txBox="1">
            <a:spLocks/>
          </p:cNvSpPr>
          <p:nvPr/>
        </p:nvSpPr>
        <p:spPr>
          <a:xfrm>
            <a:off x="132258" y="177708"/>
            <a:ext cx="3089307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kumimoji="0" sz="2200" b="0" i="0" u="none" strike="noStrike" cap="none" spc="0" normalizeH="0" baseline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rebuchet MS" pitchFamily="34" charset="0"/>
                <a:ea typeface="Arial Unicode MS" pitchFamily="50" charset="-127"/>
                <a:cs typeface="Arial" pitchFamily="34" charset="0"/>
              </a:defRPr>
            </a:lvl1pPr>
          </a:lstStyle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Software Architecture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70358" y="846747"/>
            <a:ext cx="1077417" cy="566057"/>
            <a:chOff x="5251754" y="1808354"/>
            <a:chExt cx="972000" cy="566057"/>
          </a:xfrm>
        </p:grpSpPr>
        <p:sp>
          <p:nvSpPr>
            <p:cNvPr id="91" name="순서도: 다중 문서 90"/>
            <p:cNvSpPr/>
            <p:nvPr/>
          </p:nvSpPr>
          <p:spPr>
            <a:xfrm>
              <a:off x="5395755" y="1808354"/>
              <a:ext cx="798286" cy="566057"/>
            </a:xfrm>
            <a:prstGeom prst="flowChartMulti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251754" y="1952839"/>
              <a:ext cx="97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  <a:ea typeface="+mn-ea"/>
                </a:rPr>
                <a:t>/data1/</a:t>
              </a:r>
              <a:r>
                <a:rPr lang="en-US" altLang="ko-KR" sz="1000" b="1" dirty="0" err="1" smtClean="0">
                  <a:latin typeface="+mn-ea"/>
                  <a:ea typeface="+mn-ea"/>
                </a:rPr>
                <a:t>sbcstcs</a:t>
              </a:r>
              <a:r>
                <a:rPr lang="en-US" altLang="ko-KR" sz="1000" b="1" dirty="0" smtClean="0">
                  <a:latin typeface="+mn-ea"/>
                  <a:ea typeface="+mn-ea"/>
                </a:rPr>
                <a:t>/input/</a:t>
              </a:r>
              <a:r>
                <a:rPr lang="en-US" altLang="ko-KR" sz="1000" b="1" dirty="0" err="1" smtClean="0">
                  <a:latin typeface="+mn-ea"/>
                  <a:ea typeface="+mn-ea"/>
                </a:rPr>
                <a:t>pusan</a:t>
              </a:r>
              <a:endParaRPr lang="ko-KR" altLang="en-US" sz="10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5559247" y="1808771"/>
            <a:ext cx="1267200" cy="354431"/>
            <a:chOff x="6608368" y="1499333"/>
            <a:chExt cx="1121282" cy="354431"/>
          </a:xfrm>
        </p:grpSpPr>
        <p:sp>
          <p:nvSpPr>
            <p:cNvPr id="108" name="직사각형 107"/>
            <p:cNvSpPr/>
            <p:nvPr/>
          </p:nvSpPr>
          <p:spPr>
            <a:xfrm>
              <a:off x="6608368" y="1499333"/>
              <a:ext cx="1121282" cy="354431"/>
            </a:xfrm>
            <a:prstGeom prst="rect">
              <a:avLst/>
            </a:prstGeom>
            <a:solidFill>
              <a:schemeClr val="bg1">
                <a:lumMod val="95000"/>
                <a:alpha val="89804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6708774" y="1569532"/>
              <a:ext cx="977623" cy="248626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CDR_LDR.exe</a:t>
              </a:r>
              <a:endParaRPr kumimoji="0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3928614" y="1741058"/>
            <a:ext cx="972000" cy="566057"/>
            <a:chOff x="5922326" y="4855015"/>
            <a:chExt cx="972000" cy="566057"/>
          </a:xfrm>
        </p:grpSpPr>
        <p:sp>
          <p:nvSpPr>
            <p:cNvPr id="114" name="순서도: 다중 문서 113"/>
            <p:cNvSpPr/>
            <p:nvPr/>
          </p:nvSpPr>
          <p:spPr>
            <a:xfrm>
              <a:off x="6016186" y="4855015"/>
              <a:ext cx="798286" cy="566057"/>
            </a:xfrm>
            <a:prstGeom prst="flowChartMultidocumen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922326" y="4904250"/>
              <a:ext cx="97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  <a:ea typeface="+mn-ea"/>
                </a:rPr>
                <a:t>/data1/</a:t>
              </a:r>
              <a:r>
                <a:rPr lang="en-US" altLang="ko-KR" sz="1000" b="1" dirty="0" err="1" smtClean="0">
                  <a:latin typeface="+mn-ea"/>
                  <a:ea typeface="+mn-ea"/>
                </a:rPr>
                <a:t>sbcstcs</a:t>
              </a:r>
              <a:r>
                <a:rPr lang="en-US" altLang="ko-KR" sz="1000" b="1" dirty="0" smtClean="0">
                  <a:latin typeface="+mn-ea"/>
                  <a:ea typeface="+mn-ea"/>
                </a:rPr>
                <a:t>/working</a:t>
              </a:r>
              <a:endParaRPr lang="ko-KR" altLang="en-US" sz="1000" b="1" dirty="0" smtClean="0">
                <a:latin typeface="+mn-ea"/>
                <a:ea typeface="+mn-ea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3174133" y="1751355"/>
            <a:ext cx="931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파일명변</a:t>
            </a:r>
            <a:r>
              <a:rPr lang="ko-KR" altLang="en-US" sz="1000" dirty="0">
                <a:latin typeface="+mn-ea"/>
              </a:rPr>
              <a:t>경</a:t>
            </a:r>
            <a:endParaRPr lang="ko-KR" altLang="en-US" sz="1000" dirty="0" smtClean="0">
              <a:latin typeface="+mn-ea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1911172" y="1808772"/>
            <a:ext cx="1267200" cy="354431"/>
            <a:chOff x="6608368" y="1499333"/>
            <a:chExt cx="1121282" cy="354431"/>
          </a:xfrm>
        </p:grpSpPr>
        <p:sp>
          <p:nvSpPr>
            <p:cNvPr id="123" name="직사각형 122"/>
            <p:cNvSpPr/>
            <p:nvPr/>
          </p:nvSpPr>
          <p:spPr>
            <a:xfrm>
              <a:off x="6608368" y="1499333"/>
              <a:ext cx="1121282" cy="354431"/>
            </a:xfrm>
            <a:prstGeom prst="rect">
              <a:avLst/>
            </a:prstGeom>
            <a:solidFill>
              <a:schemeClr val="bg1">
                <a:lumMod val="95000"/>
                <a:alpha val="89804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6708774" y="1569532"/>
              <a:ext cx="977623" cy="248626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CDR_RCV_CK.exe</a:t>
              </a:r>
              <a:endParaRPr kumimoji="0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25" name="꺾인 연결선 120"/>
          <p:cNvCxnSpPr>
            <a:stCxn id="123" idx="3"/>
            <a:endCxn id="115" idx="1"/>
          </p:cNvCxnSpPr>
          <p:nvPr/>
        </p:nvCxnSpPr>
        <p:spPr>
          <a:xfrm>
            <a:off x="3178372" y="1985988"/>
            <a:ext cx="750242" cy="4360"/>
          </a:xfrm>
          <a:prstGeom prst="bentConnector3">
            <a:avLst>
              <a:gd name="adj1" fmla="val 50000"/>
            </a:avLst>
          </a:prstGeom>
          <a:ln w="19050">
            <a:solidFill>
              <a:srgbClr val="17375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 120"/>
          <p:cNvCxnSpPr>
            <a:stCxn id="115" idx="3"/>
            <a:endCxn id="108" idx="1"/>
          </p:cNvCxnSpPr>
          <p:nvPr/>
        </p:nvCxnSpPr>
        <p:spPr>
          <a:xfrm flipV="1">
            <a:off x="4900614" y="1985987"/>
            <a:ext cx="658633" cy="4361"/>
          </a:xfrm>
          <a:prstGeom prst="straightConnector1">
            <a:avLst/>
          </a:prstGeom>
          <a:ln w="19050">
            <a:solidFill>
              <a:srgbClr val="17375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그룹 126"/>
          <p:cNvGrpSpPr/>
          <p:nvPr/>
        </p:nvGrpSpPr>
        <p:grpSpPr>
          <a:xfrm>
            <a:off x="5592780" y="846747"/>
            <a:ext cx="1200227" cy="566057"/>
            <a:chOff x="5251754" y="1808354"/>
            <a:chExt cx="972000" cy="566057"/>
          </a:xfrm>
        </p:grpSpPr>
        <p:sp>
          <p:nvSpPr>
            <p:cNvPr id="132" name="순서도: 다중 문서 131"/>
            <p:cNvSpPr/>
            <p:nvPr/>
          </p:nvSpPr>
          <p:spPr>
            <a:xfrm>
              <a:off x="5395755" y="1808354"/>
              <a:ext cx="798286" cy="566057"/>
            </a:xfrm>
            <a:prstGeom prst="flowChartMulti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251754" y="1952839"/>
              <a:ext cx="97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  <a:ea typeface="+mn-ea"/>
                </a:rPr>
                <a:t>/</a:t>
              </a:r>
              <a:r>
                <a:rPr lang="en-US" altLang="ko-KR" sz="1000" b="1" dirty="0" smtClean="0">
                  <a:latin typeface="+mn-ea"/>
                  <a:ea typeface="+mn-ea"/>
                </a:rPr>
                <a:t>data1/</a:t>
              </a:r>
              <a:r>
                <a:rPr lang="en-US" altLang="ko-KR" sz="1000" b="1" dirty="0" err="1" smtClean="0">
                  <a:latin typeface="+mn-ea"/>
                  <a:ea typeface="+mn-ea"/>
                </a:rPr>
                <a:t>sbcstcs</a:t>
              </a:r>
              <a:r>
                <a:rPr lang="en-US" altLang="ko-KR" sz="1000" b="1" dirty="0" smtClean="0">
                  <a:latin typeface="+mn-ea"/>
                  <a:ea typeface="+mn-ea"/>
                </a:rPr>
                <a:t>/back/</a:t>
              </a:r>
              <a:r>
                <a:rPr lang="ko-KR" altLang="en-US" sz="1000" b="1" dirty="0" err="1" smtClean="0">
                  <a:latin typeface="+mn-ea"/>
                  <a:ea typeface="+mn-ea"/>
                </a:rPr>
                <a:t>년월일</a:t>
              </a:r>
              <a:endParaRPr lang="ko-KR" altLang="en-US" sz="1000" b="1" dirty="0" smtClean="0">
                <a:latin typeface="+mn-ea"/>
                <a:ea typeface="+mn-ea"/>
              </a:endParaRPr>
            </a:p>
          </p:txBody>
        </p:sp>
      </p:grpSp>
      <p:cxnSp>
        <p:nvCxnSpPr>
          <p:cNvPr id="136" name="꺾인 연결선 120"/>
          <p:cNvCxnSpPr>
            <a:stCxn id="108" idx="0"/>
            <a:endCxn id="133" idx="2"/>
          </p:cNvCxnSpPr>
          <p:nvPr/>
        </p:nvCxnSpPr>
        <p:spPr>
          <a:xfrm flipV="1">
            <a:off x="6192847" y="1391342"/>
            <a:ext cx="47" cy="417429"/>
          </a:xfrm>
          <a:prstGeom prst="straightConnector1">
            <a:avLst/>
          </a:prstGeom>
          <a:ln w="19050">
            <a:solidFill>
              <a:srgbClr val="17375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126883" y="1524570"/>
            <a:ext cx="931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백업</a:t>
            </a:r>
          </a:p>
        </p:txBody>
      </p:sp>
      <p:grpSp>
        <p:nvGrpSpPr>
          <p:cNvPr id="138" name="그룹 137"/>
          <p:cNvGrpSpPr/>
          <p:nvPr/>
        </p:nvGrpSpPr>
        <p:grpSpPr>
          <a:xfrm>
            <a:off x="194572" y="1647680"/>
            <a:ext cx="1077417" cy="566057"/>
            <a:chOff x="5251754" y="1808354"/>
            <a:chExt cx="972000" cy="566057"/>
          </a:xfrm>
        </p:grpSpPr>
        <p:sp>
          <p:nvSpPr>
            <p:cNvPr id="139" name="순서도: 다중 문서 138"/>
            <p:cNvSpPr/>
            <p:nvPr/>
          </p:nvSpPr>
          <p:spPr>
            <a:xfrm>
              <a:off x="5395755" y="1808354"/>
              <a:ext cx="798286" cy="566057"/>
            </a:xfrm>
            <a:prstGeom prst="flowChartMulti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251754" y="1952839"/>
              <a:ext cx="97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  <a:ea typeface="+mn-ea"/>
                </a:rPr>
                <a:t>/data1/</a:t>
              </a:r>
              <a:r>
                <a:rPr lang="en-US" altLang="ko-KR" sz="1000" b="1" dirty="0" err="1" smtClean="0">
                  <a:latin typeface="+mn-ea"/>
                  <a:ea typeface="+mn-ea"/>
                </a:rPr>
                <a:t>sbcstcs</a:t>
              </a:r>
              <a:r>
                <a:rPr lang="en-US" altLang="ko-KR" sz="1000" b="1" dirty="0" smtClean="0">
                  <a:latin typeface="+mn-ea"/>
                  <a:ea typeface="+mn-ea"/>
                </a:rPr>
                <a:t>/input/</a:t>
              </a:r>
              <a:r>
                <a:rPr lang="en-US" altLang="ko-KR" sz="1000" b="1" dirty="0" err="1" smtClean="0">
                  <a:latin typeface="+mn-ea"/>
                  <a:ea typeface="+mn-ea"/>
                </a:rPr>
                <a:t>kwang</a:t>
              </a:r>
              <a:endParaRPr lang="ko-KR" altLang="en-US" sz="10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206151" y="2441039"/>
            <a:ext cx="1077417" cy="566057"/>
            <a:chOff x="5251754" y="1808354"/>
            <a:chExt cx="972000" cy="566057"/>
          </a:xfrm>
        </p:grpSpPr>
        <p:sp>
          <p:nvSpPr>
            <p:cNvPr id="146" name="순서도: 다중 문서 145"/>
            <p:cNvSpPr/>
            <p:nvPr/>
          </p:nvSpPr>
          <p:spPr>
            <a:xfrm>
              <a:off x="5395755" y="1808354"/>
              <a:ext cx="798286" cy="566057"/>
            </a:xfrm>
            <a:prstGeom prst="flowChartMulti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251754" y="1952839"/>
              <a:ext cx="97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  <a:ea typeface="+mn-ea"/>
                </a:rPr>
                <a:t>/data1/</a:t>
              </a:r>
              <a:r>
                <a:rPr lang="en-US" altLang="ko-KR" sz="1000" b="1" dirty="0" err="1" smtClean="0">
                  <a:latin typeface="+mn-ea"/>
                  <a:ea typeface="+mn-ea"/>
                </a:rPr>
                <a:t>sbcstcs</a:t>
              </a:r>
              <a:r>
                <a:rPr lang="en-US" altLang="ko-KR" sz="1000" b="1" dirty="0" smtClean="0">
                  <a:latin typeface="+mn-ea"/>
                  <a:ea typeface="+mn-ea"/>
                </a:rPr>
                <a:t>/input/</a:t>
              </a:r>
              <a:r>
                <a:rPr lang="en-US" altLang="ko-KR" sz="1000" b="1" dirty="0" err="1" smtClean="0">
                  <a:latin typeface="+mn-ea"/>
                  <a:ea typeface="+mn-ea"/>
                </a:rPr>
                <a:t>hehwa</a:t>
              </a:r>
              <a:endParaRPr lang="ko-KR" altLang="en-US" sz="10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3781014" y="3100881"/>
            <a:ext cx="1267200" cy="354431"/>
            <a:chOff x="6608368" y="1499333"/>
            <a:chExt cx="1121282" cy="354431"/>
          </a:xfrm>
        </p:grpSpPr>
        <p:sp>
          <p:nvSpPr>
            <p:cNvPr id="152" name="직사각형 151"/>
            <p:cNvSpPr/>
            <p:nvPr/>
          </p:nvSpPr>
          <p:spPr>
            <a:xfrm>
              <a:off x="6608368" y="1499333"/>
              <a:ext cx="1121282" cy="354431"/>
            </a:xfrm>
            <a:prstGeom prst="rect">
              <a:avLst/>
            </a:prstGeom>
            <a:solidFill>
              <a:schemeClr val="bg1">
                <a:lumMod val="95000"/>
                <a:alpha val="89804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6708774" y="1569532"/>
              <a:ext cx="977623" cy="248626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STCS_BATCH.exe</a:t>
              </a:r>
              <a:endParaRPr kumimoji="0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5627718" y="2985634"/>
            <a:ext cx="1191352" cy="713066"/>
            <a:chOff x="3808034" y="5565987"/>
            <a:chExt cx="1305805" cy="713066"/>
          </a:xfrm>
        </p:grpSpPr>
        <p:pic>
          <p:nvPicPr>
            <p:cNvPr id="158" name="Picture 444" descr="DataBas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6724" y="5565987"/>
              <a:ext cx="1020963" cy="584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9" name="TextBox 158"/>
            <p:cNvSpPr txBox="1"/>
            <p:nvPr/>
          </p:nvSpPr>
          <p:spPr>
            <a:xfrm>
              <a:off x="3808034" y="6032832"/>
              <a:ext cx="13058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CDR </a:t>
              </a: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및 통계</a:t>
              </a: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Data</a:t>
              </a:r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60" name="꺾인 연결선 120"/>
          <p:cNvCxnSpPr>
            <a:stCxn id="108" idx="2"/>
            <a:endCxn id="158" idx="0"/>
          </p:cNvCxnSpPr>
          <p:nvPr/>
        </p:nvCxnSpPr>
        <p:spPr>
          <a:xfrm flipH="1">
            <a:off x="6183496" y="2163202"/>
            <a:ext cx="9351" cy="822432"/>
          </a:xfrm>
          <a:prstGeom prst="straightConnector1">
            <a:avLst/>
          </a:prstGeom>
          <a:ln w="19050">
            <a:solidFill>
              <a:srgbClr val="17375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으로 구부러진 화살표 28"/>
          <p:cNvSpPr/>
          <p:nvPr/>
        </p:nvSpPr>
        <p:spPr>
          <a:xfrm>
            <a:off x="5124450" y="3171080"/>
            <a:ext cx="468330" cy="2486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Rectangle 146"/>
          <p:cNvSpPr>
            <a:spLocks noChangeArrowheads="1"/>
          </p:cNvSpPr>
          <p:nvPr/>
        </p:nvSpPr>
        <p:spPr bwMode="auto">
          <a:xfrm>
            <a:off x="5684868" y="4152899"/>
            <a:ext cx="1066483" cy="542621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lIns="36000" tIns="72000" rIns="36000" bIns="72000" anchor="ctr"/>
          <a:lstStyle/>
          <a:p>
            <a:pPr algn="ctr">
              <a:spcBef>
                <a:spcPct val="50000"/>
              </a:spcBef>
            </a:pP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WAS</a:t>
            </a:r>
          </a:p>
          <a:p>
            <a:pPr algn="ctr">
              <a:spcBef>
                <a:spcPct val="50000"/>
              </a:spcBef>
            </a:pP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(tomcat)</a:t>
            </a:r>
            <a:endParaRPr kumimoji="0"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2" name="꺾인 연결선 120"/>
          <p:cNvCxnSpPr>
            <a:stCxn id="159" idx="2"/>
            <a:endCxn id="161" idx="0"/>
          </p:cNvCxnSpPr>
          <p:nvPr/>
        </p:nvCxnSpPr>
        <p:spPr>
          <a:xfrm flipH="1">
            <a:off x="6218110" y="3698700"/>
            <a:ext cx="5284" cy="454199"/>
          </a:xfrm>
          <a:prstGeom prst="straightConnector1">
            <a:avLst/>
          </a:prstGeom>
          <a:ln w="19050">
            <a:solidFill>
              <a:srgbClr val="17375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/>
          <p:cNvGrpSpPr/>
          <p:nvPr/>
        </p:nvGrpSpPr>
        <p:grpSpPr>
          <a:xfrm>
            <a:off x="5578108" y="5182710"/>
            <a:ext cx="1267807" cy="861830"/>
            <a:chOff x="2995098" y="4430235"/>
            <a:chExt cx="1267807" cy="861830"/>
          </a:xfrm>
        </p:grpSpPr>
        <p:sp>
          <p:nvSpPr>
            <p:cNvPr id="165" name="직사각형 164"/>
            <p:cNvSpPr/>
            <p:nvPr/>
          </p:nvSpPr>
          <p:spPr>
            <a:xfrm>
              <a:off x="2995098" y="4430235"/>
              <a:ext cx="1267807" cy="370906"/>
            </a:xfrm>
            <a:prstGeom prst="rect">
              <a:avLst/>
            </a:prstGeom>
            <a:solidFill>
              <a:schemeClr val="bg1">
                <a:lumMod val="50000"/>
                <a:alpha val="89804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Admin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Web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grpSp>
          <p:nvGrpSpPr>
            <p:cNvPr id="166" name="그룹 331"/>
            <p:cNvGrpSpPr/>
            <p:nvPr/>
          </p:nvGrpSpPr>
          <p:grpSpPr>
            <a:xfrm>
              <a:off x="3307872" y="4801141"/>
              <a:ext cx="579005" cy="490924"/>
              <a:chOff x="4356663" y="7983386"/>
              <a:chExt cx="722673" cy="1055524"/>
            </a:xfrm>
          </p:grpSpPr>
          <p:pic>
            <p:nvPicPr>
              <p:cNvPr id="167" name="Picture 22" descr="j029202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67336" y="7983386"/>
                <a:ext cx="612000" cy="647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4356663" y="8509516"/>
                <a:ext cx="588175" cy="529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Admin</a:t>
                </a:r>
                <a:endPara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cxnSp>
        <p:nvCxnSpPr>
          <p:cNvPr id="169" name="꺾인 연결선 120"/>
          <p:cNvCxnSpPr>
            <a:stCxn id="161" idx="2"/>
            <a:endCxn id="165" idx="0"/>
          </p:cNvCxnSpPr>
          <p:nvPr/>
        </p:nvCxnSpPr>
        <p:spPr>
          <a:xfrm flipH="1">
            <a:off x="6212012" y="4695520"/>
            <a:ext cx="6098" cy="487190"/>
          </a:xfrm>
          <a:prstGeom prst="straightConnector1">
            <a:avLst/>
          </a:prstGeom>
          <a:ln w="19050">
            <a:solidFill>
              <a:srgbClr val="17375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/>
          <p:cNvGrpSpPr/>
          <p:nvPr/>
        </p:nvGrpSpPr>
        <p:grpSpPr>
          <a:xfrm>
            <a:off x="7410039" y="2887998"/>
            <a:ext cx="1267200" cy="354431"/>
            <a:chOff x="6608368" y="1499333"/>
            <a:chExt cx="1121282" cy="354431"/>
          </a:xfrm>
        </p:grpSpPr>
        <p:sp>
          <p:nvSpPr>
            <p:cNvPr id="171" name="직사각형 170"/>
            <p:cNvSpPr/>
            <p:nvPr/>
          </p:nvSpPr>
          <p:spPr>
            <a:xfrm>
              <a:off x="6608368" y="1499333"/>
              <a:ext cx="1121282" cy="354431"/>
            </a:xfrm>
            <a:prstGeom prst="rect">
              <a:avLst/>
            </a:prstGeom>
            <a:solidFill>
              <a:schemeClr val="bg1">
                <a:lumMod val="95000"/>
                <a:alpha val="89804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172" name="모서리가 둥근 직사각형 171"/>
            <p:cNvSpPr/>
            <p:nvPr/>
          </p:nvSpPr>
          <p:spPr>
            <a:xfrm>
              <a:off x="6708774" y="1569532"/>
              <a:ext cx="977623" cy="248626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deletedata.sh</a:t>
              </a:r>
              <a:endParaRPr kumimoji="0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7410039" y="3297573"/>
            <a:ext cx="1267200" cy="354431"/>
            <a:chOff x="6608368" y="1499333"/>
            <a:chExt cx="1121282" cy="354431"/>
          </a:xfrm>
        </p:grpSpPr>
        <p:sp>
          <p:nvSpPr>
            <p:cNvPr id="174" name="직사각형 173"/>
            <p:cNvSpPr/>
            <p:nvPr/>
          </p:nvSpPr>
          <p:spPr>
            <a:xfrm>
              <a:off x="6608368" y="1499333"/>
              <a:ext cx="1121282" cy="354431"/>
            </a:xfrm>
            <a:prstGeom prst="rect">
              <a:avLst/>
            </a:prstGeom>
            <a:solidFill>
              <a:schemeClr val="bg1">
                <a:lumMod val="95000"/>
                <a:alpha val="89804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175" name="모서리가 둥근 직사각형 174"/>
            <p:cNvSpPr/>
            <p:nvPr/>
          </p:nvSpPr>
          <p:spPr>
            <a:xfrm>
              <a:off x="6708774" y="1569532"/>
              <a:ext cx="977623" cy="248626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deletelog.sh</a:t>
              </a:r>
              <a:endParaRPr kumimoji="0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76" name="모서리가 둥근 직사각형 175"/>
          <p:cNvSpPr/>
          <p:nvPr/>
        </p:nvSpPr>
        <p:spPr>
          <a:xfrm>
            <a:off x="354190" y="3631572"/>
            <a:ext cx="901137" cy="38203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부산</a:t>
            </a:r>
            <a:r>
              <a:rPr lang="en-US" altLang="ko-KR" sz="10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-SBC</a:t>
            </a:r>
            <a:endParaRPr lang="ko-KR" altLang="en-US" sz="1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382431" y="4710892"/>
            <a:ext cx="901137" cy="38203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혜</a:t>
            </a:r>
            <a:r>
              <a:rPr lang="ko-KR" altLang="en-US" sz="10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</a:t>
            </a:r>
            <a:r>
              <a:rPr lang="en-US" altLang="ko-KR" sz="10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-SBC</a:t>
            </a:r>
            <a:endParaRPr lang="ko-KR" altLang="en-US" sz="1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354190" y="4164081"/>
            <a:ext cx="901137" cy="38203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광화</a:t>
            </a:r>
            <a:r>
              <a:rPr lang="ko-KR" altLang="en-US" sz="10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</a:t>
            </a:r>
            <a:r>
              <a:rPr lang="en-US" altLang="ko-KR" sz="10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-SBC</a:t>
            </a:r>
            <a:endParaRPr lang="ko-KR" altLang="en-US" sz="1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1992465" y="4188606"/>
            <a:ext cx="1267200" cy="354431"/>
            <a:chOff x="6608368" y="1499333"/>
            <a:chExt cx="1121282" cy="354431"/>
          </a:xfrm>
        </p:grpSpPr>
        <p:sp>
          <p:nvSpPr>
            <p:cNvPr id="180" name="직사각형 179"/>
            <p:cNvSpPr/>
            <p:nvPr/>
          </p:nvSpPr>
          <p:spPr>
            <a:xfrm>
              <a:off x="6608368" y="1499333"/>
              <a:ext cx="1121282" cy="354431"/>
            </a:xfrm>
            <a:prstGeom prst="rect">
              <a:avLst/>
            </a:prstGeom>
            <a:solidFill>
              <a:schemeClr val="bg1">
                <a:lumMod val="95000"/>
                <a:alpha val="89804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181" name="모서리가 둥근 직사각형 180"/>
            <p:cNvSpPr/>
            <p:nvPr/>
          </p:nvSpPr>
          <p:spPr>
            <a:xfrm>
              <a:off x="6708774" y="1569532"/>
              <a:ext cx="977623" cy="248626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SNMP_CT.exe</a:t>
              </a:r>
              <a:endParaRPr kumimoji="0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2" name="모서리가 둥근 직사각형 5"/>
          <p:cNvSpPr/>
          <p:nvPr/>
        </p:nvSpPr>
        <p:spPr bwMode="auto">
          <a:xfrm>
            <a:off x="208492" y="3472651"/>
            <a:ext cx="1239308" cy="1785149"/>
          </a:xfrm>
          <a:prstGeom prst="roundRect">
            <a:avLst>
              <a:gd name="adj" fmla="val 5092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1415710" y="3540221"/>
            <a:ext cx="931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</a:rPr>
              <a:t>snmp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수집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/CPU</a:t>
            </a:r>
          </a:p>
          <a:p>
            <a:r>
              <a:rPr lang="en-US" altLang="ko-KR" sz="1000" dirty="0" smtClean="0">
                <a:latin typeface="+mn-ea"/>
              </a:rPr>
              <a:t>/MEM</a:t>
            </a:r>
          </a:p>
          <a:p>
            <a:r>
              <a:rPr lang="en-US" altLang="ko-KR" sz="1000" dirty="0" smtClean="0">
                <a:latin typeface="+mn-ea"/>
              </a:rPr>
              <a:t>/Interface</a:t>
            </a:r>
            <a:endParaRPr lang="ko-KR" altLang="en-US" sz="1000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694" y="3673571"/>
            <a:ext cx="952242" cy="1493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5" name="꺾인 연결선 120"/>
          <p:cNvCxnSpPr>
            <a:stCxn id="180" idx="3"/>
            <a:endCxn id="1026" idx="1"/>
          </p:cNvCxnSpPr>
          <p:nvPr/>
        </p:nvCxnSpPr>
        <p:spPr>
          <a:xfrm>
            <a:off x="3259665" y="4365822"/>
            <a:ext cx="650029" cy="54558"/>
          </a:xfrm>
          <a:prstGeom prst="bentConnector3">
            <a:avLst>
              <a:gd name="adj1" fmla="val 50000"/>
            </a:avLst>
          </a:prstGeom>
          <a:ln w="19050">
            <a:solidFill>
              <a:srgbClr val="17375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3186582" y="4126695"/>
            <a:ext cx="931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이미지생</a:t>
            </a:r>
            <a:r>
              <a:rPr lang="ko-KR" altLang="en-US" sz="1000" dirty="0">
                <a:latin typeface="+mn-ea"/>
              </a:rPr>
              <a:t>성</a:t>
            </a:r>
            <a:endParaRPr lang="ko-KR" altLang="en-US" sz="1000" dirty="0" smtClean="0">
              <a:latin typeface="+mn-ea"/>
            </a:endParaRPr>
          </a:p>
        </p:txBody>
      </p:sp>
      <p:cxnSp>
        <p:nvCxnSpPr>
          <p:cNvPr id="187" name="꺾인 연결선 120"/>
          <p:cNvCxnSpPr>
            <a:stCxn id="1026" idx="3"/>
            <a:endCxn id="161" idx="1"/>
          </p:cNvCxnSpPr>
          <p:nvPr/>
        </p:nvCxnSpPr>
        <p:spPr>
          <a:xfrm>
            <a:off x="4861936" y="4420380"/>
            <a:ext cx="822932" cy="3830"/>
          </a:xfrm>
          <a:prstGeom prst="bentConnector3">
            <a:avLst>
              <a:gd name="adj1" fmla="val 50000"/>
            </a:avLst>
          </a:prstGeom>
          <a:ln w="19050">
            <a:solidFill>
              <a:srgbClr val="17375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오른쪽으로 구부러진 화살표 187"/>
          <p:cNvSpPr/>
          <p:nvPr/>
        </p:nvSpPr>
        <p:spPr>
          <a:xfrm>
            <a:off x="1480846" y="4240912"/>
            <a:ext cx="468330" cy="2486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9" name="모서리가 둥근 직사각형 5"/>
          <p:cNvSpPr/>
          <p:nvPr/>
        </p:nvSpPr>
        <p:spPr bwMode="auto">
          <a:xfrm>
            <a:off x="142201" y="800375"/>
            <a:ext cx="1367220" cy="2300506"/>
          </a:xfrm>
          <a:prstGeom prst="roundRect">
            <a:avLst>
              <a:gd name="adj" fmla="val 5092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90" name="꺾인 연결선 120"/>
          <p:cNvCxnSpPr>
            <a:stCxn id="182" idx="0"/>
            <a:endCxn id="189" idx="2"/>
          </p:cNvCxnSpPr>
          <p:nvPr/>
        </p:nvCxnSpPr>
        <p:spPr>
          <a:xfrm flipH="1" flipV="1">
            <a:off x="825811" y="3100881"/>
            <a:ext cx="2335" cy="371770"/>
          </a:xfrm>
          <a:prstGeom prst="straightConnector1">
            <a:avLst/>
          </a:prstGeom>
          <a:ln w="19050">
            <a:solidFill>
              <a:srgbClr val="17375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775849" y="3174462"/>
            <a:ext cx="931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FTP </a:t>
            </a:r>
            <a:r>
              <a:rPr lang="ko-KR" altLang="en-US" sz="1000" dirty="0" smtClean="0">
                <a:latin typeface="+mn-ea"/>
              </a:rPr>
              <a:t>업로드</a:t>
            </a:r>
          </a:p>
        </p:txBody>
      </p:sp>
    </p:spTree>
    <p:extLst>
      <p:ext uri="{BB962C8B-B14F-4D97-AF65-F5344CB8AC3E}">
        <p14:creationId xmlns:p14="http://schemas.microsoft.com/office/powerpoint/2010/main" val="20435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 txBox="1">
            <a:spLocks/>
          </p:cNvSpPr>
          <p:nvPr/>
        </p:nvSpPr>
        <p:spPr>
          <a:xfrm>
            <a:off x="132258" y="177708"/>
            <a:ext cx="2244525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kumimoji="0" sz="2200" b="0" i="0" u="none" strike="noStrike" cap="none" spc="0" normalizeH="0" baseline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rebuchet MS" pitchFamily="34" charset="0"/>
                <a:ea typeface="Arial Unicode MS" pitchFamily="50" charset="-127"/>
                <a:cs typeface="Arial" pitchFamily="34" charset="0"/>
              </a:defRPr>
            </a:lvl1pPr>
          </a:lstStyle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리스트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34207"/>
              </p:ext>
            </p:extLst>
          </p:nvPr>
        </p:nvGraphicFramePr>
        <p:xfrm>
          <a:off x="275133" y="815975"/>
          <a:ext cx="851535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450"/>
                <a:gridCol w="3790950"/>
                <a:gridCol w="18859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Program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CDR_RCV_CK.exe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파일 수신 여부 체크 및 파일명을 어떤 교환기에서 들어온 것인지 알 수 있도록 보정작업 수행 후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working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디렉토리로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이동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CDR_LDR.exe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Working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디렉토리에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있는 파일을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에 로딩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SNMP_CT.exe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등록된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SBC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장비의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CPU/MEM/Interface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정보를 수집하여 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mrtg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형태의 이미지 생성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STCS_BATCH.exe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에 로딩된 데이터를 이용하여 각종 통계 데이터를 생성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업무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로직이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가장 복잡한 모듈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WAS(tomcat)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웹서버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5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 txBox="1">
            <a:spLocks/>
          </p:cNvSpPr>
          <p:nvPr/>
        </p:nvSpPr>
        <p:spPr>
          <a:xfrm>
            <a:off x="132258" y="177708"/>
            <a:ext cx="2441694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kumimoji="0" sz="2200" b="0" i="0" u="none" strike="noStrike" cap="none" spc="0" normalizeH="0" baseline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rebuchet MS" pitchFamily="34" charset="0"/>
                <a:ea typeface="Arial Unicode MS" pitchFamily="50" charset="-127"/>
                <a:cs typeface="Arial" pitchFamily="34" charset="0"/>
              </a:defRPr>
            </a:lvl1pPr>
          </a:lstStyle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10. SNMP OID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정리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852791"/>
              </p:ext>
            </p:extLst>
          </p:nvPr>
        </p:nvGraphicFramePr>
        <p:xfrm>
          <a:off x="275133" y="815975"/>
          <a:ext cx="851535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842"/>
                <a:gridCol w="2085975"/>
                <a:gridCol w="49995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항목명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SNMP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OID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CPU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1.3.6.1.4.1.9148.3.2.1.1.1.0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user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: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sys :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total: /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usr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/bin/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snmpget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-v 1 -c public -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Oqv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localhost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.1.3.6.1.4.1.2021.11.11.0 |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awk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‘{ print 100-$1 }’</a:t>
                      </a:r>
                    </a:p>
                    <a:p>
                      <a:pPr latinLnBrk="1"/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io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MEM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1.3.6.1.4.1.9148.3.2.1.1.2.0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Interface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interfaces (1.3.6.1.2.1.2)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복수개의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Interface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를 가질 수 있기 때문에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Tables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형태의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포멧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임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Interface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Name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에 따른 처리 고민 필요함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Interface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가 몇 개인지 사전 확인 필요함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 4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개로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(2017/12/15)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-s(</a:t>
                      </a:r>
                      <a:r>
                        <a:rPr lang="en-US" altLang="ko-KR" sz="1000" strike="sngStrike" dirty="0" err="1" smtClean="0">
                          <a:latin typeface="+mn-ea"/>
                          <a:ea typeface="+mn-ea"/>
                        </a:rPr>
                        <a:t>gnDataType</a:t>
                      </a:r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=3)</a:t>
                      </a:r>
                      <a:endParaRPr lang="ko-KR" altLang="en-US" sz="1000" strike="sngStrike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1.3.6.1.4.1.9148.3.2.1.1.5.0</a:t>
                      </a:r>
                      <a:endParaRPr lang="ko-KR" altLang="en-US" sz="1000" strike="sngStrike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INSERT INTO SBC_SESSION(EQUIP_NO,EVENT_DATE,NO,AMOUNT,REGTIME,BRANCH_NO, NODE_NO, EQUIP_STATUS)</a:t>
                      </a:r>
                      <a:endParaRPr lang="ko-KR" altLang="en-US" sz="1000" strike="sngStrike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-u(</a:t>
                      </a:r>
                      <a:r>
                        <a:rPr lang="en-US" altLang="ko-KR" sz="1000" strike="sngStrike" dirty="0" err="1" smtClean="0">
                          <a:latin typeface="+mn-ea"/>
                          <a:ea typeface="+mn-ea"/>
                        </a:rPr>
                        <a:t>gnDataType</a:t>
                      </a:r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=4)</a:t>
                      </a:r>
                      <a:endParaRPr lang="ko-KR" altLang="en-US" sz="1000" strike="sngStrike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1.3.6.1.4.1.9148.3.2.1.1.11.0</a:t>
                      </a:r>
                      <a:endParaRPr lang="ko-KR" altLang="en-US" sz="1000" strike="sngStrike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INSERT INTO SBC_SUBSCRIBER(EQUIP_NO,EVENT_DATE,NO,AMOUNT,REGTIME,BRANCH_NO, NODE_NO, EQUIP_STATUS)</a:t>
                      </a:r>
                      <a:endParaRPr lang="ko-KR" altLang="en-US" sz="1000" strike="sngStrike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-a(</a:t>
                      </a:r>
                      <a:r>
                        <a:rPr lang="en-US" altLang="ko-KR" sz="1000" strike="sngStrike" dirty="0" err="1" smtClean="0">
                          <a:latin typeface="+mn-ea"/>
                          <a:ea typeface="+mn-ea"/>
                        </a:rPr>
                        <a:t>gnDataType</a:t>
                      </a:r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=5)</a:t>
                      </a:r>
                    </a:p>
                    <a:p>
                      <a:pPr latinLnBrk="1"/>
                      <a:endParaRPr lang="en-US" altLang="ko-KR" sz="1000" strike="sngStrike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- SNMP </a:t>
                      </a:r>
                      <a:r>
                        <a:rPr lang="ko-KR" altLang="en-US" sz="1000" strike="sngStrike" dirty="0" smtClean="0">
                          <a:latin typeface="+mn-ea"/>
                          <a:ea typeface="+mn-ea"/>
                        </a:rPr>
                        <a:t>장비 상태 취득하는 것인 듯 함</a:t>
                      </a:r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strike="sngStrike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1.3.6.1.4.1.9148.3.2.1.1.4.0</a:t>
                      </a:r>
                      <a:endParaRPr lang="ko-KR" altLang="en-US" sz="1000" strike="sngStrike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switch(</a:t>
                      </a:r>
                      <a:r>
                        <a:rPr lang="en-US" altLang="ko-KR" sz="1000" strike="sngStrike" dirty="0" err="1" smtClean="0">
                          <a:latin typeface="+mn-ea"/>
                          <a:ea typeface="+mn-ea"/>
                        </a:rPr>
                        <a:t>namount</a:t>
                      </a:r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    case 2:  </a:t>
                      </a:r>
                      <a:r>
                        <a:rPr lang="en-US" altLang="ko-KR" sz="1000" strike="sngStrike" dirty="0" err="1" smtClean="0">
                          <a:latin typeface="+mn-ea"/>
                          <a:ea typeface="+mn-ea"/>
                        </a:rPr>
                        <a:t>strcpy</a:t>
                      </a:r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(vequip_status.</a:t>
                      </a:r>
                      <a:r>
                        <a:rPr lang="en-US" altLang="ko-KR" sz="1000" strike="sngStrike" dirty="0" err="1" smtClean="0">
                          <a:latin typeface="+mn-ea"/>
                          <a:ea typeface="+mn-ea"/>
                        </a:rPr>
                        <a:t>arr</a:t>
                      </a:r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,"A"); </a:t>
                      </a:r>
                      <a:r>
                        <a:rPr lang="en-US" altLang="ko-KR" sz="1000" strike="sngStrike" dirty="0" err="1" smtClean="0">
                          <a:latin typeface="+mn-ea"/>
                          <a:ea typeface="+mn-ea"/>
                        </a:rPr>
                        <a:t>vequip_status.len</a:t>
                      </a:r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 = 1;</a:t>
                      </a:r>
                    </a:p>
                    <a:p>
                      <a:pPr latinLnBrk="1"/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        break;</a:t>
                      </a:r>
                    </a:p>
                    <a:p>
                      <a:pPr latinLnBrk="1"/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    case 3:  </a:t>
                      </a:r>
                      <a:r>
                        <a:rPr lang="en-US" altLang="ko-KR" sz="1000" strike="sngStrike" dirty="0" err="1" smtClean="0">
                          <a:latin typeface="+mn-ea"/>
                          <a:ea typeface="+mn-ea"/>
                        </a:rPr>
                        <a:t>strcpy</a:t>
                      </a:r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(vequip_status.</a:t>
                      </a:r>
                      <a:r>
                        <a:rPr lang="en-US" altLang="ko-KR" sz="1000" strike="sngStrike" dirty="0" err="1" smtClean="0">
                          <a:latin typeface="+mn-ea"/>
                          <a:ea typeface="+mn-ea"/>
                        </a:rPr>
                        <a:t>arr</a:t>
                      </a:r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,"I"); </a:t>
                      </a:r>
                      <a:r>
                        <a:rPr lang="en-US" altLang="ko-KR" sz="1000" strike="sngStrike" dirty="0" err="1" smtClean="0">
                          <a:latin typeface="+mn-ea"/>
                          <a:ea typeface="+mn-ea"/>
                        </a:rPr>
                        <a:t>vequip_status.len</a:t>
                      </a:r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 = 1;</a:t>
                      </a:r>
                    </a:p>
                    <a:p>
                      <a:pPr latinLnBrk="1"/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        break;</a:t>
                      </a:r>
                    </a:p>
                    <a:p>
                      <a:pPr latinLnBrk="1"/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    default: </a:t>
                      </a:r>
                      <a:r>
                        <a:rPr lang="en-US" altLang="ko-KR" sz="1000" strike="sngStrike" dirty="0" err="1" smtClean="0">
                          <a:latin typeface="+mn-ea"/>
                          <a:ea typeface="+mn-ea"/>
                        </a:rPr>
                        <a:t>strcpy</a:t>
                      </a:r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(vequip_status.</a:t>
                      </a:r>
                      <a:r>
                        <a:rPr lang="en-US" altLang="ko-KR" sz="1000" strike="sngStrike" dirty="0" err="1" smtClean="0">
                          <a:latin typeface="+mn-ea"/>
                          <a:ea typeface="+mn-ea"/>
                        </a:rPr>
                        <a:t>arr</a:t>
                      </a:r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,"E"); </a:t>
                      </a:r>
                      <a:r>
                        <a:rPr lang="en-US" altLang="ko-KR" sz="1000" strike="sngStrike" dirty="0" err="1" smtClean="0">
                          <a:latin typeface="+mn-ea"/>
                          <a:ea typeface="+mn-ea"/>
                        </a:rPr>
                        <a:t>vequip_status.len</a:t>
                      </a:r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 = 1;</a:t>
                      </a:r>
                    </a:p>
                    <a:p>
                      <a:pPr latinLnBrk="1"/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        break;</a:t>
                      </a:r>
                    </a:p>
                    <a:p>
                      <a:pPr latinLnBrk="1"/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UPDATE SBC_EQUIP SET </a:t>
                      </a:r>
                      <a:r>
                        <a:rPr lang="en-US" altLang="ko-KR" sz="1000" strike="sngStrike" dirty="0" err="1" smtClean="0">
                          <a:latin typeface="+mn-ea"/>
                          <a:ea typeface="+mn-ea"/>
                        </a:rPr>
                        <a:t>equip_status</a:t>
                      </a:r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 = :</a:t>
                      </a:r>
                      <a:r>
                        <a:rPr lang="en-US" altLang="ko-KR" sz="1000" strike="sngStrike" dirty="0" err="1" smtClean="0">
                          <a:latin typeface="+mn-ea"/>
                          <a:ea typeface="+mn-ea"/>
                        </a:rPr>
                        <a:t>vequip_status</a:t>
                      </a:r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 WHERE EQUIP_NO = :</a:t>
                      </a:r>
                      <a:r>
                        <a:rPr lang="en-US" altLang="ko-KR" sz="1000" strike="sngStrike" dirty="0" err="1" smtClean="0">
                          <a:latin typeface="+mn-ea"/>
                          <a:ea typeface="+mn-ea"/>
                        </a:rPr>
                        <a:t>vequip_no</a:t>
                      </a:r>
                      <a:r>
                        <a:rPr lang="en-US" altLang="ko-KR" sz="1000" strike="sngStrike" dirty="0" smtClean="0">
                          <a:latin typeface="+mn-ea"/>
                          <a:ea typeface="+mn-ea"/>
                        </a:rPr>
                        <a:t> ;</a:t>
                      </a:r>
                      <a:endParaRPr lang="ko-KR" altLang="en-US" sz="1000" strike="sngStrike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2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 txBox="1">
            <a:spLocks/>
          </p:cNvSpPr>
          <p:nvPr/>
        </p:nvSpPr>
        <p:spPr>
          <a:xfrm>
            <a:off x="132258" y="177708"/>
            <a:ext cx="3094117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kumimoji="0" sz="2200" b="0" i="0" u="none" strike="noStrike" cap="none" spc="0" normalizeH="0" baseline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rebuchet MS" pitchFamily="34" charset="0"/>
                <a:ea typeface="Arial Unicode MS" pitchFamily="50" charset="-127"/>
                <a:cs typeface="Arial" pitchFamily="34" charset="0"/>
              </a:defRPr>
            </a:lvl1pPr>
          </a:lstStyle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설정관리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SBC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설정관리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63017"/>
              </p:ext>
            </p:extLst>
          </p:nvPr>
        </p:nvGraphicFramePr>
        <p:xfrm>
          <a:off x="246558" y="1224573"/>
          <a:ext cx="8607962" cy="19946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623765"/>
                <a:gridCol w="1241378"/>
                <a:gridCol w="1207730"/>
                <a:gridCol w="1289020"/>
                <a:gridCol w="1130809"/>
                <a:gridCol w="905584"/>
                <a:gridCol w="1209676"/>
              </a:tblGrid>
              <a:tr h="364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그룹</a:t>
                      </a:r>
                      <a:r>
                        <a:rPr lang="en-US" altLang="ko-KR" sz="900" b="1" dirty="0" smtClean="0"/>
                        <a:t>ID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/>
                        <a:t>그룹명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SBC Name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SBC IP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비고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/>
                        <a:t>수정자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err="1" smtClean="0"/>
                        <a:t>수정일시</a:t>
                      </a:r>
                      <a:endParaRPr lang="ko-KR" altLang="en-US" sz="900" b="1" dirty="0" smtClean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26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PUSAN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부산</a:t>
                      </a:r>
                      <a:r>
                        <a:rPr lang="en-US" altLang="ko-KR" sz="800" b="0" dirty="0" smtClean="0"/>
                        <a:t>SBC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P_SBC#1</a:t>
                      </a: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123.111.111.1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Primary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어드민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2017-12-19</a:t>
                      </a:r>
                      <a:r>
                        <a:rPr lang="en-US" altLang="ko-KR" sz="800" b="0" baseline="0" dirty="0" smtClean="0"/>
                        <a:t> 23:59:01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13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PUSAN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부산</a:t>
                      </a:r>
                      <a:r>
                        <a:rPr lang="en-US" altLang="ko-KR" sz="800" b="0" dirty="0" smtClean="0"/>
                        <a:t>SBC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P_SBC#2</a:t>
                      </a: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123.111.111.3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Secondary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어드민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2017-12-19</a:t>
                      </a:r>
                      <a:r>
                        <a:rPr lang="en-US" altLang="ko-KR" sz="800" b="0" baseline="0" dirty="0" smtClean="0"/>
                        <a:t> 23:59:01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HEHWA</a:t>
                      </a: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혜화</a:t>
                      </a:r>
                      <a:r>
                        <a:rPr lang="en-US" altLang="ko-KR" sz="800" b="0" dirty="0" smtClean="0"/>
                        <a:t>SBC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H_SBC#1</a:t>
                      </a: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233.111.111.1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Primary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어드민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2017-12-19</a:t>
                      </a:r>
                      <a:r>
                        <a:rPr lang="en-US" altLang="ko-KR" sz="800" b="0" baseline="0" dirty="0" smtClean="0"/>
                        <a:t> 23:59:01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HEHWA</a:t>
                      </a: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혜화</a:t>
                      </a:r>
                      <a:r>
                        <a:rPr lang="en-US" altLang="ko-KR" sz="800" b="0" dirty="0" smtClean="0"/>
                        <a:t>SBC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H_SBC#2</a:t>
                      </a: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233.111.111.3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Secondary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어드민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2017-12-19</a:t>
                      </a:r>
                      <a:r>
                        <a:rPr lang="en-US" altLang="ko-KR" sz="800" b="0" baseline="0" dirty="0" smtClean="0"/>
                        <a:t> 23:59:01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KWANG</a:t>
                      </a: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광화문</a:t>
                      </a:r>
                      <a:r>
                        <a:rPr lang="en-US" altLang="ko-KR" sz="800" b="0" dirty="0" smtClean="0"/>
                        <a:t>SBC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K_SBC#1</a:t>
                      </a: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13.111.111.1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Primary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어드민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2017-12-19</a:t>
                      </a:r>
                      <a:r>
                        <a:rPr lang="en-US" altLang="ko-KR" sz="800" b="0" baseline="0" dirty="0" smtClean="0"/>
                        <a:t> 23:59:01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KWANG</a:t>
                      </a: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광화문</a:t>
                      </a:r>
                      <a:r>
                        <a:rPr lang="en-US" altLang="ko-KR" sz="800" b="0" dirty="0" smtClean="0"/>
                        <a:t>SBC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K_SBC#2</a:t>
                      </a: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13.111.111.3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Secondary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어드민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2017-12-19</a:t>
                      </a:r>
                      <a:r>
                        <a:rPr lang="en-US" altLang="ko-KR" sz="800" b="0" baseline="0" dirty="0" smtClean="0"/>
                        <a:t> 23:59:01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66"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77233" y="3506897"/>
            <a:ext cx="5247706" cy="2229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기능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SBC Name/SBC IP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중복 체크해서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....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중복 시 알려 줘야 한다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SBC NAME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영어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/_/#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올수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있도록 해주세요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특수문자 및 한글 입력 안되도록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...)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 테이블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comm_sbc_mst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 BY SBC_GROUP_NAME, SBC_NODE_NAME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75133" y="725456"/>
            <a:ext cx="2032086" cy="257365"/>
            <a:chOff x="2827833" y="1080992"/>
            <a:chExt cx="2032086" cy="257365"/>
          </a:xfrm>
        </p:grpSpPr>
        <p:sp>
          <p:nvSpPr>
            <p:cNvPr id="8" name="직사각형 7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 smtClean="0">
                  <a:solidFill>
                    <a:schemeClr val="tx1"/>
                  </a:solidFill>
                </a:rPr>
                <a:t>그룹명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542083" y="730125"/>
            <a:ext cx="2127336" cy="266888"/>
            <a:chOff x="2732583" y="1061943"/>
            <a:chExt cx="2127336" cy="266888"/>
          </a:xfrm>
        </p:grpSpPr>
        <p:sp>
          <p:nvSpPr>
            <p:cNvPr id="11" name="직사각형 10"/>
            <p:cNvSpPr/>
            <p:nvPr/>
          </p:nvSpPr>
          <p:spPr>
            <a:xfrm>
              <a:off x="2732583" y="106194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SBC Name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018583" y="739649"/>
            <a:ext cx="2127336" cy="266888"/>
            <a:chOff x="2732583" y="1061943"/>
            <a:chExt cx="2127336" cy="266888"/>
          </a:xfrm>
        </p:grpSpPr>
        <p:sp>
          <p:nvSpPr>
            <p:cNvPr id="14" name="직사각형 13"/>
            <p:cNvSpPr/>
            <p:nvPr/>
          </p:nvSpPr>
          <p:spPr>
            <a:xfrm>
              <a:off x="2732583" y="106194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SBC IP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739649"/>
            <a:ext cx="4762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6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 txBox="1">
            <a:spLocks/>
          </p:cNvSpPr>
          <p:nvPr/>
        </p:nvSpPr>
        <p:spPr>
          <a:xfrm>
            <a:off x="132258" y="177708"/>
            <a:ext cx="3677610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kumimoji="0" sz="2200" b="0" i="0" u="none" strike="noStrike" cap="none" spc="0" normalizeH="0" baseline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rebuchet MS" pitchFamily="34" charset="0"/>
                <a:ea typeface="Arial Unicode MS" pitchFamily="50" charset="-127"/>
                <a:cs typeface="Arial" pitchFamily="34" charset="0"/>
              </a:defRPr>
            </a:lvl1pPr>
          </a:lstStyle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설정관리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Prefix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별 국가 관리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216690"/>
              </p:ext>
            </p:extLst>
          </p:nvPr>
        </p:nvGraphicFramePr>
        <p:xfrm>
          <a:off x="303708" y="1183219"/>
          <a:ext cx="8493661" cy="19946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84386"/>
                <a:gridCol w="1440624"/>
                <a:gridCol w="1401575"/>
                <a:gridCol w="1312308"/>
                <a:gridCol w="1050934"/>
                <a:gridCol w="1403834"/>
              </a:tblGrid>
              <a:tr h="364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Prefix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국가코드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국가 명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비고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/>
                        <a:t>수정자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err="1" smtClean="0"/>
                        <a:t>수정일시</a:t>
                      </a:r>
                      <a:endParaRPr lang="ko-KR" altLang="en-US" sz="900" b="1" dirty="0" smtClean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262028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어드민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2017-12-19</a:t>
                      </a:r>
                      <a:r>
                        <a:rPr lang="en-US" altLang="ko-KR" sz="800" b="0" baseline="0" dirty="0" smtClean="0"/>
                        <a:t> 23:59:01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1335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어드민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2017-12-19</a:t>
                      </a:r>
                      <a:r>
                        <a:rPr lang="en-US" altLang="ko-KR" sz="800" b="0" baseline="0" dirty="0" smtClean="0"/>
                        <a:t> 23:59:01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어드민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2017-12-19</a:t>
                      </a:r>
                      <a:r>
                        <a:rPr lang="en-US" altLang="ko-KR" sz="800" b="0" baseline="0" dirty="0" smtClean="0"/>
                        <a:t> 23:59:01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어드민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2017-12-19</a:t>
                      </a:r>
                      <a:r>
                        <a:rPr lang="en-US" altLang="ko-KR" sz="800" b="0" baseline="0" dirty="0" smtClean="0"/>
                        <a:t> 23:59:01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어드민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2017-12-19</a:t>
                      </a:r>
                      <a:r>
                        <a:rPr lang="en-US" altLang="ko-KR" sz="800" b="0" baseline="0" dirty="0" smtClean="0"/>
                        <a:t> 23:59:01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어드민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2017-12-19</a:t>
                      </a:r>
                      <a:r>
                        <a:rPr lang="en-US" altLang="ko-KR" sz="800" b="0" baseline="0" dirty="0" smtClean="0"/>
                        <a:t> 23:59:01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66"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26376" y="3319432"/>
            <a:ext cx="5247706" cy="10489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기능 필요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기본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단위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페이징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comm_country_prefix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75133" y="725456"/>
            <a:ext cx="2032086" cy="257365"/>
            <a:chOff x="2827833" y="1080992"/>
            <a:chExt cx="2032086" cy="257365"/>
          </a:xfrm>
        </p:grpSpPr>
        <p:sp>
          <p:nvSpPr>
            <p:cNvPr id="9" name="직사각형 8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Prefix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542083" y="730125"/>
            <a:ext cx="2127336" cy="266888"/>
            <a:chOff x="2732583" y="1061943"/>
            <a:chExt cx="2127336" cy="266888"/>
          </a:xfrm>
        </p:grpSpPr>
        <p:sp>
          <p:nvSpPr>
            <p:cNvPr id="13" name="직사각형 12"/>
            <p:cNvSpPr/>
            <p:nvPr/>
          </p:nvSpPr>
          <p:spPr>
            <a:xfrm>
              <a:off x="2732583" y="106194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</a:rPr>
                <a:t>국가코</a:t>
              </a:r>
              <a:r>
                <a:rPr lang="ko-KR" altLang="en-US" sz="900" b="1">
                  <a:solidFill>
                    <a:schemeClr val="tx1"/>
                  </a:solidFill>
                </a:rPr>
                <a:t>드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018583" y="739649"/>
            <a:ext cx="2127336" cy="266888"/>
            <a:chOff x="2732583" y="1061943"/>
            <a:chExt cx="2127336" cy="266888"/>
          </a:xfrm>
        </p:grpSpPr>
        <p:sp>
          <p:nvSpPr>
            <p:cNvPr id="17" name="직사각형 16"/>
            <p:cNvSpPr/>
            <p:nvPr/>
          </p:nvSpPr>
          <p:spPr>
            <a:xfrm>
              <a:off x="2732583" y="106194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 smtClean="0">
                  <a:solidFill>
                    <a:schemeClr val="tx1"/>
                  </a:solidFill>
                </a:rPr>
                <a:t>국가명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739649"/>
            <a:ext cx="4762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40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 txBox="1">
            <a:spLocks/>
          </p:cNvSpPr>
          <p:nvPr/>
        </p:nvSpPr>
        <p:spPr>
          <a:xfrm>
            <a:off x="132258" y="177708"/>
            <a:ext cx="3672800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kumimoji="0" sz="2200" b="0" i="0" u="none" strike="noStrike" cap="none" spc="0" normalizeH="0" baseline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rebuchet MS" pitchFamily="34" charset="0"/>
                <a:ea typeface="Arial Unicode MS" pitchFamily="50" charset="-127"/>
                <a:cs typeface="Arial" pitchFamily="34" charset="0"/>
              </a:defRPr>
            </a:lvl1pPr>
          </a:lstStyle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설정관리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Realm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사업자 관리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316867"/>
              </p:ext>
            </p:extLst>
          </p:nvPr>
        </p:nvGraphicFramePr>
        <p:xfrm>
          <a:off x="288387" y="1211794"/>
          <a:ext cx="8512712" cy="19946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340388"/>
                <a:gridCol w="2038350"/>
                <a:gridCol w="2187488"/>
                <a:gridCol w="1261448"/>
                <a:gridCol w="1685038"/>
              </a:tblGrid>
              <a:tr h="364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Realm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사업자 명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비고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/>
                        <a:t>수정자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err="1" smtClean="0"/>
                        <a:t>수정일시</a:t>
                      </a:r>
                      <a:endParaRPr lang="ko-KR" altLang="en-US" sz="900" b="1" dirty="0" smtClean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262028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어드민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2017-12-19</a:t>
                      </a:r>
                      <a:r>
                        <a:rPr lang="en-US" altLang="ko-KR" sz="800" b="0" baseline="0" dirty="0" smtClean="0"/>
                        <a:t> 23:59:01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1335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어드민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2017-12-19</a:t>
                      </a:r>
                      <a:r>
                        <a:rPr lang="en-US" altLang="ko-KR" sz="800" b="0" baseline="0" dirty="0" smtClean="0"/>
                        <a:t> 23:59:01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어드민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2017-12-19</a:t>
                      </a:r>
                      <a:r>
                        <a:rPr lang="en-US" altLang="ko-KR" sz="800" b="0" baseline="0" dirty="0" smtClean="0"/>
                        <a:t> 23:59:01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어드민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2017-12-19</a:t>
                      </a:r>
                      <a:r>
                        <a:rPr lang="en-US" altLang="ko-KR" sz="800" b="0" baseline="0" dirty="0" smtClean="0"/>
                        <a:t> 23:59:01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어드민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2017-12-19</a:t>
                      </a:r>
                      <a:r>
                        <a:rPr lang="en-US" altLang="ko-KR" sz="800" b="0" baseline="0" dirty="0" smtClean="0"/>
                        <a:t> 23:59:01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어드민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2017-12-19</a:t>
                      </a:r>
                      <a:r>
                        <a:rPr lang="en-US" altLang="ko-KR" sz="800" b="0" baseline="0" dirty="0" smtClean="0"/>
                        <a:t> 23:59:01</a:t>
                      </a: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66"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335794" y="2370526"/>
            <a:ext cx="5247706" cy="14854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기능 필요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기본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단위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페이징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comm_realm_carrier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75133" y="725456"/>
            <a:ext cx="2032086" cy="257365"/>
            <a:chOff x="2827833" y="1080992"/>
            <a:chExt cx="2032086" cy="257365"/>
          </a:xfrm>
        </p:grpSpPr>
        <p:sp>
          <p:nvSpPr>
            <p:cNvPr id="9" name="직사각형 8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Realm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542083" y="730125"/>
            <a:ext cx="2127336" cy="266888"/>
            <a:chOff x="2732583" y="1061943"/>
            <a:chExt cx="2127336" cy="266888"/>
          </a:xfrm>
        </p:grpSpPr>
        <p:sp>
          <p:nvSpPr>
            <p:cNvPr id="12" name="직사각형 11"/>
            <p:cNvSpPr/>
            <p:nvPr/>
          </p:nvSpPr>
          <p:spPr>
            <a:xfrm>
              <a:off x="2732583" y="106194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사업자 명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739649"/>
            <a:ext cx="4762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699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 txBox="1">
            <a:spLocks/>
          </p:cNvSpPr>
          <p:nvPr/>
        </p:nvSpPr>
        <p:spPr>
          <a:xfrm>
            <a:off x="132258" y="177708"/>
            <a:ext cx="371287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kumimoji="0" sz="2200" b="0" i="0" u="none" strike="noStrike" cap="none" spc="0" normalizeH="0" baseline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rebuchet MS" pitchFamily="34" charset="0"/>
                <a:ea typeface="Arial Unicode MS" pitchFamily="50" charset="-127"/>
                <a:cs typeface="Arial" pitchFamily="34" charset="0"/>
              </a:defRPr>
            </a:lvl1pPr>
          </a:lstStyle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CDR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진행 중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CDR 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5362" y="5999265"/>
            <a:ext cx="11456878" cy="238047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47404" y="1546125"/>
            <a:ext cx="114480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Call Detail Records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15125"/>
              </p:ext>
            </p:extLst>
          </p:nvPr>
        </p:nvGraphicFramePr>
        <p:xfrm>
          <a:off x="45656" y="1773168"/>
          <a:ext cx="11439880" cy="43498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728991"/>
                <a:gridCol w="813244"/>
                <a:gridCol w="660199"/>
                <a:gridCol w="716081"/>
                <a:gridCol w="716081"/>
                <a:gridCol w="716081"/>
                <a:gridCol w="644473"/>
                <a:gridCol w="644473"/>
                <a:gridCol w="716081"/>
                <a:gridCol w="644473"/>
                <a:gridCol w="644473"/>
                <a:gridCol w="572865"/>
                <a:gridCol w="644473"/>
                <a:gridCol w="644473"/>
                <a:gridCol w="644473"/>
                <a:gridCol w="644473"/>
                <a:gridCol w="644473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Session</a:t>
                      </a:r>
                      <a:r>
                        <a:rPr lang="en-US" altLang="ko-KR" sz="900" b="1" baseline="0" dirty="0" smtClean="0"/>
                        <a:t> Id</a:t>
                      </a:r>
                      <a:endParaRPr lang="ko-KR" altLang="en-US" sz="900" b="1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/>
                        <a:t>Nas</a:t>
                      </a:r>
                      <a:r>
                        <a:rPr lang="en-US" altLang="ko-KR" sz="900" b="1" dirty="0" smtClean="0"/>
                        <a:t> IP</a:t>
                      </a:r>
                      <a:endParaRPr lang="ko-KR" altLang="en-US" sz="900" b="1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/>
                        <a:t>Nas</a:t>
                      </a:r>
                      <a:r>
                        <a:rPr lang="en-US" altLang="ko-KR" sz="900" b="1" dirty="0" smtClean="0"/>
                        <a:t> Port</a:t>
                      </a:r>
                      <a:endParaRPr lang="ko-KR" altLang="en-US" sz="900" b="1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Calling Station Id</a:t>
                      </a:r>
                      <a:endParaRPr lang="ko-KR" altLang="en-US" sz="900" b="1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 smtClean="0"/>
                        <a:t>Called Station Id</a:t>
                      </a:r>
                      <a:endParaRPr lang="ko-KR" altLang="en-US" sz="900" b="1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Setup Time</a:t>
                      </a:r>
                      <a:endParaRPr lang="ko-KR" altLang="en-US" sz="900" b="1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Connect</a:t>
                      </a:r>
                    </a:p>
                    <a:p>
                      <a:pPr algn="ctr" latinLnBrk="1"/>
                      <a:r>
                        <a:rPr lang="en-US" altLang="ko-KR" sz="900" b="1" dirty="0" smtClean="0"/>
                        <a:t>Time</a:t>
                      </a:r>
                      <a:endParaRPr lang="ko-KR" altLang="en-US" sz="900" b="1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Session Ingress Realm</a:t>
                      </a:r>
                      <a:endParaRPr lang="en-US" altLang="ko-KR" sz="900" b="1" baseline="0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Session</a:t>
                      </a:r>
                      <a:r>
                        <a:rPr lang="en-US" altLang="ko-KR" sz="900" b="1" baseline="0" dirty="0"/>
                        <a:t> </a:t>
                      </a:r>
                      <a:r>
                        <a:rPr lang="en-US" altLang="ko-KR" sz="900" b="1" baseline="0" dirty="0" smtClean="0"/>
                        <a:t>Egress Realm</a:t>
                      </a:r>
                      <a:endParaRPr lang="en-US" altLang="ko-KR" sz="900" b="1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Session</a:t>
                      </a:r>
                      <a:r>
                        <a:rPr lang="en-US" altLang="ko-KR" sz="900" b="1" baseline="0" dirty="0" smtClean="0"/>
                        <a:t> Protocol Type</a:t>
                      </a:r>
                      <a:endParaRPr lang="ko-KR" altLang="en-US" sz="900" b="1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...</a:t>
                      </a:r>
                      <a:endParaRPr lang="ko-KR" altLang="en-US" sz="900" b="1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b="1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 smtClean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45929" y="2406290"/>
            <a:ext cx="8837031" cy="31857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 날짜의 기본값은 오늘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(from: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</a:t>
            </a:r>
            <a:r>
              <a:rPr lang="ko-KR" altLang="en-US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to: 23:59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내 검색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(filter)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지원 필요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기본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단위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페이징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 조</a:t>
            </a:r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from </a:t>
            </a:r>
            <a:r>
              <a:rPr lang="en-US" altLang="ko-KR" sz="1100" b="1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cdrs_current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기존의 방법은 속도가 너무 느려서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... Batch </a:t>
            </a:r>
            <a:r>
              <a:rPr lang="ko-KR" altLang="en-US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이 테이블에 생성하는 형태로 구조 변경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100" b="1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 </a:t>
            </a:r>
            <a:r>
              <a:rPr lang="ko-KR" altLang="en-US" sz="1100" dirty="0" err="1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컬럼순서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dirty="0" err="1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sbc_group_name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100" dirty="0" err="1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sbc_group_id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h323_setup_time,  h323_connect_time, </a:t>
            </a:r>
            <a:r>
              <a:rPr lang="en-US" altLang="ko-KR" sz="1100" dirty="0" err="1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calling_number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called_number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from_country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to_country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acct_session_id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calling_station_id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called_station_id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nas_ip_address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nas_port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acme_session_ingress_realm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acme_session_egress_realm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session_protocol_type</a:t>
            </a:r>
            <a:r>
              <a:rPr lang="en-US" altLang="ko-KR" sz="11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acme_flowtype_fs1_f, </a:t>
            </a:r>
            <a:r>
              <a:rPr lang="en-US" altLang="ko-KR" sz="1100" dirty="0" err="1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acme_local_time_zone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acme_post_dial_delay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acme_originating_trunk_group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acme_terminating_trunk_group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acme_ingress_local_addr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acme_ingress_remote_addr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acme_egress_local_addr</a:t>
            </a:r>
            <a:r>
              <a:rPr lang="en-US" altLang="ko-KR" sz="11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acme_egress_remote_addr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client_ip_address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 smtClean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acct_unique_session_id</a:t>
            </a:r>
            <a:endParaRPr lang="en-US" altLang="ko-KR" sz="1100" dirty="0">
              <a:solidFill>
                <a:schemeClr val="accent4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컬럼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명칭은 위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컬럼들의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 comments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" y="733425"/>
            <a:ext cx="62484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04" y="742950"/>
            <a:ext cx="14382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2562225" y="1100161"/>
            <a:ext cx="2667791" cy="266866"/>
            <a:chOff x="-133208" y="1047773"/>
            <a:chExt cx="2667791" cy="266866"/>
          </a:xfrm>
        </p:grpSpPr>
        <p:sp>
          <p:nvSpPr>
            <p:cNvPr id="26" name="직사각형 25"/>
            <p:cNvSpPr/>
            <p:nvPr/>
          </p:nvSpPr>
          <p:spPr>
            <a:xfrm>
              <a:off x="-133208" y="1057275"/>
              <a:ext cx="1091366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진행시간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초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)</a:t>
              </a:r>
              <a:r>
                <a:rPr lang="en-US" altLang="ko-KR" sz="900" b="1" dirty="0">
                  <a:solidFill>
                    <a:srgbClr val="FF0000"/>
                  </a:solidFill>
                </a:rPr>
                <a:t> *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996258" y="1057274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9012" y="1047773"/>
              <a:ext cx="4655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+mn-ea"/>
                </a:rPr>
                <a:t>이상</a:t>
              </a:r>
              <a:endParaRPr lang="ko-KR" altLang="en-US" sz="1000" dirty="0" smtClean="0">
                <a:latin typeface="+mn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4158" y="1100138"/>
            <a:ext cx="2032086" cy="257365"/>
            <a:chOff x="2827833" y="1080992"/>
            <a:chExt cx="2032086" cy="257365"/>
          </a:xfrm>
        </p:grpSpPr>
        <p:sp>
          <p:nvSpPr>
            <p:cNvPr id="12" name="직사각형 11"/>
            <p:cNvSpPr/>
            <p:nvPr/>
          </p:nvSpPr>
          <p:spPr>
            <a:xfrm>
              <a:off x="2827833" y="1080993"/>
              <a:ext cx="864000" cy="257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SBC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그룹</a:t>
              </a:r>
              <a:r>
                <a:rPr lang="en-US" altLang="ko-KR" sz="900" b="1" dirty="0" smtClean="0">
                  <a:solidFill>
                    <a:srgbClr val="FF0000"/>
                  </a:solidFill>
                </a:rPr>
                <a:t>*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29933" y="1080992"/>
              <a:ext cx="1129986" cy="247839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128713"/>
              <a:ext cx="9525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" name="설명선 1 16"/>
          <p:cNvSpPr/>
          <p:nvPr/>
        </p:nvSpPr>
        <p:spPr>
          <a:xfrm>
            <a:off x="5814084" y="1077354"/>
            <a:ext cx="2996542" cy="253769"/>
          </a:xfrm>
          <a:prstGeom prst="borderCallout1">
            <a:avLst>
              <a:gd name="adj1" fmla="val 46901"/>
              <a:gd name="adj2" fmla="val -499"/>
              <a:gd name="adj3" fmla="val 78555"/>
              <a:gd name="adj4" fmla="val -387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rgbClr val="FFFF00"/>
                </a:solidFill>
              </a:rPr>
              <a:t>기본값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: 0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9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EB19119E5F19F43B3569D344266C5CB" ma:contentTypeVersion="0" ma:contentTypeDescription="새 문서를 만듭니다." ma:contentTypeScope="" ma:versionID="a16dd981cb7daf60d978f6a2eafc7007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D3B5712-3194-487D-A390-2084F11EF2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35BE31-6331-4D28-9E41-746ACADD2D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16746</TotalTime>
  <Words>2151</Words>
  <Application>Microsoft Office PowerPoint</Application>
  <PresentationFormat>화면 슬라이드 쇼(4:3)</PresentationFormat>
  <Paragraphs>538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굴림</vt:lpstr>
      <vt:lpstr>Arial</vt:lpstr>
      <vt:lpstr>뫼비우스 Bold</vt:lpstr>
      <vt:lpstr>나눔고딕</vt:lpstr>
      <vt:lpstr>뫼비우스 Regular</vt:lpstr>
      <vt:lpstr>맑은 고딕</vt:lpstr>
      <vt:lpstr>Wingdings</vt:lpstr>
      <vt:lpstr>HY헤드라인M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BlackEdition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장유리</dc:creator>
  <cp:lastModifiedBy>stkim</cp:lastModifiedBy>
  <cp:revision>708</cp:revision>
  <cp:lastPrinted>2013-02-03T23:53:22Z</cp:lastPrinted>
  <dcterms:created xsi:type="dcterms:W3CDTF">2009-09-28T01:11:01Z</dcterms:created>
  <dcterms:modified xsi:type="dcterms:W3CDTF">2017-12-27T09:29:35Z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0x010100FEB19119E5F19F43B3569D344266C5CB</vt:lpwstr>
  </property>
</Properties>
</file>