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52986"/>
            <a:ext cx="16230600" cy="4784929"/>
            <a:chOff x="0" y="0"/>
            <a:chExt cx="4659694" cy="1373720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325460"/>
            </a:xfrm>
            <a:custGeom>
              <a:avLst/>
              <a:gdLst/>
              <a:ahLst/>
              <a:cxnLst/>
              <a:rect l="l" t="t" r="r" b="b"/>
              <a:pathLst>
                <a:path w="4611434" h="1325460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338160"/>
            </a:xfrm>
            <a:custGeom>
              <a:avLst/>
              <a:gdLst/>
              <a:ahLst/>
              <a:cxnLst/>
              <a:rect l="l" t="t" r="r" b="b"/>
              <a:pathLst>
                <a:path w="4624134" h="1338160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325460"/>
            </a:xfrm>
            <a:custGeom>
              <a:avLst/>
              <a:gdLst/>
              <a:ahLst/>
              <a:cxnLst/>
              <a:rect l="l" t="t" r="r" b="b"/>
              <a:pathLst>
                <a:path w="4611434" h="1325460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6220" y="3158575"/>
            <a:ext cx="15321525" cy="3726856"/>
            <a:chOff x="0" y="0"/>
            <a:chExt cx="20428700" cy="4969141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725"/>
              <a:ext cx="20428700" cy="3934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18"/>
                </a:lnSpc>
              </a:pPr>
              <a:r>
                <a:rPr lang="en-US" sz="9300">
                  <a:solidFill>
                    <a:srgbClr val="000000"/>
                  </a:solidFill>
                  <a:latin typeface="Neue Machina Ultra-Bold"/>
                </a:rPr>
                <a:t>CPF - CONTROLE PESSOAL DE FINANÇAS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057094"/>
              <a:ext cx="20428700" cy="91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SUAS FINANÇAS EM DIA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423429" y="1028700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1028700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55222" y="7797601"/>
            <a:ext cx="2196534" cy="938519"/>
          </a:xfrm>
          <a:custGeom>
            <a:avLst/>
            <a:gdLst/>
            <a:ahLst/>
            <a:cxnLst/>
            <a:rect l="l" t="t" r="r" b="b"/>
            <a:pathLst>
              <a:path w="2196534" h="938519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436244" y="7793607"/>
            <a:ext cx="2196534" cy="942513"/>
          </a:xfrm>
          <a:custGeom>
            <a:avLst/>
            <a:gdLst/>
            <a:ahLst/>
            <a:cxnLst/>
            <a:rect l="l" t="t" r="r" b="b"/>
            <a:pathLst>
              <a:path w="2196534" h="942513">
                <a:moveTo>
                  <a:pt x="0" y="0"/>
                </a:moveTo>
                <a:lnTo>
                  <a:pt x="2196534" y="0"/>
                </a:lnTo>
                <a:lnTo>
                  <a:pt x="2196534" y="942513"/>
                </a:lnTo>
                <a:lnTo>
                  <a:pt x="0" y="942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473144"/>
            <a:ext cx="16230600" cy="7340712"/>
          </a:xfrm>
          <a:custGeom>
            <a:avLst/>
            <a:gdLst/>
            <a:ahLst/>
            <a:cxnLst/>
            <a:rect l="l" t="t" r="r" b="b"/>
            <a:pathLst>
              <a:path w="16230600" h="7340712">
                <a:moveTo>
                  <a:pt x="0" y="0"/>
                </a:moveTo>
                <a:lnTo>
                  <a:pt x="16230600" y="0"/>
                </a:lnTo>
                <a:lnTo>
                  <a:pt x="16230600" y="7340712"/>
                </a:lnTo>
                <a:lnTo>
                  <a:pt x="0" y="7340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794" y="4739006"/>
            <a:ext cx="16230600" cy="4482734"/>
            <a:chOff x="0" y="0"/>
            <a:chExt cx="4659694" cy="1286962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238702"/>
            </a:xfrm>
            <a:custGeom>
              <a:avLst/>
              <a:gdLst/>
              <a:ahLst/>
              <a:cxnLst/>
              <a:rect l="l" t="t" r="r" b="b"/>
              <a:pathLst>
                <a:path w="4611434" h="1238702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251402"/>
            </a:xfrm>
            <a:custGeom>
              <a:avLst/>
              <a:gdLst/>
              <a:ahLst/>
              <a:cxnLst/>
              <a:rect l="l" t="t" r="r" b="b"/>
              <a:pathLst>
                <a:path w="4624134" h="1251402">
                  <a:moveTo>
                    <a:pt x="4624134" y="1251402"/>
                  </a:moveTo>
                  <a:lnTo>
                    <a:pt x="0" y="125140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251402"/>
                  </a:lnTo>
                  <a:close/>
                  <a:moveTo>
                    <a:pt x="12700" y="1238702"/>
                  </a:moveTo>
                  <a:lnTo>
                    <a:pt x="4611434" y="123870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2387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238702"/>
            </a:xfrm>
            <a:custGeom>
              <a:avLst/>
              <a:gdLst/>
              <a:ahLst/>
              <a:cxnLst/>
              <a:rect l="l" t="t" r="r" b="b"/>
              <a:pathLst>
                <a:path w="4611434" h="1238702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279785" y="6289248"/>
            <a:ext cx="6225357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 u="sng">
                <a:solidFill>
                  <a:srgbClr val="000000"/>
                </a:solidFill>
                <a:latin typeface="Neue Machina"/>
              </a:rPr>
              <a:t>PROBLEMA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82858" y="6306407"/>
            <a:ext cx="6225357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000000"/>
                </a:solidFill>
                <a:latin typeface="Neue Machina"/>
              </a:rPr>
              <a:t>LINGUAGEM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79785" y="7336055"/>
            <a:ext cx="6225357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000000"/>
                </a:solidFill>
                <a:latin typeface="Neue Machina"/>
              </a:rPr>
              <a:t>SOLUÇÃO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82858" y="7336055"/>
            <a:ext cx="6225357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 u="sng">
                <a:solidFill>
                  <a:srgbClr val="000000"/>
                </a:solidFill>
                <a:latin typeface="Neue Machina"/>
              </a:rPr>
              <a:t>SOFTWARE CONCLUIDO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269254"/>
            <a:ext cx="16230600" cy="1955402"/>
            <a:chOff x="0" y="0"/>
            <a:chExt cx="4659694" cy="561383"/>
          </a:xfrm>
        </p:grpSpPr>
        <p:sp>
          <p:nvSpPr>
            <p:cNvPr id="11" name="Freeform 11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852038" y="2511661"/>
            <a:ext cx="6910589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Neue Machina Ultra-Bold"/>
              </a:rPr>
              <a:t>Temas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52038" y="5057775"/>
            <a:ext cx="691058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Neue Machina"/>
              </a:rPr>
              <a:t>Tópicos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45820" y="1028700"/>
            <a:ext cx="2809577" cy="730490"/>
            <a:chOff x="0" y="0"/>
            <a:chExt cx="3746102" cy="97398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8701" cy="973987"/>
            </a:xfrm>
            <a:custGeom>
              <a:avLst/>
              <a:gdLst/>
              <a:ahLst/>
              <a:cxnLst/>
              <a:rect l="l" t="t" r="r" b="b"/>
              <a:pathLst>
                <a:path w="1248701" h="973987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248701" y="0"/>
              <a:ext cx="1248701" cy="973987"/>
            </a:xfrm>
            <a:custGeom>
              <a:avLst/>
              <a:gdLst/>
              <a:ahLst/>
              <a:cxnLst/>
              <a:rect l="l" t="t" r="r" b="b"/>
              <a:pathLst>
                <a:path w="1248701" h="973987">
                  <a:moveTo>
                    <a:pt x="0" y="0"/>
                  </a:moveTo>
                  <a:lnTo>
                    <a:pt x="1248700" y="0"/>
                  </a:lnTo>
                  <a:lnTo>
                    <a:pt x="1248700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497401" y="0"/>
              <a:ext cx="1248701" cy="973987"/>
            </a:xfrm>
            <a:custGeom>
              <a:avLst/>
              <a:gdLst/>
              <a:ahLst/>
              <a:cxnLst/>
              <a:rect l="l" t="t" r="r" b="b"/>
              <a:pathLst>
                <a:path w="1248701" h="973987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3472506" y="1165430"/>
            <a:ext cx="3786794" cy="626542"/>
          </a:xfrm>
          <a:custGeom>
            <a:avLst/>
            <a:gdLst/>
            <a:ahLst/>
            <a:cxnLst/>
            <a:rect l="l" t="t" r="r" b="b"/>
            <a:pathLst>
              <a:path w="3786794" h="626542">
                <a:moveTo>
                  <a:pt x="0" y="0"/>
                </a:moveTo>
                <a:lnTo>
                  <a:pt x="3786794" y="0"/>
                </a:lnTo>
                <a:lnTo>
                  <a:pt x="3786794" y="626543"/>
                </a:lnTo>
                <a:lnTo>
                  <a:pt x="0" y="626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18183"/>
            <a:ext cx="16230600" cy="5131715"/>
            <a:chOff x="0" y="0"/>
            <a:chExt cx="4659694" cy="1473280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437720"/>
            </a:xfrm>
            <a:custGeom>
              <a:avLst/>
              <a:gdLst/>
              <a:ahLst/>
              <a:cxnLst/>
              <a:rect l="l" t="t" r="r" b="b"/>
              <a:pathLst>
                <a:path w="4624134" h="1437720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17836" y="3441016"/>
            <a:ext cx="12252327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Neue Machina Ultra-Bold"/>
              </a:rPr>
              <a:t>PROBLEMA ENCONTRADO</a:t>
            </a:r>
          </a:p>
        </p:txBody>
      </p:sp>
      <p:sp>
        <p:nvSpPr>
          <p:cNvPr id="7" name="Freeform 7"/>
          <p:cNvSpPr/>
          <p:nvPr/>
        </p:nvSpPr>
        <p:spPr>
          <a:xfrm>
            <a:off x="14423429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740" y="701112"/>
            <a:ext cx="17034942" cy="876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80"/>
              </a:lnSpc>
            </a:pPr>
            <a:r>
              <a:rPr lang="en-US" sz="3853">
                <a:solidFill>
                  <a:srgbClr val="000000"/>
                </a:solidFill>
                <a:latin typeface="Neue Machina Ultra-Bold"/>
              </a:rPr>
              <a:t>A cada 10 famílias brasileiras, 8 têm dívidas. Essa tem sido a taxa média de endividamento das famílias, medida pela Pesquisa de Endividamento e Inadimplência do Consumidor (Peic), divulgada pela Confederação Nacional do Comércio de Bens, Serviços e Turismo (CNC).</a:t>
            </a:r>
          </a:p>
          <a:p>
            <a:pPr algn="just">
              <a:lnSpc>
                <a:spcPts val="5780"/>
              </a:lnSpc>
            </a:pPr>
            <a:endParaRPr lang="en-US" sz="3853">
              <a:solidFill>
                <a:srgbClr val="000000"/>
              </a:solidFill>
              <a:latin typeface="Neue Machina Ultra-Bold"/>
            </a:endParaRPr>
          </a:p>
          <a:p>
            <a:pPr algn="just">
              <a:lnSpc>
                <a:spcPts val="5780"/>
              </a:lnSpc>
            </a:pPr>
            <a:r>
              <a:rPr lang="en-US" sz="3853">
                <a:solidFill>
                  <a:srgbClr val="000000"/>
                </a:solidFill>
                <a:latin typeface="Neue Machina Ultra-Bold"/>
              </a:rPr>
              <a:t>Em abril de 2023, 78,3% dos núcleos familiares do país tinham dívidas. Em 2022, a média total foi de 77,9%, valor recorde desde que o levantamento começou a ser feito pela confederação, em 2011.</a:t>
            </a:r>
          </a:p>
          <a:p>
            <a:pPr algn="just">
              <a:lnSpc>
                <a:spcPts val="5780"/>
              </a:lnSpc>
            </a:pPr>
            <a:endParaRPr lang="en-US" sz="3853">
              <a:solidFill>
                <a:srgbClr val="000000"/>
              </a:solidFill>
              <a:latin typeface="Neue Machina Ultra-Bold"/>
            </a:endParaRPr>
          </a:p>
          <a:p>
            <a:pPr algn="just">
              <a:lnSpc>
                <a:spcPts val="5780"/>
              </a:lnSpc>
            </a:pPr>
            <a:endParaRPr lang="en-US" sz="3853">
              <a:solidFill>
                <a:srgbClr val="000000"/>
              </a:solidFill>
              <a:latin typeface="Neue Machina Ultra-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18183"/>
            <a:ext cx="16230600" cy="5131715"/>
            <a:chOff x="0" y="0"/>
            <a:chExt cx="4659694" cy="1473280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437720"/>
            </a:xfrm>
            <a:custGeom>
              <a:avLst/>
              <a:gdLst/>
              <a:ahLst/>
              <a:cxnLst/>
              <a:rect l="l" t="t" r="r" b="b"/>
              <a:pathLst>
                <a:path w="4624134" h="1437720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17836" y="4107766"/>
            <a:ext cx="1225232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Neue Machina Ultra-Bold"/>
              </a:rPr>
              <a:t>Solução Proposta</a:t>
            </a:r>
          </a:p>
        </p:txBody>
      </p:sp>
      <p:sp>
        <p:nvSpPr>
          <p:cNvPr id="7" name="Freeform 7"/>
          <p:cNvSpPr/>
          <p:nvPr/>
        </p:nvSpPr>
        <p:spPr>
          <a:xfrm>
            <a:off x="14423429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846" y="1688180"/>
            <a:ext cx="16908308" cy="675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77"/>
              </a:lnSpc>
              <a:spcBef>
                <a:spcPct val="0"/>
              </a:spcBef>
            </a:pPr>
            <a:r>
              <a:rPr lang="en-US" sz="5118">
                <a:solidFill>
                  <a:srgbClr val="000000"/>
                </a:solidFill>
                <a:latin typeface="Neue Machina Ultra-Bold"/>
              </a:rPr>
              <a:t>Tendo em Vista desse numero Alarmante surgiu a Ideia de desenvolver um software online onde a População Brasileira possa Cadastrar suas contas e ter um controle preciso de sua situação atual bem como quais contas ja foram pagas e quais ainda esta em abertas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18183"/>
            <a:ext cx="16230600" cy="5131715"/>
            <a:chOff x="0" y="0"/>
            <a:chExt cx="4659694" cy="1473280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437720"/>
            </a:xfrm>
            <a:custGeom>
              <a:avLst/>
              <a:gdLst/>
              <a:ahLst/>
              <a:cxnLst/>
              <a:rect l="l" t="t" r="r" b="b"/>
              <a:pathLst>
                <a:path w="4624134" h="1437720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425020"/>
            </a:xfrm>
            <a:custGeom>
              <a:avLst/>
              <a:gdLst/>
              <a:ahLst/>
              <a:cxnLst/>
              <a:rect l="l" t="t" r="r" b="b"/>
              <a:pathLst>
                <a:path w="4611434" h="1425020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17836" y="3441016"/>
            <a:ext cx="12252327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Neue Machina Ultra-Bold"/>
              </a:rPr>
              <a:t>Linguagem escolhida</a:t>
            </a:r>
          </a:p>
        </p:txBody>
      </p:sp>
      <p:sp>
        <p:nvSpPr>
          <p:cNvPr id="7" name="Freeform 7"/>
          <p:cNvSpPr/>
          <p:nvPr/>
        </p:nvSpPr>
        <p:spPr>
          <a:xfrm>
            <a:off x="14423429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770894"/>
            <a:ext cx="2835871" cy="515613"/>
          </a:xfrm>
          <a:custGeom>
            <a:avLst/>
            <a:gdLst/>
            <a:ahLst/>
            <a:cxnLst/>
            <a:rect l="l" t="t" r="r" b="b"/>
            <a:pathLst>
              <a:path w="2835871" h="515613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846" y="1688180"/>
            <a:ext cx="16908308" cy="92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5062" lvl="1" indent="-552531" algn="just">
              <a:lnSpc>
                <a:spcPts val="7677"/>
              </a:lnSpc>
              <a:buFont typeface="Arial"/>
              <a:buChar char="•"/>
            </a:pPr>
            <a:r>
              <a:rPr lang="en-US" sz="5118">
                <a:solidFill>
                  <a:srgbClr val="000000"/>
                </a:solidFill>
                <a:latin typeface="Neue Machina Ultra-Bold"/>
              </a:rPr>
              <a:t>FRONT END - DESENVOLVIDO EM REACT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9846" y="2999004"/>
            <a:ext cx="16908308" cy="190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5062" lvl="1" indent="-552531" algn="just">
              <a:lnSpc>
                <a:spcPts val="7677"/>
              </a:lnSpc>
              <a:buFont typeface="Arial"/>
              <a:buChar char="•"/>
            </a:pPr>
            <a:r>
              <a:rPr lang="en-US" sz="5118">
                <a:solidFill>
                  <a:srgbClr val="000000"/>
                </a:solidFill>
                <a:latin typeface="Neue Machina Ultra-Bold"/>
              </a:rPr>
              <a:t>BACK END - DESENVOLVIDO EM API - JAVA SCRIPT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9846" y="5281378"/>
            <a:ext cx="16908308" cy="190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5062" lvl="1" indent="-552531" algn="just">
              <a:lnSpc>
                <a:spcPts val="7677"/>
              </a:lnSpc>
              <a:buFont typeface="Arial"/>
              <a:buChar char="•"/>
            </a:pPr>
            <a:r>
              <a:rPr lang="en-US" sz="5118">
                <a:solidFill>
                  <a:srgbClr val="000000"/>
                </a:solidFill>
                <a:latin typeface="Neue Machina Ultra-Bold"/>
              </a:rPr>
              <a:t>BANCO DE DADOS - DESENVOLVIDO EM MYSQL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A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65644"/>
              </p:ext>
            </p:extLst>
          </p:nvPr>
        </p:nvGraphicFramePr>
        <p:xfrm>
          <a:off x="8763000" y="118110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49276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BANCO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0860"/>
              </p:ext>
            </p:extLst>
          </p:nvPr>
        </p:nvGraphicFramePr>
        <p:xfrm>
          <a:off x="4201886" y="1104900"/>
          <a:ext cx="4038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51816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DESPESA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ID_GRUPO DESPESA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DT_LANÇ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DT_VENC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VALOR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PAGO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4967"/>
              </p:ext>
            </p:extLst>
          </p:nvPr>
        </p:nvGraphicFramePr>
        <p:xfrm>
          <a:off x="381000" y="3238500"/>
          <a:ext cx="2971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13716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GRUPO_DESPESA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H="1">
            <a:off x="3352800" y="29337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6367"/>
              </p:ext>
            </p:extLst>
          </p:nvPr>
        </p:nvGraphicFramePr>
        <p:xfrm>
          <a:off x="12115800" y="1181100"/>
          <a:ext cx="4343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49276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AGENCIA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ID_BANCO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NOME_PROPRIETARIO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Nº</a:t>
                      </a:r>
                      <a:r>
                        <a:rPr lang="pt-BR" sz="2800" baseline="0" dirty="0" smtClean="0"/>
                        <a:t> CONTA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TIPO DE CONTA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SALDO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10820400" y="20193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8675"/>
              </p:ext>
            </p:extLst>
          </p:nvPr>
        </p:nvGraphicFramePr>
        <p:xfrm>
          <a:off x="1371600" y="5829300"/>
          <a:ext cx="2971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13716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USUARIO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ID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NOME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EMAIL</a:t>
                      </a:r>
                      <a:endParaRPr lang="pt-BR" sz="28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SENHA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</Words>
  <Application>Microsoft Office PowerPoint</Application>
  <PresentationFormat>Personalizar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Machina</vt:lpstr>
      <vt:lpstr>Neue Machina Ultra-Bold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 - CONTROLE PESSOAL</dc:title>
  <dc:creator>Guilherme Capelli</dc:creator>
  <cp:lastModifiedBy>Guilherme Capelli</cp:lastModifiedBy>
  <cp:revision>2</cp:revision>
  <dcterms:created xsi:type="dcterms:W3CDTF">2006-08-16T00:00:00Z</dcterms:created>
  <dcterms:modified xsi:type="dcterms:W3CDTF">2023-09-13T20:02:20Z</dcterms:modified>
  <dc:identifier>DAFuWyxboQE</dc:identifier>
</cp:coreProperties>
</file>