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58" r:id="rId2"/>
    <p:sldId id="480" r:id="rId3"/>
    <p:sldId id="478" r:id="rId4"/>
    <p:sldId id="281" r:id="rId5"/>
    <p:sldId id="295" r:id="rId6"/>
    <p:sldId id="306" r:id="rId7"/>
    <p:sldId id="428" r:id="rId8"/>
    <p:sldId id="479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CBE9"/>
    <a:srgbClr val="4098D5"/>
    <a:srgbClr val="7BB8E0"/>
    <a:srgbClr val="C6E0F2"/>
    <a:srgbClr val="2B80BA"/>
    <a:srgbClr val="222A35"/>
    <a:srgbClr val="30719D"/>
    <a:srgbClr val="194868"/>
    <a:srgbClr val="1D3140"/>
    <a:srgbClr val="16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34" autoAdjust="0"/>
    <p:restoredTop sz="96433" autoAdjust="0"/>
  </p:normalViewPr>
  <p:slideViewPr>
    <p:cSldViewPr snapToGrid="0">
      <p:cViewPr>
        <p:scale>
          <a:sx n="100" d="100"/>
          <a:sy n="100" d="100"/>
        </p:scale>
        <p:origin x="-880" y="-7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90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C24EA-8346-4C8B-943C-AD383301A03D}" type="datetimeFigureOut">
              <a:rPr lang="id-ID" smtClean="0"/>
              <a:t>2/2/15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E71F5-2935-4BFA-B369-9FA3FAF556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5029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D06E5-932C-4F36-8614-8789767FBCD2}" type="datetimeFigureOut">
              <a:rPr lang="id-ID" smtClean="0"/>
              <a:t>2/2/15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38DD1-33AA-4996-977A-42B26A155B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593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640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94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7" name="Rectangle 16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2" name="Straight Connector 3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7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43475" y="1228725"/>
            <a:ext cx="2362200" cy="326072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01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22375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33786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58048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22375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33786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858048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Rectangle 21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7" name="Straight Connector 36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50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92213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487822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7809924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Rectangle 2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4" name="Straight Connector 3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34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516763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9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47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1432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56589" y="1280867"/>
            <a:ext cx="1550340" cy="259899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55740" y="839411"/>
            <a:ext cx="1776413" cy="297797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33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66299" y="3164617"/>
            <a:ext cx="6819990" cy="402051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78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-23813"/>
            <a:ext cx="12192000" cy="411797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02324" y="662473"/>
            <a:ext cx="2734983" cy="2969860"/>
          </a:xfrm>
          <a:custGeom>
            <a:avLst/>
            <a:gdLst>
              <a:gd name="connsiteX0" fmla="*/ 0 w 2091170"/>
              <a:gd name="connsiteY0" fmla="*/ 0 h 3109819"/>
              <a:gd name="connsiteX1" fmla="*/ 2091170 w 2091170"/>
              <a:gd name="connsiteY1" fmla="*/ 0 h 3109819"/>
              <a:gd name="connsiteX2" fmla="*/ 2091170 w 2091170"/>
              <a:gd name="connsiteY2" fmla="*/ 3109819 h 3109819"/>
              <a:gd name="connsiteX3" fmla="*/ 0 w 2091170"/>
              <a:gd name="connsiteY3" fmla="*/ 3109819 h 3109819"/>
              <a:gd name="connsiteX4" fmla="*/ 0 w 2091170"/>
              <a:gd name="connsiteY4" fmla="*/ 0 h 3109819"/>
              <a:gd name="connsiteX0" fmla="*/ 0 w 2091170"/>
              <a:gd name="connsiteY0" fmla="*/ 317241 h 3427060"/>
              <a:gd name="connsiteX1" fmla="*/ 1363383 w 2091170"/>
              <a:gd name="connsiteY1" fmla="*/ 0 h 3427060"/>
              <a:gd name="connsiteX2" fmla="*/ 2091170 w 2091170"/>
              <a:gd name="connsiteY2" fmla="*/ 3427060 h 3427060"/>
              <a:gd name="connsiteX3" fmla="*/ 0 w 2091170"/>
              <a:gd name="connsiteY3" fmla="*/ 3427060 h 3427060"/>
              <a:gd name="connsiteX4" fmla="*/ 0 w 2091170"/>
              <a:gd name="connsiteY4" fmla="*/ 317241 h 3427060"/>
              <a:gd name="connsiteX0" fmla="*/ 0 w 2734983"/>
              <a:gd name="connsiteY0" fmla="*/ 317241 h 3427060"/>
              <a:gd name="connsiteX1" fmla="*/ 1363383 w 2734983"/>
              <a:gd name="connsiteY1" fmla="*/ 0 h 3427060"/>
              <a:gd name="connsiteX2" fmla="*/ 2734983 w 2734983"/>
              <a:gd name="connsiteY2" fmla="*/ 2521990 h 3427060"/>
              <a:gd name="connsiteX3" fmla="*/ 0 w 2734983"/>
              <a:gd name="connsiteY3" fmla="*/ 3427060 h 3427060"/>
              <a:gd name="connsiteX4" fmla="*/ 0 w 2734983"/>
              <a:gd name="connsiteY4" fmla="*/ 317241 h 3427060"/>
              <a:gd name="connsiteX0" fmla="*/ 0 w 2734983"/>
              <a:gd name="connsiteY0" fmla="*/ 317241 h 2969860"/>
              <a:gd name="connsiteX1" fmla="*/ 1363383 w 2734983"/>
              <a:gd name="connsiteY1" fmla="*/ 0 h 2969860"/>
              <a:gd name="connsiteX2" fmla="*/ 2734983 w 2734983"/>
              <a:gd name="connsiteY2" fmla="*/ 2521990 h 2969860"/>
              <a:gd name="connsiteX3" fmla="*/ 1408923 w 2734983"/>
              <a:gd name="connsiteY3" fmla="*/ 2969860 h 2969860"/>
              <a:gd name="connsiteX4" fmla="*/ 0 w 2734983"/>
              <a:gd name="connsiteY4" fmla="*/ 317241 h 29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983" h="2969860">
                <a:moveTo>
                  <a:pt x="0" y="317241"/>
                </a:moveTo>
                <a:lnTo>
                  <a:pt x="1363383" y="0"/>
                </a:lnTo>
                <a:lnTo>
                  <a:pt x="2734983" y="2521990"/>
                </a:lnTo>
                <a:lnTo>
                  <a:pt x="1408923" y="2969860"/>
                </a:lnTo>
                <a:lnTo>
                  <a:pt x="0" y="317241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102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" y="0"/>
            <a:ext cx="12187314" cy="4000500"/>
          </a:xfrm>
          <a:prstGeom prst="rect">
            <a:avLst/>
          </a:prstGeom>
          <a:pattFill prst="pct90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65098" y="1704098"/>
            <a:ext cx="3633145" cy="228846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161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4" name="Straight Connector 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4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40431"/>
            <a:ext cx="12192000" cy="324119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196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516313"/>
            <a:ext cx="1366837" cy="1366837"/>
          </a:xfrm>
          <a:prstGeom prst="ellipse">
            <a:avLst/>
          </a:prstGeom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823209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Rectangle 22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022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614791"/>
            <a:ext cx="1366837" cy="1366837"/>
          </a:xfrm>
          <a:prstGeom prst="ellipse">
            <a:avLst/>
          </a:prstGeom>
          <a:ln w="571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921687"/>
            <a:ext cx="1366837" cy="1366837"/>
          </a:xfrm>
          <a:prstGeom prst="ellipse">
            <a:avLst/>
          </a:prstGeom>
          <a:ln w="57150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0" name="Group 2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3" name="Straight Connector 3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88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53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937125" y="3083109"/>
            <a:ext cx="2317750" cy="2317750"/>
          </a:xfrm>
          <a:prstGeom prst="ellipse">
            <a:avLst/>
          </a:prstGeom>
          <a:ln w="98425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5754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39908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193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968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12192000" cy="4152123"/>
          </a:xfrm>
          <a:prstGeom prst="rect">
            <a:avLst/>
          </a:prstGeom>
          <a:pattFill prst="pct5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65737" y="921256"/>
            <a:ext cx="1660525" cy="165893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323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116673" y="1993246"/>
            <a:ext cx="4059266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4058337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1" name="Freeform 2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94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12192000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6" name="Freeform 1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9" name="Freeform 1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1" name="Straight Connector 2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908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84250" y="305131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accent2"/>
                </a:solidFill>
              </a:rPr>
              <a:pPr algn="ctr"/>
              <a:t>‹#›</a:t>
            </a:fld>
            <a:endParaRPr lang="id-ID" sz="105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245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55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44493" y="211349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5" name="Freeform 1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0" name="Straight Connector 1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827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BC63-C649-42C3-9C85-0F873F8F0B35}" type="datetimeFigureOut">
              <a:rPr lang="id-ID" smtClean="0"/>
              <a:t>2/2/15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DFD3-2AF0-4B06-81C8-CF1C6F54D2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306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59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70" r:id="rId20"/>
    <p:sldLayoutId id="2147483668" r:id="rId21"/>
    <p:sldLayoutId id="2147483667" r:id="rId22"/>
    <p:sldLayoutId id="2147483669" r:id="rId23"/>
    <p:sldLayoutId id="2147483672" r:id="rId24"/>
    <p:sldLayoutId id="2147483674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pmonk.com" TargetMode="External"/><Relationship Id="rId4" Type="http://schemas.openxmlformats.org/officeDocument/2006/relationships/hyperlink" Target="http://www.twilio.com" TargetMode="External"/><Relationship Id="rId5" Type="http://schemas.openxmlformats.org/officeDocument/2006/relationships/hyperlink" Target="http://www.google.com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jpe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www.Taskrabbit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CoLogobackgroun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" r="63324"/>
          <a:stretch/>
        </p:blipFill>
        <p:spPr>
          <a:xfrm rot="5400000">
            <a:off x="5758291" y="336511"/>
            <a:ext cx="6858000" cy="618497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717942" y="3427902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2000" dirty="0" smtClean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Fly Private with Your Network</a:t>
            </a:r>
            <a:endParaRPr lang="id-ID" sz="2000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37142" y="2495505"/>
            <a:ext cx="378775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6600" dirty="0" smtClean="0">
                <a:solidFill>
                  <a:schemeClr val="bg1">
                    <a:lumMod val="95000"/>
                  </a:schemeClr>
                </a:solidFill>
                <a:latin typeface="Source Sans Pro Black"/>
                <a:cs typeface="Source Sans Pro Black"/>
              </a:rPr>
              <a:t>VectorAir</a:t>
            </a:r>
            <a:endParaRPr lang="id-ID" sz="6600" dirty="0">
              <a:solidFill>
                <a:schemeClr val="accent2"/>
              </a:solidFill>
              <a:latin typeface="Source Sans Pro Black"/>
              <a:cs typeface="Source Sans Pro Black"/>
            </a:endParaRPr>
          </a:p>
        </p:txBody>
      </p:sp>
      <p:pic>
        <p:nvPicPr>
          <p:cNvPr id="4" name="Picture 3" descr="NewCo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614" y="2209801"/>
            <a:ext cx="26289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8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>
            <a:spLocks/>
          </p:cNvSpPr>
          <p:nvPr/>
        </p:nvSpPr>
        <p:spPr>
          <a:xfrm>
            <a:off x="1102887" y="2387600"/>
            <a:ext cx="4358113" cy="3695700"/>
          </a:xfrm>
          <a:prstGeom prst="roundRect">
            <a:avLst>
              <a:gd name="adj" fmla="val 4467"/>
            </a:avLst>
          </a:prstGeom>
          <a:solidFill>
            <a:schemeClr val="tx2">
              <a:alpha val="50000"/>
            </a:schemeClr>
          </a:solidFill>
          <a:ln w="12700" cmpd="sng">
            <a:solidFill>
              <a:schemeClr val="bg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Regular"/>
            </a:endParaRPr>
          </a:p>
        </p:txBody>
      </p:sp>
      <p:sp>
        <p:nvSpPr>
          <p:cNvPr id="53" name="Rounded Rectangle 52"/>
          <p:cNvSpPr>
            <a:spLocks/>
          </p:cNvSpPr>
          <p:nvPr/>
        </p:nvSpPr>
        <p:spPr>
          <a:xfrm>
            <a:off x="6424187" y="2387600"/>
            <a:ext cx="4358113" cy="3695700"/>
          </a:xfrm>
          <a:prstGeom prst="roundRect">
            <a:avLst>
              <a:gd name="adj" fmla="val 4467"/>
            </a:avLst>
          </a:prstGeom>
          <a:solidFill>
            <a:schemeClr val="tx2">
              <a:alpha val="50000"/>
            </a:schemeClr>
          </a:solidFill>
          <a:ln w="12700" cmpd="sng">
            <a:solidFill>
              <a:srgbClr val="E7E6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19879" y="1417488"/>
            <a:ext cx="215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Who is the Audience?</a:t>
            </a:r>
            <a:endParaRPr lang="en-US" dirty="0">
              <a:solidFill>
                <a:srgbClr val="2980B9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85338" y="680759"/>
            <a:ext cx="84213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dirty="0" smtClean="0">
                <a:solidFill>
                  <a:schemeClr val="bg1"/>
                </a:solidFill>
                <a:latin typeface="+mj-lt"/>
              </a:rPr>
              <a:t>Defining Customer Segmentation</a:t>
            </a:r>
            <a:endParaRPr lang="en-US" sz="4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316089" y="2571662"/>
            <a:ext cx="3154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Demographics: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637389" y="2571662"/>
            <a:ext cx="3370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Psychographics: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531989" y="3111412"/>
            <a:ext cx="3154311" cy="228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35 </a:t>
            </a:r>
            <a:r>
              <a:rPr lang="en-US" sz="1600" dirty="0" smtClean="0">
                <a:solidFill>
                  <a:schemeClr val="bg1"/>
                </a:solidFill>
              </a:rPr>
              <a:t>– 55 yrs old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Male or Female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HHI between $200k and $550k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Owns home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Graduate degree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Lives in affluent area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65989" y="3111412"/>
            <a:ext cx="3789311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Business owner, attorney, professional, etc.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Workaholic, but plays hard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Motivated to use by opportunity costs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Passion for friends and family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Free time spent at sporting events or country club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Would use service 2-3x per year </a:t>
            </a:r>
            <a:endParaRPr lang="id-ID" sz="1600" dirty="0">
              <a:solidFill>
                <a:schemeClr val="bg1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10010384" y="2492548"/>
            <a:ext cx="554705" cy="631652"/>
            <a:chOff x="-17462" y="-3175"/>
            <a:chExt cx="4600575" cy="5238750"/>
          </a:xfrm>
          <a:solidFill>
            <a:schemeClr val="accent4"/>
          </a:solidFill>
        </p:grpSpPr>
        <p:sp>
          <p:nvSpPr>
            <p:cNvPr id="56" name="Freeform 55"/>
            <p:cNvSpPr>
              <a:spLocks noEditPoints="1"/>
            </p:cNvSpPr>
            <p:nvPr/>
          </p:nvSpPr>
          <p:spPr bwMode="auto">
            <a:xfrm>
              <a:off x="-17462" y="-3175"/>
              <a:ext cx="4600575" cy="5238750"/>
            </a:xfrm>
            <a:custGeom>
              <a:avLst/>
              <a:gdLst>
                <a:gd name="T0" fmla="*/ 899 w 1224"/>
                <a:gd name="T1" fmla="*/ 44 h 1394"/>
                <a:gd name="T2" fmla="*/ 318 w 1224"/>
                <a:gd name="T3" fmla="*/ 92 h 1394"/>
                <a:gd name="T4" fmla="*/ 105 w 1224"/>
                <a:gd name="T5" fmla="*/ 367 h 1394"/>
                <a:gd name="T6" fmla="*/ 105 w 1224"/>
                <a:gd name="T7" fmla="*/ 538 h 1394"/>
                <a:gd name="T8" fmla="*/ 109 w 1224"/>
                <a:gd name="T9" fmla="*/ 554 h 1394"/>
                <a:gd name="T10" fmla="*/ 60 w 1224"/>
                <a:gd name="T11" fmla="*/ 631 h 1394"/>
                <a:gd name="T12" fmla="*/ 22 w 1224"/>
                <a:gd name="T13" fmla="*/ 686 h 1394"/>
                <a:gd name="T14" fmla="*/ 22 w 1224"/>
                <a:gd name="T15" fmla="*/ 687 h 1394"/>
                <a:gd name="T16" fmla="*/ 56 w 1224"/>
                <a:gd name="T17" fmla="*/ 841 h 1394"/>
                <a:gd name="T18" fmla="*/ 77 w 1224"/>
                <a:gd name="T19" fmla="*/ 914 h 1394"/>
                <a:gd name="T20" fmla="*/ 116 w 1224"/>
                <a:gd name="T21" fmla="*/ 1011 h 1394"/>
                <a:gd name="T22" fmla="*/ 116 w 1224"/>
                <a:gd name="T23" fmla="*/ 1080 h 1394"/>
                <a:gd name="T24" fmla="*/ 263 w 1224"/>
                <a:gd name="T25" fmla="*/ 1204 h 1394"/>
                <a:gd name="T26" fmla="*/ 380 w 1224"/>
                <a:gd name="T27" fmla="*/ 1292 h 1394"/>
                <a:gd name="T28" fmla="*/ 962 w 1224"/>
                <a:gd name="T29" fmla="*/ 1394 h 1394"/>
                <a:gd name="T30" fmla="*/ 1068 w 1224"/>
                <a:gd name="T31" fmla="*/ 1268 h 1394"/>
                <a:gd name="T32" fmla="*/ 1034 w 1224"/>
                <a:gd name="T33" fmla="*/ 991 h 1394"/>
                <a:gd name="T34" fmla="*/ 1209 w 1224"/>
                <a:gd name="T35" fmla="*/ 649 h 1394"/>
                <a:gd name="T36" fmla="*/ 1099 w 1224"/>
                <a:gd name="T37" fmla="*/ 184 h 1394"/>
                <a:gd name="T38" fmla="*/ 976 w 1224"/>
                <a:gd name="T39" fmla="*/ 943 h 1394"/>
                <a:gd name="T40" fmla="*/ 994 w 1224"/>
                <a:gd name="T41" fmla="*/ 1281 h 1394"/>
                <a:gd name="T42" fmla="*/ 962 w 1224"/>
                <a:gd name="T43" fmla="*/ 1319 h 1394"/>
                <a:gd name="T44" fmla="*/ 455 w 1224"/>
                <a:gd name="T45" fmla="*/ 1288 h 1394"/>
                <a:gd name="T46" fmla="*/ 405 w 1224"/>
                <a:gd name="T47" fmla="*/ 1098 h 1394"/>
                <a:gd name="T48" fmla="*/ 263 w 1224"/>
                <a:gd name="T49" fmla="*/ 1129 h 1394"/>
                <a:gd name="T50" fmla="*/ 157 w 1224"/>
                <a:gd name="T51" fmla="*/ 940 h 1394"/>
                <a:gd name="T52" fmla="*/ 171 w 1224"/>
                <a:gd name="T53" fmla="*/ 884 h 1394"/>
                <a:gd name="T54" fmla="*/ 134 w 1224"/>
                <a:gd name="T55" fmla="*/ 864 h 1394"/>
                <a:gd name="T56" fmla="*/ 146 w 1224"/>
                <a:gd name="T57" fmla="*/ 807 h 1394"/>
                <a:gd name="T58" fmla="*/ 101 w 1224"/>
                <a:gd name="T59" fmla="*/ 781 h 1394"/>
                <a:gd name="T60" fmla="*/ 85 w 1224"/>
                <a:gd name="T61" fmla="*/ 727 h 1394"/>
                <a:gd name="T62" fmla="*/ 174 w 1224"/>
                <a:gd name="T63" fmla="*/ 594 h 1394"/>
                <a:gd name="T64" fmla="*/ 178 w 1224"/>
                <a:gd name="T65" fmla="*/ 522 h 1394"/>
                <a:gd name="T66" fmla="*/ 177 w 1224"/>
                <a:gd name="T67" fmla="*/ 386 h 1394"/>
                <a:gd name="T68" fmla="*/ 1135 w 1224"/>
                <a:gd name="T69" fmla="*/ 638 h 1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4" h="1394">
                  <a:moveTo>
                    <a:pt x="1099" y="184"/>
                  </a:moveTo>
                  <a:cubicBezTo>
                    <a:pt x="1047" y="122"/>
                    <a:pt x="979" y="75"/>
                    <a:pt x="899" y="44"/>
                  </a:cubicBezTo>
                  <a:cubicBezTo>
                    <a:pt x="827" y="15"/>
                    <a:pt x="745" y="0"/>
                    <a:pt x="662" y="0"/>
                  </a:cubicBezTo>
                  <a:cubicBezTo>
                    <a:pt x="538" y="0"/>
                    <a:pt x="417" y="33"/>
                    <a:pt x="318" y="92"/>
                  </a:cubicBezTo>
                  <a:cubicBezTo>
                    <a:pt x="265" y="123"/>
                    <a:pt x="221" y="162"/>
                    <a:pt x="185" y="206"/>
                  </a:cubicBezTo>
                  <a:cubicBezTo>
                    <a:pt x="146" y="255"/>
                    <a:pt x="119" y="309"/>
                    <a:pt x="105" y="367"/>
                  </a:cubicBezTo>
                  <a:cubicBezTo>
                    <a:pt x="92" y="417"/>
                    <a:pt x="91" y="475"/>
                    <a:pt x="101" y="522"/>
                  </a:cubicBezTo>
                  <a:cubicBezTo>
                    <a:pt x="105" y="538"/>
                    <a:pt x="105" y="538"/>
                    <a:pt x="105" y="538"/>
                  </a:cubicBezTo>
                  <a:cubicBezTo>
                    <a:pt x="106" y="543"/>
                    <a:pt x="107" y="548"/>
                    <a:pt x="109" y="551"/>
                  </a:cubicBezTo>
                  <a:cubicBezTo>
                    <a:pt x="109" y="552"/>
                    <a:pt x="109" y="553"/>
                    <a:pt x="109" y="554"/>
                  </a:cubicBezTo>
                  <a:cubicBezTo>
                    <a:pt x="106" y="561"/>
                    <a:pt x="106" y="561"/>
                    <a:pt x="106" y="561"/>
                  </a:cubicBezTo>
                  <a:cubicBezTo>
                    <a:pt x="95" y="584"/>
                    <a:pt x="78" y="607"/>
                    <a:pt x="60" y="631"/>
                  </a:cubicBezTo>
                  <a:cubicBezTo>
                    <a:pt x="48" y="649"/>
                    <a:pt x="35" y="667"/>
                    <a:pt x="22" y="686"/>
                  </a:cubicBezTo>
                  <a:cubicBezTo>
                    <a:pt x="22" y="686"/>
                    <a:pt x="22" y="686"/>
                    <a:pt x="22" y="686"/>
                  </a:cubicBezTo>
                  <a:cubicBezTo>
                    <a:pt x="22" y="686"/>
                    <a:pt x="22" y="686"/>
                    <a:pt x="22" y="686"/>
                  </a:cubicBezTo>
                  <a:cubicBezTo>
                    <a:pt x="22" y="687"/>
                    <a:pt x="22" y="687"/>
                    <a:pt x="22" y="687"/>
                  </a:cubicBezTo>
                  <a:cubicBezTo>
                    <a:pt x="4" y="715"/>
                    <a:pt x="0" y="748"/>
                    <a:pt x="9" y="779"/>
                  </a:cubicBezTo>
                  <a:cubicBezTo>
                    <a:pt x="17" y="805"/>
                    <a:pt x="34" y="827"/>
                    <a:pt x="56" y="841"/>
                  </a:cubicBezTo>
                  <a:cubicBezTo>
                    <a:pt x="55" y="860"/>
                    <a:pt x="58" y="880"/>
                    <a:pt x="67" y="897"/>
                  </a:cubicBezTo>
                  <a:cubicBezTo>
                    <a:pt x="70" y="903"/>
                    <a:pt x="73" y="909"/>
                    <a:pt x="77" y="914"/>
                  </a:cubicBezTo>
                  <a:cubicBezTo>
                    <a:pt x="75" y="938"/>
                    <a:pt x="81" y="964"/>
                    <a:pt x="97" y="984"/>
                  </a:cubicBezTo>
                  <a:cubicBezTo>
                    <a:pt x="116" y="1011"/>
                    <a:pt x="116" y="1011"/>
                    <a:pt x="116" y="1011"/>
                  </a:cubicBezTo>
                  <a:cubicBezTo>
                    <a:pt x="116" y="1014"/>
                    <a:pt x="116" y="1019"/>
                    <a:pt x="116" y="1022"/>
                  </a:cubicBezTo>
                  <a:cubicBezTo>
                    <a:pt x="115" y="1038"/>
                    <a:pt x="113" y="1059"/>
                    <a:pt x="116" y="1080"/>
                  </a:cubicBezTo>
                  <a:cubicBezTo>
                    <a:pt x="120" y="1113"/>
                    <a:pt x="131" y="1140"/>
                    <a:pt x="151" y="1161"/>
                  </a:cubicBezTo>
                  <a:cubicBezTo>
                    <a:pt x="178" y="1189"/>
                    <a:pt x="216" y="1204"/>
                    <a:pt x="263" y="1204"/>
                  </a:cubicBezTo>
                  <a:cubicBezTo>
                    <a:pt x="294" y="1204"/>
                    <a:pt x="330" y="1198"/>
                    <a:pt x="373" y="1186"/>
                  </a:cubicBezTo>
                  <a:cubicBezTo>
                    <a:pt x="375" y="1213"/>
                    <a:pt x="378" y="1247"/>
                    <a:pt x="380" y="1292"/>
                  </a:cubicBezTo>
                  <a:cubicBezTo>
                    <a:pt x="383" y="1349"/>
                    <a:pt x="430" y="1394"/>
                    <a:pt x="488" y="1394"/>
                  </a:cubicBezTo>
                  <a:cubicBezTo>
                    <a:pt x="962" y="1394"/>
                    <a:pt x="962" y="1394"/>
                    <a:pt x="962" y="1394"/>
                  </a:cubicBezTo>
                  <a:cubicBezTo>
                    <a:pt x="994" y="1394"/>
                    <a:pt x="1024" y="1380"/>
                    <a:pt x="1045" y="1356"/>
                  </a:cubicBezTo>
                  <a:cubicBezTo>
                    <a:pt x="1065" y="1331"/>
                    <a:pt x="1074" y="1299"/>
                    <a:pt x="1068" y="1268"/>
                  </a:cubicBezTo>
                  <a:cubicBezTo>
                    <a:pt x="1025" y="1025"/>
                    <a:pt x="1025" y="1025"/>
                    <a:pt x="1025" y="1025"/>
                  </a:cubicBezTo>
                  <a:cubicBezTo>
                    <a:pt x="1023" y="1013"/>
                    <a:pt x="1026" y="1001"/>
                    <a:pt x="1034" y="991"/>
                  </a:cubicBezTo>
                  <a:cubicBezTo>
                    <a:pt x="1068" y="950"/>
                    <a:pt x="1108" y="901"/>
                    <a:pt x="1141" y="843"/>
                  </a:cubicBezTo>
                  <a:cubicBezTo>
                    <a:pt x="1177" y="780"/>
                    <a:pt x="1199" y="717"/>
                    <a:pt x="1209" y="649"/>
                  </a:cubicBezTo>
                  <a:cubicBezTo>
                    <a:pt x="1224" y="553"/>
                    <a:pt x="1221" y="464"/>
                    <a:pt x="1201" y="384"/>
                  </a:cubicBezTo>
                  <a:cubicBezTo>
                    <a:pt x="1182" y="308"/>
                    <a:pt x="1148" y="240"/>
                    <a:pt x="1099" y="184"/>
                  </a:cubicBezTo>
                  <a:close/>
                  <a:moveTo>
                    <a:pt x="1135" y="638"/>
                  </a:moveTo>
                  <a:cubicBezTo>
                    <a:pt x="1116" y="765"/>
                    <a:pt x="1049" y="857"/>
                    <a:pt x="976" y="943"/>
                  </a:cubicBezTo>
                  <a:cubicBezTo>
                    <a:pt x="954" y="969"/>
                    <a:pt x="945" y="1004"/>
                    <a:pt x="951" y="1038"/>
                  </a:cubicBezTo>
                  <a:cubicBezTo>
                    <a:pt x="994" y="1281"/>
                    <a:pt x="994" y="1281"/>
                    <a:pt x="994" y="1281"/>
                  </a:cubicBezTo>
                  <a:cubicBezTo>
                    <a:pt x="996" y="1290"/>
                    <a:pt x="993" y="1300"/>
                    <a:pt x="987" y="1308"/>
                  </a:cubicBezTo>
                  <a:cubicBezTo>
                    <a:pt x="981" y="1315"/>
                    <a:pt x="972" y="1319"/>
                    <a:pt x="962" y="1319"/>
                  </a:cubicBezTo>
                  <a:cubicBezTo>
                    <a:pt x="488" y="1319"/>
                    <a:pt x="488" y="1319"/>
                    <a:pt x="488" y="1319"/>
                  </a:cubicBezTo>
                  <a:cubicBezTo>
                    <a:pt x="470" y="1319"/>
                    <a:pt x="456" y="1306"/>
                    <a:pt x="455" y="1288"/>
                  </a:cubicBezTo>
                  <a:cubicBezTo>
                    <a:pt x="451" y="1206"/>
                    <a:pt x="446" y="1155"/>
                    <a:pt x="443" y="1127"/>
                  </a:cubicBezTo>
                  <a:cubicBezTo>
                    <a:pt x="441" y="1114"/>
                    <a:pt x="423" y="1098"/>
                    <a:pt x="405" y="1098"/>
                  </a:cubicBezTo>
                  <a:cubicBezTo>
                    <a:pt x="401" y="1098"/>
                    <a:pt x="398" y="1099"/>
                    <a:pt x="395" y="1100"/>
                  </a:cubicBezTo>
                  <a:cubicBezTo>
                    <a:pt x="336" y="1120"/>
                    <a:pt x="294" y="1129"/>
                    <a:pt x="263" y="1129"/>
                  </a:cubicBezTo>
                  <a:cubicBezTo>
                    <a:pt x="148" y="1129"/>
                    <a:pt x="208" y="1009"/>
                    <a:pt x="186" y="979"/>
                  </a:cubicBezTo>
                  <a:cubicBezTo>
                    <a:pt x="157" y="940"/>
                    <a:pt x="157" y="940"/>
                    <a:pt x="157" y="940"/>
                  </a:cubicBezTo>
                  <a:cubicBezTo>
                    <a:pt x="150" y="930"/>
                    <a:pt x="150" y="917"/>
                    <a:pt x="156" y="907"/>
                  </a:cubicBezTo>
                  <a:cubicBezTo>
                    <a:pt x="171" y="884"/>
                    <a:pt x="171" y="884"/>
                    <a:pt x="171" y="884"/>
                  </a:cubicBezTo>
                  <a:cubicBezTo>
                    <a:pt x="152" y="879"/>
                    <a:pt x="152" y="879"/>
                    <a:pt x="152" y="879"/>
                  </a:cubicBezTo>
                  <a:cubicBezTo>
                    <a:pt x="144" y="877"/>
                    <a:pt x="138" y="871"/>
                    <a:pt x="134" y="864"/>
                  </a:cubicBezTo>
                  <a:cubicBezTo>
                    <a:pt x="130" y="857"/>
                    <a:pt x="130" y="848"/>
                    <a:pt x="133" y="841"/>
                  </a:cubicBezTo>
                  <a:cubicBezTo>
                    <a:pt x="146" y="807"/>
                    <a:pt x="146" y="807"/>
                    <a:pt x="146" y="807"/>
                  </a:cubicBezTo>
                  <a:cubicBezTo>
                    <a:pt x="148" y="804"/>
                    <a:pt x="146" y="801"/>
                    <a:pt x="143" y="799"/>
                  </a:cubicBezTo>
                  <a:cubicBezTo>
                    <a:pt x="101" y="781"/>
                    <a:pt x="101" y="781"/>
                    <a:pt x="101" y="781"/>
                  </a:cubicBezTo>
                  <a:cubicBezTo>
                    <a:pt x="92" y="776"/>
                    <a:pt x="84" y="768"/>
                    <a:pt x="81" y="758"/>
                  </a:cubicBezTo>
                  <a:cubicBezTo>
                    <a:pt x="78" y="747"/>
                    <a:pt x="80" y="736"/>
                    <a:pt x="85" y="727"/>
                  </a:cubicBezTo>
                  <a:cubicBezTo>
                    <a:pt x="86" y="726"/>
                    <a:pt x="86" y="726"/>
                    <a:pt x="86" y="726"/>
                  </a:cubicBezTo>
                  <a:cubicBezTo>
                    <a:pt x="114" y="681"/>
                    <a:pt x="150" y="641"/>
                    <a:pt x="174" y="594"/>
                  </a:cubicBezTo>
                  <a:cubicBezTo>
                    <a:pt x="184" y="573"/>
                    <a:pt x="184" y="573"/>
                    <a:pt x="184" y="573"/>
                  </a:cubicBezTo>
                  <a:cubicBezTo>
                    <a:pt x="191" y="559"/>
                    <a:pt x="182" y="537"/>
                    <a:pt x="178" y="522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66" y="468"/>
                    <a:pt x="168" y="422"/>
                    <a:pt x="177" y="386"/>
                  </a:cubicBezTo>
                  <a:cubicBezTo>
                    <a:pt x="227" y="187"/>
                    <a:pt x="445" y="75"/>
                    <a:pt x="662" y="75"/>
                  </a:cubicBezTo>
                  <a:cubicBezTo>
                    <a:pt x="929" y="75"/>
                    <a:pt x="1195" y="247"/>
                    <a:pt x="1135" y="6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866776" y="496888"/>
              <a:ext cx="3243263" cy="2638425"/>
            </a:xfrm>
            <a:custGeom>
              <a:avLst/>
              <a:gdLst>
                <a:gd name="T0" fmla="*/ 571 w 863"/>
                <a:gd name="T1" fmla="*/ 31 h 702"/>
                <a:gd name="T2" fmla="*/ 506 w 863"/>
                <a:gd name="T3" fmla="*/ 7 h 702"/>
                <a:gd name="T4" fmla="*/ 463 w 863"/>
                <a:gd name="T5" fmla="*/ 16 h 702"/>
                <a:gd name="T6" fmla="*/ 416 w 863"/>
                <a:gd name="T7" fmla="*/ 0 h 702"/>
                <a:gd name="T8" fmla="*/ 378 w 863"/>
                <a:gd name="T9" fmla="*/ 10 h 702"/>
                <a:gd name="T10" fmla="*/ 348 w 863"/>
                <a:gd name="T11" fmla="*/ 7 h 702"/>
                <a:gd name="T12" fmla="*/ 262 w 863"/>
                <a:gd name="T13" fmla="*/ 36 h 702"/>
                <a:gd name="T14" fmla="*/ 253 w 863"/>
                <a:gd name="T15" fmla="*/ 36 h 702"/>
                <a:gd name="T16" fmla="*/ 149 w 863"/>
                <a:gd name="T17" fmla="*/ 84 h 702"/>
                <a:gd name="T18" fmla="*/ 58 w 863"/>
                <a:gd name="T19" fmla="*/ 191 h 702"/>
                <a:gd name="T20" fmla="*/ 23 w 863"/>
                <a:gd name="T21" fmla="*/ 242 h 702"/>
                <a:gd name="T22" fmla="*/ 24 w 863"/>
                <a:gd name="T23" fmla="*/ 250 h 702"/>
                <a:gd name="T24" fmla="*/ 0 w 863"/>
                <a:gd name="T25" fmla="*/ 326 h 702"/>
                <a:gd name="T26" fmla="*/ 61 w 863"/>
                <a:gd name="T27" fmla="*/ 438 h 702"/>
                <a:gd name="T28" fmla="*/ 161 w 863"/>
                <a:gd name="T29" fmla="*/ 509 h 702"/>
                <a:gd name="T30" fmla="*/ 211 w 863"/>
                <a:gd name="T31" fmla="*/ 496 h 702"/>
                <a:gd name="T32" fmla="*/ 275 w 863"/>
                <a:gd name="T33" fmla="*/ 535 h 702"/>
                <a:gd name="T34" fmla="*/ 405 w 863"/>
                <a:gd name="T35" fmla="*/ 626 h 702"/>
                <a:gd name="T36" fmla="*/ 460 w 863"/>
                <a:gd name="T37" fmla="*/ 614 h 702"/>
                <a:gd name="T38" fmla="*/ 609 w 863"/>
                <a:gd name="T39" fmla="*/ 702 h 702"/>
                <a:gd name="T40" fmla="*/ 766 w 863"/>
                <a:gd name="T41" fmla="*/ 594 h 702"/>
                <a:gd name="T42" fmla="*/ 854 w 863"/>
                <a:gd name="T43" fmla="*/ 446 h 702"/>
                <a:gd name="T44" fmla="*/ 852 w 863"/>
                <a:gd name="T45" fmla="*/ 415 h 702"/>
                <a:gd name="T46" fmla="*/ 863 w 863"/>
                <a:gd name="T47" fmla="*/ 365 h 702"/>
                <a:gd name="T48" fmla="*/ 834 w 863"/>
                <a:gd name="T49" fmla="*/ 288 h 702"/>
                <a:gd name="T50" fmla="*/ 836 w 863"/>
                <a:gd name="T51" fmla="*/ 270 h 702"/>
                <a:gd name="T52" fmla="*/ 767 w 863"/>
                <a:gd name="T53" fmla="*/ 164 h 702"/>
                <a:gd name="T54" fmla="*/ 571 w 863"/>
                <a:gd name="T55" fmla="*/ 3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3" h="702">
                  <a:moveTo>
                    <a:pt x="571" y="31"/>
                  </a:moveTo>
                  <a:cubicBezTo>
                    <a:pt x="554" y="16"/>
                    <a:pt x="531" y="7"/>
                    <a:pt x="506" y="7"/>
                  </a:cubicBezTo>
                  <a:cubicBezTo>
                    <a:pt x="490" y="7"/>
                    <a:pt x="476" y="10"/>
                    <a:pt x="463" y="16"/>
                  </a:cubicBezTo>
                  <a:cubicBezTo>
                    <a:pt x="450" y="6"/>
                    <a:pt x="434" y="0"/>
                    <a:pt x="416" y="0"/>
                  </a:cubicBezTo>
                  <a:cubicBezTo>
                    <a:pt x="402" y="0"/>
                    <a:pt x="389" y="3"/>
                    <a:pt x="378" y="10"/>
                  </a:cubicBezTo>
                  <a:cubicBezTo>
                    <a:pt x="368" y="8"/>
                    <a:pt x="358" y="7"/>
                    <a:pt x="348" y="7"/>
                  </a:cubicBezTo>
                  <a:cubicBezTo>
                    <a:pt x="315" y="7"/>
                    <a:pt x="285" y="18"/>
                    <a:pt x="262" y="36"/>
                  </a:cubicBezTo>
                  <a:cubicBezTo>
                    <a:pt x="259" y="36"/>
                    <a:pt x="256" y="36"/>
                    <a:pt x="253" y="36"/>
                  </a:cubicBezTo>
                  <a:cubicBezTo>
                    <a:pt x="212" y="36"/>
                    <a:pt x="175" y="55"/>
                    <a:pt x="149" y="84"/>
                  </a:cubicBezTo>
                  <a:cubicBezTo>
                    <a:pt x="98" y="93"/>
                    <a:pt x="60" y="137"/>
                    <a:pt x="58" y="191"/>
                  </a:cubicBezTo>
                  <a:cubicBezTo>
                    <a:pt x="38" y="198"/>
                    <a:pt x="23" y="219"/>
                    <a:pt x="23" y="242"/>
                  </a:cubicBezTo>
                  <a:cubicBezTo>
                    <a:pt x="23" y="245"/>
                    <a:pt x="23" y="247"/>
                    <a:pt x="24" y="250"/>
                  </a:cubicBezTo>
                  <a:cubicBezTo>
                    <a:pt x="9" y="271"/>
                    <a:pt x="0" y="297"/>
                    <a:pt x="0" y="326"/>
                  </a:cubicBezTo>
                  <a:cubicBezTo>
                    <a:pt x="0" y="373"/>
                    <a:pt x="24" y="414"/>
                    <a:pt x="61" y="438"/>
                  </a:cubicBezTo>
                  <a:cubicBezTo>
                    <a:pt x="75" y="479"/>
                    <a:pt x="114" y="509"/>
                    <a:pt x="161" y="509"/>
                  </a:cubicBezTo>
                  <a:cubicBezTo>
                    <a:pt x="179" y="509"/>
                    <a:pt x="196" y="504"/>
                    <a:pt x="211" y="496"/>
                  </a:cubicBezTo>
                  <a:cubicBezTo>
                    <a:pt x="226" y="516"/>
                    <a:pt x="249" y="531"/>
                    <a:pt x="275" y="535"/>
                  </a:cubicBezTo>
                  <a:cubicBezTo>
                    <a:pt x="294" y="588"/>
                    <a:pt x="345" y="626"/>
                    <a:pt x="405" y="626"/>
                  </a:cubicBezTo>
                  <a:cubicBezTo>
                    <a:pt x="424" y="626"/>
                    <a:pt x="443" y="622"/>
                    <a:pt x="460" y="614"/>
                  </a:cubicBezTo>
                  <a:cubicBezTo>
                    <a:pt x="489" y="667"/>
                    <a:pt x="545" y="702"/>
                    <a:pt x="609" y="702"/>
                  </a:cubicBezTo>
                  <a:cubicBezTo>
                    <a:pt x="681" y="702"/>
                    <a:pt x="742" y="658"/>
                    <a:pt x="766" y="594"/>
                  </a:cubicBezTo>
                  <a:cubicBezTo>
                    <a:pt x="819" y="565"/>
                    <a:pt x="854" y="510"/>
                    <a:pt x="854" y="446"/>
                  </a:cubicBezTo>
                  <a:cubicBezTo>
                    <a:pt x="854" y="435"/>
                    <a:pt x="853" y="425"/>
                    <a:pt x="852" y="415"/>
                  </a:cubicBezTo>
                  <a:cubicBezTo>
                    <a:pt x="859" y="400"/>
                    <a:pt x="863" y="383"/>
                    <a:pt x="863" y="365"/>
                  </a:cubicBezTo>
                  <a:cubicBezTo>
                    <a:pt x="863" y="335"/>
                    <a:pt x="852" y="308"/>
                    <a:pt x="834" y="288"/>
                  </a:cubicBezTo>
                  <a:cubicBezTo>
                    <a:pt x="835" y="282"/>
                    <a:pt x="836" y="276"/>
                    <a:pt x="836" y="270"/>
                  </a:cubicBezTo>
                  <a:cubicBezTo>
                    <a:pt x="836" y="223"/>
                    <a:pt x="808" y="182"/>
                    <a:pt x="767" y="164"/>
                  </a:cubicBezTo>
                  <a:cubicBezTo>
                    <a:pt x="734" y="87"/>
                    <a:pt x="659" y="33"/>
                    <a:pt x="571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8" name="Freeform 31"/>
          <p:cNvSpPr>
            <a:spLocks noEditPoints="1"/>
          </p:cNvSpPr>
          <p:nvPr/>
        </p:nvSpPr>
        <p:spPr bwMode="auto">
          <a:xfrm>
            <a:off x="4439403" y="2518375"/>
            <a:ext cx="680683" cy="682025"/>
          </a:xfrm>
          <a:custGeom>
            <a:avLst/>
            <a:gdLst>
              <a:gd name="T0" fmla="*/ 140 w 280"/>
              <a:gd name="T1" fmla="*/ 0 h 280"/>
              <a:gd name="T2" fmla="*/ 0 w 280"/>
              <a:gd name="T3" fmla="*/ 140 h 280"/>
              <a:gd name="T4" fmla="*/ 140 w 280"/>
              <a:gd name="T5" fmla="*/ 280 h 280"/>
              <a:gd name="T6" fmla="*/ 280 w 280"/>
              <a:gd name="T7" fmla="*/ 140 h 280"/>
              <a:gd name="T8" fmla="*/ 140 w 280"/>
              <a:gd name="T9" fmla="*/ 0 h 280"/>
              <a:gd name="T10" fmla="*/ 185 w 280"/>
              <a:gd name="T11" fmla="*/ 69 h 280"/>
              <a:gd name="T12" fmla="*/ 211 w 280"/>
              <a:gd name="T13" fmla="*/ 95 h 280"/>
              <a:gd name="T14" fmla="*/ 185 w 280"/>
              <a:gd name="T15" fmla="*/ 122 h 280"/>
              <a:gd name="T16" fmla="*/ 174 w 280"/>
              <a:gd name="T17" fmla="*/ 119 h 280"/>
              <a:gd name="T18" fmla="*/ 158 w 280"/>
              <a:gd name="T19" fmla="*/ 95 h 280"/>
              <a:gd name="T20" fmla="*/ 185 w 280"/>
              <a:gd name="T21" fmla="*/ 69 h 280"/>
              <a:gd name="T22" fmla="*/ 141 w 280"/>
              <a:gd name="T23" fmla="*/ 96 h 280"/>
              <a:gd name="T24" fmla="*/ 167 w 280"/>
              <a:gd name="T25" fmla="*/ 123 h 280"/>
              <a:gd name="T26" fmla="*/ 141 w 280"/>
              <a:gd name="T27" fmla="*/ 149 h 280"/>
              <a:gd name="T28" fmla="*/ 115 w 280"/>
              <a:gd name="T29" fmla="*/ 123 h 280"/>
              <a:gd name="T30" fmla="*/ 141 w 280"/>
              <a:gd name="T31" fmla="*/ 96 h 280"/>
              <a:gd name="T32" fmla="*/ 95 w 280"/>
              <a:gd name="T33" fmla="*/ 69 h 280"/>
              <a:gd name="T34" fmla="*/ 121 w 280"/>
              <a:gd name="T35" fmla="*/ 95 h 280"/>
              <a:gd name="T36" fmla="*/ 121 w 280"/>
              <a:gd name="T37" fmla="*/ 97 h 280"/>
              <a:gd name="T38" fmla="*/ 109 w 280"/>
              <a:gd name="T39" fmla="*/ 118 h 280"/>
              <a:gd name="T40" fmla="*/ 95 w 280"/>
              <a:gd name="T41" fmla="*/ 122 h 280"/>
              <a:gd name="T42" fmla="*/ 68 w 280"/>
              <a:gd name="T43" fmla="*/ 95 h 280"/>
              <a:gd name="T44" fmla="*/ 95 w 280"/>
              <a:gd name="T45" fmla="*/ 69 h 280"/>
              <a:gd name="T46" fmla="*/ 90 w 280"/>
              <a:gd name="T47" fmla="*/ 193 h 280"/>
              <a:gd name="T48" fmla="*/ 52 w 280"/>
              <a:gd name="T49" fmla="*/ 186 h 280"/>
              <a:gd name="T50" fmla="*/ 50 w 280"/>
              <a:gd name="T51" fmla="*/ 185 h 280"/>
              <a:gd name="T52" fmla="*/ 50 w 280"/>
              <a:gd name="T53" fmla="*/ 185 h 280"/>
              <a:gd name="T54" fmla="*/ 50 w 280"/>
              <a:gd name="T55" fmla="*/ 157 h 280"/>
              <a:gd name="T56" fmla="*/ 84 w 280"/>
              <a:gd name="T57" fmla="*/ 124 h 280"/>
              <a:gd name="T58" fmla="*/ 106 w 280"/>
              <a:gd name="T59" fmla="*/ 124 h 280"/>
              <a:gd name="T60" fmla="*/ 108 w 280"/>
              <a:gd name="T61" fmla="*/ 124 h 280"/>
              <a:gd name="T62" fmla="*/ 118 w 280"/>
              <a:gd name="T63" fmla="*/ 146 h 280"/>
              <a:gd name="T64" fmla="*/ 90 w 280"/>
              <a:gd name="T65" fmla="*/ 185 h 280"/>
              <a:gd name="T66" fmla="*/ 90 w 280"/>
              <a:gd name="T67" fmla="*/ 193 h 280"/>
              <a:gd name="T68" fmla="*/ 186 w 280"/>
              <a:gd name="T69" fmla="*/ 212 h 280"/>
              <a:gd name="T70" fmla="*/ 186 w 280"/>
              <a:gd name="T71" fmla="*/ 212 h 280"/>
              <a:gd name="T72" fmla="*/ 184 w 280"/>
              <a:gd name="T73" fmla="*/ 213 h 280"/>
              <a:gd name="T74" fmla="*/ 144 w 280"/>
              <a:gd name="T75" fmla="*/ 220 h 280"/>
              <a:gd name="T76" fmla="*/ 98 w 280"/>
              <a:gd name="T77" fmla="*/ 213 h 280"/>
              <a:gd name="T78" fmla="*/ 96 w 280"/>
              <a:gd name="T79" fmla="*/ 212 h 280"/>
              <a:gd name="T80" fmla="*/ 96 w 280"/>
              <a:gd name="T81" fmla="*/ 212 h 280"/>
              <a:gd name="T82" fmla="*/ 96 w 280"/>
              <a:gd name="T83" fmla="*/ 185 h 280"/>
              <a:gd name="T84" fmla="*/ 130 w 280"/>
              <a:gd name="T85" fmla="*/ 151 h 280"/>
              <a:gd name="T86" fmla="*/ 152 w 280"/>
              <a:gd name="T87" fmla="*/ 151 h 280"/>
              <a:gd name="T88" fmla="*/ 186 w 280"/>
              <a:gd name="T89" fmla="*/ 185 h 280"/>
              <a:gd name="T90" fmla="*/ 186 w 280"/>
              <a:gd name="T91" fmla="*/ 212 h 280"/>
              <a:gd name="T92" fmla="*/ 230 w 280"/>
              <a:gd name="T93" fmla="*/ 185 h 280"/>
              <a:gd name="T94" fmla="*/ 230 w 280"/>
              <a:gd name="T95" fmla="*/ 185 h 280"/>
              <a:gd name="T96" fmla="*/ 228 w 280"/>
              <a:gd name="T97" fmla="*/ 186 h 280"/>
              <a:gd name="T98" fmla="*/ 192 w 280"/>
              <a:gd name="T99" fmla="*/ 193 h 280"/>
              <a:gd name="T100" fmla="*/ 192 w 280"/>
              <a:gd name="T101" fmla="*/ 185 h 280"/>
              <a:gd name="T102" fmla="*/ 164 w 280"/>
              <a:gd name="T103" fmla="*/ 146 h 280"/>
              <a:gd name="T104" fmla="*/ 174 w 280"/>
              <a:gd name="T105" fmla="*/ 124 h 280"/>
              <a:gd name="T106" fmla="*/ 196 w 280"/>
              <a:gd name="T107" fmla="*/ 124 h 280"/>
              <a:gd name="T108" fmla="*/ 230 w 280"/>
              <a:gd name="T109" fmla="*/ 157 h 280"/>
              <a:gd name="T110" fmla="*/ 230 w 280"/>
              <a:gd name="T111" fmla="*/ 185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80" h="280">
                <a:moveTo>
                  <a:pt x="140" y="0"/>
                </a:moveTo>
                <a:cubicBezTo>
                  <a:pt x="62" y="0"/>
                  <a:pt x="0" y="62"/>
                  <a:pt x="0" y="140"/>
                </a:cubicBezTo>
                <a:cubicBezTo>
                  <a:pt x="0" y="217"/>
                  <a:pt x="62" y="280"/>
                  <a:pt x="140" y="280"/>
                </a:cubicBezTo>
                <a:cubicBezTo>
                  <a:pt x="217" y="280"/>
                  <a:pt x="280" y="217"/>
                  <a:pt x="280" y="140"/>
                </a:cubicBezTo>
                <a:cubicBezTo>
                  <a:pt x="280" y="62"/>
                  <a:pt x="217" y="0"/>
                  <a:pt x="140" y="0"/>
                </a:cubicBezTo>
                <a:close/>
                <a:moveTo>
                  <a:pt x="185" y="69"/>
                </a:moveTo>
                <a:cubicBezTo>
                  <a:pt x="199" y="69"/>
                  <a:pt x="211" y="81"/>
                  <a:pt x="211" y="95"/>
                </a:cubicBezTo>
                <a:cubicBezTo>
                  <a:pt x="211" y="110"/>
                  <a:pt x="199" y="122"/>
                  <a:pt x="185" y="122"/>
                </a:cubicBezTo>
                <a:cubicBezTo>
                  <a:pt x="181" y="122"/>
                  <a:pt x="177" y="121"/>
                  <a:pt x="174" y="119"/>
                </a:cubicBezTo>
                <a:cubicBezTo>
                  <a:pt x="173" y="109"/>
                  <a:pt x="167" y="100"/>
                  <a:pt x="158" y="95"/>
                </a:cubicBezTo>
                <a:cubicBezTo>
                  <a:pt x="159" y="81"/>
                  <a:pt x="170" y="69"/>
                  <a:pt x="185" y="69"/>
                </a:cubicBezTo>
                <a:close/>
                <a:moveTo>
                  <a:pt x="141" y="96"/>
                </a:moveTo>
                <a:cubicBezTo>
                  <a:pt x="156" y="96"/>
                  <a:pt x="167" y="108"/>
                  <a:pt x="167" y="123"/>
                </a:cubicBezTo>
                <a:cubicBezTo>
                  <a:pt x="167" y="137"/>
                  <a:pt x="156" y="149"/>
                  <a:pt x="141" y="149"/>
                </a:cubicBezTo>
                <a:cubicBezTo>
                  <a:pt x="127" y="149"/>
                  <a:pt x="115" y="137"/>
                  <a:pt x="115" y="123"/>
                </a:cubicBezTo>
                <a:cubicBezTo>
                  <a:pt x="115" y="108"/>
                  <a:pt x="127" y="96"/>
                  <a:pt x="141" y="96"/>
                </a:cubicBezTo>
                <a:close/>
                <a:moveTo>
                  <a:pt x="95" y="69"/>
                </a:moveTo>
                <a:cubicBezTo>
                  <a:pt x="109" y="69"/>
                  <a:pt x="121" y="81"/>
                  <a:pt x="121" y="95"/>
                </a:cubicBezTo>
                <a:cubicBezTo>
                  <a:pt x="121" y="96"/>
                  <a:pt x="121" y="96"/>
                  <a:pt x="121" y="97"/>
                </a:cubicBezTo>
                <a:cubicBezTo>
                  <a:pt x="115" y="102"/>
                  <a:pt x="110" y="109"/>
                  <a:pt x="109" y="118"/>
                </a:cubicBezTo>
                <a:cubicBezTo>
                  <a:pt x="105" y="120"/>
                  <a:pt x="100" y="122"/>
                  <a:pt x="95" y="122"/>
                </a:cubicBezTo>
                <a:cubicBezTo>
                  <a:pt x="80" y="122"/>
                  <a:pt x="68" y="110"/>
                  <a:pt x="68" y="95"/>
                </a:cubicBezTo>
                <a:cubicBezTo>
                  <a:pt x="68" y="81"/>
                  <a:pt x="80" y="69"/>
                  <a:pt x="95" y="69"/>
                </a:cubicBezTo>
                <a:close/>
                <a:moveTo>
                  <a:pt x="90" y="193"/>
                </a:moveTo>
                <a:cubicBezTo>
                  <a:pt x="79" y="192"/>
                  <a:pt x="66" y="190"/>
                  <a:pt x="52" y="186"/>
                </a:cubicBezTo>
                <a:cubicBezTo>
                  <a:pt x="50" y="185"/>
                  <a:pt x="50" y="185"/>
                  <a:pt x="50" y="185"/>
                </a:cubicBezTo>
                <a:cubicBezTo>
                  <a:pt x="50" y="185"/>
                  <a:pt x="50" y="185"/>
                  <a:pt x="50" y="185"/>
                </a:cubicBezTo>
                <a:cubicBezTo>
                  <a:pt x="50" y="157"/>
                  <a:pt x="50" y="157"/>
                  <a:pt x="50" y="157"/>
                </a:cubicBezTo>
                <a:cubicBezTo>
                  <a:pt x="50" y="139"/>
                  <a:pt x="65" y="124"/>
                  <a:pt x="84" y="124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7" y="124"/>
                  <a:pt x="108" y="124"/>
                  <a:pt x="108" y="124"/>
                </a:cubicBezTo>
                <a:cubicBezTo>
                  <a:pt x="109" y="132"/>
                  <a:pt x="113" y="140"/>
                  <a:pt x="118" y="146"/>
                </a:cubicBezTo>
                <a:cubicBezTo>
                  <a:pt x="102" y="151"/>
                  <a:pt x="90" y="166"/>
                  <a:pt x="90" y="185"/>
                </a:cubicBezTo>
                <a:lnTo>
                  <a:pt x="90" y="193"/>
                </a:lnTo>
                <a:close/>
                <a:moveTo>
                  <a:pt x="186" y="212"/>
                </a:moveTo>
                <a:cubicBezTo>
                  <a:pt x="186" y="212"/>
                  <a:pt x="186" y="212"/>
                  <a:pt x="186" y="212"/>
                </a:cubicBezTo>
                <a:cubicBezTo>
                  <a:pt x="184" y="213"/>
                  <a:pt x="184" y="213"/>
                  <a:pt x="184" y="213"/>
                </a:cubicBezTo>
                <a:cubicBezTo>
                  <a:pt x="183" y="213"/>
                  <a:pt x="169" y="220"/>
                  <a:pt x="144" y="220"/>
                </a:cubicBezTo>
                <a:cubicBezTo>
                  <a:pt x="131" y="220"/>
                  <a:pt x="116" y="218"/>
                  <a:pt x="98" y="213"/>
                </a:cubicBezTo>
                <a:cubicBezTo>
                  <a:pt x="96" y="212"/>
                  <a:pt x="96" y="212"/>
                  <a:pt x="96" y="212"/>
                </a:cubicBezTo>
                <a:cubicBezTo>
                  <a:pt x="96" y="212"/>
                  <a:pt x="96" y="212"/>
                  <a:pt x="96" y="212"/>
                </a:cubicBezTo>
                <a:cubicBezTo>
                  <a:pt x="96" y="185"/>
                  <a:pt x="96" y="185"/>
                  <a:pt x="96" y="185"/>
                </a:cubicBezTo>
                <a:cubicBezTo>
                  <a:pt x="96" y="166"/>
                  <a:pt x="111" y="151"/>
                  <a:pt x="130" y="151"/>
                </a:cubicBezTo>
                <a:cubicBezTo>
                  <a:pt x="152" y="151"/>
                  <a:pt x="152" y="151"/>
                  <a:pt x="152" y="151"/>
                </a:cubicBezTo>
                <a:cubicBezTo>
                  <a:pt x="171" y="151"/>
                  <a:pt x="186" y="166"/>
                  <a:pt x="186" y="185"/>
                </a:cubicBezTo>
                <a:lnTo>
                  <a:pt x="186" y="212"/>
                </a:lnTo>
                <a:close/>
                <a:moveTo>
                  <a:pt x="230" y="185"/>
                </a:moveTo>
                <a:cubicBezTo>
                  <a:pt x="230" y="185"/>
                  <a:pt x="230" y="185"/>
                  <a:pt x="230" y="185"/>
                </a:cubicBezTo>
                <a:cubicBezTo>
                  <a:pt x="228" y="186"/>
                  <a:pt x="228" y="186"/>
                  <a:pt x="228" y="186"/>
                </a:cubicBezTo>
                <a:cubicBezTo>
                  <a:pt x="227" y="186"/>
                  <a:pt x="214" y="192"/>
                  <a:pt x="192" y="193"/>
                </a:cubicBezTo>
                <a:cubicBezTo>
                  <a:pt x="192" y="185"/>
                  <a:pt x="192" y="185"/>
                  <a:pt x="192" y="185"/>
                </a:cubicBezTo>
                <a:cubicBezTo>
                  <a:pt x="192" y="166"/>
                  <a:pt x="180" y="151"/>
                  <a:pt x="164" y="146"/>
                </a:cubicBezTo>
                <a:cubicBezTo>
                  <a:pt x="170" y="140"/>
                  <a:pt x="173" y="132"/>
                  <a:pt x="174" y="124"/>
                </a:cubicBezTo>
                <a:cubicBezTo>
                  <a:pt x="196" y="124"/>
                  <a:pt x="196" y="124"/>
                  <a:pt x="196" y="124"/>
                </a:cubicBezTo>
                <a:cubicBezTo>
                  <a:pt x="215" y="124"/>
                  <a:pt x="230" y="139"/>
                  <a:pt x="230" y="157"/>
                </a:cubicBezTo>
                <a:lnTo>
                  <a:pt x="230" y="185"/>
                </a:ln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39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000"/>
                            </p:stCondLst>
                            <p:childTnLst>
                              <p:par>
                                <p:cTn id="43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3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3" grpId="0" animBg="1"/>
      <p:bldP spid="2" grpId="0"/>
      <p:bldP spid="3" grpId="0"/>
      <p:bldP spid="49" grpId="0"/>
      <p:bldP spid="50" grpId="0" build="allAtOnce"/>
      <p:bldP spid="51" grpId="0"/>
      <p:bldP spid="52" grpId="1"/>
      <p:bldP spid="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62898" y="890714"/>
            <a:ext cx="1466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 smtClean="0">
                <a:solidFill>
                  <a:schemeClr val="accent2"/>
                </a:solidFill>
                <a:latin typeface="+mj-lt"/>
              </a:rPr>
              <a:t>VectorAir.com</a:t>
            </a:r>
            <a:endParaRPr lang="en-US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98999" y="153985"/>
            <a:ext cx="35178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dirty="0" smtClean="0">
                <a:solidFill>
                  <a:schemeClr val="bg1"/>
                </a:solidFill>
                <a:latin typeface="+mj-lt"/>
              </a:rPr>
              <a:t>Website Tone</a:t>
            </a:r>
            <a:endParaRPr lang="en-US" sz="4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303912" y="1352357"/>
            <a:ext cx="9846688" cy="5505643"/>
            <a:chOff x="1303912" y="1352357"/>
            <a:chExt cx="9846688" cy="5505643"/>
          </a:xfrm>
        </p:grpSpPr>
        <p:grpSp>
          <p:nvGrpSpPr>
            <p:cNvPr id="69" name="Group 68"/>
            <p:cNvGrpSpPr/>
            <p:nvPr/>
          </p:nvGrpSpPr>
          <p:grpSpPr>
            <a:xfrm>
              <a:off x="1303912" y="1352357"/>
              <a:ext cx="9846688" cy="5505643"/>
              <a:chOff x="1763688" y="1124744"/>
              <a:chExt cx="5652564" cy="3166095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2699792" y="1397918"/>
                <a:ext cx="3744416" cy="23042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71" name="Picture 3" descr="F:\Trabajos\Envato\Graphic River\Duckson\Elements\laptop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3688" y="1124744"/>
                <a:ext cx="5652564" cy="31660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Rectangle 6"/>
            <p:cNvSpPr/>
            <p:nvPr/>
          </p:nvSpPr>
          <p:spPr>
            <a:xfrm>
              <a:off x="3276600" y="1879600"/>
              <a:ext cx="5905500" cy="3733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 descr="Screen Shot 2015-02-01 at 9.20.40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208"/>
            <a:stretch/>
          </p:blipFill>
          <p:spPr>
            <a:xfrm>
              <a:off x="3606800" y="1903367"/>
              <a:ext cx="5235465" cy="367193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57081" y="2617914"/>
              <a:ext cx="19030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dirty="0" smtClean="0">
                  <a:solidFill>
                    <a:schemeClr val="bg1"/>
                  </a:solidFill>
                  <a:latin typeface="+mj-lt"/>
                </a:rPr>
                <a:t>Fly Private...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</a:rPr>
                <a:t>W</a:t>
              </a:r>
              <a:r>
                <a:rPr lang="id-ID" dirty="0" smtClean="0">
                  <a:solidFill>
                    <a:schemeClr val="bg1"/>
                  </a:solidFill>
                  <a:latin typeface="+mj-lt"/>
                </a:rPr>
                <a:t>ith Your Network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14839" y="2327416"/>
            <a:ext cx="354012" cy="352956"/>
            <a:chOff x="5918994" y="3280833"/>
            <a:chExt cx="354012" cy="352956"/>
          </a:xfrm>
          <a:solidFill>
            <a:schemeClr val="accent6"/>
          </a:solidFill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6010488" y="3371623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918994" y="3280833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371319" y="4015575"/>
            <a:ext cx="354012" cy="352956"/>
            <a:chOff x="5918994" y="3280833"/>
            <a:chExt cx="354012" cy="352956"/>
          </a:xfrm>
          <a:solidFill>
            <a:schemeClr val="accent5"/>
          </a:solidFill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6010488" y="3371623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5918994" y="3280833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76352" y="4220651"/>
            <a:ext cx="354012" cy="352956"/>
            <a:chOff x="5918994" y="3280833"/>
            <a:chExt cx="354012" cy="352956"/>
          </a:xfrm>
          <a:solidFill>
            <a:schemeClr val="accent4"/>
          </a:solidFill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6010488" y="3371623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5918994" y="3280833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717667" y="2116471"/>
            <a:ext cx="354012" cy="352956"/>
            <a:chOff x="5918994" y="3280833"/>
            <a:chExt cx="354012" cy="352956"/>
          </a:xfrm>
          <a:solidFill>
            <a:schemeClr val="accent3"/>
          </a:solidFill>
        </p:grpSpPr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010488" y="3371623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5918994" y="3280833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9201672" y="2303259"/>
            <a:ext cx="1073377" cy="0"/>
          </a:xfrm>
          <a:prstGeom prst="line">
            <a:avLst/>
          </a:prstGeom>
          <a:ln w="19050">
            <a:solidFill>
              <a:srgbClr val="4098D5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520092" y="4387741"/>
            <a:ext cx="2002090" cy="19083"/>
          </a:xfrm>
          <a:prstGeom prst="line">
            <a:avLst/>
          </a:prstGeom>
          <a:ln w="19050">
            <a:solidFill>
              <a:srgbClr val="7BB8E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444424" y="212228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b="1" dirty="0" smtClean="0">
                <a:solidFill>
                  <a:schemeClr val="bg1"/>
                </a:solidFill>
                <a:latin typeface="+mj-lt"/>
              </a:rPr>
              <a:t>Extremely Easy</a:t>
            </a:r>
            <a:endParaRPr lang="id-ID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647004" y="2455601"/>
            <a:ext cx="2450455" cy="1347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</a:rPr>
              <a:t>We’re selling a experience that should start when the user first visits the website.  The website will be his or her first indication that this company is different.   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9373" y="4229838"/>
            <a:ext cx="1146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  <a:latin typeface="+mj-lt"/>
              </a:rPr>
              <a:t>No Jargon</a:t>
            </a:r>
            <a:endParaRPr lang="id-ID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1097" y="4563153"/>
            <a:ext cx="2450455" cy="839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</a:rPr>
              <a:t>Vector won’t use any industry jargon.  The site will be designed for anybody to understand. 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>
            <a:endCxn id="38" idx="1"/>
          </p:cNvCxnSpPr>
          <p:nvPr/>
        </p:nvCxnSpPr>
        <p:spPr>
          <a:xfrm>
            <a:off x="8855324" y="4211829"/>
            <a:ext cx="2013181" cy="22938"/>
          </a:xfrm>
          <a:prstGeom prst="line">
            <a:avLst/>
          </a:prstGeom>
          <a:ln w="19050">
            <a:solidFill>
              <a:srgbClr val="9FCBE9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597058" y="2520935"/>
            <a:ext cx="2058858" cy="38487"/>
          </a:xfrm>
          <a:prstGeom prst="line">
            <a:avLst/>
          </a:prstGeom>
          <a:ln w="19050">
            <a:solidFill>
              <a:srgbClr val="C6E0F2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868505" y="405010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b="1" dirty="0" smtClean="0">
                <a:solidFill>
                  <a:schemeClr val="bg1"/>
                </a:solidFill>
                <a:latin typeface="+mj-lt"/>
              </a:rPr>
              <a:t>Simplicity</a:t>
            </a:r>
            <a:endParaRPr lang="id-ID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538870" y="4383416"/>
            <a:ext cx="2450455" cy="1347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</a:rPr>
              <a:t>The site will not have an overwhelming amount </a:t>
            </a:r>
            <a:r>
              <a:rPr lang="en-US" sz="1100" dirty="0" smtClean="0">
                <a:solidFill>
                  <a:schemeClr val="bg1"/>
                </a:solidFill>
              </a:rPr>
              <a:t>of information.  In fact, I plan to reduce the initial information to just what is needed to persuade the user to click an action item.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7860" y="23473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  <a:latin typeface="+mj-lt"/>
              </a:rPr>
              <a:t>Professional</a:t>
            </a:r>
            <a:endParaRPr lang="id-ID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9584" y="2680702"/>
            <a:ext cx="2450455" cy="1093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</a:rPr>
              <a:t>The website will reflect the customers we seek to acquire.  </a:t>
            </a:r>
            <a:r>
              <a:rPr lang="en-US" sz="1100" dirty="0" smtClean="0">
                <a:solidFill>
                  <a:schemeClr val="bg1"/>
                </a:solidFill>
              </a:rPr>
              <a:t>Refined </a:t>
            </a:r>
            <a:r>
              <a:rPr lang="en-US" sz="1100" dirty="0" smtClean="0">
                <a:solidFill>
                  <a:schemeClr val="bg1"/>
                </a:solidFill>
              </a:rPr>
              <a:t>and </a:t>
            </a:r>
            <a:r>
              <a:rPr lang="en-US" sz="1100" dirty="0" smtClean="0">
                <a:solidFill>
                  <a:schemeClr val="bg1"/>
                </a:solidFill>
              </a:rPr>
              <a:t>sophisticated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smtClean="0">
                <a:solidFill>
                  <a:schemeClr val="bg1"/>
                </a:solidFill>
              </a:rPr>
              <a:t>with a flare for technology. </a:t>
            </a:r>
            <a:endParaRPr 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7465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5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1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0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3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3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32" grpId="0"/>
      <p:bldP spid="33" grpId="0"/>
      <p:bldP spid="34" grpId="0"/>
      <p:bldP spid="35" grpId="0"/>
      <p:bldP spid="38" grpId="0"/>
      <p:bldP spid="39" grpId="0"/>
      <p:bldP spid="40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8836500" y="2284944"/>
            <a:ext cx="1894255" cy="1825143"/>
            <a:chOff x="8836500" y="2284944"/>
            <a:chExt cx="1894255" cy="1825143"/>
          </a:xfrm>
        </p:grpSpPr>
        <p:sp>
          <p:nvSpPr>
            <p:cNvPr id="106" name="Rectangle 105"/>
            <p:cNvSpPr/>
            <p:nvPr/>
          </p:nvSpPr>
          <p:spPr>
            <a:xfrm>
              <a:off x="8936943" y="2284944"/>
              <a:ext cx="1791378" cy="1825143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836500" y="2284944"/>
              <a:ext cx="1894255" cy="1697847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312376" y="2284944"/>
            <a:ext cx="1894255" cy="1825143"/>
            <a:chOff x="6312376" y="2284944"/>
            <a:chExt cx="1894255" cy="1825143"/>
          </a:xfrm>
        </p:grpSpPr>
        <p:sp>
          <p:nvSpPr>
            <p:cNvPr id="104" name="Rectangle 103"/>
            <p:cNvSpPr/>
            <p:nvPr/>
          </p:nvSpPr>
          <p:spPr>
            <a:xfrm>
              <a:off x="6412819" y="2284944"/>
              <a:ext cx="1791378" cy="1825143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312376" y="2284944"/>
              <a:ext cx="1894255" cy="1697847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775455" y="2284944"/>
            <a:ext cx="1894255" cy="1825143"/>
            <a:chOff x="3775455" y="2284944"/>
            <a:chExt cx="1894255" cy="1825143"/>
          </a:xfrm>
        </p:grpSpPr>
        <p:sp>
          <p:nvSpPr>
            <p:cNvPr id="102" name="Rectangle 101"/>
            <p:cNvSpPr/>
            <p:nvPr/>
          </p:nvSpPr>
          <p:spPr>
            <a:xfrm>
              <a:off x="3875898" y="2284944"/>
              <a:ext cx="1791378" cy="182514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775455" y="2284944"/>
              <a:ext cx="1894255" cy="169784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53765" y="2284944"/>
            <a:ext cx="1894255" cy="1825143"/>
            <a:chOff x="1253765" y="2284944"/>
            <a:chExt cx="1894255" cy="1825143"/>
          </a:xfrm>
        </p:grpSpPr>
        <p:sp>
          <p:nvSpPr>
            <p:cNvPr id="101" name="Rectangle 100"/>
            <p:cNvSpPr/>
            <p:nvPr/>
          </p:nvSpPr>
          <p:spPr>
            <a:xfrm>
              <a:off x="1354208" y="2284944"/>
              <a:ext cx="1791378" cy="182514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53765" y="2284944"/>
              <a:ext cx="1894255" cy="169784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637924" y="1417488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extremly</a:t>
            </a:r>
            <a:r>
              <a:rPr lang="id-ID" dirty="0" smtClean="0">
                <a:solidFill>
                  <a:srgbClr val="2980B9"/>
                </a:solidFill>
                <a:latin typeface="+mj-lt"/>
              </a:rPr>
              <a:t> functional </a:t>
            </a:r>
            <a:r>
              <a:rPr lang="id-ID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and </a:t>
            </a:r>
            <a:r>
              <a:rPr lang="id-ID" dirty="0" smtClean="0">
                <a:solidFill>
                  <a:srgbClr val="2980B9"/>
                </a:solidFill>
                <a:latin typeface="+mj-lt"/>
              </a:rPr>
              <a:t>sleek</a:t>
            </a:r>
            <a:endParaRPr lang="en-US" dirty="0">
              <a:solidFill>
                <a:srgbClr val="2980B9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50458" y="680759"/>
            <a:ext cx="46911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dirty="0" smtClean="0">
                <a:solidFill>
                  <a:schemeClr val="bg1"/>
                </a:solidFill>
                <a:latin typeface="+mj-lt"/>
              </a:rPr>
              <a:t>Inspiring Websites</a:t>
            </a:r>
            <a:endParaRPr lang="en-US" sz="48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>
            <a:off x="3553871" y="2284944"/>
            <a:ext cx="0" cy="387773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077996" y="2284944"/>
            <a:ext cx="0" cy="387773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8583071" y="2284944"/>
            <a:ext cx="0" cy="387773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1100715" y="4324973"/>
            <a:ext cx="2263719" cy="2331305"/>
            <a:chOff x="1100715" y="4324973"/>
            <a:chExt cx="2263719" cy="2331305"/>
          </a:xfrm>
        </p:grpSpPr>
        <p:sp>
          <p:nvSpPr>
            <p:cNvPr id="19" name="TextBox 11"/>
            <p:cNvSpPr txBox="1"/>
            <p:nvPr/>
          </p:nvSpPr>
          <p:spPr>
            <a:xfrm>
              <a:off x="1692109" y="4324973"/>
              <a:ext cx="1172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d-ID" sz="1600" b="1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Task Rabbit</a:t>
              </a:r>
              <a:endParaRPr lang="id-ID" sz="16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63"/>
            <p:cNvSpPr txBox="1"/>
            <p:nvPr/>
          </p:nvSpPr>
          <p:spPr>
            <a:xfrm>
              <a:off x="1757805" y="4626730"/>
              <a:ext cx="1040735" cy="256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67" dirty="0" smtClean="0">
                  <a:solidFill>
                    <a:schemeClr val="bg1">
                      <a:lumMod val="65000"/>
                    </a:schemeClr>
                  </a:solidFill>
                  <a:hlinkClick r:id="rId2"/>
                </a:rPr>
                <a:t>T</a:t>
              </a:r>
              <a:r>
                <a:rPr lang="id-ID" sz="1067" dirty="0" smtClean="0">
                  <a:solidFill>
                    <a:schemeClr val="bg1">
                      <a:lumMod val="65000"/>
                    </a:schemeClr>
                  </a:solidFill>
                  <a:hlinkClick r:id="rId2"/>
                </a:rPr>
                <a:t>askrabbit.com</a:t>
              </a:r>
              <a:endParaRPr lang="id-ID" sz="1067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084436" y="4947239"/>
              <a:ext cx="343592" cy="0"/>
            </a:xfrm>
            <a:prstGeom prst="line">
              <a:avLst/>
            </a:prstGeom>
            <a:ln w="127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1100715" y="5086618"/>
              <a:ext cx="2263719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200" dirty="0" smtClean="0">
                  <a:solidFill>
                    <a:schemeClr val="bg1">
                      <a:lumMod val="65000"/>
                    </a:schemeClr>
                  </a:solidFill>
                </a:rPr>
                <a:t>TaskRabbit is clean and was  designed to support the company’s </a:t>
              </a:r>
              <a:r>
                <a:rPr lang="id-ID" sz="1200" dirty="0" smtClean="0">
                  <a:solidFill>
                    <a:schemeClr val="bg1">
                      <a:lumMod val="75000"/>
                    </a:schemeClr>
                  </a:solidFill>
                </a:rPr>
                <a:t>App.</a:t>
              </a:r>
              <a:r>
                <a:rPr lang="id-ID" sz="1200" dirty="0" smtClean="0">
                  <a:solidFill>
                    <a:schemeClr val="bg1">
                      <a:lumMod val="65000"/>
                    </a:schemeClr>
                  </a:solidFill>
                </a:rPr>
                <a:t>  What I Like TaskRabbit is their ability to clearly explain their unique business model.  Since my business model also unique, I really appreciate their efforts.   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704798" y="4324973"/>
            <a:ext cx="2263719" cy="2146640"/>
            <a:chOff x="3704798" y="4324973"/>
            <a:chExt cx="2263719" cy="2146640"/>
          </a:xfrm>
        </p:grpSpPr>
        <p:sp>
          <p:nvSpPr>
            <p:cNvPr id="20" name="TextBox 57"/>
            <p:cNvSpPr txBox="1"/>
            <p:nvPr/>
          </p:nvSpPr>
          <p:spPr>
            <a:xfrm>
              <a:off x="4327595" y="4324973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d-ID" sz="1600" b="1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HipMonk</a:t>
              </a:r>
              <a:endParaRPr lang="id-ID" sz="16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64"/>
            <p:cNvSpPr txBox="1"/>
            <p:nvPr/>
          </p:nvSpPr>
          <p:spPr>
            <a:xfrm>
              <a:off x="4323342" y="4626730"/>
              <a:ext cx="962632" cy="256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67" dirty="0" smtClean="0">
                  <a:solidFill>
                    <a:schemeClr val="bg1">
                      <a:lumMod val="65000"/>
                    </a:schemeClr>
                  </a:solidFill>
                  <a:hlinkClick r:id="rId3"/>
                </a:rPr>
                <a:t>Hipmonk.com</a:t>
              </a:r>
              <a:endParaRPr lang="id-ID" sz="1067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644593" y="4947239"/>
              <a:ext cx="343592" cy="0"/>
            </a:xfrm>
            <a:prstGeom prst="line">
              <a:avLst/>
            </a:prstGeom>
            <a:ln w="127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3704798" y="5086618"/>
              <a:ext cx="2263719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200" dirty="0" smtClean="0">
                  <a:solidFill>
                    <a:srgbClr val="BFBFBF"/>
                  </a:solidFill>
                </a:rPr>
                <a:t>HipMonk attempts to create the ultimite user experince and provide valuable service.  Everything is custom and intended to put a smile on their customers’ face.  Even their 404 page has a daily joke.</a:t>
              </a:r>
              <a:endParaRPr lang="id-ID" sz="1200" dirty="0">
                <a:solidFill>
                  <a:srgbClr val="BFBFBF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187476" y="4324973"/>
            <a:ext cx="2263719" cy="1777308"/>
            <a:chOff x="6187476" y="4324973"/>
            <a:chExt cx="2263719" cy="1777308"/>
          </a:xfrm>
        </p:grpSpPr>
        <p:sp>
          <p:nvSpPr>
            <p:cNvPr id="21" name="TextBox 58"/>
            <p:cNvSpPr txBox="1"/>
            <p:nvPr/>
          </p:nvSpPr>
          <p:spPr>
            <a:xfrm>
              <a:off x="6969564" y="4324973"/>
              <a:ext cx="69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d-ID" sz="1600" b="1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Twilio</a:t>
              </a:r>
              <a:endParaRPr lang="id-ID" sz="16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5" name="TextBox 67"/>
            <p:cNvSpPr txBox="1"/>
            <p:nvPr/>
          </p:nvSpPr>
          <p:spPr>
            <a:xfrm>
              <a:off x="6923686" y="4626730"/>
              <a:ext cx="789386" cy="256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67" dirty="0" smtClean="0">
                  <a:solidFill>
                    <a:schemeClr val="bg1">
                      <a:lumMod val="65000"/>
                    </a:schemeClr>
                  </a:solidFill>
                  <a:hlinkClick r:id="rId4"/>
                </a:rPr>
                <a:t>T</a:t>
              </a:r>
              <a:r>
                <a:rPr lang="id-ID" sz="1067" dirty="0" smtClean="0">
                  <a:solidFill>
                    <a:schemeClr val="bg1">
                      <a:lumMod val="65000"/>
                    </a:schemeClr>
                  </a:solidFill>
                  <a:hlinkClick r:id="rId4"/>
                </a:rPr>
                <a:t>wilio.com</a:t>
              </a:r>
              <a:endParaRPr lang="id-ID" sz="1067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7152121" y="4947239"/>
              <a:ext cx="343592" cy="0"/>
            </a:xfrm>
            <a:prstGeom prst="line">
              <a:avLst/>
            </a:prstGeom>
            <a:ln w="127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6187476" y="5086618"/>
              <a:ext cx="226371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200" dirty="0" smtClean="0">
                  <a:solidFill>
                    <a:srgbClr val="BFBFBF"/>
                  </a:solidFill>
                </a:rPr>
                <a:t>This is a great example of a web design that contains a lot of information while providing a clean look and superior intuitive  navitiaton.  </a:t>
              </a:r>
              <a:endParaRPr lang="id-ID" sz="1200" dirty="0">
                <a:solidFill>
                  <a:srgbClr val="BFBFBF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791559" y="4324973"/>
            <a:ext cx="2263719" cy="1777308"/>
            <a:chOff x="8791559" y="4324973"/>
            <a:chExt cx="2263719" cy="1777308"/>
          </a:xfrm>
        </p:grpSpPr>
        <p:sp>
          <p:nvSpPr>
            <p:cNvPr id="22" name="TextBox 59"/>
            <p:cNvSpPr txBox="1"/>
            <p:nvPr/>
          </p:nvSpPr>
          <p:spPr>
            <a:xfrm>
              <a:off x="9460882" y="4324973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d-ID" sz="1600" b="1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Google</a:t>
              </a:r>
              <a:endParaRPr lang="id-ID" sz="16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68"/>
            <p:cNvSpPr txBox="1"/>
            <p:nvPr/>
          </p:nvSpPr>
          <p:spPr>
            <a:xfrm>
              <a:off x="9428052" y="4626730"/>
              <a:ext cx="853059" cy="256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67" dirty="0" smtClean="0">
                  <a:solidFill>
                    <a:schemeClr val="bg1">
                      <a:lumMod val="65000"/>
                    </a:schemeClr>
                  </a:solidFill>
                  <a:hlinkClick r:id="rId5"/>
                </a:rPr>
                <a:t>G</a:t>
              </a:r>
              <a:r>
                <a:rPr lang="id-ID" sz="1067" dirty="0" smtClean="0">
                  <a:solidFill>
                    <a:schemeClr val="bg1">
                      <a:lumMod val="65000"/>
                    </a:schemeClr>
                  </a:solidFill>
                  <a:hlinkClick r:id="rId5"/>
                </a:rPr>
                <a:t>oogle.com</a:t>
              </a:r>
              <a:endParaRPr lang="id-ID" sz="1067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9643987" y="4947239"/>
              <a:ext cx="343592" cy="0"/>
            </a:xfrm>
            <a:prstGeom prst="line">
              <a:avLst/>
            </a:prstGeom>
            <a:ln w="127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8791559" y="5086618"/>
              <a:ext cx="226371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200" dirty="0" smtClean="0">
                  <a:solidFill>
                    <a:srgbClr val="BFBFBF"/>
                  </a:solidFill>
                </a:rPr>
                <a:t>With a simple homepage, Google also provides vast and deep amounts of inforamatino and extremely usefull information and tools behind the simplicity.   </a:t>
              </a:r>
              <a:endParaRPr lang="id-ID" sz="1200" dirty="0">
                <a:solidFill>
                  <a:srgbClr val="BFBFBF"/>
                </a:solidFill>
              </a:endParaRPr>
            </a:p>
          </p:txBody>
        </p:sp>
      </p:grpSp>
      <p:pic>
        <p:nvPicPr>
          <p:cNvPr id="9" name="Picture Placeholder 8" descr="Screen Shot 2015-02-01 at 10.10.25 PM.png"/>
          <p:cNvPicPr>
            <a:picLocks noGrp="1" noChangeAspect="1"/>
          </p:cNvPicPr>
          <p:nvPr>
            <p:ph type="pic" sz="quarter" idx="1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1" r="14541"/>
          <a:stretch>
            <a:fillRect/>
          </a:stretch>
        </p:blipFill>
        <p:spPr/>
      </p:pic>
      <p:pic>
        <p:nvPicPr>
          <p:cNvPr id="11" name="Picture Placeholder 10" descr="Screen Shot 2015-02-01 at 10.21.45 PM.png"/>
          <p:cNvPicPr>
            <a:picLocks noGrp="1" noChangeAspect="1"/>
          </p:cNvPicPr>
          <p:nvPr>
            <p:ph type="pic" sz="quarter" idx="1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3" r="13723"/>
          <a:stretch>
            <a:fillRect/>
          </a:stretch>
        </p:blipFill>
        <p:spPr/>
      </p:pic>
      <p:pic>
        <p:nvPicPr>
          <p:cNvPr id="38" name="Picture Placeholder 37" descr="google.jpeg"/>
          <p:cNvPicPr>
            <a:picLocks noGrp="1" noChangeAspect="1"/>
          </p:cNvPicPr>
          <p:nvPr>
            <p:ph type="pic" sz="quarter" idx="13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8" r="12548"/>
          <a:stretch>
            <a:fillRect/>
          </a:stretch>
        </p:blipFill>
        <p:spPr/>
      </p:pic>
      <p:pic>
        <p:nvPicPr>
          <p:cNvPr id="37" name="Picture Placeholder 36" descr="Screen Shot 2015-02-01 at 10.24.26 PM.png"/>
          <p:cNvPicPr>
            <a:picLocks noGrp="1" noChangeAspect="1"/>
          </p:cNvPicPr>
          <p:nvPr>
            <p:ph type="pic" sz="quarter" idx="11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8" r="160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1321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5189999" y="2401495"/>
            <a:ext cx="7002001" cy="4599090"/>
            <a:chOff x="1017405" y="2693983"/>
            <a:chExt cx="6794663" cy="4462905"/>
          </a:xfrm>
        </p:grpSpPr>
        <p:grpSp>
          <p:nvGrpSpPr>
            <p:cNvPr id="68" name="Group 67"/>
            <p:cNvGrpSpPr/>
            <p:nvPr/>
          </p:nvGrpSpPr>
          <p:grpSpPr>
            <a:xfrm>
              <a:off x="1017405" y="2693983"/>
              <a:ext cx="6794663" cy="4462905"/>
              <a:chOff x="1017405" y="2693983"/>
              <a:chExt cx="6794663" cy="4462905"/>
            </a:xfrm>
          </p:grpSpPr>
          <p:sp>
            <p:nvSpPr>
              <p:cNvPr id="71" name="AutoShape 1"/>
              <p:cNvSpPr>
                <a:spLocks/>
              </p:cNvSpPr>
              <p:nvPr/>
            </p:nvSpPr>
            <p:spPr bwMode="auto">
              <a:xfrm>
                <a:off x="1017405" y="2693983"/>
                <a:ext cx="6794663" cy="4462905"/>
              </a:xfrm>
              <a:prstGeom prst="roundRect">
                <a:avLst>
                  <a:gd name="adj" fmla="val 1292"/>
                </a:avLst>
              </a:prstGeom>
              <a:solidFill>
                <a:srgbClr val="343434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254000" dist="114299" dir="5340024" algn="ctr" rotWithShape="0">
                  <a:schemeClr val="bg2">
                    <a:alpha val="39000"/>
                  </a:schemeClr>
                </a:outerShdw>
              </a:effectLst>
            </p:spPr>
            <p:txBody>
              <a:bodyPr lIns="0" tIns="0" rIns="0" bIns="0"/>
              <a:lstStyle/>
              <a:p>
                <a:endParaRPr lang="id-ID"/>
              </a:p>
            </p:txBody>
          </p:sp>
          <p:sp>
            <p:nvSpPr>
              <p:cNvPr id="78" name="Rectangle 2"/>
              <p:cNvSpPr>
                <a:spLocks/>
              </p:cNvSpPr>
              <p:nvPr/>
            </p:nvSpPr>
            <p:spPr bwMode="auto">
              <a:xfrm>
                <a:off x="1017405" y="3024940"/>
                <a:ext cx="6794663" cy="315914"/>
              </a:xfrm>
              <a:prstGeom prst="rect">
                <a:avLst/>
              </a:prstGeom>
              <a:solidFill>
                <a:srgbClr val="CDCDCD"/>
              </a:solidFill>
              <a:ln w="25400" cap="flat">
                <a:solidFill>
                  <a:srgbClr val="CDCDCD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/>
              </a:p>
            </p:txBody>
          </p:sp>
          <p:sp>
            <p:nvSpPr>
              <p:cNvPr id="80" name="AutoShape 3"/>
              <p:cNvSpPr>
                <a:spLocks/>
              </p:cNvSpPr>
              <p:nvPr/>
            </p:nvSpPr>
            <p:spPr bwMode="auto">
              <a:xfrm>
                <a:off x="2035351" y="2779230"/>
                <a:ext cx="2717865" cy="561624"/>
              </a:xfrm>
              <a:prstGeom prst="roundRect">
                <a:avLst>
                  <a:gd name="adj" fmla="val 11986"/>
                </a:avLst>
              </a:prstGeom>
              <a:solidFill>
                <a:srgbClr val="CDCDCD"/>
              </a:solidFill>
              <a:ln w="25400" cap="flat">
                <a:solidFill>
                  <a:srgbClr val="CDCDCD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/>
              </a:p>
            </p:txBody>
          </p:sp>
          <p:sp>
            <p:nvSpPr>
              <p:cNvPr id="81" name="Oval 4"/>
              <p:cNvSpPr>
                <a:spLocks/>
              </p:cNvSpPr>
              <p:nvPr/>
            </p:nvSpPr>
            <p:spPr bwMode="auto">
              <a:xfrm>
                <a:off x="1137753" y="2814331"/>
                <a:ext cx="95903" cy="95276"/>
              </a:xfrm>
              <a:prstGeom prst="ellipse">
                <a:avLst/>
              </a:prstGeom>
              <a:solidFill>
                <a:schemeClr val="accent2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/>
              </a:p>
            </p:txBody>
          </p:sp>
          <p:sp>
            <p:nvSpPr>
              <p:cNvPr id="82" name="Oval 5"/>
              <p:cNvSpPr>
                <a:spLocks/>
              </p:cNvSpPr>
              <p:nvPr/>
            </p:nvSpPr>
            <p:spPr bwMode="auto">
              <a:xfrm>
                <a:off x="1307620" y="2814331"/>
                <a:ext cx="95903" cy="95276"/>
              </a:xfrm>
              <a:prstGeom prst="ellipse">
                <a:avLst/>
              </a:prstGeom>
              <a:solidFill>
                <a:schemeClr val="accent3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/>
              </a:p>
            </p:txBody>
          </p:sp>
          <p:sp>
            <p:nvSpPr>
              <p:cNvPr id="83" name="Oval 6"/>
              <p:cNvSpPr>
                <a:spLocks/>
              </p:cNvSpPr>
              <p:nvPr/>
            </p:nvSpPr>
            <p:spPr bwMode="auto">
              <a:xfrm>
                <a:off x="1477486" y="2814331"/>
                <a:ext cx="95903" cy="95276"/>
              </a:xfrm>
              <a:prstGeom prst="ellipse">
                <a:avLst/>
              </a:prstGeom>
              <a:solidFill>
                <a:schemeClr val="accent4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/>
              </a:p>
            </p:txBody>
          </p:sp>
          <p:sp>
            <p:nvSpPr>
              <p:cNvPr id="84" name="Rectangle 11"/>
              <p:cNvSpPr>
                <a:spLocks/>
              </p:cNvSpPr>
              <p:nvPr/>
            </p:nvSpPr>
            <p:spPr bwMode="auto">
              <a:xfrm>
                <a:off x="2205844" y="3085114"/>
                <a:ext cx="5104773" cy="20058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B3B3B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/>
              </a:p>
            </p:txBody>
          </p:sp>
          <p:sp>
            <p:nvSpPr>
              <p:cNvPr id="85" name="Freeform 9"/>
              <p:cNvSpPr>
                <a:spLocks/>
              </p:cNvSpPr>
              <p:nvPr/>
            </p:nvSpPr>
            <p:spPr bwMode="auto">
              <a:xfrm rot="18900000">
                <a:off x="4580706" y="2849676"/>
                <a:ext cx="99497" cy="99497"/>
              </a:xfrm>
              <a:custGeom>
                <a:avLst/>
                <a:gdLst>
                  <a:gd name="T0" fmla="*/ 42 w 64"/>
                  <a:gd name="T1" fmla="*/ 0 h 64"/>
                  <a:gd name="T2" fmla="*/ 21 w 64"/>
                  <a:gd name="T3" fmla="*/ 0 h 64"/>
                  <a:gd name="T4" fmla="*/ 21 w 64"/>
                  <a:gd name="T5" fmla="*/ 21 h 64"/>
                  <a:gd name="T6" fmla="*/ 0 w 64"/>
                  <a:gd name="T7" fmla="*/ 21 h 64"/>
                  <a:gd name="T8" fmla="*/ 0 w 64"/>
                  <a:gd name="T9" fmla="*/ 42 h 64"/>
                  <a:gd name="T10" fmla="*/ 21 w 64"/>
                  <a:gd name="T11" fmla="*/ 42 h 64"/>
                  <a:gd name="T12" fmla="*/ 21 w 64"/>
                  <a:gd name="T13" fmla="*/ 64 h 64"/>
                  <a:gd name="T14" fmla="*/ 42 w 64"/>
                  <a:gd name="T15" fmla="*/ 64 h 64"/>
                  <a:gd name="T16" fmla="*/ 42 w 64"/>
                  <a:gd name="T17" fmla="*/ 42 h 64"/>
                  <a:gd name="T18" fmla="*/ 64 w 64"/>
                  <a:gd name="T19" fmla="*/ 42 h 64"/>
                  <a:gd name="T20" fmla="*/ 64 w 64"/>
                  <a:gd name="T21" fmla="*/ 21 h 64"/>
                  <a:gd name="T22" fmla="*/ 42 w 64"/>
                  <a:gd name="T23" fmla="*/ 21 h 64"/>
                  <a:gd name="T24" fmla="*/ 42 w 64"/>
                  <a:gd name="T2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64">
                    <a:moveTo>
                      <a:pt x="42" y="0"/>
                    </a:moveTo>
                    <a:lnTo>
                      <a:pt x="21" y="0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21" y="42"/>
                    </a:lnTo>
                    <a:lnTo>
                      <a:pt x="21" y="64"/>
                    </a:lnTo>
                    <a:lnTo>
                      <a:pt x="42" y="64"/>
                    </a:lnTo>
                    <a:lnTo>
                      <a:pt x="42" y="42"/>
                    </a:lnTo>
                    <a:lnTo>
                      <a:pt x="64" y="42"/>
                    </a:lnTo>
                    <a:lnTo>
                      <a:pt x="64" y="21"/>
                    </a:lnTo>
                    <a:lnTo>
                      <a:pt x="42" y="21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7494380" y="2779230"/>
                <a:ext cx="155357" cy="155272"/>
                <a:chOff x="4763" y="0"/>
                <a:chExt cx="2900362" cy="2898775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88" name="Freeform 13"/>
                <p:cNvSpPr>
                  <a:spLocks/>
                </p:cNvSpPr>
                <p:nvPr/>
              </p:nvSpPr>
              <p:spPr bwMode="auto">
                <a:xfrm>
                  <a:off x="4763" y="0"/>
                  <a:ext cx="727075" cy="722313"/>
                </a:xfrm>
                <a:custGeom>
                  <a:avLst/>
                  <a:gdLst>
                    <a:gd name="T0" fmla="*/ 168 w 193"/>
                    <a:gd name="T1" fmla="*/ 0 h 192"/>
                    <a:gd name="T2" fmla="*/ 24 w 193"/>
                    <a:gd name="T3" fmla="*/ 0 h 192"/>
                    <a:gd name="T4" fmla="*/ 0 w 193"/>
                    <a:gd name="T5" fmla="*/ 24 h 192"/>
                    <a:gd name="T6" fmla="*/ 0 w 193"/>
                    <a:gd name="T7" fmla="*/ 168 h 192"/>
                    <a:gd name="T8" fmla="*/ 24 w 193"/>
                    <a:gd name="T9" fmla="*/ 192 h 192"/>
                    <a:gd name="T10" fmla="*/ 168 w 193"/>
                    <a:gd name="T11" fmla="*/ 192 h 192"/>
                    <a:gd name="T12" fmla="*/ 193 w 193"/>
                    <a:gd name="T13" fmla="*/ 168 h 192"/>
                    <a:gd name="T14" fmla="*/ 193 w 193"/>
                    <a:gd name="T15" fmla="*/ 24 h 192"/>
                    <a:gd name="T16" fmla="*/ 168 w 193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2" y="192"/>
                        <a:pt x="193" y="182"/>
                        <a:pt x="193" y="168"/>
                      </a:cubicBezTo>
                      <a:cubicBezTo>
                        <a:pt x="193" y="24"/>
                        <a:pt x="193" y="24"/>
                        <a:pt x="193" y="24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89" name="Freeform 14"/>
                <p:cNvSpPr>
                  <a:spLocks/>
                </p:cNvSpPr>
                <p:nvPr/>
              </p:nvSpPr>
              <p:spPr bwMode="auto">
                <a:xfrm>
                  <a:off x="4763" y="1087438"/>
                  <a:ext cx="727075" cy="722313"/>
                </a:xfrm>
                <a:custGeom>
                  <a:avLst/>
                  <a:gdLst>
                    <a:gd name="T0" fmla="*/ 168 w 193"/>
                    <a:gd name="T1" fmla="*/ 0 h 192"/>
                    <a:gd name="T2" fmla="*/ 24 w 193"/>
                    <a:gd name="T3" fmla="*/ 0 h 192"/>
                    <a:gd name="T4" fmla="*/ 0 w 193"/>
                    <a:gd name="T5" fmla="*/ 24 h 192"/>
                    <a:gd name="T6" fmla="*/ 0 w 193"/>
                    <a:gd name="T7" fmla="*/ 168 h 192"/>
                    <a:gd name="T8" fmla="*/ 24 w 193"/>
                    <a:gd name="T9" fmla="*/ 192 h 192"/>
                    <a:gd name="T10" fmla="*/ 168 w 193"/>
                    <a:gd name="T11" fmla="*/ 192 h 192"/>
                    <a:gd name="T12" fmla="*/ 193 w 193"/>
                    <a:gd name="T13" fmla="*/ 168 h 192"/>
                    <a:gd name="T14" fmla="*/ 193 w 193"/>
                    <a:gd name="T15" fmla="*/ 24 h 192"/>
                    <a:gd name="T16" fmla="*/ 168 w 193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2" y="192"/>
                        <a:pt x="193" y="181"/>
                        <a:pt x="193" y="168"/>
                      </a:cubicBezTo>
                      <a:cubicBezTo>
                        <a:pt x="193" y="24"/>
                        <a:pt x="193" y="24"/>
                        <a:pt x="193" y="24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0" name="Freeform 15"/>
                <p:cNvSpPr>
                  <a:spLocks/>
                </p:cNvSpPr>
                <p:nvPr/>
              </p:nvSpPr>
              <p:spPr bwMode="auto">
                <a:xfrm>
                  <a:off x="4763" y="2171700"/>
                  <a:ext cx="727075" cy="727075"/>
                </a:xfrm>
                <a:custGeom>
                  <a:avLst/>
                  <a:gdLst>
                    <a:gd name="T0" fmla="*/ 168 w 193"/>
                    <a:gd name="T1" fmla="*/ 0 h 193"/>
                    <a:gd name="T2" fmla="*/ 24 w 193"/>
                    <a:gd name="T3" fmla="*/ 0 h 193"/>
                    <a:gd name="T4" fmla="*/ 0 w 193"/>
                    <a:gd name="T5" fmla="*/ 25 h 193"/>
                    <a:gd name="T6" fmla="*/ 0 w 193"/>
                    <a:gd name="T7" fmla="*/ 169 h 193"/>
                    <a:gd name="T8" fmla="*/ 24 w 193"/>
                    <a:gd name="T9" fmla="*/ 193 h 193"/>
                    <a:gd name="T10" fmla="*/ 168 w 193"/>
                    <a:gd name="T11" fmla="*/ 193 h 193"/>
                    <a:gd name="T12" fmla="*/ 193 w 193"/>
                    <a:gd name="T13" fmla="*/ 169 h 193"/>
                    <a:gd name="T14" fmla="*/ 193 w 193"/>
                    <a:gd name="T15" fmla="*/ 25 h 193"/>
                    <a:gd name="T16" fmla="*/ 168 w 193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1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2" y="193"/>
                        <a:pt x="193" y="182"/>
                        <a:pt x="193" y="169"/>
                      </a:cubicBezTo>
                      <a:cubicBezTo>
                        <a:pt x="193" y="25"/>
                        <a:pt x="193" y="25"/>
                        <a:pt x="193" y="25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1" name="Freeform 16"/>
                <p:cNvSpPr>
                  <a:spLocks/>
                </p:cNvSpPr>
                <p:nvPr/>
              </p:nvSpPr>
              <p:spPr bwMode="auto">
                <a:xfrm>
                  <a:off x="1093788" y="0"/>
                  <a:ext cx="722312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2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2" name="Freeform 17"/>
                <p:cNvSpPr>
                  <a:spLocks/>
                </p:cNvSpPr>
                <p:nvPr/>
              </p:nvSpPr>
              <p:spPr bwMode="auto">
                <a:xfrm>
                  <a:off x="1093788" y="1087438"/>
                  <a:ext cx="722312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1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3" name="Freeform 18"/>
                <p:cNvSpPr>
                  <a:spLocks/>
                </p:cNvSpPr>
                <p:nvPr/>
              </p:nvSpPr>
              <p:spPr bwMode="auto">
                <a:xfrm>
                  <a:off x="1093788" y="2171700"/>
                  <a:ext cx="722312" cy="727075"/>
                </a:xfrm>
                <a:custGeom>
                  <a:avLst/>
                  <a:gdLst>
                    <a:gd name="T0" fmla="*/ 168 w 192"/>
                    <a:gd name="T1" fmla="*/ 0 h 193"/>
                    <a:gd name="T2" fmla="*/ 24 w 192"/>
                    <a:gd name="T3" fmla="*/ 0 h 193"/>
                    <a:gd name="T4" fmla="*/ 0 w 192"/>
                    <a:gd name="T5" fmla="*/ 25 h 193"/>
                    <a:gd name="T6" fmla="*/ 0 w 192"/>
                    <a:gd name="T7" fmla="*/ 169 h 193"/>
                    <a:gd name="T8" fmla="*/ 24 w 192"/>
                    <a:gd name="T9" fmla="*/ 193 h 193"/>
                    <a:gd name="T10" fmla="*/ 168 w 192"/>
                    <a:gd name="T11" fmla="*/ 193 h 193"/>
                    <a:gd name="T12" fmla="*/ 192 w 192"/>
                    <a:gd name="T13" fmla="*/ 169 h 193"/>
                    <a:gd name="T14" fmla="*/ 192 w 192"/>
                    <a:gd name="T15" fmla="*/ 25 h 193"/>
                    <a:gd name="T16" fmla="*/ 168 w 192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1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1" y="193"/>
                        <a:pt x="192" y="182"/>
                        <a:pt x="192" y="169"/>
                      </a:cubicBezTo>
                      <a:cubicBezTo>
                        <a:pt x="192" y="25"/>
                        <a:pt x="192" y="25"/>
                        <a:pt x="192" y="25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4" name="Freeform 19"/>
                <p:cNvSpPr>
                  <a:spLocks/>
                </p:cNvSpPr>
                <p:nvPr/>
              </p:nvSpPr>
              <p:spPr bwMode="auto">
                <a:xfrm>
                  <a:off x="2181225" y="0"/>
                  <a:ext cx="723900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0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2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5" name="Freeform 20"/>
                <p:cNvSpPr>
                  <a:spLocks/>
                </p:cNvSpPr>
                <p:nvPr/>
              </p:nvSpPr>
              <p:spPr bwMode="auto">
                <a:xfrm>
                  <a:off x="2181225" y="1087438"/>
                  <a:ext cx="723900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0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1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6" name="Freeform 21"/>
                <p:cNvSpPr>
                  <a:spLocks/>
                </p:cNvSpPr>
                <p:nvPr/>
              </p:nvSpPr>
              <p:spPr bwMode="auto">
                <a:xfrm>
                  <a:off x="2181225" y="2171700"/>
                  <a:ext cx="723900" cy="727075"/>
                </a:xfrm>
                <a:custGeom>
                  <a:avLst/>
                  <a:gdLst>
                    <a:gd name="T0" fmla="*/ 168 w 192"/>
                    <a:gd name="T1" fmla="*/ 0 h 193"/>
                    <a:gd name="T2" fmla="*/ 24 w 192"/>
                    <a:gd name="T3" fmla="*/ 0 h 193"/>
                    <a:gd name="T4" fmla="*/ 0 w 192"/>
                    <a:gd name="T5" fmla="*/ 25 h 193"/>
                    <a:gd name="T6" fmla="*/ 0 w 192"/>
                    <a:gd name="T7" fmla="*/ 169 h 193"/>
                    <a:gd name="T8" fmla="*/ 24 w 192"/>
                    <a:gd name="T9" fmla="*/ 193 h 193"/>
                    <a:gd name="T10" fmla="*/ 168 w 192"/>
                    <a:gd name="T11" fmla="*/ 193 h 193"/>
                    <a:gd name="T12" fmla="*/ 192 w 192"/>
                    <a:gd name="T13" fmla="*/ 169 h 193"/>
                    <a:gd name="T14" fmla="*/ 192 w 192"/>
                    <a:gd name="T15" fmla="*/ 25 h 193"/>
                    <a:gd name="T16" fmla="*/ 168 w 192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0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1" y="193"/>
                        <a:pt x="192" y="182"/>
                        <a:pt x="192" y="169"/>
                      </a:cubicBezTo>
                      <a:cubicBezTo>
                        <a:pt x="192" y="25"/>
                        <a:pt x="192" y="25"/>
                        <a:pt x="192" y="25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87" name="Freeform 25"/>
              <p:cNvSpPr>
                <a:spLocks/>
              </p:cNvSpPr>
              <p:nvPr/>
            </p:nvSpPr>
            <p:spPr bwMode="auto">
              <a:xfrm rot="5400000">
                <a:off x="7497092" y="3115886"/>
                <a:ext cx="146921" cy="128651"/>
              </a:xfrm>
              <a:custGeom>
                <a:avLst/>
                <a:gdLst>
                  <a:gd name="T0" fmla="*/ 504 w 896"/>
                  <a:gd name="T1" fmla="*/ 0 h 784"/>
                  <a:gd name="T2" fmla="*/ 116 w 896"/>
                  <a:gd name="T3" fmla="*/ 336 h 784"/>
                  <a:gd name="T4" fmla="*/ 0 w 896"/>
                  <a:gd name="T5" fmla="*/ 336 h 784"/>
                  <a:gd name="T6" fmla="*/ 168 w 896"/>
                  <a:gd name="T7" fmla="*/ 560 h 784"/>
                  <a:gd name="T8" fmla="*/ 336 w 896"/>
                  <a:gd name="T9" fmla="*/ 336 h 784"/>
                  <a:gd name="T10" fmla="*/ 230 w 896"/>
                  <a:gd name="T11" fmla="*/ 336 h 784"/>
                  <a:gd name="T12" fmla="*/ 504 w 896"/>
                  <a:gd name="T13" fmla="*/ 112 h 784"/>
                  <a:gd name="T14" fmla="*/ 784 w 896"/>
                  <a:gd name="T15" fmla="*/ 392 h 784"/>
                  <a:gd name="T16" fmla="*/ 504 w 896"/>
                  <a:gd name="T17" fmla="*/ 672 h 784"/>
                  <a:gd name="T18" fmla="*/ 504 w 896"/>
                  <a:gd name="T19" fmla="*/ 784 h 784"/>
                  <a:gd name="T20" fmla="*/ 896 w 896"/>
                  <a:gd name="T21" fmla="*/ 392 h 784"/>
                  <a:gd name="T22" fmla="*/ 504 w 896"/>
                  <a:gd name="T23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96" h="784">
                    <a:moveTo>
                      <a:pt x="504" y="0"/>
                    </a:moveTo>
                    <a:cubicBezTo>
                      <a:pt x="307" y="0"/>
                      <a:pt x="144" y="146"/>
                      <a:pt x="116" y="336"/>
                    </a:cubicBezTo>
                    <a:cubicBezTo>
                      <a:pt x="0" y="336"/>
                      <a:pt x="0" y="336"/>
                      <a:pt x="0" y="336"/>
                    </a:cubicBezTo>
                    <a:cubicBezTo>
                      <a:pt x="168" y="560"/>
                      <a:pt x="168" y="560"/>
                      <a:pt x="168" y="560"/>
                    </a:cubicBezTo>
                    <a:cubicBezTo>
                      <a:pt x="336" y="336"/>
                      <a:pt x="336" y="336"/>
                      <a:pt x="336" y="336"/>
                    </a:cubicBezTo>
                    <a:cubicBezTo>
                      <a:pt x="230" y="336"/>
                      <a:pt x="230" y="336"/>
                      <a:pt x="230" y="336"/>
                    </a:cubicBezTo>
                    <a:cubicBezTo>
                      <a:pt x="256" y="208"/>
                      <a:pt x="369" y="112"/>
                      <a:pt x="504" y="112"/>
                    </a:cubicBezTo>
                    <a:cubicBezTo>
                      <a:pt x="658" y="112"/>
                      <a:pt x="784" y="238"/>
                      <a:pt x="784" y="392"/>
                    </a:cubicBezTo>
                    <a:cubicBezTo>
                      <a:pt x="784" y="546"/>
                      <a:pt x="658" y="672"/>
                      <a:pt x="504" y="672"/>
                    </a:cubicBezTo>
                    <a:cubicBezTo>
                      <a:pt x="504" y="784"/>
                      <a:pt x="504" y="784"/>
                      <a:pt x="504" y="784"/>
                    </a:cubicBezTo>
                    <a:cubicBezTo>
                      <a:pt x="721" y="784"/>
                      <a:pt x="896" y="609"/>
                      <a:pt x="896" y="392"/>
                    </a:cubicBezTo>
                    <a:cubicBezTo>
                      <a:pt x="896" y="175"/>
                      <a:pt x="721" y="0"/>
                      <a:pt x="504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6" name="Oval 6"/>
              <p:cNvSpPr>
                <a:spLocks/>
              </p:cNvSpPr>
              <p:nvPr/>
            </p:nvSpPr>
            <p:spPr bwMode="auto">
              <a:xfrm>
                <a:off x="1655635" y="2814331"/>
                <a:ext cx="95903" cy="95276"/>
              </a:xfrm>
              <a:prstGeom prst="ellipse">
                <a:avLst/>
              </a:prstGeom>
              <a:solidFill>
                <a:schemeClr val="accent5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2353072" y="3063038"/>
              <a:ext cx="1050298" cy="22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900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www.vectorair.com</a:t>
              </a:r>
              <a:endParaRPr lang="id-ID" sz="900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sp>
          <p:nvSpPr>
            <p:cNvPr id="70" name="Freeform 29"/>
            <p:cNvSpPr>
              <a:spLocks noEditPoints="1"/>
            </p:cNvSpPr>
            <p:nvPr/>
          </p:nvSpPr>
          <p:spPr bwMode="auto">
            <a:xfrm>
              <a:off x="2269943" y="3130076"/>
              <a:ext cx="115372" cy="115448"/>
            </a:xfrm>
            <a:custGeom>
              <a:avLst/>
              <a:gdLst>
                <a:gd name="T0" fmla="*/ 0 w 636"/>
                <a:gd name="T1" fmla="*/ 318 h 636"/>
                <a:gd name="T2" fmla="*/ 636 w 636"/>
                <a:gd name="T3" fmla="*/ 318 h 636"/>
                <a:gd name="T4" fmla="*/ 594 w 636"/>
                <a:gd name="T5" fmla="*/ 308 h 636"/>
                <a:gd name="T6" fmla="*/ 448 w 636"/>
                <a:gd name="T7" fmla="*/ 179 h 636"/>
                <a:gd name="T8" fmla="*/ 594 w 636"/>
                <a:gd name="T9" fmla="*/ 308 h 636"/>
                <a:gd name="T10" fmla="*/ 223 w 636"/>
                <a:gd name="T11" fmla="*/ 486 h 636"/>
                <a:gd name="T12" fmla="*/ 308 w 636"/>
                <a:gd name="T13" fmla="*/ 594 h 636"/>
                <a:gd name="T14" fmla="*/ 329 w 636"/>
                <a:gd name="T15" fmla="*/ 42 h 636"/>
                <a:gd name="T16" fmla="*/ 328 w 636"/>
                <a:gd name="T17" fmla="*/ 184 h 636"/>
                <a:gd name="T18" fmla="*/ 329 w 636"/>
                <a:gd name="T19" fmla="*/ 42 h 636"/>
                <a:gd name="T20" fmla="*/ 510 w 636"/>
                <a:gd name="T21" fmla="*/ 119 h 636"/>
                <a:gd name="T22" fmla="*/ 363 w 636"/>
                <a:gd name="T23" fmla="*/ 45 h 636"/>
                <a:gd name="T24" fmla="*/ 308 w 636"/>
                <a:gd name="T25" fmla="*/ 184 h 636"/>
                <a:gd name="T26" fmla="*/ 307 w 636"/>
                <a:gd name="T27" fmla="*/ 42 h 636"/>
                <a:gd name="T28" fmla="*/ 196 w 636"/>
                <a:gd name="T29" fmla="*/ 160 h 636"/>
                <a:gd name="T30" fmla="*/ 273 w 636"/>
                <a:gd name="T31" fmla="*/ 45 h 636"/>
                <a:gd name="T32" fmla="*/ 207 w 636"/>
                <a:gd name="T33" fmla="*/ 186 h 636"/>
                <a:gd name="T34" fmla="*/ 308 w 636"/>
                <a:gd name="T35" fmla="*/ 308 h 636"/>
                <a:gd name="T36" fmla="*/ 207 w 636"/>
                <a:gd name="T37" fmla="*/ 186 h 636"/>
                <a:gd name="T38" fmla="*/ 308 w 636"/>
                <a:gd name="T39" fmla="*/ 452 h 636"/>
                <a:gd name="T40" fmla="*/ 185 w 636"/>
                <a:gd name="T41" fmla="*/ 328 h 636"/>
                <a:gd name="T42" fmla="*/ 273 w 636"/>
                <a:gd name="T43" fmla="*/ 591 h 636"/>
                <a:gd name="T44" fmla="*/ 204 w 636"/>
                <a:gd name="T45" fmla="*/ 493 h 636"/>
                <a:gd name="T46" fmla="*/ 328 w 636"/>
                <a:gd name="T47" fmla="*/ 594 h 636"/>
                <a:gd name="T48" fmla="*/ 413 w 636"/>
                <a:gd name="T49" fmla="*/ 486 h 636"/>
                <a:gd name="T50" fmla="*/ 328 w 636"/>
                <a:gd name="T51" fmla="*/ 594 h 636"/>
                <a:gd name="T52" fmla="*/ 498 w 636"/>
                <a:gd name="T53" fmla="*/ 528 h 636"/>
                <a:gd name="T54" fmla="*/ 432 w 636"/>
                <a:gd name="T55" fmla="*/ 493 h 636"/>
                <a:gd name="T56" fmla="*/ 328 w 636"/>
                <a:gd name="T57" fmla="*/ 452 h 636"/>
                <a:gd name="T58" fmla="*/ 451 w 636"/>
                <a:gd name="T59" fmla="*/ 328 h 636"/>
                <a:gd name="T60" fmla="*/ 328 w 636"/>
                <a:gd name="T61" fmla="*/ 308 h 636"/>
                <a:gd name="T62" fmla="*/ 429 w 636"/>
                <a:gd name="T63" fmla="*/ 186 h 636"/>
                <a:gd name="T64" fmla="*/ 328 w 636"/>
                <a:gd name="T65" fmla="*/ 308 h 636"/>
                <a:gd name="T66" fmla="*/ 188 w 636"/>
                <a:gd name="T67" fmla="*/ 179 h 636"/>
                <a:gd name="T68" fmla="*/ 42 w 636"/>
                <a:gd name="T69" fmla="*/ 308 h 636"/>
                <a:gd name="T70" fmla="*/ 42 w 636"/>
                <a:gd name="T71" fmla="*/ 328 h 636"/>
                <a:gd name="T72" fmla="*/ 195 w 636"/>
                <a:gd name="T73" fmla="*/ 475 h 636"/>
                <a:gd name="T74" fmla="*/ 42 w 636"/>
                <a:gd name="T75" fmla="*/ 328 h 636"/>
                <a:gd name="T76" fmla="*/ 441 w 636"/>
                <a:gd name="T77" fmla="*/ 475 h 636"/>
                <a:gd name="T78" fmla="*/ 594 w 636"/>
                <a:gd name="T79" fmla="*/ 328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36" h="636">
                  <a:moveTo>
                    <a:pt x="318" y="0"/>
                  </a:moveTo>
                  <a:cubicBezTo>
                    <a:pt x="142" y="0"/>
                    <a:pt x="0" y="142"/>
                    <a:pt x="0" y="318"/>
                  </a:cubicBezTo>
                  <a:cubicBezTo>
                    <a:pt x="0" y="494"/>
                    <a:pt x="142" y="636"/>
                    <a:pt x="318" y="636"/>
                  </a:cubicBezTo>
                  <a:cubicBezTo>
                    <a:pt x="494" y="636"/>
                    <a:pt x="636" y="494"/>
                    <a:pt x="636" y="318"/>
                  </a:cubicBezTo>
                  <a:cubicBezTo>
                    <a:pt x="636" y="142"/>
                    <a:pt x="494" y="0"/>
                    <a:pt x="318" y="0"/>
                  </a:cubicBezTo>
                  <a:close/>
                  <a:moveTo>
                    <a:pt x="594" y="308"/>
                  </a:moveTo>
                  <a:cubicBezTo>
                    <a:pt x="471" y="308"/>
                    <a:pt x="471" y="308"/>
                    <a:pt x="471" y="308"/>
                  </a:cubicBezTo>
                  <a:cubicBezTo>
                    <a:pt x="470" y="262"/>
                    <a:pt x="462" y="219"/>
                    <a:pt x="448" y="179"/>
                  </a:cubicBezTo>
                  <a:cubicBezTo>
                    <a:pt x="476" y="168"/>
                    <a:pt x="501" y="152"/>
                    <a:pt x="525" y="134"/>
                  </a:cubicBezTo>
                  <a:cubicBezTo>
                    <a:pt x="566" y="181"/>
                    <a:pt x="592" y="241"/>
                    <a:pt x="594" y="308"/>
                  </a:cubicBezTo>
                  <a:close/>
                  <a:moveTo>
                    <a:pt x="307" y="594"/>
                  </a:moveTo>
                  <a:cubicBezTo>
                    <a:pt x="273" y="566"/>
                    <a:pt x="244" y="529"/>
                    <a:pt x="223" y="486"/>
                  </a:cubicBezTo>
                  <a:cubicBezTo>
                    <a:pt x="250" y="478"/>
                    <a:pt x="278" y="473"/>
                    <a:pt x="308" y="472"/>
                  </a:cubicBezTo>
                  <a:cubicBezTo>
                    <a:pt x="308" y="594"/>
                    <a:pt x="308" y="594"/>
                    <a:pt x="308" y="594"/>
                  </a:cubicBezTo>
                  <a:cubicBezTo>
                    <a:pt x="307" y="594"/>
                    <a:pt x="307" y="594"/>
                    <a:pt x="307" y="594"/>
                  </a:cubicBezTo>
                  <a:close/>
                  <a:moveTo>
                    <a:pt x="329" y="42"/>
                  </a:moveTo>
                  <a:cubicBezTo>
                    <a:pt x="368" y="74"/>
                    <a:pt x="400" y="117"/>
                    <a:pt x="421" y="167"/>
                  </a:cubicBezTo>
                  <a:cubicBezTo>
                    <a:pt x="392" y="177"/>
                    <a:pt x="361" y="183"/>
                    <a:pt x="328" y="184"/>
                  </a:cubicBezTo>
                  <a:cubicBezTo>
                    <a:pt x="328" y="42"/>
                    <a:pt x="328" y="42"/>
                    <a:pt x="328" y="42"/>
                  </a:cubicBezTo>
                  <a:cubicBezTo>
                    <a:pt x="329" y="42"/>
                    <a:pt x="329" y="42"/>
                    <a:pt x="329" y="42"/>
                  </a:cubicBezTo>
                  <a:close/>
                  <a:moveTo>
                    <a:pt x="363" y="45"/>
                  </a:moveTo>
                  <a:cubicBezTo>
                    <a:pt x="420" y="55"/>
                    <a:pt x="471" y="81"/>
                    <a:pt x="510" y="119"/>
                  </a:cubicBezTo>
                  <a:cubicBezTo>
                    <a:pt x="489" y="136"/>
                    <a:pt x="466" y="150"/>
                    <a:pt x="440" y="160"/>
                  </a:cubicBezTo>
                  <a:cubicBezTo>
                    <a:pt x="421" y="116"/>
                    <a:pt x="395" y="77"/>
                    <a:pt x="363" y="45"/>
                  </a:cubicBezTo>
                  <a:close/>
                  <a:moveTo>
                    <a:pt x="308" y="42"/>
                  </a:moveTo>
                  <a:cubicBezTo>
                    <a:pt x="308" y="184"/>
                    <a:pt x="308" y="184"/>
                    <a:pt x="308" y="184"/>
                  </a:cubicBezTo>
                  <a:cubicBezTo>
                    <a:pt x="275" y="183"/>
                    <a:pt x="244" y="177"/>
                    <a:pt x="215" y="167"/>
                  </a:cubicBezTo>
                  <a:cubicBezTo>
                    <a:pt x="236" y="117"/>
                    <a:pt x="268" y="74"/>
                    <a:pt x="307" y="42"/>
                  </a:cubicBezTo>
                  <a:cubicBezTo>
                    <a:pt x="307" y="42"/>
                    <a:pt x="307" y="42"/>
                    <a:pt x="308" y="42"/>
                  </a:cubicBezTo>
                  <a:close/>
                  <a:moveTo>
                    <a:pt x="196" y="160"/>
                  </a:moveTo>
                  <a:cubicBezTo>
                    <a:pt x="171" y="150"/>
                    <a:pt x="147" y="136"/>
                    <a:pt x="126" y="119"/>
                  </a:cubicBezTo>
                  <a:cubicBezTo>
                    <a:pt x="165" y="81"/>
                    <a:pt x="216" y="55"/>
                    <a:pt x="273" y="45"/>
                  </a:cubicBezTo>
                  <a:cubicBezTo>
                    <a:pt x="241" y="77"/>
                    <a:pt x="215" y="116"/>
                    <a:pt x="196" y="160"/>
                  </a:cubicBezTo>
                  <a:close/>
                  <a:moveTo>
                    <a:pt x="207" y="186"/>
                  </a:moveTo>
                  <a:cubicBezTo>
                    <a:pt x="239" y="197"/>
                    <a:pt x="273" y="204"/>
                    <a:pt x="308" y="205"/>
                  </a:cubicBezTo>
                  <a:cubicBezTo>
                    <a:pt x="308" y="308"/>
                    <a:pt x="308" y="308"/>
                    <a:pt x="308" y="308"/>
                  </a:cubicBezTo>
                  <a:cubicBezTo>
                    <a:pt x="185" y="308"/>
                    <a:pt x="185" y="308"/>
                    <a:pt x="185" y="308"/>
                  </a:cubicBezTo>
                  <a:cubicBezTo>
                    <a:pt x="186" y="265"/>
                    <a:pt x="194" y="224"/>
                    <a:pt x="207" y="186"/>
                  </a:cubicBezTo>
                  <a:close/>
                  <a:moveTo>
                    <a:pt x="308" y="328"/>
                  </a:moveTo>
                  <a:cubicBezTo>
                    <a:pt x="308" y="452"/>
                    <a:pt x="308" y="452"/>
                    <a:pt x="308" y="452"/>
                  </a:cubicBezTo>
                  <a:cubicBezTo>
                    <a:pt x="275" y="453"/>
                    <a:pt x="244" y="458"/>
                    <a:pt x="215" y="468"/>
                  </a:cubicBezTo>
                  <a:cubicBezTo>
                    <a:pt x="197" y="425"/>
                    <a:pt x="186" y="378"/>
                    <a:pt x="185" y="328"/>
                  </a:cubicBezTo>
                  <a:lnTo>
                    <a:pt x="308" y="328"/>
                  </a:lnTo>
                  <a:close/>
                  <a:moveTo>
                    <a:pt x="273" y="591"/>
                  </a:moveTo>
                  <a:cubicBezTo>
                    <a:pt x="222" y="582"/>
                    <a:pt x="176" y="560"/>
                    <a:pt x="138" y="528"/>
                  </a:cubicBezTo>
                  <a:cubicBezTo>
                    <a:pt x="158" y="514"/>
                    <a:pt x="180" y="502"/>
                    <a:pt x="204" y="493"/>
                  </a:cubicBezTo>
                  <a:cubicBezTo>
                    <a:pt x="222" y="531"/>
                    <a:pt x="245" y="563"/>
                    <a:pt x="273" y="591"/>
                  </a:cubicBezTo>
                  <a:close/>
                  <a:moveTo>
                    <a:pt x="328" y="594"/>
                  </a:moveTo>
                  <a:cubicBezTo>
                    <a:pt x="328" y="472"/>
                    <a:pt x="328" y="472"/>
                    <a:pt x="328" y="472"/>
                  </a:cubicBezTo>
                  <a:cubicBezTo>
                    <a:pt x="358" y="473"/>
                    <a:pt x="386" y="478"/>
                    <a:pt x="413" y="486"/>
                  </a:cubicBezTo>
                  <a:cubicBezTo>
                    <a:pt x="392" y="529"/>
                    <a:pt x="363" y="566"/>
                    <a:pt x="329" y="594"/>
                  </a:cubicBezTo>
                  <a:cubicBezTo>
                    <a:pt x="329" y="594"/>
                    <a:pt x="329" y="594"/>
                    <a:pt x="328" y="594"/>
                  </a:cubicBezTo>
                  <a:close/>
                  <a:moveTo>
                    <a:pt x="432" y="493"/>
                  </a:moveTo>
                  <a:cubicBezTo>
                    <a:pt x="456" y="502"/>
                    <a:pt x="478" y="514"/>
                    <a:pt x="498" y="528"/>
                  </a:cubicBezTo>
                  <a:cubicBezTo>
                    <a:pt x="460" y="560"/>
                    <a:pt x="414" y="582"/>
                    <a:pt x="363" y="591"/>
                  </a:cubicBezTo>
                  <a:cubicBezTo>
                    <a:pt x="391" y="563"/>
                    <a:pt x="414" y="531"/>
                    <a:pt x="432" y="493"/>
                  </a:cubicBezTo>
                  <a:close/>
                  <a:moveTo>
                    <a:pt x="421" y="468"/>
                  </a:moveTo>
                  <a:cubicBezTo>
                    <a:pt x="392" y="458"/>
                    <a:pt x="361" y="453"/>
                    <a:pt x="328" y="452"/>
                  </a:cubicBezTo>
                  <a:cubicBezTo>
                    <a:pt x="328" y="328"/>
                    <a:pt x="328" y="328"/>
                    <a:pt x="328" y="328"/>
                  </a:cubicBezTo>
                  <a:cubicBezTo>
                    <a:pt x="451" y="328"/>
                    <a:pt x="451" y="328"/>
                    <a:pt x="451" y="328"/>
                  </a:cubicBezTo>
                  <a:cubicBezTo>
                    <a:pt x="450" y="378"/>
                    <a:pt x="439" y="425"/>
                    <a:pt x="421" y="468"/>
                  </a:cubicBezTo>
                  <a:close/>
                  <a:moveTo>
                    <a:pt x="328" y="308"/>
                  </a:moveTo>
                  <a:cubicBezTo>
                    <a:pt x="328" y="205"/>
                    <a:pt x="328" y="205"/>
                    <a:pt x="328" y="205"/>
                  </a:cubicBezTo>
                  <a:cubicBezTo>
                    <a:pt x="363" y="204"/>
                    <a:pt x="397" y="197"/>
                    <a:pt x="429" y="186"/>
                  </a:cubicBezTo>
                  <a:cubicBezTo>
                    <a:pt x="442" y="224"/>
                    <a:pt x="450" y="265"/>
                    <a:pt x="451" y="308"/>
                  </a:cubicBezTo>
                  <a:lnTo>
                    <a:pt x="328" y="308"/>
                  </a:lnTo>
                  <a:close/>
                  <a:moveTo>
                    <a:pt x="111" y="134"/>
                  </a:moveTo>
                  <a:cubicBezTo>
                    <a:pt x="135" y="152"/>
                    <a:pt x="160" y="168"/>
                    <a:pt x="188" y="179"/>
                  </a:cubicBezTo>
                  <a:cubicBezTo>
                    <a:pt x="174" y="219"/>
                    <a:pt x="166" y="262"/>
                    <a:pt x="165" y="308"/>
                  </a:cubicBezTo>
                  <a:cubicBezTo>
                    <a:pt x="42" y="308"/>
                    <a:pt x="42" y="308"/>
                    <a:pt x="42" y="308"/>
                  </a:cubicBezTo>
                  <a:cubicBezTo>
                    <a:pt x="44" y="241"/>
                    <a:pt x="70" y="181"/>
                    <a:pt x="111" y="134"/>
                  </a:cubicBezTo>
                  <a:close/>
                  <a:moveTo>
                    <a:pt x="42" y="328"/>
                  </a:moveTo>
                  <a:cubicBezTo>
                    <a:pt x="165" y="328"/>
                    <a:pt x="165" y="328"/>
                    <a:pt x="165" y="328"/>
                  </a:cubicBezTo>
                  <a:cubicBezTo>
                    <a:pt x="166" y="381"/>
                    <a:pt x="177" y="430"/>
                    <a:pt x="195" y="475"/>
                  </a:cubicBezTo>
                  <a:cubicBezTo>
                    <a:pt x="169" y="485"/>
                    <a:pt x="145" y="498"/>
                    <a:pt x="123" y="514"/>
                  </a:cubicBezTo>
                  <a:cubicBezTo>
                    <a:pt x="75" y="466"/>
                    <a:pt x="44" y="401"/>
                    <a:pt x="42" y="328"/>
                  </a:cubicBezTo>
                  <a:close/>
                  <a:moveTo>
                    <a:pt x="513" y="514"/>
                  </a:moveTo>
                  <a:cubicBezTo>
                    <a:pt x="491" y="498"/>
                    <a:pt x="467" y="485"/>
                    <a:pt x="441" y="475"/>
                  </a:cubicBezTo>
                  <a:cubicBezTo>
                    <a:pt x="459" y="430"/>
                    <a:pt x="470" y="381"/>
                    <a:pt x="471" y="328"/>
                  </a:cubicBezTo>
                  <a:cubicBezTo>
                    <a:pt x="594" y="328"/>
                    <a:pt x="594" y="328"/>
                    <a:pt x="594" y="328"/>
                  </a:cubicBezTo>
                  <a:cubicBezTo>
                    <a:pt x="592" y="401"/>
                    <a:pt x="561" y="466"/>
                    <a:pt x="513" y="51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403019" y="2479224"/>
            <a:ext cx="4199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 smtClean="0">
                <a:solidFill>
                  <a:schemeClr val="accent2"/>
                </a:solidFill>
                <a:latin typeface="+mj-lt"/>
              </a:rPr>
              <a:t>Goals of the Website</a:t>
            </a:r>
            <a:endParaRPr lang="id-ID" sz="2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03020" y="2879334"/>
            <a:ext cx="37117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400" dirty="0" smtClean="0">
                <a:solidFill>
                  <a:schemeClr val="bg1">
                    <a:lumMod val="75000"/>
                  </a:schemeClr>
                </a:solidFill>
              </a:rPr>
              <a:t>This website should scream safistication and professionalism.  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id-ID" sz="1400" dirty="0" smtClean="0">
                <a:solidFill>
                  <a:schemeClr val="bg1">
                    <a:lumMod val="75000"/>
                  </a:schemeClr>
                </a:solidFill>
              </a:rPr>
              <a:t>he home page needs to be appealing to the disering eye and have a clear call to action.  I want mimic the experience of flying on a private charter jet; </a:t>
            </a:r>
            <a:r>
              <a:rPr lang="id-ID" sz="1400" dirty="0" smtClean="0">
                <a:solidFill>
                  <a:schemeClr val="bg1">
                    <a:lumMod val="75000"/>
                  </a:schemeClr>
                </a:solidFill>
              </a:rPr>
              <a:t>an awesome </a:t>
            </a:r>
            <a:r>
              <a:rPr lang="id-ID" sz="1400" dirty="0" smtClean="0">
                <a:solidFill>
                  <a:schemeClr val="bg1">
                    <a:lumMod val="75000"/>
                  </a:schemeClr>
                </a:solidFill>
              </a:rPr>
              <a:t>experience that is flawless, unique, and gives the user/customer the “wow” factor.  I also want this website to be representative of the aircraft that it uses; smart, clean and fun.  </a:t>
            </a:r>
          </a:p>
          <a:p>
            <a:pPr algn="just"/>
            <a:endParaRPr lang="id-ID" sz="1400" dirty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r>
              <a:rPr lang="id-ID" sz="1400" dirty="0" smtClean="0">
                <a:solidFill>
                  <a:schemeClr val="bg1">
                    <a:lumMod val="75000"/>
                  </a:schemeClr>
                </a:solidFill>
              </a:rPr>
              <a:t>I am far from the final design, but I think I’m on the right path.  While the homepage needs to be supurb with a unresistabel call-to-action, the backend of the website will be where most of the magic happens. </a:t>
            </a:r>
            <a:endParaRPr lang="id-ID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696481" y="1417488"/>
            <a:ext cx="2799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A </a:t>
            </a:r>
            <a:r>
              <a:rPr lang="en-US" dirty="0" smtClean="0">
                <a:solidFill>
                  <a:srgbClr val="2980B9"/>
                </a:solidFill>
                <a:latin typeface="+mj-lt"/>
              </a:rPr>
              <a:t>clean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and</a:t>
            </a:r>
            <a:r>
              <a:rPr lang="en-US" dirty="0" smtClean="0">
                <a:solidFill>
                  <a:srgbClr val="2980B9"/>
                </a:solidFill>
                <a:latin typeface="+mj-lt"/>
              </a:rPr>
              <a:t> powerful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design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991461" y="680759"/>
            <a:ext cx="4209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dirty="0" smtClean="0">
                <a:solidFill>
                  <a:schemeClr val="bg1"/>
                </a:solidFill>
                <a:latin typeface="+mj-lt"/>
              </a:rPr>
              <a:t>VectorAir Design</a:t>
            </a:r>
            <a:endParaRPr lang="en-US" sz="4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Placeholder 2" descr="Screen Shot 2015-02-01 at 9.20.40 PM.png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538" r="-18538" b="31221"/>
          <a:stretch/>
        </p:blipFill>
        <p:spPr>
          <a:xfrm>
            <a:off x="3886200" y="3077171"/>
            <a:ext cx="9606569" cy="3895129"/>
          </a:xfrm>
        </p:spPr>
      </p:pic>
      <p:sp>
        <p:nvSpPr>
          <p:cNvPr id="42" name="TextBox 41"/>
          <p:cNvSpPr txBox="1"/>
          <p:nvPr/>
        </p:nvSpPr>
        <p:spPr>
          <a:xfrm>
            <a:off x="6483401" y="4091114"/>
            <a:ext cx="2095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000" dirty="0" smtClean="0">
                <a:solidFill>
                  <a:schemeClr val="bg1"/>
                </a:solidFill>
                <a:latin typeface="+mj-lt"/>
              </a:rPr>
              <a:t>Fly Private...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+mj-lt"/>
              </a:rPr>
              <a:t>W</a:t>
            </a:r>
            <a:r>
              <a:rPr lang="id-ID" sz="2000" dirty="0" smtClean="0">
                <a:solidFill>
                  <a:schemeClr val="bg1"/>
                </a:solidFill>
                <a:latin typeface="+mj-lt"/>
              </a:rPr>
              <a:t>ith Your Network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1039576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/>
      <p:bldP spid="134" grpId="0"/>
      <p:bldP spid="135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4984166" y="1417488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My </a:t>
            </a:r>
            <a:r>
              <a:rPr lang="id-ID" dirty="0" smtClean="0">
                <a:solidFill>
                  <a:schemeClr val="accent2"/>
                </a:solidFill>
                <a:latin typeface="+mj-lt"/>
              </a:rPr>
              <a:t>biggest</a:t>
            </a:r>
            <a:r>
              <a:rPr lang="id-ID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challenges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50184" y="680759"/>
            <a:ext cx="68917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dirty="0" smtClean="0">
                <a:solidFill>
                  <a:schemeClr val="bg1"/>
                </a:solidFill>
                <a:latin typeface="+mj-lt"/>
              </a:rPr>
              <a:t>Stuggles with the </a:t>
            </a:r>
            <a:r>
              <a:rPr lang="id-ID" sz="4800" dirty="0" smtClean="0">
                <a:solidFill>
                  <a:schemeClr val="bg1"/>
                </a:solidFill>
                <a:latin typeface="+mj-lt"/>
              </a:rPr>
              <a:t>Webpage</a:t>
            </a:r>
            <a:endParaRPr lang="en-US" sz="4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4865360" y="2248485"/>
            <a:ext cx="2410480" cy="3839239"/>
            <a:chOff x="7970331" y="2126712"/>
            <a:chExt cx="2410480" cy="3839239"/>
          </a:xfrm>
        </p:grpSpPr>
        <p:sp>
          <p:nvSpPr>
            <p:cNvPr id="107" name="Rounded Rectangle 106"/>
            <p:cNvSpPr/>
            <p:nvPr/>
          </p:nvSpPr>
          <p:spPr>
            <a:xfrm>
              <a:off x="7970331" y="2126712"/>
              <a:ext cx="2410480" cy="3839239"/>
            </a:xfrm>
            <a:prstGeom prst="roundRect">
              <a:avLst/>
            </a:prstGeom>
            <a:noFill/>
            <a:ln w="25400">
              <a:solidFill>
                <a:srgbClr val="F2F2F2">
                  <a:alpha val="4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270423" y="2330563"/>
              <a:ext cx="18102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800" b="1" dirty="0" smtClean="0">
                  <a:solidFill>
                    <a:srgbClr val="FFFFFF"/>
                  </a:solidFill>
                  <a:latin typeface="+mj-lt"/>
                </a:rPr>
                <a:t>Overcame</a:t>
              </a:r>
              <a:endParaRPr lang="en-US" sz="2800" b="1" dirty="0" smtClean="0">
                <a:solidFill>
                  <a:srgbClr val="FFFFFF"/>
                </a:solidFill>
                <a:latin typeface="+mj-lt"/>
              </a:endParaRPr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8141986" y="2880535"/>
              <a:ext cx="2067171" cy="0"/>
            </a:xfrm>
            <a:prstGeom prst="line">
              <a:avLst/>
            </a:prstGeom>
            <a:ln w="25400">
              <a:solidFill>
                <a:schemeClr val="accent5"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7971552" y="3067453"/>
              <a:ext cx="2408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 smtClean="0">
                  <a:solidFill>
                    <a:schemeClr val="accent5"/>
                  </a:solidFill>
                </a:rPr>
                <a:t>Image Sourcing</a:t>
              </a:r>
              <a:endParaRPr lang="en-US" sz="1200" dirty="0">
                <a:solidFill>
                  <a:schemeClr val="accent5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971552" y="3460354"/>
              <a:ext cx="2408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 smtClean="0">
                  <a:solidFill>
                    <a:schemeClr val="accent5"/>
                  </a:solidFill>
                </a:rPr>
                <a:t>Concepts of UX</a:t>
              </a:r>
              <a:endParaRPr lang="en-US" sz="1200" dirty="0">
                <a:solidFill>
                  <a:schemeClr val="accent5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971552" y="3861732"/>
              <a:ext cx="2408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 smtClean="0">
                  <a:solidFill>
                    <a:schemeClr val="accent5"/>
                  </a:solidFill>
                </a:rPr>
                <a:t>Classes vs. IDs</a:t>
              </a:r>
              <a:endParaRPr lang="en-US" sz="12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639560" y="2248485"/>
            <a:ext cx="2410480" cy="3839239"/>
            <a:chOff x="4890760" y="2126712"/>
            <a:chExt cx="2410480" cy="3839239"/>
          </a:xfrm>
        </p:grpSpPr>
        <p:sp>
          <p:nvSpPr>
            <p:cNvPr id="39" name="Rounded Rectangle 38"/>
            <p:cNvSpPr/>
            <p:nvPr/>
          </p:nvSpPr>
          <p:spPr>
            <a:xfrm>
              <a:off x="4890760" y="2126712"/>
              <a:ext cx="2410480" cy="3839239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chemeClr val="bg1">
                  <a:lumMod val="95000"/>
                  <a:alpha val="4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90852" y="2330564"/>
              <a:ext cx="18102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800" b="1" dirty="0" smtClean="0">
                  <a:solidFill>
                    <a:schemeClr val="bg1"/>
                  </a:solidFill>
                  <a:latin typeface="+mj-lt"/>
                </a:rPr>
                <a:t>Design</a:t>
              </a:r>
              <a:endParaRPr lang="en-US" sz="28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5062415" y="2880535"/>
              <a:ext cx="2067171" cy="0"/>
            </a:xfrm>
            <a:prstGeom prst="line">
              <a:avLst/>
            </a:prstGeom>
            <a:ln w="25400">
              <a:solidFill>
                <a:schemeClr val="accent4"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891981" y="3067453"/>
              <a:ext cx="2408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 smtClean="0">
                  <a:solidFill>
                    <a:schemeClr val="accent4"/>
                  </a:solidFill>
                </a:rPr>
                <a:t>Typography</a:t>
              </a:r>
              <a:endParaRPr lang="en-US" sz="1200" dirty="0">
                <a:solidFill>
                  <a:schemeClr val="accent4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91981" y="3460354"/>
              <a:ext cx="2408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 smtClean="0">
                  <a:solidFill>
                    <a:schemeClr val="accent4"/>
                  </a:solidFill>
                </a:rPr>
                <a:t>The Right Font Sizes</a:t>
              </a:r>
              <a:endParaRPr lang="en-US" sz="1200" dirty="0">
                <a:solidFill>
                  <a:schemeClr val="accent4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891981" y="3861732"/>
              <a:ext cx="2408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4"/>
                  </a:solidFill>
                </a:rPr>
                <a:t>T</a:t>
              </a:r>
              <a:r>
                <a:rPr lang="id-ID" sz="1200" dirty="0" smtClean="0">
                  <a:solidFill>
                    <a:schemeClr val="accent4"/>
                  </a:solidFill>
                </a:rPr>
                <a:t>he Right Color Scheme</a:t>
              </a:r>
              <a:endParaRPr lang="en-US" sz="1200" dirty="0">
                <a:solidFill>
                  <a:schemeClr val="accent4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891981" y="4260122"/>
              <a:ext cx="2408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 smtClean="0">
                  <a:solidFill>
                    <a:schemeClr val="accent4"/>
                  </a:solidFill>
                </a:rPr>
                <a:t>Unique Images</a:t>
              </a:r>
              <a:endParaRPr lang="en-US" sz="1200" dirty="0">
                <a:solidFill>
                  <a:schemeClr val="accent4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891981" y="4645655"/>
              <a:ext cx="2408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4"/>
                  </a:solidFill>
                </a:rPr>
                <a:t>Creating a Great UX</a:t>
              </a:r>
              <a:endParaRPr lang="en-US" sz="12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091160" y="2248485"/>
            <a:ext cx="2410480" cy="3839239"/>
            <a:chOff x="8091160" y="2248485"/>
            <a:chExt cx="2410480" cy="3839239"/>
          </a:xfrm>
        </p:grpSpPr>
        <p:grpSp>
          <p:nvGrpSpPr>
            <p:cNvPr id="95" name="Group 94"/>
            <p:cNvGrpSpPr/>
            <p:nvPr/>
          </p:nvGrpSpPr>
          <p:grpSpPr>
            <a:xfrm>
              <a:off x="8091160" y="2248485"/>
              <a:ext cx="2410480" cy="3839239"/>
              <a:chOff x="4890760" y="2126712"/>
              <a:chExt cx="2410480" cy="3839239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4890760" y="2126712"/>
                <a:ext cx="2410480" cy="3839239"/>
              </a:xfrm>
              <a:prstGeom prst="roundRect">
                <a:avLst/>
              </a:prstGeom>
              <a:noFill/>
              <a:ln w="25400">
                <a:solidFill>
                  <a:srgbClr val="F2F2F2">
                    <a:alpha val="45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190852" y="2330564"/>
                <a:ext cx="18102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2800" b="1" dirty="0" smtClean="0">
                    <a:solidFill>
                      <a:srgbClr val="FFFFFF"/>
                    </a:solidFill>
                    <a:latin typeface="+mj-lt"/>
                  </a:rPr>
                  <a:t>Developing</a:t>
                </a:r>
                <a:endParaRPr lang="en-US" sz="2800" b="1" dirty="0" smtClean="0">
                  <a:solidFill>
                    <a:srgbClr val="FFFFFF"/>
                  </a:solidFill>
                  <a:latin typeface="+mj-lt"/>
                </a:endParaRPr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5062415" y="2880535"/>
                <a:ext cx="2067171" cy="0"/>
              </a:xfrm>
              <a:prstGeom prst="line">
                <a:avLst/>
              </a:prstGeom>
              <a:ln w="25400">
                <a:solidFill>
                  <a:srgbClr val="C6E0F2">
                    <a:alpha val="4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/>
              <p:cNvSpPr txBox="1"/>
              <p:nvPr/>
            </p:nvSpPr>
            <p:spPr>
              <a:xfrm>
                <a:off x="4891981" y="3067453"/>
                <a:ext cx="24080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200" dirty="0" smtClean="0">
                    <a:solidFill>
                      <a:srgbClr val="C6E0F2"/>
                    </a:solidFill>
                  </a:rPr>
                  <a:t>Floating</a:t>
                </a:r>
                <a:endParaRPr lang="en-US" sz="1200" dirty="0">
                  <a:solidFill>
                    <a:srgbClr val="C6E0F2"/>
                  </a:solidFill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8092381" y="3607527"/>
              <a:ext cx="2408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 smtClean="0">
                  <a:solidFill>
                    <a:schemeClr val="accent6"/>
                  </a:solidFill>
                </a:rPr>
                <a:t>Clearing</a:t>
              </a:r>
              <a:endParaRPr lang="en-US" sz="1200" dirty="0">
                <a:solidFill>
                  <a:schemeClr val="accent6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92381" y="4008905"/>
              <a:ext cx="2408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 smtClean="0">
                  <a:solidFill>
                    <a:schemeClr val="accent6"/>
                  </a:solidFill>
                </a:rPr>
                <a:t>Reset Feature</a:t>
              </a:r>
              <a:endParaRPr lang="en-US" sz="1200" dirty="0">
                <a:solidFill>
                  <a:schemeClr val="accent6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92381" y="4407295"/>
              <a:ext cx="2408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 smtClean="0">
                  <a:solidFill>
                    <a:schemeClr val="accent6"/>
                  </a:solidFill>
                </a:rPr>
                <a:t>Semantics of CSS</a:t>
              </a:r>
              <a:endParaRPr lang="en-US" sz="1200" dirty="0">
                <a:solidFill>
                  <a:schemeClr val="accent6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92381" y="4792828"/>
              <a:ext cx="2408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6"/>
                  </a:solidFill>
                </a:rPr>
                <a:t>Classes vs. IDs</a:t>
              </a:r>
              <a:endParaRPr lang="en-US" sz="12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30" name="Freeform 5"/>
          <p:cNvSpPr>
            <a:spLocks/>
          </p:cNvSpPr>
          <p:nvPr/>
        </p:nvSpPr>
        <p:spPr bwMode="auto">
          <a:xfrm>
            <a:off x="1446548" y="2589422"/>
            <a:ext cx="382021" cy="336431"/>
          </a:xfrm>
          <a:custGeom>
            <a:avLst/>
            <a:gdLst>
              <a:gd name="T0" fmla="*/ 221 w 442"/>
              <a:gd name="T1" fmla="*/ 311 h 421"/>
              <a:gd name="T2" fmla="*/ 442 w 442"/>
              <a:gd name="T3" fmla="*/ 421 h 421"/>
              <a:gd name="T4" fmla="*/ 442 w 442"/>
              <a:gd name="T5" fmla="*/ 0 h 421"/>
              <a:gd name="T6" fmla="*/ 0 w 442"/>
              <a:gd name="T7" fmla="*/ 0 h 421"/>
              <a:gd name="T8" fmla="*/ 0 w 442"/>
              <a:gd name="T9" fmla="*/ 421 h 421"/>
              <a:gd name="T10" fmla="*/ 221 w 442"/>
              <a:gd name="T11" fmla="*/ 311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2" h="421">
                <a:moveTo>
                  <a:pt x="221" y="311"/>
                </a:moveTo>
                <a:lnTo>
                  <a:pt x="442" y="421"/>
                </a:lnTo>
                <a:lnTo>
                  <a:pt x="442" y="0"/>
                </a:lnTo>
                <a:lnTo>
                  <a:pt x="0" y="0"/>
                </a:lnTo>
                <a:lnTo>
                  <a:pt x="0" y="421"/>
                </a:lnTo>
                <a:lnTo>
                  <a:pt x="221" y="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200" b="1" dirty="0">
                <a:solidFill>
                  <a:schemeClr val="bg1"/>
                </a:solidFill>
              </a:rPr>
              <a:t>01</a:t>
            </a:r>
            <a:endParaRPr lang="id-ID" sz="1351" b="1" dirty="0">
              <a:solidFill>
                <a:schemeClr val="bg1"/>
              </a:solidFill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4670804" y="2589422"/>
            <a:ext cx="382021" cy="336431"/>
          </a:xfrm>
          <a:custGeom>
            <a:avLst/>
            <a:gdLst>
              <a:gd name="T0" fmla="*/ 221 w 442"/>
              <a:gd name="T1" fmla="*/ 311 h 421"/>
              <a:gd name="T2" fmla="*/ 442 w 442"/>
              <a:gd name="T3" fmla="*/ 421 h 421"/>
              <a:gd name="T4" fmla="*/ 442 w 442"/>
              <a:gd name="T5" fmla="*/ 0 h 421"/>
              <a:gd name="T6" fmla="*/ 0 w 442"/>
              <a:gd name="T7" fmla="*/ 0 h 421"/>
              <a:gd name="T8" fmla="*/ 0 w 442"/>
              <a:gd name="T9" fmla="*/ 421 h 421"/>
              <a:gd name="T10" fmla="*/ 221 w 442"/>
              <a:gd name="T11" fmla="*/ 311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2" h="421">
                <a:moveTo>
                  <a:pt x="221" y="311"/>
                </a:moveTo>
                <a:lnTo>
                  <a:pt x="442" y="421"/>
                </a:lnTo>
                <a:lnTo>
                  <a:pt x="442" y="0"/>
                </a:lnTo>
                <a:lnTo>
                  <a:pt x="0" y="0"/>
                </a:lnTo>
                <a:lnTo>
                  <a:pt x="0" y="421"/>
                </a:lnTo>
                <a:lnTo>
                  <a:pt x="221" y="3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200" b="1" dirty="0">
                <a:solidFill>
                  <a:schemeClr val="bg1"/>
                </a:solidFill>
              </a:rPr>
              <a:t>02</a:t>
            </a:r>
            <a:endParaRPr lang="id-ID" sz="1351" b="1" dirty="0">
              <a:solidFill>
                <a:schemeClr val="bg1"/>
              </a:solidFill>
            </a:endParaRPr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>
            <a:off x="7884540" y="2589422"/>
            <a:ext cx="382021" cy="336431"/>
          </a:xfrm>
          <a:custGeom>
            <a:avLst/>
            <a:gdLst>
              <a:gd name="T0" fmla="*/ 221 w 442"/>
              <a:gd name="T1" fmla="*/ 311 h 421"/>
              <a:gd name="T2" fmla="*/ 442 w 442"/>
              <a:gd name="T3" fmla="*/ 421 h 421"/>
              <a:gd name="T4" fmla="*/ 442 w 442"/>
              <a:gd name="T5" fmla="*/ 0 h 421"/>
              <a:gd name="T6" fmla="*/ 0 w 442"/>
              <a:gd name="T7" fmla="*/ 0 h 421"/>
              <a:gd name="T8" fmla="*/ 0 w 442"/>
              <a:gd name="T9" fmla="*/ 421 h 421"/>
              <a:gd name="T10" fmla="*/ 221 w 442"/>
              <a:gd name="T11" fmla="*/ 311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2" h="421">
                <a:moveTo>
                  <a:pt x="221" y="311"/>
                </a:moveTo>
                <a:lnTo>
                  <a:pt x="442" y="421"/>
                </a:lnTo>
                <a:lnTo>
                  <a:pt x="442" y="0"/>
                </a:lnTo>
                <a:lnTo>
                  <a:pt x="0" y="0"/>
                </a:lnTo>
                <a:lnTo>
                  <a:pt x="0" y="421"/>
                </a:lnTo>
                <a:lnTo>
                  <a:pt x="221" y="3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200" b="1" dirty="0">
                <a:solidFill>
                  <a:schemeClr val="bg1"/>
                </a:solidFill>
              </a:rPr>
              <a:t>03</a:t>
            </a:r>
            <a:endParaRPr lang="id-ID" sz="135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6493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30" grpId="0" animBg="1"/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186"/>
          <p:cNvSpPr txBox="1"/>
          <p:nvPr/>
        </p:nvSpPr>
        <p:spPr>
          <a:xfrm>
            <a:off x="2586174" y="680759"/>
            <a:ext cx="70198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dirty="0" smtClean="0">
                <a:solidFill>
                  <a:schemeClr val="bg1"/>
                </a:solidFill>
                <a:latin typeface="+mj-lt"/>
              </a:rPr>
              <a:t>Takeaways from the Project</a:t>
            </a:r>
            <a:endParaRPr lang="en-US" sz="4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2" name="Freeform 48"/>
          <p:cNvSpPr>
            <a:spLocks/>
          </p:cNvSpPr>
          <p:nvPr/>
        </p:nvSpPr>
        <p:spPr bwMode="auto">
          <a:xfrm>
            <a:off x="4227034" y="3493744"/>
            <a:ext cx="1088044" cy="830320"/>
          </a:xfrm>
          <a:custGeom>
            <a:avLst/>
            <a:gdLst>
              <a:gd name="T0" fmla="*/ 0 w 971"/>
              <a:gd name="T1" fmla="*/ 74 h 741"/>
              <a:gd name="T2" fmla="*/ 653 w 971"/>
              <a:gd name="T3" fmla="*/ 0 h 741"/>
              <a:gd name="T4" fmla="*/ 971 w 971"/>
              <a:gd name="T5" fmla="*/ 384 h 741"/>
              <a:gd name="T6" fmla="*/ 403 w 971"/>
              <a:gd name="T7" fmla="*/ 741 h 741"/>
              <a:gd name="T8" fmla="*/ 133 w 971"/>
              <a:gd name="T9" fmla="*/ 566 h 741"/>
              <a:gd name="T10" fmla="*/ 0 w 971"/>
              <a:gd name="T11" fmla="*/ 74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1" h="741">
                <a:moveTo>
                  <a:pt x="0" y="74"/>
                </a:moveTo>
                <a:lnTo>
                  <a:pt x="653" y="0"/>
                </a:lnTo>
                <a:lnTo>
                  <a:pt x="971" y="384"/>
                </a:lnTo>
                <a:lnTo>
                  <a:pt x="403" y="741"/>
                </a:lnTo>
                <a:lnTo>
                  <a:pt x="133" y="566"/>
                </a:lnTo>
                <a:lnTo>
                  <a:pt x="0" y="74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3" name="Freeform 49"/>
          <p:cNvSpPr>
            <a:spLocks/>
          </p:cNvSpPr>
          <p:nvPr/>
        </p:nvSpPr>
        <p:spPr bwMode="auto">
          <a:xfrm>
            <a:off x="4516134" y="3555373"/>
            <a:ext cx="665601" cy="440372"/>
          </a:xfrm>
          <a:custGeom>
            <a:avLst/>
            <a:gdLst>
              <a:gd name="T0" fmla="*/ 36 w 594"/>
              <a:gd name="T1" fmla="*/ 393 h 393"/>
              <a:gd name="T2" fmla="*/ 594 w 594"/>
              <a:gd name="T3" fmla="*/ 331 h 393"/>
              <a:gd name="T4" fmla="*/ 407 w 594"/>
              <a:gd name="T5" fmla="*/ 80 h 393"/>
              <a:gd name="T6" fmla="*/ 152 w 594"/>
              <a:gd name="T7" fmla="*/ 0 h 393"/>
              <a:gd name="T8" fmla="*/ 0 w 594"/>
              <a:gd name="T9" fmla="*/ 42 h 393"/>
              <a:gd name="T10" fmla="*/ 0 w 594"/>
              <a:gd name="T11" fmla="*/ 246 h 393"/>
              <a:gd name="T12" fmla="*/ 36 w 594"/>
              <a:gd name="T13" fmla="*/ 393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4" h="393">
                <a:moveTo>
                  <a:pt x="36" y="393"/>
                </a:moveTo>
                <a:lnTo>
                  <a:pt x="594" y="331"/>
                </a:lnTo>
                <a:lnTo>
                  <a:pt x="407" y="80"/>
                </a:lnTo>
                <a:lnTo>
                  <a:pt x="152" y="0"/>
                </a:lnTo>
                <a:lnTo>
                  <a:pt x="0" y="42"/>
                </a:lnTo>
                <a:lnTo>
                  <a:pt x="0" y="246"/>
                </a:lnTo>
                <a:lnTo>
                  <a:pt x="36" y="393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4" name="Freeform 50"/>
          <p:cNvSpPr>
            <a:spLocks/>
          </p:cNvSpPr>
          <p:nvPr/>
        </p:nvSpPr>
        <p:spPr bwMode="auto">
          <a:xfrm>
            <a:off x="4302110" y="4422671"/>
            <a:ext cx="596127" cy="930048"/>
          </a:xfrm>
          <a:custGeom>
            <a:avLst/>
            <a:gdLst>
              <a:gd name="T0" fmla="*/ 55 w 225"/>
              <a:gd name="T1" fmla="*/ 351 h 351"/>
              <a:gd name="T2" fmla="*/ 210 w 225"/>
              <a:gd name="T3" fmla="*/ 304 h 351"/>
              <a:gd name="T4" fmla="*/ 225 w 225"/>
              <a:gd name="T5" fmla="*/ 70 h 351"/>
              <a:gd name="T6" fmla="*/ 163 w 225"/>
              <a:gd name="T7" fmla="*/ 0 h 351"/>
              <a:gd name="T8" fmla="*/ 36 w 225"/>
              <a:gd name="T9" fmla="*/ 84 h 351"/>
              <a:gd name="T10" fmla="*/ 0 w 225"/>
              <a:gd name="T11" fmla="*/ 200 h 351"/>
              <a:gd name="T12" fmla="*/ 55 w 225"/>
              <a:gd name="T13" fmla="*/ 351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5" h="351">
                <a:moveTo>
                  <a:pt x="55" y="351"/>
                </a:moveTo>
                <a:cubicBezTo>
                  <a:pt x="210" y="304"/>
                  <a:pt x="210" y="304"/>
                  <a:pt x="210" y="304"/>
                </a:cubicBezTo>
                <a:cubicBezTo>
                  <a:pt x="225" y="70"/>
                  <a:pt x="225" y="70"/>
                  <a:pt x="225" y="7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3" y="0"/>
                  <a:pt x="38" y="82"/>
                  <a:pt x="36" y="84"/>
                </a:cubicBezTo>
                <a:cubicBezTo>
                  <a:pt x="35" y="85"/>
                  <a:pt x="0" y="200"/>
                  <a:pt x="0" y="200"/>
                </a:cubicBezTo>
                <a:lnTo>
                  <a:pt x="55" y="351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5" name="Freeform 51"/>
          <p:cNvSpPr>
            <a:spLocks/>
          </p:cNvSpPr>
          <p:nvPr/>
        </p:nvSpPr>
        <p:spPr bwMode="auto">
          <a:xfrm>
            <a:off x="4638272" y="4762195"/>
            <a:ext cx="867298" cy="633105"/>
          </a:xfrm>
          <a:custGeom>
            <a:avLst/>
            <a:gdLst>
              <a:gd name="T0" fmla="*/ 6 w 327"/>
              <a:gd name="T1" fmla="*/ 23 h 239"/>
              <a:gd name="T2" fmla="*/ 327 w 327"/>
              <a:gd name="T3" fmla="*/ 0 h 239"/>
              <a:gd name="T4" fmla="*/ 249 w 327"/>
              <a:gd name="T5" fmla="*/ 160 h 239"/>
              <a:gd name="T6" fmla="*/ 108 w 327"/>
              <a:gd name="T7" fmla="*/ 239 h 239"/>
              <a:gd name="T8" fmla="*/ 1 w 327"/>
              <a:gd name="T9" fmla="*/ 152 h 239"/>
              <a:gd name="T10" fmla="*/ 6 w 327"/>
              <a:gd name="T11" fmla="*/ 23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7" h="239">
                <a:moveTo>
                  <a:pt x="6" y="23"/>
                </a:moveTo>
                <a:cubicBezTo>
                  <a:pt x="327" y="0"/>
                  <a:pt x="327" y="0"/>
                  <a:pt x="327" y="0"/>
                </a:cubicBezTo>
                <a:cubicBezTo>
                  <a:pt x="249" y="160"/>
                  <a:pt x="249" y="160"/>
                  <a:pt x="249" y="160"/>
                </a:cubicBezTo>
                <a:cubicBezTo>
                  <a:pt x="249" y="160"/>
                  <a:pt x="113" y="239"/>
                  <a:pt x="108" y="239"/>
                </a:cubicBezTo>
                <a:cubicBezTo>
                  <a:pt x="103" y="238"/>
                  <a:pt x="3" y="152"/>
                  <a:pt x="1" y="152"/>
                </a:cubicBezTo>
                <a:cubicBezTo>
                  <a:pt x="0" y="151"/>
                  <a:pt x="6" y="23"/>
                  <a:pt x="6" y="23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6" name="Freeform 52"/>
          <p:cNvSpPr>
            <a:spLocks/>
          </p:cNvSpPr>
          <p:nvPr/>
        </p:nvSpPr>
        <p:spPr bwMode="auto">
          <a:xfrm>
            <a:off x="4787304" y="3767155"/>
            <a:ext cx="662239" cy="1158638"/>
          </a:xfrm>
          <a:custGeom>
            <a:avLst/>
            <a:gdLst>
              <a:gd name="T0" fmla="*/ 94 w 591"/>
              <a:gd name="T1" fmla="*/ 1034 h 1034"/>
              <a:gd name="T2" fmla="*/ 579 w 591"/>
              <a:gd name="T3" fmla="*/ 968 h 1034"/>
              <a:gd name="T4" fmla="*/ 591 w 591"/>
              <a:gd name="T5" fmla="*/ 497 h 1034"/>
              <a:gd name="T6" fmla="*/ 402 w 591"/>
              <a:gd name="T7" fmla="*/ 24 h 1034"/>
              <a:gd name="T8" fmla="*/ 321 w 591"/>
              <a:gd name="T9" fmla="*/ 0 h 1034"/>
              <a:gd name="T10" fmla="*/ 0 w 591"/>
              <a:gd name="T11" fmla="*/ 19 h 1034"/>
              <a:gd name="T12" fmla="*/ 94 w 591"/>
              <a:gd name="T13" fmla="*/ 1034 h 1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1" h="1034">
                <a:moveTo>
                  <a:pt x="94" y="1034"/>
                </a:moveTo>
                <a:lnTo>
                  <a:pt x="579" y="968"/>
                </a:lnTo>
                <a:lnTo>
                  <a:pt x="591" y="497"/>
                </a:lnTo>
                <a:lnTo>
                  <a:pt x="402" y="24"/>
                </a:lnTo>
                <a:lnTo>
                  <a:pt x="321" y="0"/>
                </a:lnTo>
                <a:lnTo>
                  <a:pt x="0" y="19"/>
                </a:lnTo>
                <a:lnTo>
                  <a:pt x="94" y="1034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7" name="Freeform 53"/>
          <p:cNvSpPr>
            <a:spLocks/>
          </p:cNvSpPr>
          <p:nvPr/>
        </p:nvSpPr>
        <p:spPr bwMode="auto">
          <a:xfrm>
            <a:off x="5714921" y="2121660"/>
            <a:ext cx="782137" cy="789981"/>
          </a:xfrm>
          <a:custGeom>
            <a:avLst/>
            <a:gdLst>
              <a:gd name="T0" fmla="*/ 168 w 698"/>
              <a:gd name="T1" fmla="*/ 0 h 705"/>
              <a:gd name="T2" fmla="*/ 0 w 698"/>
              <a:gd name="T3" fmla="*/ 485 h 705"/>
              <a:gd name="T4" fmla="*/ 457 w 698"/>
              <a:gd name="T5" fmla="*/ 705 h 705"/>
              <a:gd name="T6" fmla="*/ 698 w 698"/>
              <a:gd name="T7" fmla="*/ 606 h 705"/>
              <a:gd name="T8" fmla="*/ 660 w 698"/>
              <a:gd name="T9" fmla="*/ 352 h 705"/>
              <a:gd name="T10" fmla="*/ 168 w 698"/>
              <a:gd name="T11" fmla="*/ 0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8" h="705">
                <a:moveTo>
                  <a:pt x="168" y="0"/>
                </a:moveTo>
                <a:lnTo>
                  <a:pt x="0" y="485"/>
                </a:lnTo>
                <a:lnTo>
                  <a:pt x="457" y="705"/>
                </a:lnTo>
                <a:lnTo>
                  <a:pt x="698" y="606"/>
                </a:lnTo>
                <a:lnTo>
                  <a:pt x="660" y="352"/>
                </a:lnTo>
                <a:lnTo>
                  <a:pt x="168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8" name="Freeform 54"/>
          <p:cNvSpPr>
            <a:spLocks/>
          </p:cNvSpPr>
          <p:nvPr/>
        </p:nvSpPr>
        <p:spPr bwMode="auto">
          <a:xfrm>
            <a:off x="5534704" y="2680232"/>
            <a:ext cx="580440" cy="774293"/>
          </a:xfrm>
          <a:custGeom>
            <a:avLst/>
            <a:gdLst>
              <a:gd name="T0" fmla="*/ 518 w 518"/>
              <a:gd name="T1" fmla="*/ 71 h 691"/>
              <a:gd name="T2" fmla="*/ 303 w 518"/>
              <a:gd name="T3" fmla="*/ 691 h 691"/>
              <a:gd name="T4" fmla="*/ 45 w 518"/>
              <a:gd name="T5" fmla="*/ 407 h 691"/>
              <a:gd name="T6" fmla="*/ 0 w 518"/>
              <a:gd name="T7" fmla="*/ 94 h 691"/>
              <a:gd name="T8" fmla="*/ 166 w 518"/>
              <a:gd name="T9" fmla="*/ 0 h 691"/>
              <a:gd name="T10" fmla="*/ 518 w 518"/>
              <a:gd name="T11" fmla="*/ 71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8" h="691">
                <a:moveTo>
                  <a:pt x="518" y="71"/>
                </a:moveTo>
                <a:lnTo>
                  <a:pt x="303" y="691"/>
                </a:lnTo>
                <a:lnTo>
                  <a:pt x="45" y="407"/>
                </a:lnTo>
                <a:lnTo>
                  <a:pt x="0" y="94"/>
                </a:lnTo>
                <a:lnTo>
                  <a:pt x="166" y="0"/>
                </a:lnTo>
                <a:lnTo>
                  <a:pt x="518" y="71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9" name="Freeform 55"/>
          <p:cNvSpPr>
            <a:spLocks/>
          </p:cNvSpPr>
          <p:nvPr/>
        </p:nvSpPr>
        <p:spPr bwMode="auto">
          <a:xfrm>
            <a:off x="6576615" y="2705460"/>
            <a:ext cx="989437" cy="657757"/>
          </a:xfrm>
          <a:custGeom>
            <a:avLst/>
            <a:gdLst>
              <a:gd name="T0" fmla="*/ 883 w 883"/>
              <a:gd name="T1" fmla="*/ 78 h 587"/>
              <a:gd name="T2" fmla="*/ 665 w 883"/>
              <a:gd name="T3" fmla="*/ 587 h 587"/>
              <a:gd name="T4" fmla="*/ 137 w 883"/>
              <a:gd name="T5" fmla="*/ 411 h 587"/>
              <a:gd name="T6" fmla="*/ 0 w 883"/>
              <a:gd name="T7" fmla="*/ 142 h 587"/>
              <a:gd name="T8" fmla="*/ 279 w 883"/>
              <a:gd name="T9" fmla="*/ 0 h 587"/>
              <a:gd name="T10" fmla="*/ 883 w 883"/>
              <a:gd name="T11" fmla="*/ 78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3" h="587">
                <a:moveTo>
                  <a:pt x="883" y="78"/>
                </a:moveTo>
                <a:lnTo>
                  <a:pt x="665" y="587"/>
                </a:lnTo>
                <a:lnTo>
                  <a:pt x="137" y="411"/>
                </a:lnTo>
                <a:lnTo>
                  <a:pt x="0" y="142"/>
                </a:lnTo>
                <a:lnTo>
                  <a:pt x="279" y="0"/>
                </a:lnTo>
                <a:lnTo>
                  <a:pt x="883" y="78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0" name="Freeform 56"/>
          <p:cNvSpPr>
            <a:spLocks/>
          </p:cNvSpPr>
          <p:nvPr/>
        </p:nvSpPr>
        <p:spPr bwMode="auto">
          <a:xfrm>
            <a:off x="6666449" y="3078023"/>
            <a:ext cx="591645" cy="670083"/>
          </a:xfrm>
          <a:custGeom>
            <a:avLst/>
            <a:gdLst>
              <a:gd name="T0" fmla="*/ 83 w 223"/>
              <a:gd name="T1" fmla="*/ 0 h 253"/>
              <a:gd name="T2" fmla="*/ 0 w 223"/>
              <a:gd name="T3" fmla="*/ 241 h 253"/>
              <a:gd name="T4" fmla="*/ 118 w 223"/>
              <a:gd name="T5" fmla="*/ 253 h 253"/>
              <a:gd name="T6" fmla="*/ 223 w 223"/>
              <a:gd name="T7" fmla="*/ 193 h 253"/>
              <a:gd name="T8" fmla="*/ 203 w 223"/>
              <a:gd name="T9" fmla="*/ 75 h 253"/>
              <a:gd name="T10" fmla="*/ 83 w 223"/>
              <a:gd name="T11" fmla="*/ 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3" h="253">
                <a:moveTo>
                  <a:pt x="83" y="0"/>
                </a:moveTo>
                <a:cubicBezTo>
                  <a:pt x="0" y="241"/>
                  <a:pt x="0" y="241"/>
                  <a:pt x="0" y="241"/>
                </a:cubicBezTo>
                <a:cubicBezTo>
                  <a:pt x="118" y="253"/>
                  <a:pt x="118" y="253"/>
                  <a:pt x="118" y="253"/>
                </a:cubicBezTo>
                <a:cubicBezTo>
                  <a:pt x="118" y="253"/>
                  <a:pt x="223" y="198"/>
                  <a:pt x="223" y="193"/>
                </a:cubicBezTo>
                <a:cubicBezTo>
                  <a:pt x="223" y="188"/>
                  <a:pt x="203" y="75"/>
                  <a:pt x="203" y="75"/>
                </a:cubicBezTo>
                <a:lnTo>
                  <a:pt x="83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1" name="Freeform 57"/>
          <p:cNvSpPr>
            <a:spLocks/>
          </p:cNvSpPr>
          <p:nvPr/>
        </p:nvSpPr>
        <p:spPr bwMode="auto">
          <a:xfrm>
            <a:off x="5792237" y="2734594"/>
            <a:ext cx="1195616" cy="869539"/>
          </a:xfrm>
          <a:custGeom>
            <a:avLst/>
            <a:gdLst>
              <a:gd name="T0" fmla="*/ 451 w 451"/>
              <a:gd name="T1" fmla="*/ 138 h 328"/>
              <a:gd name="T2" fmla="*/ 400 w 451"/>
              <a:gd name="T3" fmla="*/ 327 h 328"/>
              <a:gd name="T4" fmla="*/ 22 w 451"/>
              <a:gd name="T5" fmla="*/ 247 h 328"/>
              <a:gd name="T6" fmla="*/ 0 w 451"/>
              <a:gd name="T7" fmla="*/ 169 h 328"/>
              <a:gd name="T8" fmla="*/ 42 w 451"/>
              <a:gd name="T9" fmla="*/ 0 h 328"/>
              <a:gd name="T10" fmla="*/ 451 w 451"/>
              <a:gd name="T11" fmla="*/ 13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1" h="328">
                <a:moveTo>
                  <a:pt x="451" y="138"/>
                </a:moveTo>
                <a:cubicBezTo>
                  <a:pt x="451" y="138"/>
                  <a:pt x="395" y="328"/>
                  <a:pt x="400" y="327"/>
                </a:cubicBezTo>
                <a:cubicBezTo>
                  <a:pt x="405" y="326"/>
                  <a:pt x="22" y="247"/>
                  <a:pt x="22" y="247"/>
                </a:cubicBezTo>
                <a:cubicBezTo>
                  <a:pt x="0" y="169"/>
                  <a:pt x="0" y="169"/>
                  <a:pt x="0" y="169"/>
                </a:cubicBezTo>
                <a:cubicBezTo>
                  <a:pt x="42" y="0"/>
                  <a:pt x="42" y="0"/>
                  <a:pt x="42" y="0"/>
                </a:cubicBezTo>
                <a:lnTo>
                  <a:pt x="451" y="13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2" name="Freeform 58"/>
          <p:cNvSpPr>
            <a:spLocks/>
          </p:cNvSpPr>
          <p:nvPr/>
        </p:nvSpPr>
        <p:spPr bwMode="auto">
          <a:xfrm>
            <a:off x="5963626" y="5495027"/>
            <a:ext cx="1067875" cy="981593"/>
          </a:xfrm>
          <a:custGeom>
            <a:avLst/>
            <a:gdLst>
              <a:gd name="T0" fmla="*/ 473 w 953"/>
              <a:gd name="T1" fmla="*/ 876 h 876"/>
              <a:gd name="T2" fmla="*/ 0 w 953"/>
              <a:gd name="T3" fmla="*/ 261 h 876"/>
              <a:gd name="T4" fmla="*/ 236 w 953"/>
              <a:gd name="T5" fmla="*/ 0 h 876"/>
              <a:gd name="T6" fmla="*/ 953 w 953"/>
              <a:gd name="T7" fmla="*/ 0 h 876"/>
              <a:gd name="T8" fmla="*/ 773 w 953"/>
              <a:gd name="T9" fmla="*/ 348 h 876"/>
              <a:gd name="T10" fmla="*/ 473 w 953"/>
              <a:gd name="T11" fmla="*/ 876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3" h="876">
                <a:moveTo>
                  <a:pt x="473" y="876"/>
                </a:moveTo>
                <a:lnTo>
                  <a:pt x="0" y="261"/>
                </a:lnTo>
                <a:lnTo>
                  <a:pt x="236" y="0"/>
                </a:lnTo>
                <a:lnTo>
                  <a:pt x="953" y="0"/>
                </a:lnTo>
                <a:lnTo>
                  <a:pt x="773" y="348"/>
                </a:lnTo>
                <a:lnTo>
                  <a:pt x="473" y="87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3" name="Freeform 59"/>
          <p:cNvSpPr>
            <a:spLocks/>
          </p:cNvSpPr>
          <p:nvPr/>
        </p:nvSpPr>
        <p:spPr bwMode="auto">
          <a:xfrm>
            <a:off x="5598575" y="4748748"/>
            <a:ext cx="906517" cy="1034259"/>
          </a:xfrm>
          <a:custGeom>
            <a:avLst/>
            <a:gdLst>
              <a:gd name="T0" fmla="*/ 342 w 342"/>
              <a:gd name="T1" fmla="*/ 309 h 390"/>
              <a:gd name="T2" fmla="*/ 112 w 342"/>
              <a:gd name="T3" fmla="*/ 0 h 390"/>
              <a:gd name="T4" fmla="*/ 2 w 342"/>
              <a:gd name="T5" fmla="*/ 198 h 390"/>
              <a:gd name="T6" fmla="*/ 102 w 342"/>
              <a:gd name="T7" fmla="*/ 340 h 390"/>
              <a:gd name="T8" fmla="*/ 252 w 342"/>
              <a:gd name="T9" fmla="*/ 390 h 390"/>
              <a:gd name="T10" fmla="*/ 342 w 342"/>
              <a:gd name="T11" fmla="*/ 30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2" h="390">
                <a:moveTo>
                  <a:pt x="342" y="309"/>
                </a:moveTo>
                <a:cubicBezTo>
                  <a:pt x="112" y="0"/>
                  <a:pt x="112" y="0"/>
                  <a:pt x="112" y="0"/>
                </a:cubicBezTo>
                <a:cubicBezTo>
                  <a:pt x="112" y="0"/>
                  <a:pt x="0" y="185"/>
                  <a:pt x="2" y="198"/>
                </a:cubicBezTo>
                <a:cubicBezTo>
                  <a:pt x="4" y="211"/>
                  <a:pt x="102" y="340"/>
                  <a:pt x="102" y="340"/>
                </a:cubicBezTo>
                <a:cubicBezTo>
                  <a:pt x="252" y="390"/>
                  <a:pt x="252" y="390"/>
                  <a:pt x="252" y="390"/>
                </a:cubicBezTo>
                <a:lnTo>
                  <a:pt x="342" y="309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4" name="Freeform 60"/>
          <p:cNvSpPr>
            <a:spLocks/>
          </p:cNvSpPr>
          <p:nvPr/>
        </p:nvSpPr>
        <p:spPr bwMode="auto">
          <a:xfrm>
            <a:off x="6652758" y="4644538"/>
            <a:ext cx="1283018" cy="811271"/>
          </a:xfrm>
          <a:custGeom>
            <a:avLst/>
            <a:gdLst>
              <a:gd name="T0" fmla="*/ 1145 w 1145"/>
              <a:gd name="T1" fmla="*/ 648 h 724"/>
              <a:gd name="T2" fmla="*/ 722 w 1145"/>
              <a:gd name="T3" fmla="*/ 0 h 724"/>
              <a:gd name="T4" fmla="*/ 0 w 1145"/>
              <a:gd name="T5" fmla="*/ 35 h 724"/>
              <a:gd name="T6" fmla="*/ 532 w 1145"/>
              <a:gd name="T7" fmla="*/ 724 h 724"/>
              <a:gd name="T8" fmla="*/ 1145 w 1145"/>
              <a:gd name="T9" fmla="*/ 648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5" h="724">
                <a:moveTo>
                  <a:pt x="1145" y="648"/>
                </a:moveTo>
                <a:lnTo>
                  <a:pt x="722" y="0"/>
                </a:lnTo>
                <a:lnTo>
                  <a:pt x="0" y="35"/>
                </a:lnTo>
                <a:lnTo>
                  <a:pt x="532" y="724"/>
                </a:lnTo>
                <a:lnTo>
                  <a:pt x="1145" y="64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5" name="Freeform 61"/>
          <p:cNvSpPr>
            <a:spLocks/>
          </p:cNvSpPr>
          <p:nvPr/>
        </p:nvSpPr>
        <p:spPr bwMode="auto">
          <a:xfrm>
            <a:off x="6709029" y="4324063"/>
            <a:ext cx="965905" cy="737315"/>
          </a:xfrm>
          <a:custGeom>
            <a:avLst/>
            <a:gdLst>
              <a:gd name="T0" fmla="*/ 177 w 364"/>
              <a:gd name="T1" fmla="*/ 278 h 278"/>
              <a:gd name="T2" fmla="*/ 0 w 364"/>
              <a:gd name="T3" fmla="*/ 22 h 278"/>
              <a:gd name="T4" fmla="*/ 163 w 364"/>
              <a:gd name="T5" fmla="*/ 0 h 278"/>
              <a:gd name="T6" fmla="*/ 344 w 364"/>
              <a:gd name="T7" fmla="*/ 71 h 278"/>
              <a:gd name="T8" fmla="*/ 357 w 364"/>
              <a:gd name="T9" fmla="*/ 198 h 278"/>
              <a:gd name="T10" fmla="*/ 177 w 364"/>
              <a:gd name="T11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4" h="278">
                <a:moveTo>
                  <a:pt x="177" y="278"/>
                </a:moveTo>
                <a:cubicBezTo>
                  <a:pt x="0" y="22"/>
                  <a:pt x="0" y="22"/>
                  <a:pt x="0" y="22"/>
                </a:cubicBezTo>
                <a:cubicBezTo>
                  <a:pt x="163" y="0"/>
                  <a:pt x="163" y="0"/>
                  <a:pt x="163" y="0"/>
                </a:cubicBezTo>
                <a:cubicBezTo>
                  <a:pt x="163" y="0"/>
                  <a:pt x="342" y="60"/>
                  <a:pt x="344" y="71"/>
                </a:cubicBezTo>
                <a:cubicBezTo>
                  <a:pt x="345" y="82"/>
                  <a:pt x="364" y="190"/>
                  <a:pt x="357" y="198"/>
                </a:cubicBezTo>
                <a:cubicBezTo>
                  <a:pt x="349" y="205"/>
                  <a:pt x="177" y="278"/>
                  <a:pt x="177" y="278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6" name="Freeform 62"/>
          <p:cNvSpPr>
            <a:spLocks/>
          </p:cNvSpPr>
          <p:nvPr/>
        </p:nvSpPr>
        <p:spPr bwMode="auto">
          <a:xfrm>
            <a:off x="6018532" y="4530243"/>
            <a:ext cx="1272933" cy="1195616"/>
          </a:xfrm>
          <a:custGeom>
            <a:avLst/>
            <a:gdLst>
              <a:gd name="T0" fmla="*/ 480 w 480"/>
              <a:gd name="T1" fmla="*/ 205 h 451"/>
              <a:gd name="T2" fmla="*/ 334 w 480"/>
              <a:gd name="T3" fmla="*/ 0 h 451"/>
              <a:gd name="T4" fmla="*/ 143 w 480"/>
              <a:gd name="T5" fmla="*/ 47 h 451"/>
              <a:gd name="T6" fmla="*/ 0 w 480"/>
              <a:gd name="T7" fmla="*/ 235 h 451"/>
              <a:gd name="T8" fmla="*/ 122 w 480"/>
              <a:gd name="T9" fmla="*/ 451 h 451"/>
              <a:gd name="T10" fmla="*/ 480 w 480"/>
              <a:gd name="T11" fmla="*/ 205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0" h="451">
                <a:moveTo>
                  <a:pt x="480" y="205"/>
                </a:moveTo>
                <a:cubicBezTo>
                  <a:pt x="334" y="0"/>
                  <a:pt x="334" y="0"/>
                  <a:pt x="334" y="0"/>
                </a:cubicBezTo>
                <a:cubicBezTo>
                  <a:pt x="143" y="47"/>
                  <a:pt x="143" y="47"/>
                  <a:pt x="143" y="47"/>
                </a:cubicBezTo>
                <a:cubicBezTo>
                  <a:pt x="143" y="47"/>
                  <a:pt x="0" y="226"/>
                  <a:pt x="0" y="235"/>
                </a:cubicBezTo>
                <a:cubicBezTo>
                  <a:pt x="0" y="245"/>
                  <a:pt x="122" y="451"/>
                  <a:pt x="122" y="451"/>
                </a:cubicBezTo>
                <a:lnTo>
                  <a:pt x="480" y="205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7" name="Freeform 63"/>
          <p:cNvSpPr>
            <a:spLocks/>
          </p:cNvSpPr>
          <p:nvPr/>
        </p:nvSpPr>
        <p:spPr bwMode="auto">
          <a:xfrm>
            <a:off x="4242722" y="2356395"/>
            <a:ext cx="1591166" cy="3993604"/>
          </a:xfrm>
          <a:custGeom>
            <a:avLst/>
            <a:gdLst>
              <a:gd name="T0" fmla="*/ 121 w 600"/>
              <a:gd name="T1" fmla="*/ 0 h 1506"/>
              <a:gd name="T2" fmla="*/ 0 w 600"/>
              <a:gd name="T3" fmla="*/ 438 h 1506"/>
              <a:gd name="T4" fmla="*/ 118 w 600"/>
              <a:gd name="T5" fmla="*/ 618 h 1506"/>
              <a:gd name="T6" fmla="*/ 119 w 600"/>
              <a:gd name="T7" fmla="*/ 615 h 1506"/>
              <a:gd name="T8" fmla="*/ 120 w 600"/>
              <a:gd name="T9" fmla="*/ 612 h 1506"/>
              <a:gd name="T10" fmla="*/ 121 w 600"/>
              <a:gd name="T11" fmla="*/ 610 h 1506"/>
              <a:gd name="T12" fmla="*/ 121 w 600"/>
              <a:gd name="T13" fmla="*/ 607 h 1506"/>
              <a:gd name="T14" fmla="*/ 151 w 600"/>
              <a:gd name="T15" fmla="*/ 544 h 1506"/>
              <a:gd name="T16" fmla="*/ 190 w 600"/>
              <a:gd name="T17" fmla="*/ 514 h 1506"/>
              <a:gd name="T18" fmla="*/ 235 w 600"/>
              <a:gd name="T19" fmla="*/ 519 h 1506"/>
              <a:gd name="T20" fmla="*/ 280 w 600"/>
              <a:gd name="T21" fmla="*/ 561 h 1506"/>
              <a:gd name="T22" fmla="*/ 316 w 600"/>
              <a:gd name="T23" fmla="*/ 636 h 1506"/>
              <a:gd name="T24" fmla="*/ 336 w 600"/>
              <a:gd name="T25" fmla="*/ 728 h 1506"/>
              <a:gd name="T26" fmla="*/ 339 w 600"/>
              <a:gd name="T27" fmla="*/ 824 h 1506"/>
              <a:gd name="T28" fmla="*/ 322 w 600"/>
              <a:gd name="T29" fmla="*/ 912 h 1506"/>
              <a:gd name="T30" fmla="*/ 290 w 600"/>
              <a:gd name="T31" fmla="*/ 973 h 1506"/>
              <a:gd name="T32" fmla="*/ 249 w 600"/>
              <a:gd name="T33" fmla="*/ 998 h 1506"/>
              <a:gd name="T34" fmla="*/ 204 w 600"/>
              <a:gd name="T35" fmla="*/ 987 h 1506"/>
              <a:gd name="T36" fmla="*/ 162 w 600"/>
              <a:gd name="T37" fmla="*/ 942 h 1506"/>
              <a:gd name="T38" fmla="*/ 160 w 600"/>
              <a:gd name="T39" fmla="*/ 939 h 1506"/>
              <a:gd name="T40" fmla="*/ 158 w 600"/>
              <a:gd name="T41" fmla="*/ 936 h 1506"/>
              <a:gd name="T42" fmla="*/ 157 w 600"/>
              <a:gd name="T43" fmla="*/ 933 h 1506"/>
              <a:gd name="T44" fmla="*/ 155 w 600"/>
              <a:gd name="T45" fmla="*/ 930 h 1506"/>
              <a:gd name="T46" fmla="*/ 88 w 600"/>
              <a:gd name="T47" fmla="*/ 1148 h 1506"/>
              <a:gd name="T48" fmla="*/ 303 w 600"/>
              <a:gd name="T49" fmla="*/ 1506 h 1506"/>
              <a:gd name="T50" fmla="*/ 600 w 600"/>
              <a:gd name="T51" fmla="*/ 655 h 1506"/>
              <a:gd name="T52" fmla="*/ 121 w 600"/>
              <a:gd name="T53" fmla="*/ 0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0" h="1506">
                <a:moveTo>
                  <a:pt x="121" y="0"/>
                </a:moveTo>
                <a:cubicBezTo>
                  <a:pt x="0" y="438"/>
                  <a:pt x="0" y="438"/>
                  <a:pt x="0" y="438"/>
                </a:cubicBezTo>
                <a:cubicBezTo>
                  <a:pt x="118" y="618"/>
                  <a:pt x="118" y="618"/>
                  <a:pt x="118" y="618"/>
                </a:cubicBezTo>
                <a:cubicBezTo>
                  <a:pt x="119" y="617"/>
                  <a:pt x="119" y="616"/>
                  <a:pt x="119" y="615"/>
                </a:cubicBezTo>
                <a:cubicBezTo>
                  <a:pt x="119" y="614"/>
                  <a:pt x="120" y="613"/>
                  <a:pt x="120" y="612"/>
                </a:cubicBezTo>
                <a:cubicBezTo>
                  <a:pt x="120" y="612"/>
                  <a:pt x="120" y="611"/>
                  <a:pt x="121" y="610"/>
                </a:cubicBezTo>
                <a:cubicBezTo>
                  <a:pt x="121" y="609"/>
                  <a:pt x="121" y="608"/>
                  <a:pt x="121" y="607"/>
                </a:cubicBezTo>
                <a:cubicBezTo>
                  <a:pt x="129" y="581"/>
                  <a:pt x="139" y="560"/>
                  <a:pt x="151" y="544"/>
                </a:cubicBezTo>
                <a:cubicBezTo>
                  <a:pt x="163" y="529"/>
                  <a:pt x="176" y="518"/>
                  <a:pt x="190" y="514"/>
                </a:cubicBezTo>
                <a:cubicBezTo>
                  <a:pt x="205" y="510"/>
                  <a:pt x="220" y="511"/>
                  <a:pt x="235" y="519"/>
                </a:cubicBezTo>
                <a:cubicBezTo>
                  <a:pt x="250" y="527"/>
                  <a:pt x="266" y="541"/>
                  <a:pt x="280" y="561"/>
                </a:cubicBezTo>
                <a:cubicBezTo>
                  <a:pt x="294" y="582"/>
                  <a:pt x="306" y="608"/>
                  <a:pt x="316" y="636"/>
                </a:cubicBezTo>
                <a:cubicBezTo>
                  <a:pt x="325" y="665"/>
                  <a:pt x="332" y="696"/>
                  <a:pt x="336" y="728"/>
                </a:cubicBezTo>
                <a:cubicBezTo>
                  <a:pt x="340" y="760"/>
                  <a:pt x="341" y="793"/>
                  <a:pt x="339" y="824"/>
                </a:cubicBezTo>
                <a:cubicBezTo>
                  <a:pt x="336" y="855"/>
                  <a:pt x="331" y="885"/>
                  <a:pt x="322" y="912"/>
                </a:cubicBezTo>
                <a:cubicBezTo>
                  <a:pt x="314" y="938"/>
                  <a:pt x="303" y="958"/>
                  <a:pt x="290" y="973"/>
                </a:cubicBezTo>
                <a:cubicBezTo>
                  <a:pt x="277" y="987"/>
                  <a:pt x="263" y="996"/>
                  <a:pt x="249" y="998"/>
                </a:cubicBezTo>
                <a:cubicBezTo>
                  <a:pt x="234" y="1000"/>
                  <a:pt x="219" y="997"/>
                  <a:pt x="204" y="987"/>
                </a:cubicBezTo>
                <a:cubicBezTo>
                  <a:pt x="189" y="978"/>
                  <a:pt x="175" y="963"/>
                  <a:pt x="162" y="942"/>
                </a:cubicBezTo>
                <a:cubicBezTo>
                  <a:pt x="161" y="941"/>
                  <a:pt x="160" y="940"/>
                  <a:pt x="160" y="939"/>
                </a:cubicBezTo>
                <a:cubicBezTo>
                  <a:pt x="159" y="938"/>
                  <a:pt x="159" y="937"/>
                  <a:pt x="158" y="936"/>
                </a:cubicBezTo>
                <a:cubicBezTo>
                  <a:pt x="158" y="935"/>
                  <a:pt x="157" y="934"/>
                  <a:pt x="157" y="933"/>
                </a:cubicBezTo>
                <a:cubicBezTo>
                  <a:pt x="156" y="932"/>
                  <a:pt x="155" y="931"/>
                  <a:pt x="155" y="930"/>
                </a:cubicBezTo>
                <a:cubicBezTo>
                  <a:pt x="88" y="1148"/>
                  <a:pt x="88" y="1148"/>
                  <a:pt x="88" y="1148"/>
                </a:cubicBezTo>
                <a:cubicBezTo>
                  <a:pt x="303" y="1506"/>
                  <a:pt x="303" y="1506"/>
                  <a:pt x="303" y="1506"/>
                </a:cubicBezTo>
                <a:cubicBezTo>
                  <a:pt x="600" y="655"/>
                  <a:pt x="600" y="655"/>
                  <a:pt x="600" y="655"/>
                </a:cubicBezTo>
                <a:cubicBezTo>
                  <a:pt x="121" y="0"/>
                  <a:pt x="121" y="0"/>
                  <a:pt x="121" y="0"/>
                </a:cubicBezTo>
                <a:close/>
              </a:path>
            </a:pathLst>
          </a:custGeom>
          <a:gradFill flip="none" rotWithShape="1">
            <a:gsLst>
              <a:gs pos="75000">
                <a:schemeClr val="accent4"/>
              </a:gs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7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8" name="Freeform 64"/>
          <p:cNvSpPr>
            <a:spLocks/>
          </p:cNvSpPr>
          <p:nvPr/>
        </p:nvSpPr>
        <p:spPr bwMode="auto">
          <a:xfrm>
            <a:off x="3959225" y="3576664"/>
            <a:ext cx="1148554" cy="1776056"/>
          </a:xfrm>
          <a:custGeom>
            <a:avLst/>
            <a:gdLst>
              <a:gd name="T0" fmla="*/ 101 w 433"/>
              <a:gd name="T1" fmla="*/ 0 h 670"/>
              <a:gd name="T2" fmla="*/ 220 w 433"/>
              <a:gd name="T3" fmla="*/ 182 h 670"/>
              <a:gd name="T4" fmla="*/ 232 w 433"/>
              <a:gd name="T5" fmla="*/ 200 h 670"/>
              <a:gd name="T6" fmla="*/ 233 w 433"/>
              <a:gd name="T7" fmla="*/ 193 h 670"/>
              <a:gd name="T8" fmla="*/ 234 w 433"/>
              <a:gd name="T9" fmla="*/ 187 h 670"/>
              <a:gd name="T10" fmla="*/ 235 w 433"/>
              <a:gd name="T11" fmla="*/ 181 h 670"/>
              <a:gd name="T12" fmla="*/ 237 w 433"/>
              <a:gd name="T13" fmla="*/ 175 h 670"/>
              <a:gd name="T14" fmla="*/ 237 w 433"/>
              <a:gd name="T15" fmla="*/ 172 h 670"/>
              <a:gd name="T16" fmla="*/ 238 w 433"/>
              <a:gd name="T17" fmla="*/ 170 h 670"/>
              <a:gd name="T18" fmla="*/ 239 w 433"/>
              <a:gd name="T19" fmla="*/ 167 h 670"/>
              <a:gd name="T20" fmla="*/ 240 w 433"/>
              <a:gd name="T21" fmla="*/ 164 h 670"/>
              <a:gd name="T22" fmla="*/ 266 w 433"/>
              <a:gd name="T23" fmla="*/ 109 h 670"/>
              <a:gd name="T24" fmla="*/ 301 w 433"/>
              <a:gd name="T25" fmla="*/ 82 h 670"/>
              <a:gd name="T26" fmla="*/ 340 w 433"/>
              <a:gd name="T27" fmla="*/ 87 h 670"/>
              <a:gd name="T28" fmla="*/ 380 w 433"/>
              <a:gd name="T29" fmla="*/ 125 h 670"/>
              <a:gd name="T30" fmla="*/ 411 w 433"/>
              <a:gd name="T31" fmla="*/ 191 h 670"/>
              <a:gd name="T32" fmla="*/ 429 w 433"/>
              <a:gd name="T33" fmla="*/ 271 h 670"/>
              <a:gd name="T34" fmla="*/ 431 w 433"/>
              <a:gd name="T35" fmla="*/ 356 h 670"/>
              <a:gd name="T36" fmla="*/ 417 w 433"/>
              <a:gd name="T37" fmla="*/ 433 h 670"/>
              <a:gd name="T38" fmla="*/ 389 w 433"/>
              <a:gd name="T39" fmla="*/ 487 h 670"/>
              <a:gd name="T40" fmla="*/ 352 w 433"/>
              <a:gd name="T41" fmla="*/ 509 h 670"/>
              <a:gd name="T42" fmla="*/ 313 w 433"/>
              <a:gd name="T43" fmla="*/ 500 h 670"/>
              <a:gd name="T44" fmla="*/ 275 w 433"/>
              <a:gd name="T45" fmla="*/ 460 h 670"/>
              <a:gd name="T46" fmla="*/ 274 w 433"/>
              <a:gd name="T47" fmla="*/ 457 h 670"/>
              <a:gd name="T48" fmla="*/ 272 w 433"/>
              <a:gd name="T49" fmla="*/ 455 h 670"/>
              <a:gd name="T50" fmla="*/ 270 w 433"/>
              <a:gd name="T51" fmla="*/ 452 h 670"/>
              <a:gd name="T52" fmla="*/ 269 w 433"/>
              <a:gd name="T53" fmla="*/ 449 h 670"/>
              <a:gd name="T54" fmla="*/ 266 w 433"/>
              <a:gd name="T55" fmla="*/ 444 h 670"/>
              <a:gd name="T56" fmla="*/ 263 w 433"/>
              <a:gd name="T57" fmla="*/ 438 h 670"/>
              <a:gd name="T58" fmla="*/ 261 w 433"/>
              <a:gd name="T59" fmla="*/ 433 h 670"/>
              <a:gd name="T60" fmla="*/ 258 w 433"/>
              <a:gd name="T61" fmla="*/ 428 h 670"/>
              <a:gd name="T62" fmla="*/ 251 w 433"/>
              <a:gd name="T63" fmla="*/ 450 h 670"/>
              <a:gd name="T64" fmla="*/ 184 w 433"/>
              <a:gd name="T65" fmla="*/ 670 h 670"/>
              <a:gd name="T66" fmla="*/ 0 w 433"/>
              <a:gd name="T67" fmla="*/ 364 h 670"/>
              <a:gd name="T68" fmla="*/ 101 w 433"/>
              <a:gd name="T69" fmla="*/ 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33" h="670">
                <a:moveTo>
                  <a:pt x="101" y="0"/>
                </a:moveTo>
                <a:cubicBezTo>
                  <a:pt x="220" y="182"/>
                  <a:pt x="220" y="182"/>
                  <a:pt x="220" y="182"/>
                </a:cubicBezTo>
                <a:cubicBezTo>
                  <a:pt x="232" y="200"/>
                  <a:pt x="232" y="200"/>
                  <a:pt x="232" y="200"/>
                </a:cubicBezTo>
                <a:cubicBezTo>
                  <a:pt x="232" y="198"/>
                  <a:pt x="232" y="196"/>
                  <a:pt x="233" y="193"/>
                </a:cubicBezTo>
                <a:cubicBezTo>
                  <a:pt x="233" y="191"/>
                  <a:pt x="233" y="189"/>
                  <a:pt x="234" y="187"/>
                </a:cubicBezTo>
                <a:cubicBezTo>
                  <a:pt x="234" y="185"/>
                  <a:pt x="235" y="183"/>
                  <a:pt x="235" y="181"/>
                </a:cubicBezTo>
                <a:cubicBezTo>
                  <a:pt x="236" y="179"/>
                  <a:pt x="236" y="177"/>
                  <a:pt x="237" y="175"/>
                </a:cubicBezTo>
                <a:cubicBezTo>
                  <a:pt x="237" y="174"/>
                  <a:pt x="237" y="173"/>
                  <a:pt x="237" y="172"/>
                </a:cubicBezTo>
                <a:cubicBezTo>
                  <a:pt x="238" y="171"/>
                  <a:pt x="238" y="171"/>
                  <a:pt x="238" y="170"/>
                </a:cubicBezTo>
                <a:cubicBezTo>
                  <a:pt x="238" y="169"/>
                  <a:pt x="239" y="168"/>
                  <a:pt x="239" y="167"/>
                </a:cubicBezTo>
                <a:cubicBezTo>
                  <a:pt x="239" y="166"/>
                  <a:pt x="239" y="165"/>
                  <a:pt x="240" y="164"/>
                </a:cubicBezTo>
                <a:cubicBezTo>
                  <a:pt x="247" y="141"/>
                  <a:pt x="255" y="122"/>
                  <a:pt x="266" y="109"/>
                </a:cubicBezTo>
                <a:cubicBezTo>
                  <a:pt x="276" y="95"/>
                  <a:pt x="288" y="86"/>
                  <a:pt x="301" y="82"/>
                </a:cubicBezTo>
                <a:cubicBezTo>
                  <a:pt x="313" y="79"/>
                  <a:pt x="327" y="80"/>
                  <a:pt x="340" y="87"/>
                </a:cubicBezTo>
                <a:cubicBezTo>
                  <a:pt x="354" y="94"/>
                  <a:pt x="367" y="106"/>
                  <a:pt x="380" y="125"/>
                </a:cubicBezTo>
                <a:cubicBezTo>
                  <a:pt x="392" y="143"/>
                  <a:pt x="403" y="166"/>
                  <a:pt x="411" y="191"/>
                </a:cubicBezTo>
                <a:cubicBezTo>
                  <a:pt x="419" y="216"/>
                  <a:pt x="425" y="243"/>
                  <a:pt x="429" y="271"/>
                </a:cubicBezTo>
                <a:cubicBezTo>
                  <a:pt x="432" y="299"/>
                  <a:pt x="433" y="328"/>
                  <a:pt x="431" y="356"/>
                </a:cubicBezTo>
                <a:cubicBezTo>
                  <a:pt x="429" y="383"/>
                  <a:pt x="425" y="409"/>
                  <a:pt x="417" y="433"/>
                </a:cubicBezTo>
                <a:cubicBezTo>
                  <a:pt x="409" y="456"/>
                  <a:pt x="400" y="474"/>
                  <a:pt x="389" y="487"/>
                </a:cubicBezTo>
                <a:cubicBezTo>
                  <a:pt x="378" y="500"/>
                  <a:pt x="365" y="507"/>
                  <a:pt x="352" y="509"/>
                </a:cubicBezTo>
                <a:cubicBezTo>
                  <a:pt x="339" y="512"/>
                  <a:pt x="326" y="509"/>
                  <a:pt x="313" y="500"/>
                </a:cubicBezTo>
                <a:cubicBezTo>
                  <a:pt x="300" y="492"/>
                  <a:pt x="287" y="479"/>
                  <a:pt x="275" y="460"/>
                </a:cubicBezTo>
                <a:cubicBezTo>
                  <a:pt x="275" y="459"/>
                  <a:pt x="274" y="458"/>
                  <a:pt x="274" y="457"/>
                </a:cubicBezTo>
                <a:cubicBezTo>
                  <a:pt x="273" y="456"/>
                  <a:pt x="272" y="455"/>
                  <a:pt x="272" y="455"/>
                </a:cubicBezTo>
                <a:cubicBezTo>
                  <a:pt x="271" y="454"/>
                  <a:pt x="271" y="453"/>
                  <a:pt x="270" y="452"/>
                </a:cubicBezTo>
                <a:cubicBezTo>
                  <a:pt x="270" y="451"/>
                  <a:pt x="269" y="450"/>
                  <a:pt x="269" y="449"/>
                </a:cubicBezTo>
                <a:cubicBezTo>
                  <a:pt x="268" y="447"/>
                  <a:pt x="267" y="445"/>
                  <a:pt x="266" y="444"/>
                </a:cubicBezTo>
                <a:cubicBezTo>
                  <a:pt x="265" y="442"/>
                  <a:pt x="264" y="440"/>
                  <a:pt x="263" y="438"/>
                </a:cubicBezTo>
                <a:cubicBezTo>
                  <a:pt x="262" y="437"/>
                  <a:pt x="261" y="435"/>
                  <a:pt x="261" y="433"/>
                </a:cubicBezTo>
                <a:cubicBezTo>
                  <a:pt x="260" y="431"/>
                  <a:pt x="259" y="429"/>
                  <a:pt x="258" y="428"/>
                </a:cubicBezTo>
                <a:cubicBezTo>
                  <a:pt x="251" y="450"/>
                  <a:pt x="251" y="450"/>
                  <a:pt x="251" y="450"/>
                </a:cubicBezTo>
                <a:cubicBezTo>
                  <a:pt x="184" y="670"/>
                  <a:pt x="184" y="670"/>
                  <a:pt x="184" y="670"/>
                </a:cubicBezTo>
                <a:cubicBezTo>
                  <a:pt x="0" y="364"/>
                  <a:pt x="0" y="364"/>
                  <a:pt x="0" y="364"/>
                </a:cubicBezTo>
                <a:lnTo>
                  <a:pt x="101" y="0"/>
                </a:lnTo>
                <a:close/>
              </a:path>
            </a:pathLst>
          </a:custGeom>
          <a:gradFill>
            <a:gsLst>
              <a:gs pos="51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6" name="Freeform 65"/>
          <p:cNvSpPr>
            <a:spLocks/>
          </p:cNvSpPr>
          <p:nvPr/>
        </p:nvSpPr>
        <p:spPr bwMode="auto">
          <a:xfrm>
            <a:off x="3983877" y="3629329"/>
            <a:ext cx="1102611" cy="1670725"/>
          </a:xfrm>
          <a:custGeom>
            <a:avLst/>
            <a:gdLst>
              <a:gd name="T0" fmla="*/ 0 w 416"/>
              <a:gd name="T1" fmla="*/ 343 h 630"/>
              <a:gd name="T2" fmla="*/ 95 w 416"/>
              <a:gd name="T3" fmla="*/ 0 h 630"/>
              <a:gd name="T4" fmla="*/ 227 w 416"/>
              <a:gd name="T5" fmla="*/ 202 h 630"/>
              <a:gd name="T6" fmla="*/ 231 w 416"/>
              <a:gd name="T7" fmla="*/ 181 h 630"/>
              <a:gd name="T8" fmla="*/ 232 w 416"/>
              <a:gd name="T9" fmla="*/ 175 h 630"/>
              <a:gd name="T10" fmla="*/ 233 w 416"/>
              <a:gd name="T11" fmla="*/ 169 h 630"/>
              <a:gd name="T12" fmla="*/ 234 w 416"/>
              <a:gd name="T13" fmla="*/ 163 h 630"/>
              <a:gd name="T14" fmla="*/ 237 w 416"/>
              <a:gd name="T15" fmla="*/ 153 h 630"/>
              <a:gd name="T16" fmla="*/ 238 w 416"/>
              <a:gd name="T17" fmla="*/ 149 h 630"/>
              <a:gd name="T18" fmla="*/ 238 w 416"/>
              <a:gd name="T19" fmla="*/ 146 h 630"/>
              <a:gd name="T20" fmla="*/ 263 w 416"/>
              <a:gd name="T21" fmla="*/ 94 h 630"/>
              <a:gd name="T22" fmla="*/ 294 w 416"/>
              <a:gd name="T23" fmla="*/ 70 h 630"/>
              <a:gd name="T24" fmla="*/ 306 w 416"/>
              <a:gd name="T25" fmla="*/ 68 h 630"/>
              <a:gd name="T26" fmla="*/ 327 w 416"/>
              <a:gd name="T27" fmla="*/ 74 h 630"/>
              <a:gd name="T28" fmla="*/ 364 w 416"/>
              <a:gd name="T29" fmla="*/ 109 h 630"/>
              <a:gd name="T30" fmla="*/ 394 w 416"/>
              <a:gd name="T31" fmla="*/ 173 h 630"/>
              <a:gd name="T32" fmla="*/ 412 w 416"/>
              <a:gd name="T33" fmla="*/ 252 h 630"/>
              <a:gd name="T34" fmla="*/ 414 w 416"/>
              <a:gd name="T35" fmla="*/ 335 h 630"/>
              <a:gd name="T36" fmla="*/ 400 w 416"/>
              <a:gd name="T37" fmla="*/ 410 h 630"/>
              <a:gd name="T38" fmla="*/ 373 w 416"/>
              <a:gd name="T39" fmla="*/ 462 h 630"/>
              <a:gd name="T40" fmla="*/ 342 w 416"/>
              <a:gd name="T41" fmla="*/ 481 h 630"/>
              <a:gd name="T42" fmla="*/ 335 w 416"/>
              <a:gd name="T43" fmla="*/ 482 h 630"/>
              <a:gd name="T44" fmla="*/ 308 w 416"/>
              <a:gd name="T45" fmla="*/ 474 h 630"/>
              <a:gd name="T46" fmla="*/ 273 w 416"/>
              <a:gd name="T47" fmla="*/ 436 h 630"/>
              <a:gd name="T48" fmla="*/ 271 w 416"/>
              <a:gd name="T49" fmla="*/ 433 h 630"/>
              <a:gd name="T50" fmla="*/ 268 w 416"/>
              <a:gd name="T51" fmla="*/ 428 h 630"/>
              <a:gd name="T52" fmla="*/ 267 w 416"/>
              <a:gd name="T53" fmla="*/ 425 h 630"/>
              <a:gd name="T54" fmla="*/ 264 w 416"/>
              <a:gd name="T55" fmla="*/ 420 h 630"/>
              <a:gd name="T56" fmla="*/ 262 w 416"/>
              <a:gd name="T57" fmla="*/ 416 h 630"/>
              <a:gd name="T58" fmla="*/ 259 w 416"/>
              <a:gd name="T59" fmla="*/ 410 h 630"/>
              <a:gd name="T60" fmla="*/ 257 w 416"/>
              <a:gd name="T61" fmla="*/ 404 h 630"/>
              <a:gd name="T62" fmla="*/ 248 w 416"/>
              <a:gd name="T63" fmla="*/ 384 h 630"/>
              <a:gd name="T64" fmla="*/ 172 w 416"/>
              <a:gd name="T65" fmla="*/ 630 h 630"/>
              <a:gd name="T66" fmla="*/ 0 w 416"/>
              <a:gd name="T67" fmla="*/ 343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16" h="630">
                <a:moveTo>
                  <a:pt x="0" y="343"/>
                </a:moveTo>
                <a:cubicBezTo>
                  <a:pt x="95" y="0"/>
                  <a:pt x="95" y="0"/>
                  <a:pt x="95" y="0"/>
                </a:cubicBezTo>
                <a:cubicBezTo>
                  <a:pt x="227" y="202"/>
                  <a:pt x="227" y="202"/>
                  <a:pt x="227" y="202"/>
                </a:cubicBezTo>
                <a:cubicBezTo>
                  <a:pt x="231" y="181"/>
                  <a:pt x="231" y="181"/>
                  <a:pt x="231" y="181"/>
                </a:cubicBezTo>
                <a:cubicBezTo>
                  <a:pt x="231" y="179"/>
                  <a:pt x="231" y="177"/>
                  <a:pt x="232" y="175"/>
                </a:cubicBezTo>
                <a:cubicBezTo>
                  <a:pt x="232" y="173"/>
                  <a:pt x="232" y="171"/>
                  <a:pt x="233" y="169"/>
                </a:cubicBezTo>
                <a:cubicBezTo>
                  <a:pt x="233" y="167"/>
                  <a:pt x="234" y="165"/>
                  <a:pt x="234" y="163"/>
                </a:cubicBezTo>
                <a:cubicBezTo>
                  <a:pt x="235" y="161"/>
                  <a:pt x="237" y="153"/>
                  <a:pt x="237" y="153"/>
                </a:cubicBezTo>
                <a:cubicBezTo>
                  <a:pt x="238" y="149"/>
                  <a:pt x="238" y="149"/>
                  <a:pt x="238" y="149"/>
                </a:cubicBezTo>
                <a:cubicBezTo>
                  <a:pt x="238" y="146"/>
                  <a:pt x="238" y="146"/>
                  <a:pt x="238" y="146"/>
                </a:cubicBezTo>
                <a:cubicBezTo>
                  <a:pt x="245" y="125"/>
                  <a:pt x="253" y="107"/>
                  <a:pt x="263" y="94"/>
                </a:cubicBezTo>
                <a:cubicBezTo>
                  <a:pt x="273" y="81"/>
                  <a:pt x="283" y="73"/>
                  <a:pt x="294" y="70"/>
                </a:cubicBezTo>
                <a:cubicBezTo>
                  <a:pt x="298" y="69"/>
                  <a:pt x="302" y="68"/>
                  <a:pt x="306" y="68"/>
                </a:cubicBezTo>
                <a:cubicBezTo>
                  <a:pt x="313" y="68"/>
                  <a:pt x="320" y="70"/>
                  <a:pt x="327" y="74"/>
                </a:cubicBezTo>
                <a:cubicBezTo>
                  <a:pt x="340" y="81"/>
                  <a:pt x="352" y="92"/>
                  <a:pt x="364" y="109"/>
                </a:cubicBezTo>
                <a:cubicBezTo>
                  <a:pt x="376" y="127"/>
                  <a:pt x="386" y="148"/>
                  <a:pt x="394" y="173"/>
                </a:cubicBezTo>
                <a:cubicBezTo>
                  <a:pt x="402" y="198"/>
                  <a:pt x="408" y="224"/>
                  <a:pt x="412" y="252"/>
                </a:cubicBezTo>
                <a:cubicBezTo>
                  <a:pt x="415" y="280"/>
                  <a:pt x="416" y="308"/>
                  <a:pt x="414" y="335"/>
                </a:cubicBezTo>
                <a:cubicBezTo>
                  <a:pt x="412" y="363"/>
                  <a:pt x="408" y="388"/>
                  <a:pt x="400" y="410"/>
                </a:cubicBezTo>
                <a:cubicBezTo>
                  <a:pt x="393" y="432"/>
                  <a:pt x="384" y="449"/>
                  <a:pt x="373" y="462"/>
                </a:cubicBezTo>
                <a:cubicBezTo>
                  <a:pt x="364" y="473"/>
                  <a:pt x="353" y="479"/>
                  <a:pt x="342" y="481"/>
                </a:cubicBezTo>
                <a:cubicBezTo>
                  <a:pt x="340" y="482"/>
                  <a:pt x="337" y="482"/>
                  <a:pt x="335" y="482"/>
                </a:cubicBezTo>
                <a:cubicBezTo>
                  <a:pt x="326" y="482"/>
                  <a:pt x="317" y="479"/>
                  <a:pt x="308" y="474"/>
                </a:cubicBezTo>
                <a:cubicBezTo>
                  <a:pt x="296" y="466"/>
                  <a:pt x="284" y="453"/>
                  <a:pt x="273" y="436"/>
                </a:cubicBezTo>
                <a:cubicBezTo>
                  <a:pt x="271" y="433"/>
                  <a:pt x="271" y="433"/>
                  <a:pt x="271" y="433"/>
                </a:cubicBezTo>
                <a:cubicBezTo>
                  <a:pt x="268" y="428"/>
                  <a:pt x="268" y="428"/>
                  <a:pt x="268" y="428"/>
                </a:cubicBezTo>
                <a:cubicBezTo>
                  <a:pt x="268" y="427"/>
                  <a:pt x="267" y="426"/>
                  <a:pt x="267" y="425"/>
                </a:cubicBezTo>
                <a:cubicBezTo>
                  <a:pt x="266" y="423"/>
                  <a:pt x="265" y="422"/>
                  <a:pt x="264" y="420"/>
                </a:cubicBezTo>
                <a:cubicBezTo>
                  <a:pt x="263" y="418"/>
                  <a:pt x="263" y="417"/>
                  <a:pt x="262" y="416"/>
                </a:cubicBezTo>
                <a:cubicBezTo>
                  <a:pt x="262" y="416"/>
                  <a:pt x="260" y="411"/>
                  <a:pt x="259" y="410"/>
                </a:cubicBezTo>
                <a:cubicBezTo>
                  <a:pt x="258" y="408"/>
                  <a:pt x="257" y="406"/>
                  <a:pt x="257" y="404"/>
                </a:cubicBezTo>
                <a:cubicBezTo>
                  <a:pt x="248" y="384"/>
                  <a:pt x="248" y="384"/>
                  <a:pt x="248" y="384"/>
                </a:cubicBezTo>
                <a:cubicBezTo>
                  <a:pt x="172" y="630"/>
                  <a:pt x="172" y="630"/>
                  <a:pt x="172" y="630"/>
                </a:cubicBezTo>
                <a:lnTo>
                  <a:pt x="0" y="34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7" name="Freeform 66"/>
          <p:cNvSpPr>
            <a:spLocks/>
          </p:cNvSpPr>
          <p:nvPr/>
        </p:nvSpPr>
        <p:spPr bwMode="auto">
          <a:xfrm>
            <a:off x="4564316" y="2335106"/>
            <a:ext cx="3722433" cy="1758127"/>
          </a:xfrm>
          <a:custGeom>
            <a:avLst/>
            <a:gdLst>
              <a:gd name="T0" fmla="*/ 455 w 1404"/>
              <a:gd name="T1" fmla="*/ 0 h 663"/>
              <a:gd name="T2" fmla="*/ 0 w 1404"/>
              <a:gd name="T3" fmla="*/ 8 h 663"/>
              <a:gd name="T4" fmla="*/ 479 w 1404"/>
              <a:gd name="T5" fmla="*/ 663 h 663"/>
              <a:gd name="T6" fmla="*/ 1404 w 1404"/>
              <a:gd name="T7" fmla="*/ 587 h 663"/>
              <a:gd name="T8" fmla="*/ 1120 w 1404"/>
              <a:gd name="T9" fmla="*/ 269 h 663"/>
              <a:gd name="T10" fmla="*/ 876 w 1404"/>
              <a:gd name="T11" fmla="*/ 280 h 663"/>
              <a:gd name="T12" fmla="*/ 877 w 1404"/>
              <a:gd name="T13" fmla="*/ 282 h 663"/>
              <a:gd name="T14" fmla="*/ 879 w 1404"/>
              <a:gd name="T15" fmla="*/ 284 h 663"/>
              <a:gd name="T16" fmla="*/ 881 w 1404"/>
              <a:gd name="T17" fmla="*/ 286 h 663"/>
              <a:gd name="T18" fmla="*/ 883 w 1404"/>
              <a:gd name="T19" fmla="*/ 289 h 663"/>
              <a:gd name="T20" fmla="*/ 913 w 1404"/>
              <a:gd name="T21" fmla="*/ 344 h 663"/>
              <a:gd name="T22" fmla="*/ 909 w 1404"/>
              <a:gd name="T23" fmla="*/ 391 h 663"/>
              <a:gd name="T24" fmla="*/ 871 w 1404"/>
              <a:gd name="T25" fmla="*/ 426 h 663"/>
              <a:gd name="T26" fmla="*/ 801 w 1404"/>
              <a:gd name="T27" fmla="*/ 443 h 663"/>
              <a:gd name="T28" fmla="*/ 710 w 1404"/>
              <a:gd name="T29" fmla="*/ 436 h 663"/>
              <a:gd name="T30" fmla="*/ 618 w 1404"/>
              <a:gd name="T31" fmla="*/ 408 h 663"/>
              <a:gd name="T32" fmla="*/ 536 w 1404"/>
              <a:gd name="T33" fmla="*/ 364 h 663"/>
              <a:gd name="T34" fmla="*/ 475 w 1404"/>
              <a:gd name="T35" fmla="*/ 308 h 663"/>
              <a:gd name="T36" fmla="*/ 448 w 1404"/>
              <a:gd name="T37" fmla="*/ 251 h 663"/>
              <a:gd name="T38" fmla="*/ 458 w 1404"/>
              <a:gd name="T39" fmla="*/ 205 h 663"/>
              <a:gd name="T40" fmla="*/ 500 w 1404"/>
              <a:gd name="T41" fmla="*/ 173 h 663"/>
              <a:gd name="T42" fmla="*/ 571 w 1404"/>
              <a:gd name="T43" fmla="*/ 160 h 663"/>
              <a:gd name="T44" fmla="*/ 574 w 1404"/>
              <a:gd name="T45" fmla="*/ 160 h 663"/>
              <a:gd name="T46" fmla="*/ 578 w 1404"/>
              <a:gd name="T47" fmla="*/ 160 h 663"/>
              <a:gd name="T48" fmla="*/ 582 w 1404"/>
              <a:gd name="T49" fmla="*/ 160 h 663"/>
              <a:gd name="T50" fmla="*/ 585 w 1404"/>
              <a:gd name="T51" fmla="*/ 160 h 663"/>
              <a:gd name="T52" fmla="*/ 455 w 1404"/>
              <a:gd name="T53" fmla="*/ 0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4" h="663">
                <a:moveTo>
                  <a:pt x="455" y="0"/>
                </a:moveTo>
                <a:cubicBezTo>
                  <a:pt x="0" y="8"/>
                  <a:pt x="0" y="8"/>
                  <a:pt x="0" y="8"/>
                </a:cubicBezTo>
                <a:cubicBezTo>
                  <a:pt x="479" y="663"/>
                  <a:pt x="479" y="663"/>
                  <a:pt x="479" y="663"/>
                </a:cubicBezTo>
                <a:cubicBezTo>
                  <a:pt x="1404" y="587"/>
                  <a:pt x="1404" y="587"/>
                  <a:pt x="1404" y="587"/>
                </a:cubicBezTo>
                <a:cubicBezTo>
                  <a:pt x="1120" y="269"/>
                  <a:pt x="1120" y="269"/>
                  <a:pt x="1120" y="269"/>
                </a:cubicBezTo>
                <a:cubicBezTo>
                  <a:pt x="876" y="280"/>
                  <a:pt x="876" y="280"/>
                  <a:pt x="876" y="280"/>
                </a:cubicBezTo>
                <a:cubicBezTo>
                  <a:pt x="876" y="281"/>
                  <a:pt x="877" y="282"/>
                  <a:pt x="877" y="282"/>
                </a:cubicBezTo>
                <a:cubicBezTo>
                  <a:pt x="878" y="283"/>
                  <a:pt x="879" y="284"/>
                  <a:pt x="879" y="284"/>
                </a:cubicBezTo>
                <a:cubicBezTo>
                  <a:pt x="880" y="285"/>
                  <a:pt x="881" y="286"/>
                  <a:pt x="881" y="286"/>
                </a:cubicBezTo>
                <a:cubicBezTo>
                  <a:pt x="882" y="287"/>
                  <a:pt x="882" y="288"/>
                  <a:pt x="883" y="289"/>
                </a:cubicBezTo>
                <a:cubicBezTo>
                  <a:pt x="899" y="308"/>
                  <a:pt x="909" y="326"/>
                  <a:pt x="913" y="344"/>
                </a:cubicBezTo>
                <a:cubicBezTo>
                  <a:pt x="918" y="361"/>
                  <a:pt x="916" y="377"/>
                  <a:pt x="909" y="391"/>
                </a:cubicBezTo>
                <a:cubicBezTo>
                  <a:pt x="902" y="405"/>
                  <a:pt x="889" y="417"/>
                  <a:pt x="871" y="426"/>
                </a:cubicBezTo>
                <a:cubicBezTo>
                  <a:pt x="853" y="435"/>
                  <a:pt x="829" y="441"/>
                  <a:pt x="801" y="443"/>
                </a:cubicBezTo>
                <a:cubicBezTo>
                  <a:pt x="772" y="445"/>
                  <a:pt x="741" y="442"/>
                  <a:pt x="710" y="436"/>
                </a:cubicBezTo>
                <a:cubicBezTo>
                  <a:pt x="679" y="430"/>
                  <a:pt x="648" y="420"/>
                  <a:pt x="618" y="408"/>
                </a:cubicBezTo>
                <a:cubicBezTo>
                  <a:pt x="588" y="396"/>
                  <a:pt x="560" y="381"/>
                  <a:pt x="536" y="364"/>
                </a:cubicBezTo>
                <a:cubicBezTo>
                  <a:pt x="511" y="347"/>
                  <a:pt x="490" y="328"/>
                  <a:pt x="475" y="308"/>
                </a:cubicBezTo>
                <a:cubicBezTo>
                  <a:pt x="459" y="288"/>
                  <a:pt x="451" y="269"/>
                  <a:pt x="448" y="251"/>
                </a:cubicBezTo>
                <a:cubicBezTo>
                  <a:pt x="446" y="234"/>
                  <a:pt x="449" y="219"/>
                  <a:pt x="458" y="205"/>
                </a:cubicBezTo>
                <a:cubicBezTo>
                  <a:pt x="467" y="192"/>
                  <a:pt x="481" y="181"/>
                  <a:pt x="500" y="173"/>
                </a:cubicBezTo>
                <a:cubicBezTo>
                  <a:pt x="519" y="166"/>
                  <a:pt x="543" y="161"/>
                  <a:pt x="571" y="160"/>
                </a:cubicBezTo>
                <a:cubicBezTo>
                  <a:pt x="572" y="160"/>
                  <a:pt x="573" y="160"/>
                  <a:pt x="574" y="160"/>
                </a:cubicBezTo>
                <a:cubicBezTo>
                  <a:pt x="576" y="160"/>
                  <a:pt x="577" y="160"/>
                  <a:pt x="578" y="160"/>
                </a:cubicBezTo>
                <a:cubicBezTo>
                  <a:pt x="579" y="160"/>
                  <a:pt x="580" y="160"/>
                  <a:pt x="582" y="160"/>
                </a:cubicBezTo>
                <a:cubicBezTo>
                  <a:pt x="583" y="160"/>
                  <a:pt x="584" y="160"/>
                  <a:pt x="585" y="160"/>
                </a:cubicBezTo>
                <a:cubicBezTo>
                  <a:pt x="455" y="0"/>
                  <a:pt x="455" y="0"/>
                  <a:pt x="455" y="0"/>
                </a:cubicBezTo>
                <a:close/>
              </a:path>
            </a:pathLst>
          </a:custGeom>
          <a:gradFill flip="none" rotWithShape="1">
            <a:gsLst>
              <a:gs pos="75000">
                <a:schemeClr val="accent4"/>
              </a:gs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8" name="Freeform 67"/>
          <p:cNvSpPr>
            <a:spLocks/>
          </p:cNvSpPr>
          <p:nvPr/>
        </p:nvSpPr>
        <p:spPr bwMode="auto">
          <a:xfrm>
            <a:off x="5893086" y="2102610"/>
            <a:ext cx="1672966" cy="1150795"/>
          </a:xfrm>
          <a:custGeom>
            <a:avLst/>
            <a:gdLst>
              <a:gd name="T0" fmla="*/ 399 w 631"/>
              <a:gd name="T1" fmla="*/ 0 h 434"/>
              <a:gd name="T2" fmla="*/ 4 w 631"/>
              <a:gd name="T3" fmla="*/ 7 h 434"/>
              <a:gd name="T4" fmla="*/ 137 w 631"/>
              <a:gd name="T5" fmla="*/ 168 h 434"/>
              <a:gd name="T6" fmla="*/ 150 w 631"/>
              <a:gd name="T7" fmla="*/ 184 h 434"/>
              <a:gd name="T8" fmla="*/ 143 w 631"/>
              <a:gd name="T9" fmla="*/ 184 h 434"/>
              <a:gd name="T10" fmla="*/ 137 w 631"/>
              <a:gd name="T11" fmla="*/ 183 h 434"/>
              <a:gd name="T12" fmla="*/ 131 w 631"/>
              <a:gd name="T13" fmla="*/ 183 h 434"/>
              <a:gd name="T14" fmla="*/ 124 w 631"/>
              <a:gd name="T15" fmla="*/ 183 h 434"/>
              <a:gd name="T16" fmla="*/ 121 w 631"/>
              <a:gd name="T17" fmla="*/ 183 h 434"/>
              <a:gd name="T18" fmla="*/ 117 w 631"/>
              <a:gd name="T19" fmla="*/ 183 h 434"/>
              <a:gd name="T20" fmla="*/ 113 w 631"/>
              <a:gd name="T21" fmla="*/ 183 h 434"/>
              <a:gd name="T22" fmla="*/ 110 w 631"/>
              <a:gd name="T23" fmla="*/ 183 h 434"/>
              <a:gd name="T24" fmla="*/ 48 w 631"/>
              <a:gd name="T25" fmla="*/ 195 h 434"/>
              <a:gd name="T26" fmla="*/ 11 w 631"/>
              <a:gd name="T27" fmla="*/ 223 h 434"/>
              <a:gd name="T28" fmla="*/ 2 w 631"/>
              <a:gd name="T29" fmla="*/ 264 h 434"/>
              <a:gd name="T30" fmla="*/ 26 w 631"/>
              <a:gd name="T31" fmla="*/ 314 h 434"/>
              <a:gd name="T32" fmla="*/ 79 w 631"/>
              <a:gd name="T33" fmla="*/ 363 h 434"/>
              <a:gd name="T34" fmla="*/ 152 w 631"/>
              <a:gd name="T35" fmla="*/ 402 h 434"/>
              <a:gd name="T36" fmla="*/ 233 w 631"/>
              <a:gd name="T37" fmla="*/ 426 h 434"/>
              <a:gd name="T38" fmla="*/ 313 w 631"/>
              <a:gd name="T39" fmla="*/ 432 h 434"/>
              <a:gd name="T40" fmla="*/ 375 w 631"/>
              <a:gd name="T41" fmla="*/ 418 h 434"/>
              <a:gd name="T42" fmla="*/ 408 w 631"/>
              <a:gd name="T43" fmla="*/ 387 h 434"/>
              <a:gd name="T44" fmla="*/ 413 w 631"/>
              <a:gd name="T45" fmla="*/ 345 h 434"/>
              <a:gd name="T46" fmla="*/ 386 w 631"/>
              <a:gd name="T47" fmla="*/ 297 h 434"/>
              <a:gd name="T48" fmla="*/ 384 w 631"/>
              <a:gd name="T49" fmla="*/ 295 h 434"/>
              <a:gd name="T50" fmla="*/ 382 w 631"/>
              <a:gd name="T51" fmla="*/ 293 h 434"/>
              <a:gd name="T52" fmla="*/ 380 w 631"/>
              <a:gd name="T53" fmla="*/ 291 h 434"/>
              <a:gd name="T54" fmla="*/ 379 w 631"/>
              <a:gd name="T55" fmla="*/ 289 h 434"/>
              <a:gd name="T56" fmla="*/ 375 w 631"/>
              <a:gd name="T57" fmla="*/ 284 h 434"/>
              <a:gd name="T58" fmla="*/ 370 w 631"/>
              <a:gd name="T59" fmla="*/ 280 h 434"/>
              <a:gd name="T60" fmla="*/ 366 w 631"/>
              <a:gd name="T61" fmla="*/ 276 h 434"/>
              <a:gd name="T62" fmla="*/ 362 w 631"/>
              <a:gd name="T63" fmla="*/ 272 h 434"/>
              <a:gd name="T64" fmla="*/ 385 w 631"/>
              <a:gd name="T65" fmla="*/ 271 h 434"/>
              <a:gd name="T66" fmla="*/ 631 w 631"/>
              <a:gd name="T67" fmla="*/ 260 h 434"/>
              <a:gd name="T68" fmla="*/ 399 w 631"/>
              <a:gd name="T69" fmla="*/ 0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31" h="434">
                <a:moveTo>
                  <a:pt x="399" y="0"/>
                </a:moveTo>
                <a:cubicBezTo>
                  <a:pt x="4" y="7"/>
                  <a:pt x="4" y="7"/>
                  <a:pt x="4" y="7"/>
                </a:cubicBezTo>
                <a:cubicBezTo>
                  <a:pt x="137" y="168"/>
                  <a:pt x="137" y="168"/>
                  <a:pt x="137" y="168"/>
                </a:cubicBezTo>
                <a:cubicBezTo>
                  <a:pt x="150" y="184"/>
                  <a:pt x="150" y="184"/>
                  <a:pt x="150" y="184"/>
                </a:cubicBezTo>
                <a:cubicBezTo>
                  <a:pt x="148" y="184"/>
                  <a:pt x="145" y="184"/>
                  <a:pt x="143" y="184"/>
                </a:cubicBezTo>
                <a:cubicBezTo>
                  <a:pt x="141" y="184"/>
                  <a:pt x="139" y="184"/>
                  <a:pt x="137" y="183"/>
                </a:cubicBezTo>
                <a:cubicBezTo>
                  <a:pt x="135" y="183"/>
                  <a:pt x="133" y="183"/>
                  <a:pt x="131" y="183"/>
                </a:cubicBezTo>
                <a:cubicBezTo>
                  <a:pt x="128" y="183"/>
                  <a:pt x="126" y="183"/>
                  <a:pt x="124" y="183"/>
                </a:cubicBezTo>
                <a:cubicBezTo>
                  <a:pt x="123" y="183"/>
                  <a:pt x="122" y="183"/>
                  <a:pt x="121" y="183"/>
                </a:cubicBezTo>
                <a:cubicBezTo>
                  <a:pt x="119" y="183"/>
                  <a:pt x="118" y="183"/>
                  <a:pt x="117" y="183"/>
                </a:cubicBezTo>
                <a:cubicBezTo>
                  <a:pt x="116" y="183"/>
                  <a:pt x="115" y="183"/>
                  <a:pt x="113" y="183"/>
                </a:cubicBezTo>
                <a:cubicBezTo>
                  <a:pt x="112" y="183"/>
                  <a:pt x="111" y="183"/>
                  <a:pt x="110" y="183"/>
                </a:cubicBezTo>
                <a:cubicBezTo>
                  <a:pt x="85" y="184"/>
                  <a:pt x="64" y="188"/>
                  <a:pt x="48" y="195"/>
                </a:cubicBezTo>
                <a:cubicBezTo>
                  <a:pt x="31" y="202"/>
                  <a:pt x="18" y="211"/>
                  <a:pt x="11" y="223"/>
                </a:cubicBezTo>
                <a:cubicBezTo>
                  <a:pt x="3" y="235"/>
                  <a:pt x="0" y="249"/>
                  <a:pt x="2" y="264"/>
                </a:cubicBezTo>
                <a:cubicBezTo>
                  <a:pt x="4" y="279"/>
                  <a:pt x="12" y="296"/>
                  <a:pt x="26" y="314"/>
                </a:cubicBezTo>
                <a:cubicBezTo>
                  <a:pt x="39" y="331"/>
                  <a:pt x="58" y="348"/>
                  <a:pt x="79" y="363"/>
                </a:cubicBezTo>
                <a:cubicBezTo>
                  <a:pt x="101" y="378"/>
                  <a:pt x="126" y="391"/>
                  <a:pt x="152" y="402"/>
                </a:cubicBezTo>
                <a:cubicBezTo>
                  <a:pt x="178" y="413"/>
                  <a:pt x="206" y="421"/>
                  <a:pt x="233" y="426"/>
                </a:cubicBezTo>
                <a:cubicBezTo>
                  <a:pt x="260" y="432"/>
                  <a:pt x="287" y="434"/>
                  <a:pt x="313" y="432"/>
                </a:cubicBezTo>
                <a:cubicBezTo>
                  <a:pt x="338" y="431"/>
                  <a:pt x="358" y="426"/>
                  <a:pt x="375" y="418"/>
                </a:cubicBezTo>
                <a:cubicBezTo>
                  <a:pt x="391" y="410"/>
                  <a:pt x="402" y="400"/>
                  <a:pt x="408" y="387"/>
                </a:cubicBezTo>
                <a:cubicBezTo>
                  <a:pt x="415" y="375"/>
                  <a:pt x="416" y="361"/>
                  <a:pt x="413" y="345"/>
                </a:cubicBezTo>
                <a:cubicBezTo>
                  <a:pt x="409" y="330"/>
                  <a:pt x="400" y="314"/>
                  <a:pt x="386" y="297"/>
                </a:cubicBezTo>
                <a:cubicBezTo>
                  <a:pt x="385" y="296"/>
                  <a:pt x="385" y="295"/>
                  <a:pt x="384" y="295"/>
                </a:cubicBezTo>
                <a:cubicBezTo>
                  <a:pt x="383" y="294"/>
                  <a:pt x="383" y="293"/>
                  <a:pt x="382" y="293"/>
                </a:cubicBezTo>
                <a:cubicBezTo>
                  <a:pt x="382" y="292"/>
                  <a:pt x="381" y="291"/>
                  <a:pt x="380" y="291"/>
                </a:cubicBezTo>
                <a:cubicBezTo>
                  <a:pt x="380" y="290"/>
                  <a:pt x="379" y="289"/>
                  <a:pt x="379" y="289"/>
                </a:cubicBezTo>
                <a:cubicBezTo>
                  <a:pt x="377" y="287"/>
                  <a:pt x="376" y="286"/>
                  <a:pt x="375" y="284"/>
                </a:cubicBezTo>
                <a:cubicBezTo>
                  <a:pt x="373" y="283"/>
                  <a:pt x="372" y="282"/>
                  <a:pt x="370" y="280"/>
                </a:cubicBezTo>
                <a:cubicBezTo>
                  <a:pt x="369" y="279"/>
                  <a:pt x="368" y="278"/>
                  <a:pt x="366" y="276"/>
                </a:cubicBezTo>
                <a:cubicBezTo>
                  <a:pt x="365" y="275"/>
                  <a:pt x="363" y="274"/>
                  <a:pt x="362" y="272"/>
                </a:cubicBezTo>
                <a:cubicBezTo>
                  <a:pt x="385" y="271"/>
                  <a:pt x="385" y="271"/>
                  <a:pt x="385" y="271"/>
                </a:cubicBezTo>
                <a:cubicBezTo>
                  <a:pt x="631" y="260"/>
                  <a:pt x="631" y="260"/>
                  <a:pt x="631" y="260"/>
                </a:cubicBezTo>
                <a:cubicBezTo>
                  <a:pt x="399" y="0"/>
                  <a:pt x="399" y="0"/>
                  <a:pt x="399" y="0"/>
                </a:cubicBezTo>
                <a:close/>
              </a:path>
            </a:pathLst>
          </a:custGeom>
          <a:gradFill flip="none" rotWithShape="1">
            <a:gsLst>
              <a:gs pos="51000">
                <a:schemeClr val="accent2">
                  <a:lumMod val="40000"/>
                  <a:lumOff val="60000"/>
                </a:schemeClr>
              </a:gs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9" name="Freeform 68"/>
          <p:cNvSpPr>
            <a:spLocks/>
          </p:cNvSpPr>
          <p:nvPr/>
        </p:nvSpPr>
        <p:spPr bwMode="auto">
          <a:xfrm>
            <a:off x="5913256" y="2123901"/>
            <a:ext cx="1606854" cy="1105973"/>
          </a:xfrm>
          <a:custGeom>
            <a:avLst/>
            <a:gdLst>
              <a:gd name="T0" fmla="*/ 289 w 606"/>
              <a:gd name="T1" fmla="*/ 417 h 417"/>
              <a:gd name="T2" fmla="*/ 227 w 606"/>
              <a:gd name="T3" fmla="*/ 410 h 417"/>
              <a:gd name="T4" fmla="*/ 147 w 606"/>
              <a:gd name="T5" fmla="*/ 386 h 417"/>
              <a:gd name="T6" fmla="*/ 76 w 606"/>
              <a:gd name="T7" fmla="*/ 348 h 417"/>
              <a:gd name="T8" fmla="*/ 24 w 606"/>
              <a:gd name="T9" fmla="*/ 301 h 417"/>
              <a:gd name="T10" fmla="*/ 2 w 606"/>
              <a:gd name="T11" fmla="*/ 255 h 417"/>
              <a:gd name="T12" fmla="*/ 9 w 606"/>
              <a:gd name="T13" fmla="*/ 220 h 417"/>
              <a:gd name="T14" fmla="*/ 43 w 606"/>
              <a:gd name="T15" fmla="*/ 194 h 417"/>
              <a:gd name="T16" fmla="*/ 102 w 606"/>
              <a:gd name="T17" fmla="*/ 183 h 417"/>
              <a:gd name="T18" fmla="*/ 111 w 606"/>
              <a:gd name="T19" fmla="*/ 183 h 417"/>
              <a:gd name="T20" fmla="*/ 116 w 606"/>
              <a:gd name="T21" fmla="*/ 183 h 417"/>
              <a:gd name="T22" fmla="*/ 122 w 606"/>
              <a:gd name="T23" fmla="*/ 183 h 417"/>
              <a:gd name="T24" fmla="*/ 128 w 606"/>
              <a:gd name="T25" fmla="*/ 184 h 417"/>
              <a:gd name="T26" fmla="*/ 134 w 606"/>
              <a:gd name="T27" fmla="*/ 184 h 417"/>
              <a:gd name="T28" fmla="*/ 141 w 606"/>
              <a:gd name="T29" fmla="*/ 185 h 417"/>
              <a:gd name="T30" fmla="*/ 161 w 606"/>
              <a:gd name="T31" fmla="*/ 187 h 417"/>
              <a:gd name="T32" fmla="*/ 135 w 606"/>
              <a:gd name="T33" fmla="*/ 155 h 417"/>
              <a:gd name="T34" fmla="*/ 13 w 606"/>
              <a:gd name="T35" fmla="*/ 7 h 417"/>
              <a:gd name="T36" fmla="*/ 387 w 606"/>
              <a:gd name="T37" fmla="*/ 0 h 417"/>
              <a:gd name="T38" fmla="*/ 606 w 606"/>
              <a:gd name="T39" fmla="*/ 245 h 417"/>
              <a:gd name="T40" fmla="*/ 333 w 606"/>
              <a:gd name="T41" fmla="*/ 257 h 417"/>
              <a:gd name="T42" fmla="*/ 348 w 606"/>
              <a:gd name="T43" fmla="*/ 271 h 417"/>
              <a:gd name="T44" fmla="*/ 353 w 606"/>
              <a:gd name="T45" fmla="*/ 274 h 417"/>
              <a:gd name="T46" fmla="*/ 357 w 606"/>
              <a:gd name="T47" fmla="*/ 278 h 417"/>
              <a:gd name="T48" fmla="*/ 361 w 606"/>
              <a:gd name="T49" fmla="*/ 282 h 417"/>
              <a:gd name="T50" fmla="*/ 365 w 606"/>
              <a:gd name="T51" fmla="*/ 287 h 417"/>
              <a:gd name="T52" fmla="*/ 370 w 606"/>
              <a:gd name="T53" fmla="*/ 292 h 417"/>
              <a:gd name="T54" fmla="*/ 372 w 606"/>
              <a:gd name="T55" fmla="*/ 294 h 417"/>
              <a:gd name="T56" fmla="*/ 397 w 606"/>
              <a:gd name="T57" fmla="*/ 339 h 417"/>
              <a:gd name="T58" fmla="*/ 393 w 606"/>
              <a:gd name="T59" fmla="*/ 376 h 417"/>
              <a:gd name="T60" fmla="*/ 363 w 606"/>
              <a:gd name="T61" fmla="*/ 403 h 417"/>
              <a:gd name="T62" fmla="*/ 304 w 606"/>
              <a:gd name="T63" fmla="*/ 416 h 417"/>
              <a:gd name="T64" fmla="*/ 289 w 606"/>
              <a:gd name="T65" fmla="*/ 417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06" h="417">
                <a:moveTo>
                  <a:pt x="289" y="417"/>
                </a:moveTo>
                <a:cubicBezTo>
                  <a:pt x="269" y="417"/>
                  <a:pt x="248" y="415"/>
                  <a:pt x="227" y="410"/>
                </a:cubicBezTo>
                <a:cubicBezTo>
                  <a:pt x="200" y="405"/>
                  <a:pt x="173" y="397"/>
                  <a:pt x="147" y="386"/>
                </a:cubicBezTo>
                <a:cubicBezTo>
                  <a:pt x="121" y="375"/>
                  <a:pt x="97" y="363"/>
                  <a:pt x="76" y="348"/>
                </a:cubicBezTo>
                <a:cubicBezTo>
                  <a:pt x="54" y="333"/>
                  <a:pt x="37" y="317"/>
                  <a:pt x="24" y="301"/>
                </a:cubicBezTo>
                <a:cubicBezTo>
                  <a:pt x="12" y="285"/>
                  <a:pt x="4" y="269"/>
                  <a:pt x="2" y="255"/>
                </a:cubicBezTo>
                <a:cubicBezTo>
                  <a:pt x="0" y="242"/>
                  <a:pt x="3" y="230"/>
                  <a:pt x="9" y="220"/>
                </a:cubicBezTo>
                <a:cubicBezTo>
                  <a:pt x="16" y="209"/>
                  <a:pt x="28" y="201"/>
                  <a:pt x="43" y="194"/>
                </a:cubicBezTo>
                <a:cubicBezTo>
                  <a:pt x="59" y="188"/>
                  <a:pt x="79" y="184"/>
                  <a:pt x="102" y="183"/>
                </a:cubicBezTo>
                <a:cubicBezTo>
                  <a:pt x="111" y="183"/>
                  <a:pt x="111" y="183"/>
                  <a:pt x="111" y="183"/>
                </a:cubicBezTo>
                <a:cubicBezTo>
                  <a:pt x="111" y="183"/>
                  <a:pt x="115" y="183"/>
                  <a:pt x="116" y="183"/>
                </a:cubicBezTo>
                <a:cubicBezTo>
                  <a:pt x="118" y="183"/>
                  <a:pt x="120" y="183"/>
                  <a:pt x="122" y="183"/>
                </a:cubicBezTo>
                <a:cubicBezTo>
                  <a:pt x="124" y="183"/>
                  <a:pt x="126" y="183"/>
                  <a:pt x="128" y="184"/>
                </a:cubicBezTo>
                <a:cubicBezTo>
                  <a:pt x="134" y="184"/>
                  <a:pt x="134" y="184"/>
                  <a:pt x="134" y="184"/>
                </a:cubicBezTo>
                <a:cubicBezTo>
                  <a:pt x="137" y="184"/>
                  <a:pt x="139" y="184"/>
                  <a:pt x="141" y="185"/>
                </a:cubicBezTo>
                <a:cubicBezTo>
                  <a:pt x="161" y="187"/>
                  <a:pt x="161" y="187"/>
                  <a:pt x="161" y="187"/>
                </a:cubicBezTo>
                <a:cubicBezTo>
                  <a:pt x="135" y="155"/>
                  <a:pt x="135" y="155"/>
                  <a:pt x="135" y="155"/>
                </a:cubicBezTo>
                <a:cubicBezTo>
                  <a:pt x="13" y="7"/>
                  <a:pt x="13" y="7"/>
                  <a:pt x="13" y="7"/>
                </a:cubicBezTo>
                <a:cubicBezTo>
                  <a:pt x="387" y="0"/>
                  <a:pt x="387" y="0"/>
                  <a:pt x="387" y="0"/>
                </a:cubicBezTo>
                <a:cubicBezTo>
                  <a:pt x="606" y="245"/>
                  <a:pt x="606" y="245"/>
                  <a:pt x="606" y="245"/>
                </a:cubicBezTo>
                <a:cubicBezTo>
                  <a:pt x="333" y="257"/>
                  <a:pt x="333" y="257"/>
                  <a:pt x="333" y="257"/>
                </a:cubicBezTo>
                <a:cubicBezTo>
                  <a:pt x="348" y="271"/>
                  <a:pt x="348" y="271"/>
                  <a:pt x="348" y="271"/>
                </a:cubicBezTo>
                <a:cubicBezTo>
                  <a:pt x="350" y="272"/>
                  <a:pt x="351" y="273"/>
                  <a:pt x="353" y="274"/>
                </a:cubicBezTo>
                <a:cubicBezTo>
                  <a:pt x="357" y="278"/>
                  <a:pt x="357" y="278"/>
                  <a:pt x="357" y="278"/>
                </a:cubicBezTo>
                <a:cubicBezTo>
                  <a:pt x="361" y="282"/>
                  <a:pt x="361" y="282"/>
                  <a:pt x="361" y="282"/>
                </a:cubicBezTo>
                <a:cubicBezTo>
                  <a:pt x="362" y="283"/>
                  <a:pt x="365" y="287"/>
                  <a:pt x="365" y="287"/>
                </a:cubicBezTo>
                <a:cubicBezTo>
                  <a:pt x="370" y="292"/>
                  <a:pt x="370" y="292"/>
                  <a:pt x="370" y="292"/>
                </a:cubicBezTo>
                <a:cubicBezTo>
                  <a:pt x="372" y="294"/>
                  <a:pt x="372" y="294"/>
                  <a:pt x="372" y="294"/>
                </a:cubicBezTo>
                <a:cubicBezTo>
                  <a:pt x="385" y="309"/>
                  <a:pt x="393" y="325"/>
                  <a:pt x="397" y="339"/>
                </a:cubicBezTo>
                <a:cubicBezTo>
                  <a:pt x="400" y="353"/>
                  <a:pt x="399" y="365"/>
                  <a:pt x="393" y="376"/>
                </a:cubicBezTo>
                <a:cubicBezTo>
                  <a:pt x="387" y="387"/>
                  <a:pt x="377" y="396"/>
                  <a:pt x="363" y="403"/>
                </a:cubicBezTo>
                <a:cubicBezTo>
                  <a:pt x="347" y="410"/>
                  <a:pt x="328" y="415"/>
                  <a:pt x="304" y="416"/>
                </a:cubicBezTo>
                <a:cubicBezTo>
                  <a:pt x="299" y="417"/>
                  <a:pt x="294" y="417"/>
                  <a:pt x="289" y="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0" name="Freeform 69"/>
          <p:cNvSpPr>
            <a:spLocks/>
          </p:cNvSpPr>
          <p:nvPr/>
        </p:nvSpPr>
        <p:spPr bwMode="auto">
          <a:xfrm>
            <a:off x="5047269" y="3891535"/>
            <a:ext cx="3239481" cy="2458464"/>
          </a:xfrm>
          <a:custGeom>
            <a:avLst/>
            <a:gdLst>
              <a:gd name="T0" fmla="*/ 1222 w 1222"/>
              <a:gd name="T1" fmla="*/ 0 h 927"/>
              <a:gd name="T2" fmla="*/ 1037 w 1222"/>
              <a:gd name="T3" fmla="*/ 412 h 927"/>
              <a:gd name="T4" fmla="*/ 804 w 1222"/>
              <a:gd name="T5" fmla="*/ 441 h 927"/>
              <a:gd name="T6" fmla="*/ 806 w 1222"/>
              <a:gd name="T7" fmla="*/ 437 h 927"/>
              <a:gd name="T8" fmla="*/ 808 w 1222"/>
              <a:gd name="T9" fmla="*/ 434 h 927"/>
              <a:gd name="T10" fmla="*/ 809 w 1222"/>
              <a:gd name="T11" fmla="*/ 431 h 927"/>
              <a:gd name="T12" fmla="*/ 810 w 1222"/>
              <a:gd name="T13" fmla="*/ 428 h 927"/>
              <a:gd name="T14" fmla="*/ 825 w 1222"/>
              <a:gd name="T15" fmla="*/ 358 h 927"/>
              <a:gd name="T16" fmla="*/ 808 w 1222"/>
              <a:gd name="T17" fmla="*/ 303 h 927"/>
              <a:gd name="T18" fmla="*/ 761 w 1222"/>
              <a:gd name="T19" fmla="*/ 269 h 927"/>
              <a:gd name="T20" fmla="*/ 687 w 1222"/>
              <a:gd name="T21" fmla="*/ 262 h 927"/>
              <a:gd name="T22" fmla="*/ 601 w 1222"/>
              <a:gd name="T23" fmla="*/ 286 h 927"/>
              <a:gd name="T24" fmla="*/ 518 w 1222"/>
              <a:gd name="T25" fmla="*/ 335 h 927"/>
              <a:gd name="T26" fmla="*/ 449 w 1222"/>
              <a:gd name="T27" fmla="*/ 401 h 927"/>
              <a:gd name="T28" fmla="*/ 404 w 1222"/>
              <a:gd name="T29" fmla="*/ 477 h 927"/>
              <a:gd name="T30" fmla="*/ 393 w 1222"/>
              <a:gd name="T31" fmla="*/ 548 h 927"/>
              <a:gd name="T32" fmla="*/ 415 w 1222"/>
              <a:gd name="T33" fmla="*/ 601 h 927"/>
              <a:gd name="T34" fmla="*/ 465 w 1222"/>
              <a:gd name="T35" fmla="*/ 631 h 927"/>
              <a:gd name="T36" fmla="*/ 538 w 1222"/>
              <a:gd name="T37" fmla="*/ 634 h 927"/>
              <a:gd name="T38" fmla="*/ 541 w 1222"/>
              <a:gd name="T39" fmla="*/ 634 h 927"/>
              <a:gd name="T40" fmla="*/ 544 w 1222"/>
              <a:gd name="T41" fmla="*/ 633 h 927"/>
              <a:gd name="T42" fmla="*/ 547 w 1222"/>
              <a:gd name="T43" fmla="*/ 633 h 927"/>
              <a:gd name="T44" fmla="*/ 550 w 1222"/>
              <a:gd name="T45" fmla="*/ 632 h 927"/>
              <a:gd name="T46" fmla="*/ 461 w 1222"/>
              <a:gd name="T47" fmla="*/ 853 h 927"/>
              <a:gd name="T48" fmla="*/ 0 w 1222"/>
              <a:gd name="T49" fmla="*/ 927 h 927"/>
              <a:gd name="T50" fmla="*/ 297 w 1222"/>
              <a:gd name="T51" fmla="*/ 76 h 927"/>
              <a:gd name="T52" fmla="*/ 1222 w 1222"/>
              <a:gd name="T53" fmla="*/ 0 h 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22" h="927">
                <a:moveTo>
                  <a:pt x="1222" y="0"/>
                </a:moveTo>
                <a:cubicBezTo>
                  <a:pt x="1037" y="412"/>
                  <a:pt x="1037" y="412"/>
                  <a:pt x="1037" y="412"/>
                </a:cubicBezTo>
                <a:cubicBezTo>
                  <a:pt x="804" y="441"/>
                  <a:pt x="804" y="441"/>
                  <a:pt x="804" y="441"/>
                </a:cubicBezTo>
                <a:cubicBezTo>
                  <a:pt x="805" y="440"/>
                  <a:pt x="805" y="439"/>
                  <a:pt x="806" y="437"/>
                </a:cubicBezTo>
                <a:cubicBezTo>
                  <a:pt x="807" y="436"/>
                  <a:pt x="807" y="435"/>
                  <a:pt x="808" y="434"/>
                </a:cubicBezTo>
                <a:cubicBezTo>
                  <a:pt x="808" y="433"/>
                  <a:pt x="809" y="432"/>
                  <a:pt x="809" y="431"/>
                </a:cubicBezTo>
                <a:cubicBezTo>
                  <a:pt x="810" y="430"/>
                  <a:pt x="810" y="429"/>
                  <a:pt x="810" y="428"/>
                </a:cubicBezTo>
                <a:cubicBezTo>
                  <a:pt x="821" y="402"/>
                  <a:pt x="826" y="379"/>
                  <a:pt x="825" y="358"/>
                </a:cubicBezTo>
                <a:cubicBezTo>
                  <a:pt x="825" y="337"/>
                  <a:pt x="819" y="318"/>
                  <a:pt x="808" y="303"/>
                </a:cubicBezTo>
                <a:cubicBezTo>
                  <a:pt x="797" y="288"/>
                  <a:pt x="781" y="276"/>
                  <a:pt x="761" y="269"/>
                </a:cubicBezTo>
                <a:cubicBezTo>
                  <a:pt x="740" y="262"/>
                  <a:pt x="716" y="259"/>
                  <a:pt x="687" y="262"/>
                </a:cubicBezTo>
                <a:cubicBezTo>
                  <a:pt x="659" y="265"/>
                  <a:pt x="630" y="273"/>
                  <a:pt x="601" y="286"/>
                </a:cubicBezTo>
                <a:cubicBezTo>
                  <a:pt x="572" y="298"/>
                  <a:pt x="544" y="315"/>
                  <a:pt x="518" y="335"/>
                </a:cubicBezTo>
                <a:cubicBezTo>
                  <a:pt x="492" y="354"/>
                  <a:pt x="468" y="377"/>
                  <a:pt x="449" y="401"/>
                </a:cubicBezTo>
                <a:cubicBezTo>
                  <a:pt x="429" y="425"/>
                  <a:pt x="414" y="451"/>
                  <a:pt x="404" y="477"/>
                </a:cubicBezTo>
                <a:cubicBezTo>
                  <a:pt x="394" y="503"/>
                  <a:pt x="391" y="527"/>
                  <a:pt x="393" y="548"/>
                </a:cubicBezTo>
                <a:cubicBezTo>
                  <a:pt x="395" y="569"/>
                  <a:pt x="403" y="587"/>
                  <a:pt x="415" y="601"/>
                </a:cubicBezTo>
                <a:cubicBezTo>
                  <a:pt x="428" y="615"/>
                  <a:pt x="445" y="625"/>
                  <a:pt x="465" y="631"/>
                </a:cubicBezTo>
                <a:cubicBezTo>
                  <a:pt x="486" y="637"/>
                  <a:pt x="511" y="638"/>
                  <a:pt x="538" y="634"/>
                </a:cubicBezTo>
                <a:cubicBezTo>
                  <a:pt x="539" y="634"/>
                  <a:pt x="540" y="634"/>
                  <a:pt x="541" y="634"/>
                </a:cubicBezTo>
                <a:cubicBezTo>
                  <a:pt x="542" y="633"/>
                  <a:pt x="543" y="633"/>
                  <a:pt x="544" y="633"/>
                </a:cubicBezTo>
                <a:cubicBezTo>
                  <a:pt x="545" y="633"/>
                  <a:pt x="546" y="633"/>
                  <a:pt x="547" y="633"/>
                </a:cubicBezTo>
                <a:cubicBezTo>
                  <a:pt x="548" y="632"/>
                  <a:pt x="549" y="632"/>
                  <a:pt x="550" y="632"/>
                </a:cubicBezTo>
                <a:cubicBezTo>
                  <a:pt x="461" y="853"/>
                  <a:pt x="461" y="853"/>
                  <a:pt x="461" y="853"/>
                </a:cubicBezTo>
                <a:cubicBezTo>
                  <a:pt x="0" y="927"/>
                  <a:pt x="0" y="927"/>
                  <a:pt x="0" y="927"/>
                </a:cubicBezTo>
                <a:cubicBezTo>
                  <a:pt x="297" y="76"/>
                  <a:pt x="297" y="76"/>
                  <a:pt x="297" y="76"/>
                </a:cubicBezTo>
                <a:lnTo>
                  <a:pt x="1222" y="0"/>
                </a:lnTo>
                <a:close/>
              </a:path>
            </a:pathLst>
          </a:custGeom>
          <a:gradFill flip="none" rotWithShape="1">
            <a:gsLst>
              <a:gs pos="75000">
                <a:schemeClr val="accent4"/>
              </a:gs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1" name="Freeform 70"/>
          <p:cNvSpPr>
            <a:spLocks/>
          </p:cNvSpPr>
          <p:nvPr/>
        </p:nvSpPr>
        <p:spPr bwMode="auto">
          <a:xfrm>
            <a:off x="6315476" y="4970614"/>
            <a:ext cx="1620300" cy="1506005"/>
          </a:xfrm>
          <a:custGeom>
            <a:avLst/>
            <a:gdLst>
              <a:gd name="T0" fmla="*/ 261 w 611"/>
              <a:gd name="T1" fmla="*/ 3 h 568"/>
              <a:gd name="T2" fmla="*/ 185 w 611"/>
              <a:gd name="T3" fmla="*/ 24 h 568"/>
              <a:gd name="T4" fmla="*/ 112 w 611"/>
              <a:gd name="T5" fmla="*/ 67 h 568"/>
              <a:gd name="T6" fmla="*/ 51 w 611"/>
              <a:gd name="T7" fmla="*/ 125 h 568"/>
              <a:gd name="T8" fmla="*/ 12 w 611"/>
              <a:gd name="T9" fmla="*/ 192 h 568"/>
              <a:gd name="T10" fmla="*/ 2 w 611"/>
              <a:gd name="T11" fmla="*/ 255 h 568"/>
              <a:gd name="T12" fmla="*/ 21 w 611"/>
              <a:gd name="T13" fmla="*/ 301 h 568"/>
              <a:gd name="T14" fmla="*/ 65 w 611"/>
              <a:gd name="T15" fmla="*/ 328 h 568"/>
              <a:gd name="T16" fmla="*/ 130 w 611"/>
              <a:gd name="T17" fmla="*/ 331 h 568"/>
              <a:gd name="T18" fmla="*/ 133 w 611"/>
              <a:gd name="T19" fmla="*/ 331 h 568"/>
              <a:gd name="T20" fmla="*/ 136 w 611"/>
              <a:gd name="T21" fmla="*/ 330 h 568"/>
              <a:gd name="T22" fmla="*/ 139 w 611"/>
              <a:gd name="T23" fmla="*/ 330 h 568"/>
              <a:gd name="T24" fmla="*/ 142 w 611"/>
              <a:gd name="T25" fmla="*/ 329 h 568"/>
              <a:gd name="T26" fmla="*/ 148 w 611"/>
              <a:gd name="T27" fmla="*/ 328 h 568"/>
              <a:gd name="T28" fmla="*/ 154 w 611"/>
              <a:gd name="T29" fmla="*/ 326 h 568"/>
              <a:gd name="T30" fmla="*/ 160 w 611"/>
              <a:gd name="T31" fmla="*/ 325 h 568"/>
              <a:gd name="T32" fmla="*/ 166 w 611"/>
              <a:gd name="T33" fmla="*/ 323 h 568"/>
              <a:gd name="T34" fmla="*/ 158 w 611"/>
              <a:gd name="T35" fmla="*/ 344 h 568"/>
              <a:gd name="T36" fmla="*/ 67 w 611"/>
              <a:gd name="T37" fmla="*/ 568 h 568"/>
              <a:gd name="T38" fmla="*/ 452 w 611"/>
              <a:gd name="T39" fmla="*/ 506 h 568"/>
              <a:gd name="T40" fmla="*/ 611 w 611"/>
              <a:gd name="T41" fmla="*/ 151 h 568"/>
              <a:gd name="T42" fmla="*/ 375 w 611"/>
              <a:gd name="T43" fmla="*/ 180 h 568"/>
              <a:gd name="T44" fmla="*/ 352 w 611"/>
              <a:gd name="T45" fmla="*/ 183 h 568"/>
              <a:gd name="T46" fmla="*/ 355 w 611"/>
              <a:gd name="T47" fmla="*/ 178 h 568"/>
              <a:gd name="T48" fmla="*/ 359 w 611"/>
              <a:gd name="T49" fmla="*/ 173 h 568"/>
              <a:gd name="T50" fmla="*/ 362 w 611"/>
              <a:gd name="T51" fmla="*/ 167 h 568"/>
              <a:gd name="T52" fmla="*/ 364 w 611"/>
              <a:gd name="T53" fmla="*/ 162 h 568"/>
              <a:gd name="T54" fmla="*/ 366 w 611"/>
              <a:gd name="T55" fmla="*/ 158 h 568"/>
              <a:gd name="T56" fmla="*/ 368 w 611"/>
              <a:gd name="T57" fmla="*/ 155 h 568"/>
              <a:gd name="T58" fmla="*/ 369 w 611"/>
              <a:gd name="T59" fmla="*/ 152 h 568"/>
              <a:gd name="T60" fmla="*/ 370 w 611"/>
              <a:gd name="T61" fmla="*/ 149 h 568"/>
              <a:gd name="T62" fmla="*/ 383 w 611"/>
              <a:gd name="T63" fmla="*/ 87 h 568"/>
              <a:gd name="T64" fmla="*/ 368 w 611"/>
              <a:gd name="T65" fmla="*/ 39 h 568"/>
              <a:gd name="T66" fmla="*/ 326 w 611"/>
              <a:gd name="T67" fmla="*/ 9 h 568"/>
              <a:gd name="T68" fmla="*/ 261 w 611"/>
              <a:gd name="T69" fmla="*/ 3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11" h="568">
                <a:moveTo>
                  <a:pt x="261" y="3"/>
                </a:moveTo>
                <a:cubicBezTo>
                  <a:pt x="236" y="5"/>
                  <a:pt x="210" y="13"/>
                  <a:pt x="185" y="24"/>
                </a:cubicBezTo>
                <a:cubicBezTo>
                  <a:pt x="160" y="35"/>
                  <a:pt x="135" y="50"/>
                  <a:pt x="112" y="67"/>
                </a:cubicBezTo>
                <a:cubicBezTo>
                  <a:pt x="89" y="84"/>
                  <a:pt x="68" y="104"/>
                  <a:pt x="51" y="125"/>
                </a:cubicBezTo>
                <a:cubicBezTo>
                  <a:pt x="34" y="147"/>
                  <a:pt x="21" y="169"/>
                  <a:pt x="12" y="192"/>
                </a:cubicBezTo>
                <a:cubicBezTo>
                  <a:pt x="3" y="215"/>
                  <a:pt x="0" y="236"/>
                  <a:pt x="2" y="255"/>
                </a:cubicBezTo>
                <a:cubicBezTo>
                  <a:pt x="4" y="273"/>
                  <a:pt x="10" y="289"/>
                  <a:pt x="21" y="301"/>
                </a:cubicBezTo>
                <a:cubicBezTo>
                  <a:pt x="32" y="314"/>
                  <a:pt x="47" y="323"/>
                  <a:pt x="65" y="328"/>
                </a:cubicBezTo>
                <a:cubicBezTo>
                  <a:pt x="84" y="333"/>
                  <a:pt x="105" y="334"/>
                  <a:pt x="130" y="331"/>
                </a:cubicBezTo>
                <a:cubicBezTo>
                  <a:pt x="131" y="331"/>
                  <a:pt x="132" y="331"/>
                  <a:pt x="133" y="331"/>
                </a:cubicBezTo>
                <a:cubicBezTo>
                  <a:pt x="134" y="330"/>
                  <a:pt x="135" y="330"/>
                  <a:pt x="136" y="330"/>
                </a:cubicBezTo>
                <a:cubicBezTo>
                  <a:pt x="137" y="330"/>
                  <a:pt x="138" y="330"/>
                  <a:pt x="139" y="330"/>
                </a:cubicBezTo>
                <a:cubicBezTo>
                  <a:pt x="140" y="329"/>
                  <a:pt x="141" y="329"/>
                  <a:pt x="142" y="329"/>
                </a:cubicBezTo>
                <a:cubicBezTo>
                  <a:pt x="144" y="329"/>
                  <a:pt x="146" y="328"/>
                  <a:pt x="148" y="328"/>
                </a:cubicBezTo>
                <a:cubicBezTo>
                  <a:pt x="150" y="327"/>
                  <a:pt x="152" y="327"/>
                  <a:pt x="154" y="326"/>
                </a:cubicBezTo>
                <a:cubicBezTo>
                  <a:pt x="156" y="326"/>
                  <a:pt x="158" y="325"/>
                  <a:pt x="160" y="325"/>
                </a:cubicBezTo>
                <a:cubicBezTo>
                  <a:pt x="162" y="324"/>
                  <a:pt x="164" y="324"/>
                  <a:pt x="166" y="323"/>
                </a:cubicBezTo>
                <a:cubicBezTo>
                  <a:pt x="158" y="344"/>
                  <a:pt x="158" y="344"/>
                  <a:pt x="158" y="344"/>
                </a:cubicBezTo>
                <a:cubicBezTo>
                  <a:pt x="67" y="568"/>
                  <a:pt x="67" y="568"/>
                  <a:pt x="67" y="568"/>
                </a:cubicBezTo>
                <a:cubicBezTo>
                  <a:pt x="452" y="506"/>
                  <a:pt x="452" y="506"/>
                  <a:pt x="452" y="506"/>
                </a:cubicBezTo>
                <a:cubicBezTo>
                  <a:pt x="611" y="151"/>
                  <a:pt x="611" y="151"/>
                  <a:pt x="611" y="151"/>
                </a:cubicBezTo>
                <a:cubicBezTo>
                  <a:pt x="375" y="180"/>
                  <a:pt x="375" y="180"/>
                  <a:pt x="375" y="180"/>
                </a:cubicBezTo>
                <a:cubicBezTo>
                  <a:pt x="352" y="183"/>
                  <a:pt x="352" y="183"/>
                  <a:pt x="352" y="183"/>
                </a:cubicBezTo>
                <a:cubicBezTo>
                  <a:pt x="353" y="182"/>
                  <a:pt x="354" y="180"/>
                  <a:pt x="355" y="178"/>
                </a:cubicBezTo>
                <a:cubicBezTo>
                  <a:pt x="356" y="176"/>
                  <a:pt x="358" y="174"/>
                  <a:pt x="359" y="173"/>
                </a:cubicBezTo>
                <a:cubicBezTo>
                  <a:pt x="360" y="171"/>
                  <a:pt x="361" y="169"/>
                  <a:pt x="362" y="167"/>
                </a:cubicBezTo>
                <a:cubicBezTo>
                  <a:pt x="363" y="165"/>
                  <a:pt x="364" y="163"/>
                  <a:pt x="364" y="162"/>
                </a:cubicBezTo>
                <a:cubicBezTo>
                  <a:pt x="365" y="160"/>
                  <a:pt x="366" y="159"/>
                  <a:pt x="366" y="158"/>
                </a:cubicBezTo>
                <a:cubicBezTo>
                  <a:pt x="367" y="157"/>
                  <a:pt x="367" y="156"/>
                  <a:pt x="368" y="155"/>
                </a:cubicBezTo>
                <a:cubicBezTo>
                  <a:pt x="368" y="154"/>
                  <a:pt x="369" y="153"/>
                  <a:pt x="369" y="152"/>
                </a:cubicBezTo>
                <a:cubicBezTo>
                  <a:pt x="369" y="151"/>
                  <a:pt x="370" y="150"/>
                  <a:pt x="370" y="149"/>
                </a:cubicBezTo>
                <a:cubicBezTo>
                  <a:pt x="380" y="126"/>
                  <a:pt x="384" y="105"/>
                  <a:pt x="383" y="87"/>
                </a:cubicBezTo>
                <a:cubicBezTo>
                  <a:pt x="383" y="68"/>
                  <a:pt x="377" y="52"/>
                  <a:pt x="368" y="39"/>
                </a:cubicBezTo>
                <a:cubicBezTo>
                  <a:pt x="358" y="25"/>
                  <a:pt x="344" y="15"/>
                  <a:pt x="326" y="9"/>
                </a:cubicBezTo>
                <a:cubicBezTo>
                  <a:pt x="308" y="2"/>
                  <a:pt x="286" y="0"/>
                  <a:pt x="261" y="3"/>
                </a:cubicBezTo>
                <a:close/>
              </a:path>
            </a:pathLst>
          </a:custGeom>
          <a:gradFill>
            <a:gsLst>
              <a:gs pos="51000">
                <a:schemeClr val="accent5">
                  <a:lumMod val="40000"/>
                  <a:lumOff val="60000"/>
                </a:schemeClr>
              </a:gs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2" name="Freeform 71"/>
          <p:cNvSpPr>
            <a:spLocks/>
          </p:cNvSpPr>
          <p:nvPr/>
        </p:nvSpPr>
        <p:spPr bwMode="auto">
          <a:xfrm>
            <a:off x="6336765" y="4996387"/>
            <a:ext cx="1564273" cy="1451099"/>
          </a:xfrm>
          <a:custGeom>
            <a:avLst/>
            <a:gdLst>
              <a:gd name="T0" fmla="*/ 172 w 590"/>
              <a:gd name="T1" fmla="*/ 301 h 547"/>
              <a:gd name="T2" fmla="*/ 156 w 590"/>
              <a:gd name="T3" fmla="*/ 305 h 547"/>
              <a:gd name="T4" fmla="*/ 150 w 590"/>
              <a:gd name="T5" fmla="*/ 307 h 547"/>
              <a:gd name="T6" fmla="*/ 144 w 590"/>
              <a:gd name="T7" fmla="*/ 308 h 547"/>
              <a:gd name="T8" fmla="*/ 138 w 590"/>
              <a:gd name="T9" fmla="*/ 310 h 547"/>
              <a:gd name="T10" fmla="*/ 132 w 590"/>
              <a:gd name="T11" fmla="*/ 311 h 547"/>
              <a:gd name="T12" fmla="*/ 123 w 590"/>
              <a:gd name="T13" fmla="*/ 313 h 547"/>
              <a:gd name="T14" fmla="*/ 121 w 590"/>
              <a:gd name="T15" fmla="*/ 313 h 547"/>
              <a:gd name="T16" fmla="*/ 95 w 590"/>
              <a:gd name="T17" fmla="*/ 315 h 547"/>
              <a:gd name="T18" fmla="*/ 60 w 590"/>
              <a:gd name="T19" fmla="*/ 310 h 547"/>
              <a:gd name="T20" fmla="*/ 19 w 590"/>
              <a:gd name="T21" fmla="*/ 286 h 547"/>
              <a:gd name="T22" fmla="*/ 2 w 590"/>
              <a:gd name="T23" fmla="*/ 244 h 547"/>
              <a:gd name="T24" fmla="*/ 11 w 590"/>
              <a:gd name="T25" fmla="*/ 185 h 547"/>
              <a:gd name="T26" fmla="*/ 50 w 590"/>
              <a:gd name="T27" fmla="*/ 120 h 547"/>
              <a:gd name="T28" fmla="*/ 109 w 590"/>
              <a:gd name="T29" fmla="*/ 63 h 547"/>
              <a:gd name="T30" fmla="*/ 180 w 590"/>
              <a:gd name="T31" fmla="*/ 21 h 547"/>
              <a:gd name="T32" fmla="*/ 254 w 590"/>
              <a:gd name="T33" fmla="*/ 1 h 547"/>
              <a:gd name="T34" fmla="*/ 273 w 590"/>
              <a:gd name="T35" fmla="*/ 0 h 547"/>
              <a:gd name="T36" fmla="*/ 315 w 590"/>
              <a:gd name="T37" fmla="*/ 6 h 547"/>
              <a:gd name="T38" fmla="*/ 353 w 590"/>
              <a:gd name="T39" fmla="*/ 33 h 547"/>
              <a:gd name="T40" fmla="*/ 367 w 590"/>
              <a:gd name="T41" fmla="*/ 77 h 547"/>
              <a:gd name="T42" fmla="*/ 355 w 590"/>
              <a:gd name="T43" fmla="*/ 135 h 547"/>
              <a:gd name="T44" fmla="*/ 354 w 590"/>
              <a:gd name="T45" fmla="*/ 139 h 547"/>
              <a:gd name="T46" fmla="*/ 351 w 590"/>
              <a:gd name="T47" fmla="*/ 145 h 547"/>
              <a:gd name="T48" fmla="*/ 349 w 590"/>
              <a:gd name="T49" fmla="*/ 148 h 547"/>
              <a:gd name="T50" fmla="*/ 346 w 590"/>
              <a:gd name="T51" fmla="*/ 153 h 547"/>
              <a:gd name="T52" fmla="*/ 344 w 590"/>
              <a:gd name="T53" fmla="*/ 158 h 547"/>
              <a:gd name="T54" fmla="*/ 341 w 590"/>
              <a:gd name="T55" fmla="*/ 162 h 547"/>
              <a:gd name="T56" fmla="*/ 340 w 590"/>
              <a:gd name="T57" fmla="*/ 164 h 547"/>
              <a:gd name="T58" fmla="*/ 337 w 590"/>
              <a:gd name="T59" fmla="*/ 169 h 547"/>
              <a:gd name="T60" fmla="*/ 328 w 590"/>
              <a:gd name="T61" fmla="*/ 184 h 547"/>
              <a:gd name="T62" fmla="*/ 590 w 590"/>
              <a:gd name="T63" fmla="*/ 151 h 547"/>
              <a:gd name="T64" fmla="*/ 438 w 590"/>
              <a:gd name="T65" fmla="*/ 489 h 547"/>
              <a:gd name="T66" fmla="*/ 72 w 590"/>
              <a:gd name="T67" fmla="*/ 547 h 547"/>
              <a:gd name="T68" fmla="*/ 172 w 590"/>
              <a:gd name="T69" fmla="*/ 301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90" h="547">
                <a:moveTo>
                  <a:pt x="172" y="301"/>
                </a:moveTo>
                <a:cubicBezTo>
                  <a:pt x="156" y="305"/>
                  <a:pt x="156" y="305"/>
                  <a:pt x="156" y="305"/>
                </a:cubicBezTo>
                <a:cubicBezTo>
                  <a:pt x="154" y="306"/>
                  <a:pt x="152" y="306"/>
                  <a:pt x="150" y="307"/>
                </a:cubicBezTo>
                <a:cubicBezTo>
                  <a:pt x="148" y="307"/>
                  <a:pt x="146" y="308"/>
                  <a:pt x="144" y="308"/>
                </a:cubicBezTo>
                <a:cubicBezTo>
                  <a:pt x="138" y="310"/>
                  <a:pt x="138" y="310"/>
                  <a:pt x="138" y="310"/>
                </a:cubicBezTo>
                <a:cubicBezTo>
                  <a:pt x="136" y="310"/>
                  <a:pt x="134" y="311"/>
                  <a:pt x="132" y="311"/>
                </a:cubicBezTo>
                <a:cubicBezTo>
                  <a:pt x="132" y="311"/>
                  <a:pt x="124" y="312"/>
                  <a:pt x="123" y="313"/>
                </a:cubicBezTo>
                <a:cubicBezTo>
                  <a:pt x="121" y="313"/>
                  <a:pt x="121" y="313"/>
                  <a:pt x="121" y="313"/>
                </a:cubicBezTo>
                <a:cubicBezTo>
                  <a:pt x="112" y="314"/>
                  <a:pt x="103" y="315"/>
                  <a:pt x="95" y="315"/>
                </a:cubicBezTo>
                <a:cubicBezTo>
                  <a:pt x="82" y="315"/>
                  <a:pt x="70" y="313"/>
                  <a:pt x="60" y="310"/>
                </a:cubicBezTo>
                <a:cubicBezTo>
                  <a:pt x="43" y="305"/>
                  <a:pt x="29" y="297"/>
                  <a:pt x="19" y="286"/>
                </a:cubicBezTo>
                <a:cubicBezTo>
                  <a:pt x="9" y="275"/>
                  <a:pt x="4" y="260"/>
                  <a:pt x="2" y="244"/>
                </a:cubicBezTo>
                <a:cubicBezTo>
                  <a:pt x="0" y="226"/>
                  <a:pt x="3" y="206"/>
                  <a:pt x="11" y="185"/>
                </a:cubicBezTo>
                <a:cubicBezTo>
                  <a:pt x="20" y="163"/>
                  <a:pt x="33" y="142"/>
                  <a:pt x="50" y="120"/>
                </a:cubicBezTo>
                <a:cubicBezTo>
                  <a:pt x="66" y="100"/>
                  <a:pt x="86" y="80"/>
                  <a:pt x="109" y="63"/>
                </a:cubicBezTo>
                <a:cubicBezTo>
                  <a:pt x="131" y="46"/>
                  <a:pt x="155" y="32"/>
                  <a:pt x="180" y="21"/>
                </a:cubicBezTo>
                <a:cubicBezTo>
                  <a:pt x="206" y="10"/>
                  <a:pt x="231" y="3"/>
                  <a:pt x="254" y="1"/>
                </a:cubicBezTo>
                <a:cubicBezTo>
                  <a:pt x="261" y="0"/>
                  <a:pt x="267" y="0"/>
                  <a:pt x="273" y="0"/>
                </a:cubicBezTo>
                <a:cubicBezTo>
                  <a:pt x="289" y="0"/>
                  <a:pt x="303" y="2"/>
                  <a:pt x="315" y="6"/>
                </a:cubicBezTo>
                <a:cubicBezTo>
                  <a:pt x="331" y="12"/>
                  <a:pt x="344" y="21"/>
                  <a:pt x="353" y="33"/>
                </a:cubicBezTo>
                <a:cubicBezTo>
                  <a:pt x="362" y="45"/>
                  <a:pt x="367" y="60"/>
                  <a:pt x="367" y="77"/>
                </a:cubicBezTo>
                <a:cubicBezTo>
                  <a:pt x="368" y="95"/>
                  <a:pt x="364" y="115"/>
                  <a:pt x="355" y="135"/>
                </a:cubicBezTo>
                <a:cubicBezTo>
                  <a:pt x="355" y="136"/>
                  <a:pt x="354" y="139"/>
                  <a:pt x="354" y="139"/>
                </a:cubicBezTo>
                <a:cubicBezTo>
                  <a:pt x="351" y="145"/>
                  <a:pt x="351" y="145"/>
                  <a:pt x="351" y="145"/>
                </a:cubicBezTo>
                <a:cubicBezTo>
                  <a:pt x="349" y="148"/>
                  <a:pt x="349" y="148"/>
                  <a:pt x="349" y="148"/>
                </a:cubicBezTo>
                <a:cubicBezTo>
                  <a:pt x="346" y="153"/>
                  <a:pt x="346" y="153"/>
                  <a:pt x="346" y="153"/>
                </a:cubicBezTo>
                <a:cubicBezTo>
                  <a:pt x="346" y="155"/>
                  <a:pt x="345" y="157"/>
                  <a:pt x="344" y="158"/>
                </a:cubicBezTo>
                <a:cubicBezTo>
                  <a:pt x="343" y="160"/>
                  <a:pt x="342" y="161"/>
                  <a:pt x="341" y="162"/>
                </a:cubicBezTo>
                <a:cubicBezTo>
                  <a:pt x="340" y="164"/>
                  <a:pt x="340" y="164"/>
                  <a:pt x="340" y="164"/>
                </a:cubicBezTo>
                <a:cubicBezTo>
                  <a:pt x="339" y="165"/>
                  <a:pt x="338" y="167"/>
                  <a:pt x="337" y="169"/>
                </a:cubicBezTo>
                <a:cubicBezTo>
                  <a:pt x="328" y="184"/>
                  <a:pt x="328" y="184"/>
                  <a:pt x="328" y="184"/>
                </a:cubicBezTo>
                <a:cubicBezTo>
                  <a:pt x="590" y="151"/>
                  <a:pt x="590" y="151"/>
                  <a:pt x="590" y="151"/>
                </a:cubicBezTo>
                <a:cubicBezTo>
                  <a:pt x="438" y="489"/>
                  <a:pt x="438" y="489"/>
                  <a:pt x="438" y="489"/>
                </a:cubicBezTo>
                <a:cubicBezTo>
                  <a:pt x="72" y="547"/>
                  <a:pt x="72" y="547"/>
                  <a:pt x="72" y="547"/>
                </a:cubicBezTo>
                <a:lnTo>
                  <a:pt x="172" y="30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3" name="Freeform 72"/>
          <p:cNvSpPr>
            <a:spLocks/>
          </p:cNvSpPr>
          <p:nvPr/>
        </p:nvSpPr>
        <p:spPr bwMode="auto">
          <a:xfrm>
            <a:off x="4560955" y="2356395"/>
            <a:ext cx="3725795" cy="3993604"/>
          </a:xfrm>
          <a:custGeom>
            <a:avLst/>
            <a:gdLst>
              <a:gd name="T0" fmla="*/ 3318 w 3325"/>
              <a:gd name="T1" fmla="*/ 1363 h 3564"/>
              <a:gd name="T2" fmla="*/ 1141 w 3325"/>
              <a:gd name="T3" fmla="*/ 1541 h 3564"/>
              <a:gd name="T4" fmla="*/ 15 w 3325"/>
              <a:gd name="T5" fmla="*/ 0 h 3564"/>
              <a:gd name="T6" fmla="*/ 3 w 3325"/>
              <a:gd name="T7" fmla="*/ 0 h 3564"/>
              <a:gd name="T8" fmla="*/ 0 w 3325"/>
              <a:gd name="T9" fmla="*/ 12 h 3564"/>
              <a:gd name="T10" fmla="*/ 1127 w 3325"/>
              <a:gd name="T11" fmla="*/ 1550 h 3564"/>
              <a:gd name="T12" fmla="*/ 426 w 3325"/>
              <a:gd name="T13" fmla="*/ 3555 h 3564"/>
              <a:gd name="T14" fmla="*/ 434 w 3325"/>
              <a:gd name="T15" fmla="*/ 3564 h 3564"/>
              <a:gd name="T16" fmla="*/ 443 w 3325"/>
              <a:gd name="T17" fmla="*/ 3564 h 3564"/>
              <a:gd name="T18" fmla="*/ 1143 w 3325"/>
              <a:gd name="T19" fmla="*/ 1557 h 3564"/>
              <a:gd name="T20" fmla="*/ 3321 w 3325"/>
              <a:gd name="T21" fmla="*/ 1380 h 3564"/>
              <a:gd name="T22" fmla="*/ 3325 w 3325"/>
              <a:gd name="T23" fmla="*/ 1370 h 3564"/>
              <a:gd name="T24" fmla="*/ 3318 w 3325"/>
              <a:gd name="T25" fmla="*/ 1363 h 3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25" h="3564">
                <a:moveTo>
                  <a:pt x="3318" y="1363"/>
                </a:moveTo>
                <a:lnTo>
                  <a:pt x="1141" y="1541"/>
                </a:lnTo>
                <a:lnTo>
                  <a:pt x="15" y="0"/>
                </a:lnTo>
                <a:lnTo>
                  <a:pt x="3" y="0"/>
                </a:lnTo>
                <a:lnTo>
                  <a:pt x="0" y="12"/>
                </a:lnTo>
                <a:lnTo>
                  <a:pt x="1127" y="1550"/>
                </a:lnTo>
                <a:lnTo>
                  <a:pt x="426" y="3555"/>
                </a:lnTo>
                <a:lnTo>
                  <a:pt x="434" y="3564"/>
                </a:lnTo>
                <a:lnTo>
                  <a:pt x="443" y="3564"/>
                </a:lnTo>
                <a:lnTo>
                  <a:pt x="1143" y="1557"/>
                </a:lnTo>
                <a:lnTo>
                  <a:pt x="3321" y="1380"/>
                </a:lnTo>
                <a:lnTo>
                  <a:pt x="3325" y="1370"/>
                </a:lnTo>
                <a:lnTo>
                  <a:pt x="3318" y="136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70" name="Group 169"/>
          <p:cNvGrpSpPr/>
          <p:nvPr/>
        </p:nvGrpSpPr>
        <p:grpSpPr>
          <a:xfrm>
            <a:off x="1855694" y="2569310"/>
            <a:ext cx="3229536" cy="393197"/>
            <a:chOff x="1392530" y="2481978"/>
            <a:chExt cx="3229536" cy="393197"/>
          </a:xfrm>
        </p:grpSpPr>
        <p:cxnSp>
          <p:nvCxnSpPr>
            <p:cNvPr id="171" name="Straight Connector 170"/>
            <p:cNvCxnSpPr/>
            <p:nvPr/>
          </p:nvCxnSpPr>
          <p:spPr>
            <a:xfrm flipH="1" flipV="1">
              <a:off x="3555062" y="2481978"/>
              <a:ext cx="1067004" cy="39319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>
              <a:off x="1392530" y="2481978"/>
              <a:ext cx="216253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TextBox 172"/>
          <p:cNvSpPr txBox="1"/>
          <p:nvPr/>
        </p:nvSpPr>
        <p:spPr>
          <a:xfrm>
            <a:off x="1941145" y="2169200"/>
            <a:ext cx="157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UX</a:t>
            </a:r>
            <a:endParaRPr lang="id-ID" sz="2000" dirty="0">
              <a:solidFill>
                <a:schemeClr val="bg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789206" y="2575060"/>
            <a:ext cx="2108742" cy="1533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 smtClean="0">
                <a:solidFill>
                  <a:srgbClr val="BFBFBF"/>
                </a:solidFill>
              </a:rPr>
              <a:t>Just designing the landing (index) page was a UX challenge.  I have hundreds of pages yet to create.  I think building the wireframes for the entire UX is ideal before continuing to build.  Big takeaway!</a:t>
            </a:r>
            <a:endParaRPr lang="en-US" sz="1050" b="1" dirty="0">
              <a:solidFill>
                <a:srgbClr val="BFBFBF"/>
              </a:solidFill>
            </a:endParaRPr>
          </a:p>
        </p:txBody>
      </p:sp>
      <p:grpSp>
        <p:nvGrpSpPr>
          <p:cNvPr id="176" name="Group 175"/>
          <p:cNvGrpSpPr/>
          <p:nvPr/>
        </p:nvGrpSpPr>
        <p:grpSpPr>
          <a:xfrm>
            <a:off x="1158230" y="4093233"/>
            <a:ext cx="3107565" cy="564712"/>
            <a:chOff x="1392530" y="1917267"/>
            <a:chExt cx="3107565" cy="564712"/>
          </a:xfrm>
        </p:grpSpPr>
        <p:cxnSp>
          <p:nvCxnSpPr>
            <p:cNvPr id="177" name="Straight Connector 176"/>
            <p:cNvCxnSpPr/>
            <p:nvPr/>
          </p:nvCxnSpPr>
          <p:spPr>
            <a:xfrm flipH="1">
              <a:off x="3555062" y="1917267"/>
              <a:ext cx="945033" cy="56471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1392530" y="2481978"/>
              <a:ext cx="216253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TextBox 178"/>
          <p:cNvSpPr txBox="1"/>
          <p:nvPr/>
        </p:nvSpPr>
        <p:spPr>
          <a:xfrm>
            <a:off x="1243681" y="4257834"/>
            <a:ext cx="1931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Call-to-Action</a:t>
            </a:r>
            <a:endParaRPr lang="id-ID" sz="2000" dirty="0">
              <a:solidFill>
                <a:schemeClr val="bg1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256842" y="4663694"/>
            <a:ext cx="2324558" cy="1290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 smtClean="0">
                <a:solidFill>
                  <a:srgbClr val="BFBFBF"/>
                </a:solidFill>
              </a:rPr>
              <a:t>After creating the site and seeing my wireframe come to life, I realized I was really missing the call-to-action I was really trying to achieve.  Back to the drawing board or wireframes.  </a:t>
            </a:r>
            <a:endParaRPr lang="en-US" sz="1050" b="1" dirty="0">
              <a:solidFill>
                <a:srgbClr val="BFBFBF"/>
              </a:solidFill>
            </a:endParaRPr>
          </a:p>
        </p:txBody>
      </p:sp>
      <p:grpSp>
        <p:nvGrpSpPr>
          <p:cNvPr id="183" name="Group 182"/>
          <p:cNvGrpSpPr/>
          <p:nvPr/>
        </p:nvGrpSpPr>
        <p:grpSpPr>
          <a:xfrm flipH="1">
            <a:off x="7176506" y="2327521"/>
            <a:ext cx="3124464" cy="313657"/>
            <a:chOff x="1392530" y="2481978"/>
            <a:chExt cx="3124464" cy="313657"/>
          </a:xfrm>
        </p:grpSpPr>
        <p:cxnSp>
          <p:nvCxnSpPr>
            <p:cNvPr id="184" name="Straight Connector 183"/>
            <p:cNvCxnSpPr/>
            <p:nvPr/>
          </p:nvCxnSpPr>
          <p:spPr>
            <a:xfrm flipH="1" flipV="1">
              <a:off x="3555062" y="2481981"/>
              <a:ext cx="961932" cy="3136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H="1">
              <a:off x="1392530" y="2481978"/>
              <a:ext cx="216253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/>
          <p:cNvSpPr txBox="1"/>
          <p:nvPr/>
        </p:nvSpPr>
        <p:spPr>
          <a:xfrm flipH="1">
            <a:off x="8906414" y="1927411"/>
            <a:ext cx="157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Typography</a:t>
            </a:r>
            <a:endParaRPr lang="id-ID" sz="2000" dirty="0">
              <a:solidFill>
                <a:schemeClr val="bg1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 flipH="1">
            <a:off x="8690515" y="2333271"/>
            <a:ext cx="2296753" cy="201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 smtClean="0">
                <a:solidFill>
                  <a:srgbClr val="BFBFBF"/>
                </a:solidFill>
              </a:rPr>
              <a:t>I thought I understood font, but I am far from understanding the impact text has on the user for overall flow and readability of the website.  I takes me a long time to choose the right typography.  This is something I will definitely leave to an expert in the future.  </a:t>
            </a:r>
            <a:endParaRPr lang="en-US" sz="1050" b="1" dirty="0">
              <a:solidFill>
                <a:srgbClr val="BFBFBF"/>
              </a:solidFill>
            </a:endParaRPr>
          </a:p>
        </p:txBody>
      </p:sp>
      <p:cxnSp>
        <p:nvCxnSpPr>
          <p:cNvPr id="193" name="Straight Connector 192"/>
          <p:cNvCxnSpPr/>
          <p:nvPr/>
        </p:nvCxnSpPr>
        <p:spPr>
          <a:xfrm>
            <a:off x="7566212" y="5222655"/>
            <a:ext cx="30862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 flipH="1">
            <a:off x="9047432" y="4822545"/>
            <a:ext cx="157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Style Guide</a:t>
            </a:r>
            <a:endParaRPr lang="id-ID" sz="2000" dirty="0">
              <a:solidFill>
                <a:schemeClr val="bg1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 flipH="1">
            <a:off x="8445086" y="5228405"/>
            <a:ext cx="2794413" cy="1290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 smtClean="0">
                <a:solidFill>
                  <a:srgbClr val="BFBFBF"/>
                </a:solidFill>
              </a:rPr>
              <a:t>Before the site is officially built, I now understand the true </a:t>
            </a:r>
            <a:r>
              <a:rPr lang="en-US" sz="1050" dirty="0" smtClean="0">
                <a:solidFill>
                  <a:srgbClr val="BFBFBF"/>
                </a:solidFill>
              </a:rPr>
              <a:t>importance </a:t>
            </a:r>
            <a:r>
              <a:rPr lang="en-US" sz="1050" dirty="0" smtClean="0">
                <a:solidFill>
                  <a:srgbClr val="BFBFBF"/>
                </a:solidFill>
              </a:rPr>
              <a:t>creating and using a complete style guide before the site is built.  A style guide will provide consistency and speed up the process in general.  </a:t>
            </a:r>
            <a:endParaRPr lang="en-US" sz="1050" b="1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05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500"/>
                            </p:stCondLst>
                            <p:childTnLst>
                              <p:par>
                                <p:cTn id="1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40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500"/>
                            </p:stCondLst>
                            <p:childTnLst>
                              <p:par>
                                <p:cTn id="1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0"/>
                            </p:stCondLst>
                            <p:childTnLst>
                              <p:par>
                                <p:cTn id="1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500"/>
                            </p:stCondLst>
                            <p:childTnLst>
                              <p:par>
                                <p:cTn id="1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6000"/>
                            </p:stCondLst>
                            <p:childTnLst>
                              <p:par>
                                <p:cTn id="1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6500"/>
                            </p:stCondLst>
                            <p:childTnLst>
                              <p:par>
                                <p:cTn id="1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7000"/>
                            </p:stCondLst>
                            <p:childTnLst>
                              <p:par>
                                <p:cTn id="1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73" grpId="0"/>
      <p:bldP spid="174" grpId="0"/>
      <p:bldP spid="179" grpId="0"/>
      <p:bldP spid="180" grpId="0"/>
      <p:bldP spid="186" grpId="0"/>
      <p:bldP spid="189" grpId="0"/>
      <p:bldP spid="194" grpId="0"/>
      <p:bldP spid="19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CoLogobackgroun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" r="63324"/>
          <a:stretch/>
        </p:blipFill>
        <p:spPr>
          <a:xfrm rot="5400000">
            <a:off x="5758291" y="336511"/>
            <a:ext cx="6858000" cy="6184978"/>
          </a:xfrm>
          <a:prstGeom prst="rect">
            <a:avLst/>
          </a:prstGeom>
        </p:spPr>
      </p:pic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8086592" y="4828653"/>
            <a:ext cx="285372" cy="285795"/>
          </a:xfrm>
          <a:custGeom>
            <a:avLst/>
            <a:gdLst>
              <a:gd name="T0" fmla="*/ 0 w 284"/>
              <a:gd name="T1" fmla="*/ 142 h 284"/>
              <a:gd name="T2" fmla="*/ 284 w 284"/>
              <a:gd name="T3" fmla="*/ 142 h 284"/>
              <a:gd name="T4" fmla="*/ 266 w 284"/>
              <a:gd name="T5" fmla="*/ 138 h 284"/>
              <a:gd name="T6" fmla="*/ 200 w 284"/>
              <a:gd name="T7" fmla="*/ 80 h 284"/>
              <a:gd name="T8" fmla="*/ 266 w 284"/>
              <a:gd name="T9" fmla="*/ 138 h 284"/>
              <a:gd name="T10" fmla="*/ 100 w 284"/>
              <a:gd name="T11" fmla="*/ 218 h 284"/>
              <a:gd name="T12" fmla="*/ 138 w 284"/>
              <a:gd name="T13" fmla="*/ 266 h 284"/>
              <a:gd name="T14" fmla="*/ 148 w 284"/>
              <a:gd name="T15" fmla="*/ 19 h 284"/>
              <a:gd name="T16" fmla="*/ 147 w 284"/>
              <a:gd name="T17" fmla="*/ 83 h 284"/>
              <a:gd name="T18" fmla="*/ 148 w 284"/>
              <a:gd name="T19" fmla="*/ 19 h 284"/>
              <a:gd name="T20" fmla="*/ 228 w 284"/>
              <a:gd name="T21" fmla="*/ 54 h 284"/>
              <a:gd name="T22" fmla="*/ 163 w 284"/>
              <a:gd name="T23" fmla="*/ 21 h 284"/>
              <a:gd name="T24" fmla="*/ 138 w 284"/>
              <a:gd name="T25" fmla="*/ 83 h 284"/>
              <a:gd name="T26" fmla="*/ 137 w 284"/>
              <a:gd name="T27" fmla="*/ 19 h 284"/>
              <a:gd name="T28" fmla="*/ 88 w 284"/>
              <a:gd name="T29" fmla="*/ 72 h 284"/>
              <a:gd name="T30" fmla="*/ 122 w 284"/>
              <a:gd name="T31" fmla="*/ 21 h 284"/>
              <a:gd name="T32" fmla="*/ 93 w 284"/>
              <a:gd name="T33" fmla="*/ 84 h 284"/>
              <a:gd name="T34" fmla="*/ 138 w 284"/>
              <a:gd name="T35" fmla="*/ 138 h 284"/>
              <a:gd name="T36" fmla="*/ 93 w 284"/>
              <a:gd name="T37" fmla="*/ 84 h 284"/>
              <a:gd name="T38" fmla="*/ 138 w 284"/>
              <a:gd name="T39" fmla="*/ 202 h 284"/>
              <a:gd name="T40" fmla="*/ 83 w 284"/>
              <a:gd name="T41" fmla="*/ 147 h 284"/>
              <a:gd name="T42" fmla="*/ 122 w 284"/>
              <a:gd name="T43" fmla="*/ 264 h 284"/>
              <a:gd name="T44" fmla="*/ 91 w 284"/>
              <a:gd name="T45" fmla="*/ 221 h 284"/>
              <a:gd name="T46" fmla="*/ 147 w 284"/>
              <a:gd name="T47" fmla="*/ 266 h 284"/>
              <a:gd name="T48" fmla="*/ 185 w 284"/>
              <a:gd name="T49" fmla="*/ 218 h 284"/>
              <a:gd name="T50" fmla="*/ 147 w 284"/>
              <a:gd name="T51" fmla="*/ 266 h 284"/>
              <a:gd name="T52" fmla="*/ 223 w 284"/>
              <a:gd name="T53" fmla="*/ 236 h 284"/>
              <a:gd name="T54" fmla="*/ 194 w 284"/>
              <a:gd name="T55" fmla="*/ 221 h 284"/>
              <a:gd name="T56" fmla="*/ 147 w 284"/>
              <a:gd name="T57" fmla="*/ 202 h 284"/>
              <a:gd name="T58" fmla="*/ 202 w 284"/>
              <a:gd name="T59" fmla="*/ 147 h 284"/>
              <a:gd name="T60" fmla="*/ 147 w 284"/>
              <a:gd name="T61" fmla="*/ 138 h 284"/>
              <a:gd name="T62" fmla="*/ 192 w 284"/>
              <a:gd name="T63" fmla="*/ 84 h 284"/>
              <a:gd name="T64" fmla="*/ 147 w 284"/>
              <a:gd name="T65" fmla="*/ 138 h 284"/>
              <a:gd name="T66" fmla="*/ 84 w 284"/>
              <a:gd name="T67" fmla="*/ 80 h 284"/>
              <a:gd name="T68" fmla="*/ 19 w 284"/>
              <a:gd name="T69" fmla="*/ 138 h 284"/>
              <a:gd name="T70" fmla="*/ 19 w 284"/>
              <a:gd name="T71" fmla="*/ 147 h 284"/>
              <a:gd name="T72" fmla="*/ 88 w 284"/>
              <a:gd name="T73" fmla="*/ 212 h 284"/>
              <a:gd name="T74" fmla="*/ 19 w 284"/>
              <a:gd name="T75" fmla="*/ 147 h 284"/>
              <a:gd name="T76" fmla="*/ 197 w 284"/>
              <a:gd name="T77" fmla="*/ 212 h 284"/>
              <a:gd name="T78" fmla="*/ 266 w 284"/>
              <a:gd name="T79" fmla="*/ 147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84" h="284">
                <a:moveTo>
                  <a:pt x="142" y="0"/>
                </a:moveTo>
                <a:cubicBezTo>
                  <a:pt x="64" y="0"/>
                  <a:pt x="0" y="64"/>
                  <a:pt x="0" y="142"/>
                </a:cubicBezTo>
                <a:cubicBezTo>
                  <a:pt x="0" y="221"/>
                  <a:pt x="64" y="284"/>
                  <a:pt x="142" y="284"/>
                </a:cubicBezTo>
                <a:cubicBezTo>
                  <a:pt x="221" y="284"/>
                  <a:pt x="284" y="221"/>
                  <a:pt x="284" y="142"/>
                </a:cubicBezTo>
                <a:cubicBezTo>
                  <a:pt x="284" y="64"/>
                  <a:pt x="221" y="0"/>
                  <a:pt x="142" y="0"/>
                </a:cubicBezTo>
                <a:close/>
                <a:moveTo>
                  <a:pt x="266" y="138"/>
                </a:moveTo>
                <a:cubicBezTo>
                  <a:pt x="211" y="138"/>
                  <a:pt x="211" y="138"/>
                  <a:pt x="211" y="138"/>
                </a:cubicBezTo>
                <a:cubicBezTo>
                  <a:pt x="211" y="118"/>
                  <a:pt x="207" y="98"/>
                  <a:pt x="200" y="80"/>
                </a:cubicBezTo>
                <a:cubicBezTo>
                  <a:pt x="213" y="75"/>
                  <a:pt x="224" y="68"/>
                  <a:pt x="235" y="60"/>
                </a:cubicBezTo>
                <a:cubicBezTo>
                  <a:pt x="253" y="81"/>
                  <a:pt x="265" y="108"/>
                  <a:pt x="266" y="138"/>
                </a:cubicBezTo>
                <a:close/>
                <a:moveTo>
                  <a:pt x="137" y="266"/>
                </a:moveTo>
                <a:cubicBezTo>
                  <a:pt x="122" y="253"/>
                  <a:pt x="109" y="237"/>
                  <a:pt x="100" y="218"/>
                </a:cubicBezTo>
                <a:cubicBezTo>
                  <a:pt x="112" y="214"/>
                  <a:pt x="125" y="212"/>
                  <a:pt x="138" y="211"/>
                </a:cubicBezTo>
                <a:cubicBezTo>
                  <a:pt x="138" y="266"/>
                  <a:pt x="138" y="266"/>
                  <a:pt x="138" y="266"/>
                </a:cubicBezTo>
                <a:cubicBezTo>
                  <a:pt x="138" y="266"/>
                  <a:pt x="138" y="266"/>
                  <a:pt x="137" y="266"/>
                </a:cubicBezTo>
                <a:close/>
                <a:moveTo>
                  <a:pt x="148" y="19"/>
                </a:moveTo>
                <a:cubicBezTo>
                  <a:pt x="165" y="33"/>
                  <a:pt x="179" y="53"/>
                  <a:pt x="188" y="75"/>
                </a:cubicBezTo>
                <a:cubicBezTo>
                  <a:pt x="175" y="80"/>
                  <a:pt x="162" y="82"/>
                  <a:pt x="147" y="83"/>
                </a:cubicBezTo>
                <a:cubicBezTo>
                  <a:pt x="147" y="19"/>
                  <a:pt x="147" y="19"/>
                  <a:pt x="147" y="19"/>
                </a:cubicBezTo>
                <a:cubicBezTo>
                  <a:pt x="147" y="19"/>
                  <a:pt x="147" y="19"/>
                  <a:pt x="148" y="19"/>
                </a:cubicBezTo>
                <a:close/>
                <a:moveTo>
                  <a:pt x="163" y="21"/>
                </a:moveTo>
                <a:cubicBezTo>
                  <a:pt x="188" y="25"/>
                  <a:pt x="211" y="37"/>
                  <a:pt x="228" y="54"/>
                </a:cubicBezTo>
                <a:cubicBezTo>
                  <a:pt x="219" y="61"/>
                  <a:pt x="208" y="67"/>
                  <a:pt x="197" y="72"/>
                </a:cubicBezTo>
                <a:cubicBezTo>
                  <a:pt x="189" y="52"/>
                  <a:pt x="177" y="35"/>
                  <a:pt x="163" y="21"/>
                </a:cubicBezTo>
                <a:close/>
                <a:moveTo>
                  <a:pt x="138" y="19"/>
                </a:moveTo>
                <a:cubicBezTo>
                  <a:pt x="138" y="83"/>
                  <a:pt x="138" y="83"/>
                  <a:pt x="138" y="83"/>
                </a:cubicBezTo>
                <a:cubicBezTo>
                  <a:pt x="123" y="82"/>
                  <a:pt x="110" y="80"/>
                  <a:pt x="97" y="75"/>
                </a:cubicBezTo>
                <a:cubicBezTo>
                  <a:pt x="106" y="53"/>
                  <a:pt x="120" y="33"/>
                  <a:pt x="137" y="19"/>
                </a:cubicBezTo>
                <a:cubicBezTo>
                  <a:pt x="138" y="19"/>
                  <a:pt x="138" y="19"/>
                  <a:pt x="138" y="19"/>
                </a:cubicBezTo>
                <a:close/>
                <a:moveTo>
                  <a:pt x="88" y="72"/>
                </a:moveTo>
                <a:cubicBezTo>
                  <a:pt x="77" y="67"/>
                  <a:pt x="66" y="61"/>
                  <a:pt x="57" y="54"/>
                </a:cubicBezTo>
                <a:cubicBezTo>
                  <a:pt x="74" y="37"/>
                  <a:pt x="97" y="25"/>
                  <a:pt x="122" y="21"/>
                </a:cubicBezTo>
                <a:cubicBezTo>
                  <a:pt x="108" y="35"/>
                  <a:pt x="96" y="52"/>
                  <a:pt x="88" y="72"/>
                </a:cubicBezTo>
                <a:close/>
                <a:moveTo>
                  <a:pt x="93" y="84"/>
                </a:moveTo>
                <a:cubicBezTo>
                  <a:pt x="107" y="88"/>
                  <a:pt x="122" y="91"/>
                  <a:pt x="138" y="92"/>
                </a:cubicBezTo>
                <a:cubicBezTo>
                  <a:pt x="138" y="138"/>
                  <a:pt x="138" y="138"/>
                  <a:pt x="138" y="138"/>
                </a:cubicBezTo>
                <a:cubicBezTo>
                  <a:pt x="83" y="138"/>
                  <a:pt x="83" y="138"/>
                  <a:pt x="83" y="138"/>
                </a:cubicBezTo>
                <a:cubicBezTo>
                  <a:pt x="84" y="119"/>
                  <a:pt x="87" y="100"/>
                  <a:pt x="93" y="84"/>
                </a:cubicBezTo>
                <a:close/>
                <a:moveTo>
                  <a:pt x="138" y="147"/>
                </a:moveTo>
                <a:cubicBezTo>
                  <a:pt x="138" y="202"/>
                  <a:pt x="138" y="202"/>
                  <a:pt x="138" y="202"/>
                </a:cubicBezTo>
                <a:cubicBezTo>
                  <a:pt x="123" y="203"/>
                  <a:pt x="109" y="205"/>
                  <a:pt x="96" y="209"/>
                </a:cubicBezTo>
                <a:cubicBezTo>
                  <a:pt x="88" y="190"/>
                  <a:pt x="84" y="169"/>
                  <a:pt x="83" y="147"/>
                </a:cubicBezTo>
                <a:lnTo>
                  <a:pt x="138" y="147"/>
                </a:lnTo>
                <a:close/>
                <a:moveTo>
                  <a:pt x="122" y="264"/>
                </a:moveTo>
                <a:cubicBezTo>
                  <a:pt x="100" y="261"/>
                  <a:pt x="79" y="251"/>
                  <a:pt x="62" y="236"/>
                </a:cubicBezTo>
                <a:cubicBezTo>
                  <a:pt x="71" y="230"/>
                  <a:pt x="81" y="225"/>
                  <a:pt x="91" y="221"/>
                </a:cubicBezTo>
                <a:cubicBezTo>
                  <a:pt x="99" y="237"/>
                  <a:pt x="110" y="252"/>
                  <a:pt x="122" y="264"/>
                </a:cubicBezTo>
                <a:close/>
                <a:moveTo>
                  <a:pt x="147" y="266"/>
                </a:moveTo>
                <a:cubicBezTo>
                  <a:pt x="147" y="211"/>
                  <a:pt x="147" y="211"/>
                  <a:pt x="147" y="211"/>
                </a:cubicBezTo>
                <a:cubicBezTo>
                  <a:pt x="160" y="212"/>
                  <a:pt x="173" y="214"/>
                  <a:pt x="185" y="218"/>
                </a:cubicBezTo>
                <a:cubicBezTo>
                  <a:pt x="176" y="237"/>
                  <a:pt x="163" y="253"/>
                  <a:pt x="148" y="266"/>
                </a:cubicBezTo>
                <a:cubicBezTo>
                  <a:pt x="147" y="266"/>
                  <a:pt x="147" y="266"/>
                  <a:pt x="147" y="266"/>
                </a:cubicBezTo>
                <a:close/>
                <a:moveTo>
                  <a:pt x="194" y="221"/>
                </a:moveTo>
                <a:cubicBezTo>
                  <a:pt x="204" y="225"/>
                  <a:pt x="214" y="230"/>
                  <a:pt x="223" y="236"/>
                </a:cubicBezTo>
                <a:cubicBezTo>
                  <a:pt x="206" y="251"/>
                  <a:pt x="185" y="261"/>
                  <a:pt x="163" y="264"/>
                </a:cubicBezTo>
                <a:cubicBezTo>
                  <a:pt x="175" y="252"/>
                  <a:pt x="186" y="237"/>
                  <a:pt x="194" y="221"/>
                </a:cubicBezTo>
                <a:close/>
                <a:moveTo>
                  <a:pt x="189" y="209"/>
                </a:moveTo>
                <a:cubicBezTo>
                  <a:pt x="175" y="205"/>
                  <a:pt x="162" y="203"/>
                  <a:pt x="147" y="202"/>
                </a:cubicBezTo>
                <a:cubicBezTo>
                  <a:pt x="147" y="147"/>
                  <a:pt x="147" y="147"/>
                  <a:pt x="147" y="147"/>
                </a:cubicBezTo>
                <a:cubicBezTo>
                  <a:pt x="202" y="147"/>
                  <a:pt x="202" y="147"/>
                  <a:pt x="202" y="147"/>
                </a:cubicBezTo>
                <a:cubicBezTo>
                  <a:pt x="201" y="169"/>
                  <a:pt x="197" y="190"/>
                  <a:pt x="189" y="209"/>
                </a:cubicBezTo>
                <a:close/>
                <a:moveTo>
                  <a:pt x="147" y="138"/>
                </a:moveTo>
                <a:cubicBezTo>
                  <a:pt x="147" y="92"/>
                  <a:pt x="147" y="92"/>
                  <a:pt x="147" y="92"/>
                </a:cubicBezTo>
                <a:cubicBezTo>
                  <a:pt x="163" y="91"/>
                  <a:pt x="178" y="88"/>
                  <a:pt x="192" y="84"/>
                </a:cubicBezTo>
                <a:cubicBezTo>
                  <a:pt x="198" y="100"/>
                  <a:pt x="201" y="119"/>
                  <a:pt x="202" y="138"/>
                </a:cubicBezTo>
                <a:lnTo>
                  <a:pt x="147" y="138"/>
                </a:lnTo>
                <a:close/>
                <a:moveTo>
                  <a:pt x="50" y="60"/>
                </a:moveTo>
                <a:cubicBezTo>
                  <a:pt x="61" y="68"/>
                  <a:pt x="72" y="75"/>
                  <a:pt x="84" y="80"/>
                </a:cubicBezTo>
                <a:cubicBezTo>
                  <a:pt x="78" y="98"/>
                  <a:pt x="74" y="118"/>
                  <a:pt x="74" y="138"/>
                </a:cubicBezTo>
                <a:cubicBezTo>
                  <a:pt x="19" y="138"/>
                  <a:pt x="19" y="138"/>
                  <a:pt x="19" y="138"/>
                </a:cubicBezTo>
                <a:cubicBezTo>
                  <a:pt x="20" y="108"/>
                  <a:pt x="32" y="81"/>
                  <a:pt x="50" y="60"/>
                </a:cubicBezTo>
                <a:close/>
                <a:moveTo>
                  <a:pt x="19" y="147"/>
                </a:moveTo>
                <a:cubicBezTo>
                  <a:pt x="74" y="147"/>
                  <a:pt x="74" y="147"/>
                  <a:pt x="74" y="147"/>
                </a:cubicBezTo>
                <a:cubicBezTo>
                  <a:pt x="75" y="170"/>
                  <a:pt x="79" y="193"/>
                  <a:pt x="88" y="212"/>
                </a:cubicBezTo>
                <a:cubicBezTo>
                  <a:pt x="76" y="217"/>
                  <a:pt x="65" y="223"/>
                  <a:pt x="55" y="230"/>
                </a:cubicBezTo>
                <a:cubicBezTo>
                  <a:pt x="34" y="209"/>
                  <a:pt x="20" y="179"/>
                  <a:pt x="19" y="147"/>
                </a:cubicBezTo>
                <a:close/>
                <a:moveTo>
                  <a:pt x="230" y="230"/>
                </a:moveTo>
                <a:cubicBezTo>
                  <a:pt x="220" y="223"/>
                  <a:pt x="209" y="217"/>
                  <a:pt x="197" y="212"/>
                </a:cubicBezTo>
                <a:cubicBezTo>
                  <a:pt x="206" y="193"/>
                  <a:pt x="210" y="170"/>
                  <a:pt x="211" y="147"/>
                </a:cubicBezTo>
                <a:cubicBezTo>
                  <a:pt x="266" y="147"/>
                  <a:pt x="266" y="147"/>
                  <a:pt x="266" y="147"/>
                </a:cubicBezTo>
                <a:cubicBezTo>
                  <a:pt x="265" y="179"/>
                  <a:pt x="251" y="209"/>
                  <a:pt x="230" y="23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2346192" y="4922158"/>
            <a:ext cx="285372" cy="187287"/>
          </a:xfrm>
          <a:custGeom>
            <a:avLst/>
            <a:gdLst>
              <a:gd name="T0" fmla="*/ 284 w 325"/>
              <a:gd name="T1" fmla="*/ 0 h 213"/>
              <a:gd name="T2" fmla="*/ 41 w 325"/>
              <a:gd name="T3" fmla="*/ 0 h 213"/>
              <a:gd name="T4" fmla="*/ 0 w 325"/>
              <a:gd name="T5" fmla="*/ 41 h 213"/>
              <a:gd name="T6" fmla="*/ 0 w 325"/>
              <a:gd name="T7" fmla="*/ 173 h 213"/>
              <a:gd name="T8" fmla="*/ 41 w 325"/>
              <a:gd name="T9" fmla="*/ 213 h 213"/>
              <a:gd name="T10" fmla="*/ 284 w 325"/>
              <a:gd name="T11" fmla="*/ 213 h 213"/>
              <a:gd name="T12" fmla="*/ 325 w 325"/>
              <a:gd name="T13" fmla="*/ 173 h 213"/>
              <a:gd name="T14" fmla="*/ 325 w 325"/>
              <a:gd name="T15" fmla="*/ 41 h 213"/>
              <a:gd name="T16" fmla="*/ 284 w 325"/>
              <a:gd name="T17" fmla="*/ 0 h 213"/>
              <a:gd name="T18" fmla="*/ 20 w 325"/>
              <a:gd name="T19" fmla="*/ 53 h 213"/>
              <a:gd name="T20" fmla="*/ 91 w 325"/>
              <a:gd name="T21" fmla="*/ 107 h 213"/>
              <a:gd name="T22" fmla="*/ 20 w 325"/>
              <a:gd name="T23" fmla="*/ 160 h 213"/>
              <a:gd name="T24" fmla="*/ 20 w 325"/>
              <a:gd name="T25" fmla="*/ 53 h 213"/>
              <a:gd name="T26" fmla="*/ 305 w 325"/>
              <a:gd name="T27" fmla="*/ 173 h 213"/>
              <a:gd name="T28" fmla="*/ 284 w 325"/>
              <a:gd name="T29" fmla="*/ 193 h 213"/>
              <a:gd name="T30" fmla="*/ 41 w 325"/>
              <a:gd name="T31" fmla="*/ 193 h 213"/>
              <a:gd name="T32" fmla="*/ 20 w 325"/>
              <a:gd name="T33" fmla="*/ 173 h 213"/>
              <a:gd name="T34" fmla="*/ 100 w 325"/>
              <a:gd name="T35" fmla="*/ 113 h 213"/>
              <a:gd name="T36" fmla="*/ 144 w 325"/>
              <a:gd name="T37" fmla="*/ 146 h 213"/>
              <a:gd name="T38" fmla="*/ 163 w 325"/>
              <a:gd name="T39" fmla="*/ 152 h 213"/>
              <a:gd name="T40" fmla="*/ 181 w 325"/>
              <a:gd name="T41" fmla="*/ 146 h 213"/>
              <a:gd name="T42" fmla="*/ 225 w 325"/>
              <a:gd name="T43" fmla="*/ 113 h 213"/>
              <a:gd name="T44" fmla="*/ 305 w 325"/>
              <a:gd name="T45" fmla="*/ 173 h 213"/>
              <a:gd name="T46" fmla="*/ 305 w 325"/>
              <a:gd name="T47" fmla="*/ 160 h 213"/>
              <a:gd name="T48" fmla="*/ 234 w 325"/>
              <a:gd name="T49" fmla="*/ 107 h 213"/>
              <a:gd name="T50" fmla="*/ 305 w 325"/>
              <a:gd name="T51" fmla="*/ 53 h 213"/>
              <a:gd name="T52" fmla="*/ 305 w 325"/>
              <a:gd name="T53" fmla="*/ 160 h 213"/>
              <a:gd name="T54" fmla="*/ 175 w 325"/>
              <a:gd name="T55" fmla="*/ 138 h 213"/>
              <a:gd name="T56" fmla="*/ 163 w 325"/>
              <a:gd name="T57" fmla="*/ 142 h 213"/>
              <a:gd name="T58" fmla="*/ 150 w 325"/>
              <a:gd name="T59" fmla="*/ 138 h 213"/>
              <a:gd name="T60" fmla="*/ 108 w 325"/>
              <a:gd name="T61" fmla="*/ 107 h 213"/>
              <a:gd name="T62" fmla="*/ 100 w 325"/>
              <a:gd name="T63" fmla="*/ 100 h 213"/>
              <a:gd name="T64" fmla="*/ 20 w 325"/>
              <a:gd name="T65" fmla="*/ 41 h 213"/>
              <a:gd name="T66" fmla="*/ 20 w 325"/>
              <a:gd name="T67" fmla="*/ 41 h 213"/>
              <a:gd name="T68" fmla="*/ 41 w 325"/>
              <a:gd name="T69" fmla="*/ 20 h 213"/>
              <a:gd name="T70" fmla="*/ 284 w 325"/>
              <a:gd name="T71" fmla="*/ 20 h 213"/>
              <a:gd name="T72" fmla="*/ 305 w 325"/>
              <a:gd name="T73" fmla="*/ 41 h 213"/>
              <a:gd name="T74" fmla="*/ 175 w 325"/>
              <a:gd name="T75" fmla="*/ 138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25" h="213">
                <a:moveTo>
                  <a:pt x="284" y="0"/>
                </a:moveTo>
                <a:cubicBezTo>
                  <a:pt x="41" y="0"/>
                  <a:pt x="41" y="0"/>
                  <a:pt x="41" y="0"/>
                </a:cubicBezTo>
                <a:cubicBezTo>
                  <a:pt x="18" y="0"/>
                  <a:pt x="0" y="18"/>
                  <a:pt x="0" y="41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95"/>
                  <a:pt x="18" y="213"/>
                  <a:pt x="41" y="213"/>
                </a:cubicBezTo>
                <a:cubicBezTo>
                  <a:pt x="284" y="213"/>
                  <a:pt x="284" y="213"/>
                  <a:pt x="284" y="213"/>
                </a:cubicBezTo>
                <a:cubicBezTo>
                  <a:pt x="307" y="213"/>
                  <a:pt x="325" y="195"/>
                  <a:pt x="325" y="173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325" y="18"/>
                  <a:pt x="307" y="0"/>
                  <a:pt x="284" y="0"/>
                </a:cubicBezTo>
                <a:close/>
                <a:moveTo>
                  <a:pt x="20" y="53"/>
                </a:moveTo>
                <a:cubicBezTo>
                  <a:pt x="91" y="107"/>
                  <a:pt x="91" y="107"/>
                  <a:pt x="91" y="107"/>
                </a:cubicBezTo>
                <a:cubicBezTo>
                  <a:pt x="20" y="160"/>
                  <a:pt x="20" y="160"/>
                  <a:pt x="20" y="160"/>
                </a:cubicBezTo>
                <a:lnTo>
                  <a:pt x="20" y="53"/>
                </a:lnTo>
                <a:close/>
                <a:moveTo>
                  <a:pt x="305" y="173"/>
                </a:moveTo>
                <a:cubicBezTo>
                  <a:pt x="305" y="184"/>
                  <a:pt x="296" y="193"/>
                  <a:pt x="284" y="193"/>
                </a:cubicBezTo>
                <a:cubicBezTo>
                  <a:pt x="41" y="193"/>
                  <a:pt x="41" y="193"/>
                  <a:pt x="41" y="193"/>
                </a:cubicBezTo>
                <a:cubicBezTo>
                  <a:pt x="30" y="193"/>
                  <a:pt x="20" y="184"/>
                  <a:pt x="20" y="173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144" y="146"/>
                  <a:pt x="144" y="146"/>
                  <a:pt x="144" y="146"/>
                </a:cubicBezTo>
                <a:cubicBezTo>
                  <a:pt x="150" y="150"/>
                  <a:pt x="156" y="152"/>
                  <a:pt x="163" y="152"/>
                </a:cubicBezTo>
                <a:cubicBezTo>
                  <a:pt x="169" y="152"/>
                  <a:pt x="175" y="150"/>
                  <a:pt x="181" y="146"/>
                </a:cubicBezTo>
                <a:cubicBezTo>
                  <a:pt x="225" y="113"/>
                  <a:pt x="225" y="113"/>
                  <a:pt x="225" y="113"/>
                </a:cubicBezTo>
                <a:cubicBezTo>
                  <a:pt x="305" y="173"/>
                  <a:pt x="305" y="173"/>
                  <a:pt x="305" y="173"/>
                </a:cubicBezTo>
                <a:close/>
                <a:moveTo>
                  <a:pt x="305" y="160"/>
                </a:moveTo>
                <a:cubicBezTo>
                  <a:pt x="234" y="107"/>
                  <a:pt x="234" y="107"/>
                  <a:pt x="234" y="107"/>
                </a:cubicBezTo>
                <a:cubicBezTo>
                  <a:pt x="305" y="53"/>
                  <a:pt x="305" y="53"/>
                  <a:pt x="305" y="53"/>
                </a:cubicBezTo>
                <a:lnTo>
                  <a:pt x="305" y="160"/>
                </a:lnTo>
                <a:close/>
                <a:moveTo>
                  <a:pt x="175" y="138"/>
                </a:moveTo>
                <a:cubicBezTo>
                  <a:pt x="171" y="141"/>
                  <a:pt x="167" y="142"/>
                  <a:pt x="163" y="142"/>
                </a:cubicBezTo>
                <a:cubicBezTo>
                  <a:pt x="158" y="142"/>
                  <a:pt x="154" y="141"/>
                  <a:pt x="150" y="13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0" y="100"/>
                  <a:pt x="100" y="100"/>
                  <a:pt x="100" y="100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29"/>
                  <a:pt x="30" y="20"/>
                  <a:pt x="41" y="20"/>
                </a:cubicBezTo>
                <a:cubicBezTo>
                  <a:pt x="284" y="20"/>
                  <a:pt x="284" y="20"/>
                  <a:pt x="284" y="20"/>
                </a:cubicBezTo>
                <a:cubicBezTo>
                  <a:pt x="296" y="20"/>
                  <a:pt x="305" y="29"/>
                  <a:pt x="305" y="41"/>
                </a:cubicBezTo>
                <a:lnTo>
                  <a:pt x="175" y="13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3" name="Group 12"/>
          <p:cNvGrpSpPr/>
          <p:nvPr/>
        </p:nvGrpSpPr>
        <p:grpSpPr>
          <a:xfrm>
            <a:off x="5406892" y="4855978"/>
            <a:ext cx="294996" cy="258723"/>
            <a:chOff x="7558088" y="-690563"/>
            <a:chExt cx="1265238" cy="1109663"/>
          </a:xfrm>
          <a:solidFill>
            <a:schemeClr val="accent2"/>
          </a:solidFill>
        </p:grpSpPr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7758113" y="-490538"/>
              <a:ext cx="450850" cy="293688"/>
            </a:xfrm>
            <a:custGeom>
              <a:avLst/>
              <a:gdLst>
                <a:gd name="T0" fmla="*/ 115 w 120"/>
                <a:gd name="T1" fmla="*/ 0 h 78"/>
                <a:gd name="T2" fmla="*/ 0 w 120"/>
                <a:gd name="T3" fmla="*/ 73 h 78"/>
                <a:gd name="T4" fmla="*/ 5 w 120"/>
                <a:gd name="T5" fmla="*/ 78 h 78"/>
                <a:gd name="T6" fmla="*/ 10 w 120"/>
                <a:gd name="T7" fmla="*/ 73 h 78"/>
                <a:gd name="T8" fmla="*/ 115 w 120"/>
                <a:gd name="T9" fmla="*/ 10 h 78"/>
                <a:gd name="T10" fmla="*/ 120 w 120"/>
                <a:gd name="T11" fmla="*/ 5 h 78"/>
                <a:gd name="T12" fmla="*/ 115 w 120"/>
                <a:gd name="T1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78">
                  <a:moveTo>
                    <a:pt x="115" y="0"/>
                  </a:moveTo>
                  <a:cubicBezTo>
                    <a:pt x="52" y="0"/>
                    <a:pt x="0" y="33"/>
                    <a:pt x="0" y="73"/>
                  </a:cubicBezTo>
                  <a:cubicBezTo>
                    <a:pt x="0" y="76"/>
                    <a:pt x="2" y="78"/>
                    <a:pt x="5" y="78"/>
                  </a:cubicBezTo>
                  <a:cubicBezTo>
                    <a:pt x="8" y="78"/>
                    <a:pt x="10" y="76"/>
                    <a:pt x="10" y="73"/>
                  </a:cubicBezTo>
                  <a:cubicBezTo>
                    <a:pt x="10" y="39"/>
                    <a:pt x="59" y="10"/>
                    <a:pt x="115" y="10"/>
                  </a:cubicBezTo>
                  <a:cubicBezTo>
                    <a:pt x="118" y="10"/>
                    <a:pt x="120" y="8"/>
                    <a:pt x="120" y="5"/>
                  </a:cubicBezTo>
                  <a:cubicBezTo>
                    <a:pt x="120" y="2"/>
                    <a:pt x="118" y="0"/>
                    <a:pt x="1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auto">
            <a:xfrm>
              <a:off x="7558088" y="-690563"/>
              <a:ext cx="1265238" cy="1109663"/>
            </a:xfrm>
            <a:custGeom>
              <a:avLst/>
              <a:gdLst>
                <a:gd name="T0" fmla="*/ 168 w 336"/>
                <a:gd name="T1" fmla="*/ 0 h 294"/>
                <a:gd name="T2" fmla="*/ 0 w 336"/>
                <a:gd name="T3" fmla="*/ 126 h 294"/>
                <a:gd name="T4" fmla="*/ 74 w 336"/>
                <a:gd name="T5" fmla="*/ 230 h 294"/>
                <a:gd name="T6" fmla="*/ 74 w 336"/>
                <a:gd name="T7" fmla="*/ 231 h 294"/>
                <a:gd name="T8" fmla="*/ 53 w 336"/>
                <a:gd name="T9" fmla="*/ 281 h 294"/>
                <a:gd name="T10" fmla="*/ 53 w 336"/>
                <a:gd name="T11" fmla="*/ 281 h 294"/>
                <a:gd name="T12" fmla="*/ 53 w 336"/>
                <a:gd name="T13" fmla="*/ 284 h 294"/>
                <a:gd name="T14" fmla="*/ 62 w 336"/>
                <a:gd name="T15" fmla="*/ 294 h 294"/>
                <a:gd name="T16" fmla="*/ 65 w 336"/>
                <a:gd name="T17" fmla="*/ 294 h 294"/>
                <a:gd name="T18" fmla="*/ 136 w 336"/>
                <a:gd name="T19" fmla="*/ 250 h 294"/>
                <a:gd name="T20" fmla="*/ 168 w 336"/>
                <a:gd name="T21" fmla="*/ 252 h 294"/>
                <a:gd name="T22" fmla="*/ 336 w 336"/>
                <a:gd name="T23" fmla="*/ 126 h 294"/>
                <a:gd name="T24" fmla="*/ 168 w 336"/>
                <a:gd name="T25" fmla="*/ 0 h 294"/>
                <a:gd name="T26" fmla="*/ 168 w 336"/>
                <a:gd name="T27" fmla="*/ 231 h 294"/>
                <a:gd name="T28" fmla="*/ 139 w 336"/>
                <a:gd name="T29" fmla="*/ 229 h 294"/>
                <a:gd name="T30" fmla="*/ 136 w 336"/>
                <a:gd name="T31" fmla="*/ 229 h 294"/>
                <a:gd name="T32" fmla="*/ 119 w 336"/>
                <a:gd name="T33" fmla="*/ 236 h 294"/>
                <a:gd name="T34" fmla="*/ 87 w 336"/>
                <a:gd name="T35" fmla="*/ 263 h 294"/>
                <a:gd name="T36" fmla="*/ 94 w 336"/>
                <a:gd name="T37" fmla="*/ 232 h 294"/>
                <a:gd name="T38" fmla="*/ 95 w 336"/>
                <a:gd name="T39" fmla="*/ 230 h 294"/>
                <a:gd name="T40" fmla="*/ 83 w 336"/>
                <a:gd name="T41" fmla="*/ 212 h 294"/>
                <a:gd name="T42" fmla="*/ 21 w 336"/>
                <a:gd name="T43" fmla="*/ 126 h 294"/>
                <a:gd name="T44" fmla="*/ 168 w 336"/>
                <a:gd name="T45" fmla="*/ 21 h 294"/>
                <a:gd name="T46" fmla="*/ 315 w 336"/>
                <a:gd name="T47" fmla="*/ 126 h 294"/>
                <a:gd name="T48" fmla="*/ 168 w 336"/>
                <a:gd name="T49" fmla="*/ 23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294">
                  <a:moveTo>
                    <a:pt x="168" y="0"/>
                  </a:moveTo>
                  <a:cubicBezTo>
                    <a:pt x="75" y="0"/>
                    <a:pt x="0" y="56"/>
                    <a:pt x="0" y="126"/>
                  </a:cubicBezTo>
                  <a:cubicBezTo>
                    <a:pt x="0" y="169"/>
                    <a:pt x="29" y="208"/>
                    <a:pt x="74" y="230"/>
                  </a:cubicBezTo>
                  <a:cubicBezTo>
                    <a:pt x="74" y="231"/>
                    <a:pt x="74" y="231"/>
                    <a:pt x="74" y="231"/>
                  </a:cubicBezTo>
                  <a:cubicBezTo>
                    <a:pt x="74" y="250"/>
                    <a:pt x="59" y="270"/>
                    <a:pt x="53" y="281"/>
                  </a:cubicBezTo>
                  <a:cubicBezTo>
                    <a:pt x="53" y="281"/>
                    <a:pt x="53" y="281"/>
                    <a:pt x="53" y="281"/>
                  </a:cubicBezTo>
                  <a:cubicBezTo>
                    <a:pt x="53" y="282"/>
                    <a:pt x="53" y="283"/>
                    <a:pt x="53" y="284"/>
                  </a:cubicBezTo>
                  <a:cubicBezTo>
                    <a:pt x="53" y="290"/>
                    <a:pt x="57" y="294"/>
                    <a:pt x="62" y="294"/>
                  </a:cubicBezTo>
                  <a:cubicBezTo>
                    <a:pt x="63" y="294"/>
                    <a:pt x="65" y="294"/>
                    <a:pt x="65" y="294"/>
                  </a:cubicBezTo>
                  <a:cubicBezTo>
                    <a:pt x="98" y="288"/>
                    <a:pt x="128" y="258"/>
                    <a:pt x="136" y="250"/>
                  </a:cubicBezTo>
                  <a:cubicBezTo>
                    <a:pt x="146" y="251"/>
                    <a:pt x="157" y="252"/>
                    <a:pt x="168" y="252"/>
                  </a:cubicBezTo>
                  <a:cubicBezTo>
                    <a:pt x="261" y="252"/>
                    <a:pt x="336" y="196"/>
                    <a:pt x="336" y="126"/>
                  </a:cubicBezTo>
                  <a:cubicBezTo>
                    <a:pt x="336" y="56"/>
                    <a:pt x="261" y="0"/>
                    <a:pt x="168" y="0"/>
                  </a:cubicBezTo>
                  <a:close/>
                  <a:moveTo>
                    <a:pt x="168" y="231"/>
                  </a:moveTo>
                  <a:cubicBezTo>
                    <a:pt x="158" y="231"/>
                    <a:pt x="148" y="230"/>
                    <a:pt x="139" y="229"/>
                  </a:cubicBezTo>
                  <a:cubicBezTo>
                    <a:pt x="138" y="229"/>
                    <a:pt x="137" y="229"/>
                    <a:pt x="136" y="229"/>
                  </a:cubicBezTo>
                  <a:cubicBezTo>
                    <a:pt x="129" y="229"/>
                    <a:pt x="123" y="231"/>
                    <a:pt x="119" y="236"/>
                  </a:cubicBezTo>
                  <a:cubicBezTo>
                    <a:pt x="115" y="242"/>
                    <a:pt x="102" y="254"/>
                    <a:pt x="87" y="263"/>
                  </a:cubicBezTo>
                  <a:cubicBezTo>
                    <a:pt x="91" y="254"/>
                    <a:pt x="94" y="243"/>
                    <a:pt x="94" y="232"/>
                  </a:cubicBezTo>
                  <a:cubicBezTo>
                    <a:pt x="95" y="231"/>
                    <a:pt x="95" y="231"/>
                    <a:pt x="95" y="230"/>
                  </a:cubicBezTo>
                  <a:cubicBezTo>
                    <a:pt x="95" y="222"/>
                    <a:pt x="90" y="215"/>
                    <a:pt x="83" y="212"/>
                  </a:cubicBezTo>
                  <a:cubicBezTo>
                    <a:pt x="44" y="192"/>
                    <a:pt x="21" y="160"/>
                    <a:pt x="21" y="126"/>
                  </a:cubicBezTo>
                  <a:cubicBezTo>
                    <a:pt x="21" y="68"/>
                    <a:pt x="87" y="21"/>
                    <a:pt x="168" y="21"/>
                  </a:cubicBezTo>
                  <a:cubicBezTo>
                    <a:pt x="249" y="21"/>
                    <a:pt x="315" y="68"/>
                    <a:pt x="315" y="126"/>
                  </a:cubicBezTo>
                  <a:cubicBezTo>
                    <a:pt x="315" y="184"/>
                    <a:pt x="249" y="231"/>
                    <a:pt x="168" y="2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707863" y="4827764"/>
            <a:ext cx="205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</a:rPr>
              <a:t>jplowman@vector.com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68563" y="4801813"/>
            <a:ext cx="205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</a:rPr>
              <a:t>805.570.7439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48263" y="4802273"/>
            <a:ext cx="205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</a:rPr>
              <a:t>www.vector.com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17942" y="3427902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2000" dirty="0" smtClean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Fly Private with Your Network</a:t>
            </a:r>
            <a:endParaRPr lang="id-ID" sz="2000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37142" y="2495505"/>
            <a:ext cx="378775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6600" dirty="0" smtClean="0">
                <a:solidFill>
                  <a:schemeClr val="bg1">
                    <a:lumMod val="95000"/>
                  </a:schemeClr>
                </a:solidFill>
                <a:latin typeface="Source Sans Pro Black"/>
                <a:cs typeface="Source Sans Pro Black"/>
              </a:rPr>
              <a:t>VectorAir</a:t>
            </a:r>
            <a:endParaRPr lang="id-ID" sz="6600" dirty="0">
              <a:solidFill>
                <a:schemeClr val="accent2"/>
              </a:solidFill>
              <a:latin typeface="Source Sans Pro Black"/>
              <a:cs typeface="Source Sans Pro Black"/>
            </a:endParaRPr>
          </a:p>
        </p:txBody>
      </p:sp>
      <p:pic>
        <p:nvPicPr>
          <p:cNvPr id="24" name="Picture 23" descr="NewCo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614" y="2209801"/>
            <a:ext cx="26289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53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/>
      <p:bldP spid="20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BLUE 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608B"/>
      </a:accent1>
      <a:accent2>
        <a:srgbClr val="2980B9"/>
      </a:accent2>
      <a:accent3>
        <a:srgbClr val="4098D4"/>
      </a:accent3>
      <a:accent4>
        <a:srgbClr val="7BB8E1"/>
      </a:accent4>
      <a:accent5>
        <a:srgbClr val="9FCBE9"/>
      </a:accent5>
      <a:accent6>
        <a:srgbClr val="C6E0F2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21519</TotalTime>
  <Words>724</Words>
  <Application>Microsoft Macintosh PowerPoint</Application>
  <PresentationFormat>Custom</PresentationFormat>
  <Paragraphs>89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SignAddict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AbuSina</dc:creator>
  <cp:lastModifiedBy>Joseph Plowman</cp:lastModifiedBy>
  <cp:revision>1068</cp:revision>
  <dcterms:created xsi:type="dcterms:W3CDTF">2014-09-15T07:14:39Z</dcterms:created>
  <dcterms:modified xsi:type="dcterms:W3CDTF">2015-02-02T20:04:42Z</dcterms:modified>
</cp:coreProperties>
</file>