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eab2108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eab2108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eab2108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eab2108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eab21081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eab21081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eab2108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eab2108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eab21081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eab21081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eab2108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eab2108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youtube.com/watch?v=bOaC0HORdYQ"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Software Engineering Principles</a:t>
            </a:r>
            <a:endParaRPr/>
          </a:p>
        </p:txBody>
      </p:sp>
      <p:sp>
        <p:nvSpPr>
          <p:cNvPr id="55" name="Google Shape;55;p13"/>
          <p:cNvSpPr txBox="1"/>
          <p:nvPr>
            <p:ph idx="1" type="body"/>
          </p:nvPr>
        </p:nvSpPr>
        <p:spPr>
          <a:xfrm>
            <a:off x="311700" y="1082775"/>
            <a:ext cx="8520600" cy="4006800"/>
          </a:xfrm>
          <a:prstGeom prst="rect">
            <a:avLst/>
          </a:prstGeom>
          <a:noFill/>
          <a:ln>
            <a:noFill/>
          </a:ln>
        </p:spPr>
        <p:txBody>
          <a:bodyPr anchorCtr="0" anchor="t" bIns="91425" lIns="91425" spcFirstLastPara="1" rIns="91425" wrap="square" tIns="91425">
            <a:normAutofit fontScale="85000" lnSpcReduction="20000"/>
          </a:bodyPr>
          <a:lstStyle/>
          <a:p>
            <a:pPr indent="-325754" lvl="0" marL="457200" rtl="0" algn="l">
              <a:lnSpc>
                <a:spcPct val="115000"/>
              </a:lnSpc>
              <a:spcBef>
                <a:spcPts val="0"/>
              </a:spcBef>
              <a:spcAft>
                <a:spcPts val="0"/>
              </a:spcAft>
              <a:buSzPct val="100000"/>
              <a:buAutoNum type="arabicPeriod"/>
            </a:pPr>
            <a:r>
              <a:rPr lang="en"/>
              <a:t>PUBLIC - Software engineers shall act consistently with the public interest.</a:t>
            </a:r>
            <a:endParaRPr/>
          </a:p>
          <a:p>
            <a:pPr indent="-325754" lvl="0" marL="457200" rtl="0" algn="l">
              <a:lnSpc>
                <a:spcPct val="115000"/>
              </a:lnSpc>
              <a:spcBef>
                <a:spcPts val="0"/>
              </a:spcBef>
              <a:spcAft>
                <a:spcPts val="0"/>
              </a:spcAft>
              <a:buSzPct val="100000"/>
              <a:buAutoNum type="arabicPeriod"/>
            </a:pPr>
            <a:r>
              <a:rPr lang="en"/>
              <a:t>CLIENT AND EMPLOYER - Software engineers shall act in a manner that is in the best interests of their client and employer consistent with the public interest.</a:t>
            </a:r>
            <a:endParaRPr/>
          </a:p>
          <a:p>
            <a:pPr indent="-325754" lvl="0" marL="457200" rtl="0" algn="l">
              <a:lnSpc>
                <a:spcPct val="115000"/>
              </a:lnSpc>
              <a:spcBef>
                <a:spcPts val="0"/>
              </a:spcBef>
              <a:spcAft>
                <a:spcPts val="0"/>
              </a:spcAft>
              <a:buSzPct val="100000"/>
              <a:buAutoNum type="arabicPeriod"/>
            </a:pPr>
            <a:r>
              <a:rPr lang="en"/>
              <a:t>PRODUCT - Software engineers shall ensure that their products and related modifications meet the highest professional standards possible.</a:t>
            </a:r>
            <a:endParaRPr/>
          </a:p>
          <a:p>
            <a:pPr indent="-325754" lvl="0" marL="457200" rtl="0" algn="l">
              <a:lnSpc>
                <a:spcPct val="115000"/>
              </a:lnSpc>
              <a:spcBef>
                <a:spcPts val="0"/>
              </a:spcBef>
              <a:spcAft>
                <a:spcPts val="0"/>
              </a:spcAft>
              <a:buSzPct val="100000"/>
              <a:buAutoNum type="arabicPeriod"/>
            </a:pPr>
            <a:r>
              <a:rPr lang="en"/>
              <a:t>JUDGMENT - Software engineers shall maintain integrity and independence in their professional judgment.</a:t>
            </a:r>
            <a:endParaRPr/>
          </a:p>
          <a:p>
            <a:pPr indent="-325754" lvl="0" marL="457200" rtl="0" algn="l">
              <a:lnSpc>
                <a:spcPct val="115000"/>
              </a:lnSpc>
              <a:spcBef>
                <a:spcPts val="0"/>
              </a:spcBef>
              <a:spcAft>
                <a:spcPts val="0"/>
              </a:spcAft>
              <a:buSzPct val="100000"/>
              <a:buAutoNum type="arabicPeriod"/>
            </a:pPr>
            <a:r>
              <a:rPr lang="en"/>
              <a:t>MANAGEMENT - Software engineering managers and leaders shall subscribe to and promote an ethical approach to the management of software development and maintenance.</a:t>
            </a:r>
            <a:endParaRPr/>
          </a:p>
          <a:p>
            <a:pPr indent="-325754" lvl="0" marL="457200" rtl="0" algn="l">
              <a:lnSpc>
                <a:spcPct val="115000"/>
              </a:lnSpc>
              <a:spcBef>
                <a:spcPts val="0"/>
              </a:spcBef>
              <a:spcAft>
                <a:spcPts val="0"/>
              </a:spcAft>
              <a:buSzPct val="100000"/>
              <a:buAutoNum type="arabicPeriod"/>
            </a:pPr>
            <a:r>
              <a:rPr lang="en"/>
              <a:t>PROFESSION - Software engineers shall advance the integrity and reputation of the profession consistent with the public interest.</a:t>
            </a:r>
            <a:endParaRPr/>
          </a:p>
          <a:p>
            <a:pPr indent="-325754" lvl="0" marL="457200" rtl="0" algn="l">
              <a:lnSpc>
                <a:spcPct val="115000"/>
              </a:lnSpc>
              <a:spcBef>
                <a:spcPts val="0"/>
              </a:spcBef>
              <a:spcAft>
                <a:spcPts val="0"/>
              </a:spcAft>
              <a:buSzPct val="100000"/>
              <a:buAutoNum type="arabicPeriod"/>
            </a:pPr>
            <a:r>
              <a:rPr lang="en"/>
              <a:t>COLLEAGUES - Software engineers shall be fair to and supportive of their colleagues.</a:t>
            </a:r>
            <a:endParaRPr/>
          </a:p>
          <a:p>
            <a:pPr indent="-325754" lvl="0" marL="457200" rtl="0" algn="l">
              <a:lnSpc>
                <a:spcPct val="115000"/>
              </a:lnSpc>
              <a:spcBef>
                <a:spcPts val="0"/>
              </a:spcBef>
              <a:spcAft>
                <a:spcPts val="0"/>
              </a:spcAft>
              <a:buSzPct val="100000"/>
              <a:buAutoNum type="arabicPeriod"/>
            </a:pPr>
            <a:r>
              <a:rPr lang="en"/>
              <a:t>SELF - Software engineers shall participate in lifelong learning regarding the practice of their profession and shall promote an ethical approach to the practice of the profession.</a:t>
            </a:r>
            <a:endParaRPr/>
          </a:p>
          <a:p>
            <a:pPr indent="0" lvl="0" marL="0" rtl="0" algn="l">
              <a:lnSpc>
                <a:spcPct val="115000"/>
              </a:lnSpc>
              <a:spcBef>
                <a:spcPts val="1200"/>
              </a:spcBef>
              <a:spcAft>
                <a:spcPts val="1200"/>
              </a:spcAft>
              <a:buSzPct val="129032"/>
              <a:buNone/>
            </a:pPr>
            <a:r>
              <a:t/>
            </a:r>
            <a:endParaRPr/>
          </a:p>
        </p:txBody>
      </p:sp>
      <p:pic>
        <p:nvPicPr>
          <p:cNvPr id="56" name="Google Shape;56;p13"/>
          <p:cNvPicPr preferRelativeResize="0"/>
          <p:nvPr/>
        </p:nvPicPr>
        <p:blipFill rotWithShape="1">
          <a:blip r:embed="rId3">
            <a:alphaModFix/>
          </a:blip>
          <a:srcRect b="0" l="0" r="0" t="0"/>
          <a:stretch/>
        </p:blipFill>
        <p:spPr>
          <a:xfrm>
            <a:off x="7422526" y="86875"/>
            <a:ext cx="1721477" cy="1720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868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Copyright</a:t>
            </a:r>
            <a:endParaRPr/>
          </a:p>
        </p:txBody>
      </p:sp>
      <p:sp>
        <p:nvSpPr>
          <p:cNvPr id="62" name="Google Shape;62;p14"/>
          <p:cNvSpPr txBox="1"/>
          <p:nvPr>
            <p:ph idx="1" type="body"/>
          </p:nvPr>
        </p:nvSpPr>
        <p:spPr>
          <a:xfrm>
            <a:off x="0" y="568375"/>
            <a:ext cx="9144000" cy="4575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a:t>Utilized asset: Created </a:t>
            </a:r>
            <a:r>
              <a:rPr b="1" lang="en"/>
              <a:t>illustrations</a:t>
            </a:r>
            <a:r>
              <a:rPr b="1" lang="en"/>
              <a:t> by other artists of different weapons,</a:t>
            </a:r>
            <a:endParaRPr b="1"/>
          </a:p>
          <a:p>
            <a:pPr indent="0" lvl="0" marL="0" rtl="0" algn="l">
              <a:lnSpc>
                <a:spcPct val="115000"/>
              </a:lnSpc>
              <a:spcBef>
                <a:spcPts val="0"/>
              </a:spcBef>
              <a:spcAft>
                <a:spcPts val="0"/>
              </a:spcAft>
              <a:buSzPts val="1800"/>
              <a:buNone/>
            </a:pPr>
            <a:r>
              <a:rPr b="1" lang="en"/>
              <a:t>powerups, health items, and coins. The illustrations are a creative work from </a:t>
            </a:r>
            <a:endParaRPr b="1"/>
          </a:p>
          <a:p>
            <a:pPr indent="0" lvl="0" marL="0" rtl="0" algn="l">
              <a:lnSpc>
                <a:spcPct val="115000"/>
              </a:lnSpc>
              <a:spcBef>
                <a:spcPts val="0"/>
              </a:spcBef>
              <a:spcAft>
                <a:spcPts val="0"/>
              </a:spcAft>
              <a:buSzPts val="1800"/>
              <a:buNone/>
            </a:pPr>
            <a:r>
              <a:rPr b="1" lang="en"/>
              <a:t>different artists, which is protected under Copyright law.</a:t>
            </a:r>
            <a:endParaRPr b="1"/>
          </a:p>
          <a:p>
            <a:pPr indent="0" lvl="0" marL="0" rtl="0" algn="l">
              <a:lnSpc>
                <a:spcPct val="115000"/>
              </a:lnSpc>
              <a:spcBef>
                <a:spcPts val="1200"/>
              </a:spcBef>
              <a:spcAft>
                <a:spcPts val="0"/>
              </a:spcAft>
              <a:buSzPts val="1800"/>
              <a:buNone/>
            </a:pPr>
            <a:r>
              <a:rPr lang="en"/>
              <a:t>The four factors judges consider in fair use are:</a:t>
            </a:r>
            <a:endParaRPr/>
          </a:p>
          <a:p>
            <a:pPr indent="-342900" lvl="0" marL="457200" rtl="0" algn="l">
              <a:lnSpc>
                <a:spcPct val="115000"/>
              </a:lnSpc>
              <a:spcBef>
                <a:spcPts val="1200"/>
              </a:spcBef>
              <a:spcAft>
                <a:spcPts val="0"/>
              </a:spcAft>
              <a:buSzPts val="1800"/>
              <a:buAutoNum type="arabicPeriod"/>
            </a:pPr>
            <a:r>
              <a:rPr lang="en"/>
              <a:t>Purpose and character of your use (nonprofit/educational vs. commercial) (transformative)</a:t>
            </a:r>
            <a:endParaRPr/>
          </a:p>
          <a:p>
            <a:pPr indent="-317500" lvl="1" marL="914400" rtl="0" algn="l">
              <a:lnSpc>
                <a:spcPct val="115000"/>
              </a:lnSpc>
              <a:spcBef>
                <a:spcPts val="0"/>
              </a:spcBef>
              <a:spcAft>
                <a:spcPts val="0"/>
              </a:spcAft>
              <a:buSzPts val="1400"/>
              <a:buAutoNum type="alphaLcPeriod"/>
            </a:pPr>
            <a:r>
              <a:rPr lang="en"/>
              <a:t>My use is transformative: I’ve added a new context to the images rather than substituting the original. I turned non-related images that were created into a video game.</a:t>
            </a:r>
            <a:endParaRPr/>
          </a:p>
          <a:p>
            <a:pPr indent="-342900" lvl="0" marL="457200" rtl="0" algn="l">
              <a:lnSpc>
                <a:spcPct val="115000"/>
              </a:lnSpc>
              <a:spcBef>
                <a:spcPts val="0"/>
              </a:spcBef>
              <a:spcAft>
                <a:spcPts val="0"/>
              </a:spcAft>
              <a:buSzPts val="1800"/>
              <a:buAutoNum type="arabicPeriod"/>
            </a:pPr>
            <a:r>
              <a:rPr lang="en"/>
              <a:t>Nature of the copyrighted work (factual vs. creative)</a:t>
            </a:r>
            <a:endParaRPr/>
          </a:p>
          <a:p>
            <a:pPr indent="-317500" lvl="1" marL="914400" rtl="0" algn="l">
              <a:lnSpc>
                <a:spcPct val="115000"/>
              </a:lnSpc>
              <a:spcBef>
                <a:spcPts val="0"/>
              </a:spcBef>
              <a:spcAft>
                <a:spcPts val="0"/>
              </a:spcAft>
              <a:buSzPts val="1400"/>
              <a:buAutoNum type="alphaLcPeriod"/>
            </a:pPr>
            <a:r>
              <a:rPr lang="en"/>
              <a:t>These images have been published and </a:t>
            </a:r>
            <a:r>
              <a:rPr lang="en"/>
              <a:t>licensed</a:t>
            </a:r>
            <a:r>
              <a:rPr lang="en"/>
              <a:t> by the illustrator.</a:t>
            </a:r>
            <a:endParaRPr/>
          </a:p>
          <a:p>
            <a:pPr indent="-317500" lvl="1" marL="914400" rtl="0" algn="l">
              <a:lnSpc>
                <a:spcPct val="115000"/>
              </a:lnSpc>
              <a:spcBef>
                <a:spcPts val="0"/>
              </a:spcBef>
              <a:spcAft>
                <a:spcPts val="0"/>
              </a:spcAft>
              <a:buSzPts val="1400"/>
              <a:buAutoNum type="alphaLcPeriod"/>
            </a:pPr>
            <a:r>
              <a:rPr lang="en"/>
              <a:t>These are illustrations of actual </a:t>
            </a:r>
            <a:r>
              <a:rPr lang="en"/>
              <a:t>legitimate items. (Sword, AK-47, Baseball Bat, Bitcoin, etc.)</a:t>
            </a:r>
            <a:endParaRPr/>
          </a:p>
          <a:p>
            <a:pPr indent="-342900" lvl="0" marL="457200" rtl="0" algn="l">
              <a:lnSpc>
                <a:spcPct val="115000"/>
              </a:lnSpc>
              <a:spcBef>
                <a:spcPts val="0"/>
              </a:spcBef>
              <a:spcAft>
                <a:spcPts val="0"/>
              </a:spcAft>
              <a:buSzPts val="1800"/>
              <a:buAutoNum type="arabicPeriod"/>
            </a:pPr>
            <a:r>
              <a:rPr lang="en"/>
              <a:t>Amount and substantiality of the portion taken.</a:t>
            </a:r>
            <a:endParaRPr/>
          </a:p>
          <a:p>
            <a:pPr indent="-317500" lvl="1" marL="914400" rtl="0" algn="l">
              <a:lnSpc>
                <a:spcPct val="115000"/>
              </a:lnSpc>
              <a:spcBef>
                <a:spcPts val="0"/>
              </a:spcBef>
              <a:spcAft>
                <a:spcPts val="0"/>
              </a:spcAft>
              <a:buSzPts val="1400"/>
              <a:buAutoNum type="alphaLcPeriod"/>
            </a:pPr>
            <a:r>
              <a:rPr lang="en"/>
              <a:t>These images are not the main component of the game.</a:t>
            </a:r>
            <a:endParaRPr/>
          </a:p>
          <a:p>
            <a:pPr indent="-317500" lvl="1" marL="914400" rtl="0" algn="l">
              <a:lnSpc>
                <a:spcPct val="115000"/>
              </a:lnSpc>
              <a:spcBef>
                <a:spcPts val="0"/>
              </a:spcBef>
              <a:spcAft>
                <a:spcPts val="0"/>
              </a:spcAft>
              <a:buSzPts val="1400"/>
              <a:buAutoNum type="alphaLcPeriod"/>
            </a:pPr>
            <a:r>
              <a:rPr lang="en"/>
              <a:t>Each image used was from a separate illustrator. (Only 1 image stolen from any one person).</a:t>
            </a:r>
            <a:endParaRPr/>
          </a:p>
          <a:p>
            <a:pPr indent="-342900" lvl="0" marL="457200" rtl="0" algn="l">
              <a:lnSpc>
                <a:spcPct val="115000"/>
              </a:lnSpc>
              <a:spcBef>
                <a:spcPts val="0"/>
              </a:spcBef>
              <a:spcAft>
                <a:spcPts val="0"/>
              </a:spcAft>
              <a:buSzPts val="1800"/>
              <a:buAutoNum type="arabicPeriod"/>
            </a:pPr>
            <a:r>
              <a:rPr lang="en"/>
              <a:t>Effect of the use upon the potential market.</a:t>
            </a:r>
            <a:endParaRPr/>
          </a:p>
          <a:p>
            <a:pPr indent="-317500" lvl="1" marL="914400" rtl="0" algn="l">
              <a:lnSpc>
                <a:spcPct val="115000"/>
              </a:lnSpc>
              <a:spcBef>
                <a:spcPts val="0"/>
              </a:spcBef>
              <a:spcAft>
                <a:spcPts val="0"/>
              </a:spcAft>
              <a:buSzPts val="1400"/>
              <a:buAutoNum type="alphaLcPeriod"/>
            </a:pPr>
            <a:r>
              <a:rPr lang="en"/>
              <a:t>This use does not compromise the market of illustrating images and pixelart.</a:t>
            </a:r>
            <a:endParaRPr/>
          </a:p>
          <a:p>
            <a:pPr indent="-317500" lvl="1" marL="914400" rtl="0" algn="l">
              <a:lnSpc>
                <a:spcPct val="115000"/>
              </a:lnSpc>
              <a:spcBef>
                <a:spcPts val="0"/>
              </a:spcBef>
              <a:spcAft>
                <a:spcPts val="0"/>
              </a:spcAft>
              <a:buSzPts val="1400"/>
              <a:buAutoNum type="alphaLcPeriod"/>
            </a:pPr>
            <a:r>
              <a:rPr lang="en"/>
              <a:t>Video games and pixel art and image creation are all </a:t>
            </a:r>
            <a:r>
              <a:rPr lang="en"/>
              <a:t>separate</a:t>
            </a:r>
            <a:r>
              <a:rPr lang="en"/>
              <a:t> markets.</a:t>
            </a:r>
            <a:endParaRPr/>
          </a:p>
        </p:txBody>
      </p:sp>
      <p:pic>
        <p:nvPicPr>
          <p:cNvPr id="63" name="Google Shape;63;p14"/>
          <p:cNvPicPr preferRelativeResize="0"/>
          <p:nvPr/>
        </p:nvPicPr>
        <p:blipFill rotWithShape="1">
          <a:blip r:embed="rId3">
            <a:alphaModFix/>
          </a:blip>
          <a:srcRect b="0" l="0" r="0" t="0"/>
          <a:stretch/>
        </p:blipFill>
        <p:spPr>
          <a:xfrm>
            <a:off x="7821826" y="0"/>
            <a:ext cx="1721477" cy="1720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8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Prefabs</a:t>
            </a:r>
            <a:endParaRPr/>
          </a:p>
        </p:txBody>
      </p:sp>
      <p:sp>
        <p:nvSpPr>
          <p:cNvPr id="69" name="Google Shape;69;p15"/>
          <p:cNvSpPr txBox="1"/>
          <p:nvPr>
            <p:ph idx="1" type="body"/>
          </p:nvPr>
        </p:nvSpPr>
        <p:spPr>
          <a:xfrm>
            <a:off x="0" y="759375"/>
            <a:ext cx="9144000" cy="432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Weapon Items:</a:t>
            </a:r>
            <a:endParaRPr/>
          </a:p>
          <a:p>
            <a:pPr indent="-317500" lvl="1" marL="914400" rtl="0" algn="l">
              <a:spcBef>
                <a:spcPts val="0"/>
              </a:spcBef>
              <a:spcAft>
                <a:spcPts val="0"/>
              </a:spcAft>
              <a:buSzPts val="1400"/>
              <a:buChar char="○"/>
            </a:pPr>
            <a:r>
              <a:rPr lang="en"/>
              <a:t>MeleeWeapons:</a:t>
            </a:r>
            <a:endParaRPr/>
          </a:p>
          <a:p>
            <a:pPr indent="-317500" lvl="2" marL="1371600" rtl="0" algn="l">
              <a:spcBef>
                <a:spcPts val="0"/>
              </a:spcBef>
              <a:spcAft>
                <a:spcPts val="0"/>
              </a:spcAft>
              <a:buSzPts val="1400"/>
              <a:buChar char="■"/>
            </a:pPr>
            <a:r>
              <a:rPr lang="en"/>
              <a:t>Sword, Baseball Bat, Battle Axe, Broom, Clubber, Hammer, Machete, Pipe Wrench, Shovel, Umbrella</a:t>
            </a:r>
            <a:endParaRPr/>
          </a:p>
          <a:p>
            <a:pPr indent="-342900" lvl="0" marL="457200" rtl="0" algn="l">
              <a:spcBef>
                <a:spcPts val="0"/>
              </a:spcBef>
              <a:spcAft>
                <a:spcPts val="0"/>
              </a:spcAft>
              <a:buSzPts val="1800"/>
              <a:buChar char="●"/>
            </a:pPr>
            <a:r>
              <a:rPr lang="en"/>
              <a:t>Powerup Items:</a:t>
            </a:r>
            <a:endParaRPr/>
          </a:p>
          <a:p>
            <a:pPr indent="-317500" lvl="1" marL="914400" rtl="0" algn="l">
              <a:spcBef>
                <a:spcPts val="0"/>
              </a:spcBef>
              <a:spcAft>
                <a:spcPts val="0"/>
              </a:spcAft>
              <a:buSzPts val="1400"/>
              <a:buChar char="○"/>
            </a:pPr>
            <a:r>
              <a:rPr lang="en"/>
              <a:t>Attack Rate Increase, Damage Increase, Jumping Increase, Speed Increase</a:t>
            </a:r>
            <a:endParaRPr/>
          </a:p>
          <a:p>
            <a:pPr indent="-342900" lvl="0" marL="457200" rtl="0" algn="l">
              <a:spcBef>
                <a:spcPts val="0"/>
              </a:spcBef>
              <a:spcAft>
                <a:spcPts val="0"/>
              </a:spcAft>
              <a:buSzPts val="1800"/>
              <a:buChar char="●"/>
            </a:pPr>
            <a:r>
              <a:rPr lang="en"/>
              <a:t>Health Items:</a:t>
            </a:r>
            <a:endParaRPr/>
          </a:p>
          <a:p>
            <a:pPr indent="-317500" lvl="1" marL="914400" rtl="0" algn="l">
              <a:spcBef>
                <a:spcPts val="0"/>
              </a:spcBef>
              <a:spcAft>
                <a:spcPts val="0"/>
              </a:spcAft>
              <a:buSzPts val="1400"/>
              <a:buChar char="○"/>
            </a:pPr>
            <a:r>
              <a:rPr lang="en"/>
              <a:t>Health Increase</a:t>
            </a:r>
            <a:endParaRPr/>
          </a:p>
          <a:p>
            <a:pPr indent="-342900" lvl="0" marL="457200" rtl="0" algn="l">
              <a:spcBef>
                <a:spcPts val="0"/>
              </a:spcBef>
              <a:spcAft>
                <a:spcPts val="0"/>
              </a:spcAft>
              <a:buSzPts val="1800"/>
              <a:buChar char="●"/>
            </a:pPr>
            <a:r>
              <a:rPr lang="en"/>
              <a:t>Coins</a:t>
            </a:r>
            <a:endParaRPr/>
          </a:p>
          <a:p>
            <a:pPr indent="-317500" lvl="1" marL="914400" rtl="0" algn="l">
              <a:spcBef>
                <a:spcPts val="0"/>
              </a:spcBef>
              <a:spcAft>
                <a:spcPts val="0"/>
              </a:spcAft>
              <a:buSzPts val="1400"/>
              <a:buChar char="○"/>
            </a:pPr>
            <a:r>
              <a:rPr lang="en"/>
              <a:t>Coins</a:t>
            </a:r>
            <a:endParaRPr/>
          </a:p>
          <a:p>
            <a:pPr indent="0" lvl="0" marL="0" rtl="0" algn="l">
              <a:spcBef>
                <a:spcPts val="0"/>
              </a:spcBef>
              <a:spcAft>
                <a:spcPts val="0"/>
              </a:spcAft>
              <a:buNone/>
            </a:pPr>
            <a:r>
              <a:t/>
            </a:r>
            <a:endParaRPr/>
          </a:p>
        </p:txBody>
      </p:sp>
      <p:pic>
        <p:nvPicPr>
          <p:cNvPr id="70" name="Google Shape;70;p15"/>
          <p:cNvPicPr preferRelativeResize="0"/>
          <p:nvPr/>
        </p:nvPicPr>
        <p:blipFill rotWithShape="1">
          <a:blip r:embed="rId3">
            <a:alphaModFix/>
          </a:blip>
          <a:srcRect b="0" l="0" r="0" t="0"/>
          <a:stretch/>
        </p:blipFill>
        <p:spPr>
          <a:xfrm>
            <a:off x="7839375" y="51650"/>
            <a:ext cx="1598198" cy="15974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1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Prefabs</a:t>
            </a:r>
            <a:endParaRPr/>
          </a:p>
        </p:txBody>
      </p:sp>
      <p:sp>
        <p:nvSpPr>
          <p:cNvPr id="76" name="Google Shape;76;p16"/>
          <p:cNvSpPr txBox="1"/>
          <p:nvPr>
            <p:ph idx="1" type="body"/>
          </p:nvPr>
        </p:nvSpPr>
        <p:spPr>
          <a:xfrm>
            <a:off x="0" y="573700"/>
            <a:ext cx="9144000" cy="4305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MeleeWeapons Include:</a:t>
            </a:r>
            <a:endParaRPr/>
          </a:p>
          <a:p>
            <a:pPr indent="-334327" lvl="0" marL="457200" rtl="0" algn="l">
              <a:spcBef>
                <a:spcPts val="0"/>
              </a:spcBef>
              <a:spcAft>
                <a:spcPts val="0"/>
              </a:spcAft>
              <a:buSzPct val="100000"/>
              <a:buChar char="●"/>
            </a:pPr>
            <a:r>
              <a:rPr lang="en"/>
              <a:t>Sprite images</a:t>
            </a:r>
            <a:endParaRPr/>
          </a:p>
          <a:p>
            <a:pPr indent="-334327" lvl="0" marL="457200" rtl="0" algn="l">
              <a:spcBef>
                <a:spcPts val="0"/>
              </a:spcBef>
              <a:spcAft>
                <a:spcPts val="0"/>
              </a:spcAft>
              <a:buSzPct val="100000"/>
              <a:buChar char="●"/>
            </a:pPr>
            <a:r>
              <a:rPr lang="en"/>
              <a:t>Attack animations(swinging weapon)</a:t>
            </a:r>
            <a:endParaRPr/>
          </a:p>
          <a:p>
            <a:pPr indent="-334327" lvl="0" marL="457200" rtl="0" algn="l">
              <a:spcBef>
                <a:spcPts val="0"/>
              </a:spcBef>
              <a:spcAft>
                <a:spcPts val="0"/>
              </a:spcAft>
              <a:buSzPct val="100000"/>
              <a:buChar char="●"/>
            </a:pPr>
            <a:r>
              <a:rPr lang="en"/>
              <a:t>BoxCollider2D for collision detection</a:t>
            </a:r>
            <a:endParaRPr/>
          </a:p>
          <a:p>
            <a:pPr indent="0" lvl="0" marL="0" rtl="0" algn="l">
              <a:spcBef>
                <a:spcPts val="0"/>
              </a:spcBef>
              <a:spcAft>
                <a:spcPts val="0"/>
              </a:spcAft>
              <a:buNone/>
            </a:pPr>
            <a:r>
              <a:rPr lang="en"/>
              <a:t>Powerup Items Include:</a:t>
            </a:r>
            <a:endParaRPr/>
          </a:p>
          <a:p>
            <a:pPr indent="-334327" lvl="0" marL="457200" rtl="0" algn="l">
              <a:spcBef>
                <a:spcPts val="0"/>
              </a:spcBef>
              <a:spcAft>
                <a:spcPts val="0"/>
              </a:spcAft>
              <a:buSzPct val="100000"/>
              <a:buChar char="●"/>
            </a:pPr>
            <a:r>
              <a:rPr lang="en"/>
              <a:t>Sprite images</a:t>
            </a:r>
            <a:endParaRPr/>
          </a:p>
          <a:p>
            <a:pPr indent="-334327" lvl="0" marL="457200" rtl="0" algn="l">
              <a:spcBef>
                <a:spcPts val="0"/>
              </a:spcBef>
              <a:spcAft>
                <a:spcPts val="0"/>
              </a:spcAft>
              <a:buSzPct val="100000"/>
              <a:buChar char="●"/>
            </a:pPr>
            <a:r>
              <a:rPr lang="en"/>
              <a:t>BoxCollider2D for collision detection</a:t>
            </a:r>
            <a:endParaRPr/>
          </a:p>
          <a:p>
            <a:pPr indent="-334327" lvl="0" marL="457200" rtl="0" algn="l">
              <a:spcBef>
                <a:spcPts val="0"/>
              </a:spcBef>
              <a:spcAft>
                <a:spcPts val="0"/>
              </a:spcAft>
              <a:buSzPct val="100000"/>
              <a:buChar char="●"/>
            </a:pPr>
            <a:r>
              <a:rPr lang="en"/>
              <a:t>References to other scripts to alter players/weapon</a:t>
            </a:r>
            <a:endParaRPr/>
          </a:p>
          <a:p>
            <a:pPr indent="0" lvl="0" marL="0" rtl="0" algn="l">
              <a:spcBef>
                <a:spcPts val="0"/>
              </a:spcBef>
              <a:spcAft>
                <a:spcPts val="0"/>
              </a:spcAft>
              <a:buNone/>
            </a:pPr>
            <a:r>
              <a:rPr lang="en"/>
              <a:t>	attributes</a:t>
            </a:r>
            <a:endParaRPr/>
          </a:p>
          <a:p>
            <a:pPr indent="0" lvl="0" marL="0" rtl="0" algn="l">
              <a:spcBef>
                <a:spcPts val="0"/>
              </a:spcBef>
              <a:spcAft>
                <a:spcPts val="0"/>
              </a:spcAft>
              <a:buNone/>
            </a:pPr>
            <a:r>
              <a:rPr lang="en"/>
              <a:t>Health Item Includes:</a:t>
            </a:r>
            <a:endParaRPr/>
          </a:p>
          <a:p>
            <a:pPr indent="-334327" lvl="0" marL="457200" rtl="0" algn="l">
              <a:spcBef>
                <a:spcPts val="0"/>
              </a:spcBef>
              <a:spcAft>
                <a:spcPts val="0"/>
              </a:spcAft>
              <a:buSzPct val="100000"/>
              <a:buChar char="●"/>
            </a:pPr>
            <a:r>
              <a:rPr lang="en"/>
              <a:t>Sprite image</a:t>
            </a:r>
            <a:endParaRPr/>
          </a:p>
          <a:p>
            <a:pPr indent="-334327" lvl="0" marL="457200" rtl="0" algn="l">
              <a:spcBef>
                <a:spcPts val="0"/>
              </a:spcBef>
              <a:spcAft>
                <a:spcPts val="0"/>
              </a:spcAft>
              <a:buSzPct val="100000"/>
              <a:buChar char="●"/>
            </a:pPr>
            <a:r>
              <a:rPr lang="en"/>
              <a:t>BoxCollider2D for collision detection</a:t>
            </a:r>
            <a:endParaRPr/>
          </a:p>
          <a:p>
            <a:pPr indent="-334327" lvl="0" marL="457200" rtl="0" algn="l">
              <a:spcBef>
                <a:spcPts val="0"/>
              </a:spcBef>
              <a:spcAft>
                <a:spcPts val="0"/>
              </a:spcAft>
              <a:buSzPct val="100000"/>
              <a:buChar char="●"/>
            </a:pPr>
            <a:r>
              <a:rPr lang="en"/>
              <a:t>References to player script to alter player health</a:t>
            </a:r>
            <a:endParaRPr/>
          </a:p>
          <a:p>
            <a:pPr indent="0" lvl="0" marL="0" rtl="0" algn="l">
              <a:spcBef>
                <a:spcPts val="0"/>
              </a:spcBef>
              <a:spcAft>
                <a:spcPts val="0"/>
              </a:spcAft>
              <a:buNone/>
            </a:pPr>
            <a:r>
              <a:rPr lang="en"/>
              <a:t>Coin Item Includes:</a:t>
            </a:r>
            <a:endParaRPr/>
          </a:p>
          <a:p>
            <a:pPr indent="-334327" lvl="0" marL="457200" rtl="0" algn="l">
              <a:spcBef>
                <a:spcPts val="0"/>
              </a:spcBef>
              <a:spcAft>
                <a:spcPts val="0"/>
              </a:spcAft>
              <a:buSzPct val="100000"/>
              <a:buChar char="●"/>
            </a:pPr>
            <a:r>
              <a:rPr lang="en"/>
              <a:t>Sprite image</a:t>
            </a:r>
            <a:endParaRPr/>
          </a:p>
          <a:p>
            <a:pPr indent="-334327" lvl="0" marL="457200" rtl="0" algn="l">
              <a:spcBef>
                <a:spcPts val="0"/>
              </a:spcBef>
              <a:spcAft>
                <a:spcPts val="0"/>
              </a:spcAft>
              <a:buSzPct val="100000"/>
              <a:buChar char="●"/>
            </a:pPr>
            <a:r>
              <a:rPr lang="en"/>
              <a:t>BoxCollider2D for collision detection</a:t>
            </a:r>
            <a:endParaRPr/>
          </a:p>
          <a:p>
            <a:pPr indent="-334327" lvl="0" marL="457200" rtl="0" algn="l">
              <a:spcBef>
                <a:spcPts val="0"/>
              </a:spcBef>
              <a:spcAft>
                <a:spcPts val="0"/>
              </a:spcAft>
              <a:buSzPct val="100000"/>
              <a:buChar char="●"/>
            </a:pPr>
            <a:r>
              <a:rPr lang="en"/>
              <a:t>References to player script to alter player coin numbers</a:t>
            </a:r>
            <a:endParaRPr/>
          </a:p>
        </p:txBody>
      </p:sp>
      <p:pic>
        <p:nvPicPr>
          <p:cNvPr id="77" name="Google Shape;77;p16"/>
          <p:cNvPicPr preferRelativeResize="0"/>
          <p:nvPr/>
        </p:nvPicPr>
        <p:blipFill rotWithShape="1">
          <a:blip r:embed="rId3">
            <a:alphaModFix/>
          </a:blip>
          <a:srcRect b="0" l="0" r="0" t="-2051"/>
          <a:stretch/>
        </p:blipFill>
        <p:spPr>
          <a:xfrm>
            <a:off x="5883913" y="119275"/>
            <a:ext cx="1952625" cy="2167725"/>
          </a:xfrm>
          <a:prstGeom prst="rect">
            <a:avLst/>
          </a:prstGeom>
          <a:noFill/>
          <a:ln>
            <a:noFill/>
          </a:ln>
        </p:spPr>
      </p:pic>
      <p:pic>
        <p:nvPicPr>
          <p:cNvPr id="78" name="Google Shape;78;p16"/>
          <p:cNvPicPr preferRelativeResize="0"/>
          <p:nvPr/>
        </p:nvPicPr>
        <p:blipFill>
          <a:blip r:embed="rId4">
            <a:alphaModFix/>
          </a:blip>
          <a:stretch>
            <a:fillRect/>
          </a:stretch>
        </p:blipFill>
        <p:spPr>
          <a:xfrm>
            <a:off x="5888675" y="2659338"/>
            <a:ext cx="1943100" cy="1714500"/>
          </a:xfrm>
          <a:prstGeom prst="rect">
            <a:avLst/>
          </a:prstGeom>
          <a:noFill/>
          <a:ln>
            <a:noFill/>
          </a:ln>
        </p:spPr>
      </p:pic>
      <p:pic>
        <p:nvPicPr>
          <p:cNvPr id="79" name="Google Shape;79;p16"/>
          <p:cNvPicPr preferRelativeResize="0"/>
          <p:nvPr/>
        </p:nvPicPr>
        <p:blipFill rotWithShape="1">
          <a:blip r:embed="rId5">
            <a:alphaModFix/>
          </a:blip>
          <a:srcRect b="6169" l="-6850" r="6850" t="-6170"/>
          <a:stretch/>
        </p:blipFill>
        <p:spPr>
          <a:xfrm>
            <a:off x="7620425" y="0"/>
            <a:ext cx="1598198" cy="15974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Prefabs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Show video:</a:t>
            </a:r>
            <a:endParaRPr/>
          </a:p>
        </p:txBody>
      </p:sp>
      <p:pic>
        <p:nvPicPr>
          <p:cNvPr id="86" name="Google Shape;86;p17" title="OralExamRecording">
            <a:hlinkClick r:id="rId3"/>
          </p:cNvPr>
          <p:cNvPicPr preferRelativeResize="0"/>
          <p:nvPr/>
        </p:nvPicPr>
        <p:blipFill>
          <a:blip r:embed="rId4">
            <a:alphaModFix/>
          </a:blip>
          <a:stretch>
            <a:fillRect/>
          </a:stretch>
        </p:blipFill>
        <p:spPr>
          <a:xfrm>
            <a:off x="1809297" y="1017725"/>
            <a:ext cx="5584650" cy="3141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116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Factory Method Pattern</a:t>
            </a:r>
            <a:endParaRPr/>
          </a:p>
        </p:txBody>
      </p:sp>
      <p:sp>
        <p:nvSpPr>
          <p:cNvPr id="92" name="Google Shape;92;p18"/>
          <p:cNvSpPr txBox="1"/>
          <p:nvPr>
            <p:ph idx="1" type="body"/>
          </p:nvPr>
        </p:nvSpPr>
        <p:spPr>
          <a:xfrm>
            <a:off x="0" y="689275"/>
            <a:ext cx="9144000" cy="423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Pros:</a:t>
            </a:r>
            <a:endParaRPr/>
          </a:p>
          <a:p>
            <a:pPr indent="-334803" lvl="0" marL="457200" rtl="0" algn="l">
              <a:spcBef>
                <a:spcPts val="1500"/>
              </a:spcBef>
              <a:spcAft>
                <a:spcPts val="0"/>
              </a:spcAft>
              <a:buClr>
                <a:srgbClr val="ECECEC"/>
              </a:buClr>
              <a:buSzPct val="100000"/>
              <a:buFont typeface="Roboto"/>
              <a:buChar char="●"/>
            </a:pPr>
            <a:r>
              <a:rPr b="1" lang="en" sz="1808" u="sng">
                <a:solidFill>
                  <a:srgbClr val="ECECEC"/>
                </a:solidFill>
                <a:highlight>
                  <a:schemeClr val="lt1"/>
                </a:highlight>
                <a:latin typeface="Roboto"/>
                <a:ea typeface="Roboto"/>
                <a:cs typeface="Roboto"/>
                <a:sym typeface="Roboto"/>
              </a:rPr>
              <a:t>Encapsulation</a:t>
            </a:r>
            <a:r>
              <a:rPr lang="en" sz="1808">
                <a:solidFill>
                  <a:srgbClr val="ECECEC"/>
                </a:solidFill>
                <a:highlight>
                  <a:schemeClr val="lt1"/>
                </a:highlight>
                <a:latin typeface="Roboto"/>
                <a:ea typeface="Roboto"/>
                <a:cs typeface="Roboto"/>
                <a:sym typeface="Roboto"/>
              </a:rPr>
              <a:t>: It encapsulates the object creation logic within the factory class. This promotes loose coupling between the client code and the concrete classes being created.</a:t>
            </a:r>
            <a:endParaRPr sz="1808">
              <a:solidFill>
                <a:srgbClr val="ECECEC"/>
              </a:solidFill>
              <a:highlight>
                <a:schemeClr val="lt1"/>
              </a:highlight>
              <a:latin typeface="Roboto"/>
              <a:ea typeface="Roboto"/>
              <a:cs typeface="Roboto"/>
              <a:sym typeface="Roboto"/>
            </a:endParaRPr>
          </a:p>
          <a:p>
            <a:pPr indent="-334803" lvl="0" marL="457200" rtl="0" algn="l">
              <a:spcBef>
                <a:spcPts val="0"/>
              </a:spcBef>
              <a:spcAft>
                <a:spcPts val="0"/>
              </a:spcAft>
              <a:buClr>
                <a:srgbClr val="ECECEC"/>
              </a:buClr>
              <a:buSzPct val="100000"/>
              <a:buFont typeface="Roboto"/>
              <a:buChar char="●"/>
            </a:pPr>
            <a:r>
              <a:rPr b="1" lang="en" sz="1808" u="sng">
                <a:solidFill>
                  <a:srgbClr val="ECECEC"/>
                </a:solidFill>
                <a:highlight>
                  <a:schemeClr val="lt1"/>
                </a:highlight>
                <a:latin typeface="Roboto"/>
                <a:ea typeface="Roboto"/>
                <a:cs typeface="Roboto"/>
                <a:sym typeface="Roboto"/>
              </a:rPr>
              <a:t>Flexibility:</a:t>
            </a:r>
            <a:r>
              <a:rPr lang="en" sz="1808">
                <a:solidFill>
                  <a:srgbClr val="ECECEC"/>
                </a:solidFill>
                <a:highlight>
                  <a:schemeClr val="lt1"/>
                </a:highlight>
                <a:latin typeface="Roboto"/>
                <a:ea typeface="Roboto"/>
                <a:cs typeface="Roboto"/>
                <a:sym typeface="Roboto"/>
              </a:rPr>
              <a:t> It allows subclasses to alter the type of objects that will be created, providing flexibility in object instantiation. This makes it easy to add new products or variations without modifying existing code.</a:t>
            </a:r>
            <a:endParaRPr sz="1808">
              <a:solidFill>
                <a:srgbClr val="ECECEC"/>
              </a:solidFill>
              <a:highlight>
                <a:schemeClr val="lt1"/>
              </a:highlight>
              <a:latin typeface="Roboto"/>
              <a:ea typeface="Roboto"/>
              <a:cs typeface="Roboto"/>
              <a:sym typeface="Roboto"/>
            </a:endParaRPr>
          </a:p>
          <a:p>
            <a:pPr indent="-334803" lvl="0" marL="457200" rtl="0" algn="l">
              <a:spcBef>
                <a:spcPts val="0"/>
              </a:spcBef>
              <a:spcAft>
                <a:spcPts val="0"/>
              </a:spcAft>
              <a:buClr>
                <a:srgbClr val="ECECEC"/>
              </a:buClr>
              <a:buSzPct val="100000"/>
              <a:buFont typeface="Roboto"/>
              <a:buChar char="●"/>
            </a:pPr>
            <a:r>
              <a:rPr b="1" lang="en" sz="1808" u="sng">
                <a:solidFill>
                  <a:srgbClr val="ECECEC"/>
                </a:solidFill>
                <a:highlight>
                  <a:schemeClr val="lt1"/>
                </a:highlight>
                <a:latin typeface="Roboto"/>
                <a:ea typeface="Roboto"/>
                <a:cs typeface="Roboto"/>
                <a:sym typeface="Roboto"/>
              </a:rPr>
              <a:t>Abstraction:</a:t>
            </a:r>
            <a:r>
              <a:rPr lang="en" sz="1808">
                <a:solidFill>
                  <a:srgbClr val="ECECEC"/>
                </a:solidFill>
                <a:highlight>
                  <a:schemeClr val="lt1"/>
                </a:highlight>
                <a:latin typeface="Roboto"/>
                <a:ea typeface="Roboto"/>
                <a:cs typeface="Roboto"/>
                <a:sym typeface="Roboto"/>
              </a:rPr>
              <a:t> The pattern promotes the use of interfaces or abstract classes for the products, allowing the client code to work with abstractions rather than concrete implementations. This enhances code maintainability and extensibility.</a:t>
            </a:r>
            <a:endParaRPr sz="1808">
              <a:solidFill>
                <a:srgbClr val="ECECEC"/>
              </a:solidFill>
              <a:highlight>
                <a:schemeClr val="lt1"/>
              </a:highlight>
              <a:latin typeface="Roboto"/>
              <a:ea typeface="Roboto"/>
              <a:cs typeface="Roboto"/>
              <a:sym typeface="Roboto"/>
            </a:endParaRPr>
          </a:p>
          <a:p>
            <a:pPr indent="-334803" lvl="0" marL="457200" rtl="0" algn="l">
              <a:spcBef>
                <a:spcPts val="0"/>
              </a:spcBef>
              <a:spcAft>
                <a:spcPts val="0"/>
              </a:spcAft>
              <a:buClr>
                <a:srgbClr val="ECECEC"/>
              </a:buClr>
              <a:buSzPct val="100000"/>
              <a:buFont typeface="Roboto"/>
              <a:buChar char="●"/>
            </a:pPr>
            <a:r>
              <a:rPr b="1" lang="en" sz="1808" u="sng">
                <a:solidFill>
                  <a:srgbClr val="ECECEC"/>
                </a:solidFill>
                <a:highlight>
                  <a:schemeClr val="lt1"/>
                </a:highlight>
                <a:latin typeface="Roboto"/>
                <a:ea typeface="Roboto"/>
                <a:cs typeface="Roboto"/>
                <a:sym typeface="Roboto"/>
              </a:rPr>
              <a:t>Testability:</a:t>
            </a:r>
            <a:r>
              <a:rPr lang="en" sz="1808">
                <a:solidFill>
                  <a:srgbClr val="ECECEC"/>
                </a:solidFill>
                <a:highlight>
                  <a:schemeClr val="lt1"/>
                </a:highlight>
                <a:latin typeface="Roboto"/>
                <a:ea typeface="Roboto"/>
                <a:cs typeface="Roboto"/>
                <a:sym typeface="Roboto"/>
              </a:rPr>
              <a:t> By coding against interfaces or abstract classes, unit testing becomes easier as mock objects can be substituted for real objects during testing.</a:t>
            </a:r>
            <a:endParaRPr sz="1808">
              <a:solidFill>
                <a:srgbClr val="ECECEC"/>
              </a:solidFill>
              <a:highlight>
                <a:schemeClr val="lt1"/>
              </a:highlight>
              <a:latin typeface="Roboto"/>
              <a:ea typeface="Roboto"/>
              <a:cs typeface="Roboto"/>
              <a:sym typeface="Roboto"/>
            </a:endParaRPr>
          </a:p>
          <a:p>
            <a:pPr indent="-334803" lvl="0" marL="457200" rtl="0" algn="l">
              <a:spcBef>
                <a:spcPts val="0"/>
              </a:spcBef>
              <a:spcAft>
                <a:spcPts val="0"/>
              </a:spcAft>
              <a:buClr>
                <a:srgbClr val="ECECEC"/>
              </a:buClr>
              <a:buSzPct val="100000"/>
              <a:buFont typeface="Roboto"/>
              <a:buChar char="●"/>
            </a:pPr>
            <a:r>
              <a:rPr b="1" lang="en" sz="1808" u="sng">
                <a:solidFill>
                  <a:srgbClr val="ECECEC"/>
                </a:solidFill>
                <a:highlight>
                  <a:schemeClr val="lt1"/>
                </a:highlight>
                <a:latin typeface="Roboto"/>
                <a:ea typeface="Roboto"/>
                <a:cs typeface="Roboto"/>
                <a:sym typeface="Roboto"/>
              </a:rPr>
              <a:t>Decoupling:</a:t>
            </a:r>
            <a:r>
              <a:rPr lang="en" sz="1808">
                <a:solidFill>
                  <a:srgbClr val="ECECEC"/>
                </a:solidFill>
                <a:highlight>
                  <a:schemeClr val="lt1"/>
                </a:highlight>
                <a:latin typeface="Roboto"/>
                <a:ea typeface="Roboto"/>
                <a:cs typeface="Roboto"/>
                <a:sym typeface="Roboto"/>
              </a:rPr>
              <a:t> It decouples the client code from the concrete classes, reducing dependencies and making the system easier to maintain and scale.</a:t>
            </a:r>
            <a:endParaRPr sz="1808">
              <a:solidFill>
                <a:srgbClr val="ECECEC"/>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a:p>
        </p:txBody>
      </p:sp>
      <p:pic>
        <p:nvPicPr>
          <p:cNvPr id="93" name="Google Shape;93;p18"/>
          <p:cNvPicPr preferRelativeResize="0"/>
          <p:nvPr/>
        </p:nvPicPr>
        <p:blipFill rotWithShape="1">
          <a:blip r:embed="rId3">
            <a:alphaModFix/>
          </a:blip>
          <a:srcRect b="6169" l="-6850" r="6850" t="-6170"/>
          <a:stretch/>
        </p:blipFill>
        <p:spPr>
          <a:xfrm>
            <a:off x="7785525" y="-101600"/>
            <a:ext cx="1598198" cy="15974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9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Factory Method Pattern</a:t>
            </a:r>
            <a:endParaRPr/>
          </a:p>
        </p:txBody>
      </p:sp>
      <p:sp>
        <p:nvSpPr>
          <p:cNvPr id="99" name="Google Shape;99;p19"/>
          <p:cNvSpPr txBox="1"/>
          <p:nvPr>
            <p:ph idx="1" type="body"/>
          </p:nvPr>
        </p:nvSpPr>
        <p:spPr>
          <a:xfrm>
            <a:off x="0" y="667400"/>
            <a:ext cx="9144000" cy="425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a:p>
            <a:pPr indent="-336550" lvl="0" marL="457200" rtl="0" algn="l">
              <a:spcBef>
                <a:spcPts val="1500"/>
              </a:spcBef>
              <a:spcAft>
                <a:spcPts val="0"/>
              </a:spcAft>
              <a:buClr>
                <a:srgbClr val="ECECEC"/>
              </a:buClr>
              <a:buSzPts val="1700"/>
              <a:buFont typeface="Roboto"/>
              <a:buChar char="●"/>
            </a:pPr>
            <a:r>
              <a:rPr b="1" lang="en" sz="1700" u="sng">
                <a:solidFill>
                  <a:srgbClr val="ECECEC"/>
                </a:solidFill>
                <a:highlight>
                  <a:schemeClr val="lt1"/>
                </a:highlight>
                <a:latin typeface="Roboto"/>
                <a:ea typeface="Roboto"/>
                <a:cs typeface="Roboto"/>
                <a:sym typeface="Roboto"/>
              </a:rPr>
              <a:t>Complexity:</a:t>
            </a:r>
            <a:r>
              <a:rPr lang="en" sz="1700">
                <a:solidFill>
                  <a:srgbClr val="ECECEC"/>
                </a:solidFill>
                <a:highlight>
                  <a:schemeClr val="lt1"/>
                </a:highlight>
                <a:latin typeface="Roboto"/>
                <a:ea typeface="Roboto"/>
                <a:cs typeface="Roboto"/>
                <a:sym typeface="Roboto"/>
              </a:rPr>
              <a:t> Introducing multiple factory classes can increase the complexity of the codebase, especially if there are many product types or variations. Took me some time to figure out.</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b="1" lang="en" sz="1700" u="sng">
                <a:solidFill>
                  <a:srgbClr val="ECECEC"/>
                </a:solidFill>
                <a:highlight>
                  <a:schemeClr val="lt1"/>
                </a:highlight>
                <a:latin typeface="Roboto"/>
                <a:ea typeface="Roboto"/>
                <a:cs typeface="Roboto"/>
                <a:sym typeface="Roboto"/>
              </a:rPr>
              <a:t>Overhead:</a:t>
            </a:r>
            <a:r>
              <a:rPr lang="en" sz="1700">
                <a:solidFill>
                  <a:srgbClr val="ECECEC"/>
                </a:solidFill>
                <a:highlight>
                  <a:schemeClr val="lt1"/>
                </a:highlight>
                <a:latin typeface="Roboto"/>
                <a:ea typeface="Roboto"/>
                <a:cs typeface="Roboto"/>
                <a:sym typeface="Roboto"/>
              </a:rPr>
              <a:t> May introduce additional overhead in terms of code size and runtime performance due to the creation of factory classes and the additional abstraction layer.</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b="1" lang="en" sz="1700" u="sng">
                <a:solidFill>
                  <a:srgbClr val="ECECEC"/>
                </a:solidFill>
                <a:highlight>
                  <a:schemeClr val="lt1"/>
                </a:highlight>
                <a:latin typeface="Roboto"/>
                <a:ea typeface="Roboto"/>
                <a:cs typeface="Roboto"/>
                <a:sym typeface="Roboto"/>
              </a:rPr>
              <a:t>Inflexibility:</a:t>
            </a:r>
            <a:r>
              <a:rPr lang="en" sz="1700">
                <a:solidFill>
                  <a:srgbClr val="ECECEC"/>
                </a:solidFill>
                <a:highlight>
                  <a:schemeClr val="lt1"/>
                </a:highlight>
                <a:latin typeface="Roboto"/>
                <a:ea typeface="Roboto"/>
                <a:cs typeface="Roboto"/>
                <a:sym typeface="Roboto"/>
              </a:rPr>
              <a:t> Adding new product types may require creating new subclasses of the factory class, which can lead to a proliferation of classes and increased complexity.</a:t>
            </a:r>
            <a:endParaRPr sz="1700">
              <a:solidFill>
                <a:srgbClr val="ECECEC"/>
              </a:solidFill>
              <a:highlight>
                <a:schemeClr val="lt1"/>
              </a:highlight>
              <a:latin typeface="Roboto"/>
              <a:ea typeface="Roboto"/>
              <a:cs typeface="Roboto"/>
              <a:sym typeface="Roboto"/>
            </a:endParaRPr>
          </a:p>
          <a:p>
            <a:pPr indent="-336550" lvl="0" marL="457200" rtl="0" algn="l">
              <a:spcBef>
                <a:spcPts val="0"/>
              </a:spcBef>
              <a:spcAft>
                <a:spcPts val="0"/>
              </a:spcAft>
              <a:buClr>
                <a:srgbClr val="ECECEC"/>
              </a:buClr>
              <a:buSzPts val="1700"/>
              <a:buFont typeface="Roboto"/>
              <a:buChar char="●"/>
            </a:pPr>
            <a:r>
              <a:rPr b="1" lang="en" sz="1700" u="sng">
                <a:solidFill>
                  <a:srgbClr val="ECECEC"/>
                </a:solidFill>
                <a:highlight>
                  <a:schemeClr val="lt1"/>
                </a:highlight>
                <a:latin typeface="Roboto"/>
                <a:ea typeface="Roboto"/>
                <a:cs typeface="Roboto"/>
                <a:sym typeface="Roboto"/>
              </a:rPr>
              <a:t>Tight Coupling with Concrete Factories:</a:t>
            </a:r>
            <a:r>
              <a:rPr lang="en" sz="1700">
                <a:solidFill>
                  <a:srgbClr val="ECECEC"/>
                </a:solidFill>
                <a:highlight>
                  <a:schemeClr val="lt1"/>
                </a:highlight>
                <a:latin typeface="Roboto"/>
                <a:ea typeface="Roboto"/>
                <a:cs typeface="Roboto"/>
                <a:sym typeface="Roboto"/>
              </a:rPr>
              <a:t> If the client code directly references concrete factory classes instead of using abstractions, it can lead to tight coupling and reduced flexibility.</a:t>
            </a:r>
            <a:endParaRPr sz="1700">
              <a:solidFill>
                <a:srgbClr val="ECECEC"/>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a:p>
        </p:txBody>
      </p:sp>
      <p:pic>
        <p:nvPicPr>
          <p:cNvPr id="100" name="Google Shape;100;p19"/>
          <p:cNvPicPr preferRelativeResize="0"/>
          <p:nvPr/>
        </p:nvPicPr>
        <p:blipFill rotWithShape="1">
          <a:blip r:embed="rId3">
            <a:alphaModFix/>
          </a:blip>
          <a:srcRect b="6169" l="-6850" r="6850" t="-6170"/>
          <a:stretch/>
        </p:blipFill>
        <p:spPr>
          <a:xfrm>
            <a:off x="7760125" y="-63500"/>
            <a:ext cx="1598198" cy="15974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14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Factory Method Pattern</a:t>
            </a:r>
            <a:endParaRPr/>
          </a:p>
        </p:txBody>
      </p:sp>
      <p:pic>
        <p:nvPicPr>
          <p:cNvPr id="106" name="Google Shape;106;p20"/>
          <p:cNvPicPr preferRelativeResize="0"/>
          <p:nvPr/>
        </p:nvPicPr>
        <p:blipFill rotWithShape="1">
          <a:blip r:embed="rId3">
            <a:alphaModFix/>
          </a:blip>
          <a:srcRect b="6169" l="-6850" r="6850" t="-6170"/>
          <a:stretch/>
        </p:blipFill>
        <p:spPr>
          <a:xfrm>
            <a:off x="7798225" y="-88900"/>
            <a:ext cx="1598198" cy="1597423"/>
          </a:xfrm>
          <a:prstGeom prst="rect">
            <a:avLst/>
          </a:prstGeom>
          <a:noFill/>
          <a:ln>
            <a:noFill/>
          </a:ln>
        </p:spPr>
      </p:pic>
      <p:pic>
        <p:nvPicPr>
          <p:cNvPr id="107" name="Google Shape;107;p20"/>
          <p:cNvPicPr preferRelativeResize="0"/>
          <p:nvPr/>
        </p:nvPicPr>
        <p:blipFill>
          <a:blip r:embed="rId4">
            <a:alphaModFix/>
          </a:blip>
          <a:stretch>
            <a:fillRect/>
          </a:stretch>
        </p:blipFill>
        <p:spPr>
          <a:xfrm>
            <a:off x="3002275" y="687525"/>
            <a:ext cx="3139449" cy="41511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