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c33f92d1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c33f92d1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c33f92d18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c33f92d18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c33f92d18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c33f92d18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c64c8b2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c64c8b2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drive.google.com/file/d/1l13XTTpjvqzi4etSjuDhazvpafxhSwvA/view" TargetMode="External"/><Relationship Id="rId5" Type="http://schemas.openxmlformats.org/officeDocument/2006/relationships/image" Target="../media/image3.jpg"/><Relationship Id="rId6" Type="http://schemas.openxmlformats.org/officeDocument/2006/relationships/image" Target="../media/image7.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Engineering Principles</a:t>
            </a:r>
            <a:endParaRPr/>
          </a:p>
        </p:txBody>
      </p:sp>
      <p:sp>
        <p:nvSpPr>
          <p:cNvPr id="55" name="Google Shape;55;p13"/>
          <p:cNvSpPr txBox="1"/>
          <p:nvPr>
            <p:ph idx="1" type="body"/>
          </p:nvPr>
        </p:nvSpPr>
        <p:spPr>
          <a:xfrm>
            <a:off x="311700" y="10827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PUBLIC - Software engineers shall act consistently with the public interest.</a:t>
            </a:r>
            <a:endParaRPr/>
          </a:p>
          <a:p>
            <a:pPr indent="-317182" lvl="0" marL="457200" rtl="0" algn="l">
              <a:spcBef>
                <a:spcPts val="0"/>
              </a:spcBef>
              <a:spcAft>
                <a:spcPts val="0"/>
              </a:spcAft>
              <a:buSzPct val="100000"/>
              <a:buAutoNum type="arabicPeriod"/>
            </a:pPr>
            <a:r>
              <a:rPr lang="en"/>
              <a:t>CLIENT AND EMPLOYER - Software engineers shall act in a manner that is in the best interests of their client and employer consistent with the public interest.</a:t>
            </a:r>
            <a:endParaRPr/>
          </a:p>
          <a:p>
            <a:pPr indent="-317182" lvl="0" marL="457200" rtl="0" algn="l">
              <a:spcBef>
                <a:spcPts val="0"/>
              </a:spcBef>
              <a:spcAft>
                <a:spcPts val="0"/>
              </a:spcAft>
              <a:buSzPct val="100000"/>
              <a:buAutoNum type="arabicPeriod"/>
            </a:pPr>
            <a:r>
              <a:rPr lang="en"/>
              <a:t>PRODUCT - Software engineers shall ensure that their products and related modifications meet the highest professional standards possible.</a:t>
            </a:r>
            <a:endParaRPr/>
          </a:p>
          <a:p>
            <a:pPr indent="-317182" lvl="0" marL="457200" rtl="0" algn="l">
              <a:spcBef>
                <a:spcPts val="0"/>
              </a:spcBef>
              <a:spcAft>
                <a:spcPts val="0"/>
              </a:spcAft>
              <a:buSzPct val="100000"/>
              <a:buAutoNum type="arabicPeriod"/>
            </a:pPr>
            <a:r>
              <a:rPr lang="en"/>
              <a:t>JUDGMENT - Software engineers shall maintain integrity and independence in their professional judgment.</a:t>
            </a:r>
            <a:endParaRPr/>
          </a:p>
          <a:p>
            <a:pPr indent="-317182" lvl="0" marL="457200" rtl="0" algn="l">
              <a:spcBef>
                <a:spcPts val="0"/>
              </a:spcBef>
              <a:spcAft>
                <a:spcPts val="0"/>
              </a:spcAft>
              <a:buSzPct val="100000"/>
              <a:buAutoNum type="arabicPeriod"/>
            </a:pPr>
            <a:r>
              <a:rPr lang="en"/>
              <a:t>MANAGEMENT - Software engineering managers and leaders shall subscribe to and promote an ethical approach to the management of software development and maintenance.</a:t>
            </a:r>
            <a:endParaRPr/>
          </a:p>
          <a:p>
            <a:pPr indent="-317182" lvl="0" marL="457200" rtl="0" algn="l">
              <a:spcBef>
                <a:spcPts val="0"/>
              </a:spcBef>
              <a:spcAft>
                <a:spcPts val="0"/>
              </a:spcAft>
              <a:buSzPct val="100000"/>
              <a:buAutoNum type="arabicPeriod"/>
            </a:pPr>
            <a:r>
              <a:rPr lang="en"/>
              <a:t>PROFESSION - Software engineers shall advance the integrity and reputation of the profession consistent with the public interest.</a:t>
            </a:r>
            <a:endParaRPr/>
          </a:p>
          <a:p>
            <a:pPr indent="-317182" lvl="0" marL="457200" rtl="0" algn="l">
              <a:spcBef>
                <a:spcPts val="0"/>
              </a:spcBef>
              <a:spcAft>
                <a:spcPts val="0"/>
              </a:spcAft>
              <a:buSzPct val="100000"/>
              <a:buAutoNum type="arabicPeriod"/>
            </a:pPr>
            <a:r>
              <a:rPr lang="en"/>
              <a:t>COLLEAGUES - Software engineers shall be fair to and supportive of their colleagues.</a:t>
            </a:r>
            <a:endParaRPr/>
          </a:p>
          <a:p>
            <a:pPr indent="-317182" lvl="0" marL="457200" rtl="0" algn="l">
              <a:spcBef>
                <a:spcPts val="0"/>
              </a:spcBef>
              <a:spcAft>
                <a:spcPts val="0"/>
              </a:spcAft>
              <a:buSzPct val="100000"/>
              <a:buAutoNum type="arabicPeriod"/>
            </a:pPr>
            <a:r>
              <a:rPr lang="en"/>
              <a:t>SELF - Software engineers shall participate in lifelong learning regarding the practice of their profession and shall promote an ethical approach to the practice of the profession.</a:t>
            </a:r>
            <a:endParaRPr/>
          </a:p>
          <a:p>
            <a:pPr indent="0" lvl="0" marL="0" rtl="0" algn="l">
              <a:spcBef>
                <a:spcPts val="1200"/>
              </a:spcBef>
              <a:spcAft>
                <a:spcPts val="1200"/>
              </a:spcAft>
              <a:buNone/>
            </a:pPr>
            <a:r>
              <a:t/>
            </a:r>
            <a:endParaRPr/>
          </a:p>
        </p:txBody>
      </p:sp>
      <p:pic>
        <p:nvPicPr>
          <p:cNvPr id="56" name="Google Shape;56;p13"/>
          <p:cNvPicPr preferRelativeResize="0"/>
          <p:nvPr/>
        </p:nvPicPr>
        <p:blipFill>
          <a:blip r:embed="rId3">
            <a:alphaModFix/>
          </a:blip>
          <a:stretch>
            <a:fillRect/>
          </a:stretch>
        </p:blipFill>
        <p:spPr>
          <a:xfrm>
            <a:off x="7422526" y="86875"/>
            <a:ext cx="1721477" cy="1720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a:t>
            </a:r>
            <a:endParaRPr/>
          </a:p>
        </p:txBody>
      </p:sp>
      <p:sp>
        <p:nvSpPr>
          <p:cNvPr id="62" name="Google Shape;62;p14"/>
          <p:cNvSpPr txBox="1"/>
          <p:nvPr>
            <p:ph idx="1" type="body"/>
          </p:nvPr>
        </p:nvSpPr>
        <p:spPr>
          <a:xfrm>
            <a:off x="311700" y="1152475"/>
            <a:ext cx="8520600" cy="382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Utilized asset: BC headshot for BC mode in game.</a:t>
            </a:r>
            <a:endParaRPr b="1"/>
          </a:p>
          <a:p>
            <a:pPr indent="0" lvl="0" marL="0" rtl="0" algn="l">
              <a:spcBef>
                <a:spcPts val="1200"/>
              </a:spcBef>
              <a:spcAft>
                <a:spcPts val="0"/>
              </a:spcAft>
              <a:buNone/>
            </a:pPr>
            <a:r>
              <a:rPr lang="en"/>
              <a:t>The four factors judges consider in fair use are:</a:t>
            </a:r>
            <a:endParaRPr/>
          </a:p>
          <a:p>
            <a:pPr indent="-342900" lvl="0" marL="457200" rtl="0" algn="l">
              <a:spcBef>
                <a:spcPts val="1200"/>
              </a:spcBef>
              <a:spcAft>
                <a:spcPts val="0"/>
              </a:spcAft>
              <a:buSzPts val="1800"/>
              <a:buAutoNum type="arabicPeriod"/>
            </a:pPr>
            <a:r>
              <a:rPr lang="en"/>
              <a:t>Purpose and character of your use (nonprofit/educational vs. commercial) (transformative)</a:t>
            </a:r>
            <a:endParaRPr/>
          </a:p>
          <a:p>
            <a:pPr indent="-317500" lvl="1" marL="914400" rtl="0" algn="l">
              <a:spcBef>
                <a:spcPts val="0"/>
              </a:spcBef>
              <a:spcAft>
                <a:spcPts val="0"/>
              </a:spcAft>
              <a:buSzPts val="1400"/>
              <a:buAutoNum type="alphaLcPeriod"/>
            </a:pPr>
            <a:r>
              <a:rPr lang="en"/>
              <a:t>My use is transformative: adding new context to the image rather than substituting the original.</a:t>
            </a:r>
            <a:endParaRPr/>
          </a:p>
          <a:p>
            <a:pPr indent="-342900" lvl="0" marL="457200" rtl="0" algn="l">
              <a:spcBef>
                <a:spcPts val="0"/>
              </a:spcBef>
              <a:spcAft>
                <a:spcPts val="0"/>
              </a:spcAft>
              <a:buSzPts val="1800"/>
              <a:buAutoNum type="arabicPeriod"/>
            </a:pPr>
            <a:r>
              <a:rPr lang="en"/>
              <a:t>Nature of the copyrighted work (factual vs. creative)</a:t>
            </a:r>
            <a:endParaRPr/>
          </a:p>
          <a:p>
            <a:pPr indent="-317500" lvl="1" marL="914400" rtl="0" algn="l">
              <a:spcBef>
                <a:spcPts val="0"/>
              </a:spcBef>
              <a:spcAft>
                <a:spcPts val="0"/>
              </a:spcAft>
              <a:buSzPts val="1400"/>
              <a:buAutoNum type="alphaLcPeriod"/>
            </a:pPr>
            <a:r>
              <a:rPr lang="en"/>
              <a:t>This image has been published by the photographer and U of I.</a:t>
            </a:r>
            <a:endParaRPr/>
          </a:p>
          <a:p>
            <a:pPr indent="-317500" lvl="1" marL="914400" rtl="0" algn="l">
              <a:spcBef>
                <a:spcPts val="0"/>
              </a:spcBef>
              <a:spcAft>
                <a:spcPts val="0"/>
              </a:spcAft>
              <a:buSzPts val="1400"/>
              <a:buAutoNum type="alphaLcPeriod"/>
            </a:pPr>
            <a:r>
              <a:rPr lang="en"/>
              <a:t>Dr. BC’s face is factual.</a:t>
            </a:r>
            <a:endParaRPr/>
          </a:p>
          <a:p>
            <a:pPr indent="-342900" lvl="0" marL="457200" rtl="0" algn="l">
              <a:spcBef>
                <a:spcPts val="0"/>
              </a:spcBef>
              <a:spcAft>
                <a:spcPts val="0"/>
              </a:spcAft>
              <a:buSzPts val="1800"/>
              <a:buAutoNum type="arabicPeriod"/>
            </a:pPr>
            <a:r>
              <a:rPr lang="en"/>
              <a:t>Amount and substantiality of the portion taken.</a:t>
            </a:r>
            <a:endParaRPr/>
          </a:p>
          <a:p>
            <a:pPr indent="-317500" lvl="1" marL="914400" rtl="0" algn="l">
              <a:spcBef>
                <a:spcPts val="0"/>
              </a:spcBef>
              <a:spcAft>
                <a:spcPts val="0"/>
              </a:spcAft>
              <a:buSzPts val="1400"/>
              <a:buAutoNum type="alphaLcPeriod"/>
            </a:pPr>
            <a:r>
              <a:rPr lang="en"/>
              <a:t>This image is not the main component of the game.</a:t>
            </a:r>
            <a:endParaRPr/>
          </a:p>
          <a:p>
            <a:pPr indent="-342900" lvl="0" marL="457200" rtl="0" algn="l">
              <a:spcBef>
                <a:spcPts val="0"/>
              </a:spcBef>
              <a:spcAft>
                <a:spcPts val="0"/>
              </a:spcAft>
              <a:buSzPts val="1800"/>
              <a:buAutoNum type="arabicPeriod"/>
            </a:pPr>
            <a:r>
              <a:rPr lang="en"/>
              <a:t>Effect of the use upon the potential market.</a:t>
            </a:r>
            <a:endParaRPr/>
          </a:p>
          <a:p>
            <a:pPr indent="-317500" lvl="1" marL="914400" rtl="0" algn="l">
              <a:spcBef>
                <a:spcPts val="0"/>
              </a:spcBef>
              <a:spcAft>
                <a:spcPts val="0"/>
              </a:spcAft>
              <a:buSzPts val="1400"/>
              <a:buAutoNum type="alphaLcPeriod"/>
            </a:pPr>
            <a:r>
              <a:rPr lang="en"/>
              <a:t>This use does not compromise the market of photography.</a:t>
            </a:r>
            <a:endParaRPr/>
          </a:p>
          <a:p>
            <a:pPr indent="-317500" lvl="1" marL="914400" rtl="0" algn="l">
              <a:spcBef>
                <a:spcPts val="0"/>
              </a:spcBef>
              <a:spcAft>
                <a:spcPts val="0"/>
              </a:spcAft>
              <a:buSzPts val="1400"/>
              <a:buAutoNum type="alphaLcPeriod"/>
            </a:pPr>
            <a:r>
              <a:rPr lang="en"/>
              <a:t>Video games and headshots are a different market completely.</a:t>
            </a:r>
            <a:endParaRPr/>
          </a:p>
        </p:txBody>
      </p:sp>
      <p:pic>
        <p:nvPicPr>
          <p:cNvPr id="63" name="Google Shape;63;p14"/>
          <p:cNvPicPr preferRelativeResize="0"/>
          <p:nvPr/>
        </p:nvPicPr>
        <p:blipFill>
          <a:blip r:embed="rId3">
            <a:alphaModFix/>
          </a:blip>
          <a:stretch>
            <a:fillRect/>
          </a:stretch>
        </p:blipFill>
        <p:spPr>
          <a:xfrm>
            <a:off x="7422526" y="86875"/>
            <a:ext cx="1721477" cy="1720626"/>
          </a:xfrm>
          <a:prstGeom prst="rect">
            <a:avLst/>
          </a:prstGeom>
          <a:noFill/>
          <a:ln>
            <a:noFill/>
          </a:ln>
        </p:spPr>
      </p:pic>
      <p:pic>
        <p:nvPicPr>
          <p:cNvPr id="64" name="Google Shape;64;p14"/>
          <p:cNvPicPr preferRelativeResize="0"/>
          <p:nvPr/>
        </p:nvPicPr>
        <p:blipFill>
          <a:blip r:embed="rId4">
            <a:alphaModFix/>
          </a:blip>
          <a:stretch>
            <a:fillRect/>
          </a:stretch>
        </p:blipFill>
        <p:spPr>
          <a:xfrm>
            <a:off x="6463686" y="3010550"/>
            <a:ext cx="2279550" cy="180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10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Adaptive Color Player Health Bar (Prefab)</a:t>
            </a:r>
            <a:endParaRPr/>
          </a:p>
        </p:txBody>
      </p:sp>
      <p:sp>
        <p:nvSpPr>
          <p:cNvPr id="70" name="Google Shape;70;p15"/>
          <p:cNvSpPr txBox="1"/>
          <p:nvPr>
            <p:ph idx="1" type="body"/>
          </p:nvPr>
        </p:nvSpPr>
        <p:spPr>
          <a:xfrm>
            <a:off x="93000" y="583375"/>
            <a:ext cx="4385100" cy="4292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Features:</a:t>
            </a:r>
            <a:endParaRPr/>
          </a:p>
          <a:p>
            <a:pPr indent="-291465" lvl="0" marL="457200" rtl="0" algn="l">
              <a:spcBef>
                <a:spcPts val="1200"/>
              </a:spcBef>
              <a:spcAft>
                <a:spcPts val="0"/>
              </a:spcAft>
              <a:buSzPct val="100000"/>
              <a:buChar char="-"/>
            </a:pPr>
            <a:r>
              <a:rPr lang="en"/>
              <a:t>Unity UI and Sprite-based 2D Health Bar.</a:t>
            </a:r>
            <a:endParaRPr/>
          </a:p>
          <a:p>
            <a:pPr indent="-291465" lvl="0" marL="457200" rtl="0" algn="l">
              <a:spcBef>
                <a:spcPts val="0"/>
              </a:spcBef>
              <a:spcAft>
                <a:spcPts val="0"/>
              </a:spcAft>
              <a:buSzPct val="100000"/>
              <a:buChar char="-"/>
            </a:pPr>
            <a:r>
              <a:rPr lang="en"/>
              <a:t>Easy to use and customize.</a:t>
            </a:r>
            <a:endParaRPr/>
          </a:p>
          <a:p>
            <a:pPr indent="-291465" lvl="0" marL="457200" rtl="0" algn="l">
              <a:spcBef>
                <a:spcPts val="0"/>
              </a:spcBef>
              <a:spcAft>
                <a:spcPts val="0"/>
              </a:spcAft>
              <a:buSzPct val="100000"/>
              <a:buChar char="-"/>
            </a:pPr>
            <a:r>
              <a:rPr lang="en"/>
              <a:t>Health Bar color and fill changes smoothly depending on health percent.</a:t>
            </a:r>
            <a:endParaRPr/>
          </a:p>
          <a:p>
            <a:pPr indent="0" lvl="0" marL="0" rtl="0" algn="l">
              <a:spcBef>
                <a:spcPts val="1200"/>
              </a:spcBef>
              <a:spcAft>
                <a:spcPts val="0"/>
              </a:spcAft>
              <a:buNone/>
            </a:pPr>
            <a:r>
              <a:rPr lang="en"/>
              <a:t>How to use:</a:t>
            </a:r>
            <a:endParaRPr/>
          </a:p>
          <a:p>
            <a:pPr indent="-291465" lvl="0" marL="457200" rtl="0" algn="l">
              <a:spcBef>
                <a:spcPts val="1200"/>
              </a:spcBef>
              <a:spcAft>
                <a:spcPts val="0"/>
              </a:spcAft>
              <a:buSzPct val="100000"/>
              <a:buChar char="-"/>
            </a:pPr>
            <a:r>
              <a:rPr lang="en"/>
              <a:t>Add HealthBar.cs and insert HealthBarCanvas Prefab to your project and resize as needed.</a:t>
            </a:r>
            <a:endParaRPr/>
          </a:p>
          <a:p>
            <a:pPr indent="-291465" lvl="0" marL="457200" rtl="0" algn="l">
              <a:spcBef>
                <a:spcPts val="0"/>
              </a:spcBef>
              <a:spcAft>
                <a:spcPts val="0"/>
              </a:spcAft>
              <a:buSzPct val="100000"/>
              <a:buChar char="-"/>
            </a:pPr>
            <a:r>
              <a:rPr lang="en"/>
              <a:t>Add Health Bar component to any player and simply call the HealthBar’s decreaseHealth(float damage) and increaseHealth(float damage) where the player is attacked to decrease health and where they are healed to increase health, respectively.</a:t>
            </a:r>
            <a:endParaRPr/>
          </a:p>
          <a:p>
            <a:pPr indent="0" lvl="0" marL="0" rtl="0" algn="l">
              <a:spcBef>
                <a:spcPts val="1200"/>
              </a:spcBef>
              <a:spcAft>
                <a:spcPts val="0"/>
              </a:spcAft>
              <a:buNone/>
            </a:pPr>
            <a:r>
              <a:rPr lang="en"/>
              <a:t>Quick Start sample in Player control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7374375" y="3807525"/>
            <a:ext cx="1222426" cy="1221798"/>
          </a:xfrm>
          <a:prstGeom prst="rect">
            <a:avLst/>
          </a:prstGeom>
          <a:noFill/>
          <a:ln>
            <a:noFill/>
          </a:ln>
        </p:spPr>
      </p:pic>
      <p:pic>
        <p:nvPicPr>
          <p:cNvPr id="72" name="Google Shape;72;p15" title="HealthBar_Video_2.mp4">
            <a:hlinkClick r:id="rId4"/>
          </p:cNvPr>
          <p:cNvPicPr preferRelativeResize="0"/>
          <p:nvPr/>
        </p:nvPicPr>
        <p:blipFill>
          <a:blip r:embed="rId5">
            <a:alphaModFix/>
          </a:blip>
          <a:stretch>
            <a:fillRect/>
          </a:stretch>
        </p:blipFill>
        <p:spPr>
          <a:xfrm>
            <a:off x="4572000" y="583377"/>
            <a:ext cx="4166400" cy="3124800"/>
          </a:xfrm>
          <a:prstGeom prst="rect">
            <a:avLst/>
          </a:prstGeom>
          <a:noFill/>
          <a:ln>
            <a:noFill/>
          </a:ln>
        </p:spPr>
      </p:pic>
      <p:pic>
        <p:nvPicPr>
          <p:cNvPr id="73" name="Google Shape;73;p15"/>
          <p:cNvPicPr preferRelativeResize="0"/>
          <p:nvPr/>
        </p:nvPicPr>
        <p:blipFill>
          <a:blip r:embed="rId6">
            <a:alphaModFix/>
          </a:blip>
          <a:stretch>
            <a:fillRect/>
          </a:stretch>
        </p:blipFill>
        <p:spPr>
          <a:xfrm>
            <a:off x="4162673" y="2887700"/>
            <a:ext cx="2602558" cy="2255800"/>
          </a:xfrm>
          <a:prstGeom prst="rect">
            <a:avLst/>
          </a:prstGeom>
          <a:noFill/>
          <a:ln>
            <a:noFill/>
          </a:ln>
        </p:spPr>
      </p:pic>
      <p:pic>
        <p:nvPicPr>
          <p:cNvPr id="74" name="Google Shape;74;p15"/>
          <p:cNvPicPr preferRelativeResize="0"/>
          <p:nvPr/>
        </p:nvPicPr>
        <p:blipFill>
          <a:blip r:embed="rId7">
            <a:alphaModFix/>
          </a:blip>
          <a:stretch>
            <a:fillRect/>
          </a:stretch>
        </p:blipFill>
        <p:spPr>
          <a:xfrm>
            <a:off x="179650" y="3564950"/>
            <a:ext cx="2458926" cy="146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1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Observer Pattern</a:t>
            </a:r>
            <a:endParaRPr/>
          </a:p>
        </p:txBody>
      </p:sp>
      <p:sp>
        <p:nvSpPr>
          <p:cNvPr id="80" name="Google Shape;80;p16"/>
          <p:cNvSpPr txBox="1"/>
          <p:nvPr>
            <p:ph idx="1" type="body"/>
          </p:nvPr>
        </p:nvSpPr>
        <p:spPr>
          <a:xfrm>
            <a:off x="311700" y="664600"/>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How it works:</a:t>
            </a:r>
            <a:endParaRPr/>
          </a:p>
          <a:p>
            <a:pPr indent="-308610" lvl="0" marL="457200" rtl="0" algn="l">
              <a:spcBef>
                <a:spcPts val="1200"/>
              </a:spcBef>
              <a:spcAft>
                <a:spcPts val="0"/>
              </a:spcAft>
              <a:buSzPct val="100000"/>
              <a:buChar char="-"/>
            </a:pPr>
            <a:r>
              <a:rPr lang="en"/>
              <a:t>Observers (in my case UI elements) subscribe to a s</a:t>
            </a:r>
            <a:r>
              <a:rPr lang="en"/>
              <a:t>ubject</a:t>
            </a:r>
            <a:r>
              <a:rPr lang="en"/>
              <a:t> (Player)</a:t>
            </a:r>
            <a:endParaRPr/>
          </a:p>
          <a:p>
            <a:pPr indent="-308610" lvl="0" marL="457200" rtl="0" algn="l">
              <a:lnSpc>
                <a:spcPct val="100000"/>
              </a:lnSpc>
              <a:spcBef>
                <a:spcPts val="0"/>
              </a:spcBef>
              <a:spcAft>
                <a:spcPts val="0"/>
              </a:spcAft>
              <a:buSzPct val="100000"/>
              <a:buChar char="-"/>
            </a:pPr>
            <a:r>
              <a:rPr lang="en"/>
              <a:t>Upon specified conditions (pick ups), the subject notifies all observers at once and Observer.cs defines handlers for observer behavior</a:t>
            </a:r>
            <a:endParaRPr/>
          </a:p>
          <a:p>
            <a:pPr indent="0" lvl="0" marL="0" rtl="0" algn="l">
              <a:spcBef>
                <a:spcPts val="1200"/>
              </a:spcBef>
              <a:spcAft>
                <a:spcPts val="0"/>
              </a:spcAft>
              <a:buNone/>
            </a:pPr>
            <a:r>
              <a:rPr lang="en"/>
              <a:t>						My Implementation:</a:t>
            </a:r>
            <a:endParaRPr/>
          </a:p>
          <a:p>
            <a:pPr indent="0" lvl="0" marL="0" rtl="0" algn="l">
              <a:spcBef>
                <a:spcPts val="1200"/>
              </a:spcBef>
              <a:spcAft>
                <a:spcPts val="0"/>
              </a:spcAft>
              <a:buNone/>
            </a:pPr>
            <a:r>
              <a:rPr lang="en"/>
              <a:t>Sample Overview: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1" name="Google Shape;81;p16"/>
          <p:cNvPicPr preferRelativeResize="0"/>
          <p:nvPr/>
        </p:nvPicPr>
        <p:blipFill>
          <a:blip r:embed="rId3">
            <a:alphaModFix/>
          </a:blip>
          <a:stretch>
            <a:fillRect/>
          </a:stretch>
        </p:blipFill>
        <p:spPr>
          <a:xfrm>
            <a:off x="7545800" y="86875"/>
            <a:ext cx="1598198" cy="1597423"/>
          </a:xfrm>
          <a:prstGeom prst="rect">
            <a:avLst/>
          </a:prstGeom>
          <a:noFill/>
          <a:ln>
            <a:noFill/>
          </a:ln>
        </p:spPr>
      </p:pic>
      <p:pic>
        <p:nvPicPr>
          <p:cNvPr id="82" name="Google Shape;82;p16"/>
          <p:cNvPicPr preferRelativeResize="0"/>
          <p:nvPr/>
        </p:nvPicPr>
        <p:blipFill>
          <a:blip r:embed="rId4">
            <a:alphaModFix/>
          </a:blip>
          <a:stretch>
            <a:fillRect/>
          </a:stretch>
        </p:blipFill>
        <p:spPr>
          <a:xfrm>
            <a:off x="75000" y="2301875"/>
            <a:ext cx="3111624" cy="2602800"/>
          </a:xfrm>
          <a:prstGeom prst="rect">
            <a:avLst/>
          </a:prstGeom>
          <a:noFill/>
          <a:ln>
            <a:noFill/>
          </a:ln>
        </p:spPr>
      </p:pic>
      <p:pic>
        <p:nvPicPr>
          <p:cNvPr id="83" name="Google Shape;83;p16"/>
          <p:cNvPicPr preferRelativeResize="0"/>
          <p:nvPr/>
        </p:nvPicPr>
        <p:blipFill rotWithShape="1">
          <a:blip r:embed="rId5">
            <a:alphaModFix/>
          </a:blip>
          <a:srcRect b="0" l="0" r="0" t="8088"/>
          <a:stretch/>
        </p:blipFill>
        <p:spPr>
          <a:xfrm>
            <a:off x="5062248" y="1684300"/>
            <a:ext cx="4035402" cy="3306801"/>
          </a:xfrm>
          <a:prstGeom prst="rect">
            <a:avLst/>
          </a:prstGeom>
          <a:noFill/>
          <a:ln>
            <a:noFill/>
          </a:ln>
        </p:spPr>
      </p:pic>
      <p:sp>
        <p:nvSpPr>
          <p:cNvPr id="84" name="Google Shape;84;p16"/>
          <p:cNvSpPr txBox="1"/>
          <p:nvPr/>
        </p:nvSpPr>
        <p:spPr>
          <a:xfrm>
            <a:off x="3168500" y="2515350"/>
            <a:ext cx="2079300" cy="23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rPr>
              <a:t>Pros:</a:t>
            </a:r>
            <a:endParaRPr sz="1000">
              <a:solidFill>
                <a:schemeClr val="lt2"/>
              </a:solidFill>
            </a:endParaRPr>
          </a:p>
          <a:p>
            <a:pPr indent="-292100" lvl="0" marL="457200" rtl="0" algn="l">
              <a:spcBef>
                <a:spcPts val="0"/>
              </a:spcBef>
              <a:spcAft>
                <a:spcPts val="0"/>
              </a:spcAft>
              <a:buClr>
                <a:schemeClr val="lt2"/>
              </a:buClr>
              <a:buSzPts val="1000"/>
              <a:buChar char="-"/>
            </a:pPr>
            <a:r>
              <a:rPr lang="en" sz="1000">
                <a:solidFill>
                  <a:schemeClr val="lt2"/>
                </a:solidFill>
              </a:rPr>
              <a:t>New observers are easy to implement (scalable)</a:t>
            </a:r>
            <a:endParaRPr sz="1000">
              <a:solidFill>
                <a:schemeClr val="lt2"/>
              </a:solidFill>
            </a:endParaRPr>
          </a:p>
          <a:p>
            <a:pPr indent="-292100" lvl="0" marL="457200" rtl="0" algn="l">
              <a:spcBef>
                <a:spcPts val="0"/>
              </a:spcBef>
              <a:spcAft>
                <a:spcPts val="0"/>
              </a:spcAft>
              <a:buClr>
                <a:schemeClr val="lt2"/>
              </a:buClr>
              <a:buSzPts val="1000"/>
              <a:buChar char="-"/>
            </a:pPr>
            <a:r>
              <a:rPr lang="en" sz="1000">
                <a:solidFill>
                  <a:schemeClr val="lt2"/>
                </a:solidFill>
              </a:rPr>
              <a:t>Decoupling of Subject and Observers</a:t>
            </a:r>
            <a:endParaRPr sz="1000">
              <a:solidFill>
                <a:schemeClr val="lt2"/>
              </a:solidFill>
            </a:endParaRPr>
          </a:p>
          <a:p>
            <a:pPr indent="-292100" lvl="0" marL="457200" rtl="0" algn="l">
              <a:spcBef>
                <a:spcPts val="0"/>
              </a:spcBef>
              <a:spcAft>
                <a:spcPts val="0"/>
              </a:spcAft>
              <a:buClr>
                <a:schemeClr val="lt2"/>
              </a:buClr>
              <a:buSzPts val="1000"/>
              <a:buChar char="-"/>
            </a:pPr>
            <a:r>
              <a:rPr lang="en" sz="1000">
                <a:solidFill>
                  <a:schemeClr val="lt2"/>
                </a:solidFill>
              </a:rPr>
              <a:t>Reusability of observers</a:t>
            </a:r>
            <a:endParaRPr sz="1000">
              <a:solidFill>
                <a:schemeClr val="lt2"/>
              </a:solidFill>
            </a:endParaRPr>
          </a:p>
          <a:p>
            <a:pPr indent="-292100" lvl="0" marL="457200" rtl="0" algn="l">
              <a:spcBef>
                <a:spcPts val="0"/>
              </a:spcBef>
              <a:spcAft>
                <a:spcPts val="0"/>
              </a:spcAft>
              <a:buClr>
                <a:schemeClr val="lt2"/>
              </a:buClr>
              <a:buSzPts val="1000"/>
              <a:buChar char="-"/>
            </a:pPr>
            <a:r>
              <a:rPr lang="en" sz="1000">
                <a:solidFill>
                  <a:schemeClr val="lt2"/>
                </a:solidFill>
              </a:rPr>
              <a:t>Real-time updates</a:t>
            </a:r>
            <a:endParaRPr sz="1000">
              <a:solidFill>
                <a:schemeClr val="lt2"/>
              </a:solidFill>
            </a:endParaRPr>
          </a:p>
          <a:p>
            <a:pPr indent="0" lvl="0" marL="0" rtl="0" algn="l">
              <a:spcBef>
                <a:spcPts val="0"/>
              </a:spcBef>
              <a:spcAft>
                <a:spcPts val="0"/>
              </a:spcAft>
              <a:buNone/>
            </a:pPr>
            <a:r>
              <a:rPr lang="en" sz="1000">
                <a:solidFill>
                  <a:schemeClr val="lt2"/>
                </a:solidFill>
              </a:rPr>
              <a:t>Cons:</a:t>
            </a:r>
            <a:endParaRPr sz="1000">
              <a:solidFill>
                <a:schemeClr val="lt2"/>
              </a:solidFill>
            </a:endParaRPr>
          </a:p>
          <a:p>
            <a:pPr indent="-292100" lvl="0" marL="457200" rtl="0" algn="l">
              <a:spcBef>
                <a:spcPts val="0"/>
              </a:spcBef>
              <a:spcAft>
                <a:spcPts val="0"/>
              </a:spcAft>
              <a:buClr>
                <a:schemeClr val="lt2"/>
              </a:buClr>
              <a:buSzPts val="1000"/>
              <a:buChar char="-"/>
            </a:pPr>
            <a:r>
              <a:rPr lang="en" sz="1000">
                <a:solidFill>
                  <a:schemeClr val="lt2"/>
                </a:solidFill>
              </a:rPr>
              <a:t>Notifies observers in random order</a:t>
            </a:r>
            <a:endParaRPr sz="1000">
              <a:solidFill>
                <a:schemeClr val="lt2"/>
              </a:solidFill>
            </a:endParaRPr>
          </a:p>
          <a:p>
            <a:pPr indent="-292100" lvl="0" marL="457200" rtl="0" algn="l">
              <a:spcBef>
                <a:spcPts val="0"/>
              </a:spcBef>
              <a:spcAft>
                <a:spcPts val="0"/>
              </a:spcAft>
              <a:buClr>
                <a:schemeClr val="lt2"/>
              </a:buClr>
              <a:buSzPts val="1000"/>
              <a:buChar char="-"/>
            </a:pPr>
            <a:r>
              <a:rPr lang="en" sz="1000">
                <a:solidFill>
                  <a:schemeClr val="lt2"/>
                </a:solidFill>
              </a:rPr>
              <a:t>Overhead (all observers are notified every call)</a:t>
            </a:r>
            <a:endParaRPr sz="1000">
              <a:solidFill>
                <a:schemeClr val="lt2"/>
              </a:solidFill>
            </a:endParaRPr>
          </a:p>
          <a:p>
            <a:pPr indent="-292100" lvl="0" marL="457200" rtl="0" algn="l">
              <a:spcBef>
                <a:spcPts val="0"/>
              </a:spcBef>
              <a:spcAft>
                <a:spcPts val="0"/>
              </a:spcAft>
              <a:buClr>
                <a:schemeClr val="lt2"/>
              </a:buClr>
              <a:buSzPts val="1000"/>
              <a:buChar char="-"/>
            </a:pPr>
            <a:r>
              <a:rPr lang="en" sz="1000">
                <a:solidFill>
                  <a:schemeClr val="lt2"/>
                </a:solidFill>
              </a:rPr>
              <a:t>With decoupling comes complexity</a:t>
            </a:r>
            <a:endParaRPr sz="10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