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66" r:id="rId4"/>
    <p:sldId id="260" r:id="rId5"/>
    <p:sldId id="261" r:id="rId6"/>
    <p:sldId id="262" r:id="rId7"/>
    <p:sldId id="259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51357" autoAdjust="0"/>
  </p:normalViewPr>
  <p:slideViewPr>
    <p:cSldViewPr snapToGrid="0">
      <p:cViewPr varScale="1">
        <p:scale>
          <a:sx n="33" d="100"/>
          <a:sy n="33" d="100"/>
        </p:scale>
        <p:origin x="312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E3B9EE-8657-4270-9540-C548D39E80E2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1DABF-4E95-4EDF-8DA3-AD2A8632C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90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Make a new directory.</a:t>
            </a:r>
          </a:p>
          <a:p>
            <a:pPr marL="171450" indent="-171450">
              <a:buFontTx/>
              <a:buChar char="-"/>
            </a:pPr>
            <a:r>
              <a:rPr lang="en-US" dirty="0"/>
              <a:t>Write a short </a:t>
            </a:r>
            <a:r>
              <a:rPr lang="en-US" dirty="0" err="1"/>
              <a:t>matlab</a:t>
            </a:r>
            <a:r>
              <a:rPr lang="en-US" dirty="0"/>
              <a:t> script.  Save it.</a:t>
            </a:r>
          </a:p>
          <a:p>
            <a:pPr marL="171450" indent="-171450">
              <a:buFontTx/>
              <a:buChar char="-"/>
            </a:pPr>
            <a:r>
              <a:rPr lang="en-US" dirty="0"/>
              <a:t>Initialize a git repository.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Mention not good practice to nest repos.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Mention configuring username and email.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Add the script to the repository.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Talk about tracked and untracked files.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Add a fake data file to the directory, but don’t track it.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Commit the addition/initial commit.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Talk about the –m option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Introduce git status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right after commit.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Make changes to the script.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again.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Add the script to staged area.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again.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 changes.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Talk about the lifecycle of the status of files.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Talk about good committing practices.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Committing completed code (break code into small chunks and commit each separately)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 in the imperative, telling what the code will do after the commit not what you’ve done.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Introduce a .</a:t>
            </a:r>
            <a:r>
              <a:rPr lang="en-US" dirty="0" err="1"/>
              <a:t>gitignore</a:t>
            </a:r>
            <a:r>
              <a:rPr lang="en-US" dirty="0"/>
              <a:t> file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Blank lines and lines starting with # are ignored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Standard glob patterns work (look at documentation for more information)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80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We should talk about the git log options, as this is why good commit messages is so important!  </a:t>
            </a:r>
            <a:br>
              <a:rPr lang="en-US" dirty="0"/>
            </a:br>
            <a:r>
              <a:rPr lang="en-US" dirty="0"/>
              <a:t>    However, it can be hard to demonstrate this with a new repository that is so small. </a:t>
            </a:r>
          </a:p>
          <a:p>
            <a:pPr marL="171450" indent="-171450">
              <a:buFontTx/>
              <a:buChar char="-"/>
            </a:pPr>
            <a:r>
              <a:rPr lang="en-US" dirty="0"/>
              <a:t>A good example for amend here is committing and forgetting to add a file or something.</a:t>
            </a:r>
          </a:p>
          <a:p>
            <a:pPr marL="171450" indent="-171450">
              <a:buFontTx/>
              <a:buChar char="-"/>
            </a:pPr>
            <a:r>
              <a:rPr lang="en-US" dirty="0"/>
              <a:t>Reset removes a staged file from the staging area.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We can modify two files, but then realize we want to commit them separately.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Checkout -- undoes the uncommitted modifications.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Important to note that these changes are gone forever since they were never committed.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55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38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73947-A912-4A7B-AEAC-595E3F748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D9C5F7-536B-4DF5-A7D8-1E9A04A49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51581-5A64-4516-9497-1555E13A3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DC710-1882-4B75-83DA-096CD8801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0E26D-EE98-4DE2-A85B-61B80FF3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78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779D1-10AE-4363-93E4-A77EBC8D6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2FFA94-C25F-4620-9BDB-78A163E91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EC8AE-9A8D-4B83-A357-C938CAC03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3269D-2F16-438B-A8BB-D1E125AE0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EA908-8517-4E53-9B35-8504CC912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26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A11F27-384B-4AD1-AA56-362FA92231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A1032-31E7-4344-8A6A-AE8CDD571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C9D12-9B4B-43C3-B999-2B76AFF24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AEB03-3EE2-4B1A-BF86-314467C97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297F4-A137-49E7-8584-70D2BA266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72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5A0E-A9FF-4905-A964-AB520494B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B1D5A-7B9B-4463-82AB-DA122C232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DAD5A-DA90-49A8-997E-FFFBACEF5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0CDE7-ECAF-4048-8688-E372F065E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DA1ED-C7AC-48CD-BFA4-48184B6A6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54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FB99D-96F4-4593-92FE-BFDC88430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06FE2-4DA7-4898-B2D7-2BFA57199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C8AE3-D3D0-4C9E-9339-5219283ED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B3F05-0E75-4244-9364-D3C460956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2E53D-286D-4F40-B055-1C284EF05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9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6000B-98D8-42CE-AB18-BBEFEBB62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66BFD-06EF-47BC-9E04-4AE7E6D194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D0787E-A38D-4217-B2D1-402F80FBC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416C1-3617-458C-838F-766BA0B0C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ABC8A-BDAF-4B89-BE0C-430A244B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EBF4F-56A2-419C-9FAE-B7F62BED8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7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8B0D4-680C-4693-9CAD-84974F001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AE3D4-B8A8-4ED8-89A2-E12C1B4B7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258405-0880-4BC7-B347-93867570B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E94ED0-B4AB-48B8-B294-22490F3D5C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3D7873-85B7-4E04-9634-786CC8D41C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8CB2E0-BA93-43BB-BE7B-FE699957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157A7B-A3EA-444E-8D87-407BFA894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688F78-D9FE-4919-B34D-5A863D114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2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0BB89-6CEB-4097-8F1D-190E4B13D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C0228C-0957-4F7E-AD5C-7A1995A64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44FE8B-6619-4901-90B3-E9E9A683F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921C4B-76DF-4C75-89C8-72E782E65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62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316374-9F61-4855-A78C-E3215CBE5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EE1A87-78EA-417D-8B97-C0454078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33C41E-CBF2-4110-AFA6-7859906EB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277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947D3-38EF-40CC-B315-AD97ADACD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A4BC5-5643-4C93-AE9F-B93DECAF8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E5D39F-6F9A-4FAF-ACD5-50A7E8AC4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CA3FF-11EB-4B8C-AC83-C6352B753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570F4-6E19-4D31-BF94-090ACC07E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3AEA8-2E3F-483D-9742-9AB1263F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94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3164D-0DC7-46D7-82A6-21C09F277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627DCE-A024-4E9D-B1DC-AD4F1085B2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B7902-42CC-4990-AC17-995E498F3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FB67C-C40A-4D1A-AAAD-3A61026AD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9BF4F-C047-4063-AFCD-FB7560E78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70B58-4002-4B52-A25D-40C6B65D4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31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7DA18E-699E-418F-8673-A22B6B508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D8A9B-D208-4C93-BC2B-61C80E04A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CCA1E-7570-49B1-9CC7-4D42FB1D05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11869-F67A-46BF-8CA6-DED0143B25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8AC73-E56D-4241-AA24-538EE9B2C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9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johnsmith@email.com" TargetMode="External"/><Relationship Id="rId2" Type="http://schemas.openxmlformats.org/officeDocument/2006/relationships/hyperlink" Target="http://git-scm.com/download/mac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c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505C1-92BF-4603-8399-959E4C31CF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 to 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59877-F2A7-4644-A000-67385A528F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Joseph Rauch</a:t>
            </a:r>
          </a:p>
          <a:p>
            <a:r>
              <a:rPr lang="en-US" dirty="0"/>
              <a:t>Lishi </a:t>
            </a:r>
            <a:r>
              <a:rPr lang="en-US" dirty="0" err="1"/>
              <a:t>Mohapatra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533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workflow?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08314" y="1690688"/>
            <a:ext cx="51823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Sequence of work, from start to finish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285750" indent="-285750">
              <a:buFontTx/>
              <a:buChar char="-"/>
            </a:pP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63386" y="2571531"/>
            <a:ext cx="50390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+mj-lt"/>
              </a:rPr>
              <a:t>How do we take notes?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08314" y="3526971"/>
            <a:ext cx="68623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Take best notes, without any mistakes</a:t>
            </a:r>
          </a:p>
          <a:p>
            <a:pPr marL="285750" indent="-285750">
              <a:buFontTx/>
              <a:buChar char="-"/>
            </a:pPr>
            <a:r>
              <a:rPr lang="en-US" dirty="0"/>
              <a:t>Take notes, with mistakes and only transfer the ‘correct’ information</a:t>
            </a:r>
          </a:p>
          <a:p>
            <a:pPr marL="285750" indent="-285750">
              <a:buFontTx/>
              <a:buChar char="-"/>
            </a:pPr>
            <a:r>
              <a:rPr lang="en-US"/>
              <a:t>Blah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46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Solo Workflow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59329" y="1732190"/>
            <a:ext cx="1592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Branch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20343" y="1690688"/>
            <a:ext cx="2653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Local master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002486" y="1690688"/>
            <a:ext cx="2941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Origin master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955444" y="2514600"/>
            <a:ext cx="0" cy="4163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141003" y="2514600"/>
            <a:ext cx="0" cy="4163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474603" y="2378521"/>
            <a:ext cx="0" cy="4163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955444" y="2792179"/>
            <a:ext cx="681813" cy="1045028"/>
            <a:chOff x="1955444" y="3069771"/>
            <a:chExt cx="681813" cy="1045028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1955444" y="3102429"/>
              <a:ext cx="673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637257" y="3069771"/>
              <a:ext cx="0" cy="10450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1955444" y="4098471"/>
              <a:ext cx="6734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2704318" y="2952348"/>
            <a:ext cx="1229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Git</a:t>
            </a:r>
            <a:r>
              <a:rPr lang="en-US" dirty="0"/>
              <a:t> add</a:t>
            </a:r>
          </a:p>
          <a:p>
            <a:r>
              <a:rPr lang="en-US" dirty="0" err="1"/>
              <a:t>Git</a:t>
            </a:r>
            <a:r>
              <a:rPr lang="en-US" dirty="0"/>
              <a:t> commit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008805" y="4155622"/>
            <a:ext cx="41321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247213" y="6365422"/>
            <a:ext cx="41321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452376" y="2366666"/>
            <a:ext cx="152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changes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917417" y="59960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Push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6201665" y="4442527"/>
            <a:ext cx="4124897" cy="10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970315" y="4004578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Pull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6186007" y="4951062"/>
            <a:ext cx="681813" cy="1045028"/>
            <a:chOff x="1955444" y="3069771"/>
            <a:chExt cx="681813" cy="1045028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1955444" y="3102429"/>
              <a:ext cx="673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637257" y="3069771"/>
              <a:ext cx="0" cy="10450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1955444" y="4098471"/>
              <a:ext cx="6734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Arrow Connector 32"/>
          <p:cNvCxnSpPr/>
          <p:nvPr/>
        </p:nvCxnSpPr>
        <p:spPr>
          <a:xfrm flipH="1">
            <a:off x="1975618" y="6595941"/>
            <a:ext cx="4124897" cy="10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744268" y="615799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Pull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444367" y="3775470"/>
            <a:ext cx="914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1860419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8BC062-2088-4621-9A35-C7E4ECEB2D25}"/>
              </a:ext>
            </a:extLst>
          </p:cNvPr>
          <p:cNvSpPr txBox="1"/>
          <p:nvPr/>
        </p:nvSpPr>
        <p:spPr>
          <a:xfrm>
            <a:off x="368709" y="494071"/>
            <a:ext cx="83307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What is version control and why use it?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22AFC8-19B2-44DE-B73A-5670980A0DBB}"/>
              </a:ext>
            </a:extLst>
          </p:cNvPr>
          <p:cNvSpPr txBox="1"/>
          <p:nvPr/>
        </p:nvSpPr>
        <p:spPr>
          <a:xfrm>
            <a:off x="700548" y="1836174"/>
            <a:ext cx="1091420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version control system records changes to a file or set of files so you can recall specific versions later.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While often used for code, can be used for any file type.  Meaning you can also track changes in your </a:t>
            </a:r>
            <a:br>
              <a:rPr lang="en-US" dirty="0"/>
            </a:br>
            <a:r>
              <a:rPr lang="en-US" dirty="0"/>
              <a:t>posters, presentations, and figures, then recall past versions if need be.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log of file changes is similar to an experimentalist’s lab book.  It tracks how the project has progressed </a:t>
            </a:r>
            <a:br>
              <a:rPr lang="en-US" dirty="0"/>
            </a:br>
            <a:r>
              <a:rPr lang="en-US" dirty="0"/>
              <a:t>(in terms of the code at least) and allows you to more easily track problems or go back to previous version </a:t>
            </a:r>
            <a:br>
              <a:rPr lang="en-US" dirty="0"/>
            </a:br>
            <a:r>
              <a:rPr lang="en-US" dirty="0"/>
              <a:t>of working code. 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distributed version control system also allows you to more easily collaborate with others on a project.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addition, a distributed version control system can also serve as a backup in case something happens to </a:t>
            </a:r>
            <a:br>
              <a:rPr lang="en-US" dirty="0"/>
            </a:br>
            <a:r>
              <a:rPr lang="en-US" dirty="0"/>
              <a:t>your computer and you lose your data.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 is easier to share your code with people who can help you critique it, or with businesses and employers </a:t>
            </a:r>
            <a:br>
              <a:rPr lang="en-US" dirty="0"/>
            </a:br>
            <a:r>
              <a:rPr lang="en-US" dirty="0"/>
              <a:t>who may be interested.</a:t>
            </a:r>
          </a:p>
          <a:p>
            <a:pPr lvl="1"/>
            <a:r>
              <a:rPr lang="en-US" dirty="0"/>
              <a:t>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929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715F99-2F6E-40E6-851D-8942EC86540A}"/>
              </a:ext>
            </a:extLst>
          </p:cNvPr>
          <p:cNvSpPr txBox="1"/>
          <p:nvPr/>
        </p:nvSpPr>
        <p:spPr>
          <a:xfrm>
            <a:off x="523630" y="367323"/>
            <a:ext cx="28704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Installing GIT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47734D-306F-4DE3-997D-84C2F6DE5497}"/>
              </a:ext>
            </a:extLst>
          </p:cNvPr>
          <p:cNvSpPr txBox="1"/>
          <p:nvPr/>
        </p:nvSpPr>
        <p:spPr>
          <a:xfrm>
            <a:off x="1039447" y="1414585"/>
            <a:ext cx="7565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mac and Windows, you can find installers at: </a:t>
            </a:r>
            <a:r>
              <a:rPr lang="en-US" dirty="0">
                <a:hlinkClick r:id="rId2"/>
              </a:rPr>
              <a:t>http://git-scm.com/download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A7CA19-68BA-424B-AFB9-4AB6FFB69D1C}"/>
              </a:ext>
            </a:extLst>
          </p:cNvPr>
          <p:cNvSpPr txBox="1"/>
          <p:nvPr/>
        </p:nvSpPr>
        <p:spPr>
          <a:xfrm>
            <a:off x="444730" y="2407138"/>
            <a:ext cx="30282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Configure GIT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D1F57D-A173-4BB6-A634-B36E92183EFF}"/>
              </a:ext>
            </a:extLst>
          </p:cNvPr>
          <p:cNvSpPr txBox="1"/>
          <p:nvPr/>
        </p:nvSpPr>
        <p:spPr>
          <a:xfrm>
            <a:off x="773723" y="3429000"/>
            <a:ext cx="9747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git config command in terminal allows you to configure git from the command line.  Alternatively, </a:t>
            </a:r>
            <a:br>
              <a:rPr lang="en-US" dirty="0"/>
            </a:br>
            <a:r>
              <a:rPr lang="en-US" dirty="0"/>
              <a:t>you can open the .</a:t>
            </a:r>
            <a:r>
              <a:rPr lang="en-US" dirty="0" err="1"/>
              <a:t>gitconfig</a:t>
            </a:r>
            <a:r>
              <a:rPr lang="en-US" dirty="0"/>
              <a:t> file in your home directory and edit the configuration there.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970726-E5A2-4F76-A6CA-3072FFF47028}"/>
              </a:ext>
            </a:extLst>
          </p:cNvPr>
          <p:cNvSpPr txBox="1"/>
          <p:nvPr/>
        </p:nvSpPr>
        <p:spPr>
          <a:xfrm>
            <a:off x="1771624" y="4389307"/>
            <a:ext cx="77512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config --global user.name “John Smith”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config --global </a:t>
            </a:r>
            <a:r>
              <a:rPr lang="en-US" dirty="0" err="1"/>
              <a:t>user.email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johnsmith@email.com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config --global </a:t>
            </a:r>
            <a:r>
              <a:rPr lang="en-US" dirty="0" err="1"/>
              <a:t>core.editor</a:t>
            </a:r>
            <a:r>
              <a:rPr lang="en-US" dirty="0"/>
              <a:t> vim ‘C:/Program Files (x86)/Vim/vim74/vim.exe’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config --list </a:t>
            </a:r>
          </a:p>
        </p:txBody>
      </p:sp>
    </p:spTree>
    <p:extLst>
      <p:ext uri="{BB962C8B-B14F-4D97-AF65-F5344CB8AC3E}">
        <p14:creationId xmlns:p14="http://schemas.microsoft.com/office/powerpoint/2010/main" val="1958072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584E79-F3A6-47EB-AE03-C5BE7C88FFF8}"/>
              </a:ext>
            </a:extLst>
          </p:cNvPr>
          <p:cNvSpPr txBox="1"/>
          <p:nvPr/>
        </p:nvSpPr>
        <p:spPr>
          <a:xfrm>
            <a:off x="468922" y="468924"/>
            <a:ext cx="30043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Help with GIT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CE06DF-98FB-4276-A02C-E3847281EAAD}"/>
              </a:ext>
            </a:extLst>
          </p:cNvPr>
          <p:cNvSpPr txBox="1"/>
          <p:nvPr/>
        </p:nvSpPr>
        <p:spPr>
          <a:xfrm>
            <a:off x="1766277" y="2016369"/>
            <a:ext cx="838556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git documentation page: </a:t>
            </a:r>
            <a:r>
              <a:rPr lang="en-US" dirty="0">
                <a:hlinkClick r:id="rId2"/>
              </a:rPr>
              <a:t>https://git-scm.com/doc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reference manual is the official comprehensive document for all of git.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Pro Book is a great place to get started and what this presentation was </a:t>
            </a:r>
            <a:br>
              <a:rPr lang="en-US" dirty="0"/>
            </a:br>
            <a:r>
              <a:rPr lang="en-US" dirty="0"/>
              <a:t>modeled 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There are also videos, cheat sheets, and external links.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help command used from the terminal.  This is nice because it works offline.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git help &lt;command&gt; 		gives the full documentations for the command.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git &lt;command&gt; -h 		gives a short reference for available options.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Google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500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00B43-FAAB-4D22-9E01-665E407310BC}"/>
              </a:ext>
            </a:extLst>
          </p:cNvPr>
          <p:cNvSpPr txBox="1"/>
          <p:nvPr/>
        </p:nvSpPr>
        <p:spPr>
          <a:xfrm>
            <a:off x="693173" y="929148"/>
            <a:ext cx="352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 a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550A-B530-4921-8428-01A27B6ED9C1}"/>
              </a:ext>
            </a:extLst>
          </p:cNvPr>
          <p:cNvSpPr txBox="1"/>
          <p:nvPr/>
        </p:nvSpPr>
        <p:spPr>
          <a:xfrm>
            <a:off x="539262" y="2540000"/>
            <a:ext cx="35551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add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commit (-m “message” -v  -a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rm (-f)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mv &lt;file from&gt; &lt;file to&gt;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6D10BE-0B40-4016-84CA-885D6BF83C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369" y="1866204"/>
            <a:ext cx="7652416" cy="347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822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3BC810-96FC-4778-AC48-82A38DB08855}"/>
              </a:ext>
            </a:extLst>
          </p:cNvPr>
          <p:cNvSpPr txBox="1"/>
          <p:nvPr/>
        </p:nvSpPr>
        <p:spPr>
          <a:xfrm>
            <a:off x="539261" y="476738"/>
            <a:ext cx="63153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View and undo your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E51470-F363-4361-9879-3DA6F22EA45E}"/>
              </a:ext>
            </a:extLst>
          </p:cNvPr>
          <p:cNvSpPr txBox="1"/>
          <p:nvPr/>
        </p:nvSpPr>
        <p:spPr>
          <a:xfrm>
            <a:off x="3102708" y="2274277"/>
            <a:ext cx="50800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log (-p -&lt;n&gt; --since=&lt;“date”&gt; --until=&lt;“date”&gt; </a:t>
            </a:r>
            <a:br>
              <a:rPr lang="en-US" dirty="0"/>
            </a:br>
            <a:r>
              <a:rPr lang="en-US" dirty="0"/>
              <a:t>	-pretty=</a:t>
            </a:r>
            <a:r>
              <a:rPr lang="en-US" dirty="0" err="1"/>
              <a:t>oneline</a:t>
            </a:r>
            <a:r>
              <a:rPr lang="en-US" dirty="0"/>
              <a:t>, short, full, fuller --graph  </a:t>
            </a:r>
            <a:br>
              <a:rPr lang="en-US" dirty="0"/>
            </a:br>
            <a:r>
              <a:rPr lang="en-US" dirty="0"/>
              <a:t>	--author=&lt;“name”&gt; --grep=&lt;“pattern”&gt;)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commit --amend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reset HEAD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checkout --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676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35721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checkout </a:t>
            </a:r>
            <a:r>
              <a:rPr lang="en-US"/>
              <a:t>(-b) </a:t>
            </a:r>
            <a:r>
              <a:rPr lang="en-US" dirty="0"/>
              <a:t>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</p:spTree>
    <p:extLst>
      <p:ext uri="{BB962C8B-B14F-4D97-AF65-F5344CB8AC3E}">
        <p14:creationId xmlns:p14="http://schemas.microsoft.com/office/powerpoint/2010/main" val="2830206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633</Words>
  <Application>Microsoft Office PowerPoint</Application>
  <PresentationFormat>Widescreen</PresentationFormat>
  <Paragraphs>108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Learn to GIT</vt:lpstr>
      <vt:lpstr>What’s a workflow?</vt:lpstr>
      <vt:lpstr>Solo Workflow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Rauch</dc:creator>
  <cp:lastModifiedBy>Joseph Rauch</cp:lastModifiedBy>
  <cp:revision>33</cp:revision>
  <dcterms:created xsi:type="dcterms:W3CDTF">2018-10-23T19:54:59Z</dcterms:created>
  <dcterms:modified xsi:type="dcterms:W3CDTF">2018-11-07T14:23:25Z</dcterms:modified>
</cp:coreProperties>
</file>