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86" r:id="rId3"/>
    <p:sldId id="287" r:id="rId4"/>
    <p:sldId id="288" r:id="rId5"/>
    <p:sldId id="261" r:id="rId6"/>
    <p:sldId id="289" r:id="rId7"/>
    <p:sldId id="267" r:id="rId8"/>
    <p:sldId id="268" r:id="rId9"/>
    <p:sldId id="269" r:id="rId10"/>
    <p:sldId id="259" r:id="rId11"/>
    <p:sldId id="271" r:id="rId12"/>
    <p:sldId id="272" r:id="rId13"/>
    <p:sldId id="270" r:id="rId14"/>
    <p:sldId id="273" r:id="rId15"/>
    <p:sldId id="263" r:id="rId16"/>
    <p:sldId id="291" r:id="rId17"/>
    <p:sldId id="292" r:id="rId18"/>
    <p:sldId id="274" r:id="rId19"/>
    <p:sldId id="276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5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2972" autoAdjust="0"/>
  </p:normalViewPr>
  <p:slideViewPr>
    <p:cSldViewPr snapToGrid="0">
      <p:cViewPr varScale="1">
        <p:scale>
          <a:sx n="60" d="100"/>
          <a:sy n="60" d="100"/>
        </p:scale>
        <p:origin x="906" y="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3B9EE-8657-4270-9540-C548D39E80E2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1DABF-4E95-4EDF-8DA3-AD2A8632C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90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Make a new directory.  </a:t>
            </a:r>
            <a:r>
              <a:rPr lang="en-US" dirty="0" err="1"/>
              <a:t>Mkdir</a:t>
            </a:r>
            <a:r>
              <a:rPr lang="en-US" baseline="0" dirty="0"/>
              <a:t> 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Write a short </a:t>
            </a:r>
            <a:r>
              <a:rPr lang="en-US" dirty="0" err="1"/>
              <a:t>matlab</a:t>
            </a:r>
            <a:r>
              <a:rPr lang="en-US" dirty="0"/>
              <a:t> script.  Save it.</a:t>
            </a:r>
          </a:p>
          <a:p>
            <a:pPr marL="171450" indent="-171450">
              <a:buFontTx/>
              <a:buChar char="-"/>
            </a:pPr>
            <a:r>
              <a:rPr lang="en-US" dirty="0"/>
              <a:t>Initialize a git repository.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Mention not good practice to nest repos.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Mention configuring username and email.</a:t>
            </a:r>
          </a:p>
          <a:p>
            <a:pPr marL="457200" lvl="1" indent="0">
              <a:buFontTx/>
              <a:buNone/>
            </a:pPr>
            <a:endParaRPr lang="en-US" dirty="0"/>
          </a:p>
          <a:p>
            <a:pPr marL="457200" lvl="1" indent="0">
              <a:buFontTx/>
              <a:buNone/>
            </a:pPr>
            <a:endParaRPr lang="en-US" dirty="0"/>
          </a:p>
          <a:p>
            <a:pPr marL="0" lv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060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92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635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Lishi and I handled merge conflicts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76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10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6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534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773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079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473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59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 dirty="0"/>
              <a:t>Add the script to the repository.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Talk about tracked and untracked files.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a fake data file to the directory, but don’t track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76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/>
              <a:t>Commit the addition/initial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Talk about the –m option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Talk about good committing practices.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Committing completed code (break code into small chunks and commit each separately)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in the imperative, telling what the code will do after the commit not what you’ve done.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63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 dirty="0"/>
              <a:t>Introduce git status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right after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Make changes to the script.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the script to staged area.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changes.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Talk about the lifecycle of the status of files.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80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 dirty="0"/>
              <a:t>Talk about the lifecycle of the status of files.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87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r>
              <a:rPr lang="en-US" dirty="0"/>
              <a:t>Run git status right after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Make changes to the script.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the script to staged area.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changes.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87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 dirty="0"/>
              <a:t>Talk about good committing practices.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Committing completed code (break code into small chunks and commit each separately)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in the imperative, telling what the code will do after the commit not what you’ve done.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87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Introduce a .</a:t>
            </a:r>
            <a:r>
              <a:rPr lang="en-US" dirty="0" err="1"/>
              <a:t>gitignore</a:t>
            </a:r>
            <a:r>
              <a:rPr lang="en-US" dirty="0"/>
              <a:t> file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Blank lines and lines starting with # are ignored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Standard glob patterns work (look at documentation for more information)</a:t>
            </a:r>
          </a:p>
          <a:p>
            <a:pPr marL="171450" lvl="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9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We should talk about the git log options, as this is why good commit messages is so important!  </a:t>
            </a:r>
            <a:br>
              <a:rPr lang="en-US" dirty="0"/>
            </a:br>
            <a:r>
              <a:rPr lang="en-US" dirty="0"/>
              <a:t>    However, it can be hard to demonstrate this with a new repository that is so small. </a:t>
            </a:r>
          </a:p>
          <a:p>
            <a:pPr marL="171450" indent="-171450">
              <a:buFontTx/>
              <a:buChar char="-"/>
            </a:pPr>
            <a:r>
              <a:rPr lang="en-US" dirty="0"/>
              <a:t>A good example for amend here is committing and forgetting to add a file or something.</a:t>
            </a:r>
          </a:p>
          <a:p>
            <a:pPr marL="171450" indent="-171450">
              <a:buFontTx/>
              <a:buChar char="-"/>
            </a:pPr>
            <a:r>
              <a:rPr lang="en-US" dirty="0"/>
              <a:t>Reset removes a staged file from the staging area.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We can modify two files, but then realize we want to commit them separately.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Checkout -- undoes the uncommitted modifications.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Important to note that these changes are gone forever since they were never committed.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5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73947-A912-4A7B-AEAC-595E3F748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9C5F7-536B-4DF5-A7D8-1E9A04A49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51581-5A64-4516-9497-1555E13A3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DC710-1882-4B75-83DA-096CD8801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0E26D-EE98-4DE2-A85B-61B80FF3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7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779D1-10AE-4363-93E4-A77EBC8D6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FFA94-C25F-4620-9BDB-78A163E91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EC8AE-9A8D-4B83-A357-C938CAC03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3269D-2F16-438B-A8BB-D1E125AE0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EA908-8517-4E53-9B35-8504CC912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26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A11F27-384B-4AD1-AA56-362FA92231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A1032-31E7-4344-8A6A-AE8CDD571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C9D12-9B4B-43C3-B999-2B76AFF24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AEB03-3EE2-4B1A-BF86-314467C97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297F4-A137-49E7-8584-70D2BA266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7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5A0E-A9FF-4905-A964-AB520494B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B1D5A-7B9B-4463-82AB-DA122C232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DAD5A-DA90-49A8-997E-FFFBACEF5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0CDE7-ECAF-4048-8688-E372F065E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DA1ED-C7AC-48CD-BFA4-48184B6A6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54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FB99D-96F4-4593-92FE-BFDC88430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06FE2-4DA7-4898-B2D7-2BFA57199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C8AE3-D3D0-4C9E-9339-5219283ED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B3F05-0E75-4244-9364-D3C460956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2E53D-286D-4F40-B055-1C284EF05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9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6000B-98D8-42CE-AB18-BBEFEBB62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66BFD-06EF-47BC-9E04-4AE7E6D19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0787E-A38D-4217-B2D1-402F80FBC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416C1-3617-458C-838F-766BA0B0C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ABC8A-BDAF-4B89-BE0C-430A244B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EBF4F-56A2-419C-9FAE-B7F62BED8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7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8B0D4-680C-4693-9CAD-84974F001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AE3D4-B8A8-4ED8-89A2-E12C1B4B7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58405-0880-4BC7-B347-93867570B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E94ED0-B4AB-48B8-B294-22490F3D5C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3D7873-85B7-4E04-9634-786CC8D41C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8CB2E0-BA93-43BB-BE7B-FE699957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157A7B-A3EA-444E-8D87-407BFA894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688F78-D9FE-4919-B34D-5A863D114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2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0BB89-6CEB-4097-8F1D-190E4B13D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C0228C-0957-4F7E-AD5C-7A1995A64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4FE8B-6619-4901-90B3-E9E9A683F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21C4B-76DF-4C75-89C8-72E782E6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62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316374-9F61-4855-A78C-E3215CBE5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EE1A87-78EA-417D-8B97-C0454078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33C41E-CBF2-4110-AFA6-7859906EB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7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947D3-38EF-40CC-B315-AD97ADACD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A4BC5-5643-4C93-AE9F-B93DECAF8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E5D39F-6F9A-4FAF-ACD5-50A7E8AC4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CA3FF-11EB-4B8C-AC83-C6352B753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570F4-6E19-4D31-BF94-090ACC07E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3AEA8-2E3F-483D-9742-9AB1263F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94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3164D-0DC7-46D7-82A6-21C09F277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627DCE-A024-4E9D-B1DC-AD4F1085B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B7902-42CC-4990-AC17-995E498F3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FB67C-C40A-4D1A-AAAD-3A61026AD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9BF4F-C047-4063-AFCD-FB7560E78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70B58-4002-4B52-A25D-40C6B65D4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31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DA18E-699E-418F-8673-A22B6B508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D8A9B-D208-4C93-BC2B-61C80E04A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CCA1E-7570-49B1-9CC7-4D42FB1D05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6F24F-D2EE-420E-885E-A1D66B2D733C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11869-F67A-46BF-8CA6-DED0143B25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8AC73-E56D-4241-AA24-538EE9B2C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9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johnsmith@email.com" TargetMode="External"/><Relationship Id="rId2" Type="http://schemas.openxmlformats.org/officeDocument/2006/relationships/hyperlink" Target="http://git-scm.com/download/mac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-scm.com/doc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505C1-92BF-4603-8399-959E4C31C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4665" y="1226344"/>
            <a:ext cx="9144000" cy="2387600"/>
          </a:xfrm>
        </p:spPr>
        <p:txBody>
          <a:bodyPr/>
          <a:lstStyle/>
          <a:p>
            <a:r>
              <a:rPr lang="en-US" dirty="0"/>
              <a:t>Learn to 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59877-F2A7-4644-A000-67385A528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4665" y="5202238"/>
            <a:ext cx="9144000" cy="1655762"/>
          </a:xfrm>
        </p:spPr>
        <p:txBody>
          <a:bodyPr/>
          <a:lstStyle/>
          <a:p>
            <a:r>
              <a:rPr lang="en-US" dirty="0"/>
              <a:t>Joseph Rauch</a:t>
            </a:r>
          </a:p>
          <a:p>
            <a:r>
              <a:rPr lang="en-US" dirty="0"/>
              <a:t>Lishi </a:t>
            </a:r>
            <a:r>
              <a:rPr lang="en-US" dirty="0" err="1"/>
              <a:t>Mohapatra</a:t>
            </a:r>
            <a:endParaRPr lang="en-US" dirty="0"/>
          </a:p>
        </p:txBody>
      </p:sp>
      <p:pic>
        <p:nvPicPr>
          <p:cNvPr id="1026" name="Picture 2" descr="Image result for 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202" y="3717925"/>
            <a:ext cx="359092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533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35551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8F9182-C2C9-4342-A482-E0E8A6E2FC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430" y="1207277"/>
            <a:ext cx="5634079" cy="44434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E7404B-F048-4955-8A8A-446FBBA72125}"/>
              </a:ext>
            </a:extLst>
          </p:cNvPr>
          <p:cNvSpPr txBox="1"/>
          <p:nvPr/>
        </p:nvSpPr>
        <p:spPr>
          <a:xfrm>
            <a:off x="9328557" y="5650722"/>
            <a:ext cx="1591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Edit file</a:t>
            </a:r>
          </a:p>
        </p:txBody>
      </p:sp>
    </p:spTree>
    <p:extLst>
      <p:ext uri="{BB962C8B-B14F-4D97-AF65-F5344CB8AC3E}">
        <p14:creationId xmlns:p14="http://schemas.microsoft.com/office/powerpoint/2010/main" val="2713822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35551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C5991A-8D20-4B52-AA2A-7F411400B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764" y="1209659"/>
            <a:ext cx="5667416" cy="443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031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50283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commit 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    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944D41-3838-416C-81B0-FE8567ED4E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210" y="1146173"/>
            <a:ext cx="5743617" cy="444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544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35551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297BD4-7251-4BE0-9549-9A11764221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485" y="1281551"/>
            <a:ext cx="5772192" cy="454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90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29876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(-m “message”)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git</a:t>
            </a:r>
            <a:r>
              <a:rPr lang="en-US" dirty="0"/>
              <a:t>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git</a:t>
            </a:r>
            <a:r>
              <a:rPr lang="en-US" dirty="0"/>
              <a:t>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git</a:t>
            </a:r>
            <a:r>
              <a:rPr lang="en-US" dirty="0"/>
              <a:t> rm (-f)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591" y="2037079"/>
            <a:ext cx="6188721" cy="356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446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3BC810-96FC-4778-AC48-82A38DB08855}"/>
              </a:ext>
            </a:extLst>
          </p:cNvPr>
          <p:cNvSpPr txBox="1"/>
          <p:nvPr/>
        </p:nvSpPr>
        <p:spPr>
          <a:xfrm>
            <a:off x="539261" y="476738"/>
            <a:ext cx="45028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View earlier versions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E51470-F363-4361-9879-3DA6F22EA45E}"/>
              </a:ext>
            </a:extLst>
          </p:cNvPr>
          <p:cNvSpPr txBox="1"/>
          <p:nvPr/>
        </p:nvSpPr>
        <p:spPr>
          <a:xfrm>
            <a:off x="3102708" y="2274277"/>
            <a:ext cx="50800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log (-p -&lt;n&gt; --since=&lt;“date”&gt; --until=&lt;“date”&gt; </a:t>
            </a:r>
            <a:br>
              <a:rPr lang="en-US" dirty="0"/>
            </a:br>
            <a:r>
              <a:rPr lang="en-US" dirty="0"/>
              <a:t>	-pretty=</a:t>
            </a:r>
            <a:r>
              <a:rPr lang="en-US" dirty="0" err="1"/>
              <a:t>oneline</a:t>
            </a:r>
            <a:r>
              <a:rPr lang="en-US" dirty="0"/>
              <a:t>, short, full, fuller --graph  </a:t>
            </a:r>
            <a:br>
              <a:rPr lang="en-US" dirty="0"/>
            </a:br>
            <a:r>
              <a:rPr lang="en-US" dirty="0"/>
              <a:t>	--author=&lt;“name”&gt; --grep=&lt;“pattern”&gt;)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676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458507" y="1128889"/>
            <a:ext cx="8028870" cy="4518907"/>
            <a:chOff x="3113263" y="496711"/>
            <a:chExt cx="8028870" cy="4518907"/>
          </a:xfrm>
        </p:grpSpPr>
        <p:pic>
          <p:nvPicPr>
            <p:cNvPr id="2" name="Picture 2" descr="https://gerardnico.com/_media/git/branches_git.png?w=600&amp;tok=338c0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3263" y="496711"/>
              <a:ext cx="7836253" cy="4518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8116711" y="496711"/>
              <a:ext cx="3025422" cy="1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</p:spTree>
    <p:extLst>
      <p:ext uri="{BB962C8B-B14F-4D97-AF65-F5344CB8AC3E}">
        <p14:creationId xmlns:p14="http://schemas.microsoft.com/office/powerpoint/2010/main" val="1659608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397269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branch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To delete a branch: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git</a:t>
            </a:r>
            <a:r>
              <a:rPr lang="en-US" dirty="0"/>
              <a:t> branch -d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0A76B7-126E-4F8D-B854-920EC765DB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728" y="1444749"/>
            <a:ext cx="5819818" cy="376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106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45738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checkout 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   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3F3B57-59AF-40AA-A50F-74FADFF138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883" y="1671142"/>
            <a:ext cx="5915068" cy="373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594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35192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16487B-6673-4B89-93D3-646B49893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610" y="1947197"/>
            <a:ext cx="5953169" cy="276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593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8BC062-2088-4621-9A35-C7E4ECEB2D25}"/>
              </a:ext>
            </a:extLst>
          </p:cNvPr>
          <p:cNvSpPr txBox="1"/>
          <p:nvPr/>
        </p:nvSpPr>
        <p:spPr>
          <a:xfrm>
            <a:off x="368709" y="494071"/>
            <a:ext cx="83307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What is version control and why use it?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22AFC8-19B2-44DE-B73A-5670980A0DBB}"/>
              </a:ext>
            </a:extLst>
          </p:cNvPr>
          <p:cNvSpPr txBox="1"/>
          <p:nvPr/>
        </p:nvSpPr>
        <p:spPr>
          <a:xfrm>
            <a:off x="700548" y="1836174"/>
            <a:ext cx="1091420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version control system </a:t>
            </a:r>
            <a:r>
              <a:rPr lang="en-US" dirty="0"/>
              <a:t>records changes to a file or set of files so you can recall specific versions later.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While often used for code, can be used for any file type.  Meaning you can also track changes in your </a:t>
            </a:r>
            <a:br>
              <a:rPr lang="en-US" dirty="0"/>
            </a:br>
            <a:r>
              <a:rPr lang="en-US" dirty="0"/>
              <a:t>posters, presentations, and figures, then recall past versions if need be.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log of file changes is similar to an experimentalist’s lab book.  It tracks how the project has progressed </a:t>
            </a:r>
            <a:br>
              <a:rPr lang="en-US" dirty="0"/>
            </a:br>
            <a:r>
              <a:rPr lang="en-US" dirty="0"/>
              <a:t>(in terms of the code at least) and allows you to more easily track problems or go back to previous version </a:t>
            </a:r>
            <a:br>
              <a:rPr lang="en-US" dirty="0"/>
            </a:br>
            <a:r>
              <a:rPr lang="en-US" dirty="0"/>
              <a:t>of working code.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r>
              <a:rPr lang="en-US" dirty="0"/>
              <a:t> </a:t>
            </a:r>
          </a:p>
          <a:p>
            <a:pPr lvl="2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847" y="3629829"/>
            <a:ext cx="7264800" cy="298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300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45738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checkout 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   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3D1547-5F24-412A-965F-930331308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445" y="1619000"/>
            <a:ext cx="5948406" cy="281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74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35192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F16543-A268-4872-A1CC-FA95B3285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421" y="1957376"/>
            <a:ext cx="6010319" cy="294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767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52722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D6C50A-3717-4E5F-B429-3169467C0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257" y="1659128"/>
            <a:ext cx="5834105" cy="372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644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1354057-BADD-48FE-8F38-509E14140C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520" y="1904716"/>
            <a:ext cx="5929356" cy="25193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52722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</p:spTree>
    <p:extLst>
      <p:ext uri="{BB962C8B-B14F-4D97-AF65-F5344CB8AC3E}">
        <p14:creationId xmlns:p14="http://schemas.microsoft.com/office/powerpoint/2010/main" val="1971368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35192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FE871C-1934-4752-8D9C-7372F29B6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146" y="2055663"/>
            <a:ext cx="5838868" cy="294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350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9453D0D-EA72-4614-A260-3AB2D8BE9A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422" y="2223270"/>
            <a:ext cx="6005556" cy="25289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52722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</p:spTree>
    <p:extLst>
      <p:ext uri="{BB962C8B-B14F-4D97-AF65-F5344CB8AC3E}">
        <p14:creationId xmlns:p14="http://schemas.microsoft.com/office/powerpoint/2010/main" val="17987549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C00943-EF97-482B-95F4-97E8D6B72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389" y="2287244"/>
            <a:ext cx="5881731" cy="20621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527221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rebase &lt;new base&gt;</a:t>
            </a:r>
          </a:p>
        </p:txBody>
      </p:sp>
    </p:spTree>
    <p:extLst>
      <p:ext uri="{BB962C8B-B14F-4D97-AF65-F5344CB8AC3E}">
        <p14:creationId xmlns:p14="http://schemas.microsoft.com/office/powerpoint/2010/main" val="8473511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0CE20C-A6AB-4F8D-9ED6-7059F3406342}"/>
              </a:ext>
            </a:extLst>
          </p:cNvPr>
          <p:cNvSpPr txBox="1"/>
          <p:nvPr/>
        </p:nvSpPr>
        <p:spPr>
          <a:xfrm>
            <a:off x="285226" y="419450"/>
            <a:ext cx="60470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Workflow with contributors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A7009-58D9-4C21-AEBF-EBC1D882B395}"/>
              </a:ext>
            </a:extLst>
          </p:cNvPr>
          <p:cNvSpPr txBox="1"/>
          <p:nvPr/>
        </p:nvSpPr>
        <p:spPr>
          <a:xfrm>
            <a:off x="1354634" y="1403090"/>
            <a:ext cx="16594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push/pull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remote</a:t>
            </a:r>
          </a:p>
        </p:txBody>
      </p:sp>
      <p:pic>
        <p:nvPicPr>
          <p:cNvPr id="2050" name="Picture 2" descr="Image result for git push pul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628" y="1864755"/>
            <a:ext cx="7788809" cy="393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97334" y="1864755"/>
            <a:ext cx="159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GitHub/Cluster</a:t>
            </a:r>
          </a:p>
        </p:txBody>
      </p:sp>
    </p:spTree>
    <p:extLst>
      <p:ext uri="{BB962C8B-B14F-4D97-AF65-F5344CB8AC3E}">
        <p14:creationId xmlns:p14="http://schemas.microsoft.com/office/powerpoint/2010/main" val="958838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DDDB86-B195-4824-AC6A-B3B842079334}"/>
              </a:ext>
            </a:extLst>
          </p:cNvPr>
          <p:cNvSpPr txBox="1"/>
          <p:nvPr/>
        </p:nvSpPr>
        <p:spPr>
          <a:xfrm>
            <a:off x="604007" y="553673"/>
            <a:ext cx="18149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GITHUB</a:t>
            </a:r>
          </a:p>
        </p:txBody>
      </p:sp>
      <p:sp>
        <p:nvSpPr>
          <p:cNvPr id="4" name="Rectangle 3"/>
          <p:cNvSpPr/>
          <p:nvPr/>
        </p:nvSpPr>
        <p:spPr>
          <a:xfrm>
            <a:off x="604007" y="1261559"/>
            <a:ext cx="4803110" cy="67403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Set up an account at </a:t>
            </a:r>
            <a:r>
              <a:rPr lang="en-US" dirty="0">
                <a:hlinkClick r:id="rId2"/>
              </a:rPr>
              <a:t>https://github.com/</a:t>
            </a:r>
            <a:r>
              <a:rPr lang="en-US" dirty="0"/>
              <a:t>  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Method 1: </a:t>
            </a:r>
          </a:p>
          <a:p>
            <a:r>
              <a:rPr lang="en-US" dirty="0"/>
              <a:t>(If you have a working local repo and you want to</a:t>
            </a:r>
          </a:p>
          <a:p>
            <a:r>
              <a:rPr lang="en-US" dirty="0"/>
              <a:t> create a remote repo)</a:t>
            </a:r>
          </a:p>
          <a:p>
            <a:endParaRPr lang="en-US" dirty="0"/>
          </a:p>
          <a:p>
            <a:r>
              <a:rPr lang="en-US" dirty="0"/>
              <a:t>- Add a repository on </a:t>
            </a:r>
            <a:r>
              <a:rPr lang="en-US" dirty="0" err="1"/>
              <a:t>github</a:t>
            </a:r>
            <a:r>
              <a:rPr lang="en-US" dirty="0"/>
              <a:t> (the + sign)</a:t>
            </a:r>
          </a:p>
          <a:p>
            <a:r>
              <a:rPr lang="en-US" dirty="0"/>
              <a:t>- </a:t>
            </a:r>
            <a:r>
              <a:rPr lang="en-US" dirty="0" err="1"/>
              <a:t>Git</a:t>
            </a:r>
            <a:r>
              <a:rPr lang="en-US" dirty="0"/>
              <a:t> remote add origin &lt;</a:t>
            </a:r>
            <a:r>
              <a:rPr lang="en-US" dirty="0" err="1"/>
              <a:t>url</a:t>
            </a:r>
            <a:r>
              <a:rPr lang="en-US" dirty="0"/>
              <a:t>&gt;</a:t>
            </a:r>
          </a:p>
          <a:p>
            <a:r>
              <a:rPr lang="en-US" dirty="0"/>
              <a:t>- Add, commit </a:t>
            </a:r>
          </a:p>
          <a:p>
            <a:r>
              <a:rPr lang="en-US" dirty="0"/>
              <a:t>- </a:t>
            </a:r>
            <a:r>
              <a:rPr lang="en-US" dirty="0" err="1"/>
              <a:t>Git</a:t>
            </a:r>
            <a:r>
              <a:rPr lang="en-US" dirty="0"/>
              <a:t> push –u origin master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Method 2: </a:t>
            </a:r>
          </a:p>
          <a:p>
            <a:r>
              <a:rPr lang="en-US" dirty="0"/>
              <a:t>(from an existing repo)</a:t>
            </a:r>
          </a:p>
          <a:p>
            <a:endParaRPr lang="en-US" dirty="0"/>
          </a:p>
          <a:p>
            <a:r>
              <a:rPr lang="en-US" b="1" dirty="0"/>
              <a:t>- Clone</a:t>
            </a:r>
            <a:r>
              <a:rPr lang="en-US" dirty="0"/>
              <a:t> it in your local repository </a:t>
            </a:r>
          </a:p>
          <a:p>
            <a:r>
              <a:rPr lang="en-US" dirty="0"/>
              <a:t> (automatically sets up </a:t>
            </a:r>
            <a:r>
              <a:rPr lang="en-US" dirty="0" err="1"/>
              <a:t>github</a:t>
            </a:r>
            <a:r>
              <a:rPr lang="en-US" dirty="0"/>
              <a:t> as the origin)</a:t>
            </a:r>
          </a:p>
          <a:p>
            <a:r>
              <a:rPr lang="en-US" dirty="0"/>
              <a:t>- Communicate with it by commands Push-Pull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117" y="2109166"/>
            <a:ext cx="6316476" cy="15364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7117" y="4493213"/>
            <a:ext cx="6106371" cy="148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905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8BC062-2088-4621-9A35-C7E4ECEB2D25}"/>
              </a:ext>
            </a:extLst>
          </p:cNvPr>
          <p:cNvSpPr txBox="1"/>
          <p:nvPr/>
        </p:nvSpPr>
        <p:spPr>
          <a:xfrm>
            <a:off x="368709" y="494071"/>
            <a:ext cx="83307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What is version control and why use it?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22AFC8-19B2-44DE-B73A-5670980A0DBB}"/>
              </a:ext>
            </a:extLst>
          </p:cNvPr>
          <p:cNvSpPr txBox="1"/>
          <p:nvPr/>
        </p:nvSpPr>
        <p:spPr>
          <a:xfrm>
            <a:off x="700548" y="1836174"/>
            <a:ext cx="1091420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version control system </a:t>
            </a:r>
            <a:r>
              <a:rPr lang="en-US" dirty="0"/>
              <a:t>records changes to a file or set of files so you can recall specific versions later.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While often used for code, can be used for any file type.  Meaning you can also track changes in your </a:t>
            </a:r>
            <a:br>
              <a:rPr lang="en-US" dirty="0"/>
            </a:br>
            <a:r>
              <a:rPr lang="en-US" dirty="0"/>
              <a:t>posters, presentations, and figures, then recall past versions if need be.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log of file changes is similar to an experimentalist’s lab book.  It tracks how the project has progressed </a:t>
            </a:r>
            <a:br>
              <a:rPr lang="en-US" dirty="0"/>
            </a:br>
            <a:r>
              <a:rPr lang="en-US" dirty="0"/>
              <a:t>(in terms of the code at least) and allows you to more easily track problems or go back to previous version </a:t>
            </a:r>
            <a:br>
              <a:rPr lang="en-US" dirty="0"/>
            </a:br>
            <a:r>
              <a:rPr lang="en-US" dirty="0"/>
              <a:t>of working code.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distributed version control system </a:t>
            </a:r>
            <a:r>
              <a:rPr lang="en-US" dirty="0"/>
              <a:t>also allows you to more easily collaborate with others on a project.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addition, a distributed version control system can also serve as a backup in case something happens to </a:t>
            </a:r>
            <a:br>
              <a:rPr lang="en-US" dirty="0"/>
            </a:br>
            <a:r>
              <a:rPr lang="en-US" dirty="0"/>
              <a:t>your computer and you lose your data.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Easy to share your work </a:t>
            </a:r>
            <a:r>
              <a:rPr lang="en-US"/>
              <a:t>publicly (GITHUB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 </a:t>
            </a:r>
          </a:p>
          <a:p>
            <a:pPr lvl="2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975" y="3551769"/>
            <a:ext cx="3728275" cy="153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488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870" y="868859"/>
            <a:ext cx="4422289" cy="50417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08" y="1426072"/>
            <a:ext cx="4714875" cy="41052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50380" y="6010506"/>
            <a:ext cx="2167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version control 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20044" y="6032808"/>
            <a:ext cx="2683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Distributed version control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BC062-2088-4621-9A35-C7E4ECEB2D25}"/>
              </a:ext>
            </a:extLst>
          </p:cNvPr>
          <p:cNvSpPr txBox="1"/>
          <p:nvPr/>
        </p:nvSpPr>
        <p:spPr>
          <a:xfrm>
            <a:off x="368709" y="494071"/>
            <a:ext cx="5842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Solo work vs collaborations</a:t>
            </a:r>
          </a:p>
        </p:txBody>
      </p:sp>
    </p:spTree>
    <p:extLst>
      <p:ext uri="{BB962C8B-B14F-4D97-AF65-F5344CB8AC3E}">
        <p14:creationId xmlns:p14="http://schemas.microsoft.com/office/powerpoint/2010/main" val="451676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715F99-2F6E-40E6-851D-8942EC86540A}"/>
              </a:ext>
            </a:extLst>
          </p:cNvPr>
          <p:cNvSpPr txBox="1"/>
          <p:nvPr/>
        </p:nvSpPr>
        <p:spPr>
          <a:xfrm>
            <a:off x="523630" y="367323"/>
            <a:ext cx="2870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Installing GIT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47734D-306F-4DE3-997D-84C2F6DE5497}"/>
              </a:ext>
            </a:extLst>
          </p:cNvPr>
          <p:cNvSpPr txBox="1"/>
          <p:nvPr/>
        </p:nvSpPr>
        <p:spPr>
          <a:xfrm>
            <a:off x="1039447" y="1414585"/>
            <a:ext cx="7565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mac and Windows, you can find installers at: </a:t>
            </a:r>
            <a:r>
              <a:rPr lang="en-US" dirty="0">
                <a:hlinkClick r:id="rId2"/>
              </a:rPr>
              <a:t>http://git-scm.com/download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A7CA19-68BA-424B-AFB9-4AB6FFB69D1C}"/>
              </a:ext>
            </a:extLst>
          </p:cNvPr>
          <p:cNvSpPr txBox="1"/>
          <p:nvPr/>
        </p:nvSpPr>
        <p:spPr>
          <a:xfrm>
            <a:off x="444730" y="2407138"/>
            <a:ext cx="30282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Configure GIT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D1F57D-A173-4BB6-A634-B36E92183EFF}"/>
              </a:ext>
            </a:extLst>
          </p:cNvPr>
          <p:cNvSpPr txBox="1"/>
          <p:nvPr/>
        </p:nvSpPr>
        <p:spPr>
          <a:xfrm>
            <a:off x="773723" y="3429000"/>
            <a:ext cx="9747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git config command in terminal allows you to configure git from the command line.  Alternatively, </a:t>
            </a:r>
            <a:br>
              <a:rPr lang="en-US" dirty="0"/>
            </a:br>
            <a:r>
              <a:rPr lang="en-US" dirty="0"/>
              <a:t>you can open the .</a:t>
            </a:r>
            <a:r>
              <a:rPr lang="en-US" dirty="0" err="1"/>
              <a:t>gitconfig</a:t>
            </a:r>
            <a:r>
              <a:rPr lang="en-US" dirty="0"/>
              <a:t> file in your home directory and edit the configuration there.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970726-E5A2-4F76-A6CA-3072FFF47028}"/>
              </a:ext>
            </a:extLst>
          </p:cNvPr>
          <p:cNvSpPr txBox="1"/>
          <p:nvPr/>
        </p:nvSpPr>
        <p:spPr>
          <a:xfrm>
            <a:off x="1771624" y="4389307"/>
            <a:ext cx="96225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config --global user.name “John Smith”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config --global </a:t>
            </a:r>
            <a:r>
              <a:rPr lang="en-US" dirty="0" err="1"/>
              <a:t>user.email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johnsmith@email.com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config --global </a:t>
            </a:r>
            <a:r>
              <a:rPr lang="en-US" dirty="0" err="1"/>
              <a:t>core.editor</a:t>
            </a:r>
            <a:r>
              <a:rPr lang="en-US" dirty="0"/>
              <a:t> vim ‘C:/Program Files (x86)/Vim/vim74/vim.exe’ or </a:t>
            </a:r>
          </a:p>
          <a:p>
            <a:r>
              <a:rPr lang="en-US" dirty="0"/>
              <a:t>    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core.editor</a:t>
            </a:r>
            <a:r>
              <a:rPr lang="en-US" dirty="0"/>
              <a:t> "'C:/Program Files/Notepad++/notepad++.exe' -</a:t>
            </a:r>
            <a:r>
              <a:rPr lang="en-US" dirty="0" err="1"/>
              <a:t>multiInst</a:t>
            </a:r>
            <a:r>
              <a:rPr lang="en-US" dirty="0"/>
              <a:t> -</a:t>
            </a:r>
            <a:r>
              <a:rPr lang="en-US" dirty="0" err="1"/>
              <a:t>nosession</a:t>
            </a:r>
            <a:r>
              <a:rPr lang="en-US" dirty="0"/>
              <a:t>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config --list </a:t>
            </a:r>
          </a:p>
        </p:txBody>
      </p:sp>
    </p:spTree>
    <p:extLst>
      <p:ext uri="{BB962C8B-B14F-4D97-AF65-F5344CB8AC3E}">
        <p14:creationId xmlns:p14="http://schemas.microsoft.com/office/powerpoint/2010/main" val="1958072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584E79-F3A6-47EB-AE03-C5BE7C88FFF8}"/>
              </a:ext>
            </a:extLst>
          </p:cNvPr>
          <p:cNvSpPr txBox="1"/>
          <p:nvPr/>
        </p:nvSpPr>
        <p:spPr>
          <a:xfrm>
            <a:off x="468922" y="468924"/>
            <a:ext cx="30043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Help with GIT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CE06DF-98FB-4276-A02C-E3847281EAAD}"/>
              </a:ext>
            </a:extLst>
          </p:cNvPr>
          <p:cNvSpPr txBox="1"/>
          <p:nvPr/>
        </p:nvSpPr>
        <p:spPr>
          <a:xfrm>
            <a:off x="1766277" y="2016369"/>
            <a:ext cx="838556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git documentation page: </a:t>
            </a:r>
            <a:r>
              <a:rPr lang="en-US" dirty="0">
                <a:hlinkClick r:id="rId2"/>
              </a:rPr>
              <a:t>https://git-scm.com/doc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reference manual is the official comprehensive document for all of git.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Pro Book is a great place to get started and what this presentation was </a:t>
            </a:r>
            <a:br>
              <a:rPr lang="en-US" dirty="0"/>
            </a:br>
            <a:r>
              <a:rPr lang="en-US" dirty="0"/>
              <a:t>modeled 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 are also videos, cheat sheets, and external links.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help command used from the terminal.  This is nice because it works offline.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git help &lt;command&gt; 		gives the full documentations for the command.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git &lt;command&gt; -h 		gives a short reference for available options.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Google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3618" y="2016369"/>
            <a:ext cx="12858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74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35551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</a:t>
            </a:r>
            <a:r>
              <a:rPr lang="en-US" sz="3600" dirty="0" err="1">
                <a:solidFill>
                  <a:srgbClr val="FF0000"/>
                </a:solidFill>
              </a:rPr>
              <a:t>init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2ED2F0-754D-47F1-A3A6-975440657C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299" y="1212040"/>
            <a:ext cx="5762667" cy="44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338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35551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E49BF3-BC9E-45CB-ABBA-B17DC5E04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410" y="1476425"/>
            <a:ext cx="5748380" cy="429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418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50283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commit 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    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246DE7-CB84-40C4-AD16-B8FA7268B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568" y="1077925"/>
            <a:ext cx="5615029" cy="446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592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2078</Words>
  <Application>Microsoft Office PowerPoint</Application>
  <PresentationFormat>Widescreen</PresentationFormat>
  <Paragraphs>346</Paragraphs>
  <Slides>28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Wingdings</vt:lpstr>
      <vt:lpstr>Office Theme</vt:lpstr>
      <vt:lpstr>Learn to GIT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Rauch</dc:creator>
  <cp:lastModifiedBy>Joseph Rauch</cp:lastModifiedBy>
  <cp:revision>75</cp:revision>
  <dcterms:created xsi:type="dcterms:W3CDTF">2018-10-23T19:54:59Z</dcterms:created>
  <dcterms:modified xsi:type="dcterms:W3CDTF">2018-11-08T14:57:52Z</dcterms:modified>
</cp:coreProperties>
</file>