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87" r:id="rId4"/>
    <p:sldId id="288" r:id="rId5"/>
    <p:sldId id="261" r:id="rId6"/>
    <p:sldId id="289" r:id="rId7"/>
    <p:sldId id="267" r:id="rId8"/>
    <p:sldId id="268" r:id="rId9"/>
    <p:sldId id="269" r:id="rId10"/>
    <p:sldId id="259" r:id="rId11"/>
    <p:sldId id="271" r:id="rId12"/>
    <p:sldId id="272" r:id="rId13"/>
    <p:sldId id="270" r:id="rId14"/>
    <p:sldId id="273" r:id="rId15"/>
    <p:sldId id="263" r:id="rId16"/>
    <p:sldId id="291" r:id="rId17"/>
    <p:sldId id="292" r:id="rId18"/>
    <p:sldId id="274" r:id="rId19"/>
    <p:sldId id="276" r:id="rId20"/>
    <p:sldId id="275" r:id="rId21"/>
    <p:sldId id="277" r:id="rId22"/>
    <p:sldId id="280" r:id="rId23"/>
    <p:sldId id="278" r:id="rId24"/>
    <p:sldId id="281" r:id="rId25"/>
    <p:sldId id="279" r:id="rId26"/>
    <p:sldId id="282" r:id="rId27"/>
    <p:sldId id="285" r:id="rId28"/>
    <p:sldId id="28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972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</a:t>
            </a:r>
            <a:r>
              <a:rPr lang="en-US" dirty="0" smtClean="0"/>
              <a:t>.  </a:t>
            </a:r>
            <a:r>
              <a:rPr lang="en-US" dirty="0" err="1" smtClean="0"/>
              <a:t>Mkdir</a:t>
            </a:r>
            <a:r>
              <a:rPr lang="en-US" baseline="0" dirty="0" smtClean="0"/>
              <a:t>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</a:t>
            </a:r>
            <a:r>
              <a:rPr lang="en-US" dirty="0" smtClean="0"/>
              <a:t>.</a:t>
            </a:r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6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Lishi and I handled merge </a:t>
            </a:r>
            <a:r>
              <a:rPr lang="en-US" dirty="0" smtClean="0"/>
              <a:t>conflicts </a:t>
            </a:r>
            <a:r>
              <a:rPr lang="en-US" dirty="0"/>
              <a:t>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6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1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7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good branching practices.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Branch often for testing and additions.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 won’t let you switch branches without a clean working directory.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One option is to use git stash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Another option is to use commit amending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 the case of a merge conflict, you can use git status.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to handle merge conflicts in a text based code file.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Show how </a:t>
            </a:r>
            <a:r>
              <a:rPr lang="en-US" dirty="0" err="1"/>
              <a:t>Lishi</a:t>
            </a:r>
            <a:r>
              <a:rPr lang="en-US" dirty="0"/>
              <a:t> and I handled merge </a:t>
            </a:r>
            <a:r>
              <a:rPr lang="en-US" dirty="0" err="1"/>
              <a:t>coflicts</a:t>
            </a:r>
            <a:r>
              <a:rPr lang="en-US" dirty="0"/>
              <a:t> with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Add </a:t>
            </a:r>
            <a:r>
              <a:rPr lang="en-US" dirty="0"/>
              <a:t>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</a:t>
            </a:r>
            <a:r>
              <a:rPr lang="en-US" dirty="0" smtClean="0"/>
              <a:t>option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Commit in the imperative, telling what the code will do after the commit not what you’ve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Introduce </a:t>
            </a:r>
            <a:r>
              <a:rPr lang="en-US" dirty="0"/>
              <a:t>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the lifecycle of the status of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Run </a:t>
            </a:r>
            <a:r>
              <a:rPr lang="en-US" dirty="0"/>
              <a:t>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Talk </a:t>
            </a:r>
            <a:r>
              <a:rPr lang="en-US" dirty="0"/>
              <a:t>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Introduce </a:t>
            </a:r>
            <a:r>
              <a:rPr lang="en-US" dirty="0"/>
              <a:t>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should talk about the git log options, as this is why good commit messages is so important!  </a:t>
            </a:r>
            <a:br>
              <a:rPr lang="en-US" dirty="0"/>
            </a:br>
            <a:r>
              <a:rPr lang="en-US" dirty="0"/>
              <a:t>    However, it can be hard to demonstrate this with a new repository that is so small.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example for amend here is committing and forgetting to add a file or something.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Reset removes a staged file from the staging area. 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modify two files, but then realize we want to commit them separately.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Checkout -- undoes the uncommitted modifications.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Important to note that these changes are gone forever since they were never committed.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5" y="1226344"/>
            <a:ext cx="9144000" cy="2387600"/>
          </a:xfrm>
        </p:spPr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5" y="5202238"/>
            <a:ext cx="9144000" cy="1655762"/>
          </a:xfrm>
        </p:spPr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02" y="3717925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9182-C2C9-4342-A482-E0E8A6E2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30" y="1207277"/>
            <a:ext cx="5634079" cy="444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404B-F048-4955-8A8A-446FBBA72125}"/>
              </a:ext>
            </a:extLst>
          </p:cNvPr>
          <p:cNvSpPr txBox="1"/>
          <p:nvPr/>
        </p:nvSpPr>
        <p:spPr>
          <a:xfrm>
            <a:off x="9328557" y="5650722"/>
            <a:ext cx="159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Edit file</a:t>
            </a:r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5991A-8D20-4B52-AA2A-7F411400B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64" y="1209659"/>
            <a:ext cx="5667416" cy="44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4D41-3838-416C-81B0-FE8567ED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0" y="1146173"/>
            <a:ext cx="5743617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97BD4-7251-4BE0-9549-9A117642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5" y="1281551"/>
            <a:ext cx="5772192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2987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</a:t>
            </a:r>
            <a:r>
              <a:rPr lang="en-US" dirty="0" smtClean="0"/>
              <a:t>”)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rm (-f)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91" y="2037079"/>
            <a:ext cx="6188721" cy="35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BC810-96FC-4778-AC48-82A38DB08855}"/>
              </a:ext>
            </a:extLst>
          </p:cNvPr>
          <p:cNvSpPr txBox="1"/>
          <p:nvPr/>
        </p:nvSpPr>
        <p:spPr>
          <a:xfrm>
            <a:off x="539261" y="476738"/>
            <a:ext cx="450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View earlier versions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51470-F363-4361-9879-3DA6F22EA45E}"/>
              </a:ext>
            </a:extLst>
          </p:cNvPr>
          <p:cNvSpPr txBox="1"/>
          <p:nvPr/>
        </p:nvSpPr>
        <p:spPr>
          <a:xfrm>
            <a:off x="3102708" y="2274277"/>
            <a:ext cx="5080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(-p -&lt;n&gt; --since=&lt;“date”&gt; --until=&lt;“date”&gt; </a:t>
            </a:r>
            <a:br>
              <a:rPr lang="en-US" dirty="0"/>
            </a:br>
            <a:r>
              <a:rPr lang="en-US" dirty="0"/>
              <a:t>	-pretty=</a:t>
            </a:r>
            <a:r>
              <a:rPr lang="en-US" dirty="0" err="1"/>
              <a:t>oneline</a:t>
            </a:r>
            <a:r>
              <a:rPr lang="en-US" dirty="0"/>
              <a:t>, short, full, fuller --graph  </a:t>
            </a:r>
            <a:br>
              <a:rPr lang="en-US" dirty="0"/>
            </a:br>
            <a:r>
              <a:rPr lang="en-US" dirty="0"/>
              <a:t>	--author=&lt;“name”&gt; --grep=&lt;“pattern”&gt;)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--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8507" y="1128889"/>
            <a:ext cx="8028870" cy="4518907"/>
            <a:chOff x="3113263" y="496711"/>
            <a:chExt cx="8028870" cy="4518907"/>
          </a:xfrm>
        </p:grpSpPr>
        <p:pic>
          <p:nvPicPr>
            <p:cNvPr id="2" name="Picture 2" descr="https://gerardnico.com/_media/git/branches_git.png?w=600&amp;tok=338c0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3263" y="496711"/>
              <a:ext cx="7836253" cy="4518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116711" y="496711"/>
              <a:ext cx="3025422" cy="1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</p:spTree>
    <p:extLst>
      <p:ext uri="{BB962C8B-B14F-4D97-AF65-F5344CB8AC3E}">
        <p14:creationId xmlns:p14="http://schemas.microsoft.com/office/powerpoint/2010/main" val="165960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9726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branch </a:t>
            </a:r>
            <a:r>
              <a:rPr lang="en-US" sz="3600" dirty="0" smtClean="0">
                <a:solidFill>
                  <a:srgbClr val="FF0000"/>
                </a:solidFill>
              </a:rPr>
              <a:t>&lt;</a:t>
            </a:r>
            <a:r>
              <a:rPr lang="en-US" sz="3600" dirty="0">
                <a:solidFill>
                  <a:srgbClr val="FF0000"/>
                </a:solidFill>
              </a:rPr>
              <a:t>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To delete a branch: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branch </a:t>
            </a:r>
            <a:r>
              <a:rPr lang="en-US" dirty="0" smtClean="0"/>
              <a:t>-d </a:t>
            </a:r>
            <a:r>
              <a:rPr lang="en-US" dirty="0"/>
              <a:t>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A76B7-126E-4F8D-B854-920EC765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8" y="1444749"/>
            <a:ext cx="5819818" cy="3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3B57-59AF-40AA-A50F-74FADFF1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83" y="1671142"/>
            <a:ext cx="5915068" cy="37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487B-6673-4B89-93D3-646B4989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0" y="1947197"/>
            <a:ext cx="5953169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47" y="3629829"/>
            <a:ext cx="7264800" cy="29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45738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checkout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1547-5F24-412A-965F-93033130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45" y="1619000"/>
            <a:ext cx="5948406" cy="28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16543-A268-4872-A1CC-FA95B328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1" y="1957376"/>
            <a:ext cx="6010319" cy="29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6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35192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871C-1934-4752-8D9C-7372F29B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6" y="2055663"/>
            <a:ext cx="5838868" cy="2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6C50A-3717-4E5F-B429-3169467C0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7" y="1659128"/>
            <a:ext cx="5834105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53D0D-EA72-4614-A260-3AB2D8BE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22" y="2223270"/>
            <a:ext cx="6005556" cy="2528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79875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354057-BADD-48FE-8F38-509E14140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0" y="1904716"/>
            <a:ext cx="5929356" cy="2519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197136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00943-EF97-482B-95F4-97E8D6B7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89" y="2287244"/>
            <a:ext cx="5881731" cy="2062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321F-9F54-498F-BD6F-D26DA9D4DE07}"/>
              </a:ext>
            </a:extLst>
          </p:cNvPr>
          <p:cNvSpPr txBox="1"/>
          <p:nvPr/>
        </p:nvSpPr>
        <p:spPr>
          <a:xfrm>
            <a:off x="586153" y="406400"/>
            <a:ext cx="2650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Branching…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814E6-FC94-4AA4-8BDA-EB411A456B88}"/>
              </a:ext>
            </a:extLst>
          </p:cNvPr>
          <p:cNvSpPr txBox="1"/>
          <p:nvPr/>
        </p:nvSpPr>
        <p:spPr>
          <a:xfrm>
            <a:off x="667149" y="2287244"/>
            <a:ext cx="5272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(-d -v) &lt;name&gt;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checkout (-b)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merge &lt;branch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&lt;new base&gt;</a:t>
            </a:r>
          </a:p>
        </p:txBody>
      </p:sp>
    </p:spTree>
    <p:extLst>
      <p:ext uri="{BB962C8B-B14F-4D97-AF65-F5344CB8AC3E}">
        <p14:creationId xmlns:p14="http://schemas.microsoft.com/office/powerpoint/2010/main" val="84735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CE20C-A6AB-4F8D-9ED6-7059F3406342}"/>
              </a:ext>
            </a:extLst>
          </p:cNvPr>
          <p:cNvSpPr txBox="1"/>
          <p:nvPr/>
        </p:nvSpPr>
        <p:spPr>
          <a:xfrm>
            <a:off x="285226" y="419450"/>
            <a:ext cx="6047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Workflow with contributors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7009-58D9-4C21-AEBF-EBC1D882B395}"/>
              </a:ext>
            </a:extLst>
          </p:cNvPr>
          <p:cNvSpPr txBox="1"/>
          <p:nvPr/>
        </p:nvSpPr>
        <p:spPr>
          <a:xfrm>
            <a:off x="1354634" y="1403090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push/pull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remote</a:t>
            </a:r>
          </a:p>
        </p:txBody>
      </p:sp>
      <p:pic>
        <p:nvPicPr>
          <p:cNvPr id="2050" name="Picture 2" descr="Image result for git push pul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28" y="1864755"/>
            <a:ext cx="7788809" cy="3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97334" y="1864755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GitHub/Cluster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38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DDB86-B195-4824-AC6A-B3B842079334}"/>
              </a:ext>
            </a:extLst>
          </p:cNvPr>
          <p:cNvSpPr txBox="1"/>
          <p:nvPr/>
        </p:nvSpPr>
        <p:spPr>
          <a:xfrm>
            <a:off x="604007" y="553673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GITHUB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4007" y="1261559"/>
            <a:ext cx="4803110" cy="6463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 up an account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1: </a:t>
            </a:r>
          </a:p>
          <a:p>
            <a:r>
              <a:rPr lang="en-US" dirty="0" smtClean="0"/>
              <a:t>(If you have a working local repo and you want to</a:t>
            </a:r>
          </a:p>
          <a:p>
            <a:r>
              <a:rPr lang="en-US" dirty="0" smtClean="0"/>
              <a:t> create a remote repo)</a:t>
            </a:r>
          </a:p>
          <a:p>
            <a:endParaRPr lang="en-US" dirty="0" smtClean="0"/>
          </a:p>
          <a:p>
            <a:r>
              <a:rPr lang="en-US" dirty="0" smtClean="0"/>
              <a:t>- Add a repository on </a:t>
            </a:r>
            <a:r>
              <a:rPr lang="en-US" dirty="0" err="1" smtClean="0"/>
              <a:t>github</a:t>
            </a:r>
            <a:r>
              <a:rPr lang="en-US" dirty="0" smtClean="0"/>
              <a:t> (the + sign)</a:t>
            </a:r>
            <a:endParaRPr lang="en-US" dirty="0"/>
          </a:p>
          <a:p>
            <a:r>
              <a:rPr lang="en-US" dirty="0" smtClean="0"/>
              <a:t> - </a:t>
            </a:r>
            <a:r>
              <a:rPr lang="en-US" dirty="0" err="1" smtClean="0"/>
              <a:t>Git</a:t>
            </a:r>
            <a:r>
              <a:rPr lang="en-US" dirty="0" smtClean="0"/>
              <a:t> remote add origin &lt;</a:t>
            </a:r>
            <a:r>
              <a:rPr lang="en-US" dirty="0" err="1" smtClean="0"/>
              <a:t>url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- Add, commit and push to origin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/>
              <a:t>Method </a:t>
            </a:r>
            <a:r>
              <a:rPr lang="en-US" dirty="0" smtClean="0"/>
              <a:t>2: </a:t>
            </a:r>
          </a:p>
          <a:p>
            <a:r>
              <a:rPr lang="en-US" dirty="0" smtClean="0"/>
              <a:t>(from an existing repo)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- Clone</a:t>
            </a:r>
            <a:r>
              <a:rPr lang="en-US" dirty="0" smtClean="0"/>
              <a:t> </a:t>
            </a:r>
            <a:r>
              <a:rPr lang="en-US" dirty="0"/>
              <a:t>it in your local </a:t>
            </a:r>
            <a:r>
              <a:rPr lang="en-US" dirty="0" smtClean="0"/>
              <a:t>repository </a:t>
            </a:r>
          </a:p>
          <a:p>
            <a:r>
              <a:rPr lang="en-US" dirty="0"/>
              <a:t> </a:t>
            </a:r>
            <a:r>
              <a:rPr lang="en-US" dirty="0" smtClean="0"/>
              <a:t>(automatically sets up </a:t>
            </a:r>
            <a:r>
              <a:rPr lang="en-US" dirty="0" err="1" smtClean="0"/>
              <a:t>github</a:t>
            </a:r>
            <a:r>
              <a:rPr lang="en-US" dirty="0" smtClean="0"/>
              <a:t> as the origin)</a:t>
            </a:r>
            <a:endParaRPr lang="en-US" dirty="0"/>
          </a:p>
          <a:p>
            <a:r>
              <a:rPr lang="en-US" dirty="0"/>
              <a:t>- Communicate with it </a:t>
            </a:r>
            <a:r>
              <a:rPr lang="en-US" dirty="0" smtClean="0"/>
              <a:t>by commands </a:t>
            </a:r>
            <a:r>
              <a:rPr lang="en-US" dirty="0"/>
              <a:t>Push-Pull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17" y="2109166"/>
            <a:ext cx="6316476" cy="1536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17" y="4493213"/>
            <a:ext cx="6106371" cy="14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5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86084"/>
            <a:ext cx="8851369" cy="50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3107" y="6356195"/>
            <a:ext cx="12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work!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43134"/>
            <a:ext cx="50006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74" y="5667375"/>
            <a:ext cx="5448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version control system </a:t>
            </a:r>
            <a:r>
              <a:rPr lang="en-US" dirty="0"/>
              <a:t>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distributed version control system </a:t>
            </a:r>
            <a:r>
              <a:rPr lang="en-US" dirty="0"/>
              <a:t>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share your work publicly (mention GITHUB)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75" y="3551769"/>
            <a:ext cx="3728275" cy="15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870" y="868859"/>
            <a:ext cx="4422289" cy="5041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8" y="1426072"/>
            <a:ext cx="4714875" cy="4105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380" y="6010506"/>
            <a:ext cx="216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version control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0044" y="603280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5842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Solo work vs collaborations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67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18" y="2016369"/>
            <a:ext cx="128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</a:t>
            </a:r>
            <a:r>
              <a:rPr lang="en-US" sz="3600" dirty="0" err="1">
                <a:solidFill>
                  <a:srgbClr val="FF0000"/>
                </a:solidFill>
              </a:rPr>
              <a:t>init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D2F0-754D-47F1-A3A6-97544065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99" y="1212040"/>
            <a:ext cx="5762667" cy="44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3555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9BF3-BC9E-45CB-ABBA-B17DC5E0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10" y="1476425"/>
            <a:ext cx="5748380" cy="42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1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539262" y="2540000"/>
            <a:ext cx="50283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git commit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    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mv &lt;file from&gt; &lt;file to&gt;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DE7-CB84-40C4-AD16-B8FA7268B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68" y="1077925"/>
            <a:ext cx="561502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2021</Words>
  <Application>Microsoft Office PowerPoint</Application>
  <PresentationFormat>Widescreen</PresentationFormat>
  <Paragraphs>345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70</cp:revision>
  <dcterms:created xsi:type="dcterms:W3CDTF">2018-10-23T19:54:59Z</dcterms:created>
  <dcterms:modified xsi:type="dcterms:W3CDTF">2018-11-08T02:49:57Z</dcterms:modified>
</cp:coreProperties>
</file>