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9a12f0c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9a12f0c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9f9696a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9f9696a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9f9696a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9f9696a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9a12f0c5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9a12f0c5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f9696a3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f9696a3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9f9696a3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9f9696a3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9f9696a3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9f9696a3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Dark Energy</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John Wright, Zachary Cohen, Dechong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Type Ia Supernovae as Standard Candles</a:t>
            </a:r>
            <a:endParaRPr/>
          </a:p>
          <a:p>
            <a:pPr indent="-317500" lvl="1" marL="914400" rtl="0" algn="l">
              <a:spcBef>
                <a:spcPts val="0"/>
              </a:spcBef>
              <a:spcAft>
                <a:spcPts val="0"/>
              </a:spcAft>
              <a:buSzPts val="1400"/>
              <a:buChar char="-"/>
            </a:pPr>
            <a:r>
              <a:rPr lang="en"/>
              <a:t>Consistent brightness during explosion</a:t>
            </a:r>
            <a:endParaRPr/>
          </a:p>
          <a:p>
            <a:pPr indent="-342900" lvl="0" marL="457200" rtl="0" algn="l">
              <a:spcBef>
                <a:spcPts val="0"/>
              </a:spcBef>
              <a:spcAft>
                <a:spcPts val="0"/>
              </a:spcAft>
              <a:buSzPts val="1800"/>
              <a:buChar char="-"/>
            </a:pPr>
            <a:r>
              <a:rPr lang="en"/>
              <a:t>Consistent brightness opens the door for distance measurements</a:t>
            </a:r>
            <a:endParaRPr/>
          </a:p>
          <a:p>
            <a:pPr indent="-342900" lvl="0" marL="457200" rtl="0" algn="l">
              <a:spcBef>
                <a:spcPts val="0"/>
              </a:spcBef>
              <a:spcAft>
                <a:spcPts val="0"/>
              </a:spcAft>
              <a:buSzPts val="1800"/>
              <a:buChar char="-"/>
            </a:pPr>
            <a:r>
              <a:rPr lang="en"/>
              <a:t>We can use these measurements from a range of distances to calculate the growth rate of the universe</a:t>
            </a:r>
            <a:endParaRPr/>
          </a:p>
          <a:p>
            <a:pPr indent="-317500" lvl="1" marL="914400" rtl="0" algn="l">
              <a:spcBef>
                <a:spcPts val="0"/>
              </a:spcBef>
              <a:spcAft>
                <a:spcPts val="0"/>
              </a:spcAft>
              <a:buSzPts val="1400"/>
              <a:buChar char="-"/>
            </a:pPr>
            <a:r>
              <a:rPr lang="en"/>
              <a:t>Red shifting and dimmer light captured from farther away</a:t>
            </a:r>
            <a:endParaRPr/>
          </a:p>
          <a:p>
            <a:pPr indent="-342900" lvl="0" marL="457200" rtl="0" algn="l">
              <a:spcBef>
                <a:spcPts val="0"/>
              </a:spcBef>
              <a:spcAft>
                <a:spcPts val="0"/>
              </a:spcAft>
              <a:buSzPts val="1800"/>
              <a:buChar char="-"/>
            </a:pPr>
            <a:r>
              <a:rPr lang="en"/>
              <a:t>We can use this growth rate (Hubble’s constant) to find the age of the universe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Hubble Diagram</a:t>
            </a:r>
            <a:endParaRPr/>
          </a:p>
        </p:txBody>
      </p:sp>
      <p:pic>
        <p:nvPicPr>
          <p:cNvPr id="73" name="Google Shape;73;p15"/>
          <p:cNvPicPr preferRelativeResize="0"/>
          <p:nvPr/>
        </p:nvPicPr>
        <p:blipFill>
          <a:blip r:embed="rId3">
            <a:alphaModFix/>
          </a:blip>
          <a:stretch>
            <a:fillRect/>
          </a:stretch>
        </p:blipFill>
        <p:spPr>
          <a:xfrm>
            <a:off x="2993463" y="264875"/>
            <a:ext cx="5838825" cy="411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and Results</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62225" y="9663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Hubble constant = slope of linear distance/velocity relation</a:t>
            </a:r>
            <a:endParaRPr/>
          </a:p>
          <a:p>
            <a:pPr indent="-342900" lvl="0" marL="457200" rtl="0" algn="l">
              <a:spcBef>
                <a:spcPts val="0"/>
              </a:spcBef>
              <a:spcAft>
                <a:spcPts val="0"/>
              </a:spcAft>
              <a:buSzPts val="1800"/>
              <a:buChar char="-"/>
            </a:pPr>
            <a:r>
              <a:rPr lang="en"/>
              <a:t>Estimate with OLS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Hubble constant estimate: 48.5 km/Mpc s</a:t>
            </a:r>
            <a:endParaRPr/>
          </a:p>
          <a:p>
            <a:pPr indent="0" lvl="0" marL="0" rtl="0" algn="l">
              <a:spcBef>
                <a:spcPts val="1200"/>
              </a:spcBef>
              <a:spcAft>
                <a:spcPts val="1200"/>
              </a:spcAft>
              <a:buNone/>
            </a:pPr>
            <a:r>
              <a:rPr lang="en"/>
              <a:t>Implied age of universe: 20.2 billion years</a:t>
            </a:r>
            <a:endParaRPr/>
          </a:p>
        </p:txBody>
      </p:sp>
      <p:pic>
        <p:nvPicPr>
          <p:cNvPr id="80" name="Google Shape;80;p16"/>
          <p:cNvPicPr preferRelativeResize="0"/>
          <p:nvPr/>
        </p:nvPicPr>
        <p:blipFill>
          <a:blip r:embed="rId3">
            <a:alphaModFix/>
          </a:blip>
          <a:stretch>
            <a:fillRect/>
          </a:stretch>
        </p:blipFill>
        <p:spPr>
          <a:xfrm>
            <a:off x="4520650" y="1760975"/>
            <a:ext cx="4382776" cy="329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6" name="Google Shape;86;p17"/>
          <p:cNvSpPr txBox="1"/>
          <p:nvPr>
            <p:ph idx="1" type="body"/>
          </p:nvPr>
        </p:nvSpPr>
        <p:spPr>
          <a:xfrm>
            <a:off x="247550" y="1163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Type Ia supernovae serve as reliable standard candles for measuring cosmic distances due to their consistent brightness. Using these measurements and redshift data, we estimated the Hubble constant at 48.5 km/s per megaparsec, implying a universe age of around 20.2 billion years. The Hubble diagram confirms the linear relationship between distance and velocity, supporting the expanding universe model. This emphasizes the key role of accurate distance measurements in understanding the universe’s expansion and 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2" name="Google Shape;92;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Tonry, John L., et al. "Cosmological results from high-z supernovae." The Astrophysical Journal 594.1 (2003): 1.</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Statement</a:t>
            </a:r>
            <a:endParaRPr/>
          </a:p>
        </p:txBody>
      </p:sp>
      <p:sp>
        <p:nvSpPr>
          <p:cNvPr id="98" name="Google Shape;98;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 AI was used during this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 Statement</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Individual Contributions:</a:t>
            </a:r>
            <a:endParaRPr b="1"/>
          </a:p>
          <a:p>
            <a:pPr indent="-342900" lvl="0" marL="457200" rtl="0" algn="l">
              <a:spcBef>
                <a:spcPts val="1200"/>
              </a:spcBef>
              <a:spcAft>
                <a:spcPts val="0"/>
              </a:spcAft>
              <a:buSzPts val="1800"/>
              <a:buChar char="●"/>
            </a:pPr>
            <a:r>
              <a:rPr lang="en"/>
              <a:t>Zachary Cohen wrote the “Motivation”, “AI Statement”, “Contribution Statement”, </a:t>
            </a:r>
            <a:r>
              <a:rPr lang="en"/>
              <a:t>and</a:t>
            </a:r>
            <a:r>
              <a:rPr lang="en"/>
              <a:t> “References” slides</a:t>
            </a:r>
            <a:endParaRPr/>
          </a:p>
          <a:p>
            <a:pPr indent="-342900" lvl="0" marL="457200" rtl="0" algn="l">
              <a:spcBef>
                <a:spcPts val="0"/>
              </a:spcBef>
              <a:spcAft>
                <a:spcPts val="0"/>
              </a:spcAft>
              <a:buSzPts val="1800"/>
              <a:buChar char="●"/>
            </a:pPr>
            <a:r>
              <a:rPr lang="en"/>
              <a:t>John Wright used his code to complete the “Methods” slides</a:t>
            </a:r>
            <a:endParaRPr/>
          </a:p>
          <a:p>
            <a:pPr indent="-342900" lvl="0" marL="457200" rtl="0" algn="l">
              <a:spcBef>
                <a:spcPts val="0"/>
              </a:spcBef>
              <a:spcAft>
                <a:spcPts val="0"/>
              </a:spcAft>
              <a:buSzPts val="1800"/>
              <a:buChar char="●"/>
            </a:pPr>
            <a:r>
              <a:rPr lang="en"/>
              <a:t>Dechong Wang wrote the Conclusion slide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