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9" r:id="rId3"/>
    <p:sldId id="257" r:id="rId4"/>
    <p:sldId id="258" r:id="rId5"/>
    <p:sldId id="264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6A539D-6794-4C25-AC86-4BECB804B99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831744A-8DD8-4ABF-AC4D-2E68BDF437BB}">
      <dgm:prSet/>
      <dgm:spPr/>
      <dgm:t>
        <a:bodyPr/>
        <a:lstStyle/>
        <a:p>
          <a:r>
            <a:rPr lang="en-US" b="1"/>
            <a:t>Churned Customers</a:t>
          </a:r>
          <a:r>
            <a:rPr lang="en-US"/>
            <a:t>: The PMF shows higher probabilities for lower tenures, indicating that customers with shorter tenures are more likely to churn.</a:t>
          </a:r>
        </a:p>
      </dgm:t>
    </dgm:pt>
    <dgm:pt modelId="{48709712-8C6E-4EE6-B5A3-1869E429B8E1}" type="parTrans" cxnId="{1B0D8A35-27B9-49A1-8C4B-C4A8FE9AD419}">
      <dgm:prSet/>
      <dgm:spPr/>
      <dgm:t>
        <a:bodyPr/>
        <a:lstStyle/>
        <a:p>
          <a:endParaRPr lang="en-US"/>
        </a:p>
      </dgm:t>
    </dgm:pt>
    <dgm:pt modelId="{7A4384D4-5510-4E02-A6AB-18CB837EE386}" type="sibTrans" cxnId="{1B0D8A35-27B9-49A1-8C4B-C4A8FE9AD419}">
      <dgm:prSet/>
      <dgm:spPr/>
      <dgm:t>
        <a:bodyPr/>
        <a:lstStyle/>
        <a:p>
          <a:endParaRPr lang="en-US"/>
        </a:p>
      </dgm:t>
    </dgm:pt>
    <dgm:pt modelId="{42655660-DF37-449C-9037-E5F8FCF02E8D}">
      <dgm:prSet/>
      <dgm:spPr/>
      <dgm:t>
        <a:bodyPr/>
        <a:lstStyle/>
        <a:p>
          <a:r>
            <a:rPr lang="en-US" b="1"/>
            <a:t>Not Churned Customers</a:t>
          </a:r>
          <a:r>
            <a:rPr lang="en-US"/>
            <a:t>: The PMF suggests that longer-tenured customers tend to remain with the company, supporting our hypothesis.</a:t>
          </a:r>
        </a:p>
      </dgm:t>
    </dgm:pt>
    <dgm:pt modelId="{D21DEDAD-88D9-4B44-9540-520FC35A246E}" type="parTrans" cxnId="{FFF1D3D7-69A4-4790-8982-CEF1A5BD405D}">
      <dgm:prSet/>
      <dgm:spPr/>
      <dgm:t>
        <a:bodyPr/>
        <a:lstStyle/>
        <a:p>
          <a:endParaRPr lang="en-US"/>
        </a:p>
      </dgm:t>
    </dgm:pt>
    <dgm:pt modelId="{33ED9288-3DBA-4034-967A-80DA6300556B}" type="sibTrans" cxnId="{FFF1D3D7-69A4-4790-8982-CEF1A5BD405D}">
      <dgm:prSet/>
      <dgm:spPr/>
      <dgm:t>
        <a:bodyPr/>
        <a:lstStyle/>
        <a:p>
          <a:endParaRPr lang="en-US"/>
        </a:p>
      </dgm:t>
    </dgm:pt>
    <dgm:pt modelId="{958F909C-8F15-494F-ABCE-8ED90BEF2CF9}" type="pres">
      <dgm:prSet presAssocID="{EC6A539D-6794-4C25-AC86-4BECB804B992}" presName="root" presStyleCnt="0">
        <dgm:presLayoutVars>
          <dgm:dir/>
          <dgm:resizeHandles val="exact"/>
        </dgm:presLayoutVars>
      </dgm:prSet>
      <dgm:spPr/>
    </dgm:pt>
    <dgm:pt modelId="{7866433D-8A9D-42E5-88D6-938F47100A9D}" type="pres">
      <dgm:prSet presAssocID="{2831744A-8DD8-4ABF-AC4D-2E68BDF437BB}" presName="compNode" presStyleCnt="0"/>
      <dgm:spPr/>
    </dgm:pt>
    <dgm:pt modelId="{C6C9B473-8D27-48CE-B50A-241263115281}" type="pres">
      <dgm:prSet presAssocID="{2831744A-8DD8-4ABF-AC4D-2E68BDF437BB}" presName="bgRect" presStyleLbl="bgShp" presStyleIdx="0" presStyleCnt="2"/>
      <dgm:spPr/>
    </dgm:pt>
    <dgm:pt modelId="{2F41B040-6E0C-435A-ABBC-D9DC97948D4A}" type="pres">
      <dgm:prSet presAssocID="{2831744A-8DD8-4ABF-AC4D-2E68BDF437B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A7DB2B08-C84C-4670-BB6B-A167F72C698F}" type="pres">
      <dgm:prSet presAssocID="{2831744A-8DD8-4ABF-AC4D-2E68BDF437BB}" presName="spaceRect" presStyleCnt="0"/>
      <dgm:spPr/>
    </dgm:pt>
    <dgm:pt modelId="{3175EE88-B07B-4612-8B96-AB59EC1BBAC1}" type="pres">
      <dgm:prSet presAssocID="{2831744A-8DD8-4ABF-AC4D-2E68BDF437BB}" presName="parTx" presStyleLbl="revTx" presStyleIdx="0" presStyleCnt="2">
        <dgm:presLayoutVars>
          <dgm:chMax val="0"/>
          <dgm:chPref val="0"/>
        </dgm:presLayoutVars>
      </dgm:prSet>
      <dgm:spPr/>
    </dgm:pt>
    <dgm:pt modelId="{F9BFAFD5-9062-4663-A405-2A21D52A5239}" type="pres">
      <dgm:prSet presAssocID="{7A4384D4-5510-4E02-A6AB-18CB837EE386}" presName="sibTrans" presStyleCnt="0"/>
      <dgm:spPr/>
    </dgm:pt>
    <dgm:pt modelId="{60FD4803-3A36-4932-8FB0-B570FF3823B1}" type="pres">
      <dgm:prSet presAssocID="{42655660-DF37-449C-9037-E5F8FCF02E8D}" presName="compNode" presStyleCnt="0"/>
      <dgm:spPr/>
    </dgm:pt>
    <dgm:pt modelId="{C6138E8E-8FDE-4A6C-9865-1F63016C9856}" type="pres">
      <dgm:prSet presAssocID="{42655660-DF37-449C-9037-E5F8FCF02E8D}" presName="bgRect" presStyleLbl="bgShp" presStyleIdx="1" presStyleCnt="2"/>
      <dgm:spPr/>
    </dgm:pt>
    <dgm:pt modelId="{3C4BD99E-A389-4000-9EFD-BCF712F6E101}" type="pres">
      <dgm:prSet presAssocID="{42655660-DF37-449C-9037-E5F8FCF02E8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13645E8E-3F3D-4CAD-9A9A-8DBDD583EEFD}" type="pres">
      <dgm:prSet presAssocID="{42655660-DF37-449C-9037-E5F8FCF02E8D}" presName="spaceRect" presStyleCnt="0"/>
      <dgm:spPr/>
    </dgm:pt>
    <dgm:pt modelId="{EC2FFFCD-263D-455E-9D26-4400B8F2723F}" type="pres">
      <dgm:prSet presAssocID="{42655660-DF37-449C-9037-E5F8FCF02E8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B0D8A35-27B9-49A1-8C4B-C4A8FE9AD419}" srcId="{EC6A539D-6794-4C25-AC86-4BECB804B992}" destId="{2831744A-8DD8-4ABF-AC4D-2E68BDF437BB}" srcOrd="0" destOrd="0" parTransId="{48709712-8C6E-4EE6-B5A3-1869E429B8E1}" sibTransId="{7A4384D4-5510-4E02-A6AB-18CB837EE386}"/>
    <dgm:cxn modelId="{46A4A73E-63CB-42B2-A18F-7AD5D105A23D}" type="presOf" srcId="{2831744A-8DD8-4ABF-AC4D-2E68BDF437BB}" destId="{3175EE88-B07B-4612-8B96-AB59EC1BBAC1}" srcOrd="0" destOrd="0" presId="urn:microsoft.com/office/officeart/2018/2/layout/IconVerticalSolidList"/>
    <dgm:cxn modelId="{B0CF34C5-16B6-43AF-A259-DE9D54D73901}" type="presOf" srcId="{EC6A539D-6794-4C25-AC86-4BECB804B992}" destId="{958F909C-8F15-494F-ABCE-8ED90BEF2CF9}" srcOrd="0" destOrd="0" presId="urn:microsoft.com/office/officeart/2018/2/layout/IconVerticalSolidList"/>
    <dgm:cxn modelId="{FFF1D3D7-69A4-4790-8982-CEF1A5BD405D}" srcId="{EC6A539D-6794-4C25-AC86-4BECB804B992}" destId="{42655660-DF37-449C-9037-E5F8FCF02E8D}" srcOrd="1" destOrd="0" parTransId="{D21DEDAD-88D9-4B44-9540-520FC35A246E}" sibTransId="{33ED9288-3DBA-4034-967A-80DA6300556B}"/>
    <dgm:cxn modelId="{3C2F64DD-CCFD-4999-A08A-6BE348F1E6F0}" type="presOf" srcId="{42655660-DF37-449C-9037-E5F8FCF02E8D}" destId="{EC2FFFCD-263D-455E-9D26-4400B8F2723F}" srcOrd="0" destOrd="0" presId="urn:microsoft.com/office/officeart/2018/2/layout/IconVerticalSolidList"/>
    <dgm:cxn modelId="{8173E325-4ED1-4C73-9D34-BB7934724487}" type="presParOf" srcId="{958F909C-8F15-494F-ABCE-8ED90BEF2CF9}" destId="{7866433D-8A9D-42E5-88D6-938F47100A9D}" srcOrd="0" destOrd="0" presId="urn:microsoft.com/office/officeart/2018/2/layout/IconVerticalSolidList"/>
    <dgm:cxn modelId="{44A76EF7-A9CD-42D8-A5DC-F8DFC869E355}" type="presParOf" srcId="{7866433D-8A9D-42E5-88D6-938F47100A9D}" destId="{C6C9B473-8D27-48CE-B50A-241263115281}" srcOrd="0" destOrd="0" presId="urn:microsoft.com/office/officeart/2018/2/layout/IconVerticalSolidList"/>
    <dgm:cxn modelId="{ABA8942A-6C9F-46EA-8025-AD3AEA8D8DE6}" type="presParOf" srcId="{7866433D-8A9D-42E5-88D6-938F47100A9D}" destId="{2F41B040-6E0C-435A-ABBC-D9DC97948D4A}" srcOrd="1" destOrd="0" presId="urn:microsoft.com/office/officeart/2018/2/layout/IconVerticalSolidList"/>
    <dgm:cxn modelId="{1FAE5545-EB50-4D92-9C40-20C7632F787D}" type="presParOf" srcId="{7866433D-8A9D-42E5-88D6-938F47100A9D}" destId="{A7DB2B08-C84C-4670-BB6B-A167F72C698F}" srcOrd="2" destOrd="0" presId="urn:microsoft.com/office/officeart/2018/2/layout/IconVerticalSolidList"/>
    <dgm:cxn modelId="{3A6E131D-FF50-4BD9-AD82-615C4C4091AE}" type="presParOf" srcId="{7866433D-8A9D-42E5-88D6-938F47100A9D}" destId="{3175EE88-B07B-4612-8B96-AB59EC1BBAC1}" srcOrd="3" destOrd="0" presId="urn:microsoft.com/office/officeart/2018/2/layout/IconVerticalSolidList"/>
    <dgm:cxn modelId="{E20EB821-E60C-42BB-B288-988BA0E6218A}" type="presParOf" srcId="{958F909C-8F15-494F-ABCE-8ED90BEF2CF9}" destId="{F9BFAFD5-9062-4663-A405-2A21D52A5239}" srcOrd="1" destOrd="0" presId="urn:microsoft.com/office/officeart/2018/2/layout/IconVerticalSolidList"/>
    <dgm:cxn modelId="{CD241020-EB23-4BD2-BFD3-9B4CEC11220B}" type="presParOf" srcId="{958F909C-8F15-494F-ABCE-8ED90BEF2CF9}" destId="{60FD4803-3A36-4932-8FB0-B570FF3823B1}" srcOrd="2" destOrd="0" presId="urn:microsoft.com/office/officeart/2018/2/layout/IconVerticalSolidList"/>
    <dgm:cxn modelId="{0973FC7A-F0BB-49CD-B325-11EB8D457A58}" type="presParOf" srcId="{60FD4803-3A36-4932-8FB0-B570FF3823B1}" destId="{C6138E8E-8FDE-4A6C-9865-1F63016C9856}" srcOrd="0" destOrd="0" presId="urn:microsoft.com/office/officeart/2018/2/layout/IconVerticalSolidList"/>
    <dgm:cxn modelId="{39FCEE4B-42B2-4279-9C4F-DCF28A45761B}" type="presParOf" srcId="{60FD4803-3A36-4932-8FB0-B570FF3823B1}" destId="{3C4BD99E-A389-4000-9EFD-BCF712F6E101}" srcOrd="1" destOrd="0" presId="urn:microsoft.com/office/officeart/2018/2/layout/IconVerticalSolidList"/>
    <dgm:cxn modelId="{C6579959-CD18-485C-8954-D738EC2A3AEA}" type="presParOf" srcId="{60FD4803-3A36-4932-8FB0-B570FF3823B1}" destId="{13645E8E-3F3D-4CAD-9A9A-8DBDD583EEFD}" srcOrd="2" destOrd="0" presId="urn:microsoft.com/office/officeart/2018/2/layout/IconVerticalSolidList"/>
    <dgm:cxn modelId="{D3388D59-BC73-42DC-BA8D-9D1B6724800F}" type="presParOf" srcId="{60FD4803-3A36-4932-8FB0-B570FF3823B1}" destId="{EC2FFFCD-263D-455E-9D26-4400B8F2723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C9B473-8D27-48CE-B50A-241263115281}">
      <dsp:nvSpPr>
        <dsp:cNvPr id="0" name=""/>
        <dsp:cNvSpPr/>
      </dsp:nvSpPr>
      <dsp:spPr>
        <a:xfrm>
          <a:off x="0" y="807442"/>
          <a:ext cx="5651500" cy="14906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41B040-6E0C-435A-ABBC-D9DC97948D4A}">
      <dsp:nvSpPr>
        <dsp:cNvPr id="0" name=""/>
        <dsp:cNvSpPr/>
      </dsp:nvSpPr>
      <dsp:spPr>
        <a:xfrm>
          <a:off x="450925" y="1142841"/>
          <a:ext cx="819864" cy="8198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5EE88-B07B-4612-8B96-AB59EC1BBAC1}">
      <dsp:nvSpPr>
        <dsp:cNvPr id="0" name=""/>
        <dsp:cNvSpPr/>
      </dsp:nvSpPr>
      <dsp:spPr>
        <a:xfrm>
          <a:off x="1721715" y="807442"/>
          <a:ext cx="3929784" cy="1490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762" tIns="157762" rIns="157762" bIns="15776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Churned Customers</a:t>
          </a:r>
          <a:r>
            <a:rPr lang="en-US" sz="1700" kern="1200"/>
            <a:t>: The PMF shows higher probabilities for lower tenures, indicating that customers with shorter tenures are more likely to churn.</a:t>
          </a:r>
        </a:p>
      </dsp:txBody>
      <dsp:txXfrm>
        <a:off x="1721715" y="807442"/>
        <a:ext cx="3929784" cy="1490662"/>
      </dsp:txXfrm>
    </dsp:sp>
    <dsp:sp modelId="{C6138E8E-8FDE-4A6C-9865-1F63016C9856}">
      <dsp:nvSpPr>
        <dsp:cNvPr id="0" name=""/>
        <dsp:cNvSpPr/>
      </dsp:nvSpPr>
      <dsp:spPr>
        <a:xfrm>
          <a:off x="0" y="2670770"/>
          <a:ext cx="5651500" cy="14906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4BD99E-A389-4000-9EFD-BCF712F6E101}">
      <dsp:nvSpPr>
        <dsp:cNvPr id="0" name=""/>
        <dsp:cNvSpPr/>
      </dsp:nvSpPr>
      <dsp:spPr>
        <a:xfrm>
          <a:off x="450925" y="3006169"/>
          <a:ext cx="819864" cy="8198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FFFCD-263D-455E-9D26-4400B8F2723F}">
      <dsp:nvSpPr>
        <dsp:cNvPr id="0" name=""/>
        <dsp:cNvSpPr/>
      </dsp:nvSpPr>
      <dsp:spPr>
        <a:xfrm>
          <a:off x="1721715" y="2670770"/>
          <a:ext cx="3929784" cy="1490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762" tIns="157762" rIns="157762" bIns="15776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Not Churned Customers</a:t>
          </a:r>
          <a:r>
            <a:rPr lang="en-US" sz="1700" kern="1200"/>
            <a:t>: The PMF suggests that longer-tenured customers tend to remain with the company, supporting our hypothesis.</a:t>
          </a:r>
        </a:p>
      </dsp:txBody>
      <dsp:txXfrm>
        <a:off x="1721715" y="2670770"/>
        <a:ext cx="3929784" cy="14906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8/7/2024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4976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57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30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8/7/2024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17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8/7/2024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60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8/7/2024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130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8/7/2024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20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8/7/2024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40767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8/7/2024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48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8/7/2024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96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8/7/2024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05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04225F2-7107-4609-BCC2-77C63064A5E8}" type="datetime1">
              <a:rPr lang="en-US" smtClean="0"/>
              <a:t>8/7/2024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45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FE42E8-8B57-452D-A122-4DCE9AC771EF}" type="datetime1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6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6B39DF-7963-A0B9-FB29-0144B705E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269282"/>
            <a:ext cx="8991600" cy="1264762"/>
          </a:xfrm>
        </p:spPr>
        <p:txBody>
          <a:bodyPr>
            <a:normAutofit/>
          </a:bodyPr>
          <a:lstStyle/>
          <a:p>
            <a:r>
              <a:rPr lang="en-US" sz="3200"/>
              <a:t>Customer Churn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5B1BFD-B042-50CF-D24A-8ABCF6A5A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5688535"/>
            <a:ext cx="6801612" cy="53612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rgbClr val="FFFFFF"/>
                </a:solidFill>
              </a:rPr>
              <a:t>By Juston Suell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rgbClr val="FFFFFF"/>
                </a:solidFill>
              </a:rPr>
              <a:t>Bellevue University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rgbClr val="FFFFFF"/>
                </a:solidFill>
              </a:rPr>
              <a:t>DSC530  - Data Exploration and Analysis</a:t>
            </a:r>
          </a:p>
        </p:txBody>
      </p:sp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5DF7C431-E1B9-4C5C-3A66-FCBFB98585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271" r="6950" b="-1"/>
          <a:stretch/>
        </p:blipFill>
        <p:spPr>
          <a:xfrm>
            <a:off x="4628732" y="640078"/>
            <a:ext cx="2934535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39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Rectangle 7175">
            <a:extLst>
              <a:ext uri="{FF2B5EF4-FFF2-40B4-BE49-F238E27FC236}">
                <a16:creationId xmlns:a16="http://schemas.microsoft.com/office/drawing/2014/main" id="{8DCA398B-8CB4-4C0C-89C6-A8AB6F78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C3BF41-C11A-0E1C-A4A0-88371A054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400"/>
              <a:t>Analytical Distribution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5259E-EB31-A94C-A133-F9F894EECA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4672" y="2858703"/>
            <a:ext cx="4475892" cy="304254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normal distribution provides a good approximation of the ‘TotalCharges’ data, though there are deviations at the tails, possibly indicating outliers or a non-normal spread. This aligns with the earlier observation of a right-skewed distribution.</a:t>
            </a:r>
          </a:p>
        </p:txBody>
      </p:sp>
      <p:sp>
        <p:nvSpPr>
          <p:cNvPr id="7178" name="Rectangle 7177">
            <a:extLst>
              <a:ext uri="{FF2B5EF4-FFF2-40B4-BE49-F238E27FC236}">
                <a16:creationId xmlns:a16="http://schemas.microsoft.com/office/drawing/2014/main" id="{9E8345C6-0280-4226-BD83-7333BA6C3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80" name="Rectangle 7179">
            <a:extLst>
              <a:ext uri="{FF2B5EF4-FFF2-40B4-BE49-F238E27FC236}">
                <a16:creationId xmlns:a16="http://schemas.microsoft.com/office/drawing/2014/main" id="{99823778-D290-4538-B146-1F73C3755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843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1" name="Picture 3" descr="A graph showing the distribution of charge&#10;&#10;Description automatically generated">
            <a:extLst>
              <a:ext uri="{FF2B5EF4-FFF2-40B4-BE49-F238E27FC236}">
                <a16:creationId xmlns:a16="http://schemas.microsoft.com/office/drawing/2014/main" id="{B9EA1099-F2AB-B812-0162-52AA56DDA3D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2" r="32607" b="-1"/>
          <a:stretch/>
        </p:blipFill>
        <p:spPr bwMode="auto">
          <a:xfrm>
            <a:off x="7208520" y="1126397"/>
            <a:ext cx="3867912" cy="4288536"/>
          </a:xfrm>
          <a:prstGeom prst="rect">
            <a:avLst/>
          </a:prstGeom>
          <a:noFill/>
          <a:ln w="317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327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48E083-8C29-BCF7-9F4F-70F8ED5F6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Scatter Plot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CA474-B1BA-CAC5-03B8-E77A3978B043}"/>
              </a:ext>
            </a:extLst>
          </p:cNvPr>
          <p:cNvSpPr>
            <a:spLocks/>
          </p:cNvSpPr>
          <p:nvPr/>
        </p:nvSpPr>
        <p:spPr>
          <a:xfrm>
            <a:off x="5775322" y="2511364"/>
            <a:ext cx="2586082" cy="272485"/>
          </a:xfrm>
          <a:prstGeom prst="rect">
            <a:avLst/>
          </a:prstGeom>
        </p:spPr>
        <p:txBody>
          <a:bodyPr/>
          <a:lstStyle/>
          <a:p>
            <a:pPr defTabSz="228600">
              <a:spcAft>
                <a:spcPts val="600"/>
              </a:spcAft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Tenure vs. </a:t>
            </a:r>
            <a:r>
              <a:rPr lang="en-US" sz="9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MonthlyCharges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889FA0-41A9-0396-9373-C45333A061F4}"/>
              </a:ext>
            </a:extLst>
          </p:cNvPr>
          <p:cNvSpPr>
            <a:spLocks/>
          </p:cNvSpPr>
          <p:nvPr/>
        </p:nvSpPr>
        <p:spPr>
          <a:xfrm>
            <a:off x="5619750" y="2854591"/>
            <a:ext cx="2741653" cy="1492045"/>
          </a:xfrm>
          <a:prstGeom prst="rect">
            <a:avLst/>
          </a:prstGeom>
        </p:spPr>
        <p:txBody>
          <a:bodyPr/>
          <a:lstStyle/>
          <a:p>
            <a:pPr defTabSz="228600">
              <a:spcAft>
                <a:spcPts val="600"/>
              </a:spcAft>
            </a:pPr>
            <a:r>
              <a:rPr lang="en-US" sz="9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Correlation</a:t>
            </a: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Moderate positive correlation (0.23), indicating that as tenure increases, monthly charges tend to increase slightly</a:t>
            </a:r>
          </a:p>
          <a:p>
            <a:pPr defTabSz="228600">
              <a:spcAft>
                <a:spcPts val="600"/>
              </a:spcAft>
            </a:pPr>
            <a:r>
              <a:rPr lang="en-US" sz="9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Covariance</a:t>
            </a: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Positive covariance suggests a linear relationship, though it's not strong enough to imply causation.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311B6D-0E9E-DD7F-EE8F-7873B1889D39}"/>
              </a:ext>
            </a:extLst>
          </p:cNvPr>
          <p:cNvSpPr>
            <a:spLocks/>
          </p:cNvSpPr>
          <p:nvPr/>
        </p:nvSpPr>
        <p:spPr>
          <a:xfrm>
            <a:off x="8640719" y="2511364"/>
            <a:ext cx="2586081" cy="281314"/>
          </a:xfrm>
          <a:prstGeom prst="rect">
            <a:avLst/>
          </a:prstGeom>
        </p:spPr>
        <p:txBody>
          <a:bodyPr/>
          <a:lstStyle/>
          <a:p>
            <a:pPr defTabSz="228600">
              <a:spcAft>
                <a:spcPts val="600"/>
              </a:spcAft>
            </a:pPr>
            <a:r>
              <a:rPr lang="en-US" sz="9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TotalCharges</a:t>
            </a:r>
            <a:r>
              <a:rPr lang="en-US" sz="9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vs. </a:t>
            </a:r>
            <a:r>
              <a:rPr lang="en-US" sz="9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MonthlyCharges</a:t>
            </a: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A7B95-D6B6-D22B-3488-54D21C8C7A77}"/>
              </a:ext>
            </a:extLst>
          </p:cNvPr>
          <p:cNvSpPr>
            <a:spLocks/>
          </p:cNvSpPr>
          <p:nvPr/>
        </p:nvSpPr>
        <p:spPr>
          <a:xfrm>
            <a:off x="8485147" y="2854591"/>
            <a:ext cx="2741653" cy="1492045"/>
          </a:xfrm>
          <a:prstGeom prst="rect">
            <a:avLst/>
          </a:prstGeom>
        </p:spPr>
        <p:txBody>
          <a:bodyPr/>
          <a:lstStyle/>
          <a:p>
            <a:pPr defTabSz="228600">
              <a:spcAft>
                <a:spcPts val="600"/>
              </a:spcAft>
            </a:pPr>
            <a:r>
              <a:rPr lang="en-US" sz="9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Correlation</a:t>
            </a: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Strong positive correlation (0.65), indicating that higher monthly charges are associated with higher total charges.</a:t>
            </a:r>
          </a:p>
          <a:p>
            <a:pPr defTabSz="228600">
              <a:spcAft>
                <a:spcPts val="600"/>
              </a:spcAft>
            </a:pPr>
            <a:r>
              <a:rPr lang="en-US" sz="9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Covariance</a:t>
            </a: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High positive covariance supports a strong linear relationship, potentially indicative of causation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40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44663-B05B-9C69-94C0-B3FAE67BB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Scatter Plot Analysis cont.</a:t>
            </a:r>
            <a:endParaRPr 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5833A352-0D86-0C8C-D1F3-7BCB652DF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41504" y="2638425"/>
            <a:ext cx="3423282" cy="219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19422EAE-CCF4-D853-A9BB-92EF19E7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4055" y="2638833"/>
            <a:ext cx="3422010" cy="219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636F88B-D093-E765-E566-BD31DB53F05F}"/>
              </a:ext>
            </a:extLst>
          </p:cNvPr>
          <p:cNvSpPr txBox="1">
            <a:spLocks/>
          </p:cNvSpPr>
          <p:nvPr/>
        </p:nvSpPr>
        <p:spPr>
          <a:xfrm>
            <a:off x="2253125" y="5119651"/>
            <a:ext cx="3466768" cy="7736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3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defTabSz="73152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500" kern="1200" cap="all" spc="24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Correlation(Tenure, </a:t>
            </a:r>
            <a:r>
              <a:rPr lang="en-US" sz="500" kern="1200" cap="all" spc="240" baseline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MonthlyCharges</a:t>
            </a:r>
            <a:r>
              <a:rPr lang="en-US" sz="500" kern="1200" cap="all" spc="24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): 0.25</a:t>
            </a:r>
          </a:p>
          <a:p>
            <a:pPr marL="457200" indent="-457200" defTabSz="73152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500" kern="1200" cap="all" spc="24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457200" indent="-457200" defTabSz="73152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500" kern="1200" cap="all" spc="24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Covariance (Tenure, </a:t>
            </a:r>
            <a:r>
              <a:rPr lang="en-US" sz="500" kern="1200" cap="all" spc="240" baseline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monthlyCharges</a:t>
            </a:r>
            <a:r>
              <a:rPr lang="en-US" sz="500" kern="1200" cap="all" spc="24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): 183.20</a:t>
            </a:r>
            <a:endParaRPr lang="en-US" sz="5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8AE321B-87D5-FCAD-82C1-0D2D94C50FD8}"/>
              </a:ext>
            </a:extLst>
          </p:cNvPr>
          <p:cNvSpPr txBox="1">
            <a:spLocks/>
          </p:cNvSpPr>
          <p:nvPr/>
        </p:nvSpPr>
        <p:spPr>
          <a:xfrm>
            <a:off x="6472108" y="5140683"/>
            <a:ext cx="3466768" cy="7736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3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defTabSz="73152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500" kern="1200" cap="all" spc="24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Correlation(</a:t>
            </a:r>
            <a:r>
              <a:rPr lang="en-US" sz="500" kern="1200" cap="all" spc="240" baseline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Totalcharges</a:t>
            </a:r>
            <a:r>
              <a:rPr lang="en-US" sz="500" kern="1200" cap="all" spc="24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500" kern="1200" cap="all" spc="240" baseline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MonthlyCharges</a:t>
            </a:r>
            <a:r>
              <a:rPr lang="en-US" sz="500" kern="1200" cap="all" spc="24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): 0.65</a:t>
            </a:r>
          </a:p>
          <a:p>
            <a:pPr marL="457200" indent="-457200" defTabSz="73152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500" kern="1200" cap="all" spc="24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457200" indent="-457200" defTabSz="73152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500" kern="1200" cap="all" spc="24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Covariance (</a:t>
            </a:r>
            <a:r>
              <a:rPr lang="en-US" sz="500" kern="1200" cap="all" spc="240" baseline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Totalcharges</a:t>
            </a:r>
            <a:r>
              <a:rPr lang="en-US" sz="500" kern="1200" cap="all" spc="24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500" kern="1200" cap="all" spc="240" baseline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monthlyCharges</a:t>
            </a:r>
            <a:r>
              <a:rPr lang="en-US" sz="500" kern="1200" cap="all" spc="24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): 44331.98</a:t>
            </a:r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2874155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30BC020-BDBF-49EB-9898-BAB5BF55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950C64-5D81-40F1-9601-8BA0D63BA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2D6A99-3516-0BD8-3515-818505935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81241"/>
            <a:ext cx="7729729" cy="855406"/>
          </a:xfrm>
          <a:noFill/>
          <a:ln>
            <a:solidFill>
              <a:schemeClr val="bg1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Hypothesis Testing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A340DCA-66C3-CDF6-A2DC-D6326A7769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858143" y="643467"/>
            <a:ext cx="6475713" cy="257610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7BD41-C9AF-4552-9DE2-900DA5147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38412" y="4846076"/>
            <a:ext cx="7715177" cy="127155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The binomial test compares churn rates between month-to-month and two-year contract customers. A low p-value (&lt; 0.05) would indicate a significant difference in churn rates, supporting the hypothesis that contract type influences churn.</a:t>
            </a:r>
          </a:p>
        </p:txBody>
      </p:sp>
    </p:spTree>
    <p:extLst>
      <p:ext uri="{BB962C8B-B14F-4D97-AF65-F5344CB8AC3E}">
        <p14:creationId xmlns:p14="http://schemas.microsoft.com/office/powerpoint/2010/main" val="2181047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25927-9FB8-D042-3400-28EE457D2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Analysis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57EF5-CFDF-6FBA-DE62-78E02C7AF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Tenure</a:t>
            </a:r>
            <a:r>
              <a:rPr lang="en-US" dirty="0"/>
              <a:t>: Longer tenure is negatively associated with churn, suggesting that customers with longer tenures are less likely to churn.</a:t>
            </a:r>
          </a:p>
          <a:p>
            <a:r>
              <a:rPr lang="en-US" b="1" dirty="0" err="1"/>
              <a:t>MonthlyCharges</a:t>
            </a:r>
            <a:r>
              <a:rPr lang="en-US" dirty="0"/>
              <a:t>: Higher monthly charges are positively correlated with churn, indicating that higher bills may drive customers to leave.</a:t>
            </a:r>
          </a:p>
          <a:p>
            <a:r>
              <a:rPr lang="en-US" b="1" dirty="0"/>
              <a:t>Contract Type</a:t>
            </a:r>
            <a:r>
              <a:rPr lang="en-US" dirty="0"/>
              <a:t>: Customers on longer contracts have lower churn rates, supporting the hypothesis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67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71240-EBE6-ADB9-28D7-216225BB2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44F185-1150-D92D-64B3-6EEDD7125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61719"/>
                </a:solidFill>
                <a:effectLst/>
                <a:latin typeface="Glyph"/>
              </a:rPr>
              <a:t>B. (n.d.). </a:t>
            </a:r>
            <a:r>
              <a:rPr lang="en-US" b="0" i="1" dirty="0">
                <a:solidFill>
                  <a:srgbClr val="161719"/>
                </a:solidFill>
                <a:effectLst/>
                <a:latin typeface="Glyph"/>
              </a:rPr>
              <a:t>Telco Customer Churn</a:t>
            </a:r>
            <a:r>
              <a:rPr lang="en-US" b="0" i="0" dirty="0">
                <a:solidFill>
                  <a:srgbClr val="161719"/>
                </a:solidFill>
                <a:effectLst/>
                <a:latin typeface="Glyph"/>
              </a:rPr>
              <a:t>. Kaggle. https://www.kaggle.com/datasets/blastchar/telco-customer-chur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216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7CEF7-BCDE-F7BD-BCE6-C35EF0630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8590" y="988741"/>
            <a:ext cx="5888754" cy="4880518"/>
          </a:xfrm>
          <a:noFill/>
          <a:ln>
            <a:noFill/>
          </a:ln>
        </p:spPr>
        <p:txBody>
          <a:bodyPr wrap="square">
            <a:normAutofit/>
          </a:bodyPr>
          <a:lstStyle/>
          <a:p>
            <a:pPr algn="l"/>
            <a:r>
              <a:rPr lang="en-US" sz="4800">
                <a:solidFill>
                  <a:schemeClr val="tx1"/>
                </a:solidFill>
              </a:rPr>
              <a:t>Statistical Question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5BD17F-C95C-40ED-8D04-03295D46F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03DEB5-0B19-4F8E-84E2-00F5861C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C5156F-0DAD-DE87-43A7-B09BC991C0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7700" y="2007220"/>
            <a:ext cx="2357553" cy="2843560"/>
          </a:xfrm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1700" i="0">
                <a:solidFill>
                  <a:srgbClr val="FFFFFF"/>
                </a:solidFill>
              </a:rPr>
              <a:t>My main hypothesis for this analysis is:</a:t>
            </a:r>
          </a:p>
          <a:p>
            <a:pPr algn="r">
              <a:lnSpc>
                <a:spcPct val="90000"/>
              </a:lnSpc>
            </a:pPr>
            <a:r>
              <a:rPr lang="en-US" sz="1700" b="1" i="0">
                <a:solidFill>
                  <a:srgbClr val="FFFFFF"/>
                </a:solidFill>
              </a:rPr>
              <a:t>"Do longer-tenured customers and those on longer-term contracts have lower churn rates, and how do monthly and total charges affect churn?"</a:t>
            </a:r>
            <a:endParaRPr lang="en-US" sz="1700" i="0">
              <a:solidFill>
                <a:srgbClr val="FFFFFF"/>
              </a:solidFill>
            </a:endParaRPr>
          </a:p>
          <a:p>
            <a:pPr algn="r">
              <a:lnSpc>
                <a:spcPct val="90000"/>
              </a:lnSpc>
            </a:pPr>
            <a:endParaRPr lang="en-US" sz="1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68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A3E00-C84D-6C3B-6B5A-3E135714F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Dataset Overview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F8706-4B1F-80C0-4BFC-13DC23345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The Dataset used in this project is the Telco Customer Churn from Kaggle.com (reference)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It contains information about customer demographics, services subscribed to, and account information, all of which can be used to predict customer churn.</a:t>
            </a:r>
          </a:p>
        </p:txBody>
      </p:sp>
    </p:spTree>
    <p:extLst>
      <p:ext uri="{BB962C8B-B14F-4D97-AF65-F5344CB8AC3E}">
        <p14:creationId xmlns:p14="http://schemas.microsoft.com/office/powerpoint/2010/main" val="2450899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ED01-B0F5-91BF-1F38-C28745B3A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Variables Used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FC9D2-80DF-0B4D-D3C1-2CD614E2F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For this project, I focused on the following five variables:</a:t>
            </a:r>
          </a:p>
          <a:p>
            <a:r>
              <a:rPr lang="en-US" b="1">
                <a:solidFill>
                  <a:schemeClr val="bg1"/>
                </a:solidFill>
              </a:rPr>
              <a:t>Tenure</a:t>
            </a:r>
            <a:r>
              <a:rPr lang="en-US">
                <a:solidFill>
                  <a:schemeClr val="bg1"/>
                </a:solidFill>
              </a:rPr>
              <a:t>: The number of months the customer has been with the company.</a:t>
            </a:r>
          </a:p>
          <a:p>
            <a:r>
              <a:rPr lang="en-US" b="1">
                <a:solidFill>
                  <a:schemeClr val="bg1"/>
                </a:solidFill>
              </a:rPr>
              <a:t>MonthlyCharges</a:t>
            </a:r>
            <a:r>
              <a:rPr lang="en-US">
                <a:solidFill>
                  <a:schemeClr val="bg1"/>
                </a:solidFill>
              </a:rPr>
              <a:t>: The amount charged to the customer monthly.</a:t>
            </a:r>
          </a:p>
          <a:p>
            <a:r>
              <a:rPr lang="en-US" b="1">
                <a:solidFill>
                  <a:schemeClr val="bg1"/>
                </a:solidFill>
              </a:rPr>
              <a:t>TotalCharges</a:t>
            </a:r>
            <a:r>
              <a:rPr lang="en-US">
                <a:solidFill>
                  <a:schemeClr val="bg1"/>
                </a:solidFill>
              </a:rPr>
              <a:t>: The total amount charged to the customer.</a:t>
            </a:r>
          </a:p>
          <a:p>
            <a:r>
              <a:rPr lang="en-US" b="1">
                <a:solidFill>
                  <a:schemeClr val="bg1"/>
                </a:solidFill>
              </a:rPr>
              <a:t>Contract</a:t>
            </a:r>
            <a:r>
              <a:rPr lang="en-US">
                <a:solidFill>
                  <a:schemeClr val="bg1"/>
                </a:solidFill>
              </a:rPr>
              <a:t>: The type of contract the customer is on (Month-to-month, One year, Two year).</a:t>
            </a:r>
          </a:p>
          <a:p>
            <a:r>
              <a:rPr lang="en-US" b="1">
                <a:solidFill>
                  <a:schemeClr val="bg1"/>
                </a:solidFill>
              </a:rPr>
              <a:t>Churn</a:t>
            </a:r>
            <a:r>
              <a:rPr lang="en-US">
                <a:solidFill>
                  <a:schemeClr val="bg1"/>
                </a:solidFill>
              </a:rPr>
              <a:t>: Whether the customer has churned or not.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These variables are selected based on their potential impact on customer churn and relevance to our statistical question.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881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oup of graphs showing different types of data&#10;&#10;Description automatically generated with medium confidence">
            <a:extLst>
              <a:ext uri="{FF2B5EF4-FFF2-40B4-BE49-F238E27FC236}">
                <a16:creationId xmlns:a16="http://schemas.microsoft.com/office/drawing/2014/main" id="{36A6651B-285C-90B1-1AE7-DAE811C91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210" y="1331412"/>
            <a:ext cx="7915425" cy="4195175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584DD5-B75F-1FA1-68DE-DD08D2F73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HISTOGRAMS AND ANALYSIS</a:t>
            </a:r>
          </a:p>
        </p:txBody>
      </p:sp>
    </p:spTree>
    <p:extLst>
      <p:ext uri="{BB962C8B-B14F-4D97-AF65-F5344CB8AC3E}">
        <p14:creationId xmlns:p14="http://schemas.microsoft.com/office/powerpoint/2010/main" val="2088303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433E3F-986E-CEA1-32F0-15642DC3D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2400" b="0" i="0">
                <a:solidFill>
                  <a:srgbClr val="FFFFFF"/>
                </a:solidFill>
                <a:effectLst/>
              </a:rPr>
              <a:t>descriptive characteristics for variables</a:t>
            </a: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BD3B97-B4D3-EB6A-715C-E4BBC654C7A9}"/>
              </a:ext>
            </a:extLst>
          </p:cNvPr>
          <p:cNvSpPr>
            <a:spLocks/>
          </p:cNvSpPr>
          <p:nvPr/>
        </p:nvSpPr>
        <p:spPr>
          <a:xfrm>
            <a:off x="920750" y="2327355"/>
            <a:ext cx="2741450" cy="2244565"/>
          </a:xfrm>
          <a:prstGeom prst="rect">
            <a:avLst/>
          </a:prstGeom>
        </p:spPr>
        <p:txBody>
          <a:bodyPr/>
          <a:lstStyle/>
          <a:p>
            <a:pPr defTabSz="491581">
              <a:spcAft>
                <a:spcPts val="384"/>
              </a:spcAft>
            </a:pPr>
            <a:r>
              <a:rPr lang="en-US" sz="968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Tenure:</a:t>
            </a:r>
          </a:p>
          <a:p>
            <a:pPr defTabSz="491581">
              <a:spcAft>
                <a:spcPts val="384"/>
              </a:spcAft>
              <a:buFont typeface="Arial" panose="020B0604020202020204" pitchFamily="34" charset="0"/>
              <a:buChar char="•"/>
            </a:pPr>
            <a:r>
              <a:rPr lang="en-US" sz="968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Mean</a:t>
            </a:r>
            <a:r>
              <a:rPr lang="en-US" sz="9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32.37 months</a:t>
            </a:r>
          </a:p>
          <a:p>
            <a:pPr defTabSz="491581">
              <a:spcAft>
                <a:spcPts val="384"/>
              </a:spcAft>
              <a:buFont typeface="Arial" panose="020B0604020202020204" pitchFamily="34" charset="0"/>
              <a:buChar char="•"/>
            </a:pPr>
            <a:r>
              <a:rPr lang="en-US" sz="968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</a:t>
            </a:r>
            <a:r>
              <a:rPr lang="en-US" sz="9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1 month</a:t>
            </a:r>
          </a:p>
          <a:p>
            <a:pPr defTabSz="491581">
              <a:spcAft>
                <a:spcPts val="384"/>
              </a:spcAft>
              <a:buFont typeface="Arial" panose="020B0604020202020204" pitchFamily="34" charset="0"/>
              <a:buChar char="•"/>
            </a:pPr>
            <a:r>
              <a:rPr lang="en-US" sz="968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 Deviation</a:t>
            </a:r>
            <a:r>
              <a:rPr lang="en-US" sz="9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24.56</a:t>
            </a:r>
          </a:p>
          <a:p>
            <a:pPr defTabSz="491581">
              <a:spcAft>
                <a:spcPts val="384"/>
              </a:spcAft>
              <a:buFont typeface="Arial" panose="020B0604020202020204" pitchFamily="34" charset="0"/>
              <a:buChar char="•"/>
            </a:pPr>
            <a:r>
              <a:rPr lang="en-US" sz="968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Skewness</a:t>
            </a:r>
            <a:r>
              <a:rPr lang="en-US" sz="9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0.24</a:t>
            </a:r>
          </a:p>
          <a:p>
            <a:pPr defTabSz="491581">
              <a:spcAft>
                <a:spcPts val="384"/>
              </a:spcAft>
              <a:buFont typeface="Arial" panose="020B0604020202020204" pitchFamily="34" charset="0"/>
              <a:buChar char="•"/>
            </a:pPr>
            <a:r>
              <a:rPr lang="en-US" sz="968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Kurtosis</a:t>
            </a:r>
            <a:r>
              <a:rPr lang="en-US" sz="9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-1.39</a:t>
            </a:r>
          </a:p>
          <a:p>
            <a:pPr>
              <a:spcAft>
                <a:spcPts val="600"/>
              </a:spcAft>
            </a:pP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228EA46-5218-B263-F8B4-EEB54D38674E}"/>
              </a:ext>
            </a:extLst>
          </p:cNvPr>
          <p:cNvSpPr>
            <a:spLocks/>
          </p:cNvSpPr>
          <p:nvPr/>
        </p:nvSpPr>
        <p:spPr>
          <a:xfrm>
            <a:off x="3838803" y="2327356"/>
            <a:ext cx="2733447" cy="2244564"/>
          </a:xfrm>
          <a:prstGeom prst="rect">
            <a:avLst/>
          </a:prstGeom>
        </p:spPr>
        <p:txBody>
          <a:bodyPr/>
          <a:lstStyle/>
          <a:p>
            <a:pPr defTabSz="491581">
              <a:spcAft>
                <a:spcPts val="384"/>
              </a:spcAft>
            </a:pPr>
            <a:r>
              <a:rPr lang="en-US" sz="968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MonthlyCharges</a:t>
            </a:r>
            <a:endParaRPr lang="en-US" sz="968" b="1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491581">
              <a:spcAft>
                <a:spcPts val="384"/>
              </a:spcAft>
              <a:buFont typeface="Arial" panose="020B0604020202020204" pitchFamily="34" charset="0"/>
              <a:buChar char="•"/>
            </a:pPr>
            <a:r>
              <a:rPr lang="en-US" sz="968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Mean</a:t>
            </a:r>
            <a:r>
              <a:rPr lang="en-US" sz="9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$64.76</a:t>
            </a:r>
          </a:p>
          <a:p>
            <a:pPr defTabSz="491581">
              <a:spcAft>
                <a:spcPts val="384"/>
              </a:spcAft>
              <a:buFont typeface="Arial" panose="020B0604020202020204" pitchFamily="34" charset="0"/>
              <a:buChar char="•"/>
            </a:pPr>
            <a:r>
              <a:rPr lang="en-US" sz="968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</a:t>
            </a:r>
            <a:r>
              <a:rPr lang="en-US" sz="9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$20.05</a:t>
            </a:r>
          </a:p>
          <a:p>
            <a:pPr defTabSz="491581">
              <a:spcAft>
                <a:spcPts val="384"/>
              </a:spcAft>
              <a:buFont typeface="Arial" panose="020B0604020202020204" pitchFamily="34" charset="0"/>
              <a:buChar char="•"/>
            </a:pPr>
            <a:r>
              <a:rPr lang="en-US" sz="968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 Deviation</a:t>
            </a:r>
            <a:r>
              <a:rPr lang="en-US" sz="9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30.09</a:t>
            </a:r>
          </a:p>
          <a:p>
            <a:pPr defTabSz="491581">
              <a:spcAft>
                <a:spcPts val="384"/>
              </a:spcAft>
              <a:buFont typeface="Arial" panose="020B0604020202020204" pitchFamily="34" charset="0"/>
              <a:buChar char="•"/>
            </a:pPr>
            <a:r>
              <a:rPr lang="en-US" sz="968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Skewness</a:t>
            </a:r>
            <a:r>
              <a:rPr lang="en-US" sz="9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-0.22</a:t>
            </a:r>
          </a:p>
          <a:p>
            <a:pPr defTabSz="491581">
              <a:spcAft>
                <a:spcPts val="384"/>
              </a:spcAft>
              <a:buFont typeface="Arial" panose="020B0604020202020204" pitchFamily="34" charset="0"/>
              <a:buChar char="•"/>
            </a:pPr>
            <a:r>
              <a:rPr lang="en-US" sz="968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Kurtosis</a:t>
            </a:r>
            <a:r>
              <a:rPr lang="en-US" sz="9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-1.26</a:t>
            </a:r>
          </a:p>
          <a:p>
            <a:pPr>
              <a:spcAft>
                <a:spcPts val="600"/>
              </a:spcAf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06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433E3F-986E-CEA1-32F0-15642DC3D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2000" b="0" i="0">
                <a:solidFill>
                  <a:srgbClr val="FFFFFF"/>
                </a:solidFill>
                <a:effectLst/>
              </a:rPr>
              <a:t>descriptive characteristics for variables cont.</a:t>
            </a:r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BD3B97-B4D3-EB6A-715C-E4BBC654C7A9}"/>
              </a:ext>
            </a:extLst>
          </p:cNvPr>
          <p:cNvSpPr>
            <a:spLocks/>
          </p:cNvSpPr>
          <p:nvPr/>
        </p:nvSpPr>
        <p:spPr>
          <a:xfrm>
            <a:off x="920750" y="2327355"/>
            <a:ext cx="2741450" cy="2244565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91581">
              <a:spcAft>
                <a:spcPts val="384"/>
              </a:spcAft>
            </a:pPr>
            <a:r>
              <a:rPr lang="en-US" sz="968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TotalCharges</a:t>
            </a:r>
            <a:r>
              <a:rPr lang="en-US" sz="968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defTabSz="491581">
              <a:spcAft>
                <a:spcPts val="384"/>
              </a:spcAft>
              <a:buFont typeface="Arial" panose="020B0604020202020204" pitchFamily="34" charset="0"/>
              <a:buChar char="•"/>
            </a:pPr>
            <a:r>
              <a:rPr lang="en-US" sz="968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Mean</a:t>
            </a:r>
            <a:r>
              <a:rPr lang="en-US" sz="9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$2283.30</a:t>
            </a:r>
          </a:p>
          <a:p>
            <a:pPr defTabSz="491581">
              <a:spcAft>
                <a:spcPts val="384"/>
              </a:spcAft>
              <a:buFont typeface="Arial" panose="020B0604020202020204" pitchFamily="34" charset="0"/>
              <a:buChar char="•"/>
            </a:pPr>
            <a:r>
              <a:rPr lang="en-US" sz="968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</a:t>
            </a:r>
            <a:r>
              <a:rPr lang="en-US" sz="9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$20.20</a:t>
            </a:r>
          </a:p>
          <a:p>
            <a:pPr defTabSz="491581">
              <a:spcAft>
                <a:spcPts val="384"/>
              </a:spcAft>
              <a:buFont typeface="Arial" panose="020B0604020202020204" pitchFamily="34" charset="0"/>
              <a:buChar char="•"/>
            </a:pPr>
            <a:r>
              <a:rPr lang="en-US" sz="968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 Deviation</a:t>
            </a:r>
            <a:r>
              <a:rPr lang="en-US" sz="9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2266.77</a:t>
            </a:r>
          </a:p>
          <a:p>
            <a:pPr defTabSz="491581">
              <a:spcAft>
                <a:spcPts val="384"/>
              </a:spcAft>
              <a:buFont typeface="Arial" panose="020B0604020202020204" pitchFamily="34" charset="0"/>
              <a:buChar char="•"/>
            </a:pPr>
            <a:r>
              <a:rPr lang="en-US" sz="968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Skewness</a:t>
            </a:r>
            <a:r>
              <a:rPr lang="en-US" sz="9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0.96</a:t>
            </a:r>
          </a:p>
          <a:p>
            <a:pPr defTabSz="491581">
              <a:spcAft>
                <a:spcPts val="384"/>
              </a:spcAft>
              <a:buFont typeface="Arial" panose="020B0604020202020204" pitchFamily="34" charset="0"/>
              <a:buChar char="•"/>
            </a:pPr>
            <a:r>
              <a:rPr lang="en-US" sz="968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Kurtosis</a:t>
            </a:r>
            <a:r>
              <a:rPr lang="en-US" sz="9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0.14</a:t>
            </a:r>
          </a:p>
          <a:p>
            <a:pPr>
              <a:spcAft>
                <a:spcPts val="600"/>
              </a:spcAft>
            </a:pP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228EA46-5218-B263-F8B4-EEB54D38674E}"/>
              </a:ext>
            </a:extLst>
          </p:cNvPr>
          <p:cNvSpPr>
            <a:spLocks/>
          </p:cNvSpPr>
          <p:nvPr/>
        </p:nvSpPr>
        <p:spPr>
          <a:xfrm>
            <a:off x="3838803" y="2327356"/>
            <a:ext cx="2733447" cy="2244564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91581">
              <a:lnSpc>
                <a:spcPct val="90000"/>
              </a:lnSpc>
              <a:spcAft>
                <a:spcPts val="384"/>
              </a:spcAft>
            </a:pPr>
            <a:r>
              <a:rPr lang="en-US" sz="968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Tenure - </a:t>
            </a:r>
            <a:r>
              <a:rPr lang="en-US" sz="9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shows a right-skewed distribution, with most customers having short tenures. There are a few outliers on the longer side, representing customers who have been with the company for a significant period.</a:t>
            </a:r>
          </a:p>
          <a:p>
            <a:pPr defTabSz="491581">
              <a:lnSpc>
                <a:spcPct val="90000"/>
              </a:lnSpc>
              <a:spcAft>
                <a:spcPts val="384"/>
              </a:spcAft>
            </a:pPr>
            <a:r>
              <a:rPr lang="en-US" sz="968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MonthlyCharges</a:t>
            </a:r>
            <a:r>
              <a:rPr lang="en-US" sz="968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</a:t>
            </a:r>
            <a:r>
              <a:rPr lang="en-US" sz="9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slightly left-skewed, indicating that while most customers pay average amounts, there are fewer customers at the extreme ends of monthly charges.</a:t>
            </a:r>
          </a:p>
          <a:p>
            <a:pPr defTabSz="491581">
              <a:lnSpc>
                <a:spcPct val="90000"/>
              </a:lnSpc>
              <a:spcAft>
                <a:spcPts val="384"/>
              </a:spcAft>
            </a:pPr>
            <a:r>
              <a:rPr lang="en-US" sz="968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TotalCharges</a:t>
            </a:r>
            <a:r>
              <a:rPr lang="en-US" sz="968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</a:t>
            </a:r>
            <a:r>
              <a:rPr lang="en-US" sz="9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heavily right-skewed, suggesting that a substantial number of customers have accumulated lower total charges, while a minority have high total charges. The presence of outliers may be due to long-term customers.</a:t>
            </a:r>
            <a:endParaRPr lang="en-US" sz="968" b="1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491581">
              <a:lnSpc>
                <a:spcPct val="90000"/>
              </a:lnSpc>
              <a:spcAft>
                <a:spcPts val="384"/>
              </a:spcAft>
            </a:pPr>
            <a:endParaRPr lang="en-US" sz="968" b="1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048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377404-7104-82BC-6AA1-CC2F6C625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PMF Analysis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F1B1A9-5DDD-9930-2393-7FE6768AFA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5183975"/>
              </p:ext>
            </p:extLst>
          </p:nvPr>
        </p:nvGraphicFramePr>
        <p:xfrm>
          <a:off x="920750" y="965200"/>
          <a:ext cx="5651500" cy="4968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8190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251D4E-7EE2-F428-5366-A31B4E1A3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CDF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8E301-FF54-231F-0979-27DF36E70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r>
              <a:rPr lang="en-US" dirty="0"/>
              <a:t>The CDF of ‘</a:t>
            </a:r>
            <a:r>
              <a:rPr lang="en-US" dirty="0" err="1"/>
              <a:t>MonthlyCharges</a:t>
            </a:r>
            <a:r>
              <a:rPr lang="en-US" dirty="0"/>
              <a:t>’ reveals that:</a:t>
            </a:r>
          </a:p>
          <a:p>
            <a:pPr lvl="1"/>
            <a:r>
              <a:rPr lang="en-US" dirty="0"/>
              <a:t>A significant proportion of customers have lower monthly charges, indicating a potential churn risk.</a:t>
            </a:r>
          </a:p>
          <a:p>
            <a:pPr lvl="1"/>
            <a:r>
              <a:rPr lang="en-US" dirty="0"/>
              <a:t>Also, customers with higher charges are less frequent, suggesting premium service engagement and potentially higher retention.</a:t>
            </a:r>
          </a:p>
        </p:txBody>
      </p:sp>
    </p:spTree>
    <p:extLst>
      <p:ext uri="{BB962C8B-B14F-4D97-AF65-F5344CB8AC3E}">
        <p14:creationId xmlns:p14="http://schemas.microsoft.com/office/powerpoint/2010/main" val="254932413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2795</TotalTime>
  <Words>747</Words>
  <Application>Microsoft Office PowerPoint</Application>
  <PresentationFormat>Widescreen</PresentationFormat>
  <Paragraphs>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Gill Sans MT</vt:lpstr>
      <vt:lpstr>Glyph</vt:lpstr>
      <vt:lpstr>Parcel</vt:lpstr>
      <vt:lpstr>Customer Churn Analysis</vt:lpstr>
      <vt:lpstr>Statistical Question</vt:lpstr>
      <vt:lpstr>Dataset Overview</vt:lpstr>
      <vt:lpstr>Variables Used</vt:lpstr>
      <vt:lpstr>HISTOGRAMS AND ANALYSIS</vt:lpstr>
      <vt:lpstr>descriptive characteristics for variables</vt:lpstr>
      <vt:lpstr>descriptive characteristics for variables cont.</vt:lpstr>
      <vt:lpstr>PMF Analysis</vt:lpstr>
      <vt:lpstr>CDF Analysis</vt:lpstr>
      <vt:lpstr>Analytical Distribution Analysis</vt:lpstr>
      <vt:lpstr>Scatter Plot Analysis</vt:lpstr>
      <vt:lpstr>Scatter Plot Analysis cont.</vt:lpstr>
      <vt:lpstr>Hypothesis Testing</vt:lpstr>
      <vt:lpstr>Regression Analysis Summary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Churn Analysis</dc:title>
  <dc:creator>Adrian Suell</dc:creator>
  <cp:lastModifiedBy>Adrian Suell</cp:lastModifiedBy>
  <cp:revision>7</cp:revision>
  <dcterms:created xsi:type="dcterms:W3CDTF">2024-08-08T01:15:58Z</dcterms:created>
  <dcterms:modified xsi:type="dcterms:W3CDTF">2024-08-09T23:51:30Z</dcterms:modified>
</cp:coreProperties>
</file>