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7" r:id="rId8"/>
    <p:sldId id="270" r:id="rId9"/>
    <p:sldId id="271" r:id="rId10"/>
    <p:sldId id="272" r:id="rId11"/>
    <p:sldId id="273" r:id="rId12"/>
    <p:sldId id="274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790" autoAdjust="0"/>
  </p:normalViewPr>
  <p:slideViewPr>
    <p:cSldViewPr snapToGrid="0">
      <p:cViewPr varScale="1">
        <p:scale>
          <a:sx n="79" d="100"/>
          <a:sy n="79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4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7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18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4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423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59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17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2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8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96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9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1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5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A863D-A536-4B99-B8E6-447710BCDB87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92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3600" y="296334"/>
            <a:ext cx="3352800" cy="465666"/>
          </a:xfrm>
        </p:spPr>
        <p:txBody>
          <a:bodyPr/>
          <a:lstStyle/>
          <a:p>
            <a:r>
              <a:rPr lang="en-US" altLang="zh-CN" sz="2800" dirty="0" smtClean="0"/>
              <a:t>AI</a:t>
            </a:r>
            <a:r>
              <a:rPr lang="zh-CN" altLang="en-US" sz="2800" dirty="0" smtClean="0"/>
              <a:t>大作业答辩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4464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物理系 基科</a:t>
            </a:r>
            <a:r>
              <a:rPr lang="en-US" altLang="zh-CN" dirty="0" smtClean="0"/>
              <a:t>31 </a:t>
            </a:r>
            <a:r>
              <a:rPr lang="zh-CN" altLang="en-US" dirty="0" smtClean="0"/>
              <a:t>张思源</a:t>
            </a:r>
            <a:endParaRPr lang="en-US" altLang="zh-CN" dirty="0" smtClean="0"/>
          </a:p>
          <a:p>
            <a:r>
              <a:rPr lang="en-US" altLang="zh-CN" dirty="0" smtClean="0"/>
              <a:t>2013011725</a:t>
            </a:r>
          </a:p>
          <a:p>
            <a:r>
              <a:rPr lang="zh-CN" altLang="en-US" dirty="0"/>
              <a:t>物理系 基科</a:t>
            </a:r>
            <a:r>
              <a:rPr lang="en-US" altLang="zh-CN" dirty="0"/>
              <a:t>31 </a:t>
            </a:r>
            <a:r>
              <a:rPr lang="zh-CN" altLang="en-US" dirty="0" smtClean="0"/>
              <a:t>李泽清</a:t>
            </a:r>
            <a:endParaRPr lang="en-US" altLang="zh-CN" dirty="0"/>
          </a:p>
          <a:p>
            <a:r>
              <a:rPr lang="en-US" altLang="zh-CN" dirty="0" smtClean="0"/>
              <a:t>2013011697</a:t>
            </a:r>
          </a:p>
          <a:p>
            <a:r>
              <a:rPr lang="zh-CN" altLang="en-US" dirty="0" smtClean="0"/>
              <a:t>物理系 基科</a:t>
            </a:r>
            <a:r>
              <a:rPr lang="en-US" altLang="zh-CN" dirty="0" smtClean="0"/>
              <a:t>31 </a:t>
            </a:r>
            <a:r>
              <a:rPr lang="zh-CN" altLang="en-US" dirty="0" smtClean="0"/>
              <a:t>蒋文韬</a:t>
            </a:r>
            <a:endParaRPr lang="en-US" altLang="zh-CN" dirty="0" smtClean="0"/>
          </a:p>
          <a:p>
            <a:r>
              <a:rPr lang="en-US" altLang="zh-CN" dirty="0" smtClean="0"/>
              <a:t>2013011717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07067" y="925158"/>
            <a:ext cx="7766936" cy="2719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000" dirty="0" smtClean="0"/>
              <a:t>数独求解与生成</a:t>
            </a:r>
            <a:endParaRPr lang="en-US" altLang="zh-CN" sz="6000" dirty="0" smtClean="0"/>
          </a:p>
          <a:p>
            <a:r>
              <a:rPr lang="zh-CN" altLang="en-US" sz="6000" dirty="0" smtClean="0"/>
              <a:t>及图像识别输入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4354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数字识别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886392" cy="428833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大体思路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一个样本在特征空间中的</a:t>
            </a:r>
            <a:r>
              <a:rPr lang="en-US" altLang="zh-CN" sz="2000" dirty="0"/>
              <a:t>k</a:t>
            </a:r>
            <a:r>
              <a:rPr lang="zh-CN" altLang="en-US" sz="2000" dirty="0"/>
              <a:t>个最相似</a:t>
            </a:r>
            <a:r>
              <a:rPr lang="en-US" altLang="zh-CN" sz="2000" dirty="0"/>
              <a:t>(</a:t>
            </a:r>
            <a:r>
              <a:rPr lang="zh-CN" altLang="en-US" sz="2000" dirty="0"/>
              <a:t>即特征空间中最邻近</a:t>
            </a:r>
            <a:r>
              <a:rPr lang="en-US" altLang="zh-CN" sz="2000" dirty="0"/>
              <a:t>)</a:t>
            </a:r>
            <a:r>
              <a:rPr lang="zh-CN" altLang="en-US" sz="2000" dirty="0"/>
              <a:t>的样本中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大多数</a:t>
            </a:r>
            <a:r>
              <a:rPr lang="zh-CN" altLang="en-US" sz="2000" dirty="0"/>
              <a:t>属于某</a:t>
            </a:r>
            <a:r>
              <a:rPr lang="zh-CN" altLang="en-US" sz="2000" dirty="0" smtClean="0"/>
              <a:t>一个</a:t>
            </a:r>
            <a:r>
              <a:rPr lang="zh-CN" altLang="en-US" sz="2000" dirty="0"/>
              <a:t>类别，则该样本也属于这个类别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计算步骤：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算距离：给定测试对象，计算它与训练集中的每个对象的距离。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找邻居：圈定距离最近的</a:t>
            </a:r>
            <a:r>
              <a:rPr lang="en-US" altLang="zh-CN" sz="1800" dirty="0"/>
              <a:t>k</a:t>
            </a:r>
            <a:r>
              <a:rPr lang="zh-CN" altLang="en-US" sz="1800" dirty="0"/>
              <a:t>个训练对象，作为测试对象的近邻。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做分类：根据这</a:t>
            </a:r>
            <a:r>
              <a:rPr lang="en-US" altLang="zh-CN" sz="1800" dirty="0"/>
              <a:t>k</a:t>
            </a:r>
            <a:r>
              <a:rPr lang="zh-CN" altLang="en-US" sz="1800" dirty="0"/>
              <a:t>个近邻归属的主要类别，来对测试对象分类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2000" dirty="0" smtClean="0"/>
              <a:t>投票规则：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/>
              <a:t>少数服从多数，近邻中哪个类别的点最多就分为该类。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9364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30400"/>
            <a:ext cx="10596255" cy="425224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优点：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简单，易于理解，易于</a:t>
            </a:r>
            <a:r>
              <a:rPr lang="zh-CN" altLang="en-US" sz="2000" dirty="0" smtClean="0"/>
              <a:t>实现。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适合于多分类</a:t>
            </a:r>
            <a:r>
              <a:rPr lang="zh-CN" altLang="en-US" sz="2000" dirty="0" smtClean="0"/>
              <a:t>问题。</a:t>
            </a:r>
            <a:endParaRPr lang="en-US" altLang="zh-CN" sz="2000" dirty="0" smtClean="0"/>
          </a:p>
          <a:p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懒惰算法，对测试样本分类时的计算量大，内存开销大，评分</a:t>
            </a:r>
            <a:r>
              <a:rPr lang="zh-CN" altLang="en-US" sz="2000" dirty="0" smtClean="0"/>
              <a:t>慢。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 输出的可解释性不强，例如决策树的可解释性较强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当样本不平衡时，如一个类的样本容量很大，而其他类样本容量很小时，有可能导致当输入一个新样本时，该样本的</a:t>
            </a:r>
            <a:r>
              <a:rPr lang="en-US" altLang="zh-CN" sz="2000" dirty="0"/>
              <a:t>K</a:t>
            </a:r>
            <a:r>
              <a:rPr lang="zh-CN" altLang="en-US" sz="2000" dirty="0"/>
              <a:t>个邻居中大容量类的样本占多数。</a:t>
            </a:r>
          </a:p>
        </p:txBody>
      </p:sp>
    </p:spTree>
    <p:extLst>
      <p:ext uri="{BB962C8B-B14F-4D97-AF65-F5344CB8AC3E}">
        <p14:creationId xmlns:p14="http://schemas.microsoft.com/office/powerpoint/2010/main" val="295423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数独求解与生成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9634" y="1600539"/>
            <a:ext cx="10202700" cy="4989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遇到</a:t>
            </a:r>
            <a:r>
              <a:rPr lang="zh-CN" altLang="en-US" sz="2800" dirty="0" smtClean="0"/>
              <a:t>的困难：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内存泄露</a:t>
            </a:r>
            <a:r>
              <a:rPr lang="en-US" altLang="zh-CN" sz="2400" dirty="0"/>
              <a:t>(per puzzle)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200" dirty="0"/>
              <a:t>300M -&gt; 30M -&gt; 300K -&gt; </a:t>
            </a:r>
            <a:r>
              <a:rPr lang="en-US" altLang="zh-CN" sz="2200" dirty="0" smtClean="0"/>
              <a:t>0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工程量较大，三人合作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代码量：</a:t>
            </a:r>
            <a:endParaRPr lang="en-US" altLang="zh-CN" sz="2400" dirty="0" smtClean="0"/>
          </a:p>
          <a:p>
            <a:pPr lvl="2"/>
            <a:r>
              <a:rPr lang="en-US" altLang="zh-CN" sz="2200" dirty="0" smtClean="0"/>
              <a:t>18</a:t>
            </a:r>
            <a:r>
              <a:rPr lang="zh-CN" altLang="en-US" sz="2200" dirty="0" smtClean="0"/>
              <a:t>个头文件，</a:t>
            </a:r>
            <a:r>
              <a:rPr lang="en-US" altLang="zh-CN" sz="2200" dirty="0" smtClean="0"/>
              <a:t>16</a:t>
            </a:r>
            <a:r>
              <a:rPr lang="zh-CN" altLang="en-US" sz="2200" dirty="0" smtClean="0"/>
              <a:t>个源文件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求解与生成：</a:t>
            </a:r>
            <a:r>
              <a:rPr lang="en-US" altLang="zh-CN" sz="2200" dirty="0" smtClean="0"/>
              <a:t>3321</a:t>
            </a:r>
            <a:r>
              <a:rPr lang="zh-CN" altLang="en-US" sz="2200" dirty="0" smtClean="0"/>
              <a:t>行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MFC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8383</a:t>
            </a:r>
            <a:r>
              <a:rPr lang="zh-CN" altLang="en-US" sz="2200" dirty="0" smtClean="0"/>
              <a:t>行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图像识别：</a:t>
            </a:r>
            <a:r>
              <a:rPr lang="en-US" altLang="zh-CN" sz="2200" dirty="0" smtClean="0"/>
              <a:t>1118</a:t>
            </a:r>
            <a:r>
              <a:rPr lang="zh-CN" altLang="en-US" sz="2200" dirty="0" smtClean="0"/>
              <a:t>行</a:t>
            </a:r>
            <a:endParaRPr lang="en-US" altLang="zh-CN" sz="2200" dirty="0" smtClean="0"/>
          </a:p>
          <a:p>
            <a:pPr lvl="1"/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没有好的可视化方案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Debug</a:t>
            </a:r>
            <a:r>
              <a:rPr lang="zh-CN" altLang="en-US" sz="2400" dirty="0" smtClean="0"/>
              <a:t>困难</a:t>
            </a: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37" y="2282824"/>
            <a:ext cx="6646836" cy="416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049" y="1352081"/>
            <a:ext cx="4346358" cy="1800193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演示：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5254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98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答辩内容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2571" y="1405942"/>
            <a:ext cx="8596668" cy="51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一、数独求解与生成：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广度优先与深度优先算法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Bilocation Graph</a:t>
            </a:r>
            <a:r>
              <a:rPr lang="zh-CN" altLang="en-US" sz="2000" dirty="0" smtClean="0"/>
              <a:t>的生成与运用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数独游戏的生成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利用</a:t>
            </a:r>
            <a:r>
              <a:rPr lang="en-US" altLang="zh-CN" sz="2000" dirty="0" smtClean="0"/>
              <a:t>MFC</a:t>
            </a:r>
            <a:r>
              <a:rPr lang="zh-CN" altLang="en-US" sz="2000" dirty="0" smtClean="0"/>
              <a:t>实现可视化用户界面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遇到的困难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600" dirty="0" smtClean="0"/>
              <a:t>二、手写及图片数字识别：</a:t>
            </a:r>
            <a:endParaRPr lang="en-US" altLang="zh-CN" sz="2200" dirty="0"/>
          </a:p>
          <a:p>
            <a:pPr lvl="1"/>
            <a:r>
              <a:rPr lang="zh-CN" altLang="en-US" sz="2000" dirty="0" smtClean="0"/>
              <a:t>大体流程图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图像预处理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算法描述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优缺点分析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0813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数独求解与生成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8" y="2053388"/>
            <a:ext cx="6820838" cy="4407569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77334" y="1490584"/>
            <a:ext cx="9520766" cy="456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77334" y="1490584"/>
            <a:ext cx="9520766" cy="456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最终效果：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89" y="1490584"/>
            <a:ext cx="6820839" cy="44075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94" y="384312"/>
            <a:ext cx="7460469" cy="48208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19" y="2053388"/>
            <a:ext cx="4236027" cy="45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7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098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数独求解与生成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77334" y="1490584"/>
            <a:ext cx="9520766" cy="456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55630" y="1710492"/>
            <a:ext cx="8549317" cy="4133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广度优先与深度优先算法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相关数据结构与类的实现：</a:t>
            </a:r>
            <a:endParaRPr lang="en-US" altLang="zh-CN" sz="2200" dirty="0" smtClean="0"/>
          </a:p>
          <a:p>
            <a:pPr lvl="2"/>
            <a:r>
              <a:rPr lang="zh-CN" altLang="en-US" sz="2000" dirty="0" smtClean="0"/>
              <a:t>队列，栈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GameState</a:t>
            </a:r>
            <a:r>
              <a:rPr lang="zh-CN" altLang="en-US" sz="2000" dirty="0" smtClean="0"/>
              <a:t>类，实现判断是否有明显矛盾，返回某数可能填入的坐标，以及返回某坐标可能填入的数等功能的函数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搜索树的建立：根据当前游戏状态获取下一步的可能状态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预处理：尽可能填入能够确定的数字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e.g.</a:t>
            </a:r>
            <a:r>
              <a:rPr lang="zh-CN" altLang="en-US" sz="2200" dirty="0" smtClean="0"/>
              <a:t>节点数：直接搜索</a:t>
            </a:r>
            <a:r>
              <a:rPr lang="en-US" altLang="zh-CN" sz="2200" dirty="0" smtClean="0"/>
              <a:t>: 8024, </a:t>
            </a:r>
            <a:r>
              <a:rPr lang="zh-CN" altLang="en-US" sz="2200" dirty="0" smtClean="0"/>
              <a:t>使用基本规则</a:t>
            </a:r>
            <a:r>
              <a:rPr lang="en-US" altLang="zh-CN" sz="2200" dirty="0" smtClean="0"/>
              <a:t>: 899, </a:t>
            </a:r>
            <a:r>
              <a:rPr lang="zh-CN" altLang="en-US" sz="2200" dirty="0" smtClean="0"/>
              <a:t>使用行列块排除</a:t>
            </a:r>
            <a:r>
              <a:rPr lang="en-US" altLang="zh-CN" sz="2200" dirty="0" smtClean="0"/>
              <a:t>: 119</a:t>
            </a:r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98" y="255012"/>
            <a:ext cx="4336599" cy="29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0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数独求解与生成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9634" y="1600539"/>
            <a:ext cx="10202700" cy="4133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Bilocation Graph[1][2]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每行、列、块中若存在仅有两个可能位置的数字，则以该两个可能位置为节点，两节点连一条边，边值即为该数字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200" dirty="0" smtClean="0"/>
          </a:p>
          <a:p>
            <a:pPr lvl="1"/>
            <a:endParaRPr lang="en-US" altLang="zh-CN" sz="22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28600" y="6009165"/>
            <a:ext cx="11393905" cy="821634"/>
          </a:xfrm>
          <a:prstGeom prst="rect">
            <a:avLst/>
          </a:prstGeom>
          <a:solidFill>
            <a:srgbClr val="2C3C43">
              <a:alpha val="60000"/>
            </a:srgb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 smtClean="0"/>
              <a:t>[1]David </a:t>
            </a:r>
            <a:r>
              <a:rPr lang="en-US" altLang="zh-CN" sz="1800" dirty="0" err="1" smtClean="0"/>
              <a:t>Eppstein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Nonrepetitive</a:t>
            </a:r>
            <a:r>
              <a:rPr lang="en-US" altLang="zh-CN" sz="1800" dirty="0"/>
              <a:t> Paths and Cycles in </a:t>
            </a:r>
            <a:r>
              <a:rPr lang="en-US" altLang="zh-CN" sz="1800" dirty="0" smtClean="0"/>
              <a:t>Graphs with </a:t>
            </a:r>
            <a:r>
              <a:rPr lang="en-US" altLang="zh-CN" sz="1800" dirty="0"/>
              <a:t>Application to </a:t>
            </a:r>
            <a:r>
              <a:rPr lang="en-US" altLang="zh-CN" sz="1800" dirty="0" smtClean="0"/>
              <a:t>Sudoku. </a:t>
            </a:r>
            <a:r>
              <a:rPr lang="en-US" altLang="zh-CN" sz="1800" dirty="0" err="1"/>
              <a:t>arXiv</a:t>
            </a:r>
            <a:r>
              <a:rPr lang="en-US" altLang="zh-CN" sz="1800" dirty="0" smtClean="0"/>
              <a:t>: </a:t>
            </a:r>
            <a:r>
              <a:rPr lang="en-US" altLang="zh-CN" sz="1800" dirty="0" err="1" smtClean="0"/>
              <a:t>cs</a:t>
            </a:r>
            <a:r>
              <a:rPr lang="en-US" altLang="zh-CN" sz="1800" dirty="0" smtClean="0"/>
              <a:t>/0507053v1</a:t>
            </a:r>
            <a:r>
              <a:rPr lang="en-US" altLang="zh-CN" sz="1800" dirty="0"/>
              <a:t>. </a:t>
            </a:r>
            <a:r>
              <a:rPr lang="en-US" altLang="zh-CN" sz="1800" dirty="0" smtClean="0"/>
              <a:t>2005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/>
              <a:t>[2]Andrew Stuart. </a:t>
            </a:r>
            <a:r>
              <a:rPr lang="en-US" altLang="zh-CN" sz="1800" dirty="0" smtClean="0"/>
              <a:t>sudokuwiki.org – </a:t>
            </a:r>
            <a:r>
              <a:rPr lang="en-US" altLang="zh-CN" sz="1800" dirty="0"/>
              <a:t>Strategy Families[OL]. http://www.sudokuwiki.org/Strategy_Families</a:t>
            </a:r>
            <a:endParaRPr lang="en-US" altLang="zh-CN" sz="1800" dirty="0" smtClean="0"/>
          </a:p>
          <a:p>
            <a:pPr marL="0" lvl="1">
              <a:spcBef>
                <a:spcPts val="0"/>
              </a:spcBef>
              <a:spcAft>
                <a:spcPts val="600"/>
              </a:spcAft>
            </a:pPr>
            <a:endParaRPr lang="en-US" altLang="zh-CN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10" y="2863640"/>
            <a:ext cx="6194258" cy="2980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740" y="2642375"/>
            <a:ext cx="3655594" cy="30918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40" y="3858883"/>
            <a:ext cx="3765765" cy="19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数独求解与生成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9634" y="1600539"/>
            <a:ext cx="10202700" cy="4133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Repetitive cycle rule: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Conflicting </a:t>
            </a:r>
            <a:r>
              <a:rPr lang="en-US" altLang="zh-CN" sz="2400" dirty="0"/>
              <a:t>paths rule: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85" y="3027444"/>
            <a:ext cx="3662219" cy="36828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957" y="3027444"/>
            <a:ext cx="3652076" cy="36828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285" y="3027444"/>
            <a:ext cx="3651990" cy="36828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296" y="3027444"/>
            <a:ext cx="3714240" cy="36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7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数独求解与生成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9634" y="1600539"/>
            <a:ext cx="10053661" cy="4717134"/>
          </a:xfrm>
          <a:prstGeom prst="rect">
            <a:avLst/>
          </a:prstGeom>
          <a:solidFill>
            <a:srgbClr val="2C3C43">
              <a:alpha val="6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数独问题的生成</a:t>
            </a:r>
            <a:r>
              <a:rPr lang="en-US" altLang="zh-CN" sz="2400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随机填入</a:t>
            </a:r>
            <a:r>
              <a:rPr lang="en-US" altLang="zh-CN" sz="2200" dirty="0" smtClean="0"/>
              <a:t>5~7</a:t>
            </a:r>
            <a:r>
              <a:rPr lang="zh-CN" altLang="en-US" sz="2200" dirty="0" smtClean="0"/>
              <a:t>个不矛盾的数字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避免直接</a:t>
            </a:r>
            <a:r>
              <a:rPr lang="en-US" altLang="zh-CN" sz="2200" dirty="0" smtClean="0"/>
              <a:t>DFS</a:t>
            </a:r>
            <a:r>
              <a:rPr lang="zh-CN" altLang="en-US" sz="2200" dirty="0" smtClean="0"/>
              <a:t>结果雷同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，通过</a:t>
            </a:r>
            <a:r>
              <a:rPr lang="en-US" altLang="zh-CN" sz="2200" dirty="0" smtClean="0"/>
              <a:t>DFS</a:t>
            </a:r>
            <a:r>
              <a:rPr lang="zh-CN" altLang="en-US" sz="2200" dirty="0" smtClean="0"/>
              <a:t>填出一个解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逐个去掉一个数字后用搜到第二个解或搜完才停止的</a:t>
            </a:r>
            <a:r>
              <a:rPr lang="en-US" altLang="zh-CN" sz="2200" dirty="0" smtClean="0"/>
              <a:t>DFS</a:t>
            </a:r>
            <a:r>
              <a:rPr lang="zh-CN" altLang="en-US" sz="2200" dirty="0" smtClean="0"/>
              <a:t>保证解的唯一性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Naive:</a:t>
            </a:r>
            <a:r>
              <a:rPr lang="zh-CN" altLang="en-US" sz="2200" dirty="0" smtClean="0"/>
              <a:t>控制空白个数：</a:t>
            </a:r>
            <a:r>
              <a:rPr lang="en-US" altLang="zh-CN" sz="2200" dirty="0" smtClean="0"/>
              <a:t>35~40</a:t>
            </a:r>
            <a:r>
              <a:rPr lang="zh-CN" altLang="en-US" sz="2200" dirty="0" smtClean="0"/>
              <a:t>个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Easy:</a:t>
            </a:r>
            <a:r>
              <a:rPr lang="zh-CN" altLang="en-US" sz="2200" dirty="0" smtClean="0"/>
              <a:t>逐个去掉数字至无法根据基本的游戏规则完成数独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Normal:</a:t>
            </a:r>
            <a:r>
              <a:rPr lang="zh-CN" altLang="en-US" sz="2200" dirty="0"/>
              <a:t>逐个去掉数字至无法</a:t>
            </a:r>
            <a:r>
              <a:rPr lang="zh-CN" altLang="en-US" sz="2200" dirty="0" smtClean="0"/>
              <a:t>根据行列块的排除法推导完成</a:t>
            </a:r>
            <a:r>
              <a:rPr lang="zh-CN" altLang="en-US" sz="2200" dirty="0"/>
              <a:t>数</a:t>
            </a:r>
            <a:r>
              <a:rPr lang="zh-CN" altLang="en-US" sz="2200" dirty="0" smtClean="0"/>
              <a:t>独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Hard:</a:t>
            </a:r>
            <a:r>
              <a:rPr lang="zh-CN" altLang="en-US" sz="2200" dirty="0"/>
              <a:t>逐个</a:t>
            </a:r>
            <a:r>
              <a:rPr lang="zh-CN" altLang="en-US" sz="2200" dirty="0" smtClean="0"/>
              <a:t>去掉数字至无法根据</a:t>
            </a:r>
            <a:r>
              <a:rPr lang="zh-CN" altLang="en-US" sz="2200" dirty="0"/>
              <a:t>行列块的</a:t>
            </a:r>
            <a:r>
              <a:rPr lang="zh-CN" altLang="en-US" sz="2200" dirty="0" smtClean="0"/>
              <a:t>排除法以及</a:t>
            </a:r>
            <a:r>
              <a:rPr lang="en-US" altLang="zh-CN" sz="2200" dirty="0"/>
              <a:t>Repetitive cycle </a:t>
            </a:r>
            <a:r>
              <a:rPr lang="en-US" altLang="zh-CN" sz="2200" dirty="0" smtClean="0"/>
              <a:t>rule</a:t>
            </a:r>
            <a:r>
              <a:rPr lang="zh-CN" altLang="en-US" sz="2200" dirty="0" smtClean="0"/>
              <a:t>完成数独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Sometimes Naive:</a:t>
            </a:r>
            <a:r>
              <a:rPr lang="zh-CN" altLang="en-US" sz="2200" dirty="0"/>
              <a:t>逐个去掉</a:t>
            </a:r>
            <a:r>
              <a:rPr lang="zh-CN" altLang="en-US" sz="2200" dirty="0" smtClean="0"/>
              <a:t>数字至刚好保证唯一性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6885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大体流程图：</a:t>
            </a:r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677334" y="2463801"/>
            <a:ext cx="1712685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测试图片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3641271"/>
            <a:ext cx="1712685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zh-CN" altLang="en-US" sz="2800" dirty="0" smtClean="0"/>
              <a:t>训练样本</a:t>
            </a:r>
            <a:endParaRPr lang="zh-CN" altLang="en-US" sz="2800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677333" y="4818741"/>
            <a:ext cx="1712685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zh-CN" altLang="en-US" sz="2800" dirty="0" smtClean="0"/>
              <a:t>用户手写</a:t>
            </a:r>
            <a:endParaRPr lang="zh-CN" altLang="en-US" sz="2800" dirty="0"/>
          </a:p>
        </p:txBody>
      </p:sp>
      <p:sp>
        <p:nvSpPr>
          <p:cNvPr id="7" name="流程图: 可选过程 6"/>
          <p:cNvSpPr/>
          <p:nvPr/>
        </p:nvSpPr>
        <p:spPr>
          <a:xfrm>
            <a:off x="2876249" y="2463801"/>
            <a:ext cx="868438" cy="3269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图片预处理</a:t>
            </a:r>
            <a:endParaRPr lang="zh-CN" altLang="en-US" sz="2800" dirty="0"/>
          </a:p>
        </p:txBody>
      </p:sp>
      <p:sp>
        <p:nvSpPr>
          <p:cNvPr id="8" name="流程图: 可选过程 7"/>
          <p:cNvSpPr/>
          <p:nvPr/>
        </p:nvSpPr>
        <p:spPr>
          <a:xfrm>
            <a:off x="4078515" y="4818741"/>
            <a:ext cx="1712685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用户数据</a:t>
            </a:r>
            <a:endParaRPr lang="zh-CN" altLang="en-US" sz="2800" dirty="0"/>
          </a:p>
        </p:txBody>
      </p:sp>
      <p:sp>
        <p:nvSpPr>
          <p:cNvPr id="9" name="流程图: 可选过程 8"/>
          <p:cNvSpPr/>
          <p:nvPr/>
        </p:nvSpPr>
        <p:spPr>
          <a:xfrm>
            <a:off x="4078516" y="3641271"/>
            <a:ext cx="1712685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训练数据</a:t>
            </a:r>
            <a:endParaRPr lang="zh-CN" altLang="en-US" sz="2800" dirty="0"/>
          </a:p>
        </p:txBody>
      </p:sp>
      <p:sp>
        <p:nvSpPr>
          <p:cNvPr id="10" name="流程图: 可选过程 9"/>
          <p:cNvSpPr/>
          <p:nvPr/>
        </p:nvSpPr>
        <p:spPr>
          <a:xfrm>
            <a:off x="4078517" y="2463801"/>
            <a:ext cx="1712685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测试数据</a:t>
            </a:r>
            <a:endParaRPr lang="zh-CN" altLang="en-US" sz="2800" dirty="0"/>
          </a:p>
        </p:txBody>
      </p:sp>
      <p:sp>
        <p:nvSpPr>
          <p:cNvPr id="11" name="流程图: 可选过程 10"/>
          <p:cNvSpPr/>
          <p:nvPr/>
        </p:nvSpPr>
        <p:spPr>
          <a:xfrm>
            <a:off x="6125027" y="3378201"/>
            <a:ext cx="1422401" cy="14405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Knn</a:t>
            </a:r>
            <a:r>
              <a:rPr lang="zh-CN" altLang="en-US" sz="2800" dirty="0" smtClean="0"/>
              <a:t>分类器训练</a:t>
            </a:r>
            <a:endParaRPr lang="zh-CN" altLang="en-US" sz="2800" dirty="0"/>
          </a:p>
        </p:txBody>
      </p:sp>
      <p:sp>
        <p:nvSpPr>
          <p:cNvPr id="12" name="流程图: 可选过程 11"/>
          <p:cNvSpPr/>
          <p:nvPr/>
        </p:nvSpPr>
        <p:spPr>
          <a:xfrm>
            <a:off x="7881253" y="2463801"/>
            <a:ext cx="868438" cy="3269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得到训练结果</a:t>
            </a:r>
            <a:endParaRPr lang="zh-CN" altLang="en-US" sz="2800" dirty="0"/>
          </a:p>
        </p:txBody>
      </p:sp>
      <p:sp>
        <p:nvSpPr>
          <p:cNvPr id="13" name="流程图: 可选过程 12"/>
          <p:cNvSpPr/>
          <p:nvPr/>
        </p:nvSpPr>
        <p:spPr>
          <a:xfrm>
            <a:off x="7246250" y="430896"/>
            <a:ext cx="2138444" cy="1177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测试正确率</a:t>
            </a:r>
            <a:endParaRPr lang="zh-CN" altLang="en-US" sz="2800" dirty="0"/>
          </a:p>
        </p:txBody>
      </p:sp>
      <p:sp>
        <p:nvSpPr>
          <p:cNvPr id="14" name="流程图: 可选过程 13"/>
          <p:cNvSpPr/>
          <p:nvPr/>
        </p:nvSpPr>
        <p:spPr>
          <a:xfrm>
            <a:off x="9384693" y="3509736"/>
            <a:ext cx="2473477" cy="1177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得到识别结果</a:t>
            </a:r>
            <a:endParaRPr lang="zh-CN" altLang="en-US" sz="2800" dirty="0"/>
          </a:p>
        </p:txBody>
      </p:sp>
      <p:cxnSp>
        <p:nvCxnSpPr>
          <p:cNvPr id="16" name="直接箭头连接符 15"/>
          <p:cNvCxnSpPr>
            <a:stCxn id="4" idx="3"/>
          </p:cNvCxnSpPr>
          <p:nvPr/>
        </p:nvCxnSpPr>
        <p:spPr>
          <a:xfrm>
            <a:off x="2390019" y="2921001"/>
            <a:ext cx="486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7" idx="1"/>
          </p:cNvCxnSpPr>
          <p:nvPr/>
        </p:nvCxnSpPr>
        <p:spPr>
          <a:xfrm>
            <a:off x="2390018" y="4098471"/>
            <a:ext cx="486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</p:cNvCxnSpPr>
          <p:nvPr/>
        </p:nvCxnSpPr>
        <p:spPr>
          <a:xfrm>
            <a:off x="2390018" y="5275941"/>
            <a:ext cx="486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0" idx="1"/>
          </p:cNvCxnSpPr>
          <p:nvPr/>
        </p:nvCxnSpPr>
        <p:spPr>
          <a:xfrm>
            <a:off x="3744687" y="2921001"/>
            <a:ext cx="333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  <a:endCxn id="9" idx="1"/>
          </p:cNvCxnSpPr>
          <p:nvPr/>
        </p:nvCxnSpPr>
        <p:spPr>
          <a:xfrm>
            <a:off x="3744687" y="4098471"/>
            <a:ext cx="333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8" idx="1"/>
          </p:cNvCxnSpPr>
          <p:nvPr/>
        </p:nvCxnSpPr>
        <p:spPr>
          <a:xfrm>
            <a:off x="3744687" y="5275941"/>
            <a:ext cx="33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3"/>
            <a:endCxn id="11" idx="1"/>
          </p:cNvCxnSpPr>
          <p:nvPr/>
        </p:nvCxnSpPr>
        <p:spPr>
          <a:xfrm>
            <a:off x="5791201" y="4098471"/>
            <a:ext cx="333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3"/>
          </p:cNvCxnSpPr>
          <p:nvPr/>
        </p:nvCxnSpPr>
        <p:spPr>
          <a:xfrm>
            <a:off x="5791202" y="2921001"/>
            <a:ext cx="2090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3"/>
          </p:cNvCxnSpPr>
          <p:nvPr/>
        </p:nvCxnSpPr>
        <p:spPr>
          <a:xfrm>
            <a:off x="5791200" y="5275941"/>
            <a:ext cx="209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3"/>
            <a:endCxn id="12" idx="1"/>
          </p:cNvCxnSpPr>
          <p:nvPr/>
        </p:nvCxnSpPr>
        <p:spPr>
          <a:xfrm>
            <a:off x="7547428" y="4098471"/>
            <a:ext cx="333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0"/>
            <a:endCxn id="13" idx="2"/>
          </p:cNvCxnSpPr>
          <p:nvPr/>
        </p:nvCxnSpPr>
        <p:spPr>
          <a:xfrm flipV="1">
            <a:off x="8315472" y="1608366"/>
            <a:ext cx="0" cy="85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2" idx="3"/>
          </p:cNvCxnSpPr>
          <p:nvPr/>
        </p:nvCxnSpPr>
        <p:spPr>
          <a:xfrm>
            <a:off x="8749691" y="4098471"/>
            <a:ext cx="635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图片的预处理：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10728603" cy="4232039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对于手写数字，预处理包括找出图像的有效区域并对图像大小做归一化处理。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对于数独图像，预处理流程如下：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找出数独所在区域，提取有效图像并做归一化处理。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将图像转化成二值图，若原图是彩色，那么先将其转换成灰度图。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将处理后的图像分割成</a:t>
            </a:r>
            <a:r>
              <a:rPr lang="en-US" altLang="zh-CN" sz="1800" dirty="0" smtClean="0"/>
              <a:t>81</a:t>
            </a:r>
            <a:r>
              <a:rPr lang="zh-CN" altLang="en-US" sz="1800" dirty="0" smtClean="0"/>
              <a:t>份。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提取每份图像中数字所在区域，并进行归一化处理。</a:t>
            </a: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52" y="2881775"/>
            <a:ext cx="1219200" cy="121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70" y="3307443"/>
            <a:ext cx="381000" cy="381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51314" y="3004457"/>
            <a:ext cx="754743" cy="98697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106057" y="3004457"/>
            <a:ext cx="1985413" cy="30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106057" y="3688443"/>
            <a:ext cx="1985413" cy="30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351314" y="3004457"/>
            <a:ext cx="2359156" cy="30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351314" y="3688443"/>
            <a:ext cx="2359156" cy="30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77" y="2729611"/>
            <a:ext cx="3599017" cy="359901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794" y="2624120"/>
            <a:ext cx="3810000" cy="3810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90" y="2656107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692</TotalTime>
  <Words>708</Words>
  <Application>Microsoft Office PowerPoint</Application>
  <PresentationFormat>宽屏</PresentationFormat>
  <Paragraphs>105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华文新魏</vt:lpstr>
      <vt:lpstr>方正姚体</vt:lpstr>
      <vt:lpstr>Arial</vt:lpstr>
      <vt:lpstr>Trebuchet MS</vt:lpstr>
      <vt:lpstr>Wingdings</vt:lpstr>
      <vt:lpstr>Wingdings 3</vt:lpstr>
      <vt:lpstr>平面</vt:lpstr>
      <vt:lpstr>AI大作业答辩</vt:lpstr>
      <vt:lpstr>答辩内容</vt:lpstr>
      <vt:lpstr>数独求解与生成：</vt:lpstr>
      <vt:lpstr>数独求解与生成：</vt:lpstr>
      <vt:lpstr>数独求解与生成：</vt:lpstr>
      <vt:lpstr>数独求解与生成：</vt:lpstr>
      <vt:lpstr>数独求解与生成：</vt:lpstr>
      <vt:lpstr>大体流程图：</vt:lpstr>
      <vt:lpstr>图片的预处理：</vt:lpstr>
      <vt:lpstr>数字识别-Knn算法</vt:lpstr>
      <vt:lpstr>优缺点分析：</vt:lpstr>
      <vt:lpstr>数独求解与生成：</vt:lpstr>
      <vt:lpstr>演示：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图论大作业答辩</dc:title>
  <dc:creator>Wentao Jiang</dc:creator>
  <cp:lastModifiedBy>Wentao Jiang</cp:lastModifiedBy>
  <cp:revision>290</cp:revision>
  <dcterms:created xsi:type="dcterms:W3CDTF">2015-05-26T11:38:00Z</dcterms:created>
  <dcterms:modified xsi:type="dcterms:W3CDTF">2015-06-13T13:20:34Z</dcterms:modified>
</cp:coreProperties>
</file>