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12192000"/>
  <p:notesSz cx="6858000" cy="9144000"/>
  <p:embeddedFontLst>
    <p:embeddedFont>
      <p:font typeface="Lato"/>
      <p:regular r:id="rId61"/>
      <p:bold r:id="rId62"/>
      <p:italic r:id="rId63"/>
      <p:boldItalic r:id="rId64"/>
    </p:embeddedFont>
    <p:embeddedFont>
      <p:font typeface="Roboto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amian Szeluga"/>
  <p:cmAuthor clrIdx="1" id="1" initials="" lastIdx="1" name="Przemyslaw Grygi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4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6.xml"/><Relationship Id="rId66" Type="http://schemas.openxmlformats.org/officeDocument/2006/relationships/font" Target="fonts/RobotoMono-bold.fntdata"/><Relationship Id="rId21" Type="http://schemas.openxmlformats.org/officeDocument/2006/relationships/slide" Target="slides/slide15.xml"/><Relationship Id="rId65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Mon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2-28T16:24:07.353">
    <p:pos x="6000" y="0"/>
    <p:text>Need to adjust it to reflect reality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20-03-04T06:17:18.813">
    <p:pos x="3901" y="790"/>
    <p:text>Why latency is batter cross NUMA/sockets for prototype?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5c871611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5c87161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5c871611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ed7e19b2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ed7e19b2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6ed7e19b29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ed7e19b29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6ed7e19b29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6ed7e19b29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ed7e19b29_0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ed7e19b29_0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6ed7e19b29_0_4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dfd0123ae_1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dfd0123ae_1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7dfd0123ae_1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00f7fbdc3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00f7fbdc3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700f7fbdc3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ed7e19b29_0_3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ed7e19b29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6ed7e19b29_0_3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00f7fbdc3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00f7fbdc3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700f7fbdc3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ed7e19b2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ed7e19b2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6ed7e19b2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dfd0123ae_1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dfd0123ae_1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7dfd0123ae_1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7dfd0123ae_1_6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7dfd0123ae_1_6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7dfd0123ae_1_6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d56b0e50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d56b0e50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7d56b0e50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6f0dcffbae_4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6f0dcffbae_4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6f0dcffbae_4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ec7c695dd_1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ec7c695dd_1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7ec7c695dd_13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c7c695dd_1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c7c695dd_13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7ec7c695dd_13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ec7c695dd_2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ec7c695dd_2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7ec7c695dd_2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7ec7c695dd_21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7ec7c695dd_21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7ec7c695dd_21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ec7c695dd_2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ec7c695dd_21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7ec7c695dd_21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d56b0e50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d56b0e50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7d56b0e50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ec7c695dd_2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ec7c695dd_2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7ec7c695dd_2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ec7c695dd_29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ec7c695dd_29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7ec7c695dd_29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ec7c695dd_2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ec7c695dd_2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7ec7c695dd_2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d7e19b2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d7e19b2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6ed7e19b2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7ec7c695dd_2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7ec7c695dd_2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7ec7c695dd_2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7ec7c695dd_21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7ec7c695dd_21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7ec7c695dd_21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ec7c695dd_2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ec7c695dd_2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g7ec7c695dd_2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7ec7c695dd_21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7ec7c695dd_21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7ec7c695dd_21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ec7c695dd_2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ec7c695dd_2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g7ec7c695dd_2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7dfd0123ae_1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7dfd0123ae_1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g7dfd0123ae_1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7ec7c695dd_2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7ec7c695dd_2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7ec7c695dd_21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7ec7c695dd_2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7ec7c695dd_21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g7ec7c695dd_21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ec7c695dd_21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ec7c695dd_21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7ec7c695dd_21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7ec7c695dd_21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7ec7c695dd_21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7ec7c695dd_21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ed7e19b29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ed7e19b29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6ed7e19b29_0_4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7ec7c695dd_21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7ec7c695dd_21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7ec7c695dd_21_3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7ec7c695dd_21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7ec7c695dd_21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7ec7c695dd_21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7dfd0123ae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7dfd0123ae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7dfd0123ae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dfd0123ae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7dfd0123ae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7dfd0123ae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ed7e19b2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ed7e19b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g6ed7e19b2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7dfd0123ae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7dfd0123ae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g7dfd0123ae_1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7d56b0e509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7d56b0e509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g7d56b0e509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7dfd0123ae_1_5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7dfd0123ae_1_5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g7dfd0123ae_1_5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7dfd0123ae_1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7dfd0123ae_1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g7dfd0123ae_1_5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7dfd0123ae_1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7dfd0123ae_1_3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g7dfd0123ae_1_3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ed7e19b2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ed7e19b2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6ed7e19b2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700f7fbdc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700f7fbdc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g700f7fbdc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700f7fbdc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700f7fbdc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700f7fbdc3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7ec7c695dd_2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7ec7c695dd_21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g7ec7c695dd_21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6ed7e19b2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6ed7e19b2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g6ed7e19b29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6ed7e19b29_0_6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6ed7e19b29_0_6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6ed7e19b29_0_6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ed7e19b29_0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ed7e19b29_0_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6ed7e19b29_0_4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d56b0e50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d56b0e50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7d56b0e50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ed7e19b29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ed7e19b29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6ed7e19b29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ed7e19b29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ed7e19b29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6ed7e19b29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0" y="0"/>
            <a:ext cx="12192000" cy="1766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>
  <p:cSld name="thank you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0" y="5307"/>
            <a:ext cx="12189640" cy="68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1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173" name="Google Shape;173;p11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cap="flat" cmpd="sng" w="222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ubtitle and Content">
  <p:cSld name="Title Sub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665791" y="2102504"/>
            <a:ext cx="11080606" cy="205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"/>
          <p:cNvSpPr txBox="1"/>
          <p:nvPr>
            <p:ph idx="2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 and Subtitl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content">
  <p:cSld name="image and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3927566" y="293829"/>
            <a:ext cx="687132" cy="6344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rgbClr val="BFBFB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p15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693073" y="1901816"/>
            <a:ext cx="6929293" cy="435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5"/>
          <p:cNvSpPr/>
          <p:nvPr>
            <p:ph idx="2" type="pic"/>
          </p:nvPr>
        </p:nvSpPr>
        <p:spPr>
          <a:xfrm>
            <a:off x="0" y="0"/>
            <a:ext cx="418941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6" name="Google Shape;196;p15"/>
          <p:cNvSpPr txBox="1"/>
          <p:nvPr>
            <p:ph type="title"/>
          </p:nvPr>
        </p:nvSpPr>
        <p:spPr>
          <a:xfrm>
            <a:off x="4614697" y="219197"/>
            <a:ext cx="7043903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 &amp; images">
  <p:cSld name="3 columns &amp; image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6476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idx="2" type="body"/>
          </p:nvPr>
        </p:nvSpPr>
        <p:spPr>
          <a:xfrm>
            <a:off x="44957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3" type="body"/>
          </p:nvPr>
        </p:nvSpPr>
        <p:spPr>
          <a:xfrm>
            <a:off x="647700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6"/>
          <p:cNvSpPr txBox="1"/>
          <p:nvPr>
            <p:ph idx="4" type="body"/>
          </p:nvPr>
        </p:nvSpPr>
        <p:spPr>
          <a:xfrm>
            <a:off x="4495799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5" type="body"/>
          </p:nvPr>
        </p:nvSpPr>
        <p:spPr>
          <a:xfrm>
            <a:off x="8305799" y="3314700"/>
            <a:ext cx="3328416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6" type="body"/>
          </p:nvPr>
        </p:nvSpPr>
        <p:spPr>
          <a:xfrm>
            <a:off x="8305799" y="1657350"/>
            <a:ext cx="3328416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6"/>
          <p:cNvSpPr/>
          <p:nvPr>
            <p:ph idx="7" type="pic"/>
          </p:nvPr>
        </p:nvSpPr>
        <p:spPr>
          <a:xfrm>
            <a:off x="647700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16"/>
          <p:cNvSpPr/>
          <p:nvPr>
            <p:ph idx="8" type="pic"/>
          </p:nvPr>
        </p:nvSpPr>
        <p:spPr>
          <a:xfrm>
            <a:off x="4495799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16"/>
          <p:cNvSpPr/>
          <p:nvPr>
            <p:ph idx="9" type="pic"/>
          </p:nvPr>
        </p:nvSpPr>
        <p:spPr>
          <a:xfrm>
            <a:off x="8305799" y="1978025"/>
            <a:ext cx="3328416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 &amp; images">
  <p:cSld name="4 columns &amp; image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647699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7"/>
          <p:cNvSpPr txBox="1"/>
          <p:nvPr>
            <p:ph idx="2" type="body"/>
          </p:nvPr>
        </p:nvSpPr>
        <p:spPr>
          <a:xfrm>
            <a:off x="3511725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3" type="body"/>
          </p:nvPr>
        </p:nvSpPr>
        <p:spPr>
          <a:xfrm>
            <a:off x="647700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4" type="body"/>
          </p:nvPr>
        </p:nvSpPr>
        <p:spPr>
          <a:xfrm>
            <a:off x="3511725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5" type="body"/>
          </p:nvPr>
        </p:nvSpPr>
        <p:spPr>
          <a:xfrm>
            <a:off x="6339011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6" type="body"/>
          </p:nvPr>
        </p:nvSpPr>
        <p:spPr>
          <a:xfrm>
            <a:off x="6339011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17"/>
          <p:cNvSpPr/>
          <p:nvPr>
            <p:ph idx="7" type="pic"/>
          </p:nvPr>
        </p:nvSpPr>
        <p:spPr>
          <a:xfrm>
            <a:off x="647700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1" name="Google Shape;221;p17"/>
          <p:cNvSpPr/>
          <p:nvPr>
            <p:ph idx="8" type="pic"/>
          </p:nvPr>
        </p:nvSpPr>
        <p:spPr>
          <a:xfrm>
            <a:off x="3511725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7"/>
          <p:cNvSpPr/>
          <p:nvPr>
            <p:ph idx="9" type="pic"/>
          </p:nvPr>
        </p:nvSpPr>
        <p:spPr>
          <a:xfrm>
            <a:off x="6339011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13" type="body"/>
          </p:nvPr>
        </p:nvSpPr>
        <p:spPr>
          <a:xfrm>
            <a:off x="9164372" y="3314700"/>
            <a:ext cx="2457995" cy="2913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sz="1200">
                <a:solidFill>
                  <a:schemeClr val="lt2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–"/>
              <a:defRPr sz="1200">
                <a:solidFill>
                  <a:schemeClr val="lt2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100"/>
              <a:buChar char="•"/>
              <a:defRPr sz="1100">
                <a:solidFill>
                  <a:schemeClr val="lt2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4" type="body"/>
          </p:nvPr>
        </p:nvSpPr>
        <p:spPr>
          <a:xfrm>
            <a:off x="9164372" y="1657350"/>
            <a:ext cx="2457995" cy="32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17"/>
          <p:cNvSpPr/>
          <p:nvPr>
            <p:ph idx="15" type="pic"/>
          </p:nvPr>
        </p:nvSpPr>
        <p:spPr>
          <a:xfrm>
            <a:off x="9164372" y="1978025"/>
            <a:ext cx="2457995" cy="1336675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 &amp; icons">
  <p:cSld name="4 columns &amp; ico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647700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8"/>
          <p:cNvSpPr txBox="1"/>
          <p:nvPr>
            <p:ph idx="2" type="body"/>
          </p:nvPr>
        </p:nvSpPr>
        <p:spPr>
          <a:xfrm>
            <a:off x="3508463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8"/>
          <p:cNvSpPr txBox="1"/>
          <p:nvPr>
            <p:ph idx="3" type="body"/>
          </p:nvPr>
        </p:nvSpPr>
        <p:spPr>
          <a:xfrm>
            <a:off x="647700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8"/>
          <p:cNvSpPr txBox="1"/>
          <p:nvPr>
            <p:ph idx="4" type="body"/>
          </p:nvPr>
        </p:nvSpPr>
        <p:spPr>
          <a:xfrm>
            <a:off x="3508463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8"/>
          <p:cNvSpPr txBox="1"/>
          <p:nvPr>
            <p:ph idx="5" type="body"/>
          </p:nvPr>
        </p:nvSpPr>
        <p:spPr>
          <a:xfrm>
            <a:off x="6331806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18"/>
          <p:cNvSpPr txBox="1"/>
          <p:nvPr>
            <p:ph idx="6" type="body"/>
          </p:nvPr>
        </p:nvSpPr>
        <p:spPr>
          <a:xfrm>
            <a:off x="6331806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7" type="body"/>
          </p:nvPr>
        </p:nvSpPr>
        <p:spPr>
          <a:xfrm>
            <a:off x="9154186" y="3314700"/>
            <a:ext cx="2457995" cy="291357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18"/>
          <p:cNvSpPr txBox="1"/>
          <p:nvPr>
            <p:ph idx="8" type="body"/>
          </p:nvPr>
        </p:nvSpPr>
        <p:spPr>
          <a:xfrm>
            <a:off x="9154186" y="1657350"/>
            <a:ext cx="2457995" cy="42589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18"/>
          <p:cNvSpPr/>
          <p:nvPr/>
        </p:nvSpPr>
        <p:spPr>
          <a:xfrm>
            <a:off x="647700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3508463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331806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9154186" y="2083242"/>
            <a:ext cx="2457995" cy="1231458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/>
          <a:p>
            <a:pPr indent="-95250" lvl="0" marL="17145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647699" y="2537319"/>
            <a:ext cx="3328416" cy="2913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indent="-295275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indent="-295275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9"/>
          <p:cNvSpPr txBox="1"/>
          <p:nvPr>
            <p:ph idx="2" type="body"/>
          </p:nvPr>
        </p:nvSpPr>
        <p:spPr>
          <a:xfrm>
            <a:off x="4495799" y="2537319"/>
            <a:ext cx="3328416" cy="2913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indent="-295275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indent="-295275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19"/>
          <p:cNvSpPr txBox="1"/>
          <p:nvPr>
            <p:ph idx="3" type="body"/>
          </p:nvPr>
        </p:nvSpPr>
        <p:spPr>
          <a:xfrm>
            <a:off x="647700" y="2216644"/>
            <a:ext cx="3328416" cy="320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19"/>
          <p:cNvSpPr txBox="1"/>
          <p:nvPr>
            <p:ph idx="4" type="body"/>
          </p:nvPr>
        </p:nvSpPr>
        <p:spPr>
          <a:xfrm>
            <a:off x="4495799" y="2216644"/>
            <a:ext cx="3328416" cy="320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19"/>
          <p:cNvSpPr txBox="1"/>
          <p:nvPr>
            <p:ph idx="5" type="body"/>
          </p:nvPr>
        </p:nvSpPr>
        <p:spPr>
          <a:xfrm>
            <a:off x="8305799" y="2537319"/>
            <a:ext cx="3328416" cy="29135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3pPr>
            <a:lvl4pPr indent="-295275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4pPr>
            <a:lvl5pPr indent="-295275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19"/>
          <p:cNvSpPr txBox="1"/>
          <p:nvPr>
            <p:ph idx="6" type="body"/>
          </p:nvPr>
        </p:nvSpPr>
        <p:spPr>
          <a:xfrm>
            <a:off x="8305799" y="2216644"/>
            <a:ext cx="3328416" cy="3206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b="1" sz="110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9"/>
          <p:cNvSpPr txBox="1"/>
          <p:nvPr>
            <p:ph idx="7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columns">
  <p:cSld name="4 column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647699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0"/>
          <p:cNvSpPr txBox="1"/>
          <p:nvPr>
            <p:ph idx="2" type="body"/>
          </p:nvPr>
        </p:nvSpPr>
        <p:spPr>
          <a:xfrm>
            <a:off x="3457112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body"/>
          </p:nvPr>
        </p:nvSpPr>
        <p:spPr>
          <a:xfrm>
            <a:off x="647700" y="2146852"/>
            <a:ext cx="2480570" cy="50093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idx="4" type="body"/>
          </p:nvPr>
        </p:nvSpPr>
        <p:spPr>
          <a:xfrm>
            <a:off x="3457112" y="2146852"/>
            <a:ext cx="2480570" cy="500932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body"/>
          </p:nvPr>
        </p:nvSpPr>
        <p:spPr>
          <a:xfrm>
            <a:off x="6281689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6" type="body"/>
          </p:nvPr>
        </p:nvSpPr>
        <p:spPr>
          <a:xfrm>
            <a:off x="6281689" y="2146852"/>
            <a:ext cx="2480570" cy="500932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7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8" type="body"/>
          </p:nvPr>
        </p:nvSpPr>
        <p:spPr>
          <a:xfrm>
            <a:off x="9067800" y="2647783"/>
            <a:ext cx="2480570" cy="3212327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18850" spcFirstLastPara="1" rIns="0" wrap="square" tIns="137150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–"/>
              <a:defRPr sz="1200">
                <a:solidFill>
                  <a:schemeClr val="dk1"/>
                </a:solidFill>
              </a:defRPr>
            </a:lvl2pPr>
            <a:lvl3pPr indent="-298450" lvl="2" marL="13716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9" type="body"/>
          </p:nvPr>
        </p:nvSpPr>
        <p:spPr>
          <a:xfrm>
            <a:off x="9067800" y="2146852"/>
            <a:ext cx="2480570" cy="500932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50"/>
              <a:buNone/>
              <a:defRPr b="1" sz="1050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niper White">
  <p:cSld name="Juniper Whi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665791" y="219197"/>
            <a:ext cx="9754559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"/>
          <p:cNvSpPr/>
          <p:nvPr/>
        </p:nvSpPr>
        <p:spPr>
          <a:xfrm>
            <a:off x="11077575" y="59185"/>
            <a:ext cx="791308" cy="39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0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EFEFE"/>
                </a:solidFill>
                <a:latin typeface="Lato"/>
                <a:ea typeface="Lato"/>
                <a:cs typeface="Lato"/>
                <a:sym typeface="Lato"/>
              </a:rPr>
              <a:t>Guideline</a:t>
            </a:r>
            <a:endParaRPr/>
          </a:p>
        </p:txBody>
      </p:sp>
      <p:sp>
        <p:nvSpPr>
          <p:cNvPr id="47" name="Google Shape;47;p3"/>
          <p:cNvSpPr txBox="1"/>
          <p:nvPr>
            <p:ph idx="2" type="body"/>
          </p:nvPr>
        </p:nvSpPr>
        <p:spPr>
          <a:xfrm>
            <a:off x="11077714" y="402740"/>
            <a:ext cx="792201" cy="245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 b="1" sz="1400" cap="none">
                <a:solidFill>
                  <a:srgbClr val="FEFEFE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ows">
  <p:cSld name="row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664322" y="1368564"/>
            <a:ext cx="11023911" cy="4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21"/>
          <p:cNvSpPr txBox="1"/>
          <p:nvPr>
            <p:ph idx="2" type="body"/>
          </p:nvPr>
        </p:nvSpPr>
        <p:spPr>
          <a:xfrm>
            <a:off x="665791" y="2377197"/>
            <a:ext cx="1841908" cy="896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3" type="body"/>
          </p:nvPr>
        </p:nvSpPr>
        <p:spPr>
          <a:xfrm>
            <a:off x="2666999" y="2377197"/>
            <a:ext cx="8955367" cy="8967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>
            <a:lvl1pPr indent="-3175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tment">
  <p:cSld name="Statm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0" y="383177"/>
            <a:ext cx="12192000" cy="13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0" y="1459380"/>
            <a:ext cx="12192000" cy="3892061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2"/>
          <p:cNvSpPr txBox="1"/>
          <p:nvPr>
            <p:ph idx="1" type="body"/>
          </p:nvPr>
        </p:nvSpPr>
        <p:spPr>
          <a:xfrm>
            <a:off x="827314" y="1654629"/>
            <a:ext cx="10654369" cy="357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Char char="–"/>
              <a:defRPr sz="2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tatment">
  <p:cSld name="2_Statm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0" y="477078"/>
            <a:ext cx="12192000" cy="1097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2443769" y="1459380"/>
            <a:ext cx="7338645" cy="3892061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2962429" y="2046436"/>
            <a:ext cx="6296298" cy="267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graphic">
  <p:cSld name="right graphic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661519" y="2047630"/>
            <a:ext cx="4790375" cy="4180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527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indent="-295275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4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4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4"/>
          <p:cNvSpPr txBox="1"/>
          <p:nvPr>
            <p:ph idx="2" type="body"/>
          </p:nvPr>
        </p:nvSpPr>
        <p:spPr>
          <a:xfrm>
            <a:off x="6477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24"/>
          <p:cNvSpPr txBox="1"/>
          <p:nvPr>
            <p:ph idx="3" type="body"/>
          </p:nvPr>
        </p:nvSpPr>
        <p:spPr>
          <a:xfrm>
            <a:off x="68580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 Bullet Content" type="obj">
  <p:cSld name="OBJEC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661519" y="1605010"/>
            <a:ext cx="10997082" cy="4320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Content">
  <p:cSld name="Bulleted Content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661519" y="1605010"/>
            <a:ext cx="10997082" cy="4320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26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ft graphic">
  <p:cSld name="left graphic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7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6858000" y="2047630"/>
            <a:ext cx="4790375" cy="4180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–"/>
              <a:defRPr/>
            </a:lvl2pPr>
            <a:lvl3pPr indent="-3048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295275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indent="-295275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27"/>
          <p:cNvSpPr txBox="1"/>
          <p:nvPr>
            <p:ph idx="2" type="body"/>
          </p:nvPr>
        </p:nvSpPr>
        <p:spPr>
          <a:xfrm>
            <a:off x="6477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27"/>
          <p:cNvSpPr txBox="1"/>
          <p:nvPr>
            <p:ph idx="3" type="body"/>
          </p:nvPr>
        </p:nvSpPr>
        <p:spPr>
          <a:xfrm>
            <a:off x="6858000" y="1657350"/>
            <a:ext cx="48037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hank you">
  <p:cSld name="1_thank you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1" y="5307"/>
            <a:ext cx="12189638" cy="68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313" name="Google Shape;313;p28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cap="flat" cmpd="sng" w="222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up layout">
  <p:cSld name="backup layou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29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9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">
  <p:cSld name="2_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309"/>
            <a:ext cx="12196108" cy="685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3508" y="4906694"/>
            <a:ext cx="2002865" cy="2819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/>
          <p:nvPr>
            <p:ph idx="1" type="body"/>
          </p:nvPr>
        </p:nvSpPr>
        <p:spPr>
          <a:xfrm>
            <a:off x="2608578" y="4246439"/>
            <a:ext cx="6492607" cy="23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type="ctrTitle"/>
          </p:nvPr>
        </p:nvSpPr>
        <p:spPr>
          <a:xfrm>
            <a:off x="2608578" y="2140298"/>
            <a:ext cx="6492607" cy="12659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2" type="subTitle"/>
          </p:nvPr>
        </p:nvSpPr>
        <p:spPr>
          <a:xfrm>
            <a:off x="2608578" y="3725561"/>
            <a:ext cx="6492607" cy="37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Agenda">
  <p:cSld name="2_A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5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6356412" y="1901816"/>
            <a:ext cx="5499452" cy="435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63" name="Google Shape;63;p5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80" name="Google Shape;80;p5"/>
          <p:cNvCxnSpPr/>
          <p:nvPr/>
        </p:nvCxnSpPr>
        <p:spPr>
          <a:xfrm>
            <a:off x="6445188" y="1251074"/>
            <a:ext cx="529285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ivision">
  <p:cSld name="2_Divis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54000">
                <a:srgbClr val="73992F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6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6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6490032" y="2485748"/>
            <a:ext cx="5132335" cy="10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8" name="Google Shape;88;p6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89" name="Google Shape;89;p6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hank you">
  <p:cSld name="2_thank you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1" y="6373"/>
            <a:ext cx="12189638" cy="685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802" y="3842296"/>
            <a:ext cx="2325350" cy="3272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>
            <a:off x="5146766" y="3433763"/>
            <a:ext cx="1837508" cy="0"/>
          </a:xfrm>
          <a:prstGeom prst="straightConnector1">
            <a:avLst/>
          </a:prstGeom>
          <a:noFill/>
          <a:ln cap="flat" cmpd="sng" w="222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">
  <p:cSld name="1_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242"/>
            <a:ext cx="12191998" cy="685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3508" y="4906694"/>
            <a:ext cx="2002865" cy="281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2608578" y="4246439"/>
            <a:ext cx="6492607" cy="233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429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type="ctrTitle"/>
          </p:nvPr>
        </p:nvSpPr>
        <p:spPr>
          <a:xfrm>
            <a:off x="2608578" y="2140298"/>
            <a:ext cx="6492607" cy="12659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2" type="subTitle"/>
          </p:nvPr>
        </p:nvSpPr>
        <p:spPr>
          <a:xfrm>
            <a:off x="2608578" y="3725561"/>
            <a:ext cx="6492607" cy="37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Agenda">
  <p:cSld name="1_Agend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27000">
                <a:srgbClr val="73992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9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2" name="Google Shape;122;p9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6356412" y="1901816"/>
            <a:ext cx="5499452" cy="4357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9"/>
          <p:cNvSpPr txBox="1"/>
          <p:nvPr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/>
          </a:p>
        </p:txBody>
      </p:sp>
      <p:grpSp>
        <p:nvGrpSpPr>
          <p:cNvPr id="125" name="Google Shape;125;p9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126" name="Google Shape;126;p9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43" name="Google Shape;143;p9"/>
          <p:cNvCxnSpPr/>
          <p:nvPr/>
        </p:nvCxnSpPr>
        <p:spPr>
          <a:xfrm>
            <a:off x="6445188" y="1251074"/>
            <a:ext cx="5292855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sion">
  <p:cSld name="1_Divis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5850384" y="1"/>
            <a:ext cx="6341615" cy="6858000"/>
          </a:xfrm>
          <a:prstGeom prst="rect">
            <a:avLst/>
          </a:prstGeom>
          <a:gradFill>
            <a:gsLst>
              <a:gs pos="0">
                <a:srgbClr val="73992F"/>
              </a:gs>
              <a:gs pos="54000">
                <a:srgbClr val="73992F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0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sz="9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10"/>
          <p:cNvCxnSpPr/>
          <p:nvPr/>
        </p:nvCxnSpPr>
        <p:spPr>
          <a:xfrm>
            <a:off x="1129496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6490032" y="2485748"/>
            <a:ext cx="5132335" cy="107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1" name="Google Shape;151;p10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152" name="Google Shape;152;p10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651472" y="1250302"/>
            <a:ext cx="1100712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/>
        </p:nvSpPr>
        <p:spPr>
          <a:xfrm>
            <a:off x="665790" y="6600907"/>
            <a:ext cx="2953173" cy="1292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rPr>
              <a:t>© 2019 Juniper Networks </a:t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2192000" cy="10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51472" y="6536649"/>
            <a:ext cx="11007129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None/>
              <a:defRPr b="0" i="0" sz="2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3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33" u="none" cap="none" strike="noStrike">
                <a:solidFill>
                  <a:srgbClr val="A5A5A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11230630" y="6596757"/>
            <a:ext cx="0" cy="185665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"/>
          <p:cNvGrpSpPr/>
          <p:nvPr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</p:grpSpPr>
        <p:sp>
          <p:nvSpPr>
            <p:cNvPr id="20" name="Google Shape;20;p1"/>
            <p:cNvSpPr/>
            <p:nvPr/>
          </p:nvSpPr>
          <p:spPr>
            <a:xfrm>
              <a:off x="3676650" y="4197351"/>
              <a:ext cx="160337" cy="196850"/>
            </a:xfrm>
            <a:custGeom>
              <a:rect b="b" l="l" r="r" t="t"/>
              <a:pathLst>
                <a:path extrusionOk="0" h="124" w="101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886200" y="4197351"/>
              <a:ext cx="130175" cy="196850"/>
            </a:xfrm>
            <a:custGeom>
              <a:rect b="b" l="l" r="r" t="t"/>
              <a:pathLst>
                <a:path extrusionOk="0" h="124" w="82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048125" y="4197351"/>
              <a:ext cx="166687" cy="196850"/>
            </a:xfrm>
            <a:custGeom>
              <a:rect b="b" l="l" r="r" t="t"/>
              <a:pathLst>
                <a:path extrusionOk="0" h="124" w="105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241800" y="4197351"/>
              <a:ext cx="268287" cy="196850"/>
            </a:xfrm>
            <a:custGeom>
              <a:rect b="b" l="l" r="r" t="t"/>
              <a:pathLst>
                <a:path extrusionOk="0" h="124" w="169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527550" y="4192588"/>
              <a:ext cx="198437" cy="204788"/>
            </a:xfrm>
            <a:custGeom>
              <a:rect b="b" l="l" r="r" t="t"/>
              <a:pathLst>
                <a:path extrusionOk="0" h="85" w="83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68850" y="4197351"/>
              <a:ext cx="150812" cy="196850"/>
            </a:xfrm>
            <a:custGeom>
              <a:rect b="b" l="l" r="r" t="t"/>
              <a:pathLst>
                <a:path extrusionOk="0" h="82" w="63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4962525" y="4197351"/>
              <a:ext cx="153987" cy="196850"/>
            </a:xfrm>
            <a:custGeom>
              <a:rect b="b" l="l" r="r" t="t"/>
              <a:pathLst>
                <a:path extrusionOk="0" h="124" w="97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133975" y="4192588"/>
              <a:ext cx="160337" cy="204788"/>
            </a:xfrm>
            <a:custGeom>
              <a:rect b="b" l="l" r="r" t="t"/>
              <a:pathLst>
                <a:path extrusionOk="0" h="85" w="67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13350" y="3379788"/>
              <a:ext cx="352425" cy="730250"/>
            </a:xfrm>
            <a:custGeom>
              <a:rect b="b" l="l" r="r" t="t"/>
              <a:pathLst>
                <a:path extrusionOk="0" h="303" w="147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281238" y="3394076"/>
              <a:ext cx="582612" cy="730250"/>
            </a:xfrm>
            <a:custGeom>
              <a:rect b="b" l="l" r="r" t="t"/>
              <a:pathLst>
                <a:path extrusionOk="0" h="303" w="24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973388" y="3379788"/>
              <a:ext cx="581025" cy="730250"/>
            </a:xfrm>
            <a:custGeom>
              <a:rect b="b" l="l" r="r" t="t"/>
              <a:pathLst>
                <a:path extrusionOk="0" h="303" w="242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3676650" y="3397251"/>
              <a:ext cx="61912" cy="712788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3857625" y="3397251"/>
              <a:ext cx="573087" cy="712788"/>
            </a:xfrm>
            <a:custGeom>
              <a:rect b="b" l="l" r="r" t="t"/>
              <a:pathLst>
                <a:path extrusionOk="0" h="296" w="239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4505325" y="3378201"/>
              <a:ext cx="614362" cy="746125"/>
            </a:xfrm>
            <a:custGeom>
              <a:rect b="b" l="l" r="r" t="t"/>
              <a:pathLst>
                <a:path extrusionOk="0" h="310" w="256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855788" y="3394076"/>
              <a:ext cx="312737" cy="873125"/>
            </a:xfrm>
            <a:custGeom>
              <a:rect b="b" l="l" r="r" t="t"/>
              <a:pathLst>
                <a:path extrusionOk="0" h="362" w="130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373688" y="4022726"/>
              <a:ext cx="90487" cy="92075"/>
            </a:xfrm>
            <a:custGeom>
              <a:rect b="b" l="l" r="r" t="t"/>
              <a:pathLst>
                <a:path extrusionOk="0" h="38" w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402263" y="4041776"/>
              <a:ext cx="41275" cy="53975"/>
            </a:xfrm>
            <a:custGeom>
              <a:rect b="b" l="l" r="r" t="t"/>
              <a:pathLst>
                <a:path extrusionOk="0" h="22" w="17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744">
          <p15:clr>
            <a:srgbClr val="F26B43"/>
          </p15:clr>
        </p15:guide>
        <p15:guide id="3" pos="7344">
          <p15:clr>
            <a:srgbClr val="F26B43"/>
          </p15:clr>
        </p15:guide>
        <p15:guide id="4" orient="horz" pos="4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iki.opnfv.org/display/SAM/Rapid+scripting" TargetMode="External"/><Relationship Id="rId4" Type="http://schemas.openxmlformats.org/officeDocument/2006/relationships/hyperlink" Target="https://svl-ssd-git.juniper.net/sre/dpdk-test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https://docs.google.com/spreadsheets/d/1Q1gRp-CWxhjssrzrJ0jgk3vwKvO7DQsdTxhqHnQB_0g/edit#gid=145820421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hyperlink" Target="https://docs.google.com/spreadsheets/d/1Q1gRp-CWxhjssrzrJ0jgk3vwKvO7DQsdTxhqHnQB_0g/edit#gid=45343379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hyperlink" Target="https://docs.google.com/spreadsheets/d/1Q1gRp-CWxhjssrzrJ0jgk3vwKvO7DQsdTxhqHnQB_0g/edit#gid=453433797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s://docs.google.com/spreadsheets/d/1Q1gRp-CWxhjssrzrJ0jgk3vwKvO7DQsdTxhqHnQB_0g/edit#gid=1301836187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hyperlink" Target="https://docs.google.com/spreadsheets/d/1Q1gRp-CWxhjssrzrJ0jgk3vwKvO7DQsdTxhqHnQB_0g/edit#gid=130183618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Q1gRp-CWxhjssrzrJ0jgk3vwKvO7DQsdTxhqHnQB_0g/edit#gid=586504680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Q1gRp-CWxhjssrzrJ0jgk3vwKvO7DQsdTxhqHnQB_0g/edit#gid=586504680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Relationship Id="rId5" Type="http://schemas.openxmlformats.org/officeDocument/2006/relationships/hyperlink" Target="https://docs.google.com/spreadsheets/d/1Q1gRp-CWxhjssrzrJ0jgk3vwKvO7DQsdTxhqHnQB_0g/edit#gid=1369232776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spreadsheets/d/1Q1gRp-CWxhjssrzrJ0jgk3vwKvO7DQsdTxhqHnQB_0g/edit#gid=1369232776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Relationship Id="rId5" Type="http://schemas.openxmlformats.org/officeDocument/2006/relationships/hyperlink" Target="https://docs.google.com/spreadsheets/d/1Q1gRp-CWxhjssrzrJ0jgk3vwKvO7DQsdTxhqHnQB_0g/edit#gid=1102909815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2.xml"/><Relationship Id="rId4" Type="http://schemas.openxmlformats.org/officeDocument/2006/relationships/hyperlink" Target="https://docs.google.com/spreadsheets/d/1Q1gRp-CWxhjssrzrJ0jgk3vwKvO7DQsdTxhqHnQB_0g/edit#gid=1102909815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hyperlink" Target="https://docs.google.com/spreadsheets/d/1Q1gRp-CWxhjssrzrJ0jgk3vwKvO7DQsdTxhqHnQB_0g/edit#gid=939674018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hyperlink" Target="https://docs.google.com/spreadsheets/d/1Q1gRp-CWxhjssrzrJ0jgk3vwKvO7DQsdTxhqHnQB_0g/edit#gid=68650966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hyperlink" Target="https://docs.google.com/spreadsheets/d/1Q1gRp-CWxhjssrzrJ0jgk3vwKvO7DQsdTxhqHnQB_0g/edit#gid=68650966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oogle.com/spreadsheets/d/1Q1gRp-CWxhjssrzrJ0jgk3vwKvO7DQsdTxhqHnQB_0g/edit#gid=1276177621" TargetMode="External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oogle.com/spreadsheets/d/1Q1gRp-CWxhjssrzrJ0jgk3vwKvO7DQsdTxhqHnQB_0g/edit#gid=1276177621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ocs.google.com/spreadsheets/d/1Q1gRp-CWxhjssrzrJ0jgk3vwKvO7DQsdTxhqHnQB_0g/edit?usp=sharing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2608578" y="4300239"/>
            <a:ext cx="6492600" cy="2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 Damian Szeluga, Przemysław Grygiel</a:t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r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/>
          </a:p>
        </p:txBody>
      </p:sp>
      <p:sp>
        <p:nvSpPr>
          <p:cNvPr id="325" name="Google Shape;325;p30"/>
          <p:cNvSpPr txBox="1"/>
          <p:nvPr>
            <p:ph type="ctrTitle"/>
          </p:nvPr>
        </p:nvSpPr>
        <p:spPr>
          <a:xfrm>
            <a:off x="2034075" y="2140300"/>
            <a:ext cx="8116500" cy="126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vRouter DPDK performance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tests</a:t>
            </a:r>
            <a:endParaRPr sz="3200"/>
          </a:p>
        </p:txBody>
      </p:sp>
      <p:sp>
        <p:nvSpPr>
          <p:cNvPr id="326" name="Google Shape;326;p30"/>
          <p:cNvSpPr txBox="1"/>
          <p:nvPr>
            <p:ph idx="2" type="subTitle"/>
          </p:nvPr>
        </p:nvSpPr>
        <p:spPr>
          <a:xfrm>
            <a:off x="2608575" y="3406298"/>
            <a:ext cx="6492600" cy="4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DRAFT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diff --git a/dpdk/vr_dpdk_lcore.c b/dpdk/vr_dpdk_lcore.c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index 0d1d424..68943ef 100644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--- a/dpdk/vr_dpdk_lcore.c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+++ b/dpdk/vr_dpdk_lcore.c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@@ -958,17 +956,7 @@ dpdk_lcore_rxqs_vroute(struct vr_dpdk_lcore *lcore)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nb_pkts_to_route);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} else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/* For non-fabric interfaces we always distribute the packets.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mask_to_distribute = vr_dpdk_ethdev_rx_emulate(rx_queue-&gt;q_vif,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    pkts, &amp;nb_pkts);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if (likely(mask_to_distribute != 0))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/* Distribute all the packets.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vr_dpdk_lcore_distribute(lcore, false, rx_queue-&gt;q_vif,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        pkts, nb_pkts);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} else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/* No other lcores to distribute, so just route the packets.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vr_dpdk_lcore_vroute(lcore, rx_queue-&gt;q_vif, pkts, nb_pkts);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                vr_dpdk_lcore_vroute(lcore, rx_queue-&gt;q_vif, pkts, nb_pkts);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39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 to prototype code diffs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C- Disabled intercore communication on a VM side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Testing a tool</a:t>
            </a:r>
            <a:r>
              <a:rPr lang="en-US"/>
              <a:t> description</a:t>
            </a:r>
            <a:endParaRPr/>
          </a:p>
        </p:txBody>
      </p:sp>
      <p:sp>
        <p:nvSpPr>
          <p:cNvPr id="405" name="Google Shape;405;p4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Rapid introduction</a:t>
            </a:r>
            <a:endParaRPr/>
          </a:p>
        </p:txBody>
      </p:sp>
      <p:sp>
        <p:nvSpPr>
          <p:cNvPr id="412" name="Google Shape;412;p41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Rapid is a </a:t>
            </a:r>
            <a:r>
              <a:rPr lang="en-US"/>
              <a:t>wrapper</a:t>
            </a:r>
            <a:r>
              <a:rPr lang="en-US"/>
              <a:t> on Prox to run tests and collect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Rapid wiki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https://wiki.opnfv.org/display/SAM/Rapid+scripting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All tests are being driven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https://svl-ssd-git.juniper.net/sre/dpdk-testing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to VM traffic (compute to compute)</a:t>
            </a:r>
            <a:endParaRPr/>
          </a:p>
        </p:txBody>
      </p:sp>
      <p:sp>
        <p:nvSpPr>
          <p:cNvPr id="420" name="Google Shape;420;p4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427" name="Google Shape;427;p42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428" name="Google Shape;428;p42"/>
          <p:cNvCxnSpPr>
            <a:stCxn id="429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2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42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42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433" name="Google Shape;433;p42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434" name="Google Shape;434;p42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435" name="Google Shape;435;p42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2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2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438" name="Google Shape;438;p42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439" name="Google Shape;439;p42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2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2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2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2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448" name="Google Shape;448;p42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449" name="Google Shape;449;p42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450" name="Google Shape;450;p42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451" name="Google Shape;451;p42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452" name="Google Shape;452;p42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2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455" name="Google Shape;455;p42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456" name="Google Shape;456;p42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2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2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2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2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461" name="Google Shape;461;p42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5" name="Google Shape;465;p42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6" name="Google Shape;466;p42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7" name="Google Shape;467;p42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468" name="Google Shape;468;p42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GA means: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Contrail Networking R1910 code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rebuilt with: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MLXS support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CONFIG_RTE_MAX_LCORE changed to 256 (from 128)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vRouter Prototype means: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GA (from description above)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patches A, B and C (mentioned earlier).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All tests have been performed on environment deployed with Contrail Cloud 13.2.0.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For 1024b and 1500b packet size, 20Gbit throughput caps results.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All tests were performed with pinning service cores to dedicated core (unless otherwise stated).</a:t>
            </a:r>
            <a:endParaRPr/>
          </a:p>
        </p:txBody>
      </p:sp>
      <p:sp>
        <p:nvSpPr>
          <p:cNvPr id="476" name="Google Shape;476;p43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idx="1" type="body"/>
          </p:nvPr>
        </p:nvSpPr>
        <p:spPr>
          <a:xfrm>
            <a:off x="2962425" y="1598248"/>
            <a:ext cx="6296400" cy="31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900"/>
              <a:t>vRouter GA </a:t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900"/>
              <a:t>vs </a:t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900"/>
              <a:t>vRouter Prototype</a:t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900"/>
              <a:t>vs </a:t>
            </a:r>
            <a:endParaRPr sz="2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900"/>
              <a:t>OVS</a:t>
            </a:r>
            <a:r>
              <a:rPr lang="en-US" sz="2900"/>
              <a:t> </a:t>
            </a:r>
            <a:endParaRPr sz="2900"/>
          </a:p>
        </p:txBody>
      </p:sp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vRouter GA, prototype, OVS</a:t>
            </a:r>
            <a:endParaRPr/>
          </a:p>
        </p:txBody>
      </p:sp>
      <p:sp>
        <p:nvSpPr>
          <p:cNvPr id="490" name="Google Shape;490;p4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1" name="Google Shape;491;p45" title="vRouter GA, prototype, OVS - pp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425"/>
            <a:ext cx="6429999" cy="39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 title="vRouter, GA, prototype, OVS - Avg. latenc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2401" y="3724563"/>
            <a:ext cx="4573276" cy="2828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5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vRouter packet mode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vs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flow mode</a:t>
            </a:r>
            <a:endParaRPr sz="2500"/>
          </a:p>
        </p:txBody>
      </p:sp>
      <p:sp>
        <p:nvSpPr>
          <p:cNvPr id="500" name="Google Shape;500;p4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to VM traffic (compute to compute)</a:t>
            </a:r>
            <a:endParaRPr/>
          </a:p>
        </p:txBody>
      </p:sp>
      <p:sp>
        <p:nvSpPr>
          <p:cNvPr id="507" name="Google Shape;507;p4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47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47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7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47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7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514" name="Google Shape;514;p47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515" name="Google Shape;515;p47"/>
          <p:cNvCxnSpPr>
            <a:stCxn id="516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47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47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47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520" name="Google Shape;520;p47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47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522" name="Google Shape;522;p47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7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47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525" name="Google Shape;525;p47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526" name="Google Shape;526;p47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7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47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7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7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7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7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47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7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535" name="Google Shape;535;p47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536" name="Google Shape;536;p47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537" name="Google Shape;537;p47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47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539" name="Google Shape;539;p47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7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47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542" name="Google Shape;542;p47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543" name="Google Shape;543;p47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7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7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47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2" name="Google Shape;552;p47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3" name="Google Shape;553;p47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4" name="Google Shape;554;p47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555" name="Google Shape;555;p47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vRouter packet vs flow mode - packets per second</a:t>
            </a:r>
            <a:endParaRPr/>
          </a:p>
        </p:txBody>
      </p:sp>
      <p:sp>
        <p:nvSpPr>
          <p:cNvPr id="562" name="Google Shape;562;p4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p48" title="vRouter GA, prototype, OVS - pp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674"/>
            <a:ext cx="6164100" cy="38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8" title="vRouter GA, prototype, OVS - pps"/>
          <p:cNvSpPr/>
          <p:nvPr/>
        </p:nvSpPr>
        <p:spPr>
          <a:xfrm>
            <a:off x="6027900" y="1285670"/>
            <a:ext cx="6164100" cy="3812623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48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Lab description</a:t>
            </a:r>
            <a:endParaRPr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vRouter packet vs flow mode - latency</a:t>
            </a:r>
            <a:endParaRPr/>
          </a:p>
        </p:txBody>
      </p:sp>
      <p:sp>
        <p:nvSpPr>
          <p:cNvPr id="572" name="Google Shape;572;p4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3" name="Google Shape;573;p49" title="vRouter, GA, prototype, OVS - Avg. latenc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137"/>
            <a:ext cx="5943599" cy="367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9" title="vRouter GA, prototype, OVS - Avg. Latenc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302126"/>
            <a:ext cx="5943599" cy="367623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9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vRouter flows </a:t>
            </a:r>
            <a:endParaRPr sz="2500"/>
          </a:p>
        </p:txBody>
      </p:sp>
      <p:sp>
        <p:nvSpPr>
          <p:cNvPr id="582" name="Google Shape;582;p5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Various</a:t>
            </a:r>
            <a:r>
              <a:rPr lang="en-US"/>
              <a:t> flows size - pps</a:t>
            </a:r>
            <a:endParaRPr/>
          </a:p>
        </p:txBody>
      </p:sp>
      <p:sp>
        <p:nvSpPr>
          <p:cNvPr id="589" name="Google Shape;589;p5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0" name="Google Shape;590;p51" title="Various flow size (Intel) - pp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137"/>
            <a:ext cx="5943599" cy="367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1" title="Various flow size (Intel) - pp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302126"/>
            <a:ext cx="5943599" cy="367623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1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Various flows size - latency</a:t>
            </a:r>
            <a:endParaRPr/>
          </a:p>
        </p:txBody>
      </p:sp>
      <p:sp>
        <p:nvSpPr>
          <p:cNvPr id="599" name="Google Shape;599;p5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0" name="Google Shape;600;p52" title="Various flow size (Intel) - Avg. Latenc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449"/>
            <a:ext cx="5943599" cy="367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2" title="Various flow size (Intel) - Avg. Latenc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99" y="1277451"/>
            <a:ext cx="5943575" cy="36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2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Various flows size (AMD) - pps</a:t>
            </a:r>
            <a:endParaRPr/>
          </a:p>
        </p:txBody>
      </p:sp>
      <p:sp>
        <p:nvSpPr>
          <p:cNvPr id="609" name="Google Shape;609;p5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0" name="Google Shape;610;p53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1" name="Google Shape;611;p53" title="Various flow size (AMD) - pp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25" y="1273250"/>
            <a:ext cx="5773749" cy="35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3" title="Various flow size (AMD) - pp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775" y="1273250"/>
            <a:ext cx="5773749" cy="3570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Various flows size (AMD) - latency</a:t>
            </a:r>
            <a:endParaRPr/>
          </a:p>
        </p:txBody>
      </p:sp>
      <p:sp>
        <p:nvSpPr>
          <p:cNvPr id="619" name="Google Shape;619;p5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p54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1" name="Google Shape;621;p54" title="Various flow size (AMD) - latenc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25" y="1281450"/>
            <a:ext cx="5587626" cy="345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54" title="Varoius flow size (AMD) - latenc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650" y="1281450"/>
            <a:ext cx="5587626" cy="345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NUMA placement</a:t>
            </a:r>
            <a:endParaRPr sz="2500"/>
          </a:p>
        </p:txBody>
      </p:sp>
      <p:sp>
        <p:nvSpPr>
          <p:cNvPr id="629" name="Google Shape;629;p5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6"/>
          <p:cNvSpPr/>
          <p:nvPr/>
        </p:nvSpPr>
        <p:spPr>
          <a:xfrm>
            <a:off x="7927150" y="2517950"/>
            <a:ext cx="3565800" cy="204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6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- vRouter, NICs and VM on NUMA 0 (same NUMA)</a:t>
            </a:r>
            <a:endParaRPr/>
          </a:p>
        </p:txBody>
      </p:sp>
      <p:sp>
        <p:nvSpPr>
          <p:cNvPr id="638" name="Google Shape;638;p5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56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6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1" name="Google Shape;641;p56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2" name="Google Shape;642;p56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6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644" name="Google Shape;644;p56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645" name="Google Shape;645;p56"/>
          <p:cNvCxnSpPr>
            <a:stCxn id="646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56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56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56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650" name="Google Shape;650;p56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56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652" name="Google Shape;652;p56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6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6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655" name="Google Shape;655;p56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656" name="Google Shape;656;p56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56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56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6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6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6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6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3" name="Google Shape;663;p56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6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665" name="Google Shape;665;p56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666" name="Google Shape;666;p56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667" name="Google Shape;667;p56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56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669" name="Google Shape;669;p56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6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56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672" name="Google Shape;672;p56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673" name="Google Shape;673;p56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6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6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6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6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678" name="Google Shape;678;p56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6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680" name="Google Shape;680;p56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6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2" name="Google Shape;682;p56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3" name="Google Shape;683;p56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84" name="Google Shape;684;p56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685" name="Google Shape;685;p56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686" name="Google Shape;686;p56"/>
          <p:cNvSpPr txBox="1"/>
          <p:nvPr/>
        </p:nvSpPr>
        <p:spPr>
          <a:xfrm>
            <a:off x="8967901" y="256840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C3C3C"/>
                </a:solidFill>
              </a:rPr>
              <a:t>NUMA 0</a:t>
            </a:r>
            <a:endParaRPr b="1" sz="14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7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7"/>
          <p:cNvSpPr/>
          <p:nvPr/>
        </p:nvSpPr>
        <p:spPr>
          <a:xfrm>
            <a:off x="9530175" y="2517950"/>
            <a:ext cx="1968600" cy="204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7"/>
          <p:cNvSpPr/>
          <p:nvPr/>
        </p:nvSpPr>
        <p:spPr>
          <a:xfrm>
            <a:off x="7927150" y="2517950"/>
            <a:ext cx="1469100" cy="204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- </a:t>
            </a:r>
            <a:r>
              <a:rPr lang="en-US"/>
              <a:t>vRouter, NICs on NUMA 0, VM on NUMA 1 (Different NUMA)</a:t>
            </a:r>
            <a:endParaRPr/>
          </a:p>
        </p:txBody>
      </p:sp>
      <p:sp>
        <p:nvSpPr>
          <p:cNvPr id="696" name="Google Shape;696;p5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Google Shape;697;p57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9" name="Google Shape;699;p57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0" name="Google Shape;700;p57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7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702" name="Google Shape;702;p57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703" name="Google Shape;703;p57"/>
          <p:cNvCxnSpPr>
            <a:stCxn id="704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57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57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57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708" name="Google Shape;708;p57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57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710" name="Google Shape;710;p57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57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57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713" name="Google Shape;713;p57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714" name="Google Shape;714;p57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57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57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7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7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7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7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57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7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723" name="Google Shape;723;p57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sp>
        <p:nvSpPr>
          <p:cNvPr id="724" name="Google Shape;724;p57"/>
          <p:cNvSpPr txBox="1"/>
          <p:nvPr/>
        </p:nvSpPr>
        <p:spPr>
          <a:xfrm>
            <a:off x="9828967" y="2531475"/>
            <a:ext cx="1475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C3C3C"/>
                </a:solidFill>
              </a:rPr>
              <a:t>NUMA 1</a:t>
            </a:r>
            <a:endParaRPr b="1" sz="1400">
              <a:solidFill>
                <a:srgbClr val="3C3C3C"/>
              </a:solidFill>
            </a:endParaRPr>
          </a:p>
        </p:txBody>
      </p:sp>
      <p:grpSp>
        <p:nvGrpSpPr>
          <p:cNvPr id="725" name="Google Shape;725;p57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726" name="Google Shape;726;p57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57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728" name="Google Shape;728;p57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57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57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731" name="Google Shape;731;p57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732" name="Google Shape;732;p57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57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57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57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57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737" name="Google Shape;737;p57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7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739" name="Google Shape;739;p57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7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41" name="Google Shape;741;p57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42" name="Google Shape;742;p57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43" name="Google Shape;743;p57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744" name="Google Shape;744;p57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745" name="Google Shape;745;p57"/>
          <p:cNvSpPr txBox="1"/>
          <p:nvPr/>
        </p:nvSpPr>
        <p:spPr>
          <a:xfrm>
            <a:off x="8150126" y="253147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C3C3C"/>
                </a:solidFill>
              </a:rPr>
              <a:t>NUMA 0</a:t>
            </a:r>
            <a:endParaRPr b="1" sz="14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8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8"/>
          <p:cNvSpPr/>
          <p:nvPr/>
        </p:nvSpPr>
        <p:spPr>
          <a:xfrm>
            <a:off x="9530175" y="2517950"/>
            <a:ext cx="1968600" cy="204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8"/>
          <p:cNvSpPr/>
          <p:nvPr/>
        </p:nvSpPr>
        <p:spPr>
          <a:xfrm>
            <a:off x="7927150" y="2517950"/>
            <a:ext cx="1469100" cy="2040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8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AMD</a:t>
            </a:r>
            <a:r>
              <a:rPr lang="en-US"/>
              <a:t> - vRouter, NICs on NUMA 0, VM on NUMA 1 (Different NUMA)</a:t>
            </a:r>
            <a:endParaRPr/>
          </a:p>
        </p:txBody>
      </p:sp>
      <p:sp>
        <p:nvSpPr>
          <p:cNvPr id="755" name="Google Shape;755;p5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p58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8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8" name="Google Shape;758;p58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9" name="Google Shape;759;p58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8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761" name="Google Shape;761;p58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762" name="Google Shape;762;p58"/>
          <p:cNvCxnSpPr>
            <a:stCxn id="763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58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58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" name="Google Shape;766;p58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767" name="Google Shape;767;p58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58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769" name="Google Shape;769;p58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8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8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772" name="Google Shape;772;p58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773" name="Google Shape;773;p58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58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5" name="Google Shape;775;p58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8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8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8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8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0" name="Google Shape;780;p58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8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782" name="Google Shape;782;p58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sp>
        <p:nvSpPr>
          <p:cNvPr id="783" name="Google Shape;783;p58"/>
          <p:cNvSpPr txBox="1"/>
          <p:nvPr/>
        </p:nvSpPr>
        <p:spPr>
          <a:xfrm>
            <a:off x="9828967" y="2531475"/>
            <a:ext cx="1475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C3C3C"/>
                </a:solidFill>
              </a:rPr>
              <a:t>NUMA 1</a:t>
            </a:r>
            <a:endParaRPr b="1" sz="1400">
              <a:solidFill>
                <a:srgbClr val="3C3C3C"/>
              </a:solidFill>
            </a:endParaRPr>
          </a:p>
        </p:txBody>
      </p:sp>
      <p:grpSp>
        <p:nvGrpSpPr>
          <p:cNvPr id="784" name="Google Shape;784;p58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785" name="Google Shape;785;p58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58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787" name="Google Shape;787;p58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58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8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790" name="Google Shape;790;p58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791" name="Google Shape;791;p58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58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8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8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58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796" name="Google Shape;796;p58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8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798" name="Google Shape;798;p58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8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0" name="Google Shape;800;p58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1" name="Google Shape;801;p58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2" name="Google Shape;802;p58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803" name="Google Shape;803;p58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804" name="Google Shape;804;p58"/>
          <p:cNvSpPr txBox="1"/>
          <p:nvPr/>
        </p:nvSpPr>
        <p:spPr>
          <a:xfrm>
            <a:off x="8150126" y="253147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C3C3C"/>
                </a:solidFill>
              </a:rPr>
              <a:t>NUMA 0</a:t>
            </a:r>
            <a:endParaRPr b="1" sz="14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configuration (Intel)</a:t>
            </a:r>
            <a:endParaRPr/>
          </a:p>
        </p:txBody>
      </p:sp>
      <p:sp>
        <p:nvSpPr>
          <p:cNvPr id="340" name="Google Shape;340;p32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 lscpu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Architecture:          x86_64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op-mode(s):        32-bit, 64-bit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Byte Order:            Little Endian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CPU(s):                56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On-line CPU(s) list:   0-55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Thread(s) per core:    2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Core(s) per socket:    14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Socket(s):             2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node(s):          2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Vendor ID:             GenuineIntel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family:            6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Model:                 85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Model name:            Intel(R) Xeon(R) Gold 5120 CPU @ 2.20GHz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Stepping:              4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MHz:               2200.000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BogoMIPS:              4400.00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Virtualization:        VT-x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L1d cache:             32K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L1i cache:             32K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L2 cache:              1024K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 cache:              19712K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node0 CPU(s):     0,2,4,6,8,10,12,14,16,18,20,22,24,26,28,30,32,34,36,38,40,42,44,46,48,50,52,54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node1 CPU(s):     1,3,5,7,9,11,13,15,17,19,21,23,25,27,29,31,33,35,37,39,41,43,45,47,49,51,53,55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 lspci | grep -i Eth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19:00.0 Ethernet controller: Intel Corporation Ethernet Controller X710 for 10GbE SFP+ (rev 02)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19:00.1 Ethernet controller: Intel Corporation Ethernet Controller X710 for 10GbE SFP+ (rev 02)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19:00.2 Ethernet controller: Intel Corporation Ethernet Controller X710 for 10GbE SFP+ (rev 02)</a:t>
            </a:r>
            <a:endParaRPr sz="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19:00.3 Ethernet controller: Intel Corporation Ethernet Controller X710 for 10GbE SFP+ (rev 02)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3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p59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NUMA topology placement (Intel)</a:t>
            </a:r>
            <a:endParaRPr/>
          </a:p>
        </p:txBody>
      </p:sp>
      <p:pic>
        <p:nvPicPr>
          <p:cNvPr id="812" name="Google Shape;812;p59" title="NUMA place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650"/>
            <a:ext cx="7868175" cy="48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59" title="NUMA placeme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550" y="1285651"/>
            <a:ext cx="4211274" cy="26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59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1" name="Google Shape;821;p60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NUMA topology placement (Intel) - differences</a:t>
            </a:r>
            <a:endParaRPr/>
          </a:p>
        </p:txBody>
      </p:sp>
      <p:sp>
        <p:nvSpPr>
          <p:cNvPr id="822" name="Google Shape;822;p60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3" name="Google Shape;823;p60" title="NUMA placeme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0" y="1248575"/>
            <a:ext cx="6212601" cy="384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0" title="NUMA placemen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687" y="1306125"/>
            <a:ext cx="6212589" cy="3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1" name="Google Shape;831;p61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NUMA topology placement (AMD)</a:t>
            </a:r>
            <a:endParaRPr/>
          </a:p>
        </p:txBody>
      </p:sp>
      <p:pic>
        <p:nvPicPr>
          <p:cNvPr id="832" name="Google Shape;832;p61" title="NUMA placement (AMD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100"/>
            <a:ext cx="8262201" cy="50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61" title="NUMA placement (AMD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7614" y="1302100"/>
            <a:ext cx="3731985" cy="22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1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1" name="Google Shape;841;p6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NUMA topology placement (AMD) - differences</a:t>
            </a:r>
            <a:endParaRPr/>
          </a:p>
        </p:txBody>
      </p:sp>
      <p:sp>
        <p:nvSpPr>
          <p:cNvPr id="842" name="Google Shape;842;p62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3" name="Google Shape;843;p62" title="NUMA placement (AMD)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27" y="1255600"/>
            <a:ext cx="5709273" cy="35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2" title="NUMA placement (AMD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200" y="1255600"/>
            <a:ext cx="5709225" cy="35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3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1 vs 2 vs 3 physical cores</a:t>
            </a:r>
            <a:endParaRPr sz="2500"/>
          </a:p>
        </p:txBody>
      </p:sp>
      <p:sp>
        <p:nvSpPr>
          <p:cNvPr id="851" name="Google Shape;851;p6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vs 2 vs 3 physical cores (+ siblings)</a:t>
            </a:r>
            <a:endParaRPr/>
          </a:p>
        </p:txBody>
      </p:sp>
      <p:sp>
        <p:nvSpPr>
          <p:cNvPr id="858" name="Google Shape;858;p6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9" name="Google Shape;859;p64" title="1 vs 2 vs 3 physical co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5" y="1317587"/>
            <a:ext cx="7322325" cy="45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64" title="1 vs 2 vs 3 physical cor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225" y="1261001"/>
            <a:ext cx="4769601" cy="29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64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HT siblings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vs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without HT siblings </a:t>
            </a:r>
            <a:endParaRPr sz="2500"/>
          </a:p>
        </p:txBody>
      </p:sp>
      <p:sp>
        <p:nvSpPr>
          <p:cNvPr id="868" name="Google Shape;868;p6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6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 siblings vs no HT siblings (Intel)</a:t>
            </a:r>
            <a:endParaRPr/>
          </a:p>
        </p:txBody>
      </p:sp>
      <p:sp>
        <p:nvSpPr>
          <p:cNvPr id="875" name="Google Shape;875;p6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6" name="Google Shape;876;p66" title="Intel siblings - packet mo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50" y="1285674"/>
            <a:ext cx="5876376" cy="363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66" title="Intel siblings - flow mod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285675"/>
            <a:ext cx="5876376" cy="36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6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 siblings vs no HT siblings (Intel)</a:t>
            </a:r>
            <a:endParaRPr/>
          </a:p>
        </p:txBody>
      </p:sp>
      <p:sp>
        <p:nvSpPr>
          <p:cNvPr id="885" name="Google Shape;885;p6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6" name="Google Shape;886;p67" title="Intel siblings - packet mo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1000"/>
            <a:ext cx="5886050" cy="363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7" title="Intel siblings - flow mod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450" y="1261000"/>
            <a:ext cx="5886050" cy="3637702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67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8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 siblings vs no HT siblings (AMD)</a:t>
            </a:r>
            <a:endParaRPr/>
          </a:p>
        </p:txBody>
      </p:sp>
      <p:sp>
        <p:nvSpPr>
          <p:cNvPr id="895" name="Google Shape;895;p6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6" name="Google Shape;896;p68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7" name="Google Shape;897;p68" title="AMD no siblings - pp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5" y="1297975"/>
            <a:ext cx="5980951" cy="3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68" title="AMD no siblings - pp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025" y="1297975"/>
            <a:ext cx="5980951" cy="374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configuration (AMD)</a:t>
            </a:r>
            <a:endParaRPr/>
          </a:p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>
            <a:off x="661525" y="1343750"/>
            <a:ext cx="10997100" cy="53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 lscpu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Architecture:          x86_64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op-mode(s):        32-bit, 64-bit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Byte Order:            Little Endian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CPU(s):                256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On-line CPU(s) list:   0-255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Thread(s) per core:    2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Core(s) per socket:    64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Socket(s):             2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node(s):          8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Vendor ID:             AuthenticAMD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family:            23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Model:                 49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Model name:            AMD EPYC 7742 64-Core Processor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Stepping:              0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MHz:               2250.000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max MHz:           2250.0000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CPU min MHz:           1500.0000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BogoMIPS:              4491.54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Virtualization:        AMD-V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L1d cache:             32K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L1i cache:             32K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L2 cache:              512K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L3 cache:              16384K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node0 CPU(s):     0-15,128-143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node1 CPU(s):     16-31,144-159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node2 CPU(s):     32-47,160-175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node3 CPU(s):     48-63,176-191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node4 CPU(s):     64-79,192-207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node5 CPU(s):     80-95,208-223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node6 CPU(s):     96-111,224-239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NUMA node7 CPU(s):     112-127,240-255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lspci | grep -i Eth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01:00.0 Ethernet controller: Intel Corporation Ethernet Controller X710 for 10GbE SFP+ (rev 01)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01:00.1 Ethernet controller: Intel Corporation Ethernet Controller X710 for 10GbE SFP+ (rev 01)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01:00.2 Ethernet controller: Intel Corporation Ethernet Controller X710 for 10GbE SFP+ (rev 01)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01:00.3 Ethernet controller: Intel Corporation Ethernet Controller X710 for 10GbE SFP+ (rev 01)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21:00.0 Ethernet controller: Mellanox Technologies MT27710 Family [ConnectX-4 Lx]</a:t>
            </a:r>
            <a:endParaRPr sz="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21:00.1 Ethernet controller: Mellanox Technologies MT27710 Family [ConnectX-4 Lx]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9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 siblings vs no HT siblings (AMD)</a:t>
            </a:r>
            <a:endParaRPr/>
          </a:p>
        </p:txBody>
      </p:sp>
      <p:sp>
        <p:nvSpPr>
          <p:cNvPr id="905" name="Google Shape;905;p6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6" name="Google Shape;906;p69"/>
          <p:cNvSpPr txBox="1"/>
          <p:nvPr/>
        </p:nvSpPr>
        <p:spPr>
          <a:xfrm>
            <a:off x="665800" y="6220050"/>
            <a:ext cx="8682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7" name="Google Shape;907;p69" title="AMD no siblings - latenc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00" y="1282976"/>
            <a:ext cx="5847800" cy="36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9" title="AMD no siblings - latenc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6382" y="1290126"/>
            <a:ext cx="5863669" cy="36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0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to VM traffic (compute to compute)</a:t>
            </a:r>
            <a:endParaRPr/>
          </a:p>
        </p:txBody>
      </p:sp>
      <p:sp>
        <p:nvSpPr>
          <p:cNvPr id="915" name="Google Shape;915;p7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6" name="Google Shape;916;p70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70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8" name="Google Shape;918;p70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0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0" name="Google Shape;920;p70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0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922" name="Google Shape;922;p70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923" name="Google Shape;923;p70"/>
          <p:cNvCxnSpPr>
            <a:stCxn id="924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70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70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7" name="Google Shape;927;p70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928" name="Google Shape;928;p70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929" name="Google Shape;929;p70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930" name="Google Shape;930;p70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70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70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933" name="Google Shape;933;p70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934" name="Google Shape;934;p70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0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70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0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0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0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1" name="Google Shape;941;p70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0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943" name="Google Shape;943;p70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944" name="Google Shape;944;p70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945" name="Google Shape;945;p70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946" name="Google Shape;946;p70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947" name="Google Shape;947;p70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0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70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950" name="Google Shape;950;p70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951" name="Google Shape;951;p70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70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70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70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70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956" name="Google Shape;956;p70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70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958" name="Google Shape;958;p70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70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60" name="Google Shape;960;p70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61" name="Google Shape;961;p70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62" name="Google Shape;962;p70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963" name="Google Shape;963;p70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1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Encapsulation MPLSoUDP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vs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MPLSoGRE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vs VxLAN</a:t>
            </a:r>
            <a:endParaRPr sz="2500"/>
          </a:p>
        </p:txBody>
      </p:sp>
      <p:sp>
        <p:nvSpPr>
          <p:cNvPr id="970" name="Google Shape;970;p7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2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to VM traffic (compute to compute)</a:t>
            </a:r>
            <a:endParaRPr/>
          </a:p>
        </p:txBody>
      </p:sp>
      <p:sp>
        <p:nvSpPr>
          <p:cNvPr id="977" name="Google Shape;977;p7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2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0" name="Google Shape;980;p72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2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2" name="Google Shape;982;p72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72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984" name="Google Shape;984;p72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985" name="Google Shape;985;p72"/>
          <p:cNvCxnSpPr>
            <a:stCxn id="986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72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72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9" name="Google Shape;989;p72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990" name="Google Shape;990;p72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72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992" name="Google Shape;992;p72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72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72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995" name="Google Shape;995;p72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996" name="Google Shape;996;p72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72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" name="Google Shape;998;p72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72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72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2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2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3" name="Google Shape;1003;p72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72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005" name="Google Shape;1005;p72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1006" name="Google Shape;1006;p72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1007" name="Google Shape;1007;p72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72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009" name="Google Shape;1009;p72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72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72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012" name="Google Shape;1012;p72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013" name="Google Shape;1013;p72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72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72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72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72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1018" name="Google Shape;1018;p72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72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1020" name="Google Shape;1020;p72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72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2" name="Google Shape;1022;p72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3" name="Google Shape;1023;p72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4" name="Google Shape;1024;p72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1025" name="Google Shape;1025;p72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3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Intel x710 vs Intel x520 vs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Mellanox xConnect 4 </a:t>
            </a:r>
            <a:endParaRPr sz="2500"/>
          </a:p>
        </p:txBody>
      </p:sp>
      <p:sp>
        <p:nvSpPr>
          <p:cNvPr id="1032" name="Google Shape;1032;p7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7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to VM traffic (compute to compute)</a:t>
            </a:r>
            <a:endParaRPr/>
          </a:p>
        </p:txBody>
      </p:sp>
      <p:sp>
        <p:nvSpPr>
          <p:cNvPr id="1039" name="Google Shape;1039;p7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0" name="Google Shape;1040;p74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4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2" name="Google Shape;1042;p74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4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4" name="Google Shape;1044;p74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4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046" name="Google Shape;1046;p74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1047" name="Google Shape;1047;p74"/>
          <p:cNvCxnSpPr>
            <a:stCxn id="1048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74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74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74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1052" name="Google Shape;1052;p74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74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054" name="Google Shape;1054;p74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74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74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057" name="Google Shape;1057;p74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058" name="Google Shape;1058;p74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74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74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74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74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4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4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5" name="Google Shape;1065;p74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4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067" name="Google Shape;1067;p74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1068" name="Google Shape;1068;p74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1069" name="Google Shape;1069;p74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070" name="Google Shape;1070;p74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071" name="Google Shape;1071;p74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74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74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074" name="Google Shape;1074;p74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075" name="Google Shape;1075;p74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74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74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74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74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1080" name="Google Shape;1080;p74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4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1082" name="Google Shape;1082;p74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4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4" name="Google Shape;1084;p74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5" name="Google Shape;1085;p74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6" name="Google Shape;1086;p74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1087" name="Google Shape;1087;p74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5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Intel vs AMD</a:t>
            </a:r>
            <a:endParaRPr/>
          </a:p>
        </p:txBody>
      </p:sp>
      <p:sp>
        <p:nvSpPr>
          <p:cNvPr id="1094" name="Google Shape;1094;p7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Intel</a:t>
            </a:r>
            <a:r>
              <a:rPr lang="en-US"/>
              <a:t> - VM to VM traffic (compute to compute)</a:t>
            </a:r>
            <a:endParaRPr/>
          </a:p>
        </p:txBody>
      </p:sp>
      <p:sp>
        <p:nvSpPr>
          <p:cNvPr id="1101" name="Google Shape;1101;p7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2" name="Google Shape;1102;p76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76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4" name="Google Shape;1104;p76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6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swap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6" name="Google Shape;1106;p76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(AMD)</a:t>
            </a:r>
            <a:endParaRPr>
              <a:solidFill>
                <a:srgbClr val="3C3C3C"/>
              </a:solidFill>
            </a:endParaRPr>
          </a:p>
        </p:txBody>
      </p:sp>
      <p:sp>
        <p:nvSpPr>
          <p:cNvPr id="1107" name="Google Shape;1107;p76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108" name="Google Shape;1108;p76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1109" name="Google Shape;1109;p76"/>
          <p:cNvCxnSpPr>
            <a:stCxn id="1110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76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3" name="Google Shape;1113;p76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1114" name="Google Shape;1114;p76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76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116" name="Google Shape;1116;p76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7" name="Google Shape;1117;p76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8" name="Google Shape;1118;p76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119" name="Google Shape;1119;p76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120" name="Google Shape;1120;p76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76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76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6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76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6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76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7" name="Google Shape;1127;p76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 (Intel)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6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129" name="Google Shape;1129;p76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1130" name="Google Shape;1130;p76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1131" name="Google Shape;1131;p76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76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133" name="Google Shape;1133;p76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76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76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136" name="Google Shape;1136;p76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137" name="Google Shape;1137;p76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76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76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76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1" name="Google Shape;1141;p76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1142" name="Google Shape;1142;p76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76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1144" name="Google Shape;1144;p76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6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6" name="Google Shape;1146;p76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7" name="Google Shape;1147;p76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8" name="Google Shape;1148;p76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1149" name="Google Shape;1149;p76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1150" name="Google Shape;1150;p76"/>
          <p:cNvSpPr/>
          <p:nvPr/>
        </p:nvSpPr>
        <p:spPr>
          <a:xfrm>
            <a:off x="8438900" y="1075700"/>
            <a:ext cx="2461800" cy="659400"/>
          </a:xfrm>
          <a:prstGeom prst="wedgeRectCallout">
            <a:avLst>
              <a:gd fmla="val -43974" name="adj1"/>
              <a:gd fmla="val 2370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pcores + 3 siblings</a:t>
            </a:r>
            <a:endParaRPr/>
          </a:p>
        </p:txBody>
      </p:sp>
      <p:sp>
        <p:nvSpPr>
          <p:cNvPr id="1151" name="Google Shape;1151;p76"/>
          <p:cNvSpPr/>
          <p:nvPr/>
        </p:nvSpPr>
        <p:spPr>
          <a:xfrm>
            <a:off x="885750" y="1269900"/>
            <a:ext cx="2461800" cy="398400"/>
          </a:xfrm>
          <a:prstGeom prst="wedgeRectCallout">
            <a:avLst>
              <a:gd fmla="val 58343" name="adj1"/>
              <a:gd fmla="val 3785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performance here!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pcores + 3 HT siblings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AMD - </a:t>
            </a:r>
            <a:r>
              <a:rPr lang="en-US"/>
              <a:t>VM to VM traffic (compute to compute)</a:t>
            </a:r>
            <a:endParaRPr/>
          </a:p>
        </p:txBody>
      </p:sp>
      <p:sp>
        <p:nvSpPr>
          <p:cNvPr id="1158" name="Google Shape;1158;p7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7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1" name="Google Shape;1161;p77"/>
          <p:cNvSpPr/>
          <p:nvPr/>
        </p:nvSpPr>
        <p:spPr>
          <a:xfrm>
            <a:off x="8150125" y="209875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77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3" name="Google Shape;1163;p77"/>
          <p:cNvSpPr txBox="1"/>
          <p:nvPr/>
        </p:nvSpPr>
        <p:spPr>
          <a:xfrm>
            <a:off x="9320051" y="2190725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B</a:t>
            </a:r>
            <a:endParaRPr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(AMD)</a:t>
            </a:r>
            <a:endParaRPr>
              <a:solidFill>
                <a:srgbClr val="3C3C3C"/>
              </a:solidFill>
            </a:endParaRPr>
          </a:p>
        </p:txBody>
      </p:sp>
      <p:sp>
        <p:nvSpPr>
          <p:cNvPr id="1164" name="Google Shape;1164;p77"/>
          <p:cNvSpPr/>
          <p:nvPr/>
        </p:nvSpPr>
        <p:spPr>
          <a:xfrm>
            <a:off x="7700171" y="31460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165" name="Google Shape;1165;p77"/>
          <p:cNvSpPr/>
          <p:nvPr/>
        </p:nvSpPr>
        <p:spPr>
          <a:xfrm>
            <a:off x="7700171" y="36032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cxnSp>
        <p:nvCxnSpPr>
          <p:cNvPr id="1166" name="Google Shape;1166;p77"/>
          <p:cNvCxnSpPr>
            <a:stCxn id="1167" idx="3"/>
          </p:cNvCxnSpPr>
          <p:nvPr/>
        </p:nvCxnSpPr>
        <p:spPr>
          <a:xfrm flipH="1" rot="10800000">
            <a:off x="3121196" y="323299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77"/>
          <p:cNvCxnSpPr/>
          <p:nvPr/>
        </p:nvCxnSpPr>
        <p:spPr>
          <a:xfrm flipH="1" rot="10800000">
            <a:off x="3127411" y="3690946"/>
            <a:ext cx="387600" cy="1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77"/>
          <p:cNvSpPr/>
          <p:nvPr/>
        </p:nvSpPr>
        <p:spPr>
          <a:xfrm>
            <a:off x="7528700" y="29429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0" name="Google Shape;1170;p77"/>
          <p:cNvGrpSpPr/>
          <p:nvPr/>
        </p:nvGrpSpPr>
        <p:grpSpPr>
          <a:xfrm>
            <a:off x="8262985" y="2946075"/>
            <a:ext cx="949344" cy="1053243"/>
            <a:chOff x="4133670" y="3721662"/>
            <a:chExt cx="1636800" cy="1394100"/>
          </a:xfrm>
        </p:grpSpPr>
        <p:sp>
          <p:nvSpPr>
            <p:cNvPr id="1171" name="Google Shape;1171;p77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172" name="Google Shape;1172;p77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173" name="Google Shape;1173;p77"/>
          <p:cNvCxnSpPr/>
          <p:nvPr/>
        </p:nvCxnSpPr>
        <p:spPr>
          <a:xfrm>
            <a:off x="9209875" y="321032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77"/>
          <p:cNvCxnSpPr/>
          <p:nvPr/>
        </p:nvCxnSpPr>
        <p:spPr>
          <a:xfrm>
            <a:off x="9209875" y="36637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77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176" name="Google Shape;1176;p77"/>
          <p:cNvSpPr/>
          <p:nvPr/>
        </p:nvSpPr>
        <p:spPr>
          <a:xfrm>
            <a:off x="9630600" y="35493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177" name="Google Shape;1177;p77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77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77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7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7"/>
          <p:cNvSpPr txBox="1"/>
          <p:nvPr/>
        </p:nvSpPr>
        <p:spPr>
          <a:xfrm>
            <a:off x="1468294" y="2152100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Bare metal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7"/>
          <p:cNvSpPr/>
          <p:nvPr/>
        </p:nvSpPr>
        <p:spPr>
          <a:xfrm>
            <a:off x="668025" y="2063300"/>
            <a:ext cx="34113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7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4" name="Google Shape;1184;p77"/>
          <p:cNvSpPr txBox="1"/>
          <p:nvPr/>
        </p:nvSpPr>
        <p:spPr>
          <a:xfrm>
            <a:off x="1578476" y="21552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 (Intel)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7"/>
          <p:cNvSpPr/>
          <p:nvPr/>
        </p:nvSpPr>
        <p:spPr>
          <a:xfrm>
            <a:off x="3957944" y="31431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186" name="Google Shape;1186;p77"/>
          <p:cNvSpPr/>
          <p:nvPr/>
        </p:nvSpPr>
        <p:spPr>
          <a:xfrm>
            <a:off x="3957944" y="3600346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grpSp>
        <p:nvGrpSpPr>
          <p:cNvPr id="1187" name="Google Shape;1187;p77"/>
          <p:cNvGrpSpPr/>
          <p:nvPr/>
        </p:nvGrpSpPr>
        <p:grpSpPr>
          <a:xfrm>
            <a:off x="3008607" y="2946075"/>
            <a:ext cx="949344" cy="1053243"/>
            <a:chOff x="4133670" y="3721662"/>
            <a:chExt cx="1636800" cy="1394100"/>
          </a:xfrm>
        </p:grpSpPr>
        <p:sp>
          <p:nvSpPr>
            <p:cNvPr id="1188" name="Google Shape;1188;p77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189" name="Google Shape;1189;p77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cxnSp>
        <p:nvCxnSpPr>
          <p:cNvPr id="1190" name="Google Shape;1190;p77"/>
          <p:cNvCxnSpPr/>
          <p:nvPr/>
        </p:nvCxnSpPr>
        <p:spPr>
          <a:xfrm>
            <a:off x="2550900" y="3246013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77"/>
          <p:cNvCxnSpPr/>
          <p:nvPr/>
        </p:nvCxnSpPr>
        <p:spPr>
          <a:xfrm>
            <a:off x="2550900" y="3699388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p77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193" name="Google Shape;1193;p77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194" name="Google Shape;1194;p77"/>
          <p:cNvCxnSpPr/>
          <p:nvPr/>
        </p:nvCxnSpPr>
        <p:spPr>
          <a:xfrm>
            <a:off x="4547363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77"/>
          <p:cNvCxnSpPr/>
          <p:nvPr/>
        </p:nvCxnSpPr>
        <p:spPr>
          <a:xfrm>
            <a:off x="4547363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77"/>
          <p:cNvCxnSpPr/>
          <p:nvPr/>
        </p:nvCxnSpPr>
        <p:spPr>
          <a:xfrm>
            <a:off x="7257025" y="3246000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77"/>
          <p:cNvCxnSpPr/>
          <p:nvPr/>
        </p:nvCxnSpPr>
        <p:spPr>
          <a:xfrm>
            <a:off x="7257025" y="3699375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77"/>
          <p:cNvSpPr/>
          <p:nvPr/>
        </p:nvSpPr>
        <p:spPr>
          <a:xfrm>
            <a:off x="4981950" y="2983250"/>
            <a:ext cx="2319900" cy="1019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Switching fabric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Spine and leaf</a:t>
            </a:r>
            <a:endParaRPr/>
          </a:p>
        </p:txBody>
      </p:sp>
      <p:sp>
        <p:nvSpPr>
          <p:cNvPr id="1199" name="Google Shape;1199;p77"/>
          <p:cNvSpPr/>
          <p:nvPr/>
        </p:nvSpPr>
        <p:spPr>
          <a:xfrm>
            <a:off x="4530866" y="2925000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77"/>
          <p:cNvSpPr txBox="1"/>
          <p:nvPr/>
        </p:nvSpPr>
        <p:spPr>
          <a:xfrm>
            <a:off x="4292625" y="2669600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1201" name="Google Shape;1201;p77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77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3" name="Google Shape;1203;p77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4" name="Google Shape;1204;p77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05" name="Google Shape;1205;p77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1206" name="Google Shape;1206;p77"/>
          <p:cNvSpPr txBox="1"/>
          <p:nvPr/>
        </p:nvSpPr>
        <p:spPr>
          <a:xfrm>
            <a:off x="7301850" y="26076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8438900" y="1075700"/>
            <a:ext cx="2461800" cy="659400"/>
          </a:xfrm>
          <a:prstGeom prst="wedgeRectCallout">
            <a:avLst>
              <a:gd fmla="val -43974" name="adj1"/>
              <a:gd fmla="val 23707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</a:t>
            </a:r>
            <a:r>
              <a:rPr lang="en-US"/>
              <a:t> performance here!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3pcores + 3 siblings</a:t>
            </a:r>
            <a:endParaRPr/>
          </a:p>
        </p:txBody>
      </p:sp>
      <p:sp>
        <p:nvSpPr>
          <p:cNvPr id="1208" name="Google Shape;1208;p77"/>
          <p:cNvSpPr/>
          <p:nvPr/>
        </p:nvSpPr>
        <p:spPr>
          <a:xfrm>
            <a:off x="885750" y="1269900"/>
            <a:ext cx="2461800" cy="398400"/>
          </a:xfrm>
          <a:prstGeom prst="wedgeRectCallout">
            <a:avLst>
              <a:gd fmla="val 58343" name="adj1"/>
              <a:gd fmla="val 3785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3pcores + 3 HT siblings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8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Use OS cores for service lcores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vs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dedicated cores for service lcores</a:t>
            </a:r>
            <a:endParaRPr/>
          </a:p>
        </p:txBody>
      </p:sp>
      <p:sp>
        <p:nvSpPr>
          <p:cNvPr id="1215" name="Google Shape;1215;p7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configuration (Intel)</a:t>
            </a:r>
            <a:endParaRPr/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661525" y="1605000"/>
            <a:ext cx="10878600" cy="44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grep ^CPU_LIST /etc/sysconfig/network-scripts/ifcfg-vhost0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CPU_LIST=2,4,6,30,32,34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cat /proc/cmdline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BOOT_IMAGE=/boot/vmlinuz-3.10.0-1062.1.2.el7.x86_64 root=UUID=07ccf9fd-6946-4d2a-89ba-ff3c7668bd83 ro console=tty0 console=ttyS0,115200n8 crashkernel=auto rhgb quiet iommu=pt isolcpus=2-27,30-55 intel_iommu=on default_hugepagesz=1GB hugepagesz=1G hugepages=128 hugepagesz=2M hugepages=8192 skew_tick=1 nohz=on nohz_full=2-27,30-55 rcu_nocbs=2-27,30-55 tuned.non_isolcpus=30000003 intel_pstate=disable nosoftlockup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grep ^isolated_cores /etc/tuned/cpu-partitioning-variables.conf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isolated_cores=2-27,30-55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grep ^vcpu /var/lib/config-data/puppet-generated/nova_libvirt/etc/nova/nova.conf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vcpu_pin_set=12,14,16,18,20,22,24,26,34,36,38,40,42,44,46,48,50,52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docker ps --filter name=contrail --format "{{.Image}}\t{{.Names}}"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192.168.213.1:8787/contrail-vrouter-agent-dpdk:1910.23-rhel-queens      contrail-vrouter-agent-dpdk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192.168.213.1:8787/contrail-vrouter-agent:1910.23-rhel-queens   contrail_vrouter_agent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192.168.213.1:8787/contrail-nodemgr:1910.23-rhel-queens contrail_vrouter_agent_nodemgr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sed -e "s/\x00/ /g" /proc/$(pidof contrail-vrouter-dpdk)/cmdline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/usr/bin/contrail-vrouter-dpdk --no-daemon --vr_flow_entries=2000000 --vr_mempool_sz 131072 --dpdk_txd_sz 2048 --dpdk_rxd_sz 2048 --socket-mem 1024 1024 --vdev eth_bond_bond1,mode=4,xmit_policy=l34,socket_id=0,mac=e4:43:4b:6e:95:40,lacp_rate=0,slave=0000:19:00.0,slave=0000:19:00.1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9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222" name="Google Shape;1222;p79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0"/>
          <p:cNvSpPr txBox="1"/>
          <p:nvPr>
            <p:ph type="title"/>
          </p:nvPr>
        </p:nvSpPr>
        <p:spPr>
          <a:xfrm>
            <a:off x="665791" y="219197"/>
            <a:ext cx="97545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229" name="Google Shape;1229;p80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0" name="Google Shape;1230;p80"/>
          <p:cNvSpPr txBox="1"/>
          <p:nvPr>
            <p:ph idx="1" type="body"/>
          </p:nvPr>
        </p:nvSpPr>
        <p:spPr>
          <a:xfrm>
            <a:off x="664322" y="1368564"/>
            <a:ext cx="11023800" cy="4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Raw data can be found here: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80"/>
          <p:cNvSpPr txBox="1"/>
          <p:nvPr>
            <p:ph idx="2" type="body"/>
          </p:nvPr>
        </p:nvSpPr>
        <p:spPr>
          <a:xfrm>
            <a:off x="11077714" y="402740"/>
            <a:ext cx="792300" cy="2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81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8" name="Google Shape;1238;p81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Slides backup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(no meaningful content after this slide)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82"/>
          <p:cNvSpPr txBox="1"/>
          <p:nvPr>
            <p:ph idx="1" type="body"/>
          </p:nvPr>
        </p:nvSpPr>
        <p:spPr>
          <a:xfrm>
            <a:off x="2962429" y="2046436"/>
            <a:ext cx="6296400" cy="267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VM to VM on the same host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vs 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/>
              <a:t>on different hosts</a:t>
            </a:r>
            <a:endParaRPr sz="2500"/>
          </a:p>
        </p:txBody>
      </p:sp>
      <p:sp>
        <p:nvSpPr>
          <p:cNvPr id="1245" name="Google Shape;1245;p82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83"/>
          <p:cNvSpPr/>
          <p:nvPr/>
        </p:nvSpPr>
        <p:spPr>
          <a:xfrm>
            <a:off x="668025" y="2063300"/>
            <a:ext cx="11178600" cy="31299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2" name="Google Shape;1252;p83"/>
          <p:cNvCxnSpPr>
            <a:stCxn id="1253" idx="3"/>
            <a:endCxn id="1254" idx="1"/>
          </p:cNvCxnSpPr>
          <p:nvPr/>
        </p:nvCxnSpPr>
        <p:spPr>
          <a:xfrm flipH="1" rot="10800000">
            <a:off x="2558400" y="3200325"/>
            <a:ext cx="7072200" cy="16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83"/>
          <p:cNvCxnSpPr/>
          <p:nvPr/>
        </p:nvCxnSpPr>
        <p:spPr>
          <a:xfrm flipH="1" rot="10800000">
            <a:off x="2590253" y="3716850"/>
            <a:ext cx="7072200" cy="16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83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to VM traffic</a:t>
            </a:r>
            <a:endParaRPr/>
          </a:p>
        </p:txBody>
      </p:sp>
      <p:sp>
        <p:nvSpPr>
          <p:cNvPr id="1257" name="Google Shape;1257;p83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8" name="Google Shape;1258;p83"/>
          <p:cNvSpPr/>
          <p:nvPr/>
        </p:nvSpPr>
        <p:spPr>
          <a:xfrm>
            <a:off x="5184625" y="4420617"/>
            <a:ext cx="2072400" cy="20883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83"/>
          <p:cNvSpPr/>
          <p:nvPr/>
        </p:nvSpPr>
        <p:spPr>
          <a:xfrm>
            <a:off x="5589900" y="4652850"/>
            <a:ext cx="1360800" cy="13617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Rapid jump VM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Control traffic only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0" name="Google Shape;1260;p83"/>
          <p:cNvSpPr/>
          <p:nvPr/>
        </p:nvSpPr>
        <p:spPr>
          <a:xfrm>
            <a:off x="9630600" y="28148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looping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1" name="Google Shape;1261;p83"/>
          <p:cNvSpPr/>
          <p:nvPr/>
        </p:nvSpPr>
        <p:spPr>
          <a:xfrm rot="-5400000">
            <a:off x="5707895" y="2101039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NIC1</a:t>
            </a:r>
            <a:endParaRPr sz="1300"/>
          </a:p>
        </p:txBody>
      </p:sp>
      <p:sp>
        <p:nvSpPr>
          <p:cNvPr id="1262" name="Google Shape;1262;p83"/>
          <p:cNvSpPr/>
          <p:nvPr/>
        </p:nvSpPr>
        <p:spPr>
          <a:xfrm rot="-5400000">
            <a:off x="6165095" y="2101039"/>
            <a:ext cx="5628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NIC2</a:t>
            </a:r>
            <a:endParaRPr sz="1300"/>
          </a:p>
        </p:txBody>
      </p:sp>
      <p:sp>
        <p:nvSpPr>
          <p:cNvPr id="1263" name="Google Shape;1263;p83"/>
          <p:cNvSpPr/>
          <p:nvPr/>
        </p:nvSpPr>
        <p:spPr>
          <a:xfrm rot="-5400000">
            <a:off x="6135023" y="1390611"/>
            <a:ext cx="171600" cy="1059600"/>
          </a:xfrm>
          <a:prstGeom prst="ellipse">
            <a:avLst/>
          </a:prstGeom>
          <a:noFill/>
          <a:ln cap="flat" cmpd="sng" w="9525">
            <a:solidFill>
              <a:srgbClr val="B6B8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83"/>
          <p:cNvSpPr/>
          <p:nvPr/>
        </p:nvSpPr>
        <p:spPr>
          <a:xfrm>
            <a:off x="9630600" y="309945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264" name="Google Shape;1264;p83"/>
          <p:cNvSpPr/>
          <p:nvPr/>
        </p:nvSpPr>
        <p:spPr>
          <a:xfrm>
            <a:off x="9630600" y="362556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265" name="Google Shape;1265;p83"/>
          <p:cNvCxnSpPr/>
          <p:nvPr/>
        </p:nvCxnSpPr>
        <p:spPr>
          <a:xfrm flipH="1" rot="10800000">
            <a:off x="680275" y="5657375"/>
            <a:ext cx="11760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83"/>
          <p:cNvCxnSpPr/>
          <p:nvPr/>
        </p:nvCxnSpPr>
        <p:spPr>
          <a:xfrm flipH="1" rot="10800000">
            <a:off x="665800" y="6126900"/>
            <a:ext cx="1226700" cy="19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Google Shape;1267;p83"/>
          <p:cNvSpPr txBox="1"/>
          <p:nvPr/>
        </p:nvSpPr>
        <p:spPr>
          <a:xfrm>
            <a:off x="856222" y="5416450"/>
            <a:ext cx="92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Test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83"/>
          <p:cNvSpPr txBox="1"/>
          <p:nvPr/>
        </p:nvSpPr>
        <p:spPr>
          <a:xfrm>
            <a:off x="731125" y="5883300"/>
            <a:ext cx="1226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Control traffic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83"/>
          <p:cNvSpPr/>
          <p:nvPr/>
        </p:nvSpPr>
        <p:spPr>
          <a:xfrm>
            <a:off x="753300" y="2821600"/>
            <a:ext cx="1797600" cy="1315800"/>
          </a:xfrm>
          <a:prstGeom prst="rect">
            <a:avLst/>
          </a:prstGeom>
          <a:solidFill>
            <a:srgbClr val="68AE64"/>
          </a:solidFill>
          <a:ln cap="flat" cmpd="sng" w="25400">
            <a:solidFill>
              <a:srgbClr val="4B7E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Prox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generate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VM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0" name="Google Shape;1270;p83"/>
          <p:cNvSpPr txBox="1"/>
          <p:nvPr/>
        </p:nvSpPr>
        <p:spPr>
          <a:xfrm>
            <a:off x="4167176" y="2184775"/>
            <a:ext cx="13608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A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1" name="Google Shape;1271;p83"/>
          <p:cNvGrpSpPr/>
          <p:nvPr/>
        </p:nvGrpSpPr>
        <p:grpSpPr>
          <a:xfrm>
            <a:off x="5740320" y="2918525"/>
            <a:ext cx="949344" cy="1053243"/>
            <a:chOff x="4133670" y="3721662"/>
            <a:chExt cx="1636800" cy="1394100"/>
          </a:xfrm>
        </p:grpSpPr>
        <p:sp>
          <p:nvSpPr>
            <p:cNvPr id="1272" name="Google Shape;1272;p83"/>
            <p:cNvSpPr/>
            <p:nvPr/>
          </p:nvSpPr>
          <p:spPr>
            <a:xfrm>
              <a:off x="4133670" y="3721662"/>
              <a:ext cx="1636800" cy="1394100"/>
            </a:xfrm>
            <a:prstGeom prst="rect">
              <a:avLst/>
            </a:prstGeom>
            <a:solidFill>
              <a:srgbClr val="3EBA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273" name="Google Shape;1273;p83"/>
            <p:cNvSpPr txBox="1"/>
            <p:nvPr/>
          </p:nvSpPr>
          <p:spPr>
            <a:xfrm>
              <a:off x="4171996" y="4172515"/>
              <a:ext cx="15582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00" lIns="45625" spcFirstLastPara="1" rIns="45625" wrap="square" tIns="22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vRouter</a:t>
              </a:r>
              <a:endParaRPr b="1" sz="1000"/>
            </a:p>
          </p:txBody>
        </p:sp>
      </p:grpSp>
      <p:sp>
        <p:nvSpPr>
          <p:cNvPr id="1253" name="Google Shape;1253;p83"/>
          <p:cNvSpPr/>
          <p:nvPr/>
        </p:nvSpPr>
        <p:spPr>
          <a:xfrm>
            <a:off x="2119800" y="3116175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eth0</a:t>
            </a:r>
            <a:endParaRPr sz="1000"/>
          </a:p>
        </p:txBody>
      </p:sp>
      <p:sp>
        <p:nvSpPr>
          <p:cNvPr id="1274" name="Google Shape;1274;p83"/>
          <p:cNvSpPr/>
          <p:nvPr/>
        </p:nvSpPr>
        <p:spPr>
          <a:xfrm>
            <a:off x="2119800" y="3624290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cxnSp>
        <p:nvCxnSpPr>
          <p:cNvPr id="1275" name="Google Shape;1275;p83"/>
          <p:cNvCxnSpPr/>
          <p:nvPr/>
        </p:nvCxnSpPr>
        <p:spPr>
          <a:xfrm rot="-5400000">
            <a:off x="5768998" y="2707236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83"/>
          <p:cNvCxnSpPr/>
          <p:nvPr/>
        </p:nvCxnSpPr>
        <p:spPr>
          <a:xfrm rot="-5400000">
            <a:off x="6222373" y="2707236"/>
            <a:ext cx="4386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83"/>
          <p:cNvSpPr txBox="1"/>
          <p:nvPr/>
        </p:nvSpPr>
        <p:spPr>
          <a:xfrm>
            <a:off x="5719651" y="6225450"/>
            <a:ext cx="1101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00" lIns="45625" spcFirstLastPara="1" rIns="45625" wrap="square" tIns="22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C3C3C"/>
                </a:solidFill>
              </a:rPr>
              <a:t>Compute C</a:t>
            </a:r>
            <a:endParaRPr sz="1400">
              <a:solidFill>
                <a:srgbClr val="3C3C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83"/>
          <p:cNvSpPr/>
          <p:nvPr/>
        </p:nvSpPr>
        <p:spPr>
          <a:xfrm>
            <a:off x="2547400" y="3049900"/>
            <a:ext cx="7764544" cy="275200"/>
          </a:xfrm>
          <a:custGeom>
            <a:rect b="b" l="l" r="r" t="t"/>
            <a:pathLst>
              <a:path extrusionOk="0" h="11008" w="336747">
                <a:moveTo>
                  <a:pt x="245" y="1210"/>
                </a:moveTo>
                <a:cubicBezTo>
                  <a:pt x="51928" y="1088"/>
                  <a:pt x="262946" y="-872"/>
                  <a:pt x="310342" y="475"/>
                </a:cubicBezTo>
                <a:cubicBezTo>
                  <a:pt x="357738" y="1822"/>
                  <a:pt x="336347" y="7538"/>
                  <a:pt x="284623" y="9293"/>
                </a:cubicBezTo>
                <a:cubicBezTo>
                  <a:pt x="232899" y="11049"/>
                  <a:pt x="47437" y="10722"/>
                  <a:pt x="0" y="1100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9" name="Google Shape;1279;p83"/>
          <p:cNvSpPr/>
          <p:nvPr/>
        </p:nvSpPr>
        <p:spPr>
          <a:xfrm>
            <a:off x="6322296" y="3771422"/>
            <a:ext cx="3310050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80" name="Google Shape;1280;p83"/>
          <p:cNvSpPr/>
          <p:nvPr/>
        </p:nvSpPr>
        <p:spPr>
          <a:xfrm flipH="1">
            <a:off x="2596161" y="3776857"/>
            <a:ext cx="3662239" cy="1083875"/>
          </a:xfrm>
          <a:custGeom>
            <a:rect b="b" l="l" r="r" t="t"/>
            <a:pathLst>
              <a:path extrusionOk="0" h="43355" w="132402">
                <a:moveTo>
                  <a:pt x="868" y="43355"/>
                </a:moveTo>
                <a:cubicBezTo>
                  <a:pt x="1195" y="37517"/>
                  <a:pt x="-2275" y="15268"/>
                  <a:pt x="2828" y="8328"/>
                </a:cubicBezTo>
                <a:cubicBezTo>
                  <a:pt x="7931" y="1388"/>
                  <a:pt x="9890" y="3103"/>
                  <a:pt x="31486" y="1715"/>
                </a:cubicBezTo>
                <a:cubicBezTo>
                  <a:pt x="53082" y="327"/>
                  <a:pt x="115583" y="286"/>
                  <a:pt x="132402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81" name="Google Shape;1281;p83"/>
          <p:cNvSpPr/>
          <p:nvPr/>
        </p:nvSpPr>
        <p:spPr>
          <a:xfrm rot="-5400000">
            <a:off x="6053231" y="4768472"/>
            <a:ext cx="438600" cy="201900"/>
          </a:xfrm>
          <a:prstGeom prst="rect">
            <a:avLst/>
          </a:prstGeom>
          <a:solidFill>
            <a:srgbClr val="E76252"/>
          </a:solidFill>
          <a:ln cap="flat" cmpd="sng" w="25400">
            <a:solidFill>
              <a:srgbClr val="A847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eth1</a:t>
            </a:r>
            <a:endParaRPr sz="1000"/>
          </a:p>
        </p:txBody>
      </p:sp>
      <p:sp>
        <p:nvSpPr>
          <p:cNvPr id="1282" name="Google Shape;1282;p83"/>
          <p:cNvSpPr txBox="1"/>
          <p:nvPr/>
        </p:nvSpPr>
        <p:spPr>
          <a:xfrm>
            <a:off x="6623725" y="1710775"/>
            <a:ext cx="68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00" lIns="45625" spcFirstLastPara="1" rIns="45625" wrap="square" tIns="22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LACP Bond</a:t>
            </a:r>
            <a:endParaRPr sz="900">
              <a:solidFill>
                <a:srgbClr val="3C3C3C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C3C3C"/>
                </a:solidFill>
              </a:rPr>
              <a:t>20Gbps</a:t>
            </a:r>
            <a:endParaRPr sz="90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configuration (AMD)</a:t>
            </a:r>
            <a:endParaRPr/>
          </a:p>
        </p:txBody>
      </p:sp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661527" y="1605000"/>
            <a:ext cx="108786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grep ^CPU_LIST /etc/sysconfig/network-scripts/ifcfg-vhost0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CPU_LIST=32,33,160,161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cat /proc/cmdline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BOOT_IMAGE=/boot/vmlinuz-3.10.0-1062.1.2.el7.x86_64 root=UUID=07ccf9fd-6946-4d2a-89ba-ff3c7668bd83 ro console=tty0 console=ttyS0,115200n8 crashkernel=auto rhgb quiet amd_iommu=on iommu=pt isolcpus=2-63,67-127,130-191,195-255 iommu=pt intel_iommu=on default_hugepagesz=1GB hugepagesz=1G hugepages=196 hugepagesz=2M hugepages=8192 skew_tick=1 nohz=on nohz_full=2-63,67-127,130-191,195-255 rcu_nocbs=2-63,67-127,130-191,195-255 tuned.non_isolcpus=00000007,00000000,00000003,00000000,00000007,00000000,00000003 intel_pstate=disable nosoftlockup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grep ^isolated_cores /etc/tuned/cpu-partitioning-variables.conf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isolated_cores=2-63,67-127,130-191,195-255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grep ^vcpu_pin_set /var/lib/config-data/puppet-generated/nova_libvirt/etc/nova/nova.conf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vcpu_pin_set=18-31,146-159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docker ps --filter name=contrail --format "{{.Image}}\t{{.Names}}"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192.168.213.1:8787/contrail-vrouter-agent-dpdk:1910.23-rhel-queens      contrail-vrouter-agent-dpdk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192.168.213.1:8787/contrail-vrouter-agent:1910.23-rhel-queens   contrail_vrouter_agent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192.168.213.1:8787/contrail-nodemgr:1910.23-rhel-queens contrail_vrouter_agent_nodemgr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 sed -e "s/\x00/ /g" /proc/$(pidof contrail-vrouter-dpdk)/cmdline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Roboto Mono"/>
                <a:ea typeface="Roboto Mono"/>
                <a:cs typeface="Roboto Mono"/>
                <a:sym typeface="Roboto Mono"/>
              </a:rPr>
              <a:t>/usr/bin/contrail-vrouter-dpdk --no-daemon --vr_flow_entries=2000000 --vr_mempool_sz 131072 --dpdk_txd_sz 2048 --dpdk_rxd_sz 2048 --socket-mem 1024 1024 --vdev eth_bond_bond1,mode=4,xmit_policy=l34,socket_id=0,mac=98:03:9b:a7:3b:a0,lacp_rate=0,slave=0000:21:00.0,slave=0000:21:00.1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35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vRouter prototype - changes description	</a:t>
            </a:r>
            <a:endParaRPr/>
          </a:p>
        </p:txBody>
      </p:sp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- Disabled yield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If there is no traffic, lcore is not going into power </a:t>
            </a:r>
            <a:r>
              <a:rPr lang="en-US">
                <a:solidFill>
                  <a:srgbClr val="000000"/>
                </a:solidFill>
              </a:rPr>
              <a:t>save</a:t>
            </a:r>
            <a:r>
              <a:rPr lang="en-US">
                <a:solidFill>
                  <a:srgbClr val="000000"/>
                </a:solidFill>
              </a:rPr>
              <a:t> mode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 - Disabled hash on NIC side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After polling packets from NICs, RSS hash is not calculated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C- Disabled intercore communication on a VM side.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polling core is a processing core, RSS hash need to be done on a VM side to </a:t>
            </a:r>
            <a:r>
              <a:rPr lang="en-US">
                <a:solidFill>
                  <a:srgbClr val="000000"/>
                </a:solidFill>
              </a:rPr>
              <a:t>equally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balance</a:t>
            </a:r>
            <a:r>
              <a:rPr lang="en-US">
                <a:solidFill>
                  <a:srgbClr val="000000"/>
                </a:solidFill>
              </a:rPr>
              <a:t> traffic across cores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48" y="3581400"/>
            <a:ext cx="6359303" cy="27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diff --git a/include/vr_dpdk.h b/include/vr_dpdk.h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index 6f5f12d..ff744ef 100644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--- a/include/vr_dpdk.h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+++ b/include/vr_dpdk.h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@@ -199,7 +199,7 @@ extern unsigned vr_packet_sz;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#define VR_DPDK_SLEEP_NO_QUEUES_US  10000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/* Sleep (in US) or yield if no packets received (use 0 to disable)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#define VR_DPDK_SLEEP_NO_PACKETS_US 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-#define VR_DPDK_YIELD_NO_PACKETS    1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+#define VR_DPDK_YIELD_NO_PACKETS    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/* Sleep (in US) no packets received on any TAP devs (use 0 to disable)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#define VR_DPDK_TAPDEV_SLEEP_NO_PACKETS_US 500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/* Timers handling periodicity in US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37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 to prototype code diffs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- Disabled yield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idx="12" type="sldNum"/>
          </p:nvPr>
        </p:nvSpPr>
        <p:spPr>
          <a:xfrm>
            <a:off x="11294960" y="6614172"/>
            <a:ext cx="327300" cy="14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661519" y="1605010"/>
            <a:ext cx="10997100" cy="43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diff --git a/dpdk/vr_dpdk_lcore.c b/dpdk/vr_dpdk_lcore.c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index 0d1d424..a3de065 100644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--- a/dpdk/vr_dpdk_lcore.c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+++ b/dpdk/vr_dpdk_lcore.c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@@ -931,9 +931,7 @@ dpdk_lcore_rxqs_vroute(struct vr_dpdk_lcore *lcore)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* redistribute only those altered packets to other lcores.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if (vif_is_fabric(rx_queue-&gt;q_vif))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/* (Re)calculate hashes and strip VLAN tags.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mask_to_distribute = vr_dpdk_ethdev_rx_emulate(rx_queue-&gt;q_vif,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                                                    pkts, &amp;nb_pkts);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+                mask_to_distribute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if (likely(mask_to_distribute == 0))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/* Packets have been hashed by NIC, just route them. */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vr_dpdk_lcore_vroute(lcore, rx_queue-&gt;q_vif, pkts, nb_pkts);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38"/>
          <p:cNvSpPr txBox="1"/>
          <p:nvPr>
            <p:ph type="title"/>
          </p:nvPr>
        </p:nvSpPr>
        <p:spPr>
          <a:xfrm>
            <a:off x="665791" y="219197"/>
            <a:ext cx="10992900" cy="8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Links to prototype code diffs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- Disabled hash on NIC side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iper white">
  <a:themeElements>
    <a:clrScheme name="Juniper extended">
      <a:dk1>
        <a:srgbClr val="646464"/>
      </a:dk1>
      <a:lt1>
        <a:srgbClr val="FFFFFF"/>
      </a:lt1>
      <a:dk2>
        <a:srgbClr val="B6B8B9"/>
      </a:dk2>
      <a:lt2>
        <a:srgbClr val="FFFFFF"/>
      </a:lt2>
      <a:accent1>
        <a:srgbClr val="84B135"/>
      </a:accent1>
      <a:accent2>
        <a:srgbClr val="0097A5"/>
      </a:accent2>
      <a:accent3>
        <a:srgbClr val="CFDD45"/>
      </a:accent3>
      <a:accent4>
        <a:srgbClr val="44CCDF"/>
      </a:accent4>
      <a:accent5>
        <a:srgbClr val="FFB71B"/>
      </a:accent5>
      <a:accent6>
        <a:srgbClr val="E43D30"/>
      </a:accent6>
      <a:hlink>
        <a:srgbClr val="84B135"/>
      </a:hlink>
      <a:folHlink>
        <a:srgbClr val="75215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