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2483675f3_1_70:notes"/>
          <p:cNvSpPr/>
          <p:nvPr>
            <p:ph idx="2" type="sldImg"/>
          </p:nvPr>
        </p:nvSpPr>
        <p:spPr>
          <a:xfrm>
            <a:off x="430114" y="686405"/>
            <a:ext cx="59976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g62483675f3_1_70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Software Architect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3e18de96_0_186:notes"/>
          <p:cNvSpPr/>
          <p:nvPr>
            <p:ph idx="2" type="sldImg"/>
          </p:nvPr>
        </p:nvSpPr>
        <p:spPr>
          <a:xfrm>
            <a:off x="430114" y="686405"/>
            <a:ext cx="59976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3e18de96_0_186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Upstream allows seamless integration with vanilla Openstack and Contrail components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Hooks in Kernel vRouter allows for offloading to SmartNIC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Virtual instances connect to the offloaded dataplane via SR-IOV VFs resulting in a synergetic performance boost.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</a:rPr>
              <a:t>Virtio-forwarder offers generic virtio devices to VM resulting in complete flexibility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243abf0fa_3_5:notes"/>
          <p:cNvSpPr/>
          <p:nvPr>
            <p:ph idx="2" type="sldImg"/>
          </p:nvPr>
        </p:nvSpPr>
        <p:spPr>
          <a:xfrm>
            <a:off x="430114" y="686405"/>
            <a:ext cx="59976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243abf0fa_3_5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237bfc08d_1_374:notes"/>
          <p:cNvSpPr/>
          <p:nvPr>
            <p:ph idx="2" type="sldImg"/>
          </p:nvPr>
        </p:nvSpPr>
        <p:spPr>
          <a:xfrm>
            <a:off x="430114" y="686405"/>
            <a:ext cx="59976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237bfc08d_1_374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Netronome’s Agilio® vRouter significantly increases the performance while reducing host resource usage compared to DPDK vRouter.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New connections are initially processed by the Contrail vRouter agent before being offloaded to the Agilio vRouter forwarding plane.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Agilio-vRouter significantly increases the performance of CN by offloading the vRouter/dataplane component to the SmartNIC.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237bfc08d_1_300:notes"/>
          <p:cNvSpPr/>
          <p:nvPr>
            <p:ph idx="2" type="sldImg"/>
          </p:nvPr>
        </p:nvSpPr>
        <p:spPr>
          <a:xfrm>
            <a:off x="430114" y="686405"/>
            <a:ext cx="59976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237bfc08d_1_300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CAPEX/OPEX ~30-50% saving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243abf0fa_3_227:notes"/>
          <p:cNvSpPr txBox="1"/>
          <p:nvPr>
            <p:ph idx="1" type="body"/>
          </p:nvPr>
        </p:nvSpPr>
        <p:spPr>
          <a:xfrm>
            <a:off x="914401" y="4343401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 cards that are being deployed today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 factor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Power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Favourable environmental factors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Competitive Price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Customers: under NDA. One is close partner to Orange</a:t>
            </a:r>
            <a:endParaRPr/>
          </a:p>
        </p:txBody>
      </p:sp>
      <p:sp>
        <p:nvSpPr>
          <p:cNvPr id="600" name="Google Shape;600;g6243abf0fa_3_227:notes"/>
          <p:cNvSpPr/>
          <p:nvPr>
            <p:ph idx="2" type="sldImg"/>
          </p:nvPr>
        </p:nvSpPr>
        <p:spPr>
          <a:xfrm>
            <a:off x="398397" y="686112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2483675f3_1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62483675f3_1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da5c2a7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da5c2a7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057d9dfe8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057d9dfe8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7057d9dfe8_0_13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7057d9dfe8_0_1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aa14c8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aa14c8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37bfc08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6237bfc08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57d9dfe8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57d9dfe8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Accelerators are not new in industry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Essential to obtain reasonable TCO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using </a:t>
            </a:r>
            <a:r>
              <a:rPr lang="en"/>
              <a:t>proprietary</a:t>
            </a:r>
            <a:r>
              <a:rPr lang="en"/>
              <a:t> technology; Juniper with Netronome provide a COTS solution with comparable performance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57d9dfe8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57d9dfe8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do you 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 dumb NIC with Netronome SmartNIC, which can also run as a dumb NIC by switching FW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Upstream in TF 5.0.2; GA in 1908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Juniper Product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Tier 1 support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Upstream Open Source (TF)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Cost - magional premium to standard NIC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No change to SW stack from operational POV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No lock-in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Further optimisation can be made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More efficient VNFs, offload of GTP, etc…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Microserver architecture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57d9dfe8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57d9dfe8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What does that give you?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TCO saving typically factor of 2: depends on workload, etc…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Efficiency depends to some extent on VNF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Above use-case is EPC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57d9dfe8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57d9dfe8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 is part of Juniper GA (1908)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57d9dfe8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57d9dfe8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Minimum/Initial feature 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with Juniper to make sure all key features of vRouter can be accelerated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234506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234506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we fit into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SW stack; plug in for 2x performance 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Integrated into full contrail sw 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CEPH important to Orange?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VNF vendors to mention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38113" y="549769"/>
            <a:ext cx="8810400" cy="4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285750" lvl="2" marL="1371600" rtl="0" algn="l">
              <a:spcBef>
                <a:spcPts val="300"/>
              </a:spcBef>
              <a:spcAft>
                <a:spcPts val="0"/>
              </a:spcAft>
              <a:buSzPts val="900"/>
              <a:buChar char="►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144948" y="549769"/>
            <a:ext cx="8810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2710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alibri"/>
              <a:buNone/>
              <a:defRPr b="1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2710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138113" y="459224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3700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9" name="Google Shape;29;p6"/>
          <p:cNvCxnSpPr/>
          <p:nvPr/>
        </p:nvCxnSpPr>
        <p:spPr>
          <a:xfrm>
            <a:off x="144948" y="549769"/>
            <a:ext cx="8810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6070600" y="546100"/>
            <a:ext cx="3073500" cy="4597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686800" y="486965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4" name="Google Shape;34;p7"/>
          <p:cNvCxnSpPr/>
          <p:nvPr/>
        </p:nvCxnSpPr>
        <p:spPr>
          <a:xfrm>
            <a:off x="144948" y="549769"/>
            <a:ext cx="8810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showMasterSp="0">
  <p:cSld name="1_Title and Conte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_Walking_42-25460876-med-res.jpg" id="36" name="Google Shape;36;p8"/>
          <p:cNvPicPr preferRelativeResize="0"/>
          <p:nvPr/>
        </p:nvPicPr>
        <p:blipFill rotWithShape="1">
          <a:blip r:embed="rId2">
            <a:alphaModFix/>
          </a:blip>
          <a:srcRect b="-391" l="0" r="0" t="0"/>
          <a:stretch/>
        </p:blipFill>
        <p:spPr>
          <a:xfrm>
            <a:off x="0" y="0"/>
            <a:ext cx="9144000" cy="51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2895600" y="3479800"/>
            <a:ext cx="579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None/>
              <a:defRPr b="0" i="0" sz="1800" u="none" cap="none" strike="noStrike">
                <a:solidFill>
                  <a:srgbClr val="FFC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39712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b="0" i="0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4625" lvl="2" marL="6318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8604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Merriweather Sans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80975" lvl="4" marL="1082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80975" lvl="5" marL="17811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80975" lvl="6" marL="2238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80975" lvl="7" marL="26955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80975" lvl="8" marL="31527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2895600" y="2116667"/>
            <a:ext cx="57912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Netronome_logo_reversed_clear.png" id="39" name="Google Shape;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250" y="537443"/>
            <a:ext cx="2621400" cy="3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/>
        </p:nvSpPr>
        <p:spPr>
          <a:xfrm>
            <a:off x="4072499" y="4869650"/>
            <a:ext cx="99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CONFIDENTIAL -</a:t>
            </a:r>
            <a:endParaRPr b="0" i="0" sz="7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76200" y="4869650"/>
            <a:ext cx="192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" sz="700">
                <a:solidFill>
                  <a:srgbClr val="7F7F7F"/>
                </a:solidFill>
              </a:rPr>
              <a:t>9 </a:t>
            </a:r>
            <a:r>
              <a:rPr b="0" i="0" lang="en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NETRONOME SYSTEMS, INC.</a:t>
            </a:r>
            <a:endParaRPr b="0" i="0" sz="7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8686800" y="486965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OBJEC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3369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b="0" i="0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5119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Merriweather Sans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 showMasterSp="0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_Walking_42-25460876-med-res.jpg" id="47" name="Google Shape;47;p10"/>
          <p:cNvPicPr preferRelativeResize="0"/>
          <p:nvPr/>
        </p:nvPicPr>
        <p:blipFill rotWithShape="1">
          <a:blip r:embed="rId3">
            <a:alphaModFix/>
          </a:blip>
          <a:srcRect b="-391" l="0" r="0" t="0"/>
          <a:stretch/>
        </p:blipFill>
        <p:spPr>
          <a:xfrm>
            <a:off x="0" y="0"/>
            <a:ext cx="9144000" cy="51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type="title"/>
          </p:nvPr>
        </p:nvSpPr>
        <p:spPr>
          <a:xfrm>
            <a:off x="722313" y="666750"/>
            <a:ext cx="4687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22313" y="2114550"/>
            <a:ext cx="4306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400" u="none" cap="none" strike="noStrike">
                <a:solidFill>
                  <a:srgbClr val="F0D8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erriweather San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erriweather San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791200" y="590550"/>
            <a:ext cx="2819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/>
        </p:nvSpPr>
        <p:spPr>
          <a:xfrm>
            <a:off x="4072499" y="4869650"/>
            <a:ext cx="99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CONFIDENTIAL -</a:t>
            </a:r>
            <a:endParaRPr b="0" i="0" sz="7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76200" y="4869650"/>
            <a:ext cx="192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" sz="700">
                <a:solidFill>
                  <a:srgbClr val="7F7F7F"/>
                </a:solidFill>
              </a:rPr>
              <a:t>9 </a:t>
            </a:r>
            <a:r>
              <a:rPr b="0" i="0" lang="en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NETRONOME SYSTEMS, INC.</a:t>
            </a:r>
            <a:endParaRPr b="0" i="0" sz="7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8686800" y="486965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Calibri"/>
              <a:buNone/>
              <a:defRPr b="1" i="0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8112" y="714375"/>
            <a:ext cx="8865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203864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86343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Noto Sans Symbols"/>
              <a:buChar char="►"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ED7D3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icture 4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12792" y="4799223"/>
            <a:ext cx="1212359" cy="20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76390" y="4801397"/>
            <a:ext cx="3069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© 2019 </a:t>
            </a:r>
            <a:endParaRPr b="0" i="0" sz="900" u="none" cap="none" strike="noStrike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tungsten.io/" TargetMode="External"/><Relationship Id="rId10" Type="http://schemas.openxmlformats.org/officeDocument/2006/relationships/hyperlink" Target="https://github.com/netronome-support/vRou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Netronome/opencontrail-blueprints/blob/master/Hardware-Acceleration-Blueprint.md" TargetMode="External"/><Relationship Id="rId4" Type="http://schemas.openxmlformats.org/officeDocument/2006/relationships/hyperlink" Target="https://github.com/Netronome/opencontrail-blueprints/blob/master/Hardware-Acceleration-Blueprint.md" TargetMode="External"/><Relationship Id="rId9" Type="http://schemas.openxmlformats.org/officeDocument/2006/relationships/hyperlink" Target="https://github.com/Netronome/opencontrail-blueprints/blob/master/Hardware-Acceleration-Blueprint.md" TargetMode="External"/><Relationship Id="rId5" Type="http://schemas.openxmlformats.org/officeDocument/2006/relationships/hyperlink" Target="https://github.com/Netronome/opencontrail-blueprints/blob/master/Hardware-Acceleration-Blueprint.md" TargetMode="External"/><Relationship Id="rId6" Type="http://schemas.openxmlformats.org/officeDocument/2006/relationships/hyperlink" Target="https://github.com/Netronome/opencontrail-blueprints/blob/master/Hardware-Acceleration-Blueprint.md" TargetMode="External"/><Relationship Id="rId7" Type="http://schemas.openxmlformats.org/officeDocument/2006/relationships/hyperlink" Target="https://github.com/Netronome/opencontrail-blueprints/blob/master/Hardware-Acceleration-Blueprint.md" TargetMode="External"/><Relationship Id="rId8" Type="http://schemas.openxmlformats.org/officeDocument/2006/relationships/hyperlink" Target="https://github.com/Netronome/opencontrail-blueprints/blob/master/Hardware-Acceleration-Blueprint.m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1.png"/><Relationship Id="rId13" Type="http://schemas.openxmlformats.org/officeDocument/2006/relationships/image" Target="../media/image12.jpg"/><Relationship Id="rId1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7.png"/><Relationship Id="rId13" Type="http://schemas.openxmlformats.org/officeDocument/2006/relationships/image" Target="../media/image2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5" Type="http://schemas.openxmlformats.org/officeDocument/2006/relationships/image" Target="../media/image29.png"/><Relationship Id="rId14" Type="http://schemas.openxmlformats.org/officeDocument/2006/relationships/image" Target="../media/image3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40.png"/><Relationship Id="rId8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Relationship Id="rId4" Type="http://schemas.openxmlformats.org/officeDocument/2006/relationships/hyperlink" Target="https://www.juniper.net/documentation/en_US/contrail-cloud10.0/topics/concept/solution-vepc-understand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ronome_logo_standard_large.png" id="58" name="Google Shape;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56" y="1959318"/>
            <a:ext cx="5162148" cy="107049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878419" y="2843031"/>
            <a:ext cx="76437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Agilio Accelerated Contrail-vRouter</a:t>
            </a:r>
            <a:endParaRPr i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2019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By Simon Horman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11"/>
          <p:cNvCxnSpPr/>
          <p:nvPr/>
        </p:nvCxnSpPr>
        <p:spPr>
          <a:xfrm>
            <a:off x="878419" y="2843031"/>
            <a:ext cx="66159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61" name="Google Shape;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0258" y="3642229"/>
            <a:ext cx="21600" cy="504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863307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/>
          <p:nvPr/>
        </p:nvSpPr>
        <p:spPr>
          <a:xfrm>
            <a:off x="8726714" y="1743316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6821253" y="1743316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6372327" y="831550"/>
            <a:ext cx="2556600" cy="2000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7742045" y="1565146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7467332" y="1565146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5678095" y="1510325"/>
            <a:ext cx="656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L2 Traffic</a:t>
            </a:r>
            <a:endParaRPr sz="800"/>
          </a:p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Overview</a:t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787825" y="1438173"/>
            <a:ext cx="4005000" cy="2095500"/>
          </a:xfrm>
          <a:prstGeom prst="rect">
            <a:avLst/>
          </a:prstGeom>
          <a:solidFill>
            <a:srgbClr val="E0E1E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2785204" y="2906737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929584" y="2696434"/>
            <a:ext cx="3561600" cy="6984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3273591" y="1588905"/>
            <a:ext cx="4056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924694" y="2681474"/>
            <a:ext cx="6054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Agilio CX</a:t>
            </a:r>
            <a:endParaRPr b="1" sz="800"/>
          </a:p>
        </p:txBody>
      </p:sp>
      <p:sp>
        <p:nvSpPr>
          <p:cNvPr id="260" name="Google Shape;260;p20"/>
          <p:cNvSpPr txBox="1"/>
          <p:nvPr/>
        </p:nvSpPr>
        <p:spPr>
          <a:xfrm>
            <a:off x="1943872" y="2528124"/>
            <a:ext cx="4992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offloads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1497155" y="2842188"/>
            <a:ext cx="1845000" cy="418200"/>
          </a:xfrm>
          <a:prstGeom prst="rect">
            <a:avLst/>
          </a:prstGeom>
          <a:solidFill>
            <a:srgbClr val="E0E1E2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4868677" y="2024686"/>
            <a:ext cx="35100" cy="751200"/>
          </a:xfrm>
          <a:prstGeom prst="rightBracket">
            <a:avLst>
              <a:gd fmla="val 91381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4915007" y="2206924"/>
            <a:ext cx="698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SR-IOV Connectivity </a:t>
            </a:r>
            <a:endParaRPr sz="800"/>
          </a:p>
        </p:txBody>
      </p:sp>
      <p:sp>
        <p:nvSpPr>
          <p:cNvPr id="264" name="Google Shape;264;p20"/>
          <p:cNvSpPr/>
          <p:nvPr/>
        </p:nvSpPr>
        <p:spPr>
          <a:xfrm>
            <a:off x="663523" y="2395880"/>
            <a:ext cx="37800" cy="981600"/>
          </a:xfrm>
          <a:prstGeom prst="leftBracket">
            <a:avLst>
              <a:gd fmla="val 88838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-29986" y="2729574"/>
            <a:ext cx="6987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Transparent Offload</a:t>
            </a:r>
            <a:endParaRPr sz="800"/>
          </a:p>
        </p:txBody>
      </p:sp>
      <p:sp>
        <p:nvSpPr>
          <p:cNvPr id="266" name="Google Shape;266;p20"/>
          <p:cNvSpPr/>
          <p:nvPr/>
        </p:nvSpPr>
        <p:spPr>
          <a:xfrm>
            <a:off x="663523" y="866061"/>
            <a:ext cx="37800" cy="981600"/>
          </a:xfrm>
          <a:prstGeom prst="leftBracket">
            <a:avLst>
              <a:gd fmla="val 88838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-50485" y="1198023"/>
            <a:ext cx="6987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OpenStack Ready</a:t>
            </a:r>
            <a:endParaRPr sz="800"/>
          </a:p>
        </p:txBody>
      </p:sp>
      <p:sp>
        <p:nvSpPr>
          <p:cNvPr id="268" name="Google Shape;268;p20"/>
          <p:cNvSpPr/>
          <p:nvPr/>
        </p:nvSpPr>
        <p:spPr>
          <a:xfrm>
            <a:off x="3092637" y="886882"/>
            <a:ext cx="35100" cy="437700"/>
          </a:xfrm>
          <a:prstGeom prst="rightBracket">
            <a:avLst>
              <a:gd fmla="val 91381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3125109" y="919176"/>
            <a:ext cx="1082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Seamless Integration with Control Plane</a:t>
            </a:r>
            <a:endParaRPr sz="800"/>
          </a:p>
        </p:txBody>
      </p:sp>
      <p:sp>
        <p:nvSpPr>
          <p:cNvPr id="270" name="Google Shape;270;p20"/>
          <p:cNvSpPr/>
          <p:nvPr/>
        </p:nvSpPr>
        <p:spPr>
          <a:xfrm>
            <a:off x="1106729" y="1098331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1106729" y="1801304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1694531" y="1098331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1904637" y="1802745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1917083" y="1801013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2416058" y="1098331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1624643" y="1269659"/>
            <a:ext cx="809100" cy="83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400923" y="1251310"/>
            <a:ext cx="5283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XMPP</a:t>
            </a:r>
            <a:endParaRPr sz="800"/>
          </a:p>
        </p:txBody>
      </p:sp>
      <p:sp>
        <p:nvSpPr>
          <p:cNvPr id="278" name="Google Shape;278;p20"/>
          <p:cNvSpPr txBox="1"/>
          <p:nvPr/>
        </p:nvSpPr>
        <p:spPr>
          <a:xfrm>
            <a:off x="2273694" y="1471198"/>
            <a:ext cx="9654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Compute Node</a:t>
            </a:r>
            <a:endParaRPr b="1" sz="800"/>
          </a:p>
        </p:txBody>
      </p:sp>
      <p:sp>
        <p:nvSpPr>
          <p:cNvPr id="279" name="Google Shape;279;p20"/>
          <p:cNvSpPr/>
          <p:nvPr/>
        </p:nvSpPr>
        <p:spPr>
          <a:xfrm>
            <a:off x="2238611" y="2272855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765700" y="843825"/>
            <a:ext cx="663000" cy="3138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38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OpenStack Nova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1470501" y="843825"/>
            <a:ext cx="663000" cy="3138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38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Control Node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2178349" y="843825"/>
            <a:ext cx="663000" cy="3138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38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Control Node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1620883" y="1633921"/>
            <a:ext cx="827100" cy="3138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38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vRouter Agent (User Space)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4094616" y="2847503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3752407" y="2847503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3698826" y="2847503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3597797" y="2847503"/>
            <a:ext cx="78000" cy="5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20"/>
          <p:cNvCxnSpPr/>
          <p:nvPr/>
        </p:nvCxnSpPr>
        <p:spPr>
          <a:xfrm rot="10800000">
            <a:off x="2726606" y="1948107"/>
            <a:ext cx="965400" cy="89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0"/>
          <p:cNvCxnSpPr/>
          <p:nvPr/>
        </p:nvCxnSpPr>
        <p:spPr>
          <a:xfrm rot="10800000">
            <a:off x="3173836" y="1947807"/>
            <a:ext cx="619200" cy="89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0"/>
          <p:cNvCxnSpPr/>
          <p:nvPr/>
        </p:nvCxnSpPr>
        <p:spPr>
          <a:xfrm rot="10800000">
            <a:off x="3842908" y="1948141"/>
            <a:ext cx="3600" cy="89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0"/>
          <p:cNvCxnSpPr/>
          <p:nvPr/>
        </p:nvCxnSpPr>
        <p:spPr>
          <a:xfrm rot="10800000">
            <a:off x="4188825" y="1947807"/>
            <a:ext cx="0" cy="89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0"/>
          <p:cNvSpPr/>
          <p:nvPr/>
        </p:nvSpPr>
        <p:spPr>
          <a:xfrm>
            <a:off x="2555452" y="1633921"/>
            <a:ext cx="380400" cy="313800"/>
          </a:xfrm>
          <a:prstGeom prst="rect">
            <a:avLst/>
          </a:prstGeom>
          <a:solidFill>
            <a:srgbClr val="0B68FF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38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VM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2994780" y="1633921"/>
            <a:ext cx="380400" cy="313800"/>
          </a:xfrm>
          <a:prstGeom prst="rect">
            <a:avLst/>
          </a:prstGeom>
          <a:solidFill>
            <a:srgbClr val="0B68FF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38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VM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3593744" y="1633921"/>
            <a:ext cx="380400" cy="313800"/>
          </a:xfrm>
          <a:prstGeom prst="rect">
            <a:avLst/>
          </a:prstGeom>
          <a:solidFill>
            <a:srgbClr val="0B68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38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VM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4031441" y="1633925"/>
            <a:ext cx="619200" cy="313800"/>
          </a:xfrm>
          <a:prstGeom prst="rect">
            <a:avLst/>
          </a:prstGeom>
          <a:solidFill>
            <a:srgbClr val="0B68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38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Container</a:t>
            </a:r>
            <a:endParaRPr sz="800">
              <a:solidFill>
                <a:srgbClr val="F3F3F3"/>
              </a:solidFill>
            </a:endParaRPr>
          </a:p>
        </p:txBody>
      </p:sp>
      <p:cxnSp>
        <p:nvCxnSpPr>
          <p:cNvPr id="296" name="Google Shape;296;p20"/>
          <p:cNvCxnSpPr/>
          <p:nvPr/>
        </p:nvCxnSpPr>
        <p:spPr>
          <a:xfrm rot="10800000">
            <a:off x="1733649" y="1157521"/>
            <a:ext cx="210000" cy="47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7" name="Google Shape;297;p20"/>
          <p:cNvCxnSpPr/>
          <p:nvPr/>
        </p:nvCxnSpPr>
        <p:spPr>
          <a:xfrm flipH="1" rot="10800000">
            <a:off x="1956094" y="1157086"/>
            <a:ext cx="499200" cy="47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8" name="Google Shape;298;p20"/>
          <p:cNvSpPr/>
          <p:nvPr/>
        </p:nvSpPr>
        <p:spPr>
          <a:xfrm>
            <a:off x="873401" y="1633925"/>
            <a:ext cx="663000" cy="313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38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OpenStack Nova</a:t>
            </a:r>
            <a:endParaRPr sz="800">
              <a:solidFill>
                <a:srgbClr val="F3F3F3"/>
              </a:solidFill>
            </a:endParaRPr>
          </a:p>
        </p:txBody>
      </p:sp>
      <p:cxnSp>
        <p:nvCxnSpPr>
          <p:cNvPr id="299" name="Google Shape;299;p20"/>
          <p:cNvCxnSpPr/>
          <p:nvPr/>
        </p:nvCxnSpPr>
        <p:spPr>
          <a:xfrm>
            <a:off x="1145745" y="1160088"/>
            <a:ext cx="0" cy="47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0" name="Google Shape;300;p20"/>
          <p:cNvSpPr/>
          <p:nvPr/>
        </p:nvSpPr>
        <p:spPr>
          <a:xfrm>
            <a:off x="1416861" y="2932529"/>
            <a:ext cx="2153700" cy="228600"/>
          </a:xfrm>
          <a:prstGeom prst="rightArrow">
            <a:avLst>
              <a:gd fmla="val 37994" name="adj1"/>
              <a:gd fmla="val 48818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917331" y="2904855"/>
            <a:ext cx="333300" cy="283200"/>
          </a:xfrm>
          <a:prstGeom prst="rect">
            <a:avLst/>
          </a:prstGeom>
          <a:solidFill>
            <a:srgbClr val="003C9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2877042" y="2957524"/>
            <a:ext cx="4056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3F3F3"/>
                </a:solidFill>
              </a:rPr>
              <a:t>Decap</a:t>
            </a:r>
            <a:endParaRPr sz="500">
              <a:solidFill>
                <a:srgbClr val="F3F3F3"/>
              </a:solidFill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2474140" y="2904855"/>
            <a:ext cx="333300" cy="283200"/>
          </a:xfrm>
          <a:prstGeom prst="rect">
            <a:avLst/>
          </a:prstGeom>
          <a:solidFill>
            <a:srgbClr val="003C9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2431835" y="2900761"/>
            <a:ext cx="405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3F3F3"/>
                </a:solidFill>
              </a:rPr>
              <a:t>Flow Table Policy</a:t>
            </a:r>
            <a:endParaRPr sz="500">
              <a:solidFill>
                <a:srgbClr val="F3F3F3"/>
              </a:solidFill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2028893" y="2905117"/>
            <a:ext cx="333300" cy="283200"/>
          </a:xfrm>
          <a:prstGeom prst="rect">
            <a:avLst/>
          </a:prstGeom>
          <a:solidFill>
            <a:srgbClr val="003C9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1990703" y="2900677"/>
            <a:ext cx="405600" cy="26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3F3F3"/>
                </a:solidFill>
              </a:rPr>
              <a:t>MPLS Label</a:t>
            </a:r>
            <a:r>
              <a:rPr lang="en" sz="500">
                <a:solidFill>
                  <a:srgbClr val="F3F3F3"/>
                </a:solidFill>
              </a:rPr>
              <a:t> </a:t>
            </a:r>
            <a:r>
              <a:rPr lang="en" sz="500">
                <a:solidFill>
                  <a:srgbClr val="F3F3F3"/>
                </a:solidFill>
              </a:rPr>
              <a:t>Lookup</a:t>
            </a:r>
            <a:endParaRPr sz="500">
              <a:solidFill>
                <a:srgbClr val="F3F3F3"/>
              </a:solidFill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1587759" y="2904855"/>
            <a:ext cx="333300" cy="283200"/>
          </a:xfrm>
          <a:prstGeom prst="rect">
            <a:avLst/>
          </a:prstGeom>
          <a:solidFill>
            <a:srgbClr val="003C9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08" name="Google Shape;308;p20"/>
          <p:cNvSpPr txBox="1"/>
          <p:nvPr/>
        </p:nvSpPr>
        <p:spPr>
          <a:xfrm>
            <a:off x="1544516" y="2900677"/>
            <a:ext cx="4056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3F3F3"/>
                </a:solidFill>
              </a:rPr>
              <a:t>Outer LPM and Next Hop</a:t>
            </a:r>
            <a:endParaRPr sz="500">
              <a:solidFill>
                <a:srgbClr val="F3F3F3"/>
              </a:solidFill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3572659" y="2844705"/>
            <a:ext cx="763800" cy="418200"/>
          </a:xfrm>
          <a:prstGeom prst="rect">
            <a:avLst/>
          </a:prstGeom>
          <a:solidFill>
            <a:srgbClr val="003C9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10" name="Google Shape;310;p20"/>
          <p:cNvSpPr txBox="1"/>
          <p:nvPr/>
        </p:nvSpPr>
        <p:spPr>
          <a:xfrm>
            <a:off x="3523242" y="2848248"/>
            <a:ext cx="827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Deliver to Host Update Analytics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927103" y="2139542"/>
            <a:ext cx="1880400" cy="396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2" name="Google Shape;312;p20"/>
          <p:cNvSpPr txBox="1"/>
          <p:nvPr/>
        </p:nvSpPr>
        <p:spPr>
          <a:xfrm>
            <a:off x="1423352" y="2132229"/>
            <a:ext cx="7272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Linux Kernel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91670" y="2271901"/>
            <a:ext cx="1785900" cy="209100"/>
          </a:xfrm>
          <a:prstGeom prst="rect">
            <a:avLst/>
          </a:prstGeom>
          <a:solidFill>
            <a:srgbClr val="003C9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 txBox="1"/>
          <p:nvPr/>
        </p:nvSpPr>
        <p:spPr>
          <a:xfrm>
            <a:off x="1109018" y="2200803"/>
            <a:ext cx="13890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vRouter Forwarding Plane </a:t>
            </a:r>
            <a:r>
              <a:rPr lang="en" sz="600">
                <a:solidFill>
                  <a:srgbClr val="F3F3F3"/>
                </a:solidFill>
              </a:rPr>
              <a:t>(Kernel Module)</a:t>
            </a:r>
            <a:endParaRPr sz="600">
              <a:solidFill>
                <a:srgbClr val="F3F3F3"/>
              </a:solidFill>
            </a:endParaRPr>
          </a:p>
        </p:txBody>
      </p:sp>
      <p:cxnSp>
        <p:nvCxnSpPr>
          <p:cNvPr id="315" name="Google Shape;315;p20"/>
          <p:cNvCxnSpPr>
            <a:stCxn id="279" idx="0"/>
          </p:cNvCxnSpPr>
          <p:nvPr/>
        </p:nvCxnSpPr>
        <p:spPr>
          <a:xfrm rot="10800000">
            <a:off x="2277611" y="1959655"/>
            <a:ext cx="0" cy="31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1876402" y="2525033"/>
            <a:ext cx="215700" cy="31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7" name="Google Shape;317;p20"/>
          <p:cNvSpPr txBox="1"/>
          <p:nvPr/>
        </p:nvSpPr>
        <p:spPr>
          <a:xfrm>
            <a:off x="5654174" y="1737166"/>
            <a:ext cx="886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Encapsulated Traffic</a:t>
            </a:r>
            <a:endParaRPr sz="800"/>
          </a:p>
        </p:txBody>
      </p:sp>
      <p:sp>
        <p:nvSpPr>
          <p:cNvPr id="318" name="Google Shape;318;p20"/>
          <p:cNvSpPr/>
          <p:nvPr/>
        </p:nvSpPr>
        <p:spPr>
          <a:xfrm>
            <a:off x="6288260" y="3148786"/>
            <a:ext cx="2640600" cy="632700"/>
          </a:xfrm>
          <a:prstGeom prst="rect">
            <a:avLst/>
          </a:prstGeom>
          <a:solidFill>
            <a:srgbClr val="FFC70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7742045" y="3741959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7467332" y="3741959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6943446" y="901698"/>
            <a:ext cx="1780200" cy="622200"/>
          </a:xfrm>
          <a:prstGeom prst="rect">
            <a:avLst/>
          </a:prstGeom>
          <a:solidFill>
            <a:srgbClr val="0C4C9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7011438" y="1349181"/>
            <a:ext cx="1650300" cy="174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6310508" y="3284600"/>
            <a:ext cx="610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Agilio CX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8018787" y="1370856"/>
            <a:ext cx="597300" cy="12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virtio-net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6966798" y="976075"/>
            <a:ext cx="380400" cy="12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VM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6382219" y="847082"/>
            <a:ext cx="5217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HOST</a:t>
            </a:r>
            <a:endParaRPr sz="800"/>
          </a:p>
        </p:txBody>
      </p:sp>
      <p:sp>
        <p:nvSpPr>
          <p:cNvPr id="327" name="Google Shape;327;p20"/>
          <p:cNvSpPr txBox="1"/>
          <p:nvPr/>
        </p:nvSpPr>
        <p:spPr>
          <a:xfrm>
            <a:off x="8359880" y="2154062"/>
            <a:ext cx="5217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4C91"/>
                </a:solidFill>
              </a:rPr>
              <a:t>XVIO</a:t>
            </a:r>
            <a:endParaRPr sz="800">
              <a:solidFill>
                <a:srgbClr val="0C4C91"/>
              </a:solidFill>
            </a:endParaRPr>
          </a:p>
        </p:txBody>
      </p:sp>
      <p:cxnSp>
        <p:nvCxnSpPr>
          <p:cNvPr id="328" name="Google Shape;328;p20"/>
          <p:cNvCxnSpPr/>
          <p:nvPr/>
        </p:nvCxnSpPr>
        <p:spPr>
          <a:xfrm>
            <a:off x="5699971" y="2932897"/>
            <a:ext cx="339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0"/>
          <p:cNvCxnSpPr/>
          <p:nvPr/>
        </p:nvCxnSpPr>
        <p:spPr>
          <a:xfrm flipH="1" rot="10800000">
            <a:off x="5684725" y="2558750"/>
            <a:ext cx="3136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0"/>
          <p:cNvCxnSpPr/>
          <p:nvPr/>
        </p:nvCxnSpPr>
        <p:spPr>
          <a:xfrm>
            <a:off x="5648074" y="2058543"/>
            <a:ext cx="663000" cy="0"/>
          </a:xfrm>
          <a:prstGeom prst="straightConnector1">
            <a:avLst/>
          </a:prstGeom>
          <a:noFill/>
          <a:ln cap="flat" cmpd="sng" w="19050">
            <a:solidFill>
              <a:srgbClr val="F6882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0"/>
          <p:cNvCxnSpPr>
            <a:stCxn id="248" idx="3"/>
            <a:endCxn id="247" idx="1"/>
          </p:cNvCxnSpPr>
          <p:nvPr/>
        </p:nvCxnSpPr>
        <p:spPr>
          <a:xfrm>
            <a:off x="6937653" y="1833016"/>
            <a:ext cx="178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0"/>
          <p:cNvCxnSpPr/>
          <p:nvPr/>
        </p:nvCxnSpPr>
        <p:spPr>
          <a:xfrm>
            <a:off x="5662182" y="1689892"/>
            <a:ext cx="663000" cy="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0"/>
          <p:cNvSpPr txBox="1"/>
          <p:nvPr/>
        </p:nvSpPr>
        <p:spPr>
          <a:xfrm>
            <a:off x="5665499" y="2345712"/>
            <a:ext cx="8532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USERSPACE</a:t>
            </a:r>
            <a:endParaRPr sz="800"/>
          </a:p>
        </p:txBody>
      </p:sp>
      <p:sp>
        <p:nvSpPr>
          <p:cNvPr id="334" name="Google Shape;334;p20"/>
          <p:cNvSpPr txBox="1"/>
          <p:nvPr/>
        </p:nvSpPr>
        <p:spPr>
          <a:xfrm>
            <a:off x="5676130" y="2522500"/>
            <a:ext cx="8532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KERNEL</a:t>
            </a:r>
            <a:endParaRPr sz="800"/>
          </a:p>
        </p:txBody>
      </p:sp>
      <p:sp>
        <p:nvSpPr>
          <p:cNvPr id="335" name="Google Shape;335;p20"/>
          <p:cNvSpPr txBox="1"/>
          <p:nvPr/>
        </p:nvSpPr>
        <p:spPr>
          <a:xfrm>
            <a:off x="5673472" y="2727399"/>
            <a:ext cx="8532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PCIe</a:t>
            </a:r>
            <a:endParaRPr sz="800"/>
          </a:p>
        </p:txBody>
      </p:sp>
      <p:sp>
        <p:nvSpPr>
          <p:cNvPr id="336" name="Google Shape;336;p20"/>
          <p:cNvSpPr/>
          <p:nvPr/>
        </p:nvSpPr>
        <p:spPr>
          <a:xfrm>
            <a:off x="7742045" y="3370893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7467332" y="3370893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7742045" y="3011932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7467332" y="3011932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7742045" y="2593382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7467332" y="2593382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7742045" y="2241410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7467332" y="2241410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7742045" y="1913212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7467332" y="1913212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7742045" y="1036399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7467332" y="1036399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7002786" y="2595779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7002786" y="3372103"/>
            <a:ext cx="116400" cy="17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7010274" y="3739171"/>
            <a:ext cx="1305300" cy="179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 txBox="1"/>
          <p:nvPr/>
        </p:nvSpPr>
        <p:spPr>
          <a:xfrm>
            <a:off x="7282179" y="3762393"/>
            <a:ext cx="7938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Phy1 | Phy 2</a:t>
            </a:r>
            <a:endParaRPr sz="800"/>
          </a:p>
        </p:txBody>
      </p:sp>
      <p:sp>
        <p:nvSpPr>
          <p:cNvPr id="352" name="Google Shape;352;p20"/>
          <p:cNvSpPr/>
          <p:nvPr/>
        </p:nvSpPr>
        <p:spPr>
          <a:xfrm>
            <a:off x="6945922" y="3370893"/>
            <a:ext cx="1780200" cy="179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 txBox="1"/>
          <p:nvPr/>
        </p:nvSpPr>
        <p:spPr>
          <a:xfrm>
            <a:off x="7217894" y="3380530"/>
            <a:ext cx="12615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Accelerated Datapath</a:t>
            </a:r>
            <a:endParaRPr sz="800"/>
          </a:p>
        </p:txBody>
      </p:sp>
      <p:sp>
        <p:nvSpPr>
          <p:cNvPr id="354" name="Google Shape;354;p20"/>
          <p:cNvSpPr/>
          <p:nvPr/>
        </p:nvSpPr>
        <p:spPr>
          <a:xfrm>
            <a:off x="7220367" y="3011932"/>
            <a:ext cx="1033500" cy="179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7370906" y="3025031"/>
            <a:ext cx="7938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VF 1 | VF 2</a:t>
            </a:r>
            <a:endParaRPr sz="800"/>
          </a:p>
        </p:txBody>
      </p:sp>
      <p:sp>
        <p:nvSpPr>
          <p:cNvPr id="356" name="Google Shape;356;p20"/>
          <p:cNvSpPr/>
          <p:nvPr/>
        </p:nvSpPr>
        <p:spPr>
          <a:xfrm>
            <a:off x="6945922" y="2593382"/>
            <a:ext cx="1770300" cy="179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 txBox="1"/>
          <p:nvPr/>
        </p:nvSpPr>
        <p:spPr>
          <a:xfrm>
            <a:off x="7373384" y="2608468"/>
            <a:ext cx="9843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Kernel Datapath</a:t>
            </a:r>
            <a:endParaRPr sz="800"/>
          </a:p>
        </p:txBody>
      </p:sp>
      <p:sp>
        <p:nvSpPr>
          <p:cNvPr id="358" name="Google Shape;358;p20"/>
          <p:cNvSpPr/>
          <p:nvPr/>
        </p:nvSpPr>
        <p:spPr>
          <a:xfrm>
            <a:off x="7288359" y="985374"/>
            <a:ext cx="1305300" cy="298500"/>
          </a:xfrm>
          <a:prstGeom prst="rect">
            <a:avLst/>
          </a:prstGeom>
          <a:solidFill>
            <a:srgbClr val="0C4C9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/>
        </p:nvSpPr>
        <p:spPr>
          <a:xfrm>
            <a:off x="7561552" y="984956"/>
            <a:ext cx="1129800" cy="12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Guest Application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360" name="Google Shape;360;p20"/>
          <p:cNvCxnSpPr>
            <a:stCxn id="251" idx="0"/>
            <a:endCxn id="347" idx="2"/>
          </p:cNvCxnSpPr>
          <p:nvPr/>
        </p:nvCxnSpPr>
        <p:spPr>
          <a:xfrm rot="10800000">
            <a:off x="7525532" y="1215946"/>
            <a:ext cx="0" cy="3492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0"/>
          <p:cNvCxnSpPr>
            <a:stCxn id="346" idx="2"/>
            <a:endCxn id="250" idx="0"/>
          </p:cNvCxnSpPr>
          <p:nvPr/>
        </p:nvCxnSpPr>
        <p:spPr>
          <a:xfrm>
            <a:off x="7800245" y="1215799"/>
            <a:ext cx="0" cy="3492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0"/>
          <p:cNvCxnSpPr>
            <a:stCxn id="347" idx="2"/>
            <a:endCxn id="346" idx="2"/>
          </p:cNvCxnSpPr>
          <p:nvPr/>
        </p:nvCxnSpPr>
        <p:spPr>
          <a:xfrm flipH="1" rot="-5400000">
            <a:off x="7662632" y="1078699"/>
            <a:ext cx="600" cy="274800"/>
          </a:xfrm>
          <a:prstGeom prst="bentConnector3">
            <a:avLst>
              <a:gd fmla="val -15145662" name="adj1"/>
            </a:avLst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0"/>
          <p:cNvSpPr/>
          <p:nvPr/>
        </p:nvSpPr>
        <p:spPr>
          <a:xfrm>
            <a:off x="7209175" y="2242675"/>
            <a:ext cx="1046700" cy="179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7209175" y="2257150"/>
            <a:ext cx="10467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PMD igb_uio</a:t>
            </a:r>
            <a:endParaRPr sz="800"/>
          </a:p>
        </p:txBody>
      </p:sp>
      <p:sp>
        <p:nvSpPr>
          <p:cNvPr id="365" name="Google Shape;365;p20"/>
          <p:cNvSpPr/>
          <p:nvPr/>
        </p:nvSpPr>
        <p:spPr>
          <a:xfrm>
            <a:off x="7217900" y="1913200"/>
            <a:ext cx="1035600" cy="179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7217900" y="1925400"/>
            <a:ext cx="10335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Virtio-forwarder</a:t>
            </a:r>
            <a:endParaRPr sz="800"/>
          </a:p>
        </p:txBody>
      </p:sp>
      <p:sp>
        <p:nvSpPr>
          <p:cNvPr id="367" name="Google Shape;367;p20"/>
          <p:cNvSpPr/>
          <p:nvPr/>
        </p:nvSpPr>
        <p:spPr>
          <a:xfrm>
            <a:off x="7220375" y="1563938"/>
            <a:ext cx="1035600" cy="179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 txBox="1"/>
          <p:nvPr/>
        </p:nvSpPr>
        <p:spPr>
          <a:xfrm>
            <a:off x="7219625" y="1589350"/>
            <a:ext cx="1035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vhostuser</a:t>
            </a:r>
            <a:endParaRPr sz="800"/>
          </a:p>
        </p:txBody>
      </p:sp>
      <p:cxnSp>
        <p:nvCxnSpPr>
          <p:cNvPr id="369" name="Google Shape;369;p20"/>
          <p:cNvCxnSpPr>
            <a:stCxn id="343" idx="0"/>
            <a:endCxn id="345" idx="2"/>
          </p:cNvCxnSpPr>
          <p:nvPr/>
        </p:nvCxnSpPr>
        <p:spPr>
          <a:xfrm rot="10800000">
            <a:off x="7525532" y="2092610"/>
            <a:ext cx="0" cy="1488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0"/>
          <p:cNvCxnSpPr>
            <a:stCxn id="344" idx="2"/>
            <a:endCxn id="342" idx="0"/>
          </p:cNvCxnSpPr>
          <p:nvPr/>
        </p:nvCxnSpPr>
        <p:spPr>
          <a:xfrm>
            <a:off x="7800245" y="2092612"/>
            <a:ext cx="0" cy="1488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0"/>
          <p:cNvCxnSpPr>
            <a:stCxn id="345" idx="0"/>
            <a:endCxn id="251" idx="2"/>
          </p:cNvCxnSpPr>
          <p:nvPr/>
        </p:nvCxnSpPr>
        <p:spPr>
          <a:xfrm rot="10800000">
            <a:off x="7525532" y="1744612"/>
            <a:ext cx="0" cy="1686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0"/>
          <p:cNvCxnSpPr>
            <a:stCxn id="250" idx="2"/>
            <a:endCxn id="344" idx="0"/>
          </p:cNvCxnSpPr>
          <p:nvPr/>
        </p:nvCxnSpPr>
        <p:spPr>
          <a:xfrm>
            <a:off x="7800245" y="1744546"/>
            <a:ext cx="0" cy="1686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0"/>
          <p:cNvCxnSpPr>
            <a:stCxn id="339" idx="0"/>
            <a:endCxn id="341" idx="2"/>
          </p:cNvCxnSpPr>
          <p:nvPr/>
        </p:nvCxnSpPr>
        <p:spPr>
          <a:xfrm rot="10800000">
            <a:off x="7525532" y="2772832"/>
            <a:ext cx="0" cy="2391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0"/>
          <p:cNvCxnSpPr>
            <a:stCxn id="341" idx="0"/>
            <a:endCxn id="343" idx="2"/>
          </p:cNvCxnSpPr>
          <p:nvPr/>
        </p:nvCxnSpPr>
        <p:spPr>
          <a:xfrm rot="10800000">
            <a:off x="7525532" y="2420882"/>
            <a:ext cx="0" cy="1725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0"/>
          <p:cNvCxnSpPr>
            <a:stCxn id="342" idx="2"/>
            <a:endCxn id="340" idx="0"/>
          </p:cNvCxnSpPr>
          <p:nvPr/>
        </p:nvCxnSpPr>
        <p:spPr>
          <a:xfrm>
            <a:off x="7800245" y="2420810"/>
            <a:ext cx="0" cy="1725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0"/>
          <p:cNvCxnSpPr>
            <a:stCxn id="340" idx="2"/>
            <a:endCxn id="338" idx="0"/>
          </p:cNvCxnSpPr>
          <p:nvPr/>
        </p:nvCxnSpPr>
        <p:spPr>
          <a:xfrm>
            <a:off x="7800245" y="2772782"/>
            <a:ext cx="0" cy="2391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0"/>
          <p:cNvCxnSpPr>
            <a:stCxn id="337" idx="0"/>
            <a:endCxn id="339" idx="2"/>
          </p:cNvCxnSpPr>
          <p:nvPr/>
        </p:nvCxnSpPr>
        <p:spPr>
          <a:xfrm rot="10800000">
            <a:off x="7525532" y="3191193"/>
            <a:ext cx="0" cy="1797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0"/>
          <p:cNvCxnSpPr>
            <a:stCxn id="338" idx="2"/>
            <a:endCxn id="336" idx="0"/>
          </p:cNvCxnSpPr>
          <p:nvPr/>
        </p:nvCxnSpPr>
        <p:spPr>
          <a:xfrm>
            <a:off x="7800245" y="3191332"/>
            <a:ext cx="0" cy="1797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0"/>
          <p:cNvCxnSpPr>
            <a:endCxn id="349" idx="0"/>
          </p:cNvCxnSpPr>
          <p:nvPr/>
        </p:nvCxnSpPr>
        <p:spPr>
          <a:xfrm>
            <a:off x="7060986" y="2775103"/>
            <a:ext cx="0" cy="597000"/>
          </a:xfrm>
          <a:prstGeom prst="straightConnector1">
            <a:avLst/>
          </a:prstGeom>
          <a:noFill/>
          <a:ln cap="flat" cmpd="sng" w="19050">
            <a:solidFill>
              <a:srgbClr val="33A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0"/>
          <p:cNvCxnSpPr>
            <a:stCxn id="320" idx="0"/>
            <a:endCxn id="337" idx="2"/>
          </p:cNvCxnSpPr>
          <p:nvPr/>
        </p:nvCxnSpPr>
        <p:spPr>
          <a:xfrm rot="10800000">
            <a:off x="7525532" y="3550259"/>
            <a:ext cx="0" cy="191700"/>
          </a:xfrm>
          <a:prstGeom prst="straightConnector1">
            <a:avLst/>
          </a:prstGeom>
          <a:noFill/>
          <a:ln cap="flat" cmpd="sng" w="19050">
            <a:solidFill>
              <a:srgbClr val="F6882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0"/>
          <p:cNvCxnSpPr>
            <a:stCxn id="336" idx="2"/>
            <a:endCxn id="319" idx="0"/>
          </p:cNvCxnSpPr>
          <p:nvPr/>
        </p:nvCxnSpPr>
        <p:spPr>
          <a:xfrm>
            <a:off x="7800245" y="3550293"/>
            <a:ext cx="0" cy="191700"/>
          </a:xfrm>
          <a:prstGeom prst="straightConnector1">
            <a:avLst/>
          </a:prstGeom>
          <a:noFill/>
          <a:ln cap="flat" cmpd="sng" w="19050">
            <a:solidFill>
              <a:srgbClr val="F6882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/>
          <p:nvPr/>
        </p:nvSpPr>
        <p:spPr>
          <a:xfrm>
            <a:off x="2819525" y="3359950"/>
            <a:ext cx="6248400" cy="1423800"/>
          </a:xfrm>
          <a:prstGeom prst="rect">
            <a:avLst/>
          </a:prstGeom>
          <a:noFill/>
          <a:ln cap="flat" cmpd="sng" w="19050">
            <a:solidFill>
              <a:srgbClr val="003C9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819400" y="616744"/>
            <a:ext cx="6248400" cy="2590800"/>
          </a:xfrm>
          <a:prstGeom prst="rect">
            <a:avLst/>
          </a:prstGeom>
          <a:noFill/>
          <a:ln cap="flat" cmpd="sng" w="19050">
            <a:solidFill>
              <a:srgbClr val="003C9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1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Events</a:t>
            </a:r>
            <a:endParaRPr/>
          </a:p>
        </p:txBody>
      </p:sp>
      <p:sp>
        <p:nvSpPr>
          <p:cNvPr id="389" name="Google Shape;389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" name="Google Shape;390;p21"/>
          <p:cNvGrpSpPr/>
          <p:nvPr/>
        </p:nvGrpSpPr>
        <p:grpSpPr>
          <a:xfrm>
            <a:off x="4117975" y="3636168"/>
            <a:ext cx="3602250" cy="1004898"/>
            <a:chOff x="0" y="0"/>
            <a:chExt cx="7204500" cy="2010600"/>
          </a:xfrm>
        </p:grpSpPr>
        <p:sp>
          <p:nvSpPr>
            <p:cNvPr id="391" name="Google Shape;391;p21"/>
            <p:cNvSpPr/>
            <p:nvPr/>
          </p:nvSpPr>
          <p:spPr>
            <a:xfrm>
              <a:off x="0" y="0"/>
              <a:ext cx="7204500" cy="2010600"/>
            </a:xfrm>
            <a:prstGeom prst="roundRect">
              <a:avLst>
                <a:gd fmla="val 3600" name="adj"/>
              </a:avLst>
            </a:prstGeom>
            <a:solidFill>
              <a:srgbClr val="D9D9D9"/>
            </a:solidFill>
            <a:ln cap="flat" cmpd="sng" w="12700">
              <a:solidFill>
                <a:srgbClr val="FFC8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 txBox="1"/>
            <p:nvPr/>
          </p:nvSpPr>
          <p:spPr>
            <a:xfrm>
              <a:off x="98146" y="98146"/>
              <a:ext cx="70083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vRouter Datapath</a:t>
              </a:r>
              <a:endParaRPr sz="800"/>
            </a:p>
          </p:txBody>
        </p:sp>
      </p:grpSp>
      <p:cxnSp>
        <p:nvCxnSpPr>
          <p:cNvPr id="393" name="Google Shape;393;p21"/>
          <p:cNvCxnSpPr/>
          <p:nvPr/>
        </p:nvCxnSpPr>
        <p:spPr>
          <a:xfrm>
            <a:off x="4657337" y="4144825"/>
            <a:ext cx="2275050" cy="0"/>
          </a:xfrm>
          <a:prstGeom prst="straightConnector1">
            <a:avLst/>
          </a:prstGeom>
          <a:noFill/>
          <a:ln cap="flat" cmpd="sng" w="50800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4" name="Google Shape;394;p21"/>
          <p:cNvGrpSpPr/>
          <p:nvPr/>
        </p:nvGrpSpPr>
        <p:grpSpPr>
          <a:xfrm>
            <a:off x="4190960" y="3895494"/>
            <a:ext cx="533400" cy="533187"/>
            <a:chOff x="0" y="0"/>
            <a:chExt cx="1066800" cy="1066800"/>
          </a:xfrm>
        </p:grpSpPr>
        <p:sp>
          <p:nvSpPr>
            <p:cNvPr id="395" name="Google Shape;395;p21"/>
            <p:cNvSpPr/>
            <p:nvPr/>
          </p:nvSpPr>
          <p:spPr>
            <a:xfrm>
              <a:off x="0" y="0"/>
              <a:ext cx="1066800" cy="10668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 txBox="1"/>
            <p:nvPr/>
          </p:nvSpPr>
          <p:spPr>
            <a:xfrm>
              <a:off x="52075" y="422423"/>
              <a:ext cx="9627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1"/>
          <p:cNvSpPr/>
          <p:nvPr/>
        </p:nvSpPr>
        <p:spPr>
          <a:xfrm>
            <a:off x="4159210" y="3939290"/>
            <a:ext cx="533400" cy="533187"/>
          </a:xfrm>
          <a:prstGeom prst="roundRect">
            <a:avLst>
              <a:gd fmla="val 3600" name="adj"/>
            </a:avLst>
          </a:prstGeom>
          <a:solidFill>
            <a:srgbClr val="003C90"/>
          </a:solidFill>
          <a:ln cap="flat" cmpd="sng" w="12700">
            <a:solidFill>
              <a:srgbClr val="E6B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vRouter</a:t>
            </a:r>
            <a:endParaRPr b="0" i="0" sz="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 b="0" i="0" sz="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Classify</a:t>
            </a:r>
            <a:endParaRPr sz="800"/>
          </a:p>
        </p:txBody>
      </p:sp>
      <p:sp>
        <p:nvSpPr>
          <p:cNvPr id="398" name="Google Shape;398;p21"/>
          <p:cNvSpPr/>
          <p:nvPr/>
        </p:nvSpPr>
        <p:spPr>
          <a:xfrm>
            <a:off x="6935564" y="3750696"/>
            <a:ext cx="759150" cy="796781"/>
          </a:xfrm>
          <a:prstGeom prst="roundRect">
            <a:avLst>
              <a:gd fmla="val 3600" name="adj"/>
            </a:avLst>
          </a:prstGeom>
          <a:solidFill>
            <a:srgbClr val="003C90"/>
          </a:solidFill>
          <a:ln cap="flat" cmpd="sng" w="12700">
            <a:solidFill>
              <a:srgbClr val="E6B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6972625" y="3919857"/>
            <a:ext cx="685050" cy="45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Execute Action</a:t>
            </a:r>
            <a:endParaRPr b="0" i="0" sz="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(e.g. Entunnel, Deliver to VM, Send to Port)</a:t>
            </a:r>
            <a:endParaRPr sz="800"/>
          </a:p>
        </p:txBody>
      </p:sp>
      <p:grpSp>
        <p:nvGrpSpPr>
          <p:cNvPr id="400" name="Google Shape;400;p21"/>
          <p:cNvGrpSpPr/>
          <p:nvPr/>
        </p:nvGrpSpPr>
        <p:grpSpPr>
          <a:xfrm>
            <a:off x="4861429" y="3823176"/>
            <a:ext cx="645599" cy="636666"/>
            <a:chOff x="-1" y="11579"/>
            <a:chExt cx="1291199" cy="1273841"/>
          </a:xfrm>
        </p:grpSpPr>
        <p:sp>
          <p:nvSpPr>
            <p:cNvPr id="401" name="Google Shape;401;p21"/>
            <p:cNvSpPr/>
            <p:nvPr/>
          </p:nvSpPr>
          <p:spPr>
            <a:xfrm>
              <a:off x="134398" y="11579"/>
              <a:ext cx="1156800" cy="11568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21"/>
            <p:cNvGrpSpPr/>
            <p:nvPr/>
          </p:nvGrpSpPr>
          <p:grpSpPr>
            <a:xfrm>
              <a:off x="-1" y="117041"/>
              <a:ext cx="1193700" cy="1168379"/>
              <a:chOff x="-25223" y="-11579"/>
              <a:chExt cx="1193700" cy="1168379"/>
            </a:xfrm>
          </p:grpSpPr>
          <p:sp>
            <p:nvSpPr>
              <p:cNvPr id="403" name="Google Shape;403;p21"/>
              <p:cNvSpPr/>
              <p:nvPr/>
            </p:nvSpPr>
            <p:spPr>
              <a:xfrm>
                <a:off x="0" y="0"/>
                <a:ext cx="1156800" cy="1156800"/>
              </a:xfrm>
              <a:prstGeom prst="roundRect">
                <a:avLst>
                  <a:gd fmla="val 3600" name="adj"/>
                </a:avLst>
              </a:prstGeom>
              <a:solidFill>
                <a:srgbClr val="003C90"/>
              </a:solidFill>
              <a:ln cap="flat" cmpd="sng" w="12700">
                <a:solidFill>
                  <a:srgbClr val="E6B8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1"/>
              <p:cNvSpPr txBox="1"/>
              <p:nvPr/>
            </p:nvSpPr>
            <p:spPr>
              <a:xfrm>
                <a:off x="-25223" y="-11579"/>
                <a:ext cx="1193700" cy="11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Arial"/>
                  <a:buNone/>
                </a:pPr>
                <a:r>
                  <a:rPr b="0" i="0" lang="en" sz="8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vRouter</a:t>
                </a:r>
                <a:endParaRPr b="0" i="0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Arial"/>
                  <a:buNone/>
                </a:pPr>
                <a:r>
                  <a:rPr b="0" i="0" lang="en" sz="8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Forwarding</a:t>
                </a:r>
                <a:endParaRPr sz="800"/>
              </a:p>
            </p:txBody>
          </p:sp>
        </p:grpSp>
      </p:grpSp>
      <p:grpSp>
        <p:nvGrpSpPr>
          <p:cNvPr id="405" name="Google Shape;405;p21"/>
          <p:cNvGrpSpPr/>
          <p:nvPr/>
        </p:nvGrpSpPr>
        <p:grpSpPr>
          <a:xfrm>
            <a:off x="3447256" y="1065213"/>
            <a:ext cx="2748000" cy="2094600"/>
            <a:chOff x="0" y="0"/>
            <a:chExt cx="5496000" cy="4189200"/>
          </a:xfrm>
        </p:grpSpPr>
        <p:sp>
          <p:nvSpPr>
            <p:cNvPr id="406" name="Google Shape;406;p21"/>
            <p:cNvSpPr/>
            <p:nvPr/>
          </p:nvSpPr>
          <p:spPr>
            <a:xfrm>
              <a:off x="0" y="0"/>
              <a:ext cx="5496000" cy="4189200"/>
            </a:xfrm>
            <a:prstGeom prst="roundRect">
              <a:avLst>
                <a:gd fmla="val 3600" name="adj"/>
              </a:avLst>
            </a:prstGeom>
            <a:solidFill>
              <a:srgbClr val="D9D9D9"/>
            </a:solidFill>
            <a:ln cap="flat" cmpd="sng" w="12700">
              <a:solidFill>
                <a:srgbClr val="FFC8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204503" y="204504"/>
              <a:ext cx="5087100" cy="6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vRouter</a:t>
              </a:r>
              <a:endParaRPr b="1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Subsystem</a:t>
              </a:r>
              <a:endParaRPr sz="700"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4495800" y="1354931"/>
            <a:ext cx="682650" cy="682650"/>
            <a:chOff x="0" y="0"/>
            <a:chExt cx="1365300" cy="1365300"/>
          </a:xfrm>
        </p:grpSpPr>
        <p:sp>
          <p:nvSpPr>
            <p:cNvPr id="409" name="Google Shape;409;p21"/>
            <p:cNvSpPr/>
            <p:nvPr/>
          </p:nvSpPr>
          <p:spPr>
            <a:xfrm>
              <a:off x="0" y="0"/>
              <a:ext cx="1365300" cy="13653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 txBox="1"/>
            <p:nvPr/>
          </p:nvSpPr>
          <p:spPr>
            <a:xfrm>
              <a:off x="66644" y="394325"/>
              <a:ext cx="12321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vRouter</a:t>
              </a:r>
              <a:endParaRPr b="0" i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 sz="800"/>
            </a:p>
          </p:txBody>
        </p:sp>
      </p:grpSp>
      <p:cxnSp>
        <p:nvCxnSpPr>
          <p:cNvPr id="411" name="Google Shape;411;p21"/>
          <p:cNvCxnSpPr/>
          <p:nvPr/>
        </p:nvCxnSpPr>
        <p:spPr>
          <a:xfrm>
            <a:off x="2895600" y="2293144"/>
            <a:ext cx="3657600" cy="0"/>
          </a:xfrm>
          <a:prstGeom prst="straightConnector1">
            <a:avLst/>
          </a:prstGeom>
          <a:solidFill>
            <a:srgbClr val="FFC804"/>
          </a:solidFill>
          <a:ln cap="flat" cmpd="sng" w="12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2" name="Google Shape;412;p21"/>
          <p:cNvGrpSpPr/>
          <p:nvPr/>
        </p:nvGrpSpPr>
        <p:grpSpPr>
          <a:xfrm>
            <a:off x="6781800" y="921543"/>
            <a:ext cx="1143000" cy="914400"/>
            <a:chOff x="0" y="0"/>
            <a:chExt cx="2286000" cy="1828800"/>
          </a:xfrm>
        </p:grpSpPr>
        <p:sp>
          <p:nvSpPr>
            <p:cNvPr id="413" name="Google Shape;413;p21"/>
            <p:cNvSpPr/>
            <p:nvPr/>
          </p:nvSpPr>
          <p:spPr>
            <a:xfrm>
              <a:off x="0" y="0"/>
              <a:ext cx="2286000" cy="1828800"/>
            </a:xfrm>
            <a:prstGeom prst="roundRect">
              <a:avLst>
                <a:gd fmla="val 3600" name="adj"/>
              </a:avLst>
            </a:prstGeom>
            <a:solidFill>
              <a:srgbClr val="D9D9D9"/>
            </a:solidFill>
            <a:ln cap="flat" cmpd="sng" w="12700">
              <a:solidFill>
                <a:srgbClr val="FFC8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 txBox="1"/>
            <p:nvPr/>
          </p:nvSpPr>
          <p:spPr>
            <a:xfrm>
              <a:off x="89274" y="89274"/>
              <a:ext cx="21075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Virtual Machine</a:t>
              </a:r>
              <a:endParaRPr sz="700"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6705600" y="997743"/>
            <a:ext cx="1143000" cy="914400"/>
            <a:chOff x="0" y="0"/>
            <a:chExt cx="2286000" cy="1828800"/>
          </a:xfrm>
        </p:grpSpPr>
        <p:sp>
          <p:nvSpPr>
            <p:cNvPr id="416" name="Google Shape;416;p21"/>
            <p:cNvSpPr/>
            <p:nvPr/>
          </p:nvSpPr>
          <p:spPr>
            <a:xfrm>
              <a:off x="0" y="0"/>
              <a:ext cx="2286000" cy="1828800"/>
            </a:xfrm>
            <a:prstGeom prst="roundRect">
              <a:avLst>
                <a:gd fmla="val 3600" name="adj"/>
              </a:avLst>
            </a:prstGeom>
            <a:solidFill>
              <a:srgbClr val="D9D9D9"/>
            </a:solidFill>
            <a:ln cap="flat" cmpd="sng" w="12700">
              <a:solidFill>
                <a:srgbClr val="FFC8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89274" y="89274"/>
              <a:ext cx="21075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Virtual Machine</a:t>
              </a:r>
              <a:endParaRPr sz="700"/>
            </a:p>
          </p:txBody>
        </p:sp>
      </p:grpSp>
      <p:grpSp>
        <p:nvGrpSpPr>
          <p:cNvPr id="418" name="Google Shape;418;p21"/>
          <p:cNvGrpSpPr/>
          <p:nvPr/>
        </p:nvGrpSpPr>
        <p:grpSpPr>
          <a:xfrm>
            <a:off x="6629400" y="1073943"/>
            <a:ext cx="1143000" cy="914400"/>
            <a:chOff x="0" y="0"/>
            <a:chExt cx="2286000" cy="1828800"/>
          </a:xfrm>
        </p:grpSpPr>
        <p:sp>
          <p:nvSpPr>
            <p:cNvPr id="419" name="Google Shape;419;p21"/>
            <p:cNvSpPr/>
            <p:nvPr/>
          </p:nvSpPr>
          <p:spPr>
            <a:xfrm>
              <a:off x="0" y="0"/>
              <a:ext cx="2286000" cy="1828800"/>
            </a:xfrm>
            <a:prstGeom prst="roundRect">
              <a:avLst>
                <a:gd fmla="val 3600" name="adj"/>
              </a:avLst>
            </a:prstGeom>
            <a:solidFill>
              <a:srgbClr val="D9D9D9"/>
            </a:solidFill>
            <a:ln cap="flat" cmpd="sng" w="12700">
              <a:solidFill>
                <a:srgbClr val="FFC8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 txBox="1"/>
            <p:nvPr/>
          </p:nvSpPr>
          <p:spPr>
            <a:xfrm>
              <a:off x="89274" y="89274"/>
              <a:ext cx="21075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Virtual Machine</a:t>
              </a:r>
              <a:endParaRPr sz="700"/>
            </a:p>
          </p:txBody>
        </p:sp>
      </p:grpSp>
      <p:sp>
        <p:nvSpPr>
          <p:cNvPr id="421" name="Google Shape;421;p21"/>
          <p:cNvSpPr txBox="1"/>
          <p:nvPr/>
        </p:nvSpPr>
        <p:spPr>
          <a:xfrm>
            <a:off x="2807494" y="2306638"/>
            <a:ext cx="5835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x86 Kernel</a:t>
            </a:r>
            <a:endParaRPr sz="800"/>
          </a:p>
        </p:txBody>
      </p:sp>
      <p:sp>
        <p:nvSpPr>
          <p:cNvPr id="422" name="Google Shape;422;p21"/>
          <p:cNvSpPr txBox="1"/>
          <p:nvPr/>
        </p:nvSpPr>
        <p:spPr>
          <a:xfrm>
            <a:off x="2819400" y="616744"/>
            <a:ext cx="774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x86 Userspace</a:t>
            </a:r>
            <a:endParaRPr sz="700"/>
          </a:p>
        </p:txBody>
      </p:sp>
      <p:sp>
        <p:nvSpPr>
          <p:cNvPr id="423" name="Google Shape;423;p21"/>
          <p:cNvSpPr txBox="1"/>
          <p:nvPr/>
        </p:nvSpPr>
        <p:spPr>
          <a:xfrm>
            <a:off x="63246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64008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1"/>
          <p:cNvSpPr txBox="1"/>
          <p:nvPr/>
        </p:nvSpPr>
        <p:spPr>
          <a:xfrm>
            <a:off x="64770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65532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66294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 txBox="1"/>
          <p:nvPr/>
        </p:nvSpPr>
        <p:spPr>
          <a:xfrm>
            <a:off x="67056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67818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 txBox="1"/>
          <p:nvPr/>
        </p:nvSpPr>
        <p:spPr>
          <a:xfrm>
            <a:off x="68580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1"/>
          <p:cNvSpPr txBox="1"/>
          <p:nvPr/>
        </p:nvSpPr>
        <p:spPr>
          <a:xfrm>
            <a:off x="69342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70104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70866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 txBox="1"/>
          <p:nvPr/>
        </p:nvSpPr>
        <p:spPr>
          <a:xfrm>
            <a:off x="71628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72390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73152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73914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74676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 txBox="1"/>
          <p:nvPr/>
        </p:nvSpPr>
        <p:spPr>
          <a:xfrm>
            <a:off x="8439150" y="3168656"/>
            <a:ext cx="414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</a:t>
            </a:r>
            <a:endParaRPr sz="800"/>
          </a:p>
        </p:txBody>
      </p:sp>
      <p:sp>
        <p:nvSpPr>
          <p:cNvPr id="440" name="Google Shape;440;p21"/>
          <p:cNvSpPr txBox="1"/>
          <p:nvPr/>
        </p:nvSpPr>
        <p:spPr>
          <a:xfrm>
            <a:off x="7239000" y="1835944"/>
            <a:ext cx="152400" cy="533400"/>
          </a:xfrm>
          <a:prstGeom prst="rect">
            <a:avLst/>
          </a:prstGeom>
          <a:solidFill>
            <a:srgbClr val="808080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7162800" y="1912144"/>
            <a:ext cx="152400" cy="533400"/>
          </a:xfrm>
          <a:prstGeom prst="rect">
            <a:avLst/>
          </a:prstGeom>
          <a:solidFill>
            <a:srgbClr val="808080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7086600" y="1988344"/>
            <a:ext cx="152400" cy="533400"/>
          </a:xfrm>
          <a:prstGeom prst="rect">
            <a:avLst/>
          </a:prstGeom>
          <a:solidFill>
            <a:srgbClr val="808080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7010400" y="2064544"/>
            <a:ext cx="152400" cy="533400"/>
          </a:xfrm>
          <a:prstGeom prst="rect">
            <a:avLst/>
          </a:prstGeom>
          <a:solidFill>
            <a:srgbClr val="808080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21"/>
          <p:cNvGrpSpPr/>
          <p:nvPr/>
        </p:nvGrpSpPr>
        <p:grpSpPr>
          <a:xfrm>
            <a:off x="6553200" y="1150143"/>
            <a:ext cx="1143000" cy="914400"/>
            <a:chOff x="0" y="0"/>
            <a:chExt cx="2286000" cy="1828800"/>
          </a:xfrm>
        </p:grpSpPr>
        <p:sp>
          <p:nvSpPr>
            <p:cNvPr id="445" name="Google Shape;445;p21"/>
            <p:cNvSpPr/>
            <p:nvPr/>
          </p:nvSpPr>
          <p:spPr>
            <a:xfrm>
              <a:off x="0" y="0"/>
              <a:ext cx="2286000" cy="1828800"/>
            </a:xfrm>
            <a:prstGeom prst="roundRect">
              <a:avLst>
                <a:gd fmla="val 3600" name="adj"/>
              </a:avLst>
            </a:prstGeom>
            <a:solidFill>
              <a:srgbClr val="D9D9D9"/>
            </a:solidFill>
            <a:ln cap="flat" cmpd="sng" w="12700">
              <a:solidFill>
                <a:srgbClr val="FFC8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 txBox="1"/>
            <p:nvPr/>
          </p:nvSpPr>
          <p:spPr>
            <a:xfrm>
              <a:off x="89274" y="89274"/>
              <a:ext cx="21075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Virtual Machine</a:t>
              </a:r>
              <a:endParaRPr sz="700"/>
            </a:p>
          </p:txBody>
        </p:sp>
      </p:grpSp>
      <p:sp>
        <p:nvSpPr>
          <p:cNvPr id="447" name="Google Shape;447;p21"/>
          <p:cNvSpPr txBox="1"/>
          <p:nvPr/>
        </p:nvSpPr>
        <p:spPr>
          <a:xfrm>
            <a:off x="8503444" y="1835944"/>
            <a:ext cx="152400" cy="533400"/>
          </a:xfrm>
          <a:prstGeom prst="rect">
            <a:avLst/>
          </a:prstGeom>
          <a:solidFill>
            <a:srgbClr val="808080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8427244" y="1912144"/>
            <a:ext cx="152400" cy="533400"/>
          </a:xfrm>
          <a:prstGeom prst="rect">
            <a:avLst/>
          </a:prstGeom>
          <a:solidFill>
            <a:srgbClr val="808080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 txBox="1"/>
          <p:nvPr/>
        </p:nvSpPr>
        <p:spPr>
          <a:xfrm>
            <a:off x="8351044" y="1988344"/>
            <a:ext cx="152400" cy="533400"/>
          </a:xfrm>
          <a:prstGeom prst="rect">
            <a:avLst/>
          </a:prstGeom>
          <a:solidFill>
            <a:srgbClr val="808080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8274844" y="2064544"/>
            <a:ext cx="152400" cy="533400"/>
          </a:xfrm>
          <a:prstGeom prst="rect">
            <a:avLst/>
          </a:prstGeom>
          <a:solidFill>
            <a:srgbClr val="808080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7127875" y="2560638"/>
            <a:ext cx="564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SR-IOV /</a:t>
            </a:r>
            <a:endParaRPr b="0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VirtIO VFs</a:t>
            </a:r>
            <a:endParaRPr sz="800"/>
          </a:p>
        </p:txBody>
      </p:sp>
      <p:sp>
        <p:nvSpPr>
          <p:cNvPr id="452" name="Google Shape;452;p21"/>
          <p:cNvSpPr txBox="1"/>
          <p:nvPr/>
        </p:nvSpPr>
        <p:spPr>
          <a:xfrm>
            <a:off x="8312944" y="2590800"/>
            <a:ext cx="564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SR-IOV /</a:t>
            </a:r>
            <a:endParaRPr b="0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VirtIO VFs</a:t>
            </a:r>
            <a:endParaRPr sz="800"/>
          </a:p>
        </p:txBody>
      </p:sp>
      <p:cxnSp>
        <p:nvCxnSpPr>
          <p:cNvPr id="453" name="Google Shape;453;p21"/>
          <p:cNvCxnSpPr/>
          <p:nvPr/>
        </p:nvCxnSpPr>
        <p:spPr>
          <a:xfrm>
            <a:off x="1358106" y="1150143"/>
            <a:ext cx="839100" cy="685800"/>
          </a:xfrm>
          <a:prstGeom prst="straightConnector1">
            <a:avLst/>
          </a:prstGeom>
          <a:solidFill>
            <a:srgbClr val="FFC80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21"/>
          <p:cNvCxnSpPr/>
          <p:nvPr/>
        </p:nvCxnSpPr>
        <p:spPr>
          <a:xfrm rot="10800000">
            <a:off x="2197100" y="1835944"/>
            <a:ext cx="2286000" cy="0"/>
          </a:xfrm>
          <a:prstGeom prst="straightConnector1">
            <a:avLst/>
          </a:prstGeom>
          <a:solidFill>
            <a:srgbClr val="FFC804"/>
          </a:solidFill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55" name="Google Shape;455;p21"/>
          <p:cNvCxnSpPr/>
          <p:nvPr/>
        </p:nvCxnSpPr>
        <p:spPr>
          <a:xfrm rot="10800000">
            <a:off x="5105506" y="1835944"/>
            <a:ext cx="494400" cy="0"/>
          </a:xfrm>
          <a:prstGeom prst="straightConnector1">
            <a:avLst/>
          </a:prstGeom>
          <a:solidFill>
            <a:srgbClr val="FFC80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p21"/>
          <p:cNvSpPr txBox="1"/>
          <p:nvPr/>
        </p:nvSpPr>
        <p:spPr>
          <a:xfrm>
            <a:off x="2827350" y="3419175"/>
            <a:ext cx="1136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Agilio Intelligent Server</a:t>
            </a:r>
            <a:b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 (NIC)</a:t>
            </a:r>
            <a:endParaRPr sz="800"/>
          </a:p>
        </p:txBody>
      </p:sp>
      <p:sp>
        <p:nvSpPr>
          <p:cNvPr id="457" name="Google Shape;457;p21"/>
          <p:cNvSpPr txBox="1"/>
          <p:nvPr/>
        </p:nvSpPr>
        <p:spPr>
          <a:xfrm>
            <a:off x="75438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76200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 txBox="1"/>
          <p:nvPr/>
        </p:nvSpPr>
        <p:spPr>
          <a:xfrm>
            <a:off x="76962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 txBox="1"/>
          <p:nvPr/>
        </p:nvSpPr>
        <p:spPr>
          <a:xfrm>
            <a:off x="77724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78486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79248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 txBox="1"/>
          <p:nvPr/>
        </p:nvSpPr>
        <p:spPr>
          <a:xfrm>
            <a:off x="80010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80772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81534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 txBox="1"/>
          <p:nvPr/>
        </p:nvSpPr>
        <p:spPr>
          <a:xfrm>
            <a:off x="82296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8305800" y="3207544"/>
            <a:ext cx="76200" cy="152400"/>
          </a:xfrm>
          <a:prstGeom prst="rect">
            <a:avLst/>
          </a:prstGeom>
          <a:solidFill>
            <a:srgbClr val="FFC804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1"/>
          <p:cNvGrpSpPr/>
          <p:nvPr/>
        </p:nvGrpSpPr>
        <p:grpSpPr>
          <a:xfrm>
            <a:off x="6858000" y="1404143"/>
            <a:ext cx="533400" cy="533400"/>
            <a:chOff x="0" y="0"/>
            <a:chExt cx="1066800" cy="1066800"/>
          </a:xfrm>
        </p:grpSpPr>
        <p:sp>
          <p:nvSpPr>
            <p:cNvPr id="469" name="Google Shape;469;p21"/>
            <p:cNvSpPr/>
            <p:nvPr/>
          </p:nvSpPr>
          <p:spPr>
            <a:xfrm>
              <a:off x="0" y="0"/>
              <a:ext cx="1066800" cy="10668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 txBox="1"/>
            <p:nvPr/>
          </p:nvSpPr>
          <p:spPr>
            <a:xfrm>
              <a:off x="52075" y="422423"/>
              <a:ext cx="9627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Apps</a:t>
              </a:r>
              <a:endParaRPr sz="800"/>
            </a:p>
          </p:txBody>
        </p:sp>
      </p:grpSp>
      <p:grpSp>
        <p:nvGrpSpPr>
          <p:cNvPr id="471" name="Google Shape;471;p21"/>
          <p:cNvGrpSpPr/>
          <p:nvPr/>
        </p:nvGrpSpPr>
        <p:grpSpPr>
          <a:xfrm>
            <a:off x="8274844" y="1226343"/>
            <a:ext cx="533400" cy="533400"/>
            <a:chOff x="0" y="0"/>
            <a:chExt cx="1066800" cy="1066800"/>
          </a:xfrm>
        </p:grpSpPr>
        <p:sp>
          <p:nvSpPr>
            <p:cNvPr id="472" name="Google Shape;472;p21"/>
            <p:cNvSpPr/>
            <p:nvPr/>
          </p:nvSpPr>
          <p:spPr>
            <a:xfrm>
              <a:off x="0" y="0"/>
              <a:ext cx="1066800" cy="10668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 txBox="1"/>
            <p:nvPr/>
          </p:nvSpPr>
          <p:spPr>
            <a:xfrm>
              <a:off x="52075" y="422423"/>
              <a:ext cx="9627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Apps</a:t>
              </a:r>
              <a:endParaRPr sz="700"/>
            </a:p>
          </p:txBody>
        </p:sp>
      </p:grpSp>
      <p:grpSp>
        <p:nvGrpSpPr>
          <p:cNvPr id="474" name="Google Shape;474;p21"/>
          <p:cNvGrpSpPr/>
          <p:nvPr/>
        </p:nvGrpSpPr>
        <p:grpSpPr>
          <a:xfrm>
            <a:off x="2273300" y="1683544"/>
            <a:ext cx="304800" cy="304800"/>
            <a:chOff x="0" y="0"/>
            <a:chExt cx="609600" cy="609600"/>
          </a:xfrm>
        </p:grpSpPr>
        <p:sp>
          <p:nvSpPr>
            <p:cNvPr id="475" name="Google Shape;475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476" name="Google Shape;476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1</a:t>
              </a:r>
              <a:endParaRPr sz="700"/>
            </a:p>
          </p:txBody>
        </p:sp>
      </p:grpSp>
      <p:grpSp>
        <p:nvGrpSpPr>
          <p:cNvPr id="477" name="Google Shape;477;p21"/>
          <p:cNvGrpSpPr/>
          <p:nvPr/>
        </p:nvGrpSpPr>
        <p:grpSpPr>
          <a:xfrm>
            <a:off x="6705600" y="1912144"/>
            <a:ext cx="762000" cy="228600"/>
            <a:chOff x="0" y="0"/>
            <a:chExt cx="1524000" cy="457200"/>
          </a:xfrm>
        </p:grpSpPr>
        <p:sp>
          <p:nvSpPr>
            <p:cNvPr id="478" name="Google Shape;478;p21"/>
            <p:cNvSpPr/>
            <p:nvPr/>
          </p:nvSpPr>
          <p:spPr>
            <a:xfrm>
              <a:off x="0" y="0"/>
              <a:ext cx="1524000" cy="4572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/>
            <p:cNvSpPr txBox="1"/>
            <p:nvPr/>
          </p:nvSpPr>
          <p:spPr>
            <a:xfrm>
              <a:off x="22317" y="117623"/>
              <a:ext cx="14793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netdev or DPDK</a:t>
              </a:r>
              <a:endParaRPr sz="800"/>
            </a:p>
          </p:txBody>
        </p:sp>
      </p:grpSp>
      <p:grpSp>
        <p:nvGrpSpPr>
          <p:cNvPr id="480" name="Google Shape;480;p21"/>
          <p:cNvGrpSpPr/>
          <p:nvPr/>
        </p:nvGrpSpPr>
        <p:grpSpPr>
          <a:xfrm>
            <a:off x="8198644" y="1683544"/>
            <a:ext cx="762000" cy="228600"/>
            <a:chOff x="0" y="0"/>
            <a:chExt cx="1524000" cy="457200"/>
          </a:xfrm>
        </p:grpSpPr>
        <p:sp>
          <p:nvSpPr>
            <p:cNvPr id="481" name="Google Shape;481;p21"/>
            <p:cNvSpPr/>
            <p:nvPr/>
          </p:nvSpPr>
          <p:spPr>
            <a:xfrm>
              <a:off x="0" y="0"/>
              <a:ext cx="1524000" cy="4572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1"/>
            <p:cNvSpPr txBox="1"/>
            <p:nvPr/>
          </p:nvSpPr>
          <p:spPr>
            <a:xfrm>
              <a:off x="22317" y="117623"/>
              <a:ext cx="14793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483" name="Google Shape;483;p21"/>
          <p:cNvGrpSpPr/>
          <p:nvPr/>
        </p:nvGrpSpPr>
        <p:grpSpPr>
          <a:xfrm>
            <a:off x="8198644" y="1302543"/>
            <a:ext cx="533400" cy="533400"/>
            <a:chOff x="0" y="0"/>
            <a:chExt cx="1066800" cy="1066800"/>
          </a:xfrm>
        </p:grpSpPr>
        <p:sp>
          <p:nvSpPr>
            <p:cNvPr id="484" name="Google Shape;484;p21"/>
            <p:cNvSpPr/>
            <p:nvPr/>
          </p:nvSpPr>
          <p:spPr>
            <a:xfrm>
              <a:off x="0" y="0"/>
              <a:ext cx="1066800" cy="10668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1"/>
            <p:cNvSpPr txBox="1"/>
            <p:nvPr/>
          </p:nvSpPr>
          <p:spPr>
            <a:xfrm>
              <a:off x="52075" y="422423"/>
              <a:ext cx="9627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Apps</a:t>
              </a:r>
              <a:endParaRPr sz="700"/>
            </a:p>
          </p:txBody>
        </p:sp>
      </p:grpSp>
      <p:grpSp>
        <p:nvGrpSpPr>
          <p:cNvPr id="486" name="Google Shape;486;p21"/>
          <p:cNvGrpSpPr/>
          <p:nvPr/>
        </p:nvGrpSpPr>
        <p:grpSpPr>
          <a:xfrm>
            <a:off x="8122444" y="1759744"/>
            <a:ext cx="762000" cy="228600"/>
            <a:chOff x="0" y="0"/>
            <a:chExt cx="1524000" cy="457200"/>
          </a:xfrm>
        </p:grpSpPr>
        <p:sp>
          <p:nvSpPr>
            <p:cNvPr id="487" name="Google Shape;487;p21"/>
            <p:cNvSpPr/>
            <p:nvPr/>
          </p:nvSpPr>
          <p:spPr>
            <a:xfrm>
              <a:off x="0" y="0"/>
              <a:ext cx="1524000" cy="4572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1"/>
            <p:cNvSpPr txBox="1"/>
            <p:nvPr/>
          </p:nvSpPr>
          <p:spPr>
            <a:xfrm>
              <a:off x="22317" y="117623"/>
              <a:ext cx="14793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489" name="Google Shape;489;p21"/>
          <p:cNvGrpSpPr/>
          <p:nvPr/>
        </p:nvGrpSpPr>
        <p:grpSpPr>
          <a:xfrm>
            <a:off x="8122444" y="1378743"/>
            <a:ext cx="533400" cy="533400"/>
            <a:chOff x="0" y="0"/>
            <a:chExt cx="1066800" cy="1066800"/>
          </a:xfrm>
        </p:grpSpPr>
        <p:sp>
          <p:nvSpPr>
            <p:cNvPr id="490" name="Google Shape;490;p21"/>
            <p:cNvSpPr/>
            <p:nvPr/>
          </p:nvSpPr>
          <p:spPr>
            <a:xfrm>
              <a:off x="0" y="0"/>
              <a:ext cx="1066800" cy="10668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1"/>
            <p:cNvSpPr txBox="1"/>
            <p:nvPr/>
          </p:nvSpPr>
          <p:spPr>
            <a:xfrm>
              <a:off x="52075" y="422423"/>
              <a:ext cx="9627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Apps</a:t>
              </a:r>
              <a:endParaRPr sz="700"/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8046244" y="1835944"/>
            <a:ext cx="762000" cy="228600"/>
            <a:chOff x="0" y="0"/>
            <a:chExt cx="1524000" cy="457200"/>
          </a:xfrm>
        </p:grpSpPr>
        <p:sp>
          <p:nvSpPr>
            <p:cNvPr id="493" name="Google Shape;493;p21"/>
            <p:cNvSpPr/>
            <p:nvPr/>
          </p:nvSpPr>
          <p:spPr>
            <a:xfrm>
              <a:off x="0" y="0"/>
              <a:ext cx="1524000" cy="4572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1"/>
            <p:cNvSpPr txBox="1"/>
            <p:nvPr/>
          </p:nvSpPr>
          <p:spPr>
            <a:xfrm>
              <a:off x="22317" y="117623"/>
              <a:ext cx="14793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495" name="Google Shape;495;p21"/>
          <p:cNvGrpSpPr/>
          <p:nvPr/>
        </p:nvGrpSpPr>
        <p:grpSpPr>
          <a:xfrm>
            <a:off x="8046244" y="1454943"/>
            <a:ext cx="533400" cy="533400"/>
            <a:chOff x="0" y="0"/>
            <a:chExt cx="1066800" cy="1066800"/>
          </a:xfrm>
        </p:grpSpPr>
        <p:sp>
          <p:nvSpPr>
            <p:cNvPr id="496" name="Google Shape;496;p21"/>
            <p:cNvSpPr/>
            <p:nvPr/>
          </p:nvSpPr>
          <p:spPr>
            <a:xfrm>
              <a:off x="0" y="0"/>
              <a:ext cx="1066800" cy="10668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1"/>
            <p:cNvSpPr txBox="1"/>
            <p:nvPr/>
          </p:nvSpPr>
          <p:spPr>
            <a:xfrm>
              <a:off x="52075" y="422423"/>
              <a:ext cx="9627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Apps</a:t>
              </a:r>
              <a:endParaRPr sz="800"/>
            </a:p>
          </p:txBody>
        </p:sp>
      </p:grpSp>
      <p:grpSp>
        <p:nvGrpSpPr>
          <p:cNvPr id="498" name="Google Shape;498;p21"/>
          <p:cNvGrpSpPr/>
          <p:nvPr/>
        </p:nvGrpSpPr>
        <p:grpSpPr>
          <a:xfrm>
            <a:off x="7970044" y="1912144"/>
            <a:ext cx="762000" cy="228600"/>
            <a:chOff x="0" y="0"/>
            <a:chExt cx="1524000" cy="457200"/>
          </a:xfrm>
        </p:grpSpPr>
        <p:sp>
          <p:nvSpPr>
            <p:cNvPr id="499" name="Google Shape;499;p21"/>
            <p:cNvSpPr/>
            <p:nvPr/>
          </p:nvSpPr>
          <p:spPr>
            <a:xfrm>
              <a:off x="0" y="0"/>
              <a:ext cx="1524000" cy="4572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 txBox="1"/>
            <p:nvPr/>
          </p:nvSpPr>
          <p:spPr>
            <a:xfrm>
              <a:off x="22317" y="117623"/>
              <a:ext cx="14793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netdev or DPDK</a:t>
              </a:r>
              <a:endParaRPr sz="800"/>
            </a:p>
          </p:txBody>
        </p:sp>
      </p:grpSp>
      <p:cxnSp>
        <p:nvCxnSpPr>
          <p:cNvPr id="501" name="Google Shape;501;p21"/>
          <p:cNvCxnSpPr/>
          <p:nvPr/>
        </p:nvCxnSpPr>
        <p:spPr>
          <a:xfrm>
            <a:off x="5607843" y="921543"/>
            <a:ext cx="0" cy="914400"/>
          </a:xfrm>
          <a:prstGeom prst="straightConnector1">
            <a:avLst/>
          </a:prstGeom>
          <a:solidFill>
            <a:srgbClr val="FFC80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2" name="Google Shape;502;p21"/>
          <p:cNvGrpSpPr/>
          <p:nvPr/>
        </p:nvGrpSpPr>
        <p:grpSpPr>
          <a:xfrm>
            <a:off x="5150643" y="769144"/>
            <a:ext cx="533400" cy="304800"/>
            <a:chOff x="0" y="0"/>
            <a:chExt cx="1066800" cy="609600"/>
          </a:xfrm>
        </p:grpSpPr>
        <p:sp>
          <p:nvSpPr>
            <p:cNvPr id="503" name="Google Shape;503;p21"/>
            <p:cNvSpPr/>
            <p:nvPr/>
          </p:nvSpPr>
          <p:spPr>
            <a:xfrm>
              <a:off x="0" y="0"/>
              <a:ext cx="1066800" cy="6096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1"/>
            <p:cNvSpPr txBox="1"/>
            <p:nvPr/>
          </p:nvSpPr>
          <p:spPr>
            <a:xfrm>
              <a:off x="29757" y="79523"/>
              <a:ext cx="10074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vRouter</a:t>
              </a:r>
              <a:endParaRPr b="0" i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CLI</a:t>
              </a:r>
              <a:endParaRPr sz="800"/>
            </a:p>
          </p:txBody>
        </p:sp>
      </p:grpSp>
      <p:cxnSp>
        <p:nvCxnSpPr>
          <p:cNvPr id="505" name="Google Shape;505;p21"/>
          <p:cNvCxnSpPr/>
          <p:nvPr/>
        </p:nvCxnSpPr>
        <p:spPr>
          <a:xfrm>
            <a:off x="7085806" y="2597944"/>
            <a:ext cx="0" cy="1022400"/>
          </a:xfrm>
          <a:prstGeom prst="straightConnector1">
            <a:avLst/>
          </a:prstGeom>
          <a:noFill/>
          <a:ln cap="flat" cmpd="sng" w="28575">
            <a:solidFill>
              <a:srgbClr val="AECC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06" name="Google Shape;506;p21"/>
          <p:cNvCxnSpPr/>
          <p:nvPr/>
        </p:nvCxnSpPr>
        <p:spPr>
          <a:xfrm flipH="1">
            <a:off x="7537400" y="2616994"/>
            <a:ext cx="793800" cy="1003200"/>
          </a:xfrm>
          <a:prstGeom prst="straightConnector1">
            <a:avLst/>
          </a:prstGeom>
          <a:noFill/>
          <a:ln cap="flat" cmpd="sng" w="28575">
            <a:solidFill>
              <a:srgbClr val="AECCFF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507" name="Google Shape;507;p21"/>
          <p:cNvGrpSpPr/>
          <p:nvPr/>
        </p:nvGrpSpPr>
        <p:grpSpPr>
          <a:xfrm>
            <a:off x="46038" y="2213416"/>
            <a:ext cx="304800" cy="304800"/>
            <a:chOff x="0" y="0"/>
            <a:chExt cx="609600" cy="609600"/>
          </a:xfrm>
        </p:grpSpPr>
        <p:sp>
          <p:nvSpPr>
            <p:cNvPr id="508" name="Google Shape;508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09" name="Google Shape;509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1</a:t>
              </a:r>
              <a:endParaRPr sz="700"/>
            </a:p>
          </p:txBody>
        </p:sp>
      </p:grpSp>
      <p:sp>
        <p:nvSpPr>
          <p:cNvPr id="510" name="Google Shape;510;p21"/>
          <p:cNvSpPr txBox="1"/>
          <p:nvPr/>
        </p:nvSpPr>
        <p:spPr>
          <a:xfrm>
            <a:off x="367506" y="2264216"/>
            <a:ext cx="24225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via controller or CLI: BGP over XMPP</a:t>
            </a:r>
            <a:endParaRPr sz="700"/>
          </a:p>
        </p:txBody>
      </p:sp>
      <p:cxnSp>
        <p:nvCxnSpPr>
          <p:cNvPr id="511" name="Google Shape;511;p21"/>
          <p:cNvCxnSpPr/>
          <p:nvPr/>
        </p:nvCxnSpPr>
        <p:spPr>
          <a:xfrm flipH="1">
            <a:off x="4274134" y="2064543"/>
            <a:ext cx="297600" cy="381000"/>
          </a:xfrm>
          <a:prstGeom prst="straightConnector1">
            <a:avLst/>
          </a:prstGeom>
          <a:solidFill>
            <a:srgbClr val="FFC804"/>
          </a:solidFill>
          <a:ln cap="rnd" cmpd="sng" w="28575">
            <a:solidFill>
              <a:srgbClr val="29297A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12" name="Google Shape;512;p21"/>
          <p:cNvGrpSpPr/>
          <p:nvPr/>
        </p:nvGrpSpPr>
        <p:grpSpPr>
          <a:xfrm>
            <a:off x="4008034" y="1975634"/>
            <a:ext cx="304800" cy="304800"/>
            <a:chOff x="0" y="0"/>
            <a:chExt cx="609600" cy="609600"/>
          </a:xfrm>
        </p:grpSpPr>
        <p:sp>
          <p:nvSpPr>
            <p:cNvPr id="513" name="Google Shape;513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14" name="Google Shape;514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3</a:t>
              </a:r>
              <a:endParaRPr sz="700"/>
            </a:p>
          </p:txBody>
        </p:sp>
      </p:grpSp>
      <p:grpSp>
        <p:nvGrpSpPr>
          <p:cNvPr id="515" name="Google Shape;515;p21"/>
          <p:cNvGrpSpPr/>
          <p:nvPr/>
        </p:nvGrpSpPr>
        <p:grpSpPr>
          <a:xfrm>
            <a:off x="46038" y="2975469"/>
            <a:ext cx="304800" cy="304800"/>
            <a:chOff x="0" y="0"/>
            <a:chExt cx="609600" cy="609600"/>
          </a:xfrm>
        </p:grpSpPr>
        <p:sp>
          <p:nvSpPr>
            <p:cNvPr id="516" name="Google Shape;516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3</a:t>
              </a:r>
              <a:endParaRPr sz="700"/>
            </a:p>
          </p:txBody>
        </p:sp>
      </p:grpSp>
      <p:sp>
        <p:nvSpPr>
          <p:cNvPr id="518" name="Google Shape;518;p21"/>
          <p:cNvSpPr txBox="1"/>
          <p:nvPr/>
        </p:nvSpPr>
        <p:spPr>
          <a:xfrm>
            <a:off x="363553" y="3038973"/>
            <a:ext cx="19389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Userspace agent populates kernel tables</a:t>
            </a:r>
            <a:endParaRPr sz="700"/>
          </a:p>
        </p:txBody>
      </p:sp>
      <p:pic>
        <p:nvPicPr>
          <p:cNvPr id="519" name="Google Shape;5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61674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1"/>
          <p:cNvSpPr txBox="1"/>
          <p:nvPr/>
        </p:nvSpPr>
        <p:spPr>
          <a:xfrm>
            <a:off x="1270000" y="789781"/>
            <a:ext cx="1085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(Nova, Neutron)</a:t>
            </a:r>
            <a:endParaRPr sz="700"/>
          </a:p>
        </p:txBody>
      </p:sp>
      <p:sp>
        <p:nvSpPr>
          <p:cNvPr id="521" name="Google Shape;521;p21"/>
          <p:cNvSpPr/>
          <p:nvPr/>
        </p:nvSpPr>
        <p:spPr>
          <a:xfrm>
            <a:off x="2827350" y="3947318"/>
            <a:ext cx="228600" cy="228600"/>
          </a:xfrm>
          <a:prstGeom prst="roundRect">
            <a:avLst>
              <a:gd fmla="val 3600" name="adj"/>
            </a:avLst>
          </a:prstGeom>
          <a:solidFill>
            <a:srgbClr val="D9D9D9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21"/>
          <p:cNvCxnSpPr/>
          <p:nvPr/>
        </p:nvCxnSpPr>
        <p:spPr>
          <a:xfrm rot="10800000">
            <a:off x="2589150" y="4061618"/>
            <a:ext cx="238200" cy="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523" name="Google Shape;523;p21"/>
          <p:cNvGrpSpPr/>
          <p:nvPr/>
        </p:nvGrpSpPr>
        <p:grpSpPr>
          <a:xfrm>
            <a:off x="46038" y="3325168"/>
            <a:ext cx="304800" cy="304800"/>
            <a:chOff x="0" y="0"/>
            <a:chExt cx="609600" cy="609600"/>
          </a:xfrm>
        </p:grpSpPr>
        <p:sp>
          <p:nvSpPr>
            <p:cNvPr id="524" name="Google Shape;524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25" name="Google Shape;525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4</a:t>
              </a:r>
              <a:endParaRPr sz="700"/>
            </a:p>
          </p:txBody>
        </p:sp>
      </p:grpSp>
      <p:sp>
        <p:nvSpPr>
          <p:cNvPr id="526" name="Google Shape;526;p21"/>
          <p:cNvSpPr txBox="1"/>
          <p:nvPr/>
        </p:nvSpPr>
        <p:spPr>
          <a:xfrm>
            <a:off x="376254" y="3376426"/>
            <a:ext cx="17619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Offload flows: copy tables, sync stats</a:t>
            </a:r>
            <a:endParaRPr sz="700"/>
          </a:p>
        </p:txBody>
      </p:sp>
      <p:cxnSp>
        <p:nvCxnSpPr>
          <p:cNvPr id="527" name="Google Shape;527;p21"/>
          <p:cNvCxnSpPr/>
          <p:nvPr/>
        </p:nvCxnSpPr>
        <p:spPr>
          <a:xfrm>
            <a:off x="4013860" y="2993231"/>
            <a:ext cx="400800" cy="888300"/>
          </a:xfrm>
          <a:prstGeom prst="straightConnector1">
            <a:avLst/>
          </a:prstGeom>
          <a:solidFill>
            <a:srgbClr val="FFC804"/>
          </a:solidFill>
          <a:ln cap="rnd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28" name="Google Shape;528;p21"/>
          <p:cNvGrpSpPr/>
          <p:nvPr/>
        </p:nvGrpSpPr>
        <p:grpSpPr>
          <a:xfrm>
            <a:off x="3902201" y="3182630"/>
            <a:ext cx="304800" cy="304800"/>
            <a:chOff x="0" y="0"/>
            <a:chExt cx="609600" cy="609600"/>
          </a:xfrm>
        </p:grpSpPr>
        <p:sp>
          <p:nvSpPr>
            <p:cNvPr id="529" name="Google Shape;529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30" name="Google Shape;530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4</a:t>
              </a:r>
              <a:endParaRPr sz="700"/>
            </a:p>
          </p:txBody>
        </p:sp>
      </p:grpSp>
      <p:cxnSp>
        <p:nvCxnSpPr>
          <p:cNvPr id="531" name="Google Shape;531;p21"/>
          <p:cNvCxnSpPr/>
          <p:nvPr/>
        </p:nvCxnSpPr>
        <p:spPr>
          <a:xfrm>
            <a:off x="3055938" y="4202906"/>
            <a:ext cx="1115400" cy="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2" name="Google Shape;532;p21"/>
          <p:cNvSpPr/>
          <p:nvPr/>
        </p:nvSpPr>
        <p:spPr>
          <a:xfrm>
            <a:off x="2824175" y="4244975"/>
            <a:ext cx="228600" cy="228600"/>
          </a:xfrm>
          <a:prstGeom prst="roundRect">
            <a:avLst>
              <a:gd fmla="val 3600" name="adj"/>
            </a:avLst>
          </a:prstGeom>
          <a:solidFill>
            <a:srgbClr val="D9D9D9"/>
          </a:solidFill>
          <a:ln cap="flat" cmpd="sng" w="12700">
            <a:solidFill>
              <a:srgbClr val="FFC8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21"/>
          <p:cNvCxnSpPr/>
          <p:nvPr/>
        </p:nvCxnSpPr>
        <p:spPr>
          <a:xfrm rot="10800000">
            <a:off x="2585975" y="4359275"/>
            <a:ext cx="238200" cy="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4" name="Google Shape;534;p21"/>
          <p:cNvCxnSpPr/>
          <p:nvPr/>
        </p:nvCxnSpPr>
        <p:spPr>
          <a:xfrm rot="10800000">
            <a:off x="4149735" y="3016897"/>
            <a:ext cx="414600" cy="89310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5" name="Google Shape;535;p21"/>
          <p:cNvSpPr txBox="1"/>
          <p:nvPr/>
        </p:nvSpPr>
        <p:spPr>
          <a:xfrm>
            <a:off x="4342866" y="3326904"/>
            <a:ext cx="3204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 sz="700"/>
          </a:p>
        </p:txBody>
      </p:sp>
      <p:cxnSp>
        <p:nvCxnSpPr>
          <p:cNvPr id="536" name="Google Shape;536;p21"/>
          <p:cNvCxnSpPr/>
          <p:nvPr/>
        </p:nvCxnSpPr>
        <p:spPr>
          <a:xfrm flipH="1" rot="10800000">
            <a:off x="4317185" y="2060518"/>
            <a:ext cx="366900" cy="46440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7" name="Google Shape;537;p21"/>
          <p:cNvSpPr txBox="1"/>
          <p:nvPr/>
        </p:nvSpPr>
        <p:spPr>
          <a:xfrm>
            <a:off x="4608849" y="2094285"/>
            <a:ext cx="3069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 sz="700"/>
          </a:p>
        </p:txBody>
      </p:sp>
      <p:grpSp>
        <p:nvGrpSpPr>
          <p:cNvPr id="538" name="Google Shape;538;p21"/>
          <p:cNvGrpSpPr/>
          <p:nvPr/>
        </p:nvGrpSpPr>
        <p:grpSpPr>
          <a:xfrm>
            <a:off x="35718" y="2604264"/>
            <a:ext cx="304800" cy="304861"/>
            <a:chOff x="0" y="0"/>
            <a:chExt cx="609600" cy="609600"/>
          </a:xfrm>
        </p:grpSpPr>
        <p:sp>
          <p:nvSpPr>
            <p:cNvPr id="539" name="Google Shape;539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40" name="Google Shape;540;p21"/>
            <p:cNvSpPr txBox="1"/>
            <p:nvPr/>
          </p:nvSpPr>
          <p:spPr>
            <a:xfrm>
              <a:off x="127374" y="89274"/>
              <a:ext cx="4311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2</a:t>
              </a:r>
              <a:endParaRPr sz="700"/>
            </a:p>
          </p:txBody>
        </p:sp>
      </p:grpSp>
      <p:sp>
        <p:nvSpPr>
          <p:cNvPr id="541" name="Google Shape;541;p21"/>
          <p:cNvSpPr txBox="1"/>
          <p:nvPr/>
        </p:nvSpPr>
        <p:spPr>
          <a:xfrm>
            <a:off x="365886" y="2655531"/>
            <a:ext cx="19197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Offload forwarding: </a:t>
            </a:r>
            <a:r>
              <a:rPr lang="en" sz="800"/>
              <a:t>preemptively</a:t>
            </a: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copied</a:t>
            </a:r>
            <a:endParaRPr sz="700"/>
          </a:p>
        </p:txBody>
      </p:sp>
      <p:sp>
        <p:nvSpPr>
          <p:cNvPr id="542" name="Google Shape;542;p21"/>
          <p:cNvSpPr/>
          <p:nvPr/>
        </p:nvSpPr>
        <p:spPr>
          <a:xfrm>
            <a:off x="8178775" y="3787857"/>
            <a:ext cx="734100" cy="734100"/>
          </a:xfrm>
          <a:prstGeom prst="roundRect">
            <a:avLst>
              <a:gd fmla="val 3600" name="adj"/>
            </a:avLst>
          </a:prstGeom>
          <a:solidFill>
            <a:srgbClr val="FF2600"/>
          </a:solidFill>
          <a:ln cap="flat" cmpd="sng" w="28575">
            <a:solidFill>
              <a:srgbClr val="E6B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 b="1" i="0" sz="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 b="1" i="0" sz="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 Plugin</a:t>
            </a:r>
            <a:endParaRPr b="1" i="0" sz="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P4 / C</a:t>
            </a:r>
            <a:endParaRPr b="1" i="0" sz="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Sandbox</a:t>
            </a:r>
            <a:endParaRPr sz="800"/>
          </a:p>
        </p:txBody>
      </p:sp>
      <p:sp>
        <p:nvSpPr>
          <p:cNvPr id="543" name="Google Shape;543;p21"/>
          <p:cNvSpPr/>
          <p:nvPr/>
        </p:nvSpPr>
        <p:spPr>
          <a:xfrm>
            <a:off x="6245027" y="2155031"/>
            <a:ext cx="474900" cy="474600"/>
          </a:xfrm>
          <a:prstGeom prst="roundRect">
            <a:avLst>
              <a:gd fmla="val 3600" name="adj"/>
            </a:avLst>
          </a:prstGeom>
          <a:solidFill>
            <a:srgbClr val="FF2600"/>
          </a:solidFill>
          <a:ln cap="flat" cmpd="sng" w="38100">
            <a:solidFill>
              <a:srgbClr val="E6B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 Ext.</a:t>
            </a:r>
            <a:endParaRPr sz="800"/>
          </a:p>
        </p:txBody>
      </p:sp>
      <p:grpSp>
        <p:nvGrpSpPr>
          <p:cNvPr id="544" name="Google Shape;544;p21"/>
          <p:cNvGrpSpPr/>
          <p:nvPr/>
        </p:nvGrpSpPr>
        <p:grpSpPr>
          <a:xfrm>
            <a:off x="38100" y="3686464"/>
            <a:ext cx="304800" cy="304739"/>
            <a:chOff x="0" y="0"/>
            <a:chExt cx="609600" cy="609600"/>
          </a:xfrm>
        </p:grpSpPr>
        <p:sp>
          <p:nvSpPr>
            <p:cNvPr id="545" name="Google Shape;545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46" name="Google Shape;546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5</a:t>
              </a:r>
              <a:endParaRPr sz="700"/>
            </a:p>
          </p:txBody>
        </p:sp>
      </p:grpSp>
      <p:sp>
        <p:nvSpPr>
          <p:cNvPr id="547" name="Google Shape;547;p21"/>
          <p:cNvSpPr txBox="1"/>
          <p:nvPr/>
        </p:nvSpPr>
        <p:spPr>
          <a:xfrm>
            <a:off x="381017" y="3750405"/>
            <a:ext cx="13854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Datapath extension software</a:t>
            </a:r>
            <a:endParaRPr sz="700"/>
          </a:p>
        </p:txBody>
      </p:sp>
      <p:grpSp>
        <p:nvGrpSpPr>
          <p:cNvPr id="548" name="Google Shape;548;p21"/>
          <p:cNvGrpSpPr/>
          <p:nvPr/>
        </p:nvGrpSpPr>
        <p:grpSpPr>
          <a:xfrm>
            <a:off x="8401074" y="3544018"/>
            <a:ext cx="304800" cy="304739"/>
            <a:chOff x="0" y="0"/>
            <a:chExt cx="609600" cy="609600"/>
          </a:xfrm>
        </p:grpSpPr>
        <p:sp>
          <p:nvSpPr>
            <p:cNvPr id="549" name="Google Shape;549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50" name="Google Shape;550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5</a:t>
              </a:r>
              <a:endParaRPr sz="700"/>
            </a:p>
          </p:txBody>
        </p:sp>
      </p:grpSp>
      <p:grpSp>
        <p:nvGrpSpPr>
          <p:cNvPr id="551" name="Google Shape;551;p21"/>
          <p:cNvGrpSpPr/>
          <p:nvPr/>
        </p:nvGrpSpPr>
        <p:grpSpPr>
          <a:xfrm>
            <a:off x="6362622" y="2522004"/>
            <a:ext cx="304800" cy="304739"/>
            <a:chOff x="0" y="0"/>
            <a:chExt cx="609600" cy="609600"/>
          </a:xfrm>
        </p:grpSpPr>
        <p:sp>
          <p:nvSpPr>
            <p:cNvPr id="552" name="Google Shape;552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53" name="Google Shape;553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5</a:t>
              </a:r>
              <a:endParaRPr sz="700"/>
            </a:p>
          </p:txBody>
        </p:sp>
      </p:grpSp>
      <p:sp>
        <p:nvSpPr>
          <p:cNvPr id="554" name="Google Shape;554;p21"/>
          <p:cNvSpPr/>
          <p:nvPr/>
        </p:nvSpPr>
        <p:spPr>
          <a:xfrm>
            <a:off x="3352800" y="2457450"/>
            <a:ext cx="2249400" cy="228600"/>
          </a:xfrm>
          <a:prstGeom prst="rightArrow">
            <a:avLst>
              <a:gd fmla="val 20503" name="adj1"/>
              <a:gd fmla="val 74080" name="adj2"/>
            </a:avLst>
          </a:prstGeom>
          <a:solidFill>
            <a:srgbClr val="808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1"/>
          <p:cNvSpPr/>
          <p:nvPr/>
        </p:nvSpPr>
        <p:spPr>
          <a:xfrm>
            <a:off x="3810000" y="2420144"/>
            <a:ext cx="533400" cy="533400"/>
          </a:xfrm>
          <a:prstGeom prst="roundRect">
            <a:avLst>
              <a:gd fmla="val 3600" name="adj"/>
            </a:avLst>
          </a:prstGeom>
          <a:solidFill>
            <a:srgbClr val="003C90"/>
          </a:solidFill>
          <a:ln cap="flat" cmpd="sng" w="12700">
            <a:solidFill>
              <a:srgbClr val="E6B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1"/>
          <p:cNvSpPr/>
          <p:nvPr/>
        </p:nvSpPr>
        <p:spPr>
          <a:xfrm>
            <a:off x="3759200" y="2470944"/>
            <a:ext cx="533400" cy="533400"/>
          </a:xfrm>
          <a:prstGeom prst="roundRect">
            <a:avLst>
              <a:gd fmla="val 3600" name="adj"/>
            </a:avLst>
          </a:prstGeom>
          <a:solidFill>
            <a:srgbClr val="003C90"/>
          </a:solidFill>
          <a:ln cap="flat" cmpd="sng" w="12700">
            <a:solidFill>
              <a:srgbClr val="E6B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vRouter</a:t>
            </a:r>
            <a:endParaRPr b="0" i="0" sz="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 b="0" i="0" sz="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Classify</a:t>
            </a:r>
            <a:endParaRPr sz="800"/>
          </a:p>
        </p:txBody>
      </p:sp>
      <p:grpSp>
        <p:nvGrpSpPr>
          <p:cNvPr id="557" name="Google Shape;557;p21"/>
          <p:cNvGrpSpPr/>
          <p:nvPr/>
        </p:nvGrpSpPr>
        <p:grpSpPr>
          <a:xfrm>
            <a:off x="4781550" y="2359025"/>
            <a:ext cx="596969" cy="584190"/>
            <a:chOff x="-25223" y="-11579"/>
            <a:chExt cx="1193700" cy="1168379"/>
          </a:xfrm>
        </p:grpSpPr>
        <p:sp>
          <p:nvSpPr>
            <p:cNvPr id="558" name="Google Shape;558;p21"/>
            <p:cNvSpPr/>
            <p:nvPr/>
          </p:nvSpPr>
          <p:spPr>
            <a:xfrm>
              <a:off x="0" y="0"/>
              <a:ext cx="1156800" cy="11568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1"/>
            <p:cNvSpPr txBox="1"/>
            <p:nvPr/>
          </p:nvSpPr>
          <p:spPr>
            <a:xfrm>
              <a:off x="-25223" y="-11579"/>
              <a:ext cx="1193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560" name="Google Shape;560;p21"/>
          <p:cNvGrpSpPr/>
          <p:nvPr/>
        </p:nvGrpSpPr>
        <p:grpSpPr>
          <a:xfrm>
            <a:off x="4726781" y="2417763"/>
            <a:ext cx="596969" cy="584190"/>
            <a:chOff x="-25223" y="-11579"/>
            <a:chExt cx="1193700" cy="1168379"/>
          </a:xfrm>
        </p:grpSpPr>
        <p:sp>
          <p:nvSpPr>
            <p:cNvPr id="561" name="Google Shape;561;p21"/>
            <p:cNvSpPr/>
            <p:nvPr/>
          </p:nvSpPr>
          <p:spPr>
            <a:xfrm>
              <a:off x="0" y="0"/>
              <a:ext cx="1156800" cy="1156800"/>
            </a:xfrm>
            <a:prstGeom prst="roundRect">
              <a:avLst>
                <a:gd fmla="val 3600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1"/>
            <p:cNvSpPr txBox="1"/>
            <p:nvPr/>
          </p:nvSpPr>
          <p:spPr>
            <a:xfrm>
              <a:off x="-25223" y="-11579"/>
              <a:ext cx="1193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vRouter</a:t>
              </a:r>
              <a:endParaRPr b="0" i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Forwarding</a:t>
              </a:r>
              <a:endParaRPr sz="800"/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5599906" y="2359025"/>
            <a:ext cx="534127" cy="665134"/>
            <a:chOff x="57750" y="0"/>
            <a:chExt cx="1067400" cy="1330800"/>
          </a:xfrm>
        </p:grpSpPr>
        <p:sp>
          <p:nvSpPr>
            <p:cNvPr id="564" name="Google Shape;564;p21"/>
            <p:cNvSpPr/>
            <p:nvPr/>
          </p:nvSpPr>
          <p:spPr>
            <a:xfrm>
              <a:off x="106583" y="0"/>
              <a:ext cx="1000200" cy="1330800"/>
            </a:xfrm>
            <a:prstGeom prst="roundRect">
              <a:avLst>
                <a:gd fmla="val 4258" name="adj"/>
              </a:avLst>
            </a:prstGeom>
            <a:solidFill>
              <a:srgbClr val="003C90"/>
            </a:solidFill>
            <a:ln cap="flat" cmpd="sng" w="12700">
              <a:solidFill>
                <a:srgbClr val="E6B8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57750" y="446859"/>
              <a:ext cx="10674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b="0" i="0" lang="en" sz="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Execute Action</a:t>
              </a:r>
              <a:endParaRPr sz="800"/>
            </a:p>
          </p:txBody>
        </p:sp>
      </p:grpSp>
      <p:grpSp>
        <p:nvGrpSpPr>
          <p:cNvPr id="566" name="Google Shape;566;p21"/>
          <p:cNvGrpSpPr/>
          <p:nvPr/>
        </p:nvGrpSpPr>
        <p:grpSpPr>
          <a:xfrm>
            <a:off x="5466732" y="1378743"/>
            <a:ext cx="304800" cy="304800"/>
            <a:chOff x="0" y="0"/>
            <a:chExt cx="609600" cy="609600"/>
          </a:xfrm>
        </p:grpSpPr>
        <p:sp>
          <p:nvSpPr>
            <p:cNvPr id="567" name="Google Shape;567;p21"/>
            <p:cNvSpPr/>
            <p:nvPr/>
          </p:nvSpPr>
          <p:spPr>
            <a:xfrm>
              <a:off x="0" y="0"/>
              <a:ext cx="6096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68" name="Google Shape;568;p21"/>
            <p:cNvSpPr txBox="1"/>
            <p:nvPr/>
          </p:nvSpPr>
          <p:spPr>
            <a:xfrm>
              <a:off x="89274" y="89274"/>
              <a:ext cx="431100" cy="40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1</a:t>
              </a:r>
              <a:endParaRPr sz="700"/>
            </a:p>
          </p:txBody>
        </p:sp>
      </p:grpSp>
      <p:cxnSp>
        <p:nvCxnSpPr>
          <p:cNvPr id="569" name="Google Shape;569;p21"/>
          <p:cNvCxnSpPr/>
          <p:nvPr/>
        </p:nvCxnSpPr>
        <p:spPr>
          <a:xfrm>
            <a:off x="4913112" y="2008188"/>
            <a:ext cx="197400" cy="1821600"/>
          </a:xfrm>
          <a:prstGeom prst="straightConnector1">
            <a:avLst/>
          </a:prstGeom>
          <a:solidFill>
            <a:srgbClr val="FFC804"/>
          </a:solidFill>
          <a:ln cap="rnd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70" name="Google Shape;570;p21"/>
          <p:cNvGrpSpPr/>
          <p:nvPr/>
        </p:nvGrpSpPr>
        <p:grpSpPr>
          <a:xfrm>
            <a:off x="4992467" y="3148221"/>
            <a:ext cx="295500" cy="295559"/>
            <a:chOff x="0" y="0"/>
            <a:chExt cx="591000" cy="591000"/>
          </a:xfrm>
        </p:grpSpPr>
        <p:sp>
          <p:nvSpPr>
            <p:cNvPr id="571" name="Google Shape;571;p21"/>
            <p:cNvSpPr/>
            <p:nvPr/>
          </p:nvSpPr>
          <p:spPr>
            <a:xfrm>
              <a:off x="0" y="0"/>
              <a:ext cx="591000" cy="591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dir="5400000" dist="38100">
                <a:srgbClr val="000000">
                  <a:alpha val="34900"/>
                </a:srgbClr>
              </a:outerShdw>
            </a:effectLst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4200" u="none">
                <a:solidFill>
                  <a:srgbClr val="000000"/>
                </a:solidFill>
              </a:endParaRPr>
            </a:p>
          </p:txBody>
        </p:sp>
        <p:sp>
          <p:nvSpPr>
            <p:cNvPr id="572" name="Google Shape;572;p21"/>
            <p:cNvSpPr txBox="1"/>
            <p:nvPr/>
          </p:nvSpPr>
          <p:spPr>
            <a:xfrm>
              <a:off x="86535" y="86535"/>
              <a:ext cx="417900" cy="39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i="0" lang="en" sz="800" u="none">
                  <a:solidFill>
                    <a:srgbClr val="000000"/>
                  </a:solidFill>
                </a:rPr>
                <a:t>2</a:t>
              </a:r>
              <a:endParaRPr sz="7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Agilio-vRouter offers 2x performance increase vs DPDK-vRouter</a:t>
            </a:r>
            <a:endParaRPr/>
          </a:p>
        </p:txBody>
      </p:sp>
      <p:sp>
        <p:nvSpPr>
          <p:cNvPr id="578" name="Google Shape;578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22"/>
          <p:cNvSpPr txBox="1"/>
          <p:nvPr/>
        </p:nvSpPr>
        <p:spPr>
          <a:xfrm>
            <a:off x="5560088" y="617756"/>
            <a:ext cx="35193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580" name="Google Shape;580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94" y="796950"/>
            <a:ext cx="5262880" cy="28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2"/>
          <p:cNvSpPr txBox="1"/>
          <p:nvPr/>
        </p:nvSpPr>
        <p:spPr>
          <a:xfrm>
            <a:off x="6389875" y="2818125"/>
            <a:ext cx="2008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Agilio vRouter resource usage</a:t>
            </a:r>
            <a:endParaRPr sz="1100"/>
          </a:p>
        </p:txBody>
      </p:sp>
      <p:pic>
        <p:nvPicPr>
          <p:cNvPr id="582" name="Google Shape;582;p22"/>
          <p:cNvPicPr preferRelativeResize="0"/>
          <p:nvPr/>
        </p:nvPicPr>
        <p:blipFill rotWithShape="1">
          <a:blip r:embed="rId4">
            <a:alphaModFix/>
          </a:blip>
          <a:srcRect b="0" l="1477" r="42140" t="4122"/>
          <a:stretch/>
        </p:blipFill>
        <p:spPr>
          <a:xfrm>
            <a:off x="4657978" y="3310600"/>
            <a:ext cx="3378772" cy="13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2"/>
          <p:cNvPicPr preferRelativeResize="0"/>
          <p:nvPr/>
        </p:nvPicPr>
        <p:blipFill rotWithShape="1">
          <a:blip r:embed="rId5">
            <a:alphaModFix/>
          </a:blip>
          <a:srcRect b="0" l="0" r="43371" t="6916"/>
          <a:stretch/>
        </p:blipFill>
        <p:spPr>
          <a:xfrm>
            <a:off x="5393950" y="1493750"/>
            <a:ext cx="3729301" cy="12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2"/>
          <p:cNvSpPr txBox="1"/>
          <p:nvPr/>
        </p:nvSpPr>
        <p:spPr>
          <a:xfrm>
            <a:off x="3042350" y="3885350"/>
            <a:ext cx="1550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DPDK vRouter resource usage</a:t>
            </a:r>
            <a:endParaRPr sz="1100"/>
          </a:p>
        </p:txBody>
      </p:sp>
      <p:sp>
        <p:nvSpPr>
          <p:cNvPr id="585" name="Google Shape;585;p22"/>
          <p:cNvSpPr txBox="1"/>
          <p:nvPr/>
        </p:nvSpPr>
        <p:spPr>
          <a:xfrm>
            <a:off x="1916700" y="1715175"/>
            <a:ext cx="1874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highlight>
                  <a:srgbClr val="FFFF00"/>
                </a:highlight>
              </a:rPr>
              <a:t>Agilio-vRouter @ 0 CPUs </a:t>
            </a:r>
            <a:endParaRPr b="1" sz="1000">
              <a:solidFill>
                <a:srgbClr val="1C4587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highlight>
                  <a:srgbClr val="FFFF00"/>
                </a:highlight>
              </a:rPr>
              <a:t>/ 2 CPUs (virtio-forwarder)</a:t>
            </a:r>
            <a:endParaRPr b="1" sz="1000">
              <a:solidFill>
                <a:srgbClr val="1C4587"/>
              </a:solidFill>
              <a:highlight>
                <a:srgbClr val="FFFF00"/>
              </a:highlight>
            </a:endParaRPr>
          </a:p>
        </p:txBody>
      </p:sp>
      <p:sp>
        <p:nvSpPr>
          <p:cNvPr id="586" name="Google Shape;586;p22"/>
          <p:cNvSpPr txBox="1"/>
          <p:nvPr/>
        </p:nvSpPr>
        <p:spPr>
          <a:xfrm>
            <a:off x="1572800" y="3074788"/>
            <a:ext cx="2317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DPDK-vRouter @ 6 CPUs</a:t>
            </a:r>
            <a:endParaRPr b="1" sz="1000">
              <a:solidFill>
                <a:srgbClr val="666666"/>
              </a:solidFill>
            </a:endParaRPr>
          </a:p>
        </p:txBody>
      </p:sp>
      <p:cxnSp>
        <p:nvCxnSpPr>
          <p:cNvPr id="587" name="Google Shape;587;p22"/>
          <p:cNvCxnSpPr/>
          <p:nvPr/>
        </p:nvCxnSpPr>
        <p:spPr>
          <a:xfrm flipH="1">
            <a:off x="1887900" y="1983375"/>
            <a:ext cx="111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22"/>
          <p:cNvCxnSpPr/>
          <p:nvPr/>
        </p:nvCxnSpPr>
        <p:spPr>
          <a:xfrm rot="10800000">
            <a:off x="1572850" y="3044625"/>
            <a:ext cx="183300" cy="120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3"/>
          <p:cNvSpPr txBox="1"/>
          <p:nvPr>
            <p:ph idx="1" type="body"/>
          </p:nvPr>
        </p:nvSpPr>
        <p:spPr>
          <a:xfrm>
            <a:off x="138118" y="549775"/>
            <a:ext cx="4170000" cy="404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Upstreamed into OpenStack and Tungsten Fabric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No additional patching required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Largely transparent to upper layers of SDN architecture for seamless integration and operations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Lower resource/CPU usage results 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Significant reduction in computational footprint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Massive CAPEX and OPEX savings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Supported deployment tools: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Juju (Ubuntu)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Heat templates (RHEL)</a:t>
            </a:r>
            <a:endParaRPr/>
          </a:p>
        </p:txBody>
      </p:sp>
      <p:sp>
        <p:nvSpPr>
          <p:cNvPr id="594" name="Google Shape;594;p23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Considerations</a:t>
            </a:r>
            <a:endParaRPr/>
          </a:p>
        </p:txBody>
      </p:sp>
      <p:sp>
        <p:nvSpPr>
          <p:cNvPr id="595" name="Google Shape;595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6" name="Google Shape;5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119" y="1044549"/>
            <a:ext cx="3846754" cy="3228324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3"/>
          <p:cNvSpPr/>
          <p:nvPr/>
        </p:nvSpPr>
        <p:spPr>
          <a:xfrm>
            <a:off x="4342913" y="3230450"/>
            <a:ext cx="3432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3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4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Agilio-CX SmartNIC</a:t>
            </a:r>
            <a:r>
              <a:rPr lang="en"/>
              <a:t>s at the cost of a standard NIC</a:t>
            </a:r>
            <a:endParaRPr/>
          </a:p>
        </p:txBody>
      </p:sp>
      <p:sp>
        <p:nvSpPr>
          <p:cNvPr id="603" name="Google Shape;603;p24"/>
          <p:cNvSpPr txBox="1"/>
          <p:nvPr>
            <p:ph idx="4294967295" type="body"/>
          </p:nvPr>
        </p:nvSpPr>
        <p:spPr>
          <a:xfrm>
            <a:off x="152400" y="683675"/>
            <a:ext cx="8865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3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" sz="1760"/>
              <a:t>Optimized for standard server based cloud data centers</a:t>
            </a:r>
            <a:endParaRPr/>
          </a:p>
          <a:p>
            <a:pPr indent="-3403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" sz="1760"/>
              <a:t>Based on Netronome’s NFP 4000 chips</a:t>
            </a:r>
            <a:endParaRPr/>
          </a:p>
          <a:p>
            <a:pPr indent="-3403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" sz="1760"/>
              <a:t>Low Profile Half Length PCIe form factor for all versions</a:t>
            </a:r>
            <a:endParaRPr/>
          </a:p>
          <a:p>
            <a:pPr indent="-3403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" sz="1760"/>
              <a:t>Memory: 2GB DRAM</a:t>
            </a:r>
            <a:endParaRPr/>
          </a:p>
          <a:p>
            <a:pPr indent="-3403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" sz="1760"/>
              <a:t>Single PCIe Gen3 x8</a:t>
            </a:r>
            <a:endParaRPr/>
          </a:p>
          <a:p>
            <a:pPr indent="-3403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" sz="1760"/>
              <a:t>&lt;25W Power, 15-20W operational</a:t>
            </a:r>
            <a:endParaRPr sz="1760"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5111824" y="2896705"/>
            <a:ext cx="2060039" cy="1358196"/>
            <a:chOff x="0" y="0"/>
            <a:chExt cx="4120078" cy="2716393"/>
          </a:xfrm>
        </p:grpSpPr>
        <p:pic>
          <p:nvPicPr>
            <p:cNvPr id="605" name="Google Shape;60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4120078" cy="2716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6" name="Google Shape;606;p24"/>
            <p:cNvSpPr/>
            <p:nvPr/>
          </p:nvSpPr>
          <p:spPr>
            <a:xfrm>
              <a:off x="464564" y="71918"/>
              <a:ext cx="35052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1F8F85"/>
                  </a:solidFill>
                  <a:latin typeface="Arial"/>
                  <a:ea typeface="Arial"/>
                  <a:cs typeface="Arial"/>
                  <a:sym typeface="Arial"/>
                </a:rPr>
                <a:t>2x 40GbE</a:t>
              </a:r>
              <a:endParaRPr/>
            </a:p>
          </p:txBody>
        </p:sp>
      </p:grpSp>
      <p:grpSp>
        <p:nvGrpSpPr>
          <p:cNvPr id="607" name="Google Shape;607;p24"/>
          <p:cNvGrpSpPr/>
          <p:nvPr/>
        </p:nvGrpSpPr>
        <p:grpSpPr>
          <a:xfrm>
            <a:off x="1685824" y="2896705"/>
            <a:ext cx="2145753" cy="1469570"/>
            <a:chOff x="0" y="0"/>
            <a:chExt cx="4291507" cy="2939139"/>
          </a:xfrm>
        </p:grpSpPr>
        <p:pic>
          <p:nvPicPr>
            <p:cNvPr id="608" name="Google Shape;608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291507" cy="2939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9" name="Google Shape;609;p24"/>
            <p:cNvSpPr/>
            <p:nvPr/>
          </p:nvSpPr>
          <p:spPr>
            <a:xfrm>
              <a:off x="453022" y="55293"/>
              <a:ext cx="3730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1F8F85"/>
                  </a:solidFill>
                  <a:latin typeface="Arial"/>
                  <a:ea typeface="Arial"/>
                  <a:cs typeface="Arial"/>
                  <a:sym typeface="Arial"/>
                </a:rPr>
                <a:t>2x 10/25GbE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5"/>
          <p:cNvSpPr txBox="1"/>
          <p:nvPr>
            <p:ph type="title"/>
          </p:nvPr>
        </p:nvSpPr>
        <p:spPr>
          <a:xfrm>
            <a:off x="722710" y="2231925"/>
            <a:ext cx="7772400" cy="1021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cxnSp>
        <p:nvCxnSpPr>
          <p:cNvPr id="615" name="Google Shape;615;p25"/>
          <p:cNvCxnSpPr/>
          <p:nvPr/>
        </p:nvCxnSpPr>
        <p:spPr>
          <a:xfrm>
            <a:off x="722694" y="2742681"/>
            <a:ext cx="66159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topology</a:t>
            </a:r>
            <a:endParaRPr/>
          </a:p>
        </p:txBody>
      </p:sp>
      <p:sp>
        <p:nvSpPr>
          <p:cNvPr id="621" name="Google Shape;621;p26"/>
          <p:cNvSpPr txBox="1"/>
          <p:nvPr/>
        </p:nvSpPr>
        <p:spPr>
          <a:xfrm>
            <a:off x="859400" y="4125825"/>
            <a:ext cx="710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Performance benchmarking was conducted by generating traffic at a VM using DPPD-Prox.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traffic is sent to a second VM running the testpmd VNF which routes the traffic back to the first VM.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measurements are taken at the first VM by analysing the characteristics of the return traffic.</a:t>
            </a:r>
            <a:endParaRPr sz="1100"/>
          </a:p>
        </p:txBody>
      </p:sp>
      <p:pic>
        <p:nvPicPr>
          <p:cNvPr id="622" name="Google Shape;6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50" y="615653"/>
            <a:ext cx="7132350" cy="3405898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"/>
          <p:cNvSpPr/>
          <p:nvPr/>
        </p:nvSpPr>
        <p:spPr>
          <a:xfrm>
            <a:off x="2351700" y="3845450"/>
            <a:ext cx="9336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/>
          <p:nvPr/>
        </p:nvSpPr>
        <p:spPr>
          <a:xfrm>
            <a:off x="2310350" y="3909775"/>
            <a:ext cx="9336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7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30" name="Google Shape;630;p27"/>
          <p:cNvSpPr txBox="1"/>
          <p:nvPr/>
        </p:nvSpPr>
        <p:spPr>
          <a:xfrm>
            <a:off x="455075" y="691701"/>
            <a:ext cx="82233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0067AB"/>
              </a:solidFill>
              <a:hlinkClick r:id="rId3"/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2"/>
                </a:solidFill>
                <a:hlinkClick r:id="rId4"/>
              </a:rPr>
              <a:t>https://www.netronome.com/products/agilio-software/agilio-vrouter-software/</a:t>
            </a:r>
            <a:endParaRPr b="1" sz="2000" u="sng">
              <a:solidFill>
                <a:schemeClr val="accent2"/>
              </a:solidFill>
              <a:hlinkClick r:id="rId5"/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2"/>
              </a:solidFill>
              <a:hlinkClick r:id="rId6"/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2"/>
                </a:solidFill>
                <a:hlinkClick r:id="rId7"/>
              </a:rPr>
              <a:t>https://www.netronome.com/products/agilio-cx/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2"/>
              </a:solidFill>
              <a:hlinkClick r:id="rId8"/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2"/>
                </a:solidFill>
                <a:hlinkClick r:id="rId9"/>
              </a:rPr>
              <a:t>https://github.com/Netronome/opencontrail-blueprints/blob/master/Hardware-Acceleration-Blueprint.md</a:t>
            </a:r>
            <a:endParaRPr b="1"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2"/>
                </a:solidFill>
                <a:hlinkClick r:id="rId10"/>
              </a:rPr>
              <a:t>https://github.com/netronome-support/vRouter</a:t>
            </a:r>
            <a:endParaRPr b="1"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2"/>
                </a:solidFill>
                <a:hlinkClick r:id="rId11"/>
              </a:rPr>
              <a:t>https://tungsten.io/</a:t>
            </a:r>
            <a:endParaRPr b="1"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C3C3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3C3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3C3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3C3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 txBox="1"/>
          <p:nvPr>
            <p:ph type="title"/>
          </p:nvPr>
        </p:nvSpPr>
        <p:spPr>
          <a:xfrm>
            <a:off x="722710" y="2231925"/>
            <a:ext cx="7772400" cy="1021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28"/>
          <p:cNvCxnSpPr/>
          <p:nvPr/>
        </p:nvCxnSpPr>
        <p:spPr>
          <a:xfrm>
            <a:off x="722694" y="2742681"/>
            <a:ext cx="66159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68" name="Google Shape;68;p12"/>
          <p:cNvSpPr txBox="1"/>
          <p:nvPr>
            <p:ph idx="4294967295" type="body"/>
          </p:nvPr>
        </p:nvSpPr>
        <p:spPr>
          <a:xfrm>
            <a:off x="152400" y="545899"/>
            <a:ext cx="8763000" cy="403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Product Overview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Performance Expectations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TCO Improvement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Current Options for DP Forwarding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NFVI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Architectural Overview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Flow of Events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Operational Considerations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Agilio CX Series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Demo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722710" y="2231925"/>
            <a:ext cx="7772400" cy="1021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Agilio-vRouter Overview</a:t>
            </a:r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22694" y="2742681"/>
            <a:ext cx="66159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validation for hardware I/O acceleration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090150" y="4293950"/>
            <a:ext cx="1508100" cy="1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13249" y="3604717"/>
            <a:ext cx="7738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Large R&amp;D budgets, deep acceleration software expertise</a:t>
            </a:r>
            <a:br>
              <a:rPr i="0" lang="en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Proprietary silicon and hardware-based acceleration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ws-logo.png"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33" y="870850"/>
            <a:ext cx="1328100" cy="49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ft-azure.png" id="83" name="Google Shape;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5317" y="959886"/>
            <a:ext cx="1543500" cy="61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4"/>
          <p:cNvGrpSpPr/>
          <p:nvPr/>
        </p:nvGrpSpPr>
        <p:grpSpPr>
          <a:xfrm>
            <a:off x="10351" y="4351363"/>
            <a:ext cx="9144000" cy="455534"/>
            <a:chOff x="0" y="209562"/>
            <a:chExt cx="9144000" cy="455534"/>
          </a:xfrm>
        </p:grpSpPr>
        <p:sp>
          <p:nvSpPr>
            <p:cNvPr id="85" name="Google Shape;85;p14"/>
            <p:cNvSpPr/>
            <p:nvPr/>
          </p:nvSpPr>
          <p:spPr>
            <a:xfrm>
              <a:off x="0" y="228596"/>
              <a:ext cx="9144000" cy="436500"/>
            </a:xfrm>
            <a:prstGeom prst="rect">
              <a:avLst/>
            </a:prstGeom>
            <a:solidFill>
              <a:srgbClr val="A8B9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0" y="209562"/>
              <a:ext cx="9144000" cy="375300"/>
            </a:xfrm>
            <a:prstGeom prst="rect">
              <a:avLst/>
            </a:prstGeom>
            <a:solidFill>
              <a:srgbClr val="A8B9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Rest of the market deploying cloud technologies need off-the-shelf solutions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Unknown.png" id="87" name="Google Shape;8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9200" y="1043651"/>
            <a:ext cx="2428517" cy="3036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4"/>
          <p:cNvCxnSpPr/>
          <p:nvPr/>
        </p:nvCxnSpPr>
        <p:spPr>
          <a:xfrm>
            <a:off x="2931396" y="940600"/>
            <a:ext cx="0" cy="2583000"/>
          </a:xfrm>
          <a:prstGeom prst="straightConnector1">
            <a:avLst/>
          </a:prstGeom>
          <a:solidFill>
            <a:srgbClr val="3EBAF1"/>
          </a:solidFill>
          <a:ln cap="flat" cmpd="sng" w="9525">
            <a:solidFill>
              <a:srgbClr val="445E8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6025238" y="940600"/>
            <a:ext cx="0" cy="2583000"/>
          </a:xfrm>
          <a:prstGeom prst="straightConnector1">
            <a:avLst/>
          </a:prstGeom>
          <a:solidFill>
            <a:srgbClr val="3EBAF1"/>
          </a:solidFill>
          <a:ln cap="flat" cmpd="sng" w="9525">
            <a:solidFill>
              <a:srgbClr val="445E8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" name="Google Shape;90;p14"/>
          <p:cNvGrpSpPr/>
          <p:nvPr/>
        </p:nvGrpSpPr>
        <p:grpSpPr>
          <a:xfrm>
            <a:off x="10351" y="1580853"/>
            <a:ext cx="9144000" cy="1942822"/>
            <a:chOff x="10351" y="1342297"/>
            <a:chExt cx="9144000" cy="2152711"/>
          </a:xfrm>
        </p:grpSpPr>
        <p:grpSp>
          <p:nvGrpSpPr>
            <p:cNvPr id="91" name="Google Shape;91;p14"/>
            <p:cNvGrpSpPr/>
            <p:nvPr/>
          </p:nvGrpSpPr>
          <p:grpSpPr>
            <a:xfrm>
              <a:off x="587960" y="1342297"/>
              <a:ext cx="1997210" cy="1899121"/>
              <a:chOff x="0" y="0"/>
              <a:chExt cx="1997210" cy="1899121"/>
            </a:xfrm>
          </p:grpSpPr>
          <p:pic>
            <p:nvPicPr>
              <p:cNvPr id="92" name="Google Shape;92;p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11" y="0"/>
                <a:ext cx="1996799" cy="1330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09316" y="938220"/>
                <a:ext cx="1087800" cy="960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94;p1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0" y="938221"/>
                <a:ext cx="954300" cy="960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" name="Google Shape;95;p14"/>
            <p:cNvGrpSpPr/>
            <p:nvPr/>
          </p:nvGrpSpPr>
          <p:grpSpPr>
            <a:xfrm>
              <a:off x="3128923" y="1557970"/>
              <a:ext cx="2624443" cy="1600715"/>
              <a:chOff x="-1" y="-1"/>
              <a:chExt cx="2672004" cy="1629724"/>
            </a:xfrm>
          </p:grpSpPr>
          <p:pic>
            <p:nvPicPr>
              <p:cNvPr id="96" name="Google Shape;96;p1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-1" y="-1"/>
                <a:ext cx="1734000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1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667903" y="29026"/>
                <a:ext cx="1004100" cy="1174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1479783" y="1132623"/>
                <a:ext cx="1192199" cy="497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" name="Google Shape;99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250402" y="1342297"/>
              <a:ext cx="2288100" cy="1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49200" y="2220952"/>
              <a:ext cx="1285500" cy="977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534675" y="2326978"/>
              <a:ext cx="1012800" cy="8729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2" name="Google Shape;102;p14"/>
            <p:cNvCxnSpPr/>
            <p:nvPr/>
          </p:nvCxnSpPr>
          <p:spPr>
            <a:xfrm>
              <a:off x="10351" y="3495008"/>
              <a:ext cx="9144000" cy="0"/>
            </a:xfrm>
            <a:prstGeom prst="straightConnector1">
              <a:avLst/>
            </a:prstGeom>
            <a:solidFill>
              <a:srgbClr val="3EBAF1"/>
            </a:solidFill>
            <a:ln cap="flat" cmpd="sng" w="9525">
              <a:solidFill>
                <a:srgbClr val="445E8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2622225" y="811950"/>
            <a:ext cx="65217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1) Best in Class data path acceleration &amp; offload – fully SW programmable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2) Feature compatible with SW only vRouter – Part of Juniper Contrail SW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3) Netronome HW accelerator – COTS product proven in life deployments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4) Low cost &amp; significantly reduces TCO of traffic &amp; compute intensive VNF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5) Full operational integration – adapted to your platform</a:t>
            </a:r>
            <a:endParaRPr b="1"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Virtualization: Contrail Solution with SmartNIC 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108" y="3831902"/>
            <a:ext cx="2528031" cy="54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988" y="3870316"/>
            <a:ext cx="1990625" cy="42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2547121" y="3188644"/>
            <a:ext cx="1982556" cy="1166724"/>
          </a:xfrm>
          <a:prstGeom prst="cloud">
            <a:avLst/>
          </a:prstGeom>
          <a:solidFill>
            <a:srgbClr val="FEFEFE">
              <a:alpha val="41960"/>
            </a:srgbClr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 rot="10800000">
            <a:off x="2117770" y="3455590"/>
            <a:ext cx="2652900" cy="139500"/>
          </a:xfrm>
          <a:prstGeom prst="round2SameRect">
            <a:avLst>
              <a:gd fmla="val 1110" name="adj1"/>
              <a:gd fmla="val 0" name="adj2"/>
            </a:avLst>
          </a:prstGeom>
          <a:solidFill>
            <a:srgbClr val="A8B9C8">
              <a:alpha val="5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7">
              <a:solidFill>
                <a:srgbClr val="7EB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 rot="-9924064">
            <a:off x="2048687" y="4175259"/>
            <a:ext cx="1318778" cy="160301"/>
          </a:xfrm>
          <a:prstGeom prst="round2SameRect">
            <a:avLst>
              <a:gd fmla="val 1110" name="adj1"/>
              <a:gd fmla="val 0" name="adj2"/>
            </a:avLst>
          </a:prstGeom>
          <a:solidFill>
            <a:srgbClr val="A8B9C8">
              <a:alpha val="5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7">
              <a:solidFill>
                <a:srgbClr val="7EB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 rot="-1124763">
            <a:off x="3700782" y="4049879"/>
            <a:ext cx="1607473" cy="161563"/>
          </a:xfrm>
          <a:prstGeom prst="round2SameRect">
            <a:avLst>
              <a:gd fmla="val 1110" name="adj1"/>
              <a:gd fmla="val 0" name="adj2"/>
            </a:avLst>
          </a:prstGeom>
          <a:solidFill>
            <a:srgbClr val="A8B9C8">
              <a:alpha val="5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7">
              <a:solidFill>
                <a:srgbClr val="7EB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X 480.png" id="115" name="Google Shape;11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023" y="4114177"/>
            <a:ext cx="503364" cy="385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5"/>
          <p:cNvCxnSpPr>
            <a:stCxn id="117" idx="1"/>
            <a:endCxn id="118" idx="3"/>
          </p:cNvCxnSpPr>
          <p:nvPr/>
        </p:nvCxnSpPr>
        <p:spPr>
          <a:xfrm flipH="1" rot="10800000">
            <a:off x="1113506" y="1460309"/>
            <a:ext cx="600" cy="362400"/>
          </a:xfrm>
          <a:prstGeom prst="straightConnector1">
            <a:avLst/>
          </a:prstGeom>
          <a:noFill/>
          <a:ln cap="flat" cmpd="sng" w="28575">
            <a:solidFill>
              <a:srgbClr val="3095C2"/>
            </a:solidFill>
            <a:prstDash val="dot"/>
            <a:round/>
            <a:headEnd len="sm" w="sm" type="triangle"/>
            <a:tailEnd len="sm" w="sm" type="triangle"/>
          </a:ln>
        </p:spPr>
      </p:cxnSp>
      <p:grpSp>
        <p:nvGrpSpPr>
          <p:cNvPr id="119" name="Google Shape;119;p15"/>
          <p:cNvGrpSpPr/>
          <p:nvPr/>
        </p:nvGrpSpPr>
        <p:grpSpPr>
          <a:xfrm>
            <a:off x="97477" y="1822709"/>
            <a:ext cx="2111895" cy="783714"/>
            <a:chOff x="226902" y="1857696"/>
            <a:chExt cx="2111895" cy="783714"/>
          </a:xfrm>
        </p:grpSpPr>
        <p:sp>
          <p:nvSpPr>
            <p:cNvPr id="120" name="Google Shape;120;p15"/>
            <p:cNvSpPr/>
            <p:nvPr/>
          </p:nvSpPr>
          <p:spPr>
            <a:xfrm rot="10800000">
              <a:off x="306896" y="2103810"/>
              <a:ext cx="2031900" cy="537600"/>
            </a:xfrm>
            <a:prstGeom prst="round2SameRect">
              <a:avLst>
                <a:gd fmla="val 12872" name="adj1"/>
                <a:gd fmla="val 15213" name="adj2"/>
              </a:avLst>
            </a:prstGeom>
            <a:solidFill>
              <a:srgbClr val="FEFEFE"/>
            </a:solidFill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67">
                <a:solidFill>
                  <a:srgbClr val="0067A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15"/>
            <p:cNvGrpSpPr/>
            <p:nvPr/>
          </p:nvGrpSpPr>
          <p:grpSpPr>
            <a:xfrm>
              <a:off x="226902" y="1857696"/>
              <a:ext cx="2032058" cy="713739"/>
              <a:chOff x="4268733" y="1056431"/>
              <a:chExt cx="2446200" cy="1004700"/>
            </a:xfrm>
          </p:grpSpPr>
          <p:sp>
            <p:nvSpPr>
              <p:cNvPr id="117" name="Google Shape;117;p15"/>
              <p:cNvSpPr/>
              <p:nvPr/>
            </p:nvSpPr>
            <p:spPr>
              <a:xfrm rot="10800000">
                <a:off x="4268733" y="1056431"/>
                <a:ext cx="2446200" cy="1004700"/>
              </a:xfrm>
              <a:prstGeom prst="round2SameRect">
                <a:avLst>
                  <a:gd fmla="val 12872" name="adj1"/>
                  <a:gd fmla="val 15213" name="adj2"/>
                </a:avLst>
              </a:prstGeom>
              <a:solidFill>
                <a:srgbClr val="FEFEFE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0067A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5031459" y="1347954"/>
                <a:ext cx="1636200" cy="358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1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A6A6A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CONTRAIL</a:t>
                </a:r>
                <a:br>
                  <a:rPr lang="en" sz="1000">
                    <a:solidFill>
                      <a:srgbClr val="A6A6A6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" sz="1000">
                    <a:solidFill>
                      <a:srgbClr val="A6A6A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CONTROLLER</a:t>
                </a:r>
                <a:endParaRPr/>
              </a:p>
            </p:txBody>
          </p:sp>
        </p:grpSp>
        <p:pic>
          <p:nvPicPr>
            <p:cNvPr id="123" name="Google Shape;123;p15"/>
            <p:cNvPicPr preferRelativeResize="0"/>
            <p:nvPr/>
          </p:nvPicPr>
          <p:blipFill rotWithShape="1">
            <a:blip r:embed="rId6">
              <a:alphaModFix amt="60000"/>
            </a:blip>
            <a:srcRect b="0" l="0" r="0" t="0"/>
            <a:stretch/>
          </p:blipFill>
          <p:spPr>
            <a:xfrm>
              <a:off x="351229" y="2002954"/>
              <a:ext cx="746457" cy="319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 txBox="1"/>
            <p:nvPr/>
          </p:nvSpPr>
          <p:spPr>
            <a:xfrm>
              <a:off x="290515" y="2352887"/>
              <a:ext cx="19686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76200" lIns="91425" spcFirstLastPara="1" rIns="91425" wrap="square" tIns="76200">
              <a:noAutofit/>
            </a:bodyPr>
            <a:lstStyle/>
            <a:p>
              <a:pPr indent="-257091" lvl="0" marL="25709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33">
                  <a:solidFill>
                    <a:srgbClr val="A6A6A6"/>
                  </a:solidFill>
                  <a:latin typeface="Calibri"/>
                  <a:ea typeface="Calibri"/>
                  <a:cs typeface="Calibri"/>
                  <a:sym typeface="Calibri"/>
                </a:rPr>
                <a:t>(Config, Control, Analytics, TSN)</a:t>
              </a: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 rot="10800000">
            <a:off x="187278" y="2968863"/>
            <a:ext cx="1927800" cy="853500"/>
          </a:xfrm>
          <a:prstGeom prst="round2SameRect">
            <a:avLst>
              <a:gd fmla="val 1110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76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7">
              <a:solidFill>
                <a:srgbClr val="7EB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948196" y="3084198"/>
            <a:ext cx="336549" cy="260952"/>
          </a:xfrm>
          <a:custGeom>
            <a:rect b="b" l="l" r="r" t="t"/>
            <a:pathLst>
              <a:path extrusionOk="0" h="579" w="705">
                <a:moveTo>
                  <a:pt x="667" y="0"/>
                </a:moveTo>
                <a:lnTo>
                  <a:pt x="38" y="0"/>
                </a:lnTo>
                <a:lnTo>
                  <a:pt x="38" y="0"/>
                </a:lnTo>
                <a:lnTo>
                  <a:pt x="31" y="0"/>
                </a:lnTo>
                <a:lnTo>
                  <a:pt x="24" y="3"/>
                </a:lnTo>
                <a:lnTo>
                  <a:pt x="17" y="6"/>
                </a:lnTo>
                <a:lnTo>
                  <a:pt x="12" y="11"/>
                </a:lnTo>
                <a:lnTo>
                  <a:pt x="7" y="17"/>
                </a:lnTo>
                <a:lnTo>
                  <a:pt x="3" y="22"/>
                </a:lnTo>
                <a:lnTo>
                  <a:pt x="0" y="29"/>
                </a:lnTo>
                <a:lnTo>
                  <a:pt x="0" y="38"/>
                </a:lnTo>
                <a:lnTo>
                  <a:pt x="0" y="457"/>
                </a:lnTo>
                <a:lnTo>
                  <a:pt x="0" y="457"/>
                </a:lnTo>
                <a:lnTo>
                  <a:pt x="0" y="466"/>
                </a:lnTo>
                <a:lnTo>
                  <a:pt x="3" y="473"/>
                </a:lnTo>
                <a:lnTo>
                  <a:pt x="7" y="480"/>
                </a:lnTo>
                <a:lnTo>
                  <a:pt x="12" y="485"/>
                </a:lnTo>
                <a:lnTo>
                  <a:pt x="17" y="489"/>
                </a:lnTo>
                <a:lnTo>
                  <a:pt x="24" y="493"/>
                </a:lnTo>
                <a:lnTo>
                  <a:pt x="31" y="495"/>
                </a:lnTo>
                <a:lnTo>
                  <a:pt x="38" y="496"/>
                </a:lnTo>
                <a:lnTo>
                  <a:pt x="279" y="496"/>
                </a:lnTo>
                <a:lnTo>
                  <a:pt x="279" y="522"/>
                </a:lnTo>
                <a:lnTo>
                  <a:pt x="226" y="522"/>
                </a:lnTo>
                <a:lnTo>
                  <a:pt x="226" y="522"/>
                </a:lnTo>
                <a:lnTo>
                  <a:pt x="219" y="524"/>
                </a:lnTo>
                <a:lnTo>
                  <a:pt x="215" y="525"/>
                </a:lnTo>
                <a:lnTo>
                  <a:pt x="210" y="528"/>
                </a:lnTo>
                <a:lnTo>
                  <a:pt x="205" y="531"/>
                </a:lnTo>
                <a:lnTo>
                  <a:pt x="203" y="535"/>
                </a:lnTo>
                <a:lnTo>
                  <a:pt x="200" y="540"/>
                </a:lnTo>
                <a:lnTo>
                  <a:pt x="197" y="546"/>
                </a:lnTo>
                <a:lnTo>
                  <a:pt x="197" y="552"/>
                </a:lnTo>
                <a:lnTo>
                  <a:pt x="197" y="552"/>
                </a:lnTo>
                <a:lnTo>
                  <a:pt x="197" y="557"/>
                </a:lnTo>
                <a:lnTo>
                  <a:pt x="200" y="563"/>
                </a:lnTo>
                <a:lnTo>
                  <a:pt x="203" y="567"/>
                </a:lnTo>
                <a:lnTo>
                  <a:pt x="205" y="571"/>
                </a:lnTo>
                <a:lnTo>
                  <a:pt x="210" y="575"/>
                </a:lnTo>
                <a:lnTo>
                  <a:pt x="215" y="578"/>
                </a:lnTo>
                <a:lnTo>
                  <a:pt x="219" y="579"/>
                </a:lnTo>
                <a:lnTo>
                  <a:pt x="226" y="579"/>
                </a:lnTo>
                <a:lnTo>
                  <a:pt x="480" y="579"/>
                </a:lnTo>
                <a:lnTo>
                  <a:pt x="480" y="579"/>
                </a:lnTo>
                <a:lnTo>
                  <a:pt x="485" y="579"/>
                </a:lnTo>
                <a:lnTo>
                  <a:pt x="491" y="578"/>
                </a:lnTo>
                <a:lnTo>
                  <a:pt x="495" y="575"/>
                </a:lnTo>
                <a:lnTo>
                  <a:pt x="499" y="571"/>
                </a:lnTo>
                <a:lnTo>
                  <a:pt x="503" y="567"/>
                </a:lnTo>
                <a:lnTo>
                  <a:pt x="506" y="563"/>
                </a:lnTo>
                <a:lnTo>
                  <a:pt x="507" y="557"/>
                </a:lnTo>
                <a:lnTo>
                  <a:pt x="507" y="552"/>
                </a:lnTo>
                <a:lnTo>
                  <a:pt x="507" y="552"/>
                </a:lnTo>
                <a:lnTo>
                  <a:pt x="507" y="546"/>
                </a:lnTo>
                <a:lnTo>
                  <a:pt x="506" y="540"/>
                </a:lnTo>
                <a:lnTo>
                  <a:pt x="503" y="535"/>
                </a:lnTo>
                <a:lnTo>
                  <a:pt x="499" y="531"/>
                </a:lnTo>
                <a:lnTo>
                  <a:pt x="495" y="528"/>
                </a:lnTo>
                <a:lnTo>
                  <a:pt x="491" y="525"/>
                </a:lnTo>
                <a:lnTo>
                  <a:pt x="485" y="524"/>
                </a:lnTo>
                <a:lnTo>
                  <a:pt x="480" y="522"/>
                </a:lnTo>
                <a:lnTo>
                  <a:pt x="421" y="522"/>
                </a:lnTo>
                <a:lnTo>
                  <a:pt x="421" y="496"/>
                </a:lnTo>
                <a:lnTo>
                  <a:pt x="667" y="496"/>
                </a:lnTo>
                <a:lnTo>
                  <a:pt x="667" y="496"/>
                </a:lnTo>
                <a:lnTo>
                  <a:pt x="675" y="495"/>
                </a:lnTo>
                <a:lnTo>
                  <a:pt x="682" y="493"/>
                </a:lnTo>
                <a:lnTo>
                  <a:pt x="689" y="489"/>
                </a:lnTo>
                <a:lnTo>
                  <a:pt x="694" y="485"/>
                </a:lnTo>
                <a:lnTo>
                  <a:pt x="698" y="480"/>
                </a:lnTo>
                <a:lnTo>
                  <a:pt x="701" y="473"/>
                </a:lnTo>
                <a:lnTo>
                  <a:pt x="704" y="466"/>
                </a:lnTo>
                <a:lnTo>
                  <a:pt x="705" y="457"/>
                </a:lnTo>
                <a:lnTo>
                  <a:pt x="705" y="38"/>
                </a:lnTo>
                <a:lnTo>
                  <a:pt x="705" y="38"/>
                </a:lnTo>
                <a:lnTo>
                  <a:pt x="704" y="29"/>
                </a:lnTo>
                <a:lnTo>
                  <a:pt x="701" y="22"/>
                </a:lnTo>
                <a:lnTo>
                  <a:pt x="698" y="17"/>
                </a:lnTo>
                <a:lnTo>
                  <a:pt x="694" y="11"/>
                </a:lnTo>
                <a:lnTo>
                  <a:pt x="689" y="6"/>
                </a:lnTo>
                <a:lnTo>
                  <a:pt x="682" y="3"/>
                </a:lnTo>
                <a:lnTo>
                  <a:pt x="675" y="0"/>
                </a:lnTo>
                <a:lnTo>
                  <a:pt x="667" y="0"/>
                </a:lnTo>
                <a:lnTo>
                  <a:pt x="667" y="0"/>
                </a:lnTo>
                <a:close/>
                <a:moveTo>
                  <a:pt x="673" y="464"/>
                </a:moveTo>
                <a:lnTo>
                  <a:pt x="31" y="464"/>
                </a:lnTo>
                <a:lnTo>
                  <a:pt x="31" y="32"/>
                </a:lnTo>
                <a:lnTo>
                  <a:pt x="673" y="32"/>
                </a:lnTo>
                <a:lnTo>
                  <a:pt x="673" y="464"/>
                </a:lnTo>
                <a:close/>
              </a:path>
            </a:pathLst>
          </a:custGeom>
          <a:solidFill>
            <a:srgbClr val="93220B"/>
          </a:solidFill>
          <a:ln cap="flat" cmpd="sng" w="9525">
            <a:solidFill>
              <a:srgbClr val="9322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76200" spcFirstLastPara="1" rIns="762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85518" y="3494581"/>
            <a:ext cx="1756200" cy="277200"/>
          </a:xfrm>
          <a:prstGeom prst="roundRect">
            <a:avLst>
              <a:gd fmla="val 16667" name="adj"/>
            </a:avLst>
          </a:prstGeom>
          <a:solidFill>
            <a:srgbClr val="7CC1DF"/>
          </a:solidFill>
          <a:ln cap="flat" cmpd="sng" w="9525">
            <a:solidFill>
              <a:srgbClr val="2D87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rewall_blue.png" id="128" name="Google Shape;12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1585" y="3053692"/>
            <a:ext cx="366498" cy="291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302312" y="3046257"/>
            <a:ext cx="381600" cy="303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19050">
            <a:solidFill>
              <a:srgbClr val="49A9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9A9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0281" y="3089883"/>
            <a:ext cx="346092" cy="2076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5"/>
          <p:cNvGrpSpPr/>
          <p:nvPr/>
        </p:nvGrpSpPr>
        <p:grpSpPr>
          <a:xfrm rot="10800000">
            <a:off x="1012808" y="3914212"/>
            <a:ext cx="910558" cy="579258"/>
            <a:chOff x="2216257" y="3751810"/>
            <a:chExt cx="910558" cy="579258"/>
          </a:xfrm>
        </p:grpSpPr>
        <p:sp>
          <p:nvSpPr>
            <p:cNvPr id="132" name="Google Shape;132;p15"/>
            <p:cNvSpPr/>
            <p:nvPr/>
          </p:nvSpPr>
          <p:spPr>
            <a:xfrm>
              <a:off x="2218715" y="3806968"/>
              <a:ext cx="908100" cy="419100"/>
            </a:xfrm>
            <a:prstGeom prst="rect">
              <a:avLst/>
            </a:prstGeom>
            <a:solidFill>
              <a:srgbClr val="D5DCEA"/>
            </a:solidFill>
            <a:ln cap="flat" cmpd="sng" w="9525">
              <a:solidFill>
                <a:srgbClr val="00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86773" y="4226068"/>
              <a:ext cx="555900" cy="105000"/>
            </a:xfrm>
            <a:prstGeom prst="rect">
              <a:avLst/>
            </a:prstGeom>
            <a:solidFill>
              <a:srgbClr val="CBDFEB"/>
            </a:solidFill>
            <a:ln cap="flat" cmpd="sng" w="9525">
              <a:solidFill>
                <a:srgbClr val="00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134;p15"/>
            <p:cNvGrpSpPr/>
            <p:nvPr/>
          </p:nvGrpSpPr>
          <p:grpSpPr>
            <a:xfrm>
              <a:off x="2404271" y="4237882"/>
              <a:ext cx="509361" cy="78928"/>
              <a:chOff x="1085850" y="4775200"/>
              <a:chExt cx="555646" cy="8610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1085850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1121421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1155700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1191271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1228725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1264296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1298575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334146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1371600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1407171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1441450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1477021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1514475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1550046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1584325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1619896" y="4775200"/>
                <a:ext cx="21600" cy="861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00A3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" name="Google Shape;151;p15"/>
            <p:cNvSpPr/>
            <p:nvPr/>
          </p:nvSpPr>
          <p:spPr>
            <a:xfrm flipH="1">
              <a:off x="2216257" y="3751810"/>
              <a:ext cx="14700" cy="5577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00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5"/>
          <p:cNvSpPr txBox="1"/>
          <p:nvPr/>
        </p:nvSpPr>
        <p:spPr>
          <a:xfrm>
            <a:off x="997681" y="4097779"/>
            <a:ext cx="8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Ethernet Adapter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1125518" y="3142660"/>
            <a:ext cx="2098759" cy="1209622"/>
          </a:xfrm>
          <a:custGeom>
            <a:rect b="b" l="l" r="r" t="t"/>
            <a:pathLst>
              <a:path extrusionOk="0" h="1347768" w="2528625">
                <a:moveTo>
                  <a:pt x="2528625" y="1347768"/>
                </a:moveTo>
                <a:lnTo>
                  <a:pt x="2171864" y="1278504"/>
                </a:lnTo>
                <a:cubicBezTo>
                  <a:pt x="1918644" y="1225813"/>
                  <a:pt x="2177622" y="1317165"/>
                  <a:pt x="1412203" y="1120432"/>
                </a:cubicBezTo>
                <a:cubicBezTo>
                  <a:pt x="766463" y="1007685"/>
                  <a:pt x="671892" y="1213888"/>
                  <a:pt x="248848" y="1008541"/>
                </a:cubicBezTo>
                <a:cubicBezTo>
                  <a:pt x="18482" y="597609"/>
                  <a:pt x="-3151" y="364633"/>
                  <a:pt x="313" y="0"/>
                </a:cubicBezTo>
              </a:path>
            </a:pathLst>
          </a:custGeom>
          <a:noFill/>
          <a:ln cap="flat" cmpd="sng" w="25400">
            <a:solidFill>
              <a:srgbClr val="445E8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250444" y="3748685"/>
            <a:ext cx="965700" cy="27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67">
                <a:solidFill>
                  <a:srgbClr val="0067AC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6531366" y="3794723"/>
            <a:ext cx="3111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Fully SW programmable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SmartNIC vRouter Offload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1959" y="3511392"/>
            <a:ext cx="374705" cy="25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1564" y="3490487"/>
            <a:ext cx="293532" cy="30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9915" y="3511792"/>
            <a:ext cx="563535" cy="241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 Router 1.png" id="159" name="Google Shape;15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01779" y="3530981"/>
            <a:ext cx="222384" cy="21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13">
            <a:alphaModFix amt="68000"/>
          </a:blip>
          <a:srcRect b="0" l="0" r="0" t="0"/>
          <a:stretch/>
        </p:blipFill>
        <p:spPr>
          <a:xfrm flipH="1" rot="10800000">
            <a:off x="5511968" y="3901937"/>
            <a:ext cx="1411129" cy="67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/>
          <p:nvPr/>
        </p:nvSpPr>
        <p:spPr>
          <a:xfrm rot="10800000">
            <a:off x="4773378" y="2968863"/>
            <a:ext cx="1927800" cy="853500"/>
          </a:xfrm>
          <a:prstGeom prst="round2SameRect">
            <a:avLst>
              <a:gd fmla="val 1110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76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7">
              <a:solidFill>
                <a:srgbClr val="7EB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534296" y="3084198"/>
            <a:ext cx="336549" cy="260952"/>
          </a:xfrm>
          <a:custGeom>
            <a:rect b="b" l="l" r="r" t="t"/>
            <a:pathLst>
              <a:path extrusionOk="0" h="579" w="705">
                <a:moveTo>
                  <a:pt x="667" y="0"/>
                </a:moveTo>
                <a:lnTo>
                  <a:pt x="38" y="0"/>
                </a:lnTo>
                <a:lnTo>
                  <a:pt x="38" y="0"/>
                </a:lnTo>
                <a:lnTo>
                  <a:pt x="31" y="0"/>
                </a:lnTo>
                <a:lnTo>
                  <a:pt x="24" y="3"/>
                </a:lnTo>
                <a:lnTo>
                  <a:pt x="17" y="6"/>
                </a:lnTo>
                <a:lnTo>
                  <a:pt x="12" y="11"/>
                </a:lnTo>
                <a:lnTo>
                  <a:pt x="7" y="17"/>
                </a:lnTo>
                <a:lnTo>
                  <a:pt x="3" y="22"/>
                </a:lnTo>
                <a:lnTo>
                  <a:pt x="0" y="29"/>
                </a:lnTo>
                <a:lnTo>
                  <a:pt x="0" y="38"/>
                </a:lnTo>
                <a:lnTo>
                  <a:pt x="0" y="457"/>
                </a:lnTo>
                <a:lnTo>
                  <a:pt x="0" y="457"/>
                </a:lnTo>
                <a:lnTo>
                  <a:pt x="0" y="466"/>
                </a:lnTo>
                <a:lnTo>
                  <a:pt x="3" y="473"/>
                </a:lnTo>
                <a:lnTo>
                  <a:pt x="7" y="480"/>
                </a:lnTo>
                <a:lnTo>
                  <a:pt x="12" y="485"/>
                </a:lnTo>
                <a:lnTo>
                  <a:pt x="17" y="489"/>
                </a:lnTo>
                <a:lnTo>
                  <a:pt x="24" y="493"/>
                </a:lnTo>
                <a:lnTo>
                  <a:pt x="31" y="495"/>
                </a:lnTo>
                <a:lnTo>
                  <a:pt x="38" y="496"/>
                </a:lnTo>
                <a:lnTo>
                  <a:pt x="279" y="496"/>
                </a:lnTo>
                <a:lnTo>
                  <a:pt x="279" y="522"/>
                </a:lnTo>
                <a:lnTo>
                  <a:pt x="226" y="522"/>
                </a:lnTo>
                <a:lnTo>
                  <a:pt x="226" y="522"/>
                </a:lnTo>
                <a:lnTo>
                  <a:pt x="219" y="524"/>
                </a:lnTo>
                <a:lnTo>
                  <a:pt x="215" y="525"/>
                </a:lnTo>
                <a:lnTo>
                  <a:pt x="210" y="528"/>
                </a:lnTo>
                <a:lnTo>
                  <a:pt x="205" y="531"/>
                </a:lnTo>
                <a:lnTo>
                  <a:pt x="203" y="535"/>
                </a:lnTo>
                <a:lnTo>
                  <a:pt x="200" y="540"/>
                </a:lnTo>
                <a:lnTo>
                  <a:pt x="197" y="546"/>
                </a:lnTo>
                <a:lnTo>
                  <a:pt x="197" y="552"/>
                </a:lnTo>
                <a:lnTo>
                  <a:pt x="197" y="552"/>
                </a:lnTo>
                <a:lnTo>
                  <a:pt x="197" y="557"/>
                </a:lnTo>
                <a:lnTo>
                  <a:pt x="200" y="563"/>
                </a:lnTo>
                <a:lnTo>
                  <a:pt x="203" y="567"/>
                </a:lnTo>
                <a:lnTo>
                  <a:pt x="205" y="571"/>
                </a:lnTo>
                <a:lnTo>
                  <a:pt x="210" y="575"/>
                </a:lnTo>
                <a:lnTo>
                  <a:pt x="215" y="578"/>
                </a:lnTo>
                <a:lnTo>
                  <a:pt x="219" y="579"/>
                </a:lnTo>
                <a:lnTo>
                  <a:pt x="226" y="579"/>
                </a:lnTo>
                <a:lnTo>
                  <a:pt x="480" y="579"/>
                </a:lnTo>
                <a:lnTo>
                  <a:pt x="480" y="579"/>
                </a:lnTo>
                <a:lnTo>
                  <a:pt x="485" y="579"/>
                </a:lnTo>
                <a:lnTo>
                  <a:pt x="491" y="578"/>
                </a:lnTo>
                <a:lnTo>
                  <a:pt x="495" y="575"/>
                </a:lnTo>
                <a:lnTo>
                  <a:pt x="499" y="571"/>
                </a:lnTo>
                <a:lnTo>
                  <a:pt x="503" y="567"/>
                </a:lnTo>
                <a:lnTo>
                  <a:pt x="506" y="563"/>
                </a:lnTo>
                <a:lnTo>
                  <a:pt x="507" y="557"/>
                </a:lnTo>
                <a:lnTo>
                  <a:pt x="507" y="552"/>
                </a:lnTo>
                <a:lnTo>
                  <a:pt x="507" y="552"/>
                </a:lnTo>
                <a:lnTo>
                  <a:pt x="507" y="546"/>
                </a:lnTo>
                <a:lnTo>
                  <a:pt x="506" y="540"/>
                </a:lnTo>
                <a:lnTo>
                  <a:pt x="503" y="535"/>
                </a:lnTo>
                <a:lnTo>
                  <a:pt x="499" y="531"/>
                </a:lnTo>
                <a:lnTo>
                  <a:pt x="495" y="528"/>
                </a:lnTo>
                <a:lnTo>
                  <a:pt x="491" y="525"/>
                </a:lnTo>
                <a:lnTo>
                  <a:pt x="485" y="524"/>
                </a:lnTo>
                <a:lnTo>
                  <a:pt x="480" y="522"/>
                </a:lnTo>
                <a:lnTo>
                  <a:pt x="421" y="522"/>
                </a:lnTo>
                <a:lnTo>
                  <a:pt x="421" y="496"/>
                </a:lnTo>
                <a:lnTo>
                  <a:pt x="667" y="496"/>
                </a:lnTo>
                <a:lnTo>
                  <a:pt x="667" y="496"/>
                </a:lnTo>
                <a:lnTo>
                  <a:pt x="675" y="495"/>
                </a:lnTo>
                <a:lnTo>
                  <a:pt x="682" y="493"/>
                </a:lnTo>
                <a:lnTo>
                  <a:pt x="689" y="489"/>
                </a:lnTo>
                <a:lnTo>
                  <a:pt x="694" y="485"/>
                </a:lnTo>
                <a:lnTo>
                  <a:pt x="698" y="480"/>
                </a:lnTo>
                <a:lnTo>
                  <a:pt x="701" y="473"/>
                </a:lnTo>
                <a:lnTo>
                  <a:pt x="704" y="466"/>
                </a:lnTo>
                <a:lnTo>
                  <a:pt x="705" y="457"/>
                </a:lnTo>
                <a:lnTo>
                  <a:pt x="705" y="38"/>
                </a:lnTo>
                <a:lnTo>
                  <a:pt x="705" y="38"/>
                </a:lnTo>
                <a:lnTo>
                  <a:pt x="704" y="29"/>
                </a:lnTo>
                <a:lnTo>
                  <a:pt x="701" y="22"/>
                </a:lnTo>
                <a:lnTo>
                  <a:pt x="698" y="17"/>
                </a:lnTo>
                <a:lnTo>
                  <a:pt x="694" y="11"/>
                </a:lnTo>
                <a:lnTo>
                  <a:pt x="689" y="6"/>
                </a:lnTo>
                <a:lnTo>
                  <a:pt x="682" y="3"/>
                </a:lnTo>
                <a:lnTo>
                  <a:pt x="675" y="0"/>
                </a:lnTo>
                <a:lnTo>
                  <a:pt x="667" y="0"/>
                </a:lnTo>
                <a:lnTo>
                  <a:pt x="667" y="0"/>
                </a:lnTo>
                <a:close/>
                <a:moveTo>
                  <a:pt x="673" y="464"/>
                </a:moveTo>
                <a:lnTo>
                  <a:pt x="31" y="464"/>
                </a:lnTo>
                <a:lnTo>
                  <a:pt x="31" y="32"/>
                </a:lnTo>
                <a:lnTo>
                  <a:pt x="673" y="32"/>
                </a:lnTo>
                <a:lnTo>
                  <a:pt x="673" y="464"/>
                </a:lnTo>
                <a:close/>
              </a:path>
            </a:pathLst>
          </a:custGeom>
          <a:solidFill>
            <a:srgbClr val="93220B"/>
          </a:solidFill>
          <a:ln cap="flat" cmpd="sng" w="9525">
            <a:solidFill>
              <a:srgbClr val="9322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76200" spcFirstLastPara="1" rIns="762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4871618" y="3494581"/>
            <a:ext cx="1756200" cy="277200"/>
          </a:xfrm>
          <a:prstGeom prst="roundRect">
            <a:avLst>
              <a:gd fmla="val 16667" name="adj"/>
            </a:avLst>
          </a:prstGeom>
          <a:solidFill>
            <a:srgbClr val="7CC1DF"/>
          </a:solidFill>
          <a:ln cap="flat" cmpd="sng" w="9525">
            <a:solidFill>
              <a:srgbClr val="2D87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rewall_blue.png" id="164" name="Google Shape;16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7685" y="3053692"/>
            <a:ext cx="366498" cy="29145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/>
          <p:nvPr/>
        </p:nvSpPr>
        <p:spPr>
          <a:xfrm>
            <a:off x="4888412" y="3046257"/>
            <a:ext cx="381600" cy="303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19050">
            <a:solidFill>
              <a:srgbClr val="49A9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9A9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68059" y="3511392"/>
            <a:ext cx="374705" cy="25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87664" y="3490487"/>
            <a:ext cx="293532" cy="30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96015" y="3511792"/>
            <a:ext cx="563535" cy="241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 Router 1.png" id="169" name="Google Shape;16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87879" y="3530981"/>
            <a:ext cx="222384" cy="21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/>
        </p:nvSpPr>
        <p:spPr>
          <a:xfrm>
            <a:off x="-284408" y="4441519"/>
            <a:ext cx="326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x86 vRouter with Standard NIC</a:t>
            </a: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164289" y="811958"/>
            <a:ext cx="1899900" cy="648300"/>
            <a:chOff x="263014" y="879783"/>
            <a:chExt cx="1899900" cy="648300"/>
          </a:xfrm>
        </p:grpSpPr>
        <p:sp>
          <p:nvSpPr>
            <p:cNvPr id="118" name="Google Shape;118;p15"/>
            <p:cNvSpPr/>
            <p:nvPr/>
          </p:nvSpPr>
          <p:spPr>
            <a:xfrm rot="10800000">
              <a:off x="263014" y="879783"/>
              <a:ext cx="1899900" cy="648300"/>
            </a:xfrm>
            <a:prstGeom prst="round2SameRect">
              <a:avLst>
                <a:gd fmla="val 12872" name="adj1"/>
                <a:gd fmla="val 15213" name="adj2"/>
              </a:avLst>
            </a:prstGeom>
            <a:solidFill>
              <a:srgbClr val="FEFEFE">
                <a:alpha val="17650"/>
              </a:srgbClr>
            </a:solidFill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67">
                <a:solidFill>
                  <a:srgbClr val="0067A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944501" y="999704"/>
              <a:ext cx="1124700" cy="2964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A6A6A6"/>
                  </a:solidFill>
                  <a:latin typeface="Calibri"/>
                  <a:ea typeface="Calibri"/>
                  <a:cs typeface="Calibri"/>
                  <a:sym typeface="Calibri"/>
                </a:rPr>
                <a:t>ORCHESTRATOR</a:t>
              </a:r>
              <a:endParaRPr/>
            </a:p>
          </p:txBody>
        </p:sp>
        <p:pic>
          <p:nvPicPr>
            <p:cNvPr id="173" name="Google Shape;173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5576" y="880301"/>
              <a:ext cx="620850" cy="6208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4" name="Google Shape;174;p15"/>
          <p:cNvCxnSpPr>
            <a:stCxn id="125" idx="1"/>
            <a:endCxn id="124" idx="2"/>
          </p:cNvCxnSpPr>
          <p:nvPr/>
        </p:nvCxnSpPr>
        <p:spPr>
          <a:xfrm rot="10800000">
            <a:off x="1145478" y="2548863"/>
            <a:ext cx="5700" cy="420000"/>
          </a:xfrm>
          <a:prstGeom prst="straightConnector1">
            <a:avLst/>
          </a:prstGeom>
          <a:noFill/>
          <a:ln cap="flat" cmpd="sng" w="28575">
            <a:solidFill>
              <a:srgbClr val="3095C2"/>
            </a:solidFill>
            <a:prstDash val="dot"/>
            <a:round/>
            <a:headEnd len="sm" w="sm" type="triangle"/>
            <a:tailEnd len="sm" w="sm" type="triangle"/>
          </a:ln>
        </p:spPr>
      </p:cxnSp>
      <p:sp>
        <p:nvSpPr>
          <p:cNvPr id="175" name="Google Shape;175;p15"/>
          <p:cNvSpPr/>
          <p:nvPr/>
        </p:nvSpPr>
        <p:spPr>
          <a:xfrm>
            <a:off x="2111225" y="2487225"/>
            <a:ext cx="2665675" cy="760350"/>
          </a:xfrm>
          <a:custGeom>
            <a:rect b="b" l="l" r="r" t="t"/>
            <a:pathLst>
              <a:path extrusionOk="0" h="30414" w="106627">
                <a:moveTo>
                  <a:pt x="0" y="0"/>
                </a:moveTo>
                <a:cubicBezTo>
                  <a:pt x="7216" y="4473"/>
                  <a:pt x="25524" y="21767"/>
                  <a:pt x="43295" y="26836"/>
                </a:cubicBezTo>
                <a:cubicBezTo>
                  <a:pt x="61066" y="31905"/>
                  <a:pt x="96072" y="29818"/>
                  <a:pt x="106627" y="30414"/>
                </a:cubicBezTo>
              </a:path>
            </a:pathLst>
          </a:custGeom>
          <a:noFill/>
          <a:ln cap="flat" cmpd="sng" w="28575">
            <a:solidFill>
              <a:srgbClr val="3095C2"/>
            </a:solidFill>
            <a:prstDash val="dot"/>
            <a:round/>
            <a:headEnd len="sm" w="sm" type="triangle"/>
            <a:tailEnd len="sm" w="sm" type="triangle"/>
          </a:ln>
        </p:spPr>
      </p:sp>
      <p:pic>
        <p:nvPicPr>
          <p:cNvPr id="176" name="Google Shape;176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90288" y="59652"/>
            <a:ext cx="613123" cy="4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00056" y="3089883"/>
            <a:ext cx="346092" cy="20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/>
          <p:nvPr/>
        </p:nvSpPr>
        <p:spPr>
          <a:xfrm>
            <a:off x="3721375" y="3131275"/>
            <a:ext cx="1959000" cy="1270225"/>
          </a:xfrm>
          <a:custGeom>
            <a:rect b="b" l="l" r="r" t="t"/>
            <a:pathLst>
              <a:path extrusionOk="0" h="50809" w="78360">
                <a:moveTo>
                  <a:pt x="0" y="50809"/>
                </a:moveTo>
                <a:cubicBezTo>
                  <a:pt x="11510" y="46575"/>
                  <a:pt x="55997" y="33873"/>
                  <a:pt x="69057" y="25405"/>
                </a:cubicBezTo>
                <a:cubicBezTo>
                  <a:pt x="82117" y="16937"/>
                  <a:pt x="76810" y="4234"/>
                  <a:pt x="78360" y="0"/>
                </a:cubicBezTo>
              </a:path>
            </a:pathLst>
          </a:custGeom>
          <a:noFill/>
          <a:ln cap="flat" cmpd="sng" w="28575">
            <a:solidFill>
              <a:srgbClr val="3095C2"/>
            </a:solidFill>
            <a:prstDash val="dot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138112" y="452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major data center operators use acceleration: </a:t>
            </a:r>
            <a:br>
              <a:rPr lang="en"/>
            </a:br>
            <a:r>
              <a:rPr lang="en"/>
              <a:t>vRouter Acceleration &amp; Offload greatly improves NFV TCO Equation</a:t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3033973" y="1334156"/>
            <a:ext cx="2601141" cy="2355262"/>
            <a:chOff x="3222117" y="816716"/>
            <a:chExt cx="2601141" cy="2355262"/>
          </a:xfrm>
        </p:grpSpPr>
        <p:pic>
          <p:nvPicPr>
            <p:cNvPr id="185" name="Google Shape;18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22117" y="816716"/>
              <a:ext cx="2601141" cy="2355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6"/>
            <p:cNvSpPr txBox="1"/>
            <p:nvPr/>
          </p:nvSpPr>
          <p:spPr>
            <a:xfrm>
              <a:off x="4667056" y="1350021"/>
              <a:ext cx="491100" cy="156900"/>
            </a:xfrm>
            <a:prstGeom prst="rect">
              <a:avLst/>
            </a:prstGeom>
            <a:solidFill>
              <a:srgbClr val="BECDBE"/>
            </a:solidFill>
            <a:ln>
              <a:noFill/>
            </a:ln>
          </p:spPr>
          <p:txBody>
            <a:bodyPr anchorCtr="0" anchor="t" bIns="22800" lIns="45625" spcFirstLastPara="1" rIns="45625" wrap="square" tIns="2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C3C3C"/>
                  </a:solidFill>
                  <a:latin typeface="Arial"/>
                  <a:ea typeface="Arial"/>
                  <a:cs typeface="Arial"/>
                  <a:sym typeface="Arial"/>
                </a:rPr>
                <a:t>vRouter</a:t>
              </a:r>
              <a:endParaRPr/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-77950" y="1093475"/>
            <a:ext cx="3258678" cy="2659054"/>
            <a:chOff x="-1486122" y="187705"/>
            <a:chExt cx="4876800" cy="3542100"/>
          </a:xfrm>
        </p:grpSpPr>
        <p:pic>
          <p:nvPicPr>
            <p:cNvPr id="188" name="Google Shape;18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486122" y="187705"/>
              <a:ext cx="4876800" cy="354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6"/>
            <p:cNvSpPr txBox="1"/>
            <p:nvPr/>
          </p:nvSpPr>
          <p:spPr>
            <a:xfrm>
              <a:off x="1093133" y="2287670"/>
              <a:ext cx="7620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57% Servers</a:t>
              </a:r>
              <a:endParaRPr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-588445" y="1789368"/>
              <a:ext cx="908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18% Power Distribution &amp; Cooling</a:t>
              </a:r>
              <a:endParaRPr/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88177" y="1076368"/>
              <a:ext cx="7620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13% Power</a:t>
              </a:r>
              <a:endParaRPr/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-442328" y="2514567"/>
              <a:ext cx="7620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8% Networking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Equipment</a:t>
              </a: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 rot="-4672510">
              <a:off x="753894" y="1004490"/>
              <a:ext cx="678434" cy="138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4% Other</a:t>
              </a:r>
              <a:endParaRPr/>
            </a:p>
          </p:txBody>
        </p:sp>
      </p:grpSp>
      <p:sp>
        <p:nvSpPr>
          <p:cNvPr id="194" name="Google Shape;194;p16"/>
          <p:cNvSpPr txBox="1"/>
          <p:nvPr/>
        </p:nvSpPr>
        <p:spPr>
          <a:xfrm>
            <a:off x="210833" y="3762986"/>
            <a:ext cx="268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EBAF1"/>
                </a:solidFill>
                <a:latin typeface="Calibri"/>
                <a:ea typeface="Calibri"/>
                <a:cs typeface="Calibri"/>
                <a:sym typeface="Calibri"/>
              </a:rPr>
              <a:t>80%+ monthly data center costs attributed to servers and related power and cooling costs </a:t>
            </a: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>
            <a:off x="0" y="4348580"/>
            <a:ext cx="9144000" cy="455534"/>
            <a:chOff x="0" y="209562"/>
            <a:chExt cx="9144000" cy="455534"/>
          </a:xfrm>
        </p:grpSpPr>
        <p:sp>
          <p:nvSpPr>
            <p:cNvPr id="196" name="Google Shape;196;p16"/>
            <p:cNvSpPr/>
            <p:nvPr/>
          </p:nvSpPr>
          <p:spPr>
            <a:xfrm>
              <a:off x="0" y="228596"/>
              <a:ext cx="9144000" cy="436500"/>
            </a:xfrm>
            <a:prstGeom prst="rect">
              <a:avLst/>
            </a:prstGeom>
            <a:solidFill>
              <a:srgbClr val="236F9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0" y="209562"/>
              <a:ext cx="9144000" cy="375300"/>
            </a:xfrm>
            <a:prstGeom prst="rect">
              <a:avLst/>
            </a:prstGeom>
            <a:solidFill>
              <a:srgbClr val="236F9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~2x Lower TCO through CAPEX &amp; OPEX reduction in Servers, Power &amp; Cooling</a:t>
              </a: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6"/>
          <p:cNvSpPr/>
          <p:nvPr/>
        </p:nvSpPr>
        <p:spPr>
          <a:xfrm rot="-1073531">
            <a:off x="4885529" y="3648403"/>
            <a:ext cx="2463651" cy="139938"/>
          </a:xfrm>
          <a:prstGeom prst="parallelogram">
            <a:avLst>
              <a:gd fmla="val 25000" name="adj"/>
            </a:avLst>
          </a:prstGeom>
          <a:solidFill>
            <a:srgbClr val="003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5956621" y="3752513"/>
            <a:ext cx="612600" cy="504900"/>
          </a:xfrm>
          <a:prstGeom prst="triangle">
            <a:avLst>
              <a:gd fmla="val 50000" name="adj"/>
            </a:avLst>
          </a:prstGeom>
          <a:solidFill>
            <a:srgbClr val="003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4959450" y="3155301"/>
            <a:ext cx="684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6"/>
          <p:cNvGrpSpPr/>
          <p:nvPr/>
        </p:nvGrpSpPr>
        <p:grpSpPr>
          <a:xfrm>
            <a:off x="6291263" y="699905"/>
            <a:ext cx="2765993" cy="2351731"/>
            <a:chOff x="6291263" y="1217345"/>
            <a:chExt cx="2765993" cy="2351731"/>
          </a:xfrm>
        </p:grpSpPr>
        <p:grpSp>
          <p:nvGrpSpPr>
            <p:cNvPr id="202" name="Google Shape;202;p16"/>
            <p:cNvGrpSpPr/>
            <p:nvPr/>
          </p:nvGrpSpPr>
          <p:grpSpPr>
            <a:xfrm>
              <a:off x="6291263" y="1217345"/>
              <a:ext cx="2765993" cy="2351731"/>
              <a:chOff x="6291263" y="1217345"/>
              <a:chExt cx="2765993" cy="2351731"/>
            </a:xfrm>
          </p:grpSpPr>
          <p:pic>
            <p:nvPicPr>
              <p:cNvPr id="203" name="Google Shape;203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291263" y="1217345"/>
                <a:ext cx="2765993" cy="23517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16"/>
              <p:cNvSpPr txBox="1"/>
              <p:nvPr/>
            </p:nvSpPr>
            <p:spPr>
              <a:xfrm>
                <a:off x="7617843" y="1530391"/>
                <a:ext cx="208200" cy="183000"/>
              </a:xfrm>
              <a:prstGeom prst="rect">
                <a:avLst/>
              </a:prstGeom>
              <a:solidFill>
                <a:srgbClr val="BECDBE"/>
              </a:solidFill>
              <a:ln cap="flat" cmpd="sng" w="9525">
                <a:solidFill>
                  <a:srgbClr val="3C3C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00" lIns="45625" spcFirstLastPara="1" rIns="45625" wrap="square" tIns="228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rgbClr val="3C3C3C"/>
                    </a:solidFill>
                    <a:latin typeface="Arial"/>
                    <a:ea typeface="Arial"/>
                    <a:cs typeface="Arial"/>
                    <a:sym typeface="Arial"/>
                  </a:rPr>
                  <a:t>vR</a:t>
                </a:r>
                <a:endParaRPr sz="500">
                  <a:solidFill>
                    <a:srgbClr val="3C3C3C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16"/>
            <p:cNvSpPr/>
            <p:nvPr/>
          </p:nvSpPr>
          <p:spPr>
            <a:xfrm>
              <a:off x="7849817" y="3016972"/>
              <a:ext cx="1113600" cy="50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6"/>
          <p:cNvSpPr txBox="1"/>
          <p:nvPr/>
        </p:nvSpPr>
        <p:spPr>
          <a:xfrm>
            <a:off x="8040803" y="2536635"/>
            <a:ext cx="365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3492592" y="3713614"/>
            <a:ext cx="1329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Un-Accelerated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vRouter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7397363" y="3213883"/>
            <a:ext cx="1053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Accelerated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vRouter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SmartNIC vRouter delivers Higher Performance, Lower CPU Count, Low Latency 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147269" y="998660"/>
            <a:ext cx="44739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47" lvl="0" marL="257147" marR="0" rtl="0" algn="l">
              <a:spcBef>
                <a:spcPts val="0"/>
              </a:spcBef>
              <a:spcAft>
                <a:spcPts val="0"/>
              </a:spcAft>
              <a:buClr>
                <a:srgbClr val="222F4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22F44"/>
                </a:solidFill>
                <a:latin typeface="Calibri"/>
                <a:ea typeface="Calibri"/>
                <a:cs typeface="Calibri"/>
                <a:sym typeface="Calibri"/>
              </a:rPr>
              <a:t>Proven enhancement to software only Contrail solution: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4289" lvl="1" marL="557150" marR="0" rtl="0" algn="l">
              <a:spcBef>
                <a:spcPts val="320"/>
              </a:spcBef>
              <a:spcAft>
                <a:spcPts val="0"/>
              </a:spcAft>
              <a:buClr>
                <a:srgbClr val="222F44"/>
              </a:buClr>
              <a:buSzPts val="1600"/>
              <a:buFont typeface="Calibri"/>
              <a:buChar char="○"/>
            </a:pPr>
            <a:r>
              <a:rPr i="0" lang="en" sz="1600" u="none" cap="none" strike="noStrike">
                <a:solidFill>
                  <a:srgbClr val="222F44"/>
                </a:solidFill>
                <a:latin typeface="Calibri"/>
                <a:ea typeface="Calibri"/>
                <a:cs typeface="Calibri"/>
                <a:sym typeface="Calibri"/>
              </a:rPr>
              <a:t>Higher performance than </a:t>
            </a:r>
            <a:r>
              <a:rPr lang="en" sz="1600">
                <a:solidFill>
                  <a:srgbClr val="222F44"/>
                </a:solidFill>
                <a:latin typeface="Calibri"/>
                <a:ea typeface="Calibri"/>
                <a:cs typeface="Calibri"/>
                <a:sym typeface="Calibri"/>
              </a:rPr>
              <a:t>DPDK</a:t>
            </a:r>
            <a:r>
              <a:rPr i="0" lang="en" sz="1600" u="none" cap="none" strike="noStrike">
                <a:solidFill>
                  <a:srgbClr val="222F44"/>
                </a:solidFill>
                <a:latin typeface="Calibri"/>
                <a:ea typeface="Calibri"/>
                <a:cs typeface="Calibri"/>
                <a:sym typeface="Calibri"/>
              </a:rPr>
              <a:t> vRouter</a:t>
            </a:r>
            <a:endParaRPr i="0" sz="1600" u="none" cap="none" strike="noStrike">
              <a:solidFill>
                <a:srgbClr val="222F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289" lvl="1" marL="557150" marR="0" rtl="0" algn="l">
              <a:spcBef>
                <a:spcPts val="320"/>
              </a:spcBef>
              <a:spcAft>
                <a:spcPts val="0"/>
              </a:spcAft>
              <a:buClr>
                <a:srgbClr val="222F44"/>
              </a:buClr>
              <a:buSzPts val="1600"/>
              <a:buFont typeface="Calibri"/>
              <a:buChar char="○"/>
            </a:pPr>
            <a:r>
              <a:rPr i="0" lang="en" sz="1600" u="none" cap="none" strike="noStrike">
                <a:solidFill>
                  <a:srgbClr val="222F44"/>
                </a:solidFill>
                <a:latin typeface="Calibri"/>
                <a:ea typeface="Calibri"/>
                <a:cs typeface="Calibri"/>
                <a:sym typeface="Calibri"/>
              </a:rPr>
              <a:t>Lower CPU consumption than DPDK vRouter</a:t>
            </a:r>
            <a:endParaRPr i="0" sz="1600" u="none" cap="none" strike="noStrike">
              <a:solidFill>
                <a:srgbClr val="222F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289" lvl="1" marL="557150" marR="0" rtl="0" algn="l">
              <a:spcBef>
                <a:spcPts val="320"/>
              </a:spcBef>
              <a:spcAft>
                <a:spcPts val="0"/>
              </a:spcAft>
              <a:buClr>
                <a:srgbClr val="222F44"/>
              </a:buClr>
              <a:buSzPts val="1600"/>
              <a:buFont typeface="Calibri"/>
              <a:buChar char="○"/>
            </a:pPr>
            <a:r>
              <a:rPr i="0" lang="en" sz="1600" u="none" cap="none" strike="noStrike">
                <a:solidFill>
                  <a:srgbClr val="222F44"/>
                </a:solidFill>
                <a:latin typeface="Calibri"/>
                <a:ea typeface="Calibri"/>
                <a:cs typeface="Calibri"/>
                <a:sym typeface="Calibri"/>
              </a:rPr>
              <a:t>Lower latency than SW only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4289" lvl="1" marL="557150" marR="0" rtl="0" algn="l">
              <a:spcBef>
                <a:spcPts val="320"/>
              </a:spcBef>
              <a:spcAft>
                <a:spcPts val="0"/>
              </a:spcAft>
              <a:buClr>
                <a:srgbClr val="222F44"/>
              </a:buClr>
              <a:buSzPts val="1600"/>
              <a:buFont typeface="Calibri"/>
              <a:buChar char="○"/>
            </a:pPr>
            <a:r>
              <a:rPr i="0" lang="en" sz="1600" u="none" cap="none" strike="noStrike">
                <a:solidFill>
                  <a:srgbClr val="222F44"/>
                </a:solidFill>
                <a:latin typeface="Calibri"/>
                <a:ea typeface="Calibri"/>
                <a:cs typeface="Calibri"/>
                <a:sym typeface="Calibri"/>
              </a:rPr>
              <a:t>Higher resiliency through always on SW slow path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4289" lvl="1" marL="557150" marR="0" rtl="0" algn="l">
              <a:spcBef>
                <a:spcPts val="320"/>
              </a:spcBef>
              <a:spcAft>
                <a:spcPts val="0"/>
              </a:spcAft>
              <a:buClr>
                <a:srgbClr val="222F44"/>
              </a:buClr>
              <a:buSzPts val="1600"/>
              <a:buFont typeface="Calibri"/>
              <a:buChar char="○"/>
            </a:pPr>
            <a:r>
              <a:rPr i="0" lang="en" sz="1600" u="none" cap="none" strike="noStrike">
                <a:solidFill>
                  <a:srgbClr val="222F44"/>
                </a:solidFill>
                <a:latin typeface="Calibri"/>
                <a:ea typeface="Calibri"/>
                <a:cs typeface="Calibri"/>
                <a:sym typeface="Calibri"/>
              </a:rPr>
              <a:t>Performance and TCO figures proven in the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4289" lvl="1" marL="557150" marR="0" rtl="0" algn="l">
              <a:spcBef>
                <a:spcPts val="400"/>
              </a:spcBef>
              <a:spcAft>
                <a:spcPts val="0"/>
              </a:spcAft>
              <a:buClr>
                <a:srgbClr val="222F44"/>
              </a:buClr>
              <a:buSzPts val="2000"/>
              <a:buFont typeface="Noto Sans Symbols"/>
              <a:buChar char="○"/>
            </a:pPr>
            <a:r>
              <a:rPr i="0" lang="en" sz="2000" u="none" cap="none" strike="noStrike">
                <a:solidFill>
                  <a:srgbClr val="222F44"/>
                </a:solidFill>
                <a:latin typeface="Calibri"/>
                <a:ea typeface="Calibri"/>
                <a:cs typeface="Calibri"/>
                <a:sym typeface="Calibri"/>
              </a:rPr>
              <a:t>Product is Generally Available</a:t>
            </a:r>
            <a:r>
              <a:rPr b="0" i="0" lang="en" sz="20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342860" marR="0" rtl="0" algn="l">
              <a:spcBef>
                <a:spcPts val="320"/>
              </a:spcBef>
              <a:spcAft>
                <a:spcPts val="0"/>
              </a:spcAft>
              <a:buClr>
                <a:srgbClr val="222F44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22F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108" y="1408640"/>
            <a:ext cx="4439467" cy="258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supported in initial release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1561204" y="1061159"/>
            <a:ext cx="2676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45E88"/>
              </a:buClr>
              <a:buSzPts val="1400"/>
              <a:buFont typeface="Times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Encapsulations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L3 overlay (IPv4 and IPv6)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IPv4 underlay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MPLSoGRE, MPLSoUDP, VXLAN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63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445E88"/>
              </a:buClr>
              <a:buSzPts val="1000"/>
              <a:buFont typeface="Noto Sans Symbols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445E88"/>
              </a:buClr>
              <a:buSzPts val="1400"/>
              <a:buFont typeface="Times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Forwarding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Flow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Next Hop ECMP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Mirroring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Link Bonding/LACP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63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445E88"/>
              </a:buClr>
              <a:buSzPts val="1000"/>
              <a:buFont typeface="Noto Sans Symbols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445E88"/>
              </a:buClr>
              <a:buSzPts val="1400"/>
              <a:buFont typeface="Times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VM Connectivity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SR-IOV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XVIO (eXpress VirtIO) / DPDK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63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445E88"/>
              </a:buClr>
              <a:buSzPts val="1000"/>
              <a:buFont typeface="Noto Sans Symbols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5780383" y="1075817"/>
            <a:ext cx="26370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45E88"/>
              </a:buClr>
              <a:buSzPts val="1400"/>
              <a:buFont typeface="Times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Performance optimizations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Checksum offload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Large Segmentation Offload (LSO)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Jumbo Frames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445E88"/>
              </a:buClr>
              <a:buSzPts val="1400"/>
              <a:buFont typeface="Times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445E88"/>
              </a:buClr>
              <a:buSzPts val="1400"/>
              <a:buFont typeface="Times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OS  &amp; Orchestration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Host OS: Ubuntu, RHEL/CentOS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Guest OS: Ubuntu, RHEL/CentOS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KVM Hypervisor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OpenStack Integration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4137" lvl="1" marL="457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445E88"/>
              </a:buClr>
              <a:buSzPts val="1400"/>
              <a:buFont typeface="Noto Sans Symbols"/>
              <a:buNone/>
            </a:pPr>
            <a:r>
              <a:t/>
            </a:r>
            <a:endParaRPr i="0" sz="1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063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445E88"/>
              </a:buClr>
              <a:buSzPts val="1000"/>
              <a:buFont typeface="Noto Sans Symbols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445E88"/>
              </a:buClr>
              <a:buSzPts val="1400"/>
              <a:buFont typeface="Times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Operation &amp; Analytics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9862" lvl="0" marL="16986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Statistics synchronisation with vRouter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117" y="2577838"/>
            <a:ext cx="6223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4519" y="2641338"/>
            <a:ext cx="6477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0069" y="1163187"/>
            <a:ext cx="7366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4519" y="3767912"/>
            <a:ext cx="6477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0917" y="3825062"/>
            <a:ext cx="520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4067" y="99808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138112" y="121444"/>
            <a:ext cx="8865300" cy="428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NFVI Component Overview</a:t>
            </a:r>
            <a:endParaRPr/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3">
            <a:alphaModFix/>
          </a:blip>
          <a:srcRect b="11449" l="0" r="1739" t="0"/>
          <a:stretch/>
        </p:blipFill>
        <p:spPr>
          <a:xfrm>
            <a:off x="1384400" y="1009725"/>
            <a:ext cx="5704751" cy="34795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1110825" y="4489325"/>
            <a:ext cx="7459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REF: </a:t>
            </a:r>
            <a:r>
              <a:rPr lang="en" sz="900">
                <a:solidFill>
                  <a:srgbClr val="1155CC"/>
                </a:solidFill>
                <a:uFill>
                  <a:noFill/>
                </a:uFill>
                <a:hlinkClick r:id="rId4"/>
              </a:rPr>
              <a:t>https://www.juniper.net/documentation/en_US/contrail-cloud10.0/topics/concept/solution-vepc-understanding.html</a:t>
            </a:r>
            <a:endParaRPr sz="9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6" name="Google Shape;236;p19"/>
          <p:cNvSpPr/>
          <p:nvPr/>
        </p:nvSpPr>
        <p:spPr>
          <a:xfrm>
            <a:off x="706950" y="4098725"/>
            <a:ext cx="585600" cy="39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3090150" y="4293950"/>
            <a:ext cx="1508100" cy="1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1283" l="0" r="1739" t="88776"/>
          <a:stretch/>
        </p:blipFill>
        <p:spPr>
          <a:xfrm>
            <a:off x="1384400" y="651649"/>
            <a:ext cx="5704751" cy="39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/>
          <p:nvPr/>
        </p:nvSpPr>
        <p:spPr>
          <a:xfrm>
            <a:off x="706950" y="619125"/>
            <a:ext cx="585600" cy="39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3227832" y="3488625"/>
            <a:ext cx="1508100" cy="1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Various VNFs (vECP, vIMS, etc…)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227825" y="719175"/>
            <a:ext cx="1895400" cy="1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vEPC Reference Architecture</a:t>
            </a:r>
            <a:endParaRPr sz="850"/>
          </a:p>
        </p:txBody>
      </p:sp>
      <p:sp>
        <p:nvSpPr>
          <p:cNvPr id="242" name="Google Shape;242;p19"/>
          <p:cNvSpPr/>
          <p:nvPr/>
        </p:nvSpPr>
        <p:spPr>
          <a:xfrm>
            <a:off x="3227825" y="840675"/>
            <a:ext cx="1895400" cy="1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vIMS Reference Architecture</a:t>
            </a:r>
            <a:endParaRPr sz="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Netrono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03864"/>
      </a:accent1>
      <a:accent2>
        <a:srgbClr val="2F5597"/>
      </a:accent2>
      <a:accent3>
        <a:srgbClr val="1F4E79"/>
      </a:accent3>
      <a:accent4>
        <a:srgbClr val="808080"/>
      </a:accent4>
      <a:accent5>
        <a:srgbClr val="ED7D31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