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022" r:id="rId2"/>
    <p:sldId id="1021" r:id="rId3"/>
    <p:sldId id="1023" r:id="rId4"/>
    <p:sldId id="1024" r:id="rId5"/>
    <p:sldId id="102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83CC7-C867-9544-9790-9077CF22EF8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49669-8B2C-D447-B86F-5E76CB3F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i="1" dirty="0">
                <a:effectLst/>
              </a:rPr>
              <a:t>Service Template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Service templates are always configured in the scope of a domain, and the templates can be used on all projects within a domain. A template can be used to launch multiple service instances in different projects within a domain.</a:t>
            </a:r>
          </a:p>
          <a:p>
            <a:r>
              <a:rPr lang="en-US" dirty="0">
                <a:effectLst/>
              </a:rPr>
              <a:t>The following are the parameters to be configured for a service template:</a:t>
            </a:r>
          </a:p>
          <a:p>
            <a:r>
              <a:rPr lang="en-US" dirty="0"/>
              <a:t>Service template name</a:t>
            </a:r>
          </a:p>
          <a:p>
            <a:r>
              <a:rPr lang="en-US" dirty="0"/>
              <a:t>Domain name</a:t>
            </a:r>
          </a:p>
          <a:p>
            <a:r>
              <a:rPr lang="en-US" dirty="0"/>
              <a:t>Service mode </a:t>
            </a:r>
          </a:p>
          <a:p>
            <a:pPr lvl="1"/>
            <a:r>
              <a:rPr lang="en-US" dirty="0"/>
              <a:t>Transparent</a:t>
            </a:r>
          </a:p>
          <a:p>
            <a:pPr lvl="1"/>
            <a:r>
              <a:rPr lang="en-US" dirty="0"/>
              <a:t>In-Network</a:t>
            </a:r>
          </a:p>
          <a:p>
            <a:pPr lvl="1"/>
            <a:r>
              <a:rPr lang="en-US" dirty="0"/>
              <a:t>In-Network NAT</a:t>
            </a:r>
          </a:p>
          <a:p>
            <a:r>
              <a:rPr lang="en-US" dirty="0"/>
              <a:t>Image name (for virtual service) </a:t>
            </a:r>
          </a:p>
          <a:p>
            <a:pPr lvl="1"/>
            <a:r>
              <a:rPr lang="en-US" dirty="0"/>
              <a:t>If the service is a virtual service, then the name of the image to be used must be included in the service template. In an </a:t>
            </a:r>
            <a:r>
              <a:rPr lang="en-US" dirty="0" err="1"/>
              <a:t>OpenStack</a:t>
            </a:r>
            <a:r>
              <a:rPr lang="en-US" dirty="0"/>
              <a:t> setup, the image must be added to the setup by using Glance.</a:t>
            </a:r>
          </a:p>
          <a:p>
            <a:r>
              <a:rPr lang="en-US" dirty="0"/>
              <a:t>Interface list </a:t>
            </a:r>
          </a:p>
          <a:p>
            <a:pPr lvl="1"/>
            <a:r>
              <a:rPr lang="en-US" dirty="0"/>
              <a:t>Ordered list of interfaces---this determines the order in which Interfaces will be created on the service instance.</a:t>
            </a:r>
          </a:p>
          <a:p>
            <a:pPr lvl="1"/>
            <a:r>
              <a:rPr lang="en-US" dirty="0"/>
              <a:t>Most of the service templates will have management, left, and right interfaces. For service instances requiring more interfaces, “other” interfaces can be added to the interface List.</a:t>
            </a:r>
          </a:p>
          <a:p>
            <a:pPr lvl="1"/>
            <a:r>
              <a:rPr lang="en-US" dirty="0"/>
              <a:t>Shared IP attribute, per interface</a:t>
            </a:r>
          </a:p>
          <a:p>
            <a:pPr lvl="1"/>
            <a:r>
              <a:rPr lang="en-US" dirty="0"/>
              <a:t>Static routes enabled attribute, per interface</a:t>
            </a:r>
          </a:p>
          <a:p>
            <a:r>
              <a:rPr lang="en-US" dirty="0"/>
              <a:t>Advanced options​ </a:t>
            </a:r>
          </a:p>
          <a:p>
            <a:pPr lvl="1"/>
            <a:r>
              <a:rPr lang="en-US" dirty="0"/>
              <a:t>Service scaling---use this attribute to enable a service instance to have more than one instance of the service instance virtual machine. </a:t>
            </a:r>
          </a:p>
          <a:p>
            <a:pPr lvl="1"/>
            <a:r>
              <a:rPr lang="en-US" dirty="0"/>
              <a:t>Flavor---assign an </a:t>
            </a:r>
            <a:r>
              <a:rPr lang="en-US" dirty="0" err="1"/>
              <a:t>OpenStack</a:t>
            </a:r>
            <a:r>
              <a:rPr lang="en-US" dirty="0"/>
              <a:t> flavor to be used while launching the service instance. Flavors are defined in </a:t>
            </a:r>
            <a:r>
              <a:rPr lang="en-US" dirty="0" err="1"/>
              <a:t>OpenStack</a:t>
            </a:r>
            <a:r>
              <a:rPr lang="en-US" dirty="0"/>
              <a:t> Nova with attributes such as assignments of CPU cores, memory, and disk space. </a:t>
            </a:r>
          </a:p>
          <a:p>
            <a:r>
              <a:rPr lang="en-US" b="1" i="1" dirty="0">
                <a:effectLst/>
              </a:rPr>
              <a:t>Service Instance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A service instance is always maintained within the scope of a project. A service instance is launched using a specified service template from the domain to which the project belongs.</a:t>
            </a:r>
          </a:p>
          <a:p>
            <a:r>
              <a:rPr lang="en-US" dirty="0">
                <a:effectLst/>
              </a:rPr>
              <a:t>The following are the parameters to be configured for a service instance:</a:t>
            </a:r>
          </a:p>
          <a:p>
            <a:r>
              <a:rPr lang="en-US" dirty="0"/>
              <a:t>Service instance name</a:t>
            </a:r>
          </a:p>
          <a:p>
            <a:r>
              <a:rPr lang="en-US" dirty="0"/>
              <a:t>Project name</a:t>
            </a:r>
          </a:p>
          <a:p>
            <a:r>
              <a:rPr lang="en-US" dirty="0"/>
              <a:t>Service template name</a:t>
            </a:r>
          </a:p>
          <a:p>
            <a:r>
              <a:rPr lang="en-US" dirty="0"/>
              <a:t>Number of virtual machines that will be spawned </a:t>
            </a:r>
          </a:p>
          <a:p>
            <a:pPr lvl="1"/>
            <a:r>
              <a:rPr lang="en-US" dirty="0"/>
              <a:t>Enable service scaling in the service template for multiple virtual machines</a:t>
            </a:r>
          </a:p>
          <a:p>
            <a:r>
              <a:rPr lang="en-US" dirty="0"/>
              <a:t>Ordered virtual network list </a:t>
            </a:r>
          </a:p>
          <a:p>
            <a:pPr lvl="1"/>
            <a:r>
              <a:rPr lang="en-US" dirty="0"/>
              <a:t>Interfaces listed in the order specified in the service template</a:t>
            </a:r>
          </a:p>
          <a:p>
            <a:pPr lvl="1"/>
            <a:r>
              <a:rPr lang="en-US" dirty="0"/>
              <a:t>Identify virtual network for each interface</a:t>
            </a:r>
          </a:p>
          <a:p>
            <a:pPr lvl="1"/>
            <a:r>
              <a:rPr lang="en-US" dirty="0"/>
              <a:t>Assign static routes for virtual networks that have static route enabled in the service template for their interface </a:t>
            </a:r>
          </a:p>
          <a:p>
            <a:pPr lvl="2"/>
            <a:r>
              <a:rPr lang="en-US" dirty="0"/>
              <a:t>Traffic that matches an assigned static route is directed to the service instance on the interface created for the corresponding virtual network</a:t>
            </a:r>
          </a:p>
          <a:p>
            <a:r>
              <a:rPr lang="en-US" dirty="0">
                <a:effectLst/>
              </a:rPr>
              <a:t> </a:t>
            </a:r>
          </a:p>
          <a:p>
            <a:r>
              <a:rPr lang="en-US" b="1" i="1" dirty="0">
                <a:effectLst/>
              </a:rPr>
              <a:t>Service Policy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The following are the parameters to be configured for a service policy:</a:t>
            </a:r>
          </a:p>
          <a:p>
            <a:r>
              <a:rPr lang="en-US" dirty="0"/>
              <a:t>Policy name</a:t>
            </a:r>
          </a:p>
          <a:p>
            <a:r>
              <a:rPr lang="en-US" dirty="0"/>
              <a:t>Source network name</a:t>
            </a:r>
          </a:p>
          <a:p>
            <a:r>
              <a:rPr lang="en-US" dirty="0"/>
              <a:t>Destination network name</a:t>
            </a:r>
          </a:p>
          <a:p>
            <a:r>
              <a:rPr lang="en-US" dirty="0"/>
              <a:t>Other policy match conditions, for example direction and source and destination ports</a:t>
            </a:r>
          </a:p>
          <a:p>
            <a:r>
              <a:rPr lang="en-US" dirty="0"/>
              <a:t>Policy configured in “routed/in-network” or “bridged/” mode</a:t>
            </a:r>
          </a:p>
          <a:p>
            <a:r>
              <a:rPr lang="en-US" dirty="0"/>
              <a:t>An action type called </a:t>
            </a:r>
            <a:r>
              <a:rPr lang="en-US" b="1" dirty="0" err="1"/>
              <a:t>apply_service</a:t>
            </a:r>
            <a:r>
              <a:rPr lang="en-US" dirty="0"/>
              <a:t> is used: </a:t>
            </a:r>
          </a:p>
          <a:p>
            <a:pPr lvl="1"/>
            <a:r>
              <a:rPr lang="en-US" dirty="0"/>
              <a:t>Example: </a:t>
            </a:r>
            <a:r>
              <a:rPr lang="en-US" b="1" dirty="0"/>
              <a:t>'</a:t>
            </a:r>
            <a:r>
              <a:rPr lang="en-US" b="1" dirty="0" err="1"/>
              <a:t>apply_service</a:t>
            </a:r>
            <a:r>
              <a:rPr lang="en-US" b="1" dirty="0"/>
              <a:t>’: [</a:t>
            </a:r>
            <a:r>
              <a:rPr lang="en-US" b="1" dirty="0" err="1"/>
              <a:t>DomainName:ProjectName:ServiceInstanceName</a:t>
            </a:r>
            <a:r>
              <a:rPr lang="en-US" b="1" dirty="0"/>
              <a:t>]</a:t>
            </a:r>
            <a:endParaRPr lang="en-US" dirty="0"/>
          </a:p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90F88B-46BB-42D1-B468-63D7A4D4E19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0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i="1" dirty="0">
                <a:effectLst/>
              </a:rPr>
              <a:t>Service Template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Service templates are always configured in the scope of a domain, and the templates can be used on all projects within a domain. A template can be used to launch multiple service instances in different projects within a domain.</a:t>
            </a:r>
          </a:p>
          <a:p>
            <a:r>
              <a:rPr lang="en-US" dirty="0">
                <a:effectLst/>
              </a:rPr>
              <a:t>The following are the parameters to be configured for a service template:</a:t>
            </a:r>
          </a:p>
          <a:p>
            <a:r>
              <a:rPr lang="en-US" dirty="0"/>
              <a:t>Service template name</a:t>
            </a:r>
          </a:p>
          <a:p>
            <a:r>
              <a:rPr lang="en-US" dirty="0"/>
              <a:t>Domain name</a:t>
            </a:r>
          </a:p>
          <a:p>
            <a:r>
              <a:rPr lang="en-US" dirty="0"/>
              <a:t>Service mode </a:t>
            </a:r>
          </a:p>
          <a:p>
            <a:pPr lvl="1"/>
            <a:r>
              <a:rPr lang="en-US" dirty="0"/>
              <a:t>Transparent</a:t>
            </a:r>
          </a:p>
          <a:p>
            <a:pPr lvl="1"/>
            <a:r>
              <a:rPr lang="en-US" dirty="0"/>
              <a:t>In-Network</a:t>
            </a:r>
          </a:p>
          <a:p>
            <a:pPr lvl="1"/>
            <a:r>
              <a:rPr lang="en-US" dirty="0"/>
              <a:t>In-Network NAT</a:t>
            </a:r>
          </a:p>
          <a:p>
            <a:r>
              <a:rPr lang="en-US" dirty="0"/>
              <a:t>Image name (for virtual service) </a:t>
            </a:r>
          </a:p>
          <a:p>
            <a:pPr lvl="1"/>
            <a:r>
              <a:rPr lang="en-US" dirty="0"/>
              <a:t>If the service is a virtual service, then the name of the image to be used must be included in the service template. In an </a:t>
            </a:r>
            <a:r>
              <a:rPr lang="en-US" dirty="0" err="1"/>
              <a:t>OpenStack</a:t>
            </a:r>
            <a:r>
              <a:rPr lang="en-US" dirty="0"/>
              <a:t> setup, the image must be added to the setup by using Glance.</a:t>
            </a:r>
          </a:p>
          <a:p>
            <a:r>
              <a:rPr lang="en-US" dirty="0"/>
              <a:t>Interface list </a:t>
            </a:r>
          </a:p>
          <a:p>
            <a:pPr lvl="1"/>
            <a:r>
              <a:rPr lang="en-US" dirty="0"/>
              <a:t>Ordered list of interfaces---this determines the order in which Interfaces will be created on the service instance.</a:t>
            </a:r>
          </a:p>
          <a:p>
            <a:pPr lvl="1"/>
            <a:r>
              <a:rPr lang="en-US" dirty="0"/>
              <a:t>Most of the service templates will have management, left, and right interfaces. For service instances requiring more interfaces, “other” interfaces can be added to the interface List.</a:t>
            </a:r>
          </a:p>
          <a:p>
            <a:pPr lvl="1"/>
            <a:r>
              <a:rPr lang="en-US" dirty="0"/>
              <a:t>Shared IP attribute, per interface</a:t>
            </a:r>
          </a:p>
          <a:p>
            <a:pPr lvl="1"/>
            <a:r>
              <a:rPr lang="en-US" dirty="0"/>
              <a:t>Static routes enabled attribute, per interface</a:t>
            </a:r>
          </a:p>
          <a:p>
            <a:r>
              <a:rPr lang="en-US" dirty="0"/>
              <a:t>Advanced options​ </a:t>
            </a:r>
          </a:p>
          <a:p>
            <a:pPr lvl="1"/>
            <a:r>
              <a:rPr lang="en-US" dirty="0"/>
              <a:t>Service scaling---use this attribute to enable a service instance to have more than one instance of the service instance virtual machine. </a:t>
            </a:r>
          </a:p>
          <a:p>
            <a:pPr lvl="1"/>
            <a:r>
              <a:rPr lang="en-US" dirty="0"/>
              <a:t>Flavor---assign an </a:t>
            </a:r>
            <a:r>
              <a:rPr lang="en-US" dirty="0" err="1"/>
              <a:t>OpenStack</a:t>
            </a:r>
            <a:r>
              <a:rPr lang="en-US" dirty="0"/>
              <a:t> flavor to be used while launching the service instance. Flavors are defined in </a:t>
            </a:r>
            <a:r>
              <a:rPr lang="en-US" dirty="0" err="1"/>
              <a:t>OpenStack</a:t>
            </a:r>
            <a:r>
              <a:rPr lang="en-US" dirty="0"/>
              <a:t> Nova with attributes such as assignments of CPU cores, memory, and disk space. </a:t>
            </a:r>
          </a:p>
          <a:p>
            <a:r>
              <a:rPr lang="en-US" b="1" i="1" dirty="0">
                <a:effectLst/>
              </a:rPr>
              <a:t>Service Instance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A service instance is always maintained within the scope of a project. A service instance is launched using a specified service template from the domain to which the project belongs.</a:t>
            </a:r>
          </a:p>
          <a:p>
            <a:r>
              <a:rPr lang="en-US" dirty="0">
                <a:effectLst/>
              </a:rPr>
              <a:t>The following are the parameters to be configured for a service instance:</a:t>
            </a:r>
          </a:p>
          <a:p>
            <a:r>
              <a:rPr lang="en-US" dirty="0"/>
              <a:t>Service instance name</a:t>
            </a:r>
          </a:p>
          <a:p>
            <a:r>
              <a:rPr lang="en-US" dirty="0"/>
              <a:t>Project name</a:t>
            </a:r>
          </a:p>
          <a:p>
            <a:r>
              <a:rPr lang="en-US" dirty="0"/>
              <a:t>Service template name</a:t>
            </a:r>
          </a:p>
          <a:p>
            <a:r>
              <a:rPr lang="en-US" dirty="0"/>
              <a:t>Number of virtual machines that will be spawned </a:t>
            </a:r>
          </a:p>
          <a:p>
            <a:pPr lvl="1"/>
            <a:r>
              <a:rPr lang="en-US" dirty="0"/>
              <a:t>Enable service scaling in the service template for multiple virtual machines</a:t>
            </a:r>
          </a:p>
          <a:p>
            <a:r>
              <a:rPr lang="en-US" dirty="0"/>
              <a:t>Ordered virtual network list </a:t>
            </a:r>
          </a:p>
          <a:p>
            <a:pPr lvl="1"/>
            <a:r>
              <a:rPr lang="en-US" dirty="0"/>
              <a:t>Interfaces listed in the order specified in the service template</a:t>
            </a:r>
          </a:p>
          <a:p>
            <a:pPr lvl="1"/>
            <a:r>
              <a:rPr lang="en-US" dirty="0"/>
              <a:t>Identify virtual network for each interface</a:t>
            </a:r>
          </a:p>
          <a:p>
            <a:pPr lvl="1"/>
            <a:r>
              <a:rPr lang="en-US" dirty="0"/>
              <a:t>Assign static routes for virtual networks that have static route enabled in the service template for their interface </a:t>
            </a:r>
          </a:p>
          <a:p>
            <a:pPr lvl="2"/>
            <a:r>
              <a:rPr lang="en-US" dirty="0"/>
              <a:t>Traffic that matches an assigned static route is directed to the service instance on the interface created for the corresponding virtual network</a:t>
            </a:r>
          </a:p>
          <a:p>
            <a:r>
              <a:rPr lang="en-US" dirty="0">
                <a:effectLst/>
              </a:rPr>
              <a:t> </a:t>
            </a:r>
          </a:p>
          <a:p>
            <a:r>
              <a:rPr lang="en-US" b="1" i="1" dirty="0">
                <a:effectLst/>
              </a:rPr>
              <a:t>Service Policy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The following are the parameters to be configured for a service policy:</a:t>
            </a:r>
          </a:p>
          <a:p>
            <a:r>
              <a:rPr lang="en-US" dirty="0"/>
              <a:t>Policy name</a:t>
            </a:r>
          </a:p>
          <a:p>
            <a:r>
              <a:rPr lang="en-US" dirty="0"/>
              <a:t>Source network name</a:t>
            </a:r>
          </a:p>
          <a:p>
            <a:r>
              <a:rPr lang="en-US" dirty="0"/>
              <a:t>Destination network name</a:t>
            </a:r>
          </a:p>
          <a:p>
            <a:r>
              <a:rPr lang="en-US" dirty="0"/>
              <a:t>Other policy match conditions, for example direction and source and destination ports</a:t>
            </a:r>
          </a:p>
          <a:p>
            <a:r>
              <a:rPr lang="en-US" dirty="0"/>
              <a:t>Policy configured in “routed/in-network” or “bridged/” mode</a:t>
            </a:r>
          </a:p>
          <a:p>
            <a:r>
              <a:rPr lang="en-US" dirty="0"/>
              <a:t>An action type called </a:t>
            </a:r>
            <a:r>
              <a:rPr lang="en-US" b="1" dirty="0" err="1"/>
              <a:t>apply_service</a:t>
            </a:r>
            <a:r>
              <a:rPr lang="en-US" dirty="0"/>
              <a:t> is used: </a:t>
            </a:r>
          </a:p>
          <a:p>
            <a:pPr lvl="1"/>
            <a:r>
              <a:rPr lang="en-US" dirty="0"/>
              <a:t>Example: </a:t>
            </a:r>
            <a:r>
              <a:rPr lang="en-US" b="1" dirty="0"/>
              <a:t>'</a:t>
            </a:r>
            <a:r>
              <a:rPr lang="en-US" b="1" dirty="0" err="1"/>
              <a:t>apply_service</a:t>
            </a:r>
            <a:r>
              <a:rPr lang="en-US" b="1" dirty="0"/>
              <a:t>’: [</a:t>
            </a:r>
            <a:r>
              <a:rPr lang="en-US" b="1" dirty="0" err="1"/>
              <a:t>DomainName:ProjectName:ServiceInstanceName</a:t>
            </a:r>
            <a:r>
              <a:rPr lang="en-US" b="1" dirty="0"/>
              <a:t>]</a:t>
            </a:r>
            <a:endParaRPr lang="en-US" dirty="0"/>
          </a:p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90F88B-46BB-42D1-B468-63D7A4D4E19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32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i="1" dirty="0">
                <a:effectLst/>
              </a:rPr>
              <a:t>Service Template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Service templates are always configured in the scope of a domain, and the templates can be used on all projects within a domain. A template can be used to launch multiple service instances in different projects within a domain.</a:t>
            </a:r>
          </a:p>
          <a:p>
            <a:r>
              <a:rPr lang="en-US" dirty="0">
                <a:effectLst/>
              </a:rPr>
              <a:t>The following are the parameters to be configured for a service template:</a:t>
            </a:r>
          </a:p>
          <a:p>
            <a:r>
              <a:rPr lang="en-US" dirty="0"/>
              <a:t>Service template name</a:t>
            </a:r>
          </a:p>
          <a:p>
            <a:r>
              <a:rPr lang="en-US" dirty="0"/>
              <a:t>Domain name</a:t>
            </a:r>
          </a:p>
          <a:p>
            <a:r>
              <a:rPr lang="en-US" dirty="0"/>
              <a:t>Service mode </a:t>
            </a:r>
          </a:p>
          <a:p>
            <a:pPr lvl="1"/>
            <a:r>
              <a:rPr lang="en-US" dirty="0"/>
              <a:t>Transparent</a:t>
            </a:r>
          </a:p>
          <a:p>
            <a:pPr lvl="1"/>
            <a:r>
              <a:rPr lang="en-US" dirty="0"/>
              <a:t>In-Network</a:t>
            </a:r>
          </a:p>
          <a:p>
            <a:pPr lvl="1"/>
            <a:r>
              <a:rPr lang="en-US" dirty="0"/>
              <a:t>In-Network NAT</a:t>
            </a:r>
          </a:p>
          <a:p>
            <a:r>
              <a:rPr lang="en-US" dirty="0"/>
              <a:t>Image name (for virtual service) </a:t>
            </a:r>
          </a:p>
          <a:p>
            <a:pPr lvl="1"/>
            <a:r>
              <a:rPr lang="en-US" dirty="0"/>
              <a:t>If the service is a virtual service, then the name of the image to be used must be included in the service template. In an </a:t>
            </a:r>
            <a:r>
              <a:rPr lang="en-US" dirty="0" err="1"/>
              <a:t>OpenStack</a:t>
            </a:r>
            <a:r>
              <a:rPr lang="en-US" dirty="0"/>
              <a:t> setup, the image must be added to the setup by using Glance.</a:t>
            </a:r>
          </a:p>
          <a:p>
            <a:r>
              <a:rPr lang="en-US" dirty="0"/>
              <a:t>Interface list </a:t>
            </a:r>
          </a:p>
          <a:p>
            <a:pPr lvl="1"/>
            <a:r>
              <a:rPr lang="en-US" dirty="0"/>
              <a:t>Ordered list of interfaces---this determines the order in which Interfaces will be created on the service instance.</a:t>
            </a:r>
          </a:p>
          <a:p>
            <a:pPr lvl="1"/>
            <a:r>
              <a:rPr lang="en-US" dirty="0"/>
              <a:t>Most of the service templates will have management, left, and right interfaces. For service instances requiring more interfaces, “other” interfaces can be added to the interface List.</a:t>
            </a:r>
          </a:p>
          <a:p>
            <a:pPr lvl="1"/>
            <a:r>
              <a:rPr lang="en-US" dirty="0"/>
              <a:t>Shared IP attribute, per interface</a:t>
            </a:r>
          </a:p>
          <a:p>
            <a:pPr lvl="1"/>
            <a:r>
              <a:rPr lang="en-US" dirty="0"/>
              <a:t>Static routes enabled attribute, per interface</a:t>
            </a:r>
          </a:p>
          <a:p>
            <a:r>
              <a:rPr lang="en-US" dirty="0"/>
              <a:t>Advanced options​ </a:t>
            </a:r>
          </a:p>
          <a:p>
            <a:pPr lvl="1"/>
            <a:r>
              <a:rPr lang="en-US" dirty="0"/>
              <a:t>Service scaling---use this attribute to enable a service instance to have more than one instance of the service instance virtual machine. </a:t>
            </a:r>
          </a:p>
          <a:p>
            <a:pPr lvl="1"/>
            <a:r>
              <a:rPr lang="en-US" dirty="0"/>
              <a:t>Flavor---assign an </a:t>
            </a:r>
            <a:r>
              <a:rPr lang="en-US" dirty="0" err="1"/>
              <a:t>OpenStack</a:t>
            </a:r>
            <a:r>
              <a:rPr lang="en-US" dirty="0"/>
              <a:t> flavor to be used while launching the service instance. Flavors are defined in </a:t>
            </a:r>
            <a:r>
              <a:rPr lang="en-US" dirty="0" err="1"/>
              <a:t>OpenStack</a:t>
            </a:r>
            <a:r>
              <a:rPr lang="en-US" dirty="0"/>
              <a:t> Nova with attributes such as assignments of CPU cores, memory, and disk space. </a:t>
            </a:r>
          </a:p>
          <a:p>
            <a:r>
              <a:rPr lang="en-US" b="1" i="1" dirty="0">
                <a:effectLst/>
              </a:rPr>
              <a:t>Service Instance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A service instance is always maintained within the scope of a project. A service instance is launched using a specified service template from the domain to which the project belongs.</a:t>
            </a:r>
          </a:p>
          <a:p>
            <a:r>
              <a:rPr lang="en-US" dirty="0">
                <a:effectLst/>
              </a:rPr>
              <a:t>The following are the parameters to be configured for a service instance:</a:t>
            </a:r>
          </a:p>
          <a:p>
            <a:r>
              <a:rPr lang="en-US" dirty="0"/>
              <a:t>Service instance name</a:t>
            </a:r>
          </a:p>
          <a:p>
            <a:r>
              <a:rPr lang="en-US" dirty="0"/>
              <a:t>Project name</a:t>
            </a:r>
          </a:p>
          <a:p>
            <a:r>
              <a:rPr lang="en-US" dirty="0"/>
              <a:t>Service template name</a:t>
            </a:r>
          </a:p>
          <a:p>
            <a:r>
              <a:rPr lang="en-US" dirty="0"/>
              <a:t>Number of virtual machines that will be spawned </a:t>
            </a:r>
          </a:p>
          <a:p>
            <a:pPr lvl="1"/>
            <a:r>
              <a:rPr lang="en-US" dirty="0"/>
              <a:t>Enable service scaling in the service template for multiple virtual machines</a:t>
            </a:r>
          </a:p>
          <a:p>
            <a:r>
              <a:rPr lang="en-US" dirty="0"/>
              <a:t>Ordered virtual network list </a:t>
            </a:r>
          </a:p>
          <a:p>
            <a:pPr lvl="1"/>
            <a:r>
              <a:rPr lang="en-US" dirty="0"/>
              <a:t>Interfaces listed in the order specified in the service template</a:t>
            </a:r>
          </a:p>
          <a:p>
            <a:pPr lvl="1"/>
            <a:r>
              <a:rPr lang="en-US" dirty="0"/>
              <a:t>Identify virtual network for each interface</a:t>
            </a:r>
          </a:p>
          <a:p>
            <a:pPr lvl="1"/>
            <a:r>
              <a:rPr lang="en-US" dirty="0"/>
              <a:t>Assign static routes for virtual networks that have static route enabled in the service template for their interface </a:t>
            </a:r>
          </a:p>
          <a:p>
            <a:pPr lvl="2"/>
            <a:r>
              <a:rPr lang="en-US" dirty="0"/>
              <a:t>Traffic that matches an assigned static route is directed to the service instance on the interface created for the corresponding virtual network</a:t>
            </a:r>
          </a:p>
          <a:p>
            <a:r>
              <a:rPr lang="en-US" dirty="0">
                <a:effectLst/>
              </a:rPr>
              <a:t> </a:t>
            </a:r>
          </a:p>
          <a:p>
            <a:r>
              <a:rPr lang="en-US" b="1" i="1" dirty="0">
                <a:effectLst/>
              </a:rPr>
              <a:t>Service Policy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The following are the parameters to be configured for a service policy:</a:t>
            </a:r>
          </a:p>
          <a:p>
            <a:r>
              <a:rPr lang="en-US" dirty="0"/>
              <a:t>Policy name</a:t>
            </a:r>
          </a:p>
          <a:p>
            <a:r>
              <a:rPr lang="en-US" dirty="0"/>
              <a:t>Source network name</a:t>
            </a:r>
          </a:p>
          <a:p>
            <a:r>
              <a:rPr lang="en-US" dirty="0"/>
              <a:t>Destination network name</a:t>
            </a:r>
          </a:p>
          <a:p>
            <a:r>
              <a:rPr lang="en-US" dirty="0"/>
              <a:t>Other policy match conditions, for example direction and source and destination ports</a:t>
            </a:r>
          </a:p>
          <a:p>
            <a:r>
              <a:rPr lang="en-US" dirty="0"/>
              <a:t>Policy configured in “routed/in-network” or “bridged/” mode</a:t>
            </a:r>
          </a:p>
          <a:p>
            <a:r>
              <a:rPr lang="en-US" dirty="0"/>
              <a:t>An action type called </a:t>
            </a:r>
            <a:r>
              <a:rPr lang="en-US" b="1" dirty="0" err="1"/>
              <a:t>apply_service</a:t>
            </a:r>
            <a:r>
              <a:rPr lang="en-US" dirty="0"/>
              <a:t> is used: </a:t>
            </a:r>
          </a:p>
          <a:p>
            <a:pPr lvl="1"/>
            <a:r>
              <a:rPr lang="en-US" dirty="0"/>
              <a:t>Example: </a:t>
            </a:r>
            <a:r>
              <a:rPr lang="en-US" b="1" dirty="0"/>
              <a:t>'</a:t>
            </a:r>
            <a:r>
              <a:rPr lang="en-US" b="1" dirty="0" err="1"/>
              <a:t>apply_service</a:t>
            </a:r>
            <a:r>
              <a:rPr lang="en-US" b="1" dirty="0"/>
              <a:t>’: [</a:t>
            </a:r>
            <a:r>
              <a:rPr lang="en-US" b="1" dirty="0" err="1"/>
              <a:t>DomainName:ProjectName:ServiceInstanceName</a:t>
            </a:r>
            <a:r>
              <a:rPr lang="en-US" b="1" dirty="0"/>
              <a:t>]</a:t>
            </a:r>
            <a:endParaRPr lang="en-US" dirty="0"/>
          </a:p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90F88B-46BB-42D1-B468-63D7A4D4E19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9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i="1" dirty="0">
                <a:effectLst/>
              </a:rPr>
              <a:t>Service Template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Service templates are always configured in the scope of a domain, and the templates can be used on all projects within a domain. A template can be used to launch multiple service instances in different projects within a domain.</a:t>
            </a:r>
          </a:p>
          <a:p>
            <a:r>
              <a:rPr lang="en-US" dirty="0">
                <a:effectLst/>
              </a:rPr>
              <a:t>The following are the parameters to be configured for a service template:</a:t>
            </a:r>
          </a:p>
          <a:p>
            <a:r>
              <a:rPr lang="en-US" dirty="0"/>
              <a:t>Service template name</a:t>
            </a:r>
          </a:p>
          <a:p>
            <a:r>
              <a:rPr lang="en-US" dirty="0"/>
              <a:t>Domain name</a:t>
            </a:r>
          </a:p>
          <a:p>
            <a:r>
              <a:rPr lang="en-US" dirty="0"/>
              <a:t>Service mode </a:t>
            </a:r>
          </a:p>
          <a:p>
            <a:pPr lvl="1"/>
            <a:r>
              <a:rPr lang="en-US" dirty="0"/>
              <a:t>Transparent</a:t>
            </a:r>
          </a:p>
          <a:p>
            <a:pPr lvl="1"/>
            <a:r>
              <a:rPr lang="en-US" dirty="0"/>
              <a:t>In-Network</a:t>
            </a:r>
          </a:p>
          <a:p>
            <a:pPr lvl="1"/>
            <a:r>
              <a:rPr lang="en-US" dirty="0"/>
              <a:t>In-Network NAT</a:t>
            </a:r>
          </a:p>
          <a:p>
            <a:r>
              <a:rPr lang="en-US" dirty="0"/>
              <a:t>Image name (for virtual service) </a:t>
            </a:r>
          </a:p>
          <a:p>
            <a:pPr lvl="1"/>
            <a:r>
              <a:rPr lang="en-US" dirty="0"/>
              <a:t>If the service is a virtual service, then the name of the image to be used must be included in the service template. In an </a:t>
            </a:r>
            <a:r>
              <a:rPr lang="en-US" dirty="0" err="1"/>
              <a:t>OpenStack</a:t>
            </a:r>
            <a:r>
              <a:rPr lang="en-US" dirty="0"/>
              <a:t> setup, the image must be added to the setup by using Glance.</a:t>
            </a:r>
          </a:p>
          <a:p>
            <a:r>
              <a:rPr lang="en-US" dirty="0"/>
              <a:t>Interface list </a:t>
            </a:r>
          </a:p>
          <a:p>
            <a:pPr lvl="1"/>
            <a:r>
              <a:rPr lang="en-US" dirty="0"/>
              <a:t>Ordered list of interfaces---this determines the order in which Interfaces will be created on the service instance.</a:t>
            </a:r>
          </a:p>
          <a:p>
            <a:pPr lvl="1"/>
            <a:r>
              <a:rPr lang="en-US" dirty="0"/>
              <a:t>Most of the service templates will have management, left, and right interfaces. For service instances requiring more interfaces, “other” interfaces can be added to the interface List.</a:t>
            </a:r>
          </a:p>
          <a:p>
            <a:pPr lvl="1"/>
            <a:r>
              <a:rPr lang="en-US" dirty="0"/>
              <a:t>Shared IP attribute, per interface</a:t>
            </a:r>
          </a:p>
          <a:p>
            <a:pPr lvl="1"/>
            <a:r>
              <a:rPr lang="en-US" dirty="0"/>
              <a:t>Static routes enabled attribute, per interface</a:t>
            </a:r>
          </a:p>
          <a:p>
            <a:r>
              <a:rPr lang="en-US" dirty="0"/>
              <a:t>Advanced options​ </a:t>
            </a:r>
          </a:p>
          <a:p>
            <a:pPr lvl="1"/>
            <a:r>
              <a:rPr lang="en-US" dirty="0"/>
              <a:t>Service scaling---use this attribute to enable a service instance to have more than one instance of the service instance virtual machine. </a:t>
            </a:r>
          </a:p>
          <a:p>
            <a:pPr lvl="1"/>
            <a:r>
              <a:rPr lang="en-US" dirty="0"/>
              <a:t>Flavor---assign an </a:t>
            </a:r>
            <a:r>
              <a:rPr lang="en-US" dirty="0" err="1"/>
              <a:t>OpenStack</a:t>
            </a:r>
            <a:r>
              <a:rPr lang="en-US" dirty="0"/>
              <a:t> flavor to be used while launching the service instance. Flavors are defined in </a:t>
            </a:r>
            <a:r>
              <a:rPr lang="en-US" dirty="0" err="1"/>
              <a:t>OpenStack</a:t>
            </a:r>
            <a:r>
              <a:rPr lang="en-US" dirty="0"/>
              <a:t> Nova with attributes such as assignments of CPU cores, memory, and disk space. </a:t>
            </a:r>
          </a:p>
          <a:p>
            <a:r>
              <a:rPr lang="en-US" b="1" i="1" dirty="0">
                <a:effectLst/>
              </a:rPr>
              <a:t>Service Instance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A service instance is always maintained within the scope of a project. A service instance is launched using a specified service template from the domain to which the project belongs.</a:t>
            </a:r>
          </a:p>
          <a:p>
            <a:r>
              <a:rPr lang="en-US" dirty="0">
                <a:effectLst/>
              </a:rPr>
              <a:t>The following are the parameters to be configured for a service instance:</a:t>
            </a:r>
          </a:p>
          <a:p>
            <a:r>
              <a:rPr lang="en-US" dirty="0"/>
              <a:t>Service instance name</a:t>
            </a:r>
          </a:p>
          <a:p>
            <a:r>
              <a:rPr lang="en-US" dirty="0"/>
              <a:t>Project name</a:t>
            </a:r>
          </a:p>
          <a:p>
            <a:r>
              <a:rPr lang="en-US" dirty="0"/>
              <a:t>Service template name</a:t>
            </a:r>
          </a:p>
          <a:p>
            <a:r>
              <a:rPr lang="en-US" dirty="0"/>
              <a:t>Number of virtual machines that will be spawned </a:t>
            </a:r>
          </a:p>
          <a:p>
            <a:pPr lvl="1"/>
            <a:r>
              <a:rPr lang="en-US" dirty="0"/>
              <a:t>Enable service scaling in the service template for multiple virtual machines</a:t>
            </a:r>
          </a:p>
          <a:p>
            <a:r>
              <a:rPr lang="en-US" dirty="0"/>
              <a:t>Ordered virtual network list </a:t>
            </a:r>
          </a:p>
          <a:p>
            <a:pPr lvl="1"/>
            <a:r>
              <a:rPr lang="en-US" dirty="0"/>
              <a:t>Interfaces listed in the order specified in the service template</a:t>
            </a:r>
          </a:p>
          <a:p>
            <a:pPr lvl="1"/>
            <a:r>
              <a:rPr lang="en-US" dirty="0"/>
              <a:t>Identify virtual network for each interface</a:t>
            </a:r>
          </a:p>
          <a:p>
            <a:pPr lvl="1"/>
            <a:r>
              <a:rPr lang="en-US" dirty="0"/>
              <a:t>Assign static routes for virtual networks that have static route enabled in the service template for their interface </a:t>
            </a:r>
          </a:p>
          <a:p>
            <a:pPr lvl="2"/>
            <a:r>
              <a:rPr lang="en-US" dirty="0"/>
              <a:t>Traffic that matches an assigned static route is directed to the service instance on the interface created for the corresponding virtual network</a:t>
            </a:r>
          </a:p>
          <a:p>
            <a:r>
              <a:rPr lang="en-US" dirty="0">
                <a:effectLst/>
              </a:rPr>
              <a:t> </a:t>
            </a:r>
          </a:p>
          <a:p>
            <a:r>
              <a:rPr lang="en-US" b="1" i="1" dirty="0">
                <a:effectLst/>
              </a:rPr>
              <a:t>Service Policy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The following are the parameters to be configured for a service policy:</a:t>
            </a:r>
          </a:p>
          <a:p>
            <a:r>
              <a:rPr lang="en-US" dirty="0"/>
              <a:t>Policy name</a:t>
            </a:r>
          </a:p>
          <a:p>
            <a:r>
              <a:rPr lang="en-US" dirty="0"/>
              <a:t>Source network name</a:t>
            </a:r>
          </a:p>
          <a:p>
            <a:r>
              <a:rPr lang="en-US" dirty="0"/>
              <a:t>Destination network name</a:t>
            </a:r>
          </a:p>
          <a:p>
            <a:r>
              <a:rPr lang="en-US" dirty="0"/>
              <a:t>Other policy match conditions, for example direction and source and destination ports</a:t>
            </a:r>
          </a:p>
          <a:p>
            <a:r>
              <a:rPr lang="en-US" dirty="0"/>
              <a:t>Policy configured in “routed/in-network” or “bridged/” mode</a:t>
            </a:r>
          </a:p>
          <a:p>
            <a:r>
              <a:rPr lang="en-US" dirty="0"/>
              <a:t>An action type called </a:t>
            </a:r>
            <a:r>
              <a:rPr lang="en-US" b="1" dirty="0" err="1"/>
              <a:t>apply_service</a:t>
            </a:r>
            <a:r>
              <a:rPr lang="en-US" dirty="0"/>
              <a:t> is used: </a:t>
            </a:r>
          </a:p>
          <a:p>
            <a:pPr lvl="1"/>
            <a:r>
              <a:rPr lang="en-US" dirty="0"/>
              <a:t>Example: </a:t>
            </a:r>
            <a:r>
              <a:rPr lang="en-US" b="1" dirty="0"/>
              <a:t>'</a:t>
            </a:r>
            <a:r>
              <a:rPr lang="en-US" b="1" dirty="0" err="1"/>
              <a:t>apply_service</a:t>
            </a:r>
            <a:r>
              <a:rPr lang="en-US" b="1" dirty="0"/>
              <a:t>’: [</a:t>
            </a:r>
            <a:r>
              <a:rPr lang="en-US" b="1" dirty="0" err="1"/>
              <a:t>DomainName:ProjectName:ServiceInstanceName</a:t>
            </a:r>
            <a:r>
              <a:rPr lang="en-US" b="1" dirty="0"/>
              <a:t>]</a:t>
            </a:r>
            <a:endParaRPr lang="en-US" dirty="0"/>
          </a:p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90F88B-46BB-42D1-B468-63D7A4D4E19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4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i="1" dirty="0">
                <a:effectLst/>
              </a:rPr>
              <a:t>Service Template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Service templates are always configured in the scope of a domain, and the templates can be used on all projects within a domain. A template can be used to launch multiple service instances in different projects within a domain.</a:t>
            </a:r>
          </a:p>
          <a:p>
            <a:r>
              <a:rPr lang="en-US" dirty="0">
                <a:effectLst/>
              </a:rPr>
              <a:t>The following are the parameters to be configured for a service template:</a:t>
            </a:r>
          </a:p>
          <a:p>
            <a:r>
              <a:rPr lang="en-US" dirty="0"/>
              <a:t>Service template name</a:t>
            </a:r>
          </a:p>
          <a:p>
            <a:r>
              <a:rPr lang="en-US" dirty="0"/>
              <a:t>Domain name</a:t>
            </a:r>
          </a:p>
          <a:p>
            <a:r>
              <a:rPr lang="en-US" dirty="0"/>
              <a:t>Service mode </a:t>
            </a:r>
          </a:p>
          <a:p>
            <a:pPr lvl="1"/>
            <a:r>
              <a:rPr lang="en-US" dirty="0"/>
              <a:t>Transparent</a:t>
            </a:r>
          </a:p>
          <a:p>
            <a:pPr lvl="1"/>
            <a:r>
              <a:rPr lang="en-US" dirty="0"/>
              <a:t>In-Network</a:t>
            </a:r>
          </a:p>
          <a:p>
            <a:pPr lvl="1"/>
            <a:r>
              <a:rPr lang="en-US" dirty="0"/>
              <a:t>In-Network NAT</a:t>
            </a:r>
          </a:p>
          <a:p>
            <a:r>
              <a:rPr lang="en-US" dirty="0"/>
              <a:t>Image name (for virtual service) </a:t>
            </a:r>
          </a:p>
          <a:p>
            <a:pPr lvl="1"/>
            <a:r>
              <a:rPr lang="en-US" dirty="0"/>
              <a:t>If the service is a virtual service, then the name of the image to be used must be included in the service template. In an </a:t>
            </a:r>
            <a:r>
              <a:rPr lang="en-US" dirty="0" err="1"/>
              <a:t>OpenStack</a:t>
            </a:r>
            <a:r>
              <a:rPr lang="en-US" dirty="0"/>
              <a:t> setup, the image must be added to the setup by using Glance.</a:t>
            </a:r>
          </a:p>
          <a:p>
            <a:r>
              <a:rPr lang="en-US" dirty="0"/>
              <a:t>Interface list </a:t>
            </a:r>
          </a:p>
          <a:p>
            <a:pPr lvl="1"/>
            <a:r>
              <a:rPr lang="en-US" dirty="0"/>
              <a:t>Ordered list of interfaces---this determines the order in which Interfaces will be created on the service instance.</a:t>
            </a:r>
          </a:p>
          <a:p>
            <a:pPr lvl="1"/>
            <a:r>
              <a:rPr lang="en-US" dirty="0"/>
              <a:t>Most of the service templates will have management, left, and right interfaces. For service instances requiring more interfaces, “other” interfaces can be added to the interface List.</a:t>
            </a:r>
          </a:p>
          <a:p>
            <a:pPr lvl="1"/>
            <a:r>
              <a:rPr lang="en-US" dirty="0"/>
              <a:t>Shared IP attribute, per interface</a:t>
            </a:r>
          </a:p>
          <a:p>
            <a:pPr lvl="1"/>
            <a:r>
              <a:rPr lang="en-US" dirty="0"/>
              <a:t>Static routes enabled attribute, per interface</a:t>
            </a:r>
          </a:p>
          <a:p>
            <a:r>
              <a:rPr lang="en-US" dirty="0"/>
              <a:t>Advanced options​ </a:t>
            </a:r>
          </a:p>
          <a:p>
            <a:pPr lvl="1"/>
            <a:r>
              <a:rPr lang="en-US" dirty="0"/>
              <a:t>Service scaling---use this attribute to enable a service instance to have more than one instance of the service instance virtual machine. </a:t>
            </a:r>
          </a:p>
          <a:p>
            <a:pPr lvl="1"/>
            <a:r>
              <a:rPr lang="en-US" dirty="0"/>
              <a:t>Flavor---assign an </a:t>
            </a:r>
            <a:r>
              <a:rPr lang="en-US" dirty="0" err="1"/>
              <a:t>OpenStack</a:t>
            </a:r>
            <a:r>
              <a:rPr lang="en-US" dirty="0"/>
              <a:t> flavor to be used while launching the service instance. Flavors are defined in </a:t>
            </a:r>
            <a:r>
              <a:rPr lang="en-US" dirty="0" err="1"/>
              <a:t>OpenStack</a:t>
            </a:r>
            <a:r>
              <a:rPr lang="en-US" dirty="0"/>
              <a:t> Nova with attributes such as assignments of CPU cores, memory, and disk space. </a:t>
            </a:r>
          </a:p>
          <a:p>
            <a:r>
              <a:rPr lang="en-US" b="1" i="1" dirty="0">
                <a:effectLst/>
              </a:rPr>
              <a:t>Service Instance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A service instance is always maintained within the scope of a project. A service instance is launched using a specified service template from the domain to which the project belongs.</a:t>
            </a:r>
          </a:p>
          <a:p>
            <a:r>
              <a:rPr lang="en-US" dirty="0">
                <a:effectLst/>
              </a:rPr>
              <a:t>The following are the parameters to be configured for a service instance:</a:t>
            </a:r>
          </a:p>
          <a:p>
            <a:r>
              <a:rPr lang="en-US" dirty="0"/>
              <a:t>Service instance name</a:t>
            </a:r>
          </a:p>
          <a:p>
            <a:r>
              <a:rPr lang="en-US" dirty="0"/>
              <a:t>Project name</a:t>
            </a:r>
          </a:p>
          <a:p>
            <a:r>
              <a:rPr lang="en-US" dirty="0"/>
              <a:t>Service template name</a:t>
            </a:r>
          </a:p>
          <a:p>
            <a:r>
              <a:rPr lang="en-US" dirty="0"/>
              <a:t>Number of virtual machines that will be spawned </a:t>
            </a:r>
          </a:p>
          <a:p>
            <a:pPr lvl="1"/>
            <a:r>
              <a:rPr lang="en-US" dirty="0"/>
              <a:t>Enable service scaling in the service template for multiple virtual machines</a:t>
            </a:r>
          </a:p>
          <a:p>
            <a:r>
              <a:rPr lang="en-US" dirty="0"/>
              <a:t>Ordered virtual network list </a:t>
            </a:r>
          </a:p>
          <a:p>
            <a:pPr lvl="1"/>
            <a:r>
              <a:rPr lang="en-US" dirty="0"/>
              <a:t>Interfaces listed in the order specified in the service template</a:t>
            </a:r>
          </a:p>
          <a:p>
            <a:pPr lvl="1"/>
            <a:r>
              <a:rPr lang="en-US" dirty="0"/>
              <a:t>Identify virtual network for each interface</a:t>
            </a:r>
          </a:p>
          <a:p>
            <a:pPr lvl="1"/>
            <a:r>
              <a:rPr lang="en-US" dirty="0"/>
              <a:t>Assign static routes for virtual networks that have static route enabled in the service template for their interface </a:t>
            </a:r>
          </a:p>
          <a:p>
            <a:pPr lvl="2"/>
            <a:r>
              <a:rPr lang="en-US" dirty="0"/>
              <a:t>Traffic that matches an assigned static route is directed to the service instance on the interface created for the corresponding virtual network</a:t>
            </a:r>
          </a:p>
          <a:p>
            <a:r>
              <a:rPr lang="en-US" dirty="0">
                <a:effectLst/>
              </a:rPr>
              <a:t> </a:t>
            </a:r>
          </a:p>
          <a:p>
            <a:r>
              <a:rPr lang="en-US" b="1" i="1" dirty="0">
                <a:effectLst/>
              </a:rPr>
              <a:t>Service Policy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The following are the parameters to be configured for a service policy:</a:t>
            </a:r>
          </a:p>
          <a:p>
            <a:r>
              <a:rPr lang="en-US" dirty="0"/>
              <a:t>Policy name</a:t>
            </a:r>
          </a:p>
          <a:p>
            <a:r>
              <a:rPr lang="en-US" dirty="0"/>
              <a:t>Source network name</a:t>
            </a:r>
          </a:p>
          <a:p>
            <a:r>
              <a:rPr lang="en-US" dirty="0"/>
              <a:t>Destination network name</a:t>
            </a:r>
          </a:p>
          <a:p>
            <a:r>
              <a:rPr lang="en-US" dirty="0"/>
              <a:t>Other policy match conditions, for example direction and source and destination ports</a:t>
            </a:r>
          </a:p>
          <a:p>
            <a:r>
              <a:rPr lang="en-US" dirty="0"/>
              <a:t>Policy configured in “routed/in-network” or “bridged/” mode</a:t>
            </a:r>
          </a:p>
          <a:p>
            <a:r>
              <a:rPr lang="en-US" dirty="0"/>
              <a:t>An action type called </a:t>
            </a:r>
            <a:r>
              <a:rPr lang="en-US" b="1" dirty="0" err="1"/>
              <a:t>apply_service</a:t>
            </a:r>
            <a:r>
              <a:rPr lang="en-US" dirty="0"/>
              <a:t> is used: </a:t>
            </a:r>
          </a:p>
          <a:p>
            <a:pPr lvl="1"/>
            <a:r>
              <a:rPr lang="en-US" dirty="0"/>
              <a:t>Example: </a:t>
            </a:r>
            <a:r>
              <a:rPr lang="en-US" b="1" dirty="0"/>
              <a:t>'</a:t>
            </a:r>
            <a:r>
              <a:rPr lang="en-US" b="1" dirty="0" err="1"/>
              <a:t>apply_service</a:t>
            </a:r>
            <a:r>
              <a:rPr lang="en-US" b="1" dirty="0"/>
              <a:t>’: [</a:t>
            </a:r>
            <a:r>
              <a:rPr lang="en-US" b="1" dirty="0" err="1"/>
              <a:t>DomainName:ProjectName:ServiceInstanceName</a:t>
            </a:r>
            <a:r>
              <a:rPr lang="en-US" b="1" dirty="0"/>
              <a:t>]</a:t>
            </a:r>
            <a:endParaRPr lang="en-US" dirty="0"/>
          </a:p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90F88B-46BB-42D1-B468-63D7A4D4E19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7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7FDC-CB3D-4A42-9C07-C77CA5DBB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6406B-6F88-2048-88BA-5710920B7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7538-3FAA-9142-AA6D-B02C6B80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B8B3-002B-1543-AA39-7A737F00CF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2861E-2E40-234A-ACCB-434EDCFC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F13B-F5B4-464E-B914-6E1516C0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5F21-5509-9C44-8E06-CAED87A9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C449-0050-D945-A52A-D2B3C01C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E1508-A411-F344-8BFF-FD498B372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070C-7E36-BF48-9F23-155134EE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B8B3-002B-1543-AA39-7A737F00CF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54AF-155E-0C4B-9B2A-39BD0909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27B5-87D8-1E48-AD69-4E8E8223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5F21-5509-9C44-8E06-CAED87A9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0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B38ED-6F33-844B-B0BC-858667473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B41C6-F559-0543-BF79-D7AB96BA6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E82DD-425B-144E-9EF2-302D47BC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B8B3-002B-1543-AA39-7A737F00CF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E38E2-DEEF-D145-B8CF-98FB27E1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80C5C-036E-9F49-9C04-5288F230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5F21-5509-9C44-8E06-CAED87A9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7D6B-E4B3-C44B-83E5-C5DF02BD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86EF-3F24-B74B-BD9C-1080112AB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CC080-92B8-3946-9EEE-6842A3F6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B8B3-002B-1543-AA39-7A737F00CF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9D598-6F3D-9048-9221-4564E9A2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4801-A789-4642-8436-98C2BD12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5F21-5509-9C44-8E06-CAED87A9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9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E83E-5F4C-3643-B273-3A894E0C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95F24-AF68-8349-894D-13A646FE7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18FC8-656F-824F-BE69-6D28FE29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B8B3-002B-1543-AA39-7A737F00CF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91594-5BDC-8F4C-BA23-543C2D36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3A9A8-C458-9F4E-BA59-A570EC40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5F21-5509-9C44-8E06-CAED87A9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4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975F-C1AC-A44D-A997-32640F06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A179A-4F30-4D4A-B8B6-0B97509FA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F3E42-7DA6-A64F-AB81-C1CEA5981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1C6C6-20E5-ED49-87C9-93D15F16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B8B3-002B-1543-AA39-7A737F00CF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9175A-BF58-BC45-9F13-D0C0CABA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F801E-98FA-734B-B8D2-C09689D9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5F21-5509-9C44-8E06-CAED87A9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7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78CB-2E04-BE41-834F-4060753D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827F6-66E1-C544-B2DC-34416F34E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96C4E-CB40-CF42-9F96-82E682E2E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4E0FA-97EF-7A4A-8553-F78FF2B3A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7B2CB-98F0-4444-91F8-246C971F4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3042F-2B6A-0A44-BF1A-0690037F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B8B3-002B-1543-AA39-7A737F00CF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4BA8A-27AC-EA47-9DC1-3BFB936B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3FDF3-E5B1-684A-BF53-015974A0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5F21-5509-9C44-8E06-CAED87A9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2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968D-337F-7D44-92B5-091B7822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C36DE-7541-6B41-9F02-4AC394C6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B8B3-002B-1543-AA39-7A737F00CF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FDEB8-1DA7-9143-9CB0-42B06E02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F738F-46AF-1A4D-9E51-143CF89D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5F21-5509-9C44-8E06-CAED87A9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6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F533D-B991-0240-82B6-CCA6CFFB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B8B3-002B-1543-AA39-7A737F00CF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47775-675F-9D4D-8CD0-0BF44CAB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22905-C7AC-7741-85FA-6CE7F7D3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5F21-5509-9C44-8E06-CAED87A9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781C-123A-394D-A53E-3DDE0C32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036F0-4A9C-4A4E-8789-7AEA3CB9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B8D34-D08E-A148-87DE-E24A50B7D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DB02D-2CB1-1B41-AF6D-F81FDF58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B8B3-002B-1543-AA39-7A737F00CF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E63DE-8E4E-F342-91F9-70A4FD81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84923-7E9C-1D46-8C65-1B875FCC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5F21-5509-9C44-8E06-CAED87A9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6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382F-7D50-F340-BBFF-E38A969C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58233-C6B7-3549-A767-1F53DD444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C906B-A67E-C14B-B79C-0BFF8EEF7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C396E-820B-C546-9C14-10A20B44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B8B3-002B-1543-AA39-7A737F00CF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85ED3-D370-B440-B60F-75A0C6EF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283EE-0442-AD4D-910B-4932169D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5F21-5509-9C44-8E06-CAED87A9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518AA-CE84-2948-8E5A-6EC42377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ACA65-6974-9340-853D-D01427A4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5A03-291B-2244-928F-CECB98F17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3B8B3-002B-1543-AA39-7A737F00CF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C1A17-6B1B-B449-BA2B-C8729EBFE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9CB3D-9F66-E04E-90FA-1F8334532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5F21-5509-9C44-8E06-CAED87A9F0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82403-360D-C647-A874-251E0D28FD8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19763" y="6751320"/>
            <a:ext cx="5889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Internal</a:t>
            </a:r>
          </a:p>
        </p:txBody>
      </p:sp>
    </p:spTree>
    <p:extLst>
      <p:ext uri="{BB962C8B-B14F-4D97-AF65-F5344CB8AC3E}">
        <p14:creationId xmlns:p14="http://schemas.microsoft.com/office/powerpoint/2010/main" val="78911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539865"/>
            <a:ext cx="11345333" cy="370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635000"/>
            <a:ext cx="10972803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 THE HOOD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79068" y="3140284"/>
            <a:ext cx="948266" cy="25400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83" tIns="50793" rIns="101583" bIns="50793" rtlCol="0" anchor="ctr"/>
          <a:lstStyle/>
          <a:p>
            <a:pPr algn="ctr"/>
            <a:endParaRPr lang="en-US" sz="1556">
              <a:latin typeface="Arial"/>
              <a:cs typeface="Aria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079066" y="2856388"/>
            <a:ext cx="948266" cy="25400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83" tIns="50793" rIns="101583" bIns="50793" rtlCol="0" anchor="ctr"/>
          <a:lstStyle/>
          <a:p>
            <a:pPr algn="ctr"/>
            <a:endParaRPr lang="en-US" sz="1556"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079069" y="3424181"/>
            <a:ext cx="948266" cy="254000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83" tIns="50793" rIns="101583" bIns="50793" rtlCol="0" anchor="ctr"/>
          <a:lstStyle/>
          <a:p>
            <a:pPr algn="ctr"/>
            <a:endParaRPr lang="en-US" sz="1556">
              <a:latin typeface="Arial"/>
              <a:cs typeface="Arial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683000" y="3691758"/>
            <a:ext cx="948266" cy="254000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83" tIns="50793" rIns="101583" bIns="50793" rtlCol="0" anchor="ctr"/>
          <a:lstStyle/>
          <a:p>
            <a:pPr algn="ctr"/>
            <a:endParaRPr lang="en-US" sz="1556"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7500" y="5902388"/>
            <a:ext cx="423333" cy="223010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333" dirty="0">
                <a:solidFill>
                  <a:srgbClr val="FFFFFF"/>
                </a:solidFill>
                <a:latin typeface="Arial"/>
                <a:cs typeface="Arial"/>
              </a:rPr>
              <a:t>VM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7A110F-51E5-4346-8F15-DC5D98255C34}"/>
              </a:ext>
            </a:extLst>
          </p:cNvPr>
          <p:cNvGrpSpPr/>
          <p:nvPr/>
        </p:nvGrpSpPr>
        <p:grpSpPr>
          <a:xfrm>
            <a:off x="2362954" y="5196689"/>
            <a:ext cx="8057117" cy="1049112"/>
            <a:chOff x="6015009" y="6955543"/>
            <a:chExt cx="6489077" cy="53942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460071-9D5C-2645-83BA-B8BB715A805E}"/>
                </a:ext>
              </a:extLst>
            </p:cNvPr>
            <p:cNvGrpSpPr/>
            <p:nvPr/>
          </p:nvGrpSpPr>
          <p:grpSpPr>
            <a:xfrm>
              <a:off x="6015009" y="6955543"/>
              <a:ext cx="6489077" cy="539421"/>
              <a:chOff x="4217317" y="6912165"/>
              <a:chExt cx="7932451" cy="570098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7822178" y="6912165"/>
                <a:ext cx="1193173" cy="525482"/>
              </a:xfrm>
              <a:prstGeom prst="roundRect">
                <a:avLst>
                  <a:gd name="adj" fmla="val 521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6188" tIns="38094" rIns="76188" bIns="38094" rtlCol="0" anchor="ctr"/>
              <a:lstStyle/>
              <a:p>
                <a:pPr algn="ctr" defTabSz="457143"/>
                <a:endParaRPr lang="en-US" sz="1167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8" name="Content Placeholder 2"/>
              <p:cNvSpPr txBox="1">
                <a:spLocks/>
              </p:cNvSpPr>
              <p:nvPr/>
            </p:nvSpPr>
            <p:spPr>
              <a:xfrm>
                <a:off x="7847904" y="7009535"/>
                <a:ext cx="1193173" cy="443800"/>
              </a:xfrm>
              <a:prstGeom prst="rect">
                <a:avLst/>
              </a:prstGeom>
              <a:ln>
                <a:noFill/>
              </a:ln>
            </p:spPr>
            <p:txBody>
              <a:bodyPr lIns="76188" tIns="38094" rIns="76188" bIns="38094"/>
              <a:lstStyle>
                <a:defPPr>
                  <a:defRPr lang="en-US"/>
                </a:defPPr>
                <a:lvl1pPr marL="0" indent="0" algn="ctr" defTabSz="548606" eaLnBrk="1" fontAlgn="auto" latinLnBrk="0" hangingPunct="1">
                  <a:lnSpc>
                    <a:spcPct val="95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rgbClr val="445E88"/>
                  </a:buClr>
                  <a:buFont typeface="Arial"/>
                  <a:buNone/>
                  <a:defRPr sz="1400">
                    <a:solidFill>
                      <a:srgbClr val="3C3C3C"/>
                    </a:solidFill>
                    <a:latin typeface="Arial"/>
                    <a:cs typeface="Arial"/>
                  </a:defRPr>
                </a:lvl1pPr>
                <a:lvl2pPr marL="891485" indent="-342878" defTabSz="548606" eaLnBrk="1" latinLnBrk="0" hangingPunct="1">
                  <a:lnSpc>
                    <a:spcPct val="95000"/>
                  </a:lnSpc>
                  <a:spcBef>
                    <a:spcPts val="4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accent2"/>
                    </a:solidFill>
                    <a:latin typeface="Arial"/>
                    <a:cs typeface="Arial"/>
                  </a:defRPr>
                </a:lvl2pPr>
                <a:lvl3pPr marL="1371515" indent="-274304" defTabSz="548606" eaLnBrk="1" latinLnBrk="0" hangingPunct="1">
                  <a:lnSpc>
                    <a:spcPct val="95000"/>
                  </a:lnSpc>
                  <a:spcBef>
                    <a:spcPts val="400"/>
                  </a:spcBef>
                  <a:buClr>
                    <a:schemeClr val="tx1"/>
                  </a:buClr>
                  <a:buFont typeface="Arial"/>
                  <a:buChar char="•"/>
                  <a:defRPr sz="2400">
                    <a:solidFill>
                      <a:schemeClr val="accent2"/>
                    </a:solidFill>
                    <a:latin typeface="Arial"/>
                    <a:cs typeface="Arial"/>
                  </a:defRPr>
                </a:lvl3pPr>
                <a:lvl4pPr marL="1920117" indent="-274304" defTabSz="548606" eaLnBrk="1" latinLnBrk="0" hangingPunct="1">
                  <a:lnSpc>
                    <a:spcPct val="95000"/>
                  </a:lnSpc>
                  <a:spcBef>
                    <a:spcPts val="4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accent2"/>
                    </a:solidFill>
                    <a:latin typeface="Arial"/>
                    <a:cs typeface="Arial"/>
                  </a:defRPr>
                </a:lvl4pPr>
                <a:lvl5pPr marL="2468722" indent="-274304" defTabSz="548606" eaLnBrk="1" latinLnBrk="0" hangingPunct="1">
                  <a:spcBef>
                    <a:spcPct val="20000"/>
                  </a:spcBef>
                  <a:buFont typeface="Arial"/>
                  <a:buChar char="»"/>
                  <a:defRPr sz="2400">
                    <a:solidFill>
                      <a:srgbClr val="292929"/>
                    </a:solidFill>
                    <a:latin typeface="Arial"/>
                    <a:cs typeface="Arial"/>
                  </a:defRPr>
                </a:lvl5pPr>
                <a:lvl6pPr marL="3017328" indent="-274304" defTabSz="548606">
                  <a:spcBef>
                    <a:spcPct val="20000"/>
                  </a:spcBef>
                  <a:buFont typeface="Arial"/>
                  <a:buChar char="•"/>
                  <a:defRPr sz="2400">
                    <a:latin typeface="+mn-lt"/>
                    <a:cs typeface="+mn-cs"/>
                  </a:defRPr>
                </a:lvl6pPr>
                <a:lvl7pPr marL="3565935" indent="-274304" defTabSz="548606">
                  <a:spcBef>
                    <a:spcPct val="20000"/>
                  </a:spcBef>
                  <a:buFont typeface="Arial"/>
                  <a:buChar char="•"/>
                  <a:defRPr sz="2400">
                    <a:latin typeface="+mn-lt"/>
                    <a:cs typeface="+mn-cs"/>
                  </a:defRPr>
                </a:lvl7pPr>
                <a:lvl8pPr marL="4114542" indent="-274304" defTabSz="548606">
                  <a:spcBef>
                    <a:spcPct val="20000"/>
                  </a:spcBef>
                  <a:buFont typeface="Arial"/>
                  <a:buChar char="•"/>
                  <a:defRPr sz="2400">
                    <a:latin typeface="+mn-lt"/>
                    <a:cs typeface="+mn-cs"/>
                  </a:defRPr>
                </a:lvl8pPr>
                <a:lvl9pPr marL="4663146" indent="-274304" defTabSz="548606">
                  <a:spcBef>
                    <a:spcPct val="20000"/>
                  </a:spcBef>
                  <a:buFont typeface="Arial"/>
                  <a:buChar char="•"/>
                  <a:defRPr sz="2400">
                    <a:latin typeface="+mn-lt"/>
                    <a:cs typeface="+mn-cs"/>
                  </a:defRPr>
                </a:lvl9pPr>
              </a:lstStyle>
              <a:p>
                <a:r>
                  <a:rPr lang="en-US" sz="667" dirty="0"/>
                  <a:t>CSRX1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620768" y="7157772"/>
                <a:ext cx="1600199" cy="283075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38036" tIns="19018" rIns="38036" bIns="19018" rtlCol="0">
                <a:spAutoFit/>
              </a:bodyPr>
              <a:lstStyle/>
              <a:p>
                <a:pPr algn="ctr" defTabSz="457143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0070C0"/>
                    </a:solidFill>
                    <a:latin typeface="Arial"/>
                    <a:cs typeface="Arial"/>
                  </a:rPr>
                  <a:t>Left VN</a:t>
                </a:r>
              </a:p>
              <a:p>
                <a:pPr algn="ctr" defTabSz="457143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0070C0"/>
                    </a:solidFill>
                    <a:latin typeface="Arial"/>
                    <a:cs typeface="Arial"/>
                  </a:rPr>
                  <a:t>10.10.10.0/24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1003919" y="6971072"/>
                <a:ext cx="1145849" cy="452477"/>
              </a:xfrm>
              <a:prstGeom prst="roundRect">
                <a:avLst>
                  <a:gd name="adj" fmla="val 0"/>
                </a:avLst>
              </a:prstGeom>
              <a:solidFill>
                <a:srgbClr val="FF0000"/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6188" tIns="38094" rIns="76188" bIns="38094" rtlCol="0" anchor="ctr"/>
              <a:lstStyle/>
              <a:p>
                <a:pPr algn="ctr" defTabSz="457143"/>
                <a:endParaRPr lang="en-US" sz="1167" dirty="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4217317" y="6912165"/>
                <a:ext cx="1193172" cy="511385"/>
              </a:xfrm>
              <a:prstGeom prst="roundRect">
                <a:avLst>
                  <a:gd name="adj" fmla="val 9573"/>
                </a:avLst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6188" tIns="38094" rIns="76188" bIns="38094" rtlCol="0" anchor="ctr"/>
              <a:lstStyle/>
              <a:p>
                <a:pPr algn="ctr" defTabSz="457143"/>
                <a:r>
                  <a:rPr lang="en-US" sz="667" dirty="0">
                    <a:solidFill>
                      <a:srgbClr val="FFFFFF"/>
                    </a:solidFill>
                    <a:latin typeface="Arial"/>
                    <a:cs typeface="Arial"/>
                  </a:rPr>
                  <a:t>left-ubuntu-cs</a:t>
                </a:r>
              </a:p>
            </p:txBody>
          </p:sp>
          <p:cxnSp>
            <p:nvCxnSpPr>
              <p:cNvPr id="66" name="Straight Connector 65"/>
              <p:cNvCxnSpPr>
                <a:cxnSpLocks/>
                <a:stCxn id="57" idx="3"/>
                <a:endCxn id="47" idx="0"/>
              </p:cNvCxnSpPr>
              <p:nvPr/>
            </p:nvCxnSpPr>
            <p:spPr>
              <a:xfrm>
                <a:off x="9015351" y="7174906"/>
                <a:ext cx="2000073" cy="16299"/>
              </a:xfrm>
              <a:prstGeom prst="line">
                <a:avLst/>
              </a:prstGeom>
              <a:solidFill>
                <a:schemeClr val="tx1">
                  <a:lumMod val="75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Straight Connector 67"/>
              <p:cNvCxnSpPr>
                <a:cxnSpLocks/>
                <a:stCxn id="64" idx="3"/>
                <a:endCxn id="57" idx="1"/>
              </p:cNvCxnSpPr>
              <p:nvPr/>
            </p:nvCxnSpPr>
            <p:spPr>
              <a:xfrm>
                <a:off x="5410489" y="7167857"/>
                <a:ext cx="2411689" cy="7049"/>
              </a:xfrm>
              <a:prstGeom prst="line">
                <a:avLst/>
              </a:prstGeom>
              <a:solidFill>
                <a:schemeClr val="tx1">
                  <a:lumMod val="75000"/>
                </a:schemeClr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11051239" y="7147749"/>
                <a:ext cx="1098528" cy="7108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38036" tIns="19018" rIns="38036" bIns="19018" rtlCol="0">
                <a:spAutoFit/>
              </a:bodyPr>
              <a:lstStyle/>
              <a:p>
                <a:pPr algn="ctr" defTabSz="457143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FFFFFF"/>
                    </a:solidFill>
                    <a:latin typeface="Arial"/>
                    <a:cs typeface="Arial"/>
                  </a:rPr>
                  <a:t>right-ubuntu-cs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CCA64D-3ECF-0744-9784-BDBB1BE4BFBC}"/>
                  </a:ext>
                </a:extLst>
              </p:cNvPr>
              <p:cNvSpPr txBox="1"/>
              <p:nvPr/>
            </p:nvSpPr>
            <p:spPr>
              <a:xfrm>
                <a:off x="9299585" y="7199188"/>
                <a:ext cx="1600199" cy="283075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38036" tIns="19018" rIns="38036" bIns="19018" rtlCol="0">
                <a:spAutoFit/>
              </a:bodyPr>
              <a:lstStyle/>
              <a:p>
                <a:pPr algn="ctr" defTabSz="457143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FF0000"/>
                    </a:solidFill>
                    <a:latin typeface="Arial"/>
                    <a:cs typeface="Arial"/>
                  </a:rPr>
                  <a:t>Right VN</a:t>
                </a:r>
              </a:p>
              <a:p>
                <a:pPr algn="ctr" defTabSz="457143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FF0000"/>
                    </a:solidFill>
                    <a:latin typeface="Arial"/>
                    <a:cs typeface="Arial"/>
                  </a:rPr>
                  <a:t>10.20.20.0/24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550DD6-BE48-1747-A8BD-2753CCD01913}"/>
                  </a:ext>
                </a:extLst>
              </p:cNvPr>
              <p:cNvSpPr txBox="1"/>
              <p:nvPr/>
            </p:nvSpPr>
            <p:spPr>
              <a:xfrm>
                <a:off x="9081086" y="7269572"/>
                <a:ext cx="218499" cy="16589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38036" tIns="19018" rIns="38036" bIns="19018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FF0000"/>
                    </a:solidFill>
                    <a:latin typeface="Arial"/>
                    <a:cs typeface="Arial"/>
                  </a:rPr>
                  <a:t>.2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89F277-42FD-C048-8172-3B223836F873}"/>
                  </a:ext>
                </a:extLst>
              </p:cNvPr>
              <p:cNvSpPr txBox="1"/>
              <p:nvPr/>
            </p:nvSpPr>
            <p:spPr>
              <a:xfrm>
                <a:off x="10731705" y="7257739"/>
                <a:ext cx="218499" cy="16589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38036" tIns="19018" rIns="38036" bIns="19018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FF0000"/>
                    </a:solidFill>
                    <a:latin typeface="Arial"/>
                    <a:cs typeface="Arial"/>
                  </a:rPr>
                  <a:t>.1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8E73DE-3DBB-044D-853E-7143D7BD4E90}"/>
                  </a:ext>
                </a:extLst>
              </p:cNvPr>
              <p:cNvSpPr txBox="1"/>
              <p:nvPr/>
            </p:nvSpPr>
            <p:spPr>
              <a:xfrm>
                <a:off x="7592774" y="7271838"/>
                <a:ext cx="218499" cy="16589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38036" tIns="19018" rIns="38036" bIns="19018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0070C0"/>
                    </a:solidFill>
                    <a:latin typeface="Arial"/>
                    <a:cs typeface="Arial"/>
                  </a:rPr>
                  <a:t>.2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DE8EBB0-A648-A643-86F2-256B52E77C7B}"/>
                </a:ext>
              </a:extLst>
            </p:cNvPr>
            <p:cNvSpPr txBox="1"/>
            <p:nvPr/>
          </p:nvSpPr>
          <p:spPr>
            <a:xfrm>
              <a:off x="7022879" y="7233588"/>
              <a:ext cx="178741" cy="156966"/>
            </a:xfrm>
            <a:prstGeom prst="rect">
              <a:avLst/>
            </a:prstGeom>
            <a:ln>
              <a:noFill/>
            </a:ln>
          </p:spPr>
          <p:txBody>
            <a:bodyPr wrap="none" lIns="38036" tIns="19018" rIns="38036" bIns="19018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667" dirty="0">
                  <a:solidFill>
                    <a:schemeClr val="accent2"/>
                  </a:solidFill>
                  <a:latin typeface="Arial"/>
                  <a:cs typeface="Arial"/>
                </a:rPr>
                <a:t>.</a:t>
              </a:r>
              <a:r>
                <a:rPr lang="en-US" sz="667" dirty="0">
                  <a:solidFill>
                    <a:srgbClr val="0070C0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597B45-09CD-D642-B9BC-1D98FB4942DD}"/>
                </a:ext>
              </a:extLst>
            </p:cNvPr>
            <p:cNvSpPr txBox="1"/>
            <p:nvPr/>
          </p:nvSpPr>
          <p:spPr>
            <a:xfrm>
              <a:off x="11530016" y="7219568"/>
              <a:ext cx="92256" cy="156966"/>
            </a:xfrm>
            <a:prstGeom prst="rect">
              <a:avLst/>
            </a:prstGeom>
            <a:ln>
              <a:noFill/>
            </a:ln>
          </p:spPr>
          <p:txBody>
            <a:bodyPr wrap="none" lIns="38036" tIns="19018" rIns="38036" bIns="19018" rtlCol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sz="667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29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635000"/>
            <a:ext cx="10972803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 THE HOOD</a:t>
            </a:r>
          </a:p>
        </p:txBody>
      </p:sp>
      <p:cxnSp>
        <p:nvCxnSpPr>
          <p:cNvPr id="21" name="Straight Connector 20"/>
          <p:cNvCxnSpPr>
            <a:endCxn id="28" idx="1"/>
          </p:cNvCxnSpPr>
          <p:nvPr/>
        </p:nvCxnSpPr>
        <p:spPr>
          <a:xfrm>
            <a:off x="1524000" y="5209508"/>
            <a:ext cx="2032000" cy="13246"/>
          </a:xfrm>
          <a:prstGeom prst="line">
            <a:avLst/>
          </a:prstGeom>
          <a:solidFill>
            <a:schemeClr val="tx1">
              <a:lumMod val="7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2" name="Rounded Rectangle 21"/>
          <p:cNvSpPr/>
          <p:nvPr/>
        </p:nvSpPr>
        <p:spPr>
          <a:xfrm>
            <a:off x="190500" y="2062866"/>
            <a:ext cx="1786467" cy="931313"/>
          </a:xfrm>
          <a:prstGeom prst="roundRect">
            <a:avLst>
              <a:gd name="adj" fmla="val 5211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88" tIns="38094" rIns="76188" bIns="38094" rtlCol="0" anchor="ctr"/>
          <a:lstStyle/>
          <a:p>
            <a:pPr algn="ctr" defTabSz="457143"/>
            <a:endParaRPr lang="en-US" sz="1167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2167" y="2169584"/>
            <a:ext cx="1333500" cy="731098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FFFFFF"/>
                </a:solidFill>
                <a:latin typeface="Arial"/>
                <a:cs typeface="Arial"/>
              </a:rPr>
              <a:t>VRF</a:t>
            </a:r>
          </a:p>
          <a:p>
            <a:pPr algn="ctr" defTabSz="457143">
              <a:lnSpc>
                <a:spcPct val="90000"/>
              </a:lnSpc>
            </a:pPr>
            <a:endParaRPr lang="en-US" sz="1667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 defTabSz="457143">
              <a:lnSpc>
                <a:spcPct val="90000"/>
              </a:lnSpc>
            </a:pPr>
            <a:r>
              <a:rPr lang="en-US" sz="1667" dirty="0" err="1">
                <a:solidFill>
                  <a:srgbClr val="FFFFFF"/>
                </a:solidFill>
                <a:latin typeface="Arial"/>
                <a:cs typeface="Arial"/>
              </a:rPr>
              <a:t>left:left</a:t>
            </a:r>
            <a:endParaRPr lang="en-US" sz="1667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80167" y="2062866"/>
            <a:ext cx="1786467" cy="917203"/>
          </a:xfrm>
          <a:prstGeom prst="roundRect">
            <a:avLst>
              <a:gd name="adj" fmla="val 5211"/>
            </a:avLst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88" tIns="38094" rIns="76188" bIns="38094" rtlCol="0" anchor="ctr"/>
          <a:lstStyle/>
          <a:p>
            <a:pPr algn="ctr" defTabSz="457143"/>
            <a:endParaRPr lang="en-US" sz="1167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13000" y="2159001"/>
            <a:ext cx="1333500" cy="731098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FFFFFF"/>
                </a:solidFill>
                <a:latin typeface="Arial"/>
                <a:cs typeface="Arial"/>
              </a:rPr>
              <a:t>VRF</a:t>
            </a:r>
          </a:p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FFFFFF"/>
                </a:solidFill>
                <a:latin typeface="Arial"/>
                <a:cs typeface="Arial"/>
              </a:rPr>
              <a:t>left:service-SI1-left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159250" y="2062866"/>
            <a:ext cx="1786467" cy="916763"/>
          </a:xfrm>
          <a:prstGeom prst="roundRect">
            <a:avLst>
              <a:gd name="adj" fmla="val 5211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88" tIns="38094" rIns="76188" bIns="38094" rtlCol="0" anchor="ctr"/>
          <a:lstStyle/>
          <a:p>
            <a:pPr algn="ctr" defTabSz="457143"/>
            <a:endParaRPr lang="en-US" sz="1167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92083" y="2148417"/>
            <a:ext cx="1333500" cy="731098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FFFFFF"/>
                </a:solidFill>
                <a:latin typeface="Arial"/>
                <a:cs typeface="Arial"/>
              </a:rPr>
              <a:t>VRF</a:t>
            </a:r>
          </a:p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FFFFFF"/>
                </a:solidFill>
                <a:latin typeface="Arial"/>
                <a:cs typeface="Arial"/>
              </a:rPr>
              <a:t>right:service-SI1-right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556001" y="4953001"/>
            <a:ext cx="1481668" cy="539504"/>
          </a:xfrm>
          <a:prstGeom prst="roundRect">
            <a:avLst>
              <a:gd name="adj" fmla="val 5211"/>
            </a:avLst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88" tIns="38094" rIns="76188" bIns="38094" rtlCol="0" anchor="ctr"/>
          <a:lstStyle/>
          <a:p>
            <a:pPr algn="ctr" defTabSz="457143"/>
            <a:endParaRPr lang="en-US" sz="1167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653064" y="5034143"/>
            <a:ext cx="1321104" cy="376767"/>
          </a:xfrm>
          <a:prstGeom prst="rect">
            <a:avLst/>
          </a:prstGeom>
          <a:ln>
            <a:noFill/>
          </a:ln>
        </p:spPr>
        <p:txBody>
          <a:bodyPr lIns="76188" tIns="38094" rIns="76188" bIns="38094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45E88"/>
              </a:buClr>
              <a:buNone/>
            </a:pPr>
            <a:r>
              <a:rPr lang="en-US" sz="1556" dirty="0">
                <a:solidFill>
                  <a:srgbClr val="3C3C3C"/>
                </a:solidFill>
              </a:rPr>
              <a:t>pt_svm1</a:t>
            </a:r>
            <a:endParaRPr lang="en-US" sz="1000" dirty="0">
              <a:solidFill>
                <a:srgbClr val="3C3C3C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17167" y="2062866"/>
            <a:ext cx="1786467" cy="916763"/>
          </a:xfrm>
          <a:prstGeom prst="roundRect">
            <a:avLst>
              <a:gd name="adj" fmla="val 5211"/>
            </a:avLst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88" tIns="38094" rIns="76188" bIns="38094" rtlCol="0" anchor="ctr"/>
          <a:lstStyle/>
          <a:p>
            <a:pPr algn="ctr" defTabSz="457143"/>
            <a:endParaRPr lang="en-US" sz="1167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50000" y="2159001"/>
            <a:ext cx="1333500" cy="731098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FFFFFF"/>
                </a:solidFill>
                <a:latin typeface="Arial"/>
                <a:cs typeface="Arial"/>
              </a:rPr>
              <a:t>VRF</a:t>
            </a:r>
          </a:p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FFFFFF"/>
                </a:solidFill>
                <a:latin typeface="Arial"/>
                <a:cs typeface="Arial"/>
              </a:rPr>
              <a:t>left:service-SI2-left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096250" y="2076976"/>
            <a:ext cx="1786467" cy="902651"/>
          </a:xfrm>
          <a:prstGeom prst="roundRect">
            <a:avLst>
              <a:gd name="adj" fmla="val 5211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88" tIns="38094" rIns="76188" bIns="38094" rtlCol="0" anchor="ctr"/>
          <a:lstStyle/>
          <a:p>
            <a:pPr algn="ctr" defTabSz="457143"/>
            <a:endParaRPr lang="en-US" sz="1167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29083" y="2148417"/>
            <a:ext cx="1333500" cy="731098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FFFFFF"/>
                </a:solidFill>
                <a:latin typeface="Arial"/>
                <a:cs typeface="Arial"/>
              </a:rPr>
              <a:t>VRF</a:t>
            </a:r>
          </a:p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FFFFFF"/>
                </a:solidFill>
                <a:latin typeface="Arial"/>
                <a:cs typeface="Arial"/>
              </a:rPr>
              <a:t>right:service-SI2-right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507113" y="4967114"/>
            <a:ext cx="1478280" cy="553174"/>
          </a:xfrm>
          <a:prstGeom prst="roundRect">
            <a:avLst>
              <a:gd name="adj" fmla="val 5211"/>
            </a:avLst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88" tIns="38094" rIns="76188" bIns="38094" rtlCol="0" anchor="ctr"/>
          <a:lstStyle/>
          <a:p>
            <a:pPr algn="ctr" defTabSz="457143"/>
            <a:endParaRPr lang="en-US" sz="1167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7528551" y="5048254"/>
            <a:ext cx="1395397" cy="376767"/>
          </a:xfrm>
          <a:prstGeom prst="rect">
            <a:avLst/>
          </a:prstGeom>
          <a:ln>
            <a:noFill/>
          </a:ln>
        </p:spPr>
        <p:txBody>
          <a:bodyPr lIns="76188" tIns="38094" rIns="76188" bIns="38094"/>
          <a:lstStyle>
            <a:defPPr>
              <a:defRPr lang="en-US"/>
            </a:defPPr>
            <a:lvl1pPr marL="0" indent="0" algn="ctr" defTabSz="548606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445E88"/>
              </a:buClr>
              <a:buFont typeface="Arial"/>
              <a:buNone/>
              <a:defRPr sz="1400">
                <a:solidFill>
                  <a:srgbClr val="3C3C3C"/>
                </a:solidFill>
                <a:latin typeface="Arial"/>
                <a:cs typeface="Arial"/>
              </a:defRPr>
            </a:lvl1pPr>
            <a:lvl2pPr marL="891485" indent="-342878" defTabSz="548606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  <a:latin typeface="Arial"/>
                <a:cs typeface="Arial"/>
              </a:defRPr>
            </a:lvl2pPr>
            <a:lvl3pPr marL="1371515" indent="-274304" defTabSz="548606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>
                <a:solidFill>
                  <a:schemeClr val="accent2"/>
                </a:solidFill>
                <a:latin typeface="Arial"/>
                <a:cs typeface="Arial"/>
              </a:defRPr>
            </a:lvl3pPr>
            <a:lvl4pPr marL="1920117" indent="-274304" defTabSz="548606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  <a:latin typeface="Arial"/>
                <a:cs typeface="Arial"/>
              </a:defRPr>
            </a:lvl4pPr>
            <a:lvl5pPr marL="2468722" indent="-274304" defTabSz="548606" eaLnBrk="1" latinLnBrk="0" hangingPunct="1">
              <a:spcBef>
                <a:spcPct val="20000"/>
              </a:spcBef>
              <a:buFont typeface="Arial"/>
              <a:buChar char="»"/>
              <a:defRPr sz="2400">
                <a:solidFill>
                  <a:srgbClr val="292929"/>
                </a:solidFill>
                <a:latin typeface="Arial"/>
                <a:cs typeface="Arial"/>
              </a:defRPr>
            </a:lvl5pPr>
            <a:lvl6pPr marL="3017328" indent="-274304" defTabSz="548606">
              <a:spcBef>
                <a:spcPct val="20000"/>
              </a:spcBef>
              <a:buFont typeface="Arial"/>
              <a:buChar char="•"/>
              <a:defRPr sz="2400">
                <a:latin typeface="+mn-lt"/>
                <a:cs typeface="+mn-cs"/>
              </a:defRPr>
            </a:lvl6pPr>
            <a:lvl7pPr marL="3565935" indent="-274304" defTabSz="548606">
              <a:spcBef>
                <a:spcPct val="20000"/>
              </a:spcBef>
              <a:buFont typeface="Arial"/>
              <a:buChar char="•"/>
              <a:defRPr sz="2400">
                <a:latin typeface="+mn-lt"/>
                <a:cs typeface="+mn-cs"/>
              </a:defRPr>
            </a:lvl7pPr>
            <a:lvl8pPr marL="4114542" indent="-274304" defTabSz="548606">
              <a:spcBef>
                <a:spcPct val="20000"/>
              </a:spcBef>
              <a:buFont typeface="Arial"/>
              <a:buChar char="•"/>
              <a:defRPr sz="2400">
                <a:latin typeface="+mn-lt"/>
                <a:cs typeface="+mn-cs"/>
              </a:defRPr>
            </a:lvl8pPr>
            <a:lvl9pPr marL="4663146" indent="-274304" defTabSz="548606">
              <a:spcBef>
                <a:spcPct val="20000"/>
              </a:spcBef>
              <a:buFont typeface="Arial"/>
              <a:buChar char="•"/>
              <a:defRPr sz="2400">
                <a:latin typeface="+mn-lt"/>
                <a:cs typeface="+mn-cs"/>
              </a:defRPr>
            </a:lvl9pPr>
          </a:lstStyle>
          <a:p>
            <a:r>
              <a:rPr lang="en-US" sz="1556" dirty="0"/>
              <a:t>pt_svm2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0054167" y="2062866"/>
            <a:ext cx="1786467" cy="916763"/>
          </a:xfrm>
          <a:prstGeom prst="roundRect">
            <a:avLst>
              <a:gd name="adj" fmla="val 5211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88" tIns="38094" rIns="76188" bIns="38094" rtlCol="0" anchor="ctr"/>
          <a:lstStyle/>
          <a:p>
            <a:pPr algn="ctr" defTabSz="457143"/>
            <a:endParaRPr lang="en-US" sz="1167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287000" y="2148418"/>
            <a:ext cx="1333500" cy="731098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FFFFFF"/>
                </a:solidFill>
                <a:latin typeface="Arial"/>
                <a:cs typeface="Arial"/>
              </a:rPr>
              <a:t>VRF</a:t>
            </a:r>
          </a:p>
          <a:p>
            <a:pPr algn="ctr" defTabSz="457143">
              <a:lnSpc>
                <a:spcPct val="90000"/>
              </a:lnSpc>
            </a:pPr>
            <a:endParaRPr lang="en-US" sz="1667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 defTabSz="457143">
              <a:lnSpc>
                <a:spcPct val="90000"/>
              </a:lnSpc>
            </a:pPr>
            <a:r>
              <a:rPr lang="en-US" sz="1667" dirty="0" err="1">
                <a:solidFill>
                  <a:srgbClr val="FFFFFF"/>
                </a:solidFill>
                <a:latin typeface="Arial"/>
                <a:cs typeface="Arial"/>
              </a:rPr>
              <a:t>right:right</a:t>
            </a:r>
            <a:endParaRPr lang="en-US" sz="1667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26511" y="4999086"/>
            <a:ext cx="1333500" cy="500201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1E1E1E"/>
                </a:solidFill>
                <a:latin typeface="Arial"/>
                <a:cs typeface="Arial"/>
              </a:rPr>
              <a:t> -right</a:t>
            </a:r>
          </a:p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1E1E1E"/>
                </a:solidFill>
                <a:latin typeface="Arial"/>
                <a:cs typeface="Arial"/>
              </a:rPr>
              <a:t>3.3.3.4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42938" y="4995558"/>
            <a:ext cx="1333500" cy="500201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1E1E1E"/>
                </a:solidFill>
                <a:latin typeface="Arial"/>
                <a:cs typeface="Arial"/>
              </a:rPr>
              <a:t>left</a:t>
            </a:r>
          </a:p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1E1E1E"/>
                </a:solidFill>
                <a:latin typeface="Arial"/>
                <a:cs typeface="Arial"/>
              </a:rPr>
              <a:t>2.2.2.5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74168" y="4970865"/>
            <a:ext cx="1068917" cy="500201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3C3C3C">
                    <a:lumMod val="50000"/>
                  </a:srgbClr>
                </a:solidFill>
                <a:latin typeface="Arial"/>
                <a:cs typeface="Arial"/>
              </a:rPr>
              <a:t> right</a:t>
            </a:r>
          </a:p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3C3C3C">
                    <a:lumMod val="50000"/>
                  </a:srgbClr>
                </a:solidFill>
                <a:latin typeface="Arial"/>
                <a:cs typeface="Arial"/>
              </a:rPr>
              <a:t>3.3.3.5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71742" y="4974393"/>
            <a:ext cx="1068917" cy="500201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3C3C3C">
                    <a:lumMod val="50000"/>
                  </a:srgbClr>
                </a:solidFill>
                <a:latin typeface="Arial"/>
                <a:cs typeface="Arial"/>
              </a:rPr>
              <a:t> left</a:t>
            </a:r>
          </a:p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3C3C3C">
                    <a:lumMod val="50000"/>
                  </a:srgbClr>
                </a:solidFill>
                <a:latin typeface="Arial"/>
                <a:cs typeface="Arial"/>
              </a:rPr>
              <a:t>2.2.2.4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1359444" y="5006555"/>
            <a:ext cx="522114" cy="460049"/>
          </a:xfrm>
          <a:prstGeom prst="roundRect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88" tIns="38094" rIns="76188" bIns="38094" rtlCol="0" anchor="ctr"/>
          <a:lstStyle/>
          <a:p>
            <a:pPr algn="ctr" defTabSz="457143"/>
            <a:endParaRPr lang="en-US" sz="1167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87949" y="3916545"/>
            <a:ext cx="423333" cy="223010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333" dirty="0">
                <a:solidFill>
                  <a:srgbClr val="FFFFFF"/>
                </a:solidFill>
                <a:latin typeface="Arial"/>
                <a:cs typeface="Arial"/>
              </a:rPr>
              <a:t>VM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230728" y="4964973"/>
            <a:ext cx="522114" cy="46004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88" tIns="38094" rIns="76188" bIns="38094" rtlCol="0" anchor="ctr"/>
          <a:lstStyle/>
          <a:p>
            <a:pPr algn="ctr" defTabSz="457143"/>
            <a:endParaRPr lang="en-US" sz="1167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94818" y="3404326"/>
            <a:ext cx="1016009" cy="269304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667" b="1" dirty="0">
                <a:solidFill>
                  <a:srgbClr val="008000"/>
                </a:solidFill>
                <a:latin typeface="Arial"/>
                <a:cs typeface="Arial"/>
              </a:rPr>
              <a:t>2.2.2.3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2488" y="2995105"/>
            <a:ext cx="874903" cy="269304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667" b="1" dirty="0" err="1">
                <a:solidFill>
                  <a:srgbClr val="008000"/>
                </a:solidFill>
                <a:latin typeface="Arial"/>
                <a:cs typeface="Arial"/>
              </a:rPr>
              <a:t>tapX</a:t>
            </a:r>
            <a:endParaRPr lang="en-US" sz="1667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48" name="Straight Connector 47"/>
          <p:cNvCxnSpPr>
            <a:stCxn id="34" idx="3"/>
            <a:endCxn id="42" idx="1"/>
          </p:cNvCxnSpPr>
          <p:nvPr/>
        </p:nvCxnSpPr>
        <p:spPr>
          <a:xfrm flipV="1">
            <a:off x="8985393" y="5236580"/>
            <a:ext cx="2374050" cy="7121"/>
          </a:xfrm>
          <a:prstGeom prst="line">
            <a:avLst/>
          </a:prstGeom>
          <a:solidFill>
            <a:schemeClr val="tx1">
              <a:lumMod val="75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050074" y="5243700"/>
            <a:ext cx="798971" cy="749"/>
          </a:xfrm>
          <a:prstGeom prst="line">
            <a:avLst/>
          </a:prstGeom>
          <a:solidFill>
            <a:schemeClr val="tx1">
              <a:lumMod val="75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773332" y="5228145"/>
            <a:ext cx="717883" cy="4143"/>
          </a:xfrm>
          <a:prstGeom prst="line">
            <a:avLst/>
          </a:prstGeom>
          <a:solidFill>
            <a:schemeClr val="tx1">
              <a:lumMod val="7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5418667" y="3853496"/>
            <a:ext cx="1862667" cy="6977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lIns="50714" tIns="25357" rIns="50714" bIns="25357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556" dirty="0">
                <a:solidFill>
                  <a:schemeClr val="accent2"/>
                </a:solidFill>
                <a:latin typeface="Arial"/>
                <a:cs typeface="Arial"/>
              </a:rPr>
              <a:t>VRF ASSIGN ACL triggers lookup in Auxiliary VRF</a:t>
            </a:r>
          </a:p>
        </p:txBody>
      </p:sp>
      <p:cxnSp>
        <p:nvCxnSpPr>
          <p:cNvPr id="50" name="Straight Arrow Connector 49"/>
          <p:cNvCxnSpPr>
            <a:stCxn id="10" idx="2"/>
          </p:cNvCxnSpPr>
          <p:nvPr/>
        </p:nvCxnSpPr>
        <p:spPr>
          <a:xfrm flipH="1">
            <a:off x="5080000" y="4551229"/>
            <a:ext cx="1270001" cy="413743"/>
          </a:xfrm>
          <a:prstGeom prst="straightConnector1">
            <a:avLst/>
          </a:prstGeom>
          <a:ln w="1905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2"/>
          </p:cNvCxnSpPr>
          <p:nvPr/>
        </p:nvCxnSpPr>
        <p:spPr>
          <a:xfrm>
            <a:off x="6350001" y="4551229"/>
            <a:ext cx="1015999" cy="423163"/>
          </a:xfrm>
          <a:prstGeom prst="straightConnector1">
            <a:avLst/>
          </a:prstGeom>
          <a:ln w="1905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306131" y="5109364"/>
            <a:ext cx="423333" cy="223010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333" dirty="0">
                <a:solidFill>
                  <a:srgbClr val="FFFFFF"/>
                </a:solidFill>
                <a:latin typeface="Arial"/>
                <a:cs typeface="Arial"/>
              </a:rPr>
              <a:t>VM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396778" y="5125043"/>
            <a:ext cx="423333" cy="223010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333" dirty="0">
                <a:solidFill>
                  <a:srgbClr val="FFFFFF"/>
                </a:solidFill>
                <a:latin typeface="Arial"/>
                <a:cs typeface="Arial"/>
              </a:rPr>
              <a:t>VM</a:t>
            </a:r>
          </a:p>
        </p:txBody>
      </p:sp>
      <p:cxnSp>
        <p:nvCxnSpPr>
          <p:cNvPr id="71" name="Straight Arrow Connector 70"/>
          <p:cNvCxnSpPr>
            <a:stCxn id="10" idx="0"/>
          </p:cNvCxnSpPr>
          <p:nvPr/>
        </p:nvCxnSpPr>
        <p:spPr>
          <a:xfrm flipH="1" flipV="1">
            <a:off x="5164668" y="2994180"/>
            <a:ext cx="1185333" cy="859316"/>
          </a:xfrm>
          <a:prstGeom prst="straightConnector1">
            <a:avLst/>
          </a:prstGeom>
          <a:ln w="1905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0"/>
            <a:endCxn id="30" idx="2"/>
          </p:cNvCxnSpPr>
          <p:nvPr/>
        </p:nvCxnSpPr>
        <p:spPr>
          <a:xfrm flipV="1">
            <a:off x="6350001" y="2979629"/>
            <a:ext cx="660400" cy="873867"/>
          </a:xfrm>
          <a:prstGeom prst="straightConnector1">
            <a:avLst/>
          </a:prstGeom>
          <a:ln w="1905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53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539865"/>
            <a:ext cx="11345333" cy="370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635000"/>
            <a:ext cx="10972803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 THE HOOD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79068" y="3140284"/>
            <a:ext cx="948266" cy="25400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83" tIns="50793" rIns="101583" bIns="50793" rtlCol="0" anchor="ctr"/>
          <a:lstStyle/>
          <a:p>
            <a:pPr algn="ctr"/>
            <a:endParaRPr lang="en-US" sz="1556">
              <a:latin typeface="Arial"/>
              <a:cs typeface="Aria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079066" y="2856388"/>
            <a:ext cx="948266" cy="25400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83" tIns="50793" rIns="101583" bIns="50793" rtlCol="0" anchor="ctr"/>
          <a:lstStyle/>
          <a:p>
            <a:pPr algn="ctr"/>
            <a:endParaRPr lang="en-US" sz="1556"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079069" y="3424181"/>
            <a:ext cx="948266" cy="254000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83" tIns="50793" rIns="101583" bIns="50793" rtlCol="0" anchor="ctr"/>
          <a:lstStyle/>
          <a:p>
            <a:pPr algn="ctr"/>
            <a:endParaRPr lang="en-US" sz="1556">
              <a:latin typeface="Arial"/>
              <a:cs typeface="Arial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683000" y="3691758"/>
            <a:ext cx="948266" cy="254000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83" tIns="50793" rIns="101583" bIns="50793" rtlCol="0" anchor="ctr"/>
          <a:lstStyle/>
          <a:p>
            <a:pPr algn="ctr"/>
            <a:endParaRPr lang="en-US" sz="1556"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7500" y="5902388"/>
            <a:ext cx="423333" cy="223010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333" dirty="0">
                <a:solidFill>
                  <a:srgbClr val="FFFFFF"/>
                </a:solidFill>
                <a:latin typeface="Arial"/>
                <a:cs typeface="Arial"/>
              </a:rPr>
              <a:t>VM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7A110F-51E5-4346-8F15-DC5D98255C34}"/>
              </a:ext>
            </a:extLst>
          </p:cNvPr>
          <p:cNvGrpSpPr/>
          <p:nvPr/>
        </p:nvGrpSpPr>
        <p:grpSpPr>
          <a:xfrm>
            <a:off x="5117545" y="5796284"/>
            <a:ext cx="5302526" cy="449517"/>
            <a:chOff x="6141054" y="6955543"/>
            <a:chExt cx="6363031" cy="53942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460071-9D5C-2645-83BA-B8BB715A805E}"/>
                </a:ext>
              </a:extLst>
            </p:cNvPr>
            <p:cNvGrpSpPr/>
            <p:nvPr/>
          </p:nvGrpSpPr>
          <p:grpSpPr>
            <a:xfrm>
              <a:off x="6141054" y="6955543"/>
              <a:ext cx="6363031" cy="539421"/>
              <a:chOff x="4371399" y="6912165"/>
              <a:chExt cx="7778369" cy="570098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7822178" y="6912165"/>
                <a:ext cx="1193173" cy="525482"/>
              </a:xfrm>
              <a:prstGeom prst="roundRect">
                <a:avLst>
                  <a:gd name="adj" fmla="val 521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6188" tIns="38094" rIns="76188" bIns="38094" rtlCol="0" anchor="ctr"/>
              <a:lstStyle/>
              <a:p>
                <a:pPr algn="ctr" defTabSz="457143"/>
                <a:endParaRPr lang="en-US" sz="1167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8" name="Content Placeholder 2"/>
              <p:cNvSpPr txBox="1">
                <a:spLocks/>
              </p:cNvSpPr>
              <p:nvPr/>
            </p:nvSpPr>
            <p:spPr>
              <a:xfrm>
                <a:off x="7847904" y="7009535"/>
                <a:ext cx="1193173" cy="443800"/>
              </a:xfrm>
              <a:prstGeom prst="rect">
                <a:avLst/>
              </a:prstGeom>
              <a:ln>
                <a:noFill/>
              </a:ln>
            </p:spPr>
            <p:txBody>
              <a:bodyPr lIns="76188" tIns="38094" rIns="76188" bIns="38094"/>
              <a:lstStyle>
                <a:defPPr>
                  <a:defRPr lang="en-US"/>
                </a:defPPr>
                <a:lvl1pPr marL="0" indent="0" algn="ctr" defTabSz="548606" eaLnBrk="1" fontAlgn="auto" latinLnBrk="0" hangingPunct="1">
                  <a:lnSpc>
                    <a:spcPct val="95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rgbClr val="445E88"/>
                  </a:buClr>
                  <a:buFont typeface="Arial"/>
                  <a:buNone/>
                  <a:defRPr sz="1400">
                    <a:solidFill>
                      <a:srgbClr val="3C3C3C"/>
                    </a:solidFill>
                    <a:latin typeface="Arial"/>
                    <a:cs typeface="Arial"/>
                  </a:defRPr>
                </a:lvl1pPr>
                <a:lvl2pPr marL="891485" indent="-342878" defTabSz="548606" eaLnBrk="1" latinLnBrk="0" hangingPunct="1">
                  <a:lnSpc>
                    <a:spcPct val="95000"/>
                  </a:lnSpc>
                  <a:spcBef>
                    <a:spcPts val="4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accent2"/>
                    </a:solidFill>
                    <a:latin typeface="Arial"/>
                    <a:cs typeface="Arial"/>
                  </a:defRPr>
                </a:lvl2pPr>
                <a:lvl3pPr marL="1371515" indent="-274304" defTabSz="548606" eaLnBrk="1" latinLnBrk="0" hangingPunct="1">
                  <a:lnSpc>
                    <a:spcPct val="95000"/>
                  </a:lnSpc>
                  <a:spcBef>
                    <a:spcPts val="400"/>
                  </a:spcBef>
                  <a:buClr>
                    <a:schemeClr val="tx1"/>
                  </a:buClr>
                  <a:buFont typeface="Arial"/>
                  <a:buChar char="•"/>
                  <a:defRPr sz="2400">
                    <a:solidFill>
                      <a:schemeClr val="accent2"/>
                    </a:solidFill>
                    <a:latin typeface="Arial"/>
                    <a:cs typeface="Arial"/>
                  </a:defRPr>
                </a:lvl3pPr>
                <a:lvl4pPr marL="1920117" indent="-274304" defTabSz="548606" eaLnBrk="1" latinLnBrk="0" hangingPunct="1">
                  <a:lnSpc>
                    <a:spcPct val="95000"/>
                  </a:lnSpc>
                  <a:spcBef>
                    <a:spcPts val="4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accent2"/>
                    </a:solidFill>
                    <a:latin typeface="Arial"/>
                    <a:cs typeface="Arial"/>
                  </a:defRPr>
                </a:lvl4pPr>
                <a:lvl5pPr marL="2468722" indent="-274304" defTabSz="548606" eaLnBrk="1" latinLnBrk="0" hangingPunct="1">
                  <a:spcBef>
                    <a:spcPct val="20000"/>
                  </a:spcBef>
                  <a:buFont typeface="Arial"/>
                  <a:buChar char="»"/>
                  <a:defRPr sz="2400">
                    <a:solidFill>
                      <a:srgbClr val="292929"/>
                    </a:solidFill>
                    <a:latin typeface="Arial"/>
                    <a:cs typeface="Arial"/>
                  </a:defRPr>
                </a:lvl5pPr>
                <a:lvl6pPr marL="3017328" indent="-274304" defTabSz="548606">
                  <a:spcBef>
                    <a:spcPct val="20000"/>
                  </a:spcBef>
                  <a:buFont typeface="Arial"/>
                  <a:buChar char="•"/>
                  <a:defRPr sz="2400">
                    <a:latin typeface="+mn-lt"/>
                    <a:cs typeface="+mn-cs"/>
                  </a:defRPr>
                </a:lvl6pPr>
                <a:lvl7pPr marL="3565935" indent="-274304" defTabSz="548606">
                  <a:spcBef>
                    <a:spcPct val="20000"/>
                  </a:spcBef>
                  <a:buFont typeface="Arial"/>
                  <a:buChar char="•"/>
                  <a:defRPr sz="2400">
                    <a:latin typeface="+mn-lt"/>
                    <a:cs typeface="+mn-cs"/>
                  </a:defRPr>
                </a:lvl7pPr>
                <a:lvl8pPr marL="4114542" indent="-274304" defTabSz="548606">
                  <a:spcBef>
                    <a:spcPct val="20000"/>
                  </a:spcBef>
                  <a:buFont typeface="Arial"/>
                  <a:buChar char="•"/>
                  <a:defRPr sz="2400">
                    <a:latin typeface="+mn-lt"/>
                    <a:cs typeface="+mn-cs"/>
                  </a:defRPr>
                </a:lvl8pPr>
                <a:lvl9pPr marL="4663146" indent="-274304" defTabSz="548606">
                  <a:spcBef>
                    <a:spcPct val="20000"/>
                  </a:spcBef>
                  <a:buFont typeface="Arial"/>
                  <a:buChar char="•"/>
                  <a:defRPr sz="2400">
                    <a:latin typeface="+mn-lt"/>
                    <a:cs typeface="+mn-cs"/>
                  </a:defRPr>
                </a:lvl9pPr>
              </a:lstStyle>
              <a:p>
                <a:r>
                  <a:rPr lang="en-US" sz="667" dirty="0"/>
                  <a:t>CSRX1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620768" y="7157772"/>
                <a:ext cx="1600199" cy="283075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38036" tIns="19018" rIns="38036" bIns="19018" rtlCol="0">
                <a:spAutoFit/>
              </a:bodyPr>
              <a:lstStyle/>
              <a:p>
                <a:pPr algn="ctr" defTabSz="457143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0070C0"/>
                    </a:solidFill>
                    <a:latin typeface="Arial"/>
                    <a:cs typeface="Arial"/>
                  </a:rPr>
                  <a:t>Left VN</a:t>
                </a:r>
              </a:p>
              <a:p>
                <a:pPr algn="ctr" defTabSz="457143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0070C0"/>
                    </a:solidFill>
                    <a:latin typeface="Arial"/>
                    <a:cs typeface="Arial"/>
                  </a:rPr>
                  <a:t>10.10.10.0/24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1003919" y="6971072"/>
                <a:ext cx="1145849" cy="452477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6188" tIns="38094" rIns="76188" bIns="38094" rtlCol="0" anchor="ctr"/>
              <a:lstStyle/>
              <a:p>
                <a:pPr algn="ctr" defTabSz="457143"/>
                <a:endParaRPr lang="en-US" sz="1167" dirty="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4371399" y="6912165"/>
                <a:ext cx="1039090" cy="511384"/>
              </a:xfrm>
              <a:prstGeom prst="roundRect">
                <a:avLst>
                  <a:gd name="adj" fmla="val 9573"/>
                </a:avLst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6188" tIns="38094" rIns="76188" bIns="38094" rtlCol="0" anchor="ctr"/>
              <a:lstStyle/>
              <a:p>
                <a:pPr algn="ctr" defTabSz="457143"/>
                <a:r>
                  <a:rPr lang="en-US" sz="667" dirty="0">
                    <a:solidFill>
                      <a:srgbClr val="FFFFFF"/>
                    </a:solidFill>
                    <a:latin typeface="Arial"/>
                    <a:cs typeface="Arial"/>
                  </a:rPr>
                  <a:t>Ubuntu-left-CS</a:t>
                </a:r>
              </a:p>
            </p:txBody>
          </p:sp>
          <p:cxnSp>
            <p:nvCxnSpPr>
              <p:cNvPr id="66" name="Straight Connector 65"/>
              <p:cNvCxnSpPr>
                <a:cxnSpLocks/>
                <a:stCxn id="57" idx="3"/>
                <a:endCxn id="47" idx="0"/>
              </p:cNvCxnSpPr>
              <p:nvPr/>
            </p:nvCxnSpPr>
            <p:spPr>
              <a:xfrm>
                <a:off x="9015351" y="7174906"/>
                <a:ext cx="2000073" cy="16299"/>
              </a:xfrm>
              <a:prstGeom prst="line">
                <a:avLst/>
              </a:prstGeom>
              <a:solidFill>
                <a:schemeClr val="tx1">
                  <a:lumMod val="75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Straight Connector 67"/>
              <p:cNvCxnSpPr>
                <a:cxnSpLocks/>
                <a:stCxn id="64" idx="3"/>
                <a:endCxn id="57" idx="1"/>
              </p:cNvCxnSpPr>
              <p:nvPr/>
            </p:nvCxnSpPr>
            <p:spPr>
              <a:xfrm>
                <a:off x="5410489" y="7167858"/>
                <a:ext cx="2411689" cy="7048"/>
              </a:xfrm>
              <a:prstGeom prst="line">
                <a:avLst/>
              </a:prstGeom>
              <a:solidFill>
                <a:schemeClr val="tx1">
                  <a:lumMod val="75000"/>
                </a:schemeClr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11051239" y="7147749"/>
                <a:ext cx="1098528" cy="165893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38036" tIns="19018" rIns="38036" bIns="19018" rtlCol="0">
                <a:spAutoFit/>
              </a:bodyPr>
              <a:lstStyle/>
              <a:p>
                <a:pPr algn="ctr" defTabSz="457143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FFFFFF"/>
                    </a:solidFill>
                    <a:latin typeface="Arial"/>
                    <a:cs typeface="Arial"/>
                  </a:rPr>
                  <a:t>Ubuntu-right-CS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CCA64D-3ECF-0744-9784-BDBB1BE4BFBC}"/>
                  </a:ext>
                </a:extLst>
              </p:cNvPr>
              <p:cNvSpPr txBox="1"/>
              <p:nvPr/>
            </p:nvSpPr>
            <p:spPr>
              <a:xfrm>
                <a:off x="9299585" y="7199188"/>
                <a:ext cx="1600199" cy="283075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38036" tIns="19018" rIns="38036" bIns="19018" rtlCol="0">
                <a:spAutoFit/>
              </a:bodyPr>
              <a:lstStyle/>
              <a:p>
                <a:pPr algn="ctr" defTabSz="457143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FF0000"/>
                    </a:solidFill>
                    <a:latin typeface="Arial"/>
                    <a:cs typeface="Arial"/>
                  </a:rPr>
                  <a:t>Right VN</a:t>
                </a:r>
              </a:p>
              <a:p>
                <a:pPr algn="ctr" defTabSz="457143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FF0000"/>
                    </a:solidFill>
                    <a:latin typeface="Arial"/>
                    <a:cs typeface="Arial"/>
                  </a:rPr>
                  <a:t>10.10.10.0/24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550DD6-BE48-1747-A8BD-2753CCD01913}"/>
                  </a:ext>
                </a:extLst>
              </p:cNvPr>
              <p:cNvSpPr txBox="1"/>
              <p:nvPr/>
            </p:nvSpPr>
            <p:spPr>
              <a:xfrm>
                <a:off x="9081086" y="7269572"/>
                <a:ext cx="218499" cy="16589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38036" tIns="19018" rIns="38036" bIns="19018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FF0000"/>
                    </a:solidFill>
                    <a:latin typeface="Arial"/>
                    <a:cs typeface="Arial"/>
                  </a:rPr>
                  <a:t>.2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5FA624-FB1F-3D48-86D2-F3F44FC24186}"/>
                  </a:ext>
                </a:extLst>
              </p:cNvPr>
              <p:cNvSpPr txBox="1"/>
              <p:nvPr/>
            </p:nvSpPr>
            <p:spPr>
              <a:xfrm>
                <a:off x="4677910" y="7295565"/>
                <a:ext cx="218499" cy="16589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38036" tIns="19018" rIns="38036" bIns="19018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667" dirty="0">
                    <a:solidFill>
                      <a:schemeClr val="accent2"/>
                    </a:solidFill>
                    <a:latin typeface="Arial"/>
                    <a:cs typeface="Arial"/>
                  </a:rPr>
                  <a:t>.1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89F277-42FD-C048-8172-3B223836F873}"/>
                  </a:ext>
                </a:extLst>
              </p:cNvPr>
              <p:cNvSpPr txBox="1"/>
              <p:nvPr/>
            </p:nvSpPr>
            <p:spPr>
              <a:xfrm>
                <a:off x="10731705" y="7257739"/>
                <a:ext cx="218499" cy="16589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38036" tIns="19018" rIns="38036" bIns="19018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FF0000"/>
                    </a:solidFill>
                    <a:latin typeface="Arial"/>
                    <a:cs typeface="Arial"/>
                  </a:rPr>
                  <a:t>.1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8E73DE-3DBB-044D-853E-7143D7BD4E90}"/>
                  </a:ext>
                </a:extLst>
              </p:cNvPr>
              <p:cNvSpPr txBox="1"/>
              <p:nvPr/>
            </p:nvSpPr>
            <p:spPr>
              <a:xfrm>
                <a:off x="7592774" y="7271838"/>
                <a:ext cx="218499" cy="16589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38036" tIns="19018" rIns="38036" bIns="19018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0070C0"/>
                    </a:solidFill>
                    <a:latin typeface="Arial"/>
                    <a:cs typeface="Arial"/>
                  </a:rPr>
                  <a:t>.2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DE8EBB0-A648-A643-86F2-256B52E77C7B}"/>
                </a:ext>
              </a:extLst>
            </p:cNvPr>
            <p:cNvSpPr txBox="1"/>
            <p:nvPr/>
          </p:nvSpPr>
          <p:spPr>
            <a:xfrm>
              <a:off x="7022879" y="7233588"/>
              <a:ext cx="178741" cy="156966"/>
            </a:xfrm>
            <a:prstGeom prst="rect">
              <a:avLst/>
            </a:prstGeom>
            <a:ln>
              <a:noFill/>
            </a:ln>
          </p:spPr>
          <p:txBody>
            <a:bodyPr wrap="none" lIns="38036" tIns="19018" rIns="38036" bIns="19018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667" dirty="0">
                  <a:solidFill>
                    <a:schemeClr val="accent2"/>
                  </a:solidFill>
                  <a:latin typeface="Arial"/>
                  <a:cs typeface="Arial"/>
                </a:rPr>
                <a:t>.</a:t>
              </a:r>
              <a:r>
                <a:rPr lang="en-US" sz="667" dirty="0">
                  <a:solidFill>
                    <a:srgbClr val="0070C0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597B45-09CD-D642-B9BC-1D98FB4942DD}"/>
                </a:ext>
              </a:extLst>
            </p:cNvPr>
            <p:cNvSpPr txBox="1"/>
            <p:nvPr/>
          </p:nvSpPr>
          <p:spPr>
            <a:xfrm>
              <a:off x="11530016" y="7219568"/>
              <a:ext cx="92256" cy="156966"/>
            </a:xfrm>
            <a:prstGeom prst="rect">
              <a:avLst/>
            </a:prstGeom>
            <a:ln>
              <a:noFill/>
            </a:ln>
          </p:spPr>
          <p:txBody>
            <a:bodyPr wrap="none" lIns="38036" tIns="19018" rIns="38036" bIns="19018" rtlCol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sz="667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29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635000"/>
            <a:ext cx="10972803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 THE HOOD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3333" y="1058334"/>
            <a:ext cx="10244667" cy="55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76" indent="-380976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22" dirty="0"/>
              <a:t>NO ACL at interfaces located at the “outside of the Service Chain”</a:t>
            </a:r>
          </a:p>
        </p:txBody>
      </p:sp>
      <p:cxnSp>
        <p:nvCxnSpPr>
          <p:cNvPr id="22" name="Straight Connector 21"/>
          <p:cNvCxnSpPr>
            <a:endCxn id="23" idx="1"/>
          </p:cNvCxnSpPr>
          <p:nvPr/>
        </p:nvCxnSpPr>
        <p:spPr>
          <a:xfrm>
            <a:off x="1524000" y="6275582"/>
            <a:ext cx="2032000" cy="13246"/>
          </a:xfrm>
          <a:prstGeom prst="line">
            <a:avLst/>
          </a:prstGeom>
          <a:solidFill>
            <a:schemeClr val="tx1">
              <a:lumMod val="7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3" name="Rounded Rectangle 22"/>
          <p:cNvSpPr/>
          <p:nvPr/>
        </p:nvSpPr>
        <p:spPr>
          <a:xfrm>
            <a:off x="3556001" y="6019076"/>
            <a:ext cx="1481668" cy="539504"/>
          </a:xfrm>
          <a:prstGeom prst="roundRect">
            <a:avLst>
              <a:gd name="adj" fmla="val 5211"/>
            </a:avLst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88" tIns="38094" rIns="76188" bIns="38094" rtlCol="0" anchor="ctr"/>
          <a:lstStyle/>
          <a:p>
            <a:pPr algn="ctr" defTabSz="457143"/>
            <a:endParaRPr lang="en-US" sz="1167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653064" y="6100217"/>
            <a:ext cx="1321104" cy="376767"/>
          </a:xfrm>
          <a:prstGeom prst="rect">
            <a:avLst/>
          </a:prstGeom>
          <a:ln>
            <a:noFill/>
          </a:ln>
        </p:spPr>
        <p:txBody>
          <a:bodyPr lIns="76188" tIns="38094" rIns="76188" bIns="38094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45E88"/>
              </a:buClr>
              <a:buNone/>
            </a:pPr>
            <a:r>
              <a:rPr lang="en-US" sz="1556" dirty="0">
                <a:solidFill>
                  <a:srgbClr val="3C3C3C"/>
                </a:solidFill>
              </a:rPr>
              <a:t>pt_svm1</a:t>
            </a:r>
            <a:endParaRPr lang="en-US" sz="1000" dirty="0">
              <a:solidFill>
                <a:srgbClr val="3C3C3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71742" y="6040467"/>
            <a:ext cx="1068917" cy="500201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3C3C3C">
                    <a:lumMod val="50000"/>
                  </a:srgbClr>
                </a:solidFill>
                <a:latin typeface="Arial"/>
                <a:cs typeface="Arial"/>
              </a:rPr>
              <a:t> left</a:t>
            </a:r>
          </a:p>
          <a:p>
            <a:pPr algn="ctr" defTabSz="457143">
              <a:lnSpc>
                <a:spcPct val="90000"/>
              </a:lnSpc>
            </a:pPr>
            <a:r>
              <a:rPr lang="en-US" sz="1667" dirty="0">
                <a:solidFill>
                  <a:srgbClr val="3C3C3C">
                    <a:lumMod val="50000"/>
                  </a:srgbClr>
                </a:solidFill>
                <a:latin typeface="Arial"/>
                <a:cs typeface="Arial"/>
              </a:rPr>
              <a:t>2.2.2.4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230728" y="6031047"/>
            <a:ext cx="522114" cy="46004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88" tIns="38094" rIns="76188" bIns="38094" rtlCol="0" anchor="ctr"/>
          <a:lstStyle/>
          <a:p>
            <a:pPr algn="ctr" defTabSz="457143"/>
            <a:endParaRPr lang="en-US" sz="1167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06131" y="6175438"/>
            <a:ext cx="423333" cy="223010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333" dirty="0">
                <a:solidFill>
                  <a:srgbClr val="FFFFFF"/>
                </a:solidFill>
                <a:latin typeface="Arial"/>
                <a:cs typeface="Arial"/>
              </a:rPr>
              <a:t>VM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55400" y="5544976"/>
            <a:ext cx="1061509" cy="263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11" dirty="0"/>
              <a:t>tap8f345fc4-c1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l="247" t="13793" r="-247" b="37931"/>
          <a:stretch/>
        </p:blipFill>
        <p:spPr>
          <a:xfrm>
            <a:off x="592666" y="3560360"/>
            <a:ext cx="11428443" cy="11853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8" y="1676199"/>
            <a:ext cx="11428443" cy="178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9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539865"/>
            <a:ext cx="11345333" cy="370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635000"/>
            <a:ext cx="10972803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 THE HOOD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79068" y="3140284"/>
            <a:ext cx="948266" cy="25400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83" tIns="50793" rIns="101583" bIns="50793" rtlCol="0" anchor="ctr"/>
          <a:lstStyle/>
          <a:p>
            <a:pPr algn="ctr"/>
            <a:endParaRPr lang="en-US" sz="1556">
              <a:latin typeface="Arial"/>
              <a:cs typeface="Aria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079066" y="2856388"/>
            <a:ext cx="948266" cy="25400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83" tIns="50793" rIns="101583" bIns="50793" rtlCol="0" anchor="ctr"/>
          <a:lstStyle/>
          <a:p>
            <a:pPr algn="ctr"/>
            <a:endParaRPr lang="en-US" sz="1556"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079069" y="3424181"/>
            <a:ext cx="948266" cy="254000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83" tIns="50793" rIns="101583" bIns="50793" rtlCol="0" anchor="ctr"/>
          <a:lstStyle/>
          <a:p>
            <a:pPr algn="ctr"/>
            <a:endParaRPr lang="en-US" sz="1556">
              <a:latin typeface="Arial"/>
              <a:cs typeface="Arial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683000" y="3691758"/>
            <a:ext cx="948266" cy="254000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83" tIns="50793" rIns="101583" bIns="50793" rtlCol="0" anchor="ctr"/>
          <a:lstStyle/>
          <a:p>
            <a:pPr algn="ctr"/>
            <a:endParaRPr lang="en-US" sz="1556"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7500" y="5902388"/>
            <a:ext cx="423333" cy="223010"/>
          </a:xfrm>
          <a:prstGeom prst="rect">
            <a:avLst/>
          </a:prstGeom>
          <a:ln>
            <a:noFill/>
          </a:ln>
        </p:spPr>
        <p:txBody>
          <a:bodyPr wrap="square" lIns="38036" tIns="19018" rIns="38036" bIns="19018" rtlCol="0">
            <a:spAutoFit/>
          </a:bodyPr>
          <a:lstStyle/>
          <a:p>
            <a:pPr algn="ctr" defTabSz="457143">
              <a:lnSpc>
                <a:spcPct val="90000"/>
              </a:lnSpc>
            </a:pPr>
            <a:r>
              <a:rPr lang="en-US" sz="1333" dirty="0">
                <a:solidFill>
                  <a:srgbClr val="FFFFFF"/>
                </a:solidFill>
                <a:latin typeface="Arial"/>
                <a:cs typeface="Arial"/>
              </a:rPr>
              <a:t>VM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7A110F-51E5-4346-8F15-DC5D98255C34}"/>
              </a:ext>
            </a:extLst>
          </p:cNvPr>
          <p:cNvGrpSpPr/>
          <p:nvPr/>
        </p:nvGrpSpPr>
        <p:grpSpPr>
          <a:xfrm>
            <a:off x="2046083" y="4463358"/>
            <a:ext cx="8406247" cy="1791769"/>
            <a:chOff x="6096960" y="6458253"/>
            <a:chExt cx="6445836" cy="10479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460071-9D5C-2645-83BA-B8BB715A805E}"/>
                </a:ext>
              </a:extLst>
            </p:cNvPr>
            <p:cNvGrpSpPr/>
            <p:nvPr/>
          </p:nvGrpSpPr>
          <p:grpSpPr>
            <a:xfrm>
              <a:off x="6096960" y="6458253"/>
              <a:ext cx="6445836" cy="1047901"/>
              <a:chOff x="4317497" y="6386592"/>
              <a:chExt cx="7879593" cy="1107495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7822178" y="6912165"/>
                <a:ext cx="1193173" cy="525482"/>
              </a:xfrm>
              <a:prstGeom prst="roundRect">
                <a:avLst>
                  <a:gd name="adj" fmla="val 521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6188" tIns="38094" rIns="76188" bIns="38094" rtlCol="0" anchor="ctr"/>
              <a:lstStyle/>
              <a:p>
                <a:pPr algn="ctr" defTabSz="457143"/>
                <a:endParaRPr lang="en-US" sz="1167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8" name="Content Placeholder 2"/>
              <p:cNvSpPr txBox="1">
                <a:spLocks/>
              </p:cNvSpPr>
              <p:nvPr/>
            </p:nvSpPr>
            <p:spPr>
              <a:xfrm>
                <a:off x="7847904" y="7009535"/>
                <a:ext cx="1193173" cy="443800"/>
              </a:xfrm>
              <a:prstGeom prst="rect">
                <a:avLst/>
              </a:prstGeom>
              <a:ln>
                <a:noFill/>
              </a:ln>
            </p:spPr>
            <p:txBody>
              <a:bodyPr lIns="76188" tIns="38094" rIns="76188" bIns="38094"/>
              <a:lstStyle>
                <a:defPPr>
                  <a:defRPr lang="en-US"/>
                </a:defPPr>
                <a:lvl1pPr marL="0" indent="0" algn="ctr" defTabSz="548606" eaLnBrk="1" fontAlgn="auto" latinLnBrk="0" hangingPunct="1">
                  <a:lnSpc>
                    <a:spcPct val="95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rgbClr val="445E88"/>
                  </a:buClr>
                  <a:buFont typeface="Arial"/>
                  <a:buNone/>
                  <a:defRPr sz="1400">
                    <a:solidFill>
                      <a:srgbClr val="3C3C3C"/>
                    </a:solidFill>
                    <a:latin typeface="Arial"/>
                    <a:cs typeface="Arial"/>
                  </a:defRPr>
                </a:lvl1pPr>
                <a:lvl2pPr marL="891485" indent="-342878" defTabSz="548606" eaLnBrk="1" latinLnBrk="0" hangingPunct="1">
                  <a:lnSpc>
                    <a:spcPct val="95000"/>
                  </a:lnSpc>
                  <a:spcBef>
                    <a:spcPts val="4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accent2"/>
                    </a:solidFill>
                    <a:latin typeface="Arial"/>
                    <a:cs typeface="Arial"/>
                  </a:defRPr>
                </a:lvl2pPr>
                <a:lvl3pPr marL="1371515" indent="-274304" defTabSz="548606" eaLnBrk="1" latinLnBrk="0" hangingPunct="1">
                  <a:lnSpc>
                    <a:spcPct val="95000"/>
                  </a:lnSpc>
                  <a:spcBef>
                    <a:spcPts val="400"/>
                  </a:spcBef>
                  <a:buClr>
                    <a:schemeClr val="tx1"/>
                  </a:buClr>
                  <a:buFont typeface="Arial"/>
                  <a:buChar char="•"/>
                  <a:defRPr sz="2400">
                    <a:solidFill>
                      <a:schemeClr val="accent2"/>
                    </a:solidFill>
                    <a:latin typeface="Arial"/>
                    <a:cs typeface="Arial"/>
                  </a:defRPr>
                </a:lvl3pPr>
                <a:lvl4pPr marL="1920117" indent="-274304" defTabSz="548606" eaLnBrk="1" latinLnBrk="0" hangingPunct="1">
                  <a:lnSpc>
                    <a:spcPct val="95000"/>
                  </a:lnSpc>
                  <a:spcBef>
                    <a:spcPts val="4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accent2"/>
                    </a:solidFill>
                    <a:latin typeface="Arial"/>
                    <a:cs typeface="Arial"/>
                  </a:defRPr>
                </a:lvl4pPr>
                <a:lvl5pPr marL="2468722" indent="-274304" defTabSz="548606" eaLnBrk="1" latinLnBrk="0" hangingPunct="1">
                  <a:spcBef>
                    <a:spcPct val="20000"/>
                  </a:spcBef>
                  <a:buFont typeface="Arial"/>
                  <a:buChar char="»"/>
                  <a:defRPr sz="2400">
                    <a:solidFill>
                      <a:srgbClr val="292929"/>
                    </a:solidFill>
                    <a:latin typeface="Arial"/>
                    <a:cs typeface="Arial"/>
                  </a:defRPr>
                </a:lvl5pPr>
                <a:lvl6pPr marL="3017328" indent="-274304" defTabSz="548606">
                  <a:spcBef>
                    <a:spcPct val="20000"/>
                  </a:spcBef>
                  <a:buFont typeface="Arial"/>
                  <a:buChar char="•"/>
                  <a:defRPr sz="2400">
                    <a:latin typeface="+mn-lt"/>
                    <a:cs typeface="+mn-cs"/>
                  </a:defRPr>
                </a:lvl6pPr>
                <a:lvl7pPr marL="3565935" indent="-274304" defTabSz="548606">
                  <a:spcBef>
                    <a:spcPct val="20000"/>
                  </a:spcBef>
                  <a:buFont typeface="Arial"/>
                  <a:buChar char="•"/>
                  <a:defRPr sz="2400">
                    <a:latin typeface="+mn-lt"/>
                    <a:cs typeface="+mn-cs"/>
                  </a:defRPr>
                </a:lvl7pPr>
                <a:lvl8pPr marL="4114542" indent="-274304" defTabSz="548606">
                  <a:spcBef>
                    <a:spcPct val="20000"/>
                  </a:spcBef>
                  <a:buFont typeface="Arial"/>
                  <a:buChar char="•"/>
                  <a:defRPr sz="2400">
                    <a:latin typeface="+mn-lt"/>
                    <a:cs typeface="+mn-cs"/>
                  </a:defRPr>
                </a:lvl8pPr>
                <a:lvl9pPr marL="4663146" indent="-274304" defTabSz="548606">
                  <a:spcBef>
                    <a:spcPct val="20000"/>
                  </a:spcBef>
                  <a:buFont typeface="Arial"/>
                  <a:buChar char="•"/>
                  <a:defRPr sz="2400">
                    <a:latin typeface="+mn-lt"/>
                    <a:cs typeface="+mn-cs"/>
                  </a:defRPr>
                </a:lvl9pPr>
              </a:lstStyle>
              <a:p>
                <a:r>
                  <a:rPr lang="en-US" sz="667" dirty="0"/>
                  <a:t>CSRX1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654717" y="7211013"/>
                <a:ext cx="1600200" cy="283074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38036" tIns="19018" rIns="38036" bIns="19018" rtlCol="0">
                <a:spAutoFit/>
              </a:bodyPr>
              <a:lstStyle/>
              <a:p>
                <a:pPr algn="ctr" defTabSz="457143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0070C0"/>
                    </a:solidFill>
                    <a:latin typeface="Arial"/>
                    <a:cs typeface="Arial"/>
                  </a:rPr>
                  <a:t>Left VN</a:t>
                </a:r>
              </a:p>
              <a:p>
                <a:pPr algn="ctr" defTabSz="457143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0070C0"/>
                    </a:solidFill>
                    <a:latin typeface="Arial"/>
                    <a:cs typeface="Arial"/>
                  </a:rPr>
                  <a:t>10.10.10.0/24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1003917" y="6971072"/>
                <a:ext cx="1193173" cy="48226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6188" tIns="38094" rIns="76188" bIns="38094" rtlCol="0" anchor="ctr"/>
              <a:lstStyle/>
              <a:p>
                <a:pPr algn="ctr" defTabSz="457143"/>
                <a:endParaRPr lang="en-US" sz="1167" dirty="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4317497" y="6871486"/>
                <a:ext cx="1092992" cy="552059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6188" tIns="38094" rIns="76188" bIns="38094" rtlCol="0" anchor="ctr"/>
              <a:lstStyle/>
              <a:p>
                <a:pPr algn="ctr" defTabSz="457143"/>
                <a:r>
                  <a:rPr lang="en-US" sz="667" dirty="0">
                    <a:solidFill>
                      <a:srgbClr val="FFFFFF"/>
                    </a:solidFill>
                    <a:latin typeface="Arial"/>
                    <a:cs typeface="Arial"/>
                  </a:rPr>
                  <a:t>left-ubuntu-cs</a:t>
                </a:r>
              </a:p>
            </p:txBody>
          </p:sp>
          <p:cxnSp>
            <p:nvCxnSpPr>
              <p:cNvPr id="66" name="Straight Connector 65"/>
              <p:cNvCxnSpPr>
                <a:cxnSpLocks/>
                <a:stCxn id="57" idx="3"/>
                <a:endCxn id="47" idx="0"/>
              </p:cNvCxnSpPr>
              <p:nvPr/>
            </p:nvCxnSpPr>
            <p:spPr>
              <a:xfrm>
                <a:off x="9015351" y="7174906"/>
                <a:ext cx="2000073" cy="16298"/>
              </a:xfrm>
              <a:prstGeom prst="line">
                <a:avLst/>
              </a:prstGeom>
              <a:solidFill>
                <a:schemeClr val="tx1">
                  <a:lumMod val="75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Straight Connector 67"/>
              <p:cNvCxnSpPr>
                <a:cxnSpLocks/>
                <a:stCxn id="64" idx="3"/>
                <a:endCxn id="57" idx="1"/>
              </p:cNvCxnSpPr>
              <p:nvPr/>
            </p:nvCxnSpPr>
            <p:spPr>
              <a:xfrm>
                <a:off x="5410489" y="7147519"/>
                <a:ext cx="2411690" cy="27387"/>
              </a:xfrm>
              <a:prstGeom prst="line">
                <a:avLst/>
              </a:prstGeom>
              <a:solidFill>
                <a:schemeClr val="tx1">
                  <a:lumMod val="75000"/>
                </a:schemeClr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11051239" y="7147749"/>
                <a:ext cx="1098526" cy="8085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38036" tIns="19018" rIns="38036" bIns="19018" rtlCol="0">
                <a:spAutoFit/>
              </a:bodyPr>
              <a:lstStyle/>
              <a:p>
                <a:pPr algn="ctr" defTabSz="457143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FFFFFF"/>
                    </a:solidFill>
                    <a:latin typeface="Arial"/>
                    <a:cs typeface="Arial"/>
                  </a:rPr>
                  <a:t>right-ubuntu-cs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364559" y="6452361"/>
                <a:ext cx="1124476" cy="637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667" dirty="0">
                    <a:solidFill>
                      <a:srgbClr val="0070C0"/>
                    </a:solidFill>
                  </a:rPr>
                  <a:t>Eth1 </a:t>
                </a:r>
                <a:br>
                  <a:rPr lang="en-US" sz="667" dirty="0">
                    <a:solidFill>
                      <a:srgbClr val="0070C0"/>
                    </a:solidFill>
                  </a:rPr>
                </a:br>
                <a:br>
                  <a:rPr lang="en-US" sz="667" dirty="0">
                    <a:solidFill>
                      <a:srgbClr val="0070C0"/>
                    </a:solidFill>
                  </a:rPr>
                </a:br>
                <a:r>
                  <a:rPr lang="en-US" sz="667" dirty="0">
                    <a:solidFill>
                      <a:srgbClr val="0070C0"/>
                    </a:solidFill>
                  </a:rPr>
                  <a:t>Vif 0/6</a:t>
                </a:r>
                <a:br>
                  <a:rPr lang="en-US" sz="667" dirty="0">
                    <a:solidFill>
                      <a:srgbClr val="0070C0"/>
                    </a:solidFill>
                  </a:rPr>
                </a:br>
                <a:r>
                  <a:rPr lang="en-US" sz="667" dirty="0">
                    <a:solidFill>
                      <a:srgbClr val="0070C0"/>
                    </a:solidFill>
                  </a:rPr>
                  <a:t>tapeth1-7d8e06 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815699" y="6386592"/>
                <a:ext cx="1497902" cy="768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67" dirty="0">
                    <a:solidFill>
                      <a:srgbClr val="FF0000"/>
                    </a:solidFill>
                  </a:rPr>
                  <a:t>Eth0</a:t>
                </a:r>
                <a:br>
                  <a:rPr lang="en-US" sz="667" dirty="0">
                    <a:solidFill>
                      <a:srgbClr val="FF0000"/>
                    </a:solidFill>
                  </a:rPr>
                </a:br>
                <a:r>
                  <a:rPr lang="en-US" sz="667" dirty="0">
                    <a:solidFill>
                      <a:srgbClr val="FF0000"/>
                    </a:solidFill>
                  </a:rPr>
                  <a:t>ge-0/0/0</a:t>
                </a:r>
                <a:br>
                  <a:rPr lang="en-US" sz="667" dirty="0">
                    <a:solidFill>
                      <a:srgbClr val="FF0000"/>
                    </a:solidFill>
                  </a:rPr>
                </a:br>
                <a:br>
                  <a:rPr lang="en-US" sz="667" dirty="0">
                    <a:solidFill>
                      <a:srgbClr val="FF0000"/>
                    </a:solidFill>
                  </a:rPr>
                </a:br>
                <a:r>
                  <a:rPr lang="en-US" sz="667" dirty="0">
                    <a:solidFill>
                      <a:srgbClr val="FF0000"/>
                    </a:solidFill>
                  </a:rPr>
                  <a:t>Vif 0/9</a:t>
                </a:r>
                <a:br>
                  <a:rPr lang="en-US" sz="667" dirty="0">
                    <a:solidFill>
                      <a:srgbClr val="FF0000"/>
                    </a:solidFill>
                  </a:rPr>
                </a:br>
                <a:r>
                  <a:rPr lang="en-US" sz="667" dirty="0">
                    <a:solidFill>
                      <a:srgbClr val="FF0000"/>
                    </a:solidFill>
                  </a:rPr>
                  <a:t>tapeth2-844f1c 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710342" y="6406465"/>
                <a:ext cx="1086851" cy="768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667" dirty="0">
                    <a:solidFill>
                      <a:srgbClr val="0070C0"/>
                    </a:solidFill>
                  </a:rPr>
                  <a:t>Eth1 </a:t>
                </a:r>
                <a:br>
                  <a:rPr lang="en-US" sz="667" dirty="0">
                    <a:solidFill>
                      <a:srgbClr val="0070C0"/>
                    </a:solidFill>
                  </a:rPr>
                </a:br>
                <a:r>
                  <a:rPr lang="en-US" sz="667" dirty="0">
                    <a:solidFill>
                      <a:srgbClr val="0070C0"/>
                    </a:solidFill>
                  </a:rPr>
                  <a:t>ge-0/0/1</a:t>
                </a:r>
                <a:br>
                  <a:rPr lang="en-US" sz="667" dirty="0">
                    <a:solidFill>
                      <a:srgbClr val="0070C0"/>
                    </a:solidFill>
                  </a:rPr>
                </a:br>
                <a:br>
                  <a:rPr lang="en-US" sz="667" dirty="0">
                    <a:solidFill>
                      <a:srgbClr val="0070C0"/>
                    </a:solidFill>
                  </a:rPr>
                </a:br>
                <a:r>
                  <a:rPr lang="en-US" sz="667" dirty="0">
                    <a:solidFill>
                      <a:srgbClr val="0070C0"/>
                    </a:solidFill>
                  </a:rPr>
                  <a:t>Vif 0/8</a:t>
                </a:r>
                <a:br>
                  <a:rPr lang="en-US" sz="667" dirty="0">
                    <a:solidFill>
                      <a:srgbClr val="0070C0"/>
                    </a:solidFill>
                  </a:rPr>
                </a:br>
                <a:r>
                  <a:rPr lang="en-US" sz="667" dirty="0">
                    <a:solidFill>
                      <a:srgbClr val="0070C0"/>
                    </a:solidFill>
                  </a:rPr>
                  <a:t>tapeth1-844f1c 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997703" y="6536578"/>
                <a:ext cx="1119773" cy="637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667" dirty="0">
                    <a:solidFill>
                      <a:srgbClr val="FF0000"/>
                    </a:solidFill>
                  </a:rPr>
                  <a:t>Eth1 </a:t>
                </a:r>
                <a:br>
                  <a:rPr lang="en-US" sz="667" dirty="0">
                    <a:solidFill>
                      <a:srgbClr val="FF0000"/>
                    </a:solidFill>
                  </a:rPr>
                </a:br>
                <a:br>
                  <a:rPr lang="en-US" sz="667" dirty="0">
                    <a:solidFill>
                      <a:srgbClr val="FF0000"/>
                    </a:solidFill>
                  </a:rPr>
                </a:br>
                <a:r>
                  <a:rPr lang="en-US" sz="667" dirty="0">
                    <a:solidFill>
                      <a:srgbClr val="FF0000"/>
                    </a:solidFill>
                  </a:rPr>
                  <a:t>Vif 0/4</a:t>
                </a:r>
                <a:br>
                  <a:rPr lang="en-US" sz="667" dirty="0">
                    <a:solidFill>
                      <a:srgbClr val="FF0000"/>
                    </a:solidFill>
                  </a:rPr>
                </a:br>
                <a:r>
                  <a:rPr lang="en-US" sz="667" dirty="0">
                    <a:solidFill>
                      <a:srgbClr val="FF0000"/>
                    </a:solidFill>
                  </a:rPr>
                  <a:t>tapeth1-89a4e2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CCA64D-3ECF-0744-9784-BDBB1BE4BFBC}"/>
                  </a:ext>
                </a:extLst>
              </p:cNvPr>
              <p:cNvSpPr txBox="1"/>
              <p:nvPr/>
            </p:nvSpPr>
            <p:spPr>
              <a:xfrm>
                <a:off x="9299586" y="7199187"/>
                <a:ext cx="1600200" cy="13796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38036" tIns="19018" rIns="38036" bIns="19018" rtlCol="0">
                <a:spAutoFit/>
              </a:bodyPr>
              <a:lstStyle/>
              <a:p>
                <a:pPr algn="ctr" defTabSz="457143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FF0000"/>
                    </a:solidFill>
                    <a:latin typeface="Arial"/>
                    <a:cs typeface="Arial"/>
                  </a:rPr>
                  <a:t>Right VN</a:t>
                </a:r>
              </a:p>
              <a:p>
                <a:pPr algn="ctr" defTabSz="457143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FF0000"/>
                    </a:solidFill>
                    <a:latin typeface="Arial"/>
                    <a:cs typeface="Arial"/>
                  </a:rPr>
                  <a:t>10.20.20.0/24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550DD6-BE48-1747-A8BD-2753CCD01913}"/>
                  </a:ext>
                </a:extLst>
              </p:cNvPr>
              <p:cNvSpPr txBox="1"/>
              <p:nvPr/>
            </p:nvSpPr>
            <p:spPr>
              <a:xfrm>
                <a:off x="9081088" y="7269572"/>
                <a:ext cx="218499" cy="16589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38036" tIns="19018" rIns="38036" bIns="19018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FF0000"/>
                    </a:solidFill>
                    <a:latin typeface="Arial"/>
                    <a:cs typeface="Arial"/>
                  </a:rPr>
                  <a:t>.2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5FA624-FB1F-3D48-86D2-F3F44FC24186}"/>
                  </a:ext>
                </a:extLst>
              </p:cNvPr>
              <p:cNvSpPr txBox="1"/>
              <p:nvPr/>
            </p:nvSpPr>
            <p:spPr>
              <a:xfrm>
                <a:off x="4677910" y="7295564"/>
                <a:ext cx="218499" cy="16589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38036" tIns="19018" rIns="38036" bIns="19018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667" dirty="0">
                    <a:solidFill>
                      <a:schemeClr val="accent2"/>
                    </a:solidFill>
                    <a:latin typeface="Arial"/>
                    <a:cs typeface="Arial"/>
                  </a:rPr>
                  <a:t>.1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89F277-42FD-C048-8172-3B223836F873}"/>
                  </a:ext>
                </a:extLst>
              </p:cNvPr>
              <p:cNvSpPr txBox="1"/>
              <p:nvPr/>
            </p:nvSpPr>
            <p:spPr>
              <a:xfrm>
                <a:off x="10731704" y="7257738"/>
                <a:ext cx="218499" cy="16589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38036" tIns="19018" rIns="38036" bIns="19018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FF0000"/>
                    </a:solidFill>
                    <a:latin typeface="Arial"/>
                    <a:cs typeface="Arial"/>
                  </a:rPr>
                  <a:t>.1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8E73DE-3DBB-044D-853E-7143D7BD4E90}"/>
                  </a:ext>
                </a:extLst>
              </p:cNvPr>
              <p:cNvSpPr txBox="1"/>
              <p:nvPr/>
            </p:nvSpPr>
            <p:spPr>
              <a:xfrm>
                <a:off x="7592774" y="7271837"/>
                <a:ext cx="218499" cy="16589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38036" tIns="19018" rIns="38036" bIns="19018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667" dirty="0">
                    <a:solidFill>
                      <a:srgbClr val="0070C0"/>
                    </a:solidFill>
                    <a:latin typeface="Arial"/>
                    <a:cs typeface="Arial"/>
                  </a:rPr>
                  <a:t>.2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DE8EBB0-A648-A643-86F2-256B52E77C7B}"/>
                </a:ext>
              </a:extLst>
            </p:cNvPr>
            <p:cNvSpPr txBox="1"/>
            <p:nvPr/>
          </p:nvSpPr>
          <p:spPr>
            <a:xfrm>
              <a:off x="7022879" y="7233588"/>
              <a:ext cx="178741" cy="156966"/>
            </a:xfrm>
            <a:prstGeom prst="rect">
              <a:avLst/>
            </a:prstGeom>
            <a:ln>
              <a:noFill/>
            </a:ln>
          </p:spPr>
          <p:txBody>
            <a:bodyPr wrap="none" lIns="38036" tIns="19018" rIns="38036" bIns="19018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667" dirty="0">
                  <a:solidFill>
                    <a:schemeClr val="accent2"/>
                  </a:solidFill>
                  <a:latin typeface="Arial"/>
                  <a:cs typeface="Arial"/>
                </a:rPr>
                <a:t>.</a:t>
              </a:r>
              <a:r>
                <a:rPr lang="en-US" sz="667" dirty="0">
                  <a:solidFill>
                    <a:srgbClr val="0070C0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597B45-09CD-D642-B9BC-1D98FB4942DD}"/>
                </a:ext>
              </a:extLst>
            </p:cNvPr>
            <p:cNvSpPr txBox="1"/>
            <p:nvPr/>
          </p:nvSpPr>
          <p:spPr>
            <a:xfrm>
              <a:off x="11530016" y="7219569"/>
              <a:ext cx="92256" cy="156966"/>
            </a:xfrm>
            <a:prstGeom prst="rect">
              <a:avLst/>
            </a:prstGeom>
            <a:ln>
              <a:noFill/>
            </a:ln>
          </p:spPr>
          <p:txBody>
            <a:bodyPr wrap="none" lIns="38036" tIns="19018" rIns="38036" bIns="19018" rtlCol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sz="667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44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159</Words>
  <Application>Microsoft Office PowerPoint</Application>
  <PresentationFormat>Widescreen</PresentationFormat>
  <Paragraphs>298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UNDER THE HOOD</vt:lpstr>
      <vt:lpstr>UNDER THE HOOD</vt:lpstr>
      <vt:lpstr>UNDER THE HOOD</vt:lpstr>
      <vt:lpstr>UNDER THE HOOD</vt:lpstr>
      <vt:lpstr>UNDER THE HOOD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Ayman Aborabh</dc:creator>
  <cp:lastModifiedBy>Ping Song</cp:lastModifiedBy>
  <cp:revision>5</cp:revision>
  <dcterms:created xsi:type="dcterms:W3CDTF">2019-06-19T14:24:37Z</dcterms:created>
  <dcterms:modified xsi:type="dcterms:W3CDTF">2019-10-22T16:51:29Z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MSIP_Label_0633b888-ae0d-4341-a75f-06e04137d755_Enabled">
    <vt:lpwstr>True</vt:lpwstr>
  </property>
  <property fmtid="{D5CDD505-2E9C-101B-9397-08002B2CF9AE}" pid="4" name="MSIP_Label_0633b888-ae0d-4341-a75f-06e04137d755_SiteId">
    <vt:lpwstr>bea78b3c-4cdb-4130-854a-1d193232e5f4</vt:lpwstr>
  </property>
  <property fmtid="{D5CDD505-2E9C-101B-9397-08002B2CF9AE}" pid="5" name="MSIP_Label_0633b888-ae0d-4341-a75f-06e04137d755_Owner">
    <vt:lpwstr>pings@juniper.net</vt:lpwstr>
  </property>
  <property fmtid="{D5CDD505-2E9C-101B-9397-08002B2CF9AE}" pid="6" name="MSIP_Label_0633b888-ae0d-4341-a75f-06e04137d755_SetDate">
    <vt:lpwstr>2019-10-22T16:51:00.4757650Z</vt:lpwstr>
  </property>
  <property fmtid="{D5CDD505-2E9C-101B-9397-08002B2CF9AE}" pid="7" name="MSIP_Label_0633b888-ae0d-4341-a75f-06e04137d755_Name">
    <vt:lpwstr>Juniper Business Use Only</vt:lpwstr>
  </property>
  <property fmtid="{D5CDD505-2E9C-101B-9397-08002B2CF9AE}" pid="8" name="MSIP_Label_0633b888-ae0d-4341-a75f-06e04137d755_Application">
    <vt:lpwstr>Microsoft Azure Information Protection</vt:lpwstr>
  </property>
  <property fmtid="{D5CDD505-2E9C-101B-9397-08002B2CF9AE}" pid="9" name="MSIP_Label_0633b888-ae0d-4341-a75f-06e04137d755_ActionId">
    <vt:lpwstr>a75f31a2-660f-40cc-8ee9-fcc6c15121a6</vt:lpwstr>
  </property>
  <property fmtid="{D5CDD505-2E9C-101B-9397-08002B2CF9AE}" pid="10" name="MSIP_Label_0633b888-ae0d-4341-a75f-06e04137d755_Extended_MSFT_Method">
    <vt:lpwstr>Automatic</vt:lpwstr>
  </property>
  <property fmtid="{D5CDD505-2E9C-101B-9397-08002B2CF9AE}" pid="11" name="MSIP_Label_154c1852-7526-40a8-86a6-f35479dab509_Enabled">
    <vt:lpwstr>True</vt:lpwstr>
  </property>
  <property fmtid="{D5CDD505-2E9C-101B-9397-08002B2CF9AE}" pid="12" name="MSIP_Label_154c1852-7526-40a8-86a6-f35479dab509_SiteId">
    <vt:lpwstr>bea78b3c-4cdb-4130-854a-1d193232e5f4</vt:lpwstr>
  </property>
  <property fmtid="{D5CDD505-2E9C-101B-9397-08002B2CF9AE}" pid="13" name="MSIP_Label_154c1852-7526-40a8-86a6-f35479dab509_SetDate">
    <vt:lpwstr>2019-06-19T14:24:38+0100</vt:lpwstr>
  </property>
  <property fmtid="{D5CDD505-2E9C-101B-9397-08002B2CF9AE}" pid="14" name="MSIP_Label_154c1852-7526-40a8-86a6-f35479dab509_Name">
    <vt:lpwstr>Juniper Internal</vt:lpwstr>
  </property>
  <property fmtid="{D5CDD505-2E9C-101B-9397-08002B2CF9AE}" pid="15" name="MSIP_Label_154c1852-7526-40a8-86a6-f35479dab509_ActionId">
    <vt:lpwstr>d30aba45-a1e4-400b-b9b6-000019627d88</vt:lpwstr>
  </property>
  <property fmtid="{D5CDD505-2E9C-101B-9397-08002B2CF9AE}" pid="16" name="Sensitivity">
    <vt:lpwstr>Juniper Business Use Only Juniper Internal</vt:lpwstr>
  </property>
</Properties>
</file>