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4" autoAdjust="0"/>
  </p:normalViewPr>
  <p:slideViewPr>
    <p:cSldViewPr snapToGrid="0">
      <p:cViewPr>
        <p:scale>
          <a:sx n="66" d="100"/>
          <a:sy n="66" d="100"/>
        </p:scale>
        <p:origin x="48" y="-871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355538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38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583354" y="7154635"/>
            <a:ext cx="10607100" cy="6716387"/>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2" name="Shape 12"/>
          <p:cNvSpPr txBox="1">
            <a:spLocks noGrp="1"/>
          </p:cNvSpPr>
          <p:nvPr>
            <p:ph type="body" idx="2"/>
          </p:nvPr>
        </p:nvSpPr>
        <p:spPr>
          <a:xfrm>
            <a:off x="583354" y="5874475"/>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3" name="Shape 13"/>
          <p:cNvSpPr txBox="1">
            <a:spLocks noGrp="1"/>
          </p:cNvSpPr>
          <p:nvPr>
            <p:ph type="body" idx="3"/>
          </p:nvPr>
        </p:nvSpPr>
        <p:spPr>
          <a:xfrm>
            <a:off x="583354" y="15270479"/>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4" name="Shape 14"/>
          <p:cNvSpPr txBox="1">
            <a:spLocks noGrp="1"/>
          </p:cNvSpPr>
          <p:nvPr>
            <p:ph type="body" idx="4"/>
          </p:nvPr>
        </p:nvSpPr>
        <p:spPr>
          <a:xfrm>
            <a:off x="583354" y="13970601"/>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5" name="Shape 15"/>
          <p:cNvSpPr txBox="1">
            <a:spLocks noGrp="1"/>
          </p:cNvSpPr>
          <p:nvPr>
            <p:ph type="body" idx="5"/>
          </p:nvPr>
        </p:nvSpPr>
        <p:spPr>
          <a:xfrm>
            <a:off x="11891965" y="7154635"/>
            <a:ext cx="20116799"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6" name="Shape 16"/>
          <p:cNvSpPr txBox="1">
            <a:spLocks noGrp="1"/>
          </p:cNvSpPr>
          <p:nvPr>
            <p:ph type="body" idx="6"/>
          </p:nvPr>
        </p:nvSpPr>
        <p:spPr>
          <a:xfrm>
            <a:off x="11891965" y="5874475"/>
            <a:ext cx="20116799" cy="1200299"/>
          </a:xfrm>
          <a:prstGeom prst="rect">
            <a:avLst/>
          </a:prstGeom>
          <a:noFill/>
          <a:ln>
            <a:noFill/>
          </a:ln>
        </p:spPr>
        <p:txBody>
          <a:bodyPr lIns="91425" tIns="91425" rIns="91425" bIns="91425" anchor="ctr" anchorCtr="0"/>
          <a:lstStyle>
            <a:lvl1pPr marL="0" marR="0" indent="0" algn="ctr" rtl="0">
              <a:lnSpc>
                <a:spcPct val="100000"/>
              </a:lnSpc>
              <a:spcBef>
                <a:spcPts val="1320"/>
              </a:spcBef>
              <a:spcAft>
                <a:spcPts val="0"/>
              </a:spcAft>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7" name="Shape 17"/>
          <p:cNvSpPr txBox="1">
            <a:spLocks noGrp="1"/>
          </p:cNvSpPr>
          <p:nvPr>
            <p:ph type="body" idx="7"/>
          </p:nvPr>
        </p:nvSpPr>
        <p:spPr>
          <a:xfrm>
            <a:off x="11891965" y="28346400"/>
            <a:ext cx="20116799"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8" name="Shape 18"/>
          <p:cNvSpPr txBox="1">
            <a:spLocks noGrp="1"/>
          </p:cNvSpPr>
          <p:nvPr>
            <p:ph type="body" idx="8"/>
          </p:nvPr>
        </p:nvSpPr>
        <p:spPr>
          <a:xfrm>
            <a:off x="11891965" y="27066240"/>
            <a:ext cx="20116799"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19" name="Shape 19"/>
          <p:cNvSpPr txBox="1">
            <a:spLocks noGrp="1"/>
          </p:cNvSpPr>
          <p:nvPr>
            <p:ph type="body" idx="9"/>
          </p:nvPr>
        </p:nvSpPr>
        <p:spPr>
          <a:xfrm>
            <a:off x="32689800" y="5874475"/>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0" name="Shape 20"/>
          <p:cNvSpPr txBox="1">
            <a:spLocks noGrp="1"/>
          </p:cNvSpPr>
          <p:nvPr>
            <p:ph type="body" idx="13"/>
          </p:nvPr>
        </p:nvSpPr>
        <p:spPr>
          <a:xfrm>
            <a:off x="32689800" y="7154635"/>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1" name="Shape 21"/>
          <p:cNvSpPr txBox="1">
            <a:spLocks noGrp="1"/>
          </p:cNvSpPr>
          <p:nvPr>
            <p:ph type="body" idx="14"/>
          </p:nvPr>
        </p:nvSpPr>
        <p:spPr>
          <a:xfrm>
            <a:off x="32689800" y="17287756"/>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2" name="Shape 22"/>
          <p:cNvSpPr txBox="1">
            <a:spLocks noGrp="1"/>
          </p:cNvSpPr>
          <p:nvPr>
            <p:ph type="body" idx="15"/>
          </p:nvPr>
        </p:nvSpPr>
        <p:spPr>
          <a:xfrm>
            <a:off x="32689800" y="18562320"/>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3" name="Shape 23"/>
          <p:cNvSpPr txBox="1">
            <a:spLocks noGrp="1"/>
          </p:cNvSpPr>
          <p:nvPr>
            <p:ph type="body" idx="16"/>
          </p:nvPr>
        </p:nvSpPr>
        <p:spPr>
          <a:xfrm>
            <a:off x="32689800" y="25421379"/>
            <a:ext cx="10607100" cy="1200299"/>
          </a:xfrm>
          <a:prstGeom prst="rect">
            <a:avLst/>
          </a:prstGeom>
          <a:noFill/>
          <a:ln>
            <a:noFill/>
          </a:ln>
        </p:spPr>
        <p:txBody>
          <a:bodyPr lIns="91425" tIns="91425" rIns="91425" bIns="91425" anchor="ctr" anchorCtr="0"/>
          <a:lstStyle>
            <a:lvl1pPr algn="ctr" rtl="0">
              <a:buClr>
                <a:schemeClr val="dk1"/>
              </a:buClr>
              <a:buNone/>
              <a:defRPr sz="6600"/>
            </a:lvl1pPr>
            <a:lvl2pPr rtl="0">
              <a:buChar char="○"/>
              <a:defRPr/>
            </a:lvl2pPr>
            <a:lvl3pPr rtl="0">
              <a:buChar char="■"/>
              <a:defRPr/>
            </a:lvl3pPr>
            <a:lvl4pPr rtl="0">
              <a:buChar char="●"/>
              <a:defRPr/>
            </a:lvl4pPr>
            <a:lvl5pPr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4" name="Shape 24"/>
          <p:cNvSpPr txBox="1">
            <a:spLocks noGrp="1"/>
          </p:cNvSpPr>
          <p:nvPr>
            <p:ph type="body" idx="17"/>
          </p:nvPr>
        </p:nvSpPr>
        <p:spPr>
          <a:xfrm>
            <a:off x="32689800" y="26700481"/>
            <a:ext cx="10607100" cy="846299"/>
          </a:xfrm>
          <a:prstGeom prst="rect">
            <a:avLst/>
          </a:prstGeom>
          <a:noFill/>
          <a:ln>
            <a:noFill/>
          </a:ln>
        </p:spPr>
        <p:txBody>
          <a:bodyPr lIns="91425" tIns="91425" rIns="91425" bIns="91425" anchor="t" anchorCtr="0"/>
          <a:lstStyle>
            <a:lvl1pPr marL="0" indent="0" rtl="0">
              <a:buNone/>
              <a:defRPr sz="2400"/>
            </a:lvl1pPr>
            <a:lvl2pPr marL="1485586" indent="-583886" rtl="0">
              <a:buChar char="○"/>
              <a:defRPr/>
            </a:lvl2pPr>
            <a:lvl3pPr marL="2056968" indent="-583768" rtl="0">
              <a:buChar char="■"/>
              <a:defRPr/>
            </a:lvl3pPr>
            <a:lvl4pPr marL="2685485" indent="-640784" rtl="0">
              <a:buChar char="●"/>
              <a:defRPr/>
            </a:lvl4pPr>
            <a:lvl5pPr marL="3142589" indent="-462889" rtl="0">
              <a:buChar char="○"/>
              <a:defRPr/>
            </a:lvl5pPr>
            <a:lvl6pPr rtl="0">
              <a:buChar char="■"/>
              <a:defRPr/>
            </a:lvl6pPr>
            <a:lvl7pPr rtl="0">
              <a:buChar char="●"/>
              <a:defRPr/>
            </a:lvl7pPr>
            <a:lvl8pPr rtl="0">
              <a:buChar char="○"/>
              <a:defRPr/>
            </a:lvl8pPr>
            <a:lvl9pPr rtl="0">
              <a:buChar char="■"/>
              <a:defRPr/>
            </a:lvl9pPr>
          </a:lstStyle>
          <a:p>
            <a:endParaRPr dirty="0"/>
          </a:p>
        </p:txBody>
      </p:sp>
      <p:sp>
        <p:nvSpPr>
          <p:cNvPr id="25" name="Shape 25"/>
          <p:cNvSpPr txBox="1">
            <a:spLocks noGrp="1"/>
          </p:cNvSpPr>
          <p:nvPr>
            <p:ph type="title"/>
          </p:nvPr>
        </p:nvSpPr>
        <p:spPr>
          <a:xfrm>
            <a:off x="11200625" y="1271475"/>
            <a:ext cx="21499500" cy="1815599"/>
          </a:xfrm>
          <a:prstGeom prst="rect">
            <a:avLst/>
          </a:prstGeom>
        </p:spPr>
        <p:txBody>
          <a:bodyPr lIns="91425" tIns="91425" rIns="91425" bIns="91425" anchor="ctr" anchorCtr="0"/>
          <a:lstStyle>
            <a:lvl1pPr algn="ctr" rtl="0">
              <a:buNone/>
              <a:defRPr sz="10000" b="1"/>
            </a:lvl1pPr>
            <a:lvl2pPr algn="ctr" rtl="0">
              <a:buNone/>
              <a:defRPr sz="10000" b="1"/>
            </a:lvl2pPr>
            <a:lvl3pPr algn="ctr" rtl="0">
              <a:buNone/>
              <a:defRPr sz="10000" b="1"/>
            </a:lvl3pPr>
            <a:lvl4pPr algn="ctr" rtl="0">
              <a:buNone/>
              <a:defRPr sz="10000" b="1"/>
            </a:lvl4pPr>
            <a:lvl5pPr algn="ctr" rtl="0">
              <a:buNone/>
              <a:defRPr sz="10000" b="1"/>
            </a:lvl5pPr>
            <a:lvl6pPr algn="ctr" rtl="0">
              <a:buNone/>
              <a:defRPr sz="10000" b="1"/>
            </a:lvl6pPr>
            <a:lvl7pPr algn="ctr" rtl="0">
              <a:buNone/>
              <a:defRPr sz="10000" b="1"/>
            </a:lvl7pPr>
            <a:lvl8pPr algn="ctr" rtl="0">
              <a:buNone/>
              <a:defRPr sz="10000" b="1"/>
            </a:lvl8pPr>
            <a:lvl9pPr algn="ctr">
              <a:buNone/>
              <a:defRPr sz="10000" b="1"/>
            </a:lvl9pPr>
          </a:lstStyle>
          <a:p>
            <a:endParaRPr/>
          </a:p>
        </p:txBody>
      </p:sp>
      <p:sp>
        <p:nvSpPr>
          <p:cNvPr id="26" name="Shape 26"/>
          <p:cNvSpPr txBox="1">
            <a:spLocks noGrp="1"/>
          </p:cNvSpPr>
          <p:nvPr>
            <p:ph type="subTitle" idx="18"/>
          </p:nvPr>
        </p:nvSpPr>
        <p:spPr>
          <a:xfrm>
            <a:off x="11891975" y="3087087"/>
            <a:ext cx="20116799" cy="1674000"/>
          </a:xfrm>
          <a:prstGeom prst="rect">
            <a:avLst/>
          </a:prstGeom>
        </p:spPr>
        <p:txBody>
          <a:bodyPr lIns="91425" tIns="91425" rIns="91425" bIns="91425" anchor="ctr" anchorCtr="0"/>
          <a:lstStyle>
            <a:lvl1pPr algn="ctr" rtl="0">
              <a:buNone/>
              <a:defRPr sz="6000"/>
            </a:lvl1pPr>
            <a:lvl2pPr algn="ctr" rtl="0">
              <a:buNone/>
              <a:defRPr sz="6000"/>
            </a:lvl2pPr>
            <a:lvl3pPr algn="ctr" rtl="0">
              <a:buNone/>
              <a:defRPr sz="6000"/>
            </a:lvl3pPr>
            <a:lvl4pPr algn="ctr" rtl="0">
              <a:buNone/>
              <a:defRPr sz="6000"/>
            </a:lvl4pPr>
            <a:lvl5pPr algn="ctr" rtl="0">
              <a:buNone/>
              <a:defRPr sz="6000"/>
            </a:lvl5pPr>
            <a:lvl6pPr algn="ctr" rtl="0">
              <a:buNone/>
              <a:defRPr sz="6000"/>
            </a:lvl6pPr>
            <a:lvl7pPr algn="ctr" rtl="0">
              <a:buNone/>
              <a:defRPr sz="6000"/>
            </a:lvl7pPr>
            <a:lvl8pPr algn="ctr" rtl="0">
              <a:buNone/>
              <a:defRPr sz="6000"/>
            </a:lvl8pPr>
            <a:lvl9pPr algn="ctr">
              <a:buNone/>
              <a:defRPr sz="6000"/>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548639" y="5836919"/>
            <a:ext cx="10698479" cy="26700479"/>
          </a:xfrm>
          <a:prstGeom prst="roundRect">
            <a:avLst>
              <a:gd name="adj" fmla="val 271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6" name="Shape 6"/>
          <p:cNvSpPr/>
          <p:nvPr/>
        </p:nvSpPr>
        <p:spPr>
          <a:xfrm>
            <a:off x="32644081" y="5836919"/>
            <a:ext cx="10698479" cy="26700479"/>
          </a:xfrm>
          <a:prstGeom prst="roundRect">
            <a:avLst>
              <a:gd name="adj" fmla="val 2263"/>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7" name="Shape 7"/>
          <p:cNvSpPr/>
          <p:nvPr/>
        </p:nvSpPr>
        <p:spPr>
          <a:xfrm>
            <a:off x="11887200" y="5836919"/>
            <a:ext cx="20116799" cy="26700479"/>
          </a:xfrm>
          <a:prstGeom prst="roundRect">
            <a:avLst>
              <a:gd name="adj" fmla="val 1298"/>
            </a:avLst>
          </a:prstGeom>
          <a:solidFill>
            <a:srgbClr val="F2F2F2"/>
          </a:solidFill>
          <a:ln w="9525" cap="flat">
            <a:solidFill>
              <a:schemeClr val="dk1">
                <a:alpha val="57647"/>
              </a:schemeClr>
            </a:solidFill>
            <a:prstDash val="solid"/>
            <a:round/>
            <a:headEnd type="none" w="med" len="med"/>
            <a:tailEnd type="none" w="med" len="med"/>
          </a:ln>
        </p:spPr>
        <p:txBody>
          <a:bodyPr lIns="91425" tIns="45700" rIns="91425" bIns="45700" anchor="ctr" anchorCtr="0">
            <a:noAutofit/>
          </a:bodyPr>
          <a:lstStyle/>
          <a:p>
            <a:endParaRPr/>
          </a:p>
        </p:txBody>
      </p:sp>
      <p:sp>
        <p:nvSpPr>
          <p:cNvPr id="8" name="Shape 8"/>
          <p:cNvSpPr txBox="1"/>
          <p:nvPr/>
        </p:nvSpPr>
        <p:spPr>
          <a:xfrm>
            <a:off x="0" y="0"/>
            <a:ext cx="43891199" cy="1175099"/>
          </a:xfrm>
          <a:prstGeom prst="rect">
            <a:avLst/>
          </a:prstGeom>
          <a:noFill/>
          <a:ln>
            <a:noFill/>
          </a:ln>
        </p:spPr>
        <p:txBody>
          <a:bodyPr lIns="91425" tIns="45700" rIns="91425" bIns="45700" anchor="b" anchorCtr="0">
            <a:noAutofit/>
          </a:bodyPr>
          <a:lstStyle/>
          <a:p>
            <a:pPr marL="1645574" marR="0" lvl="0" indent="-1645574" algn="ctr" rtl="0">
              <a:spcBef>
                <a:spcPts val="0"/>
              </a:spcBef>
              <a:buClr>
                <a:schemeClr val="dk1"/>
              </a:buClr>
              <a:buSzPct val="25000"/>
              <a:buFont typeface="Tahoma"/>
              <a:buNone/>
            </a:pPr>
            <a:r>
              <a:rPr lang="en-US" sz="5400" b="1" i="0" u="none" strike="noStrike" cap="none" baseline="0" dirty="0" smtClean="0">
                <a:solidFill>
                  <a:srgbClr val="00467F"/>
                </a:solidFill>
              </a:rPr>
              <a:t>Capstone </a:t>
            </a:r>
            <a:r>
              <a:rPr lang="en-US" sz="5400" b="1" i="0" u="none" strike="noStrike" cap="none" baseline="0" dirty="0">
                <a:solidFill>
                  <a:srgbClr val="00467F"/>
                </a:solidFill>
              </a:rPr>
              <a:t>Projec</a:t>
            </a:r>
            <a:r>
              <a:rPr lang="en-US" sz="5400" b="1" dirty="0">
                <a:solidFill>
                  <a:srgbClr val="00467F"/>
                </a:solidFill>
              </a:rPr>
              <a:t>t</a:t>
            </a:r>
          </a:p>
        </p:txBody>
      </p:sp>
      <p:grpSp>
        <p:nvGrpSpPr>
          <p:cNvPr id="3" name="Group 2"/>
          <p:cNvGrpSpPr/>
          <p:nvPr userDrawn="1"/>
        </p:nvGrpSpPr>
        <p:grpSpPr>
          <a:xfrm>
            <a:off x="869793" y="1198004"/>
            <a:ext cx="9382392" cy="2617611"/>
            <a:chOff x="1110430" y="3219308"/>
            <a:chExt cx="9382392" cy="2617611"/>
          </a:xfrm>
        </p:grpSpPr>
        <p:pic>
          <p:nvPicPr>
            <p:cNvPr id="9" name="Shape 9"/>
            <p:cNvPicPr preferRelativeResize="0"/>
            <p:nvPr/>
          </p:nvPicPr>
          <p:blipFill rotWithShape="1">
            <a:blip r:embed="rId4"/>
            <a:srcRect t="62958"/>
            <a:stretch/>
          </p:blipFill>
          <p:spPr>
            <a:xfrm>
              <a:off x="3757114" y="3219308"/>
              <a:ext cx="5147849" cy="1270335"/>
            </a:xfrm>
            <a:prstGeom prst="rect">
              <a:avLst/>
            </a:prstGeom>
            <a:noFill/>
            <a:ln>
              <a:noFill/>
            </a:ln>
          </p:spPr>
        </p:pic>
        <p:grpSp>
          <p:nvGrpSpPr>
            <p:cNvPr id="2" name="Group 1"/>
            <p:cNvGrpSpPr/>
            <p:nvPr userDrawn="1"/>
          </p:nvGrpSpPr>
          <p:grpSpPr>
            <a:xfrm>
              <a:off x="1110430" y="4746018"/>
              <a:ext cx="9382392" cy="1090901"/>
              <a:chOff x="9820034" y="3494314"/>
              <a:chExt cx="9382392" cy="1090901"/>
            </a:xfrm>
          </p:grpSpPr>
          <p:pic>
            <p:nvPicPr>
              <p:cNvPr id="10" name="Shape 9"/>
              <p:cNvPicPr preferRelativeResize="0"/>
              <p:nvPr userDrawn="1"/>
            </p:nvPicPr>
            <p:blipFill rotWithShape="1">
              <a:blip r:embed="rId4"/>
              <a:srcRect b="76012"/>
              <a:stretch/>
            </p:blipFill>
            <p:spPr>
              <a:xfrm>
                <a:off x="9820034" y="3520747"/>
                <a:ext cx="5147849" cy="822654"/>
              </a:xfrm>
              <a:prstGeom prst="rect">
                <a:avLst/>
              </a:prstGeom>
              <a:noFill/>
              <a:ln>
                <a:noFill/>
              </a:ln>
            </p:spPr>
          </p:pic>
          <p:pic>
            <p:nvPicPr>
              <p:cNvPr id="11" name="Shape 9"/>
              <p:cNvPicPr preferRelativeResize="0"/>
              <p:nvPr userDrawn="1"/>
            </p:nvPicPr>
            <p:blipFill rotWithShape="1">
              <a:blip r:embed="rId4"/>
              <a:srcRect t="26459" b="41731"/>
              <a:stretch/>
            </p:blipFill>
            <p:spPr>
              <a:xfrm>
                <a:off x="14054577" y="3494314"/>
                <a:ext cx="5147849" cy="1090901"/>
              </a:xfrm>
              <a:prstGeom prst="rect">
                <a:avLst/>
              </a:prstGeom>
              <a:noFill/>
              <a:ln>
                <a:noFill/>
              </a:ln>
            </p:spPr>
          </p:pic>
        </p:grpSp>
      </p:grpSp>
    </p:spTree>
  </p:cSld>
  <p:clrMap bg1="lt1" tx1="dk1" bg2="dk2" tx2="lt2" accent1="accent1" accent2="accent2" accent3="accent3" accent4="accent4" accent5="accent5" accent6="accent6" hlink="hlink" folHlink="folHlink"/>
  <p:sldLayoutIdLst>
    <p:sldLayoutId id="2147483648"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583354" y="7154635"/>
            <a:ext cx="10607100" cy="6815966"/>
          </a:xfrm>
          <a:prstGeom prst="rect">
            <a:avLst/>
          </a:prstGeom>
          <a:noFill/>
          <a:ln>
            <a:noFill/>
          </a:ln>
        </p:spPr>
        <p:txBody>
          <a:bodyPr lIns="228550" tIns="228550" rIns="228550" bIns="228550" anchor="t" anchorCtr="0">
            <a:noAutofit/>
          </a:bodyPr>
          <a:lstStyle/>
          <a:p>
            <a:pPr lvl="0" algn="just">
              <a:lnSpc>
                <a:spcPct val="131250"/>
              </a:lnSpc>
              <a:spcAft>
                <a:spcPts val="1100"/>
              </a:spcAft>
              <a:buClr>
                <a:schemeClr val="dk1"/>
              </a:buClr>
              <a:buSzPct val="137500"/>
            </a:pPr>
            <a:r>
              <a:rPr lang="en-US" sz="2600" dirty="0" smtClean="0"/>
              <a:t>Hummingbird </a:t>
            </a:r>
            <a:r>
              <a:rPr lang="en-US" sz="2600" dirty="0"/>
              <a:t>is </a:t>
            </a:r>
            <a:r>
              <a:rPr lang="en-US" sz="2600" dirty="0" smtClean="0"/>
              <a:t>a musical instrument unlike any other. It is easy enough for an unskilled beginner, and powerful enough for the most expert musicians. Hummingbird is the instrument that you play by humming your voice. When you hum into the device, real time algorithms process the wavelengths of your voice to determine which note you are hitting. Hummingbird is designed for experimenting with new melodies and composing masterpieces. The system captures audio using a </a:t>
            </a:r>
            <a:r>
              <a:rPr lang="en-US" sz="2600" dirty="0"/>
              <a:t>microphone, </a:t>
            </a:r>
            <a:r>
              <a:rPr lang="en-US" sz="2600" dirty="0" smtClean="0"/>
              <a:t>identifies the proper note, </a:t>
            </a:r>
            <a:r>
              <a:rPr lang="en-US" sz="2600" dirty="0"/>
              <a:t>and </a:t>
            </a:r>
            <a:r>
              <a:rPr lang="en-US" sz="2600" dirty="0" smtClean="0"/>
              <a:t>outputs the note in MIDI, a signal receivable by modern keyboards and composing software such as Garage Band. </a:t>
            </a:r>
            <a:endParaRPr lang="en-US" sz="2600" dirty="0">
              <a:solidFill>
                <a:schemeClr val="dk1"/>
              </a:solidFill>
            </a:endParaRPr>
          </a:p>
        </p:txBody>
      </p:sp>
      <p:pic>
        <p:nvPicPr>
          <p:cNvPr id="45" name="Shape 45"/>
          <p:cNvPicPr preferRelativeResize="0"/>
          <p:nvPr/>
        </p:nvPicPr>
        <p:blipFill>
          <a:blip r:embed="rId3"/>
          <a:stretch>
            <a:fillRect/>
          </a:stretch>
        </p:blipFill>
        <p:spPr>
          <a:xfrm>
            <a:off x="35202692" y="1141367"/>
            <a:ext cx="5581315" cy="3488323"/>
          </a:xfrm>
          <a:prstGeom prst="rect">
            <a:avLst/>
          </a:prstGeom>
        </p:spPr>
      </p:pic>
      <p:sp>
        <p:nvSpPr>
          <p:cNvPr id="29" name="Shape 29"/>
          <p:cNvSpPr txBox="1">
            <a:spLocks noGrp="1"/>
          </p:cNvSpPr>
          <p:nvPr>
            <p:ph type="body" idx="2"/>
          </p:nvPr>
        </p:nvSpPr>
        <p:spPr>
          <a:xfrm>
            <a:off x="583354" y="5874475"/>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Abstract</a:t>
            </a:r>
          </a:p>
        </p:txBody>
      </p:sp>
      <p:sp>
        <p:nvSpPr>
          <p:cNvPr id="30" name="Shape 30"/>
          <p:cNvSpPr txBox="1">
            <a:spLocks noGrp="1"/>
          </p:cNvSpPr>
          <p:nvPr>
            <p:ph type="body" idx="3"/>
          </p:nvPr>
        </p:nvSpPr>
        <p:spPr>
          <a:xfrm>
            <a:off x="603826" y="14123001"/>
            <a:ext cx="10586628" cy="18449036"/>
          </a:xfrm>
          <a:prstGeom prst="rect">
            <a:avLst/>
          </a:prstGeom>
          <a:noFill/>
          <a:ln>
            <a:noFill/>
          </a:ln>
        </p:spPr>
        <p:txBody>
          <a:bodyPr lIns="228550" tIns="228550" rIns="228550" bIns="228550" anchor="t" anchorCtr="0">
            <a:noAutofit/>
          </a:bodyPr>
          <a:lstStyle/>
          <a:p>
            <a:r>
              <a:rPr lang="en-US" sz="3000" b="1" u="sng" dirty="0" smtClean="0"/>
              <a:t>Platform(PSOC)</a:t>
            </a:r>
          </a:p>
          <a:p>
            <a:endParaRPr lang="en-US" sz="3000" b="1" u="sng" dirty="0"/>
          </a:p>
          <a:p>
            <a:r>
              <a:rPr lang="en-US" sz="3000" b="1" u="sng" dirty="0" smtClean="0"/>
              <a:t>Pitch </a:t>
            </a:r>
            <a:r>
              <a:rPr lang="en-US" sz="3000" b="1" u="sng" dirty="0"/>
              <a:t>Detection </a:t>
            </a:r>
            <a:r>
              <a:rPr lang="en-US" sz="3000" b="1" u="sng" dirty="0" smtClean="0"/>
              <a:t>Algorithm (PDA):</a:t>
            </a:r>
            <a:endParaRPr lang="en-US" sz="3000" b="1" u="sng" dirty="0"/>
          </a:p>
          <a:p>
            <a:pPr algn="just">
              <a:lnSpc>
                <a:spcPct val="131000"/>
              </a:lnSpc>
            </a:pPr>
            <a:r>
              <a:rPr lang="en-US" sz="2800" dirty="0" smtClean="0"/>
              <a:t>The PDA is the “heart” of the project, so this is where a lot of time was spent researching, testing, and refining. Our main goals for the algorithm were simple: accurate and fast. FFT </a:t>
            </a:r>
            <a:r>
              <a:rPr lang="en-US" sz="2800" dirty="0"/>
              <a:t>(fast Fourier transform), YAAPT (Yet Another Algorithm for Pitch Tracking), zero-crossing, and autocorrelation. Ultimately, we chose to implement our design using autocorrelation method as it proved to be the best balance between pitch accuracy and processing time.</a:t>
            </a:r>
          </a:p>
          <a:p>
            <a:pPr algn="just">
              <a:lnSpc>
                <a:spcPct val="131000"/>
              </a:lnSpc>
            </a:pPr>
            <a:r>
              <a:rPr lang="en-US" sz="3200" dirty="0"/>
              <a:t> </a:t>
            </a:r>
          </a:p>
          <a:p>
            <a:pPr lvl="0" algn="just">
              <a:lnSpc>
                <a:spcPct val="131250"/>
              </a:lnSpc>
              <a:spcAft>
                <a:spcPts val="1100"/>
              </a:spcAft>
              <a:buClr>
                <a:schemeClr val="dk1"/>
              </a:buClr>
              <a:buSzPct val="137500"/>
            </a:pPr>
            <a:endParaRPr lang="en-US" sz="3200" b="1" u="sng" dirty="0" smtClean="0"/>
          </a:p>
          <a:p>
            <a:pPr lvl="0" algn="just">
              <a:lnSpc>
                <a:spcPct val="131250"/>
              </a:lnSpc>
              <a:spcAft>
                <a:spcPts val="1100"/>
              </a:spcAft>
              <a:buClr>
                <a:schemeClr val="dk1"/>
              </a:buClr>
              <a:buSzPct val="137500"/>
            </a:pPr>
            <a:r>
              <a:rPr lang="en-US" sz="3000" b="1" u="sng" dirty="0" smtClean="0"/>
              <a:t>Audio Acquisition:</a:t>
            </a:r>
          </a:p>
          <a:p>
            <a:pPr lvl="0">
              <a:lnSpc>
                <a:spcPct val="131000"/>
              </a:lnSpc>
              <a:spcAft>
                <a:spcPts val="1100"/>
              </a:spcAft>
              <a:buClr>
                <a:schemeClr val="dk1"/>
              </a:buClr>
              <a:buSzPct val="137500"/>
            </a:pPr>
            <a:r>
              <a:rPr lang="en-US" sz="2800" b="1" dirty="0" smtClean="0"/>
              <a:t>-Microphone Amplifier Circuit:</a:t>
            </a:r>
          </a:p>
          <a:p>
            <a:pPr lvl="0">
              <a:lnSpc>
                <a:spcPct val="131000"/>
              </a:lnSpc>
              <a:spcAft>
                <a:spcPts val="1100"/>
              </a:spcAft>
              <a:buClr>
                <a:schemeClr val="dk1"/>
              </a:buClr>
              <a:buSzPct val="137500"/>
            </a:pPr>
            <a:r>
              <a:rPr lang="en-US" sz="2800" dirty="0" smtClean="0"/>
              <a:t>The </a:t>
            </a:r>
            <a:r>
              <a:rPr lang="en-US" sz="2800" dirty="0"/>
              <a:t>signal from the mic is fed into an analog amplification circuit before it is captured by the PSOC ADC. The circuit amplifies the signal to a range of -2[V] - 2[V], this allows the PSOC ADC to read the largest signal possible, which produces a clear digital signal</a:t>
            </a:r>
            <a:r>
              <a:rPr lang="en-US" sz="2800" dirty="0" smtClean="0"/>
              <a:t>.</a:t>
            </a:r>
            <a:endParaRPr lang="en-US" sz="2800" b="1" dirty="0">
              <a:solidFill>
                <a:schemeClr val="dk1"/>
              </a:solidFill>
            </a:endParaRPr>
          </a:p>
          <a:p>
            <a:r>
              <a:rPr lang="en-US" sz="2800" b="1" dirty="0" smtClean="0"/>
              <a:t>- Analog </a:t>
            </a:r>
            <a:r>
              <a:rPr lang="en-US" sz="2800" b="1" dirty="0"/>
              <a:t>to Digital Conversion</a:t>
            </a:r>
            <a:r>
              <a:rPr lang="en-US" sz="2800" b="1" dirty="0" smtClean="0"/>
              <a:t>:</a:t>
            </a:r>
          </a:p>
          <a:p>
            <a:pPr algn="just">
              <a:lnSpc>
                <a:spcPct val="131000"/>
              </a:lnSpc>
            </a:pPr>
            <a:r>
              <a:rPr lang="en-US" sz="2800" dirty="0"/>
              <a:t>ADC </a:t>
            </a:r>
            <a:r>
              <a:rPr lang="en-US" sz="2800" dirty="0"/>
              <a:t>of the amplified microphone input is </a:t>
            </a:r>
            <a:r>
              <a:rPr lang="en-US" sz="2800" dirty="0"/>
              <a:t>done using the onboard </a:t>
            </a:r>
            <a:r>
              <a:rPr lang="en-US" sz="2800" dirty="0"/>
              <a:t>successive approximation ADC, </a:t>
            </a:r>
            <a:r>
              <a:rPr lang="en-US" sz="2800" dirty="0"/>
              <a:t>which provides a faster sampling rate </a:t>
            </a:r>
            <a:r>
              <a:rPr lang="en-US" sz="2800" dirty="0"/>
              <a:t>than that of </a:t>
            </a:r>
            <a:r>
              <a:rPr lang="en-US" sz="2800" dirty="0"/>
              <a:t>the </a:t>
            </a:r>
            <a:r>
              <a:rPr lang="en-US" sz="2800" dirty="0"/>
              <a:t>delta-sigma ADC - </a:t>
            </a:r>
            <a:r>
              <a:rPr lang="en-US" sz="2800" dirty="0"/>
              <a:t>at the slight expense of bit resolution. </a:t>
            </a:r>
            <a:r>
              <a:rPr lang="en-US" sz="2800" dirty="0"/>
              <a:t>In this real time application, faster sampling rate is more critical than bit resolution, especially because Hummingbird doesn’t record audio, it only interprets the signal and then throws it </a:t>
            </a:r>
            <a:r>
              <a:rPr lang="en-US" sz="2800" dirty="0" smtClean="0"/>
              <a:t>away</a:t>
            </a:r>
            <a:endParaRPr lang="en-US" sz="2800" dirty="0"/>
          </a:p>
          <a:p>
            <a:r>
              <a:rPr lang="en-US" dirty="0"/>
              <a:t/>
            </a:r>
            <a:br>
              <a:rPr lang="en-US" dirty="0"/>
            </a:br>
            <a:r>
              <a:rPr lang="en-US" sz="3200" dirty="0"/>
              <a:t/>
            </a:r>
            <a:br>
              <a:rPr lang="en-US" sz="3200" dirty="0"/>
            </a:br>
            <a:endParaRPr lang="en-US" sz="3200" b="1" dirty="0"/>
          </a:p>
          <a:p>
            <a:r>
              <a:rPr lang="en-US" sz="2800" dirty="0"/>
              <a:t/>
            </a:r>
            <a:br>
              <a:rPr lang="en-US" sz="2800" dirty="0"/>
            </a:br>
            <a:r>
              <a:rPr lang="en-US" sz="2800" dirty="0"/>
              <a:t/>
            </a:r>
            <a:br>
              <a:rPr lang="en-US" sz="2800" dirty="0"/>
            </a:br>
            <a:endParaRPr lang="en-US" sz="2800" b="1" dirty="0">
              <a:solidFill>
                <a:schemeClr val="dk1"/>
              </a:solidFill>
            </a:endParaRPr>
          </a:p>
        </p:txBody>
      </p:sp>
      <p:sp>
        <p:nvSpPr>
          <p:cNvPr id="31" name="Shape 31"/>
          <p:cNvSpPr txBox="1">
            <a:spLocks noGrp="1"/>
          </p:cNvSpPr>
          <p:nvPr>
            <p:ph type="body" idx="4"/>
          </p:nvPr>
        </p:nvSpPr>
        <p:spPr>
          <a:xfrm>
            <a:off x="603826" y="13008792"/>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Approach</a:t>
            </a:r>
          </a:p>
        </p:txBody>
      </p:sp>
      <p:sp>
        <p:nvSpPr>
          <p:cNvPr id="32" name="Shape 32"/>
          <p:cNvSpPr txBox="1">
            <a:spLocks noGrp="1"/>
          </p:cNvSpPr>
          <p:nvPr>
            <p:ph type="body" idx="5"/>
          </p:nvPr>
        </p:nvSpPr>
        <p:spPr>
          <a:xfrm>
            <a:off x="11908351" y="8439494"/>
            <a:ext cx="20116799" cy="6648105"/>
          </a:xfrm>
          <a:prstGeom prst="rect">
            <a:avLst/>
          </a:prstGeom>
          <a:noFill/>
          <a:ln>
            <a:noFill/>
          </a:ln>
        </p:spPr>
        <p:txBody>
          <a:bodyPr lIns="228550" tIns="228550" rIns="228550" bIns="228550" anchor="t" anchorCtr="0">
            <a:noAutofit/>
          </a:bodyPr>
          <a:lstStyle/>
          <a:p>
            <a:pPr lvl="0" algn="just">
              <a:lnSpc>
                <a:spcPct val="131000"/>
              </a:lnSpc>
              <a:spcAft>
                <a:spcPts val="1100"/>
              </a:spcAft>
              <a:buClr>
                <a:schemeClr val="dk1"/>
              </a:buClr>
              <a:buSzPct val="137500"/>
            </a:pPr>
            <a:r>
              <a:rPr lang="en-US" sz="2800" dirty="0" smtClean="0"/>
              <a:t>Microphone </a:t>
            </a:r>
            <a:r>
              <a:rPr lang="en-US" sz="2800" dirty="0"/>
              <a:t>data is sampled in real time, and temporarily written into one of two buffers, which we call data frames. Data frames have a length of </a:t>
            </a:r>
            <a:r>
              <a:rPr lang="en-US" sz="2800" dirty="0" smtClean="0"/>
              <a:t>256 </a:t>
            </a:r>
            <a:r>
              <a:rPr lang="en-US" sz="2800" dirty="0"/>
              <a:t>samples, and each sample has a resolution of </a:t>
            </a:r>
            <a:r>
              <a:rPr lang="en-US" sz="2800" dirty="0" smtClean="0"/>
              <a:t>12 bits. </a:t>
            </a:r>
            <a:r>
              <a:rPr lang="en-US" sz="2800" dirty="0"/>
              <a:t>The idea of having two data frames is so that one is readily available to be processed, while the other is being “filled” with new samples. </a:t>
            </a:r>
            <a:endParaRPr lang="en-US" sz="2400" dirty="0" smtClean="0">
              <a:solidFill>
                <a:schemeClr val="dk1"/>
              </a:solidFill>
            </a:endParaRPr>
          </a:p>
          <a:p>
            <a:pPr algn="just">
              <a:lnSpc>
                <a:spcPct val="131000"/>
              </a:lnSpc>
            </a:pPr>
            <a:r>
              <a:rPr lang="en-US" sz="2800" dirty="0"/>
              <a:t>To extract the musical information from this audio, we implement a pitch detection algorithm to find the fundamental frequency of each frame. </a:t>
            </a:r>
            <a:r>
              <a:rPr lang="en-US" sz="2800" dirty="0" smtClean="0"/>
              <a:t>This </a:t>
            </a:r>
            <a:r>
              <a:rPr lang="en-US" sz="2800" dirty="0"/>
              <a:t>fundamental frequency (which is a single numeric data value) is passed back to the main program, which translates the frequency into its associated musical note (A, B#, G, </a:t>
            </a:r>
            <a:r>
              <a:rPr lang="en-US" sz="2800" dirty="0" err="1"/>
              <a:t>etc</a:t>
            </a:r>
            <a:r>
              <a:rPr lang="en-US" sz="2800" dirty="0"/>
              <a:t>). This note can be placed into a MIDI message, which is sent out of the system to an electronic instrument or computer with digital music software.</a:t>
            </a:r>
            <a:endParaRPr lang="en-US" sz="2800" dirty="0"/>
          </a:p>
          <a:p>
            <a:pPr algn="just"/>
            <a:r>
              <a:rPr lang="en-US" dirty="0"/>
              <a:t/>
            </a:r>
            <a:br>
              <a:rPr lang="en-US" dirty="0"/>
            </a:br>
            <a:endParaRPr lang="en-US" sz="2400" dirty="0">
              <a:solidFill>
                <a:schemeClr val="dk1"/>
              </a:solidFill>
            </a:endParaRPr>
          </a:p>
        </p:txBody>
      </p:sp>
      <p:sp>
        <p:nvSpPr>
          <p:cNvPr id="33" name="Shape 33"/>
          <p:cNvSpPr txBox="1">
            <a:spLocks noGrp="1"/>
          </p:cNvSpPr>
          <p:nvPr>
            <p:ph type="body" idx="6"/>
          </p:nvPr>
        </p:nvSpPr>
        <p:spPr>
          <a:xfrm>
            <a:off x="11891965" y="5737215"/>
            <a:ext cx="20116799" cy="1200299"/>
          </a:xfrm>
          <a:prstGeom prst="rect">
            <a:avLst/>
          </a:prstGeom>
          <a:noFill/>
          <a:ln>
            <a:noFill/>
          </a:ln>
        </p:spPr>
        <p:txBody>
          <a:bodyPr lIns="91400" tIns="91400" rIns="91400" bIns="91400" anchor="ctr" anchorCtr="0">
            <a:noAutofit/>
          </a:bodyPr>
          <a:lstStyle/>
          <a:p>
            <a:pPr marL="1645574" marR="0" lvl="0" indent="-1645574" algn="ctr" rtl="0">
              <a:lnSpc>
                <a:spcPct val="100000"/>
              </a:lnSpc>
              <a:spcBef>
                <a:spcPts val="0"/>
              </a:spcBef>
              <a:spcAft>
                <a:spcPts val="0"/>
              </a:spcAft>
              <a:buClr>
                <a:schemeClr val="dk1"/>
              </a:buClr>
              <a:buSzPct val="25000"/>
              <a:buFont typeface="Times New Roman"/>
              <a:buNone/>
            </a:pPr>
            <a:r>
              <a:rPr lang="en-US" sz="6600" b="1" dirty="0">
                <a:solidFill>
                  <a:schemeClr val="dk1"/>
                </a:solidFill>
              </a:rPr>
              <a:t>Overview</a:t>
            </a:r>
          </a:p>
        </p:txBody>
      </p:sp>
      <p:sp>
        <p:nvSpPr>
          <p:cNvPr id="34" name="Shape 34"/>
          <p:cNvSpPr txBox="1">
            <a:spLocks noGrp="1"/>
          </p:cNvSpPr>
          <p:nvPr>
            <p:ph type="body" idx="7"/>
          </p:nvPr>
        </p:nvSpPr>
        <p:spPr>
          <a:xfrm>
            <a:off x="11891965" y="28346400"/>
            <a:ext cx="20116799" cy="846299"/>
          </a:xfrm>
          <a:prstGeom prst="rect">
            <a:avLst/>
          </a:prstGeom>
          <a:noFill/>
          <a:ln>
            <a:noFill/>
          </a:ln>
        </p:spPr>
        <p:txBody>
          <a:bodyPr lIns="228550" tIns="228550" rIns="228550" bIns="228550" anchor="t" anchorCtr="0">
            <a:noAutofit/>
          </a:bodyPr>
          <a:lstStyle/>
          <a:p>
            <a:pPr marL="0" lvl="0" algn="just">
              <a:lnSpc>
                <a:spcPct val="131250"/>
              </a:lnSpc>
              <a:spcAft>
                <a:spcPts val="1100"/>
              </a:spcAft>
              <a:buClr>
                <a:schemeClr val="dk1"/>
              </a:buClr>
              <a:buSzPct val="137500"/>
              <a:buNone/>
            </a:pPr>
            <a:r>
              <a:rPr lang="en-US" dirty="0" smtClean="0">
                <a:solidFill>
                  <a:schemeClr val="dk1"/>
                </a:solidFill>
              </a:rPr>
              <a:t>We would like to credit the completion of this project to our one true god – the BASED GOD known as Lil B. Homeboy done fucked my bitch.  </a:t>
            </a:r>
            <a:endParaRPr lang="en-US" sz="2400" dirty="0" smtClean="0">
              <a:solidFill>
                <a:schemeClr val="dk1"/>
              </a:solidFill>
            </a:endParaRPr>
          </a:p>
          <a:p>
            <a:pPr marL="0" lvl="0" algn="just">
              <a:lnSpc>
                <a:spcPct val="131250"/>
              </a:lnSpc>
              <a:spcAft>
                <a:spcPts val="1100"/>
              </a:spcAft>
              <a:buClr>
                <a:schemeClr val="dk1"/>
              </a:buClr>
              <a:buSzPct val="137500"/>
              <a:buNone/>
            </a:pPr>
            <a:endParaRPr lang="en-US" sz="2400" dirty="0">
              <a:solidFill>
                <a:schemeClr val="dk1"/>
              </a:solidFill>
            </a:endParaRPr>
          </a:p>
          <a:p>
            <a:pPr marL="0" lvl="0" algn="just">
              <a:lnSpc>
                <a:spcPct val="131250"/>
              </a:lnSpc>
              <a:spcAft>
                <a:spcPts val="1100"/>
              </a:spcAft>
              <a:buClr>
                <a:schemeClr val="dk1"/>
              </a:buClr>
              <a:buSzPct val="137500"/>
              <a:buNone/>
            </a:pPr>
            <a:r>
              <a:rPr lang="en-US" sz="2400" dirty="0" smtClean="0">
                <a:solidFill>
                  <a:schemeClr val="dk1"/>
                </a:solidFill>
              </a:rPr>
              <a:t>Logos of other financial assistance can go here as well (if logo exist)</a:t>
            </a:r>
            <a:endParaRPr lang="en-US" sz="2400" dirty="0">
              <a:solidFill>
                <a:schemeClr val="dk1"/>
              </a:solidFill>
            </a:endParaRPr>
          </a:p>
        </p:txBody>
      </p:sp>
      <p:sp>
        <p:nvSpPr>
          <p:cNvPr id="35" name="Shape 35"/>
          <p:cNvSpPr txBox="1">
            <a:spLocks noGrp="1"/>
          </p:cNvSpPr>
          <p:nvPr>
            <p:ph type="body" idx="8"/>
          </p:nvPr>
        </p:nvSpPr>
        <p:spPr>
          <a:xfrm>
            <a:off x="11891965" y="27066240"/>
            <a:ext cx="20116799"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a:solidFill>
                  <a:schemeClr val="dk1"/>
                </a:solidFill>
              </a:rPr>
              <a:t>Acknowledgments</a:t>
            </a:r>
          </a:p>
        </p:txBody>
      </p:sp>
      <p:sp>
        <p:nvSpPr>
          <p:cNvPr id="36" name="Shape 36"/>
          <p:cNvSpPr txBox="1">
            <a:spLocks noGrp="1"/>
          </p:cNvSpPr>
          <p:nvPr>
            <p:ph type="body" idx="9"/>
          </p:nvPr>
        </p:nvSpPr>
        <p:spPr>
          <a:xfrm>
            <a:off x="32689800" y="5874475"/>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dirty="0">
                <a:solidFill>
                  <a:schemeClr val="dk1"/>
                </a:solidFill>
              </a:rPr>
              <a:t>Analysis</a:t>
            </a:r>
          </a:p>
        </p:txBody>
      </p:sp>
      <p:sp>
        <p:nvSpPr>
          <p:cNvPr id="37" name="Shape 37"/>
          <p:cNvSpPr txBox="1">
            <a:spLocks noGrp="1"/>
          </p:cNvSpPr>
          <p:nvPr>
            <p:ph type="body" idx="13"/>
          </p:nvPr>
        </p:nvSpPr>
        <p:spPr>
          <a:xfrm>
            <a:off x="32689800" y="7154635"/>
            <a:ext cx="10607100" cy="9761765"/>
          </a:xfrm>
          <a:prstGeom prst="rect">
            <a:avLst/>
          </a:prstGeom>
          <a:noFill/>
          <a:ln>
            <a:noFill/>
          </a:ln>
        </p:spPr>
        <p:txBody>
          <a:bodyPr lIns="228550" tIns="228550" rIns="228550" bIns="228550" anchor="t" anchorCtr="0">
            <a:noAutofit/>
          </a:bodyPr>
          <a:lstStyle/>
          <a:p>
            <a:pPr marL="0" lvl="0" algn="just">
              <a:lnSpc>
                <a:spcPct val="131250"/>
              </a:lnSpc>
              <a:spcAft>
                <a:spcPts val="1100"/>
              </a:spcAft>
              <a:buClr>
                <a:schemeClr val="dk1"/>
              </a:buClr>
              <a:buSzPct val="137500"/>
              <a:buNone/>
            </a:pPr>
            <a:r>
              <a:rPr lang="en-US" dirty="0" smtClean="0">
                <a:solidFill>
                  <a:schemeClr val="dk1"/>
                </a:solidFill>
              </a:rPr>
              <a:t>Algorithm Selection:</a:t>
            </a:r>
          </a:p>
          <a:p>
            <a:pPr marL="0" lvl="0" algn="just">
              <a:lnSpc>
                <a:spcPct val="131250"/>
              </a:lnSpc>
              <a:spcAft>
                <a:spcPts val="1100"/>
              </a:spcAft>
              <a:buClr>
                <a:schemeClr val="dk1"/>
              </a:buClr>
              <a:buSzPct val="137500"/>
              <a:buNone/>
            </a:pPr>
            <a:endParaRPr lang="en-US" sz="2400" dirty="0" smtClean="0">
              <a:solidFill>
                <a:schemeClr val="dk1"/>
              </a:solidFill>
            </a:endParaRPr>
          </a:p>
          <a:p>
            <a:pPr marL="0" lvl="0" algn="just">
              <a:lnSpc>
                <a:spcPct val="131250"/>
              </a:lnSpc>
              <a:spcAft>
                <a:spcPts val="1100"/>
              </a:spcAft>
              <a:buClr>
                <a:schemeClr val="dk1"/>
              </a:buClr>
              <a:buSzPct val="137500"/>
              <a:buNone/>
            </a:pPr>
            <a:endParaRPr lang="en-US" dirty="0" smtClean="0">
              <a:solidFill>
                <a:schemeClr val="dk1"/>
              </a:solidFill>
            </a:endParaRPr>
          </a:p>
          <a:p>
            <a:pPr marL="0" lvl="0" algn="just">
              <a:lnSpc>
                <a:spcPct val="131250"/>
              </a:lnSpc>
              <a:spcAft>
                <a:spcPts val="1100"/>
              </a:spcAft>
              <a:buClr>
                <a:schemeClr val="dk1"/>
              </a:buClr>
              <a:buSzPct val="137500"/>
              <a:buNone/>
            </a:pPr>
            <a:endParaRPr lang="en-US" dirty="0">
              <a:solidFill>
                <a:schemeClr val="dk1"/>
              </a:solidFill>
            </a:endParaRPr>
          </a:p>
          <a:p>
            <a:pPr marL="0" lvl="0" algn="just">
              <a:lnSpc>
                <a:spcPct val="131250"/>
              </a:lnSpc>
              <a:spcAft>
                <a:spcPts val="1100"/>
              </a:spcAft>
              <a:buClr>
                <a:schemeClr val="dk1"/>
              </a:buClr>
              <a:buSzPct val="137500"/>
              <a:buNone/>
            </a:pPr>
            <a:endParaRPr lang="en-US" dirty="0" smtClean="0">
              <a:solidFill>
                <a:schemeClr val="dk1"/>
              </a:solidFill>
            </a:endParaRPr>
          </a:p>
          <a:p>
            <a:pPr marL="0" lvl="0" algn="just">
              <a:lnSpc>
                <a:spcPct val="131250"/>
              </a:lnSpc>
              <a:spcAft>
                <a:spcPts val="1100"/>
              </a:spcAft>
              <a:buClr>
                <a:schemeClr val="dk1"/>
              </a:buClr>
              <a:buSzPct val="137500"/>
              <a:buNone/>
            </a:pPr>
            <a:endParaRPr lang="en-US" dirty="0" smtClean="0">
              <a:solidFill>
                <a:schemeClr val="dk1"/>
              </a:solidFill>
            </a:endParaRPr>
          </a:p>
          <a:p>
            <a:pPr marL="0" lvl="0" algn="just">
              <a:lnSpc>
                <a:spcPct val="131250"/>
              </a:lnSpc>
              <a:spcAft>
                <a:spcPts val="1100"/>
              </a:spcAft>
              <a:buClr>
                <a:schemeClr val="dk1"/>
              </a:buClr>
              <a:buSzPct val="137500"/>
              <a:buNone/>
            </a:pPr>
            <a:endParaRPr lang="en-US" dirty="0">
              <a:solidFill>
                <a:schemeClr val="dk1"/>
              </a:solidFill>
            </a:endParaRPr>
          </a:p>
          <a:p>
            <a:pPr algn="just">
              <a:lnSpc>
                <a:spcPct val="131000"/>
              </a:lnSpc>
            </a:pPr>
            <a:r>
              <a:rPr lang="en-US" sz="2800" b="1" u="sng" dirty="0"/>
              <a:t>Note </a:t>
            </a:r>
            <a:r>
              <a:rPr lang="en-US" sz="2800" b="1" u="sng" dirty="0" smtClean="0"/>
              <a:t>Snapping and </a:t>
            </a:r>
            <a:r>
              <a:rPr lang="en-US" sz="2800" b="1" u="sng" dirty="0" err="1" smtClean="0"/>
              <a:t>Hysterysis</a:t>
            </a:r>
            <a:r>
              <a:rPr lang="en-US" sz="2800" b="1" u="sng" dirty="0" smtClean="0"/>
              <a:t>:</a:t>
            </a:r>
            <a:endParaRPr lang="en-US" sz="2800" b="1" u="sng" dirty="0"/>
          </a:p>
          <a:p>
            <a:pPr algn="just">
              <a:lnSpc>
                <a:spcPct val="131000"/>
              </a:lnSpc>
            </a:pPr>
            <a:r>
              <a:rPr lang="en-US" dirty="0"/>
              <a:t>Output from the PDA is fed into a “note snapping” function in which pitches are restricted to a predetermined set of frequencies – i.e. musical scales. Currently, the Hummingbird system is capable of processing music for the Chromatic, Major, Minor, Major Pentatonic, Minor Pentatonic, Blues, and Whole Tone scales. </a:t>
            </a:r>
          </a:p>
          <a:p>
            <a:pPr marL="0" lvl="0" algn="just">
              <a:lnSpc>
                <a:spcPct val="131250"/>
              </a:lnSpc>
              <a:spcAft>
                <a:spcPts val="1100"/>
              </a:spcAft>
              <a:buClr>
                <a:schemeClr val="dk1"/>
              </a:buClr>
              <a:buSzPct val="137500"/>
              <a:buNone/>
            </a:pPr>
            <a:endParaRPr lang="en-US" dirty="0" smtClean="0">
              <a:solidFill>
                <a:schemeClr val="dk1"/>
              </a:solidFill>
            </a:endParaRPr>
          </a:p>
          <a:p>
            <a:pPr marL="0" lvl="0" algn="just">
              <a:lnSpc>
                <a:spcPct val="131250"/>
              </a:lnSpc>
              <a:spcAft>
                <a:spcPts val="1100"/>
              </a:spcAft>
              <a:buClr>
                <a:schemeClr val="dk1"/>
              </a:buClr>
              <a:buSzPct val="137500"/>
              <a:buNone/>
            </a:pPr>
            <a:endParaRPr lang="en-US" sz="2400" dirty="0">
              <a:solidFill>
                <a:schemeClr val="dk1"/>
              </a:solidFill>
            </a:endParaRPr>
          </a:p>
        </p:txBody>
      </p:sp>
      <p:sp>
        <p:nvSpPr>
          <p:cNvPr id="38" name="Shape 38"/>
          <p:cNvSpPr txBox="1">
            <a:spLocks noGrp="1"/>
          </p:cNvSpPr>
          <p:nvPr>
            <p:ph type="body" idx="14"/>
          </p:nvPr>
        </p:nvSpPr>
        <p:spPr>
          <a:xfrm>
            <a:off x="32689800" y="17287756"/>
            <a:ext cx="10607100" cy="1200299"/>
          </a:xfrm>
          <a:prstGeom prst="rect">
            <a:avLst/>
          </a:prstGeom>
          <a:noFill/>
          <a:ln>
            <a:noFill/>
          </a:ln>
        </p:spPr>
        <p:txBody>
          <a:bodyPr lIns="91400" tIns="91400" rIns="91400" bIns="91400" anchor="ctr" anchorCtr="0">
            <a:noAutofit/>
          </a:bodyPr>
          <a:lstStyle/>
          <a:p>
            <a:pPr marL="1645574" marR="0" lvl="0" indent="-1645574" algn="ctr" rtl="0">
              <a:spcBef>
                <a:spcPts val="0"/>
              </a:spcBef>
              <a:buClr>
                <a:schemeClr val="dk1"/>
              </a:buClr>
              <a:buSzPct val="25000"/>
              <a:buFont typeface="Times New Roman"/>
              <a:buNone/>
            </a:pPr>
            <a:r>
              <a:rPr lang="en-US" sz="6600" b="1">
                <a:solidFill>
                  <a:schemeClr val="dk1"/>
                </a:solidFill>
              </a:rPr>
              <a:t>Results</a:t>
            </a:r>
          </a:p>
        </p:txBody>
      </p:sp>
      <p:sp>
        <p:nvSpPr>
          <p:cNvPr id="39" name="Shape 39"/>
          <p:cNvSpPr txBox="1">
            <a:spLocks noGrp="1"/>
          </p:cNvSpPr>
          <p:nvPr>
            <p:ph type="body" idx="15"/>
          </p:nvPr>
        </p:nvSpPr>
        <p:spPr>
          <a:xfrm>
            <a:off x="32689800" y="18562320"/>
            <a:ext cx="10607100" cy="846299"/>
          </a:xfrm>
          <a:prstGeom prst="rect">
            <a:avLst/>
          </a:prstGeom>
          <a:noFill/>
          <a:ln>
            <a:noFill/>
          </a:ln>
        </p:spPr>
        <p:txBody>
          <a:bodyPr lIns="228550" tIns="228550" rIns="228550" bIns="228550" anchor="t" anchorCtr="0">
            <a:noAutofit/>
          </a:bodyPr>
          <a:lstStyle/>
          <a:p>
            <a:pPr marL="0" lvl="0" algn="just">
              <a:lnSpc>
                <a:spcPct val="131250"/>
              </a:lnSpc>
              <a:spcAft>
                <a:spcPts val="1100"/>
              </a:spcAft>
              <a:buClr>
                <a:schemeClr val="dk1"/>
              </a:buClr>
              <a:buSzPct val="137500"/>
              <a:buNone/>
            </a:pPr>
            <a:r>
              <a:rPr lang="en-US" sz="2400" dirty="0">
                <a:solidFill>
                  <a:schemeClr val="dk1"/>
                </a:solidFill>
              </a:rPr>
              <a:t>24-30 </a:t>
            </a:r>
            <a:r>
              <a:rPr lang="en-US" sz="2400" dirty="0" err="1">
                <a:solidFill>
                  <a:schemeClr val="dk1"/>
                </a:solidFill>
              </a:rPr>
              <a:t>pt</a:t>
            </a:r>
            <a:r>
              <a:rPr lang="en-US" sz="2400" dirty="0">
                <a:solidFill>
                  <a:schemeClr val="dk1"/>
                </a:solidFill>
              </a:rPr>
              <a:t> Font only</a:t>
            </a:r>
          </a:p>
        </p:txBody>
      </p:sp>
      <p:sp>
        <p:nvSpPr>
          <p:cNvPr id="40" name="Shape 40"/>
          <p:cNvSpPr txBox="1">
            <a:spLocks noGrp="1"/>
          </p:cNvSpPr>
          <p:nvPr>
            <p:ph type="body" idx="16"/>
          </p:nvPr>
        </p:nvSpPr>
        <p:spPr>
          <a:xfrm>
            <a:off x="32689800" y="25421379"/>
            <a:ext cx="10607100" cy="1200299"/>
          </a:xfrm>
          <a:prstGeom prst="rect">
            <a:avLst/>
          </a:prstGeom>
          <a:noFill/>
          <a:ln>
            <a:noFill/>
          </a:ln>
        </p:spPr>
        <p:txBody>
          <a:bodyPr lIns="91400" tIns="91400" rIns="91400" bIns="91400" anchor="ctr" anchorCtr="0">
            <a:noAutofit/>
          </a:bodyPr>
          <a:lstStyle/>
          <a:p>
            <a:pPr marL="0" marR="0" lvl="0" indent="0" algn="ctr" rtl="0">
              <a:spcBef>
                <a:spcPts val="0"/>
              </a:spcBef>
              <a:buClr>
                <a:schemeClr val="dk1"/>
              </a:buClr>
              <a:buSzPct val="25000"/>
              <a:buFont typeface="Times New Roman"/>
              <a:buNone/>
            </a:pPr>
            <a:r>
              <a:rPr lang="en-US" sz="6000" b="1">
                <a:solidFill>
                  <a:schemeClr val="dk1"/>
                </a:solidFill>
              </a:rPr>
              <a:t>Conclusion</a:t>
            </a:r>
          </a:p>
        </p:txBody>
      </p:sp>
      <p:sp>
        <p:nvSpPr>
          <p:cNvPr id="41" name="Shape 41"/>
          <p:cNvSpPr txBox="1">
            <a:spLocks noGrp="1"/>
          </p:cNvSpPr>
          <p:nvPr>
            <p:ph type="body" idx="17"/>
          </p:nvPr>
        </p:nvSpPr>
        <p:spPr>
          <a:xfrm>
            <a:off x="32689800" y="26700481"/>
            <a:ext cx="10607100" cy="846299"/>
          </a:xfrm>
          <a:prstGeom prst="rect">
            <a:avLst/>
          </a:prstGeom>
          <a:noFill/>
          <a:ln>
            <a:noFill/>
          </a:ln>
        </p:spPr>
        <p:txBody>
          <a:bodyPr lIns="228550" tIns="228550" rIns="228550" bIns="228550" anchor="t" anchorCtr="0">
            <a:noAutofit/>
          </a:bodyPr>
          <a:lstStyle/>
          <a:p>
            <a:pPr marL="0" lvl="0" algn="just">
              <a:lnSpc>
                <a:spcPct val="131250"/>
              </a:lnSpc>
              <a:spcAft>
                <a:spcPts val="1100"/>
              </a:spcAft>
              <a:buClr>
                <a:schemeClr val="dk1"/>
              </a:buClr>
              <a:buSzPct val="137500"/>
              <a:buNone/>
            </a:pPr>
            <a:r>
              <a:rPr lang="en-US" sz="2400" dirty="0">
                <a:solidFill>
                  <a:schemeClr val="dk1"/>
                </a:solidFill>
              </a:rPr>
              <a:t>24-30 </a:t>
            </a:r>
            <a:r>
              <a:rPr lang="en-US" sz="2400" dirty="0" err="1">
                <a:solidFill>
                  <a:schemeClr val="dk1"/>
                </a:solidFill>
              </a:rPr>
              <a:t>pt</a:t>
            </a:r>
            <a:r>
              <a:rPr lang="en-US" sz="2400" dirty="0">
                <a:solidFill>
                  <a:schemeClr val="dk1"/>
                </a:solidFill>
              </a:rPr>
              <a:t> Font only</a:t>
            </a:r>
          </a:p>
        </p:txBody>
      </p:sp>
      <p:sp>
        <p:nvSpPr>
          <p:cNvPr id="42" name="Shape 42"/>
          <p:cNvSpPr txBox="1">
            <a:spLocks noGrp="1"/>
          </p:cNvSpPr>
          <p:nvPr>
            <p:ph type="title"/>
          </p:nvPr>
        </p:nvSpPr>
        <p:spPr>
          <a:xfrm>
            <a:off x="11200613" y="1734743"/>
            <a:ext cx="21499500" cy="1815599"/>
          </a:xfrm>
          <a:prstGeom prst="rect">
            <a:avLst/>
          </a:prstGeom>
        </p:spPr>
        <p:txBody>
          <a:bodyPr lIns="91425" tIns="91425" rIns="91425" bIns="91425" anchor="ctr" anchorCtr="0">
            <a:noAutofit/>
          </a:bodyPr>
          <a:lstStyle/>
          <a:p>
            <a:r>
              <a:rPr lang="en-US" dirty="0" smtClean="0">
                <a:effectLst>
                  <a:outerShdw blurRad="38100" dist="38100" dir="2700000" algn="tl">
                    <a:srgbClr val="000000">
                      <a:alpha val="43137"/>
                    </a:srgbClr>
                  </a:outerShdw>
                </a:effectLst>
              </a:rPr>
              <a:t>Hummingbird</a:t>
            </a:r>
            <a:r>
              <a:rPr lang="en-US" b="0" dirty="0" smtClean="0">
                <a:effectLst>
                  <a:outerShdw blurRad="38100" dist="38100" dir="2700000" algn="tl">
                    <a:srgbClr val="000000">
                      <a:alpha val="43137"/>
                    </a:srgbClr>
                  </a:outerShdw>
                </a:effectLst>
              </a:rPr>
              <a:t>: Acoustic Control for Electronic Musical Instruments</a:t>
            </a:r>
            <a:endParaRPr lang="en-US" dirty="0">
              <a:effectLst>
                <a:outerShdw blurRad="38100" dist="38100" dir="2700000" algn="tl">
                  <a:srgbClr val="000000">
                    <a:alpha val="43137"/>
                  </a:srgbClr>
                </a:outerShdw>
              </a:effectLst>
            </a:endParaRPr>
          </a:p>
        </p:txBody>
      </p:sp>
      <p:sp>
        <p:nvSpPr>
          <p:cNvPr id="43" name="Shape 43"/>
          <p:cNvSpPr txBox="1">
            <a:spLocks noGrp="1"/>
          </p:cNvSpPr>
          <p:nvPr>
            <p:ph type="subTitle" idx="18"/>
          </p:nvPr>
        </p:nvSpPr>
        <p:spPr>
          <a:xfrm>
            <a:off x="7132928" y="3826448"/>
            <a:ext cx="29634871" cy="1674000"/>
          </a:xfrm>
          <a:prstGeom prst="rect">
            <a:avLst/>
          </a:prstGeom>
        </p:spPr>
        <p:txBody>
          <a:bodyPr lIns="91425" tIns="91425" rIns="91425" bIns="91425" anchor="ctr" anchorCtr="0">
            <a:noAutofit/>
          </a:bodyPr>
          <a:lstStyle/>
          <a:p>
            <a:r>
              <a:rPr lang="en-US" dirty="0"/>
              <a:t>Joey </a:t>
            </a:r>
            <a:r>
              <a:rPr lang="en-US" dirty="0" err="1" smtClean="0"/>
              <a:t>Devoto</a:t>
            </a:r>
            <a:r>
              <a:rPr lang="en-US" dirty="0" smtClean="0"/>
              <a:t>,  Marcus </a:t>
            </a:r>
            <a:r>
              <a:rPr lang="en-US" dirty="0" err="1" smtClean="0"/>
              <a:t>Gronberg</a:t>
            </a:r>
            <a:r>
              <a:rPr lang="en-US" dirty="0" smtClean="0"/>
              <a:t>, Andre Marquez, Jason Vance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3621" y="13200125"/>
            <a:ext cx="11725340" cy="855792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911222882"/>
              </p:ext>
            </p:extLst>
          </p:nvPr>
        </p:nvGraphicFramePr>
        <p:xfrm>
          <a:off x="33234697" y="8439494"/>
          <a:ext cx="9364731" cy="2814420"/>
        </p:xfrm>
        <a:graphic>
          <a:graphicData uri="http://schemas.openxmlformats.org/drawingml/2006/table">
            <a:tbl>
              <a:tblPr firstRow="1" bandRow="1"/>
              <a:tblGrid>
                <a:gridCol w="3121577">
                  <a:extLst>
                    <a:ext uri="{9D8B030D-6E8A-4147-A177-3AD203B41FA5}">
                      <a16:colId xmlns:a16="http://schemas.microsoft.com/office/drawing/2014/main" val="2249505024"/>
                    </a:ext>
                  </a:extLst>
                </a:gridCol>
                <a:gridCol w="3121577">
                  <a:extLst>
                    <a:ext uri="{9D8B030D-6E8A-4147-A177-3AD203B41FA5}">
                      <a16:colId xmlns:a16="http://schemas.microsoft.com/office/drawing/2014/main" val="2956818430"/>
                    </a:ext>
                  </a:extLst>
                </a:gridCol>
                <a:gridCol w="3121577">
                  <a:extLst>
                    <a:ext uri="{9D8B030D-6E8A-4147-A177-3AD203B41FA5}">
                      <a16:colId xmlns:a16="http://schemas.microsoft.com/office/drawing/2014/main" val="1982876565"/>
                    </a:ext>
                  </a:extLst>
                </a:gridCol>
              </a:tblGrid>
              <a:tr h="249097">
                <a:tc>
                  <a:txBody>
                    <a:bodyPr/>
                    <a:lstStyle/>
                    <a:p>
                      <a:endParaRPr lang="en-US" dirty="0" smtClean="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26094624"/>
                  </a:ext>
                </a:extLst>
              </a:tr>
              <a:tr h="61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FFT</a:t>
                      </a:r>
                    </a:p>
                  </a:txBody>
                  <a:tcPr/>
                </a:tc>
                <a:tc>
                  <a:txBody>
                    <a:bodyPr/>
                    <a:lstStyle/>
                    <a:p>
                      <a:pPr marL="285750" indent="-285750">
                        <a:buFont typeface="Arial" panose="020B0604020202020204" pitchFamily="34" charset="0"/>
                        <a:buChar char="•"/>
                      </a:pPr>
                      <a:r>
                        <a:rPr lang="en-US" dirty="0" smtClean="0"/>
                        <a:t>Accurate</a:t>
                      </a:r>
                      <a:r>
                        <a:rPr lang="en-US" baseline="0" dirty="0" smtClean="0"/>
                        <a:t> Hz detection</a:t>
                      </a:r>
                      <a:endParaRPr lang="en-US" dirty="0"/>
                    </a:p>
                  </a:txBody>
                  <a:tcPr/>
                </a:tc>
                <a:tc>
                  <a:txBody>
                    <a:bodyPr/>
                    <a:lstStyle/>
                    <a:p>
                      <a:pPr marL="285750" indent="-285750">
                        <a:buFont typeface="Arial" panose="020B0604020202020204" pitchFamily="34" charset="0"/>
                        <a:buChar char="•"/>
                      </a:pPr>
                      <a:r>
                        <a:rPr lang="en-US" dirty="0" smtClean="0"/>
                        <a:t>Very slow</a:t>
                      </a:r>
                      <a:r>
                        <a:rPr lang="en-US" baseline="0" dirty="0" smtClean="0"/>
                        <a:t> (~200ms lag)</a:t>
                      </a:r>
                    </a:p>
                    <a:p>
                      <a:pPr marL="285750" indent="-285750">
                        <a:buFont typeface="Arial" panose="020B0604020202020204" pitchFamily="34" charset="0"/>
                        <a:buChar char="•"/>
                      </a:pPr>
                      <a:r>
                        <a:rPr lang="en-US" baseline="0" dirty="0" smtClean="0"/>
                        <a:t>Algorithm of O(n^2)</a:t>
                      </a:r>
                      <a:endParaRPr lang="en-US" dirty="0"/>
                    </a:p>
                  </a:txBody>
                  <a:tcPr/>
                </a:tc>
                <a:extLst>
                  <a:ext uri="{0D108BD9-81ED-4DB2-BD59-A6C34878D82A}">
                    <a16:rowId xmlns:a16="http://schemas.microsoft.com/office/drawing/2014/main" val="2752066456"/>
                  </a:ext>
                </a:extLst>
              </a:tr>
              <a:tr h="6531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Zero Crossing</a:t>
                      </a:r>
                    </a:p>
                  </a:txBody>
                  <a:tcPr/>
                </a:tc>
                <a:tc>
                  <a:txBody>
                    <a:bodyPr/>
                    <a:lstStyle/>
                    <a:p>
                      <a:pPr marL="285750" indent="-285750">
                        <a:buFont typeface="Arial" panose="020B0604020202020204" pitchFamily="34" charset="0"/>
                        <a:buChar char="•"/>
                      </a:pPr>
                      <a:r>
                        <a:rPr lang="en-US" dirty="0" smtClean="0"/>
                        <a:t>Very</a:t>
                      </a:r>
                      <a:r>
                        <a:rPr lang="en-US" baseline="0" dirty="0" smtClean="0"/>
                        <a:t> fast</a:t>
                      </a:r>
                      <a:endParaRPr lang="en-US" dirty="0" smtClean="0"/>
                    </a:p>
                    <a:p>
                      <a:pPr marL="285750" indent="-285750">
                        <a:buFont typeface="Arial" panose="020B0604020202020204" pitchFamily="34" charset="0"/>
                        <a:buChar char="•"/>
                      </a:pP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Inaccurate Hz detection</a:t>
                      </a:r>
                      <a:endParaRPr lang="en-US" dirty="0" smtClean="0"/>
                    </a:p>
                    <a:p>
                      <a:pPr marL="285750" indent="-285750">
                        <a:buFont typeface="Arial" panose="020B0604020202020204" pitchFamily="34" charset="0"/>
                        <a:buChar char="•"/>
                      </a:pPr>
                      <a:r>
                        <a:rPr lang="en-US" dirty="0" smtClean="0"/>
                        <a:t>Has</a:t>
                      </a:r>
                      <a:r>
                        <a:rPr lang="en-US" baseline="0" dirty="0" smtClean="0"/>
                        <a:t> trouble picking up the lower 20% of notes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393960664"/>
                  </a:ext>
                </a:extLst>
              </a:tr>
              <a:tr h="952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Auto Correlation</a:t>
                      </a:r>
                    </a:p>
                  </a:txBody>
                  <a:tcPr/>
                </a:tc>
                <a:tc>
                  <a:txBody>
                    <a:bodyPr/>
                    <a:lstStyle/>
                    <a:p>
                      <a:pPr marL="285750" indent="-285750">
                        <a:buFont typeface="Arial" panose="020B0604020202020204" pitchFamily="34" charset="0"/>
                        <a:buChar char="•"/>
                      </a:pPr>
                      <a:r>
                        <a:rPr lang="en-US" dirty="0" smtClean="0"/>
                        <a:t>Accurate </a:t>
                      </a:r>
                      <a:endParaRPr lang="en-US" dirty="0"/>
                    </a:p>
                  </a:txBody>
                  <a:tcPr/>
                </a:tc>
                <a:tc>
                  <a:txBody>
                    <a:bodyPr/>
                    <a:lstStyle/>
                    <a:p>
                      <a:endParaRPr lang="en-US" dirty="0"/>
                    </a:p>
                  </a:txBody>
                  <a:tcPr/>
                </a:tc>
                <a:extLst>
                  <a:ext uri="{0D108BD9-81ED-4DB2-BD59-A6C34878D82A}">
                    <a16:rowId xmlns:a16="http://schemas.microsoft.com/office/drawing/2014/main" val="235420973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689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Classic - Wide Center</vt:lpstr>
      <vt:lpstr>Hummingbird: Acoustic Control for Electronic Musical Instruments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Goes Here</dc:title>
  <dc:creator>David</dc:creator>
  <cp:lastModifiedBy>Andre Julian Marquez</cp:lastModifiedBy>
  <cp:revision>24</cp:revision>
  <dcterms:modified xsi:type="dcterms:W3CDTF">2017-05-10T01:30:08Z</dcterms:modified>
</cp:coreProperties>
</file>