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1" r:id="rId4"/>
    <p:sldId id="275" r:id="rId5"/>
    <p:sldId id="269" r:id="rId6"/>
    <p:sldId id="270" r:id="rId7"/>
    <p:sldId id="274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4" autoAdjust="0"/>
    <p:restoredTop sz="88831" autoAdjust="0"/>
  </p:normalViewPr>
  <p:slideViewPr>
    <p:cSldViewPr snapToGrid="0">
      <p:cViewPr varScale="1">
        <p:scale>
          <a:sx n="63" d="100"/>
          <a:sy n="63" d="100"/>
        </p:scale>
        <p:origin x="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0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2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3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1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9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9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Lab6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常见的卷积核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EF35EC3E-B97C-42DC-722C-E513D7EB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02256"/>
              </p:ext>
            </p:extLst>
          </p:nvPr>
        </p:nvGraphicFramePr>
        <p:xfrm>
          <a:off x="1241711" y="2105884"/>
          <a:ext cx="1407993" cy="130892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9331">
                  <a:extLst>
                    <a:ext uri="{9D8B030D-6E8A-4147-A177-3AD203B41FA5}">
                      <a16:colId xmlns:a16="http://schemas.microsoft.com/office/drawing/2014/main" val="621145057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3010310063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482971863"/>
                    </a:ext>
                  </a:extLst>
                </a:gridCol>
              </a:tblGrid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88229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68638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8832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1F701C1-D16D-D862-C153-9DFF11B48611}"/>
              </a:ext>
            </a:extLst>
          </p:cNvPr>
          <p:cNvSpPr txBox="1"/>
          <p:nvPr/>
        </p:nvSpPr>
        <p:spPr>
          <a:xfrm>
            <a:off x="1519435" y="3414805"/>
            <a:ext cx="1267784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图像模糊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084D1-11A8-1BDA-2FDD-36689367D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t="13398" r="52443" b="14680"/>
          <a:stretch/>
        </p:blipFill>
        <p:spPr>
          <a:xfrm>
            <a:off x="3064944" y="2089786"/>
            <a:ext cx="2040010" cy="1534756"/>
          </a:xfrm>
          <a:prstGeom prst="rect">
            <a:avLst/>
          </a:prstGeom>
        </p:spPr>
      </p:pic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0188A39C-8907-48CF-3C5A-FDE8F437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7342"/>
              </p:ext>
            </p:extLst>
          </p:nvPr>
        </p:nvGraphicFramePr>
        <p:xfrm>
          <a:off x="1241711" y="4191860"/>
          <a:ext cx="1407993" cy="130892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9331">
                  <a:extLst>
                    <a:ext uri="{9D8B030D-6E8A-4147-A177-3AD203B41FA5}">
                      <a16:colId xmlns:a16="http://schemas.microsoft.com/office/drawing/2014/main" val="621145057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3010310063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482971863"/>
                    </a:ext>
                  </a:extLst>
                </a:gridCol>
              </a:tblGrid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88229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68638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8832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B94E50-A5FE-2ABA-8B4F-13C4A8E34A33}"/>
              </a:ext>
            </a:extLst>
          </p:cNvPr>
          <p:cNvSpPr txBox="1"/>
          <p:nvPr/>
        </p:nvSpPr>
        <p:spPr>
          <a:xfrm>
            <a:off x="1519435" y="5500781"/>
            <a:ext cx="1267784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图像锐化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732A60-9E61-8E45-51CA-6D38598186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1783" b="265"/>
          <a:stretch/>
        </p:blipFill>
        <p:spPr>
          <a:xfrm>
            <a:off x="3064944" y="4034791"/>
            <a:ext cx="2040010" cy="1574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AED393-2364-B953-BDB2-4FB5D0DBD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3"/>
          <a:stretch/>
        </p:blipFill>
        <p:spPr>
          <a:xfrm>
            <a:off x="5224484" y="4029804"/>
            <a:ext cx="2040010" cy="1578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9A95D2-6773-2E8A-C4FD-CEB1229FD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4" t="13398" r="2701" b="12824"/>
          <a:stretch/>
        </p:blipFill>
        <p:spPr>
          <a:xfrm>
            <a:off x="5166360" y="2089786"/>
            <a:ext cx="2156258" cy="15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r>
              <a:rPr lang="zh-CN" altLang="en-US" dirty="0"/>
              <a:t>常见的卷积核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DED54-13ED-4583-DB8B-C78914DE6091}"/>
              </a:ext>
            </a:extLst>
          </p:cNvPr>
          <p:cNvSpPr txBox="1"/>
          <p:nvPr/>
        </p:nvSpPr>
        <p:spPr>
          <a:xfrm>
            <a:off x="1167020" y="3414805"/>
            <a:ext cx="1446543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水平边缘检测</a:t>
            </a:r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17E0A64A-1235-E432-DF4D-DB4C81B4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44619"/>
              </p:ext>
            </p:extLst>
          </p:nvPr>
        </p:nvGraphicFramePr>
        <p:xfrm>
          <a:off x="1205570" y="2120079"/>
          <a:ext cx="1407993" cy="130892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9331">
                  <a:extLst>
                    <a:ext uri="{9D8B030D-6E8A-4147-A177-3AD203B41FA5}">
                      <a16:colId xmlns:a16="http://schemas.microsoft.com/office/drawing/2014/main" val="621145057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3010310063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482971863"/>
                    </a:ext>
                  </a:extLst>
                </a:gridCol>
              </a:tblGrid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88229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68638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8832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D0B2A12-61FD-43B3-F3E0-FC442672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0"/>
          <a:stretch/>
        </p:blipFill>
        <p:spPr>
          <a:xfrm>
            <a:off x="3137394" y="2142639"/>
            <a:ext cx="2419564" cy="16573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E691EA-68C1-6A7A-D43B-CDBBB660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17" y="2120079"/>
            <a:ext cx="2727401" cy="16573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23B4B4-F097-6D15-0F73-0606FC4C5C54}"/>
              </a:ext>
            </a:extLst>
          </p:cNvPr>
          <p:cNvSpPr txBox="1"/>
          <p:nvPr/>
        </p:nvSpPr>
        <p:spPr>
          <a:xfrm>
            <a:off x="1167020" y="5454844"/>
            <a:ext cx="1446543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垂直边缘检测</a:t>
            </a:r>
          </a:p>
        </p:txBody>
      </p:sp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59009D9D-BDD5-6687-D227-D9992AEB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9149"/>
              </p:ext>
            </p:extLst>
          </p:nvPr>
        </p:nvGraphicFramePr>
        <p:xfrm>
          <a:off x="1205570" y="4160118"/>
          <a:ext cx="1407993" cy="130892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9331">
                  <a:extLst>
                    <a:ext uri="{9D8B030D-6E8A-4147-A177-3AD203B41FA5}">
                      <a16:colId xmlns:a16="http://schemas.microsoft.com/office/drawing/2014/main" val="621145057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3010310063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482971863"/>
                    </a:ext>
                  </a:extLst>
                </a:gridCol>
              </a:tblGrid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88229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68638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88320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0A3EA13A-1AA9-FCE7-5E16-9E3982E44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0"/>
          <a:stretch/>
        </p:blipFill>
        <p:spPr>
          <a:xfrm>
            <a:off x="3137394" y="4182678"/>
            <a:ext cx="2419564" cy="16573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8D64A0-8370-D09F-2D61-6168D056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17" y="4119356"/>
            <a:ext cx="2576729" cy="1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7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628174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循环执行结束之后，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的值是多少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count = 0;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{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("Welcome to C");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while (count++ &lt; 9);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("%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d",count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 algn="l"/>
            <a:r>
              <a:rPr lang="en-US" altLang="zh-CN" sz="2000" b="0" i="0" dirty="0">
                <a:effectLst/>
                <a:latin typeface="Chinese Quote"/>
              </a:rPr>
              <a:t>A. 8</a:t>
            </a:r>
          </a:p>
          <a:p>
            <a:pPr algn="l"/>
            <a:r>
              <a:rPr lang="en-US" altLang="zh-CN" sz="2000" b="0" i="0" dirty="0">
                <a:effectLst/>
                <a:latin typeface="Chinese Quote"/>
              </a:rPr>
              <a:t>B. 9</a:t>
            </a:r>
          </a:p>
          <a:p>
            <a:pPr algn="l"/>
            <a:r>
              <a:rPr lang="en-US" altLang="zh-CN" sz="2000" b="0" i="0" dirty="0">
                <a:effectLst/>
                <a:latin typeface="Chinese Quote"/>
              </a:rPr>
              <a:t>C. 10</a:t>
            </a:r>
          </a:p>
          <a:p>
            <a:pPr algn="l"/>
            <a:r>
              <a:rPr lang="en-US" altLang="zh-CN" sz="2000" b="0" i="0" dirty="0">
                <a:effectLst/>
                <a:latin typeface="Chinese Quote"/>
              </a:rPr>
              <a:t>D. 11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B51CCA-954A-84B4-6D94-F8C8BA4C4499}"/>
              </a:ext>
            </a:extLst>
          </p:cNvPr>
          <p:cNvSpPr txBox="1"/>
          <p:nvPr/>
        </p:nvSpPr>
        <p:spPr>
          <a:xfrm>
            <a:off x="7452360" y="1951672"/>
            <a:ext cx="4419598" cy="2057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&amp; do while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：先判断后执行，如果判断条件不成立则不执行中间循环体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do-while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：先执行后判断，执行次数至少为一次，执行一次后判断条件是否成立，如果不成立跳出循环，成立则继续运行循环体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69510-1AD9-BD41-3108-D3A3B46CE299}"/>
              </a:ext>
            </a:extLst>
          </p:cNvPr>
          <p:cNvSpPr txBox="1"/>
          <p:nvPr/>
        </p:nvSpPr>
        <p:spPr>
          <a:xfrm>
            <a:off x="7452360" y="4223983"/>
            <a:ext cx="4419598" cy="117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 &amp; ++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i+1;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a=++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i+1; a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E505D-190E-965A-80B4-D75E5EB1C59F}"/>
              </a:ext>
            </a:extLst>
          </p:cNvPr>
          <p:cNvSpPr txBox="1"/>
          <p:nvPr/>
        </p:nvSpPr>
        <p:spPr>
          <a:xfrm>
            <a:off x="3625688" y="3769012"/>
            <a:ext cx="2327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rgbClr val="C00000"/>
                </a:solidFill>
              </a:rPr>
              <a:t>while(++count&lt;9)</a:t>
            </a:r>
          </a:p>
        </p:txBody>
      </p:sp>
    </p:spTree>
    <p:extLst>
      <p:ext uri="{BB962C8B-B14F-4D97-AF65-F5344CB8AC3E}">
        <p14:creationId xmlns:p14="http://schemas.microsoft.com/office/powerpoint/2010/main" val="30916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显示金字塔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9211C9-8C3C-B51B-E94F-B593FB5CAE24}"/>
              </a:ext>
            </a:extLst>
          </p:cNvPr>
          <p:cNvSpPr txBox="1"/>
          <p:nvPr/>
        </p:nvSpPr>
        <p:spPr>
          <a:xfrm>
            <a:off x="5804537" y="2202317"/>
            <a:ext cx="6006463" cy="224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对共计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行中的第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空格（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i~1</a:t>
            </a: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2~i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E1825-6923-62D9-312E-02D7D9212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79" y="2452963"/>
            <a:ext cx="4364357" cy="3702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153C1A-E357-BD36-A86C-63D13789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66" y="4301903"/>
            <a:ext cx="3389154" cy="1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金融应用：比较不同利率下的贷款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C216E-0292-293D-08D9-7D29DFA4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452963"/>
            <a:ext cx="8714450" cy="3383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8DB5EC-BA87-D8E0-C8B6-B3B907DD2B34}"/>
                  </a:ext>
                </a:extLst>
              </p:cNvPr>
              <p:cNvSpPr txBox="1"/>
              <p:nvPr/>
            </p:nvSpPr>
            <p:spPr>
              <a:xfrm>
                <a:off x="3410896" y="2592062"/>
                <a:ext cx="8963984" cy="16736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在每个月等额还款的情况下，每个月的还款计算：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𝑚𝑜𝑛𝑡h𝑙𝑦𝑃𝑎𝑦𝑚𝑒𝑛𝑡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𝑙𝑜𝑎𝑛𝐴𝑚𝑜𝑢𝑛𝑡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𝑚𝑜𝑛𝑡h𝑙𝑦𝐼𝑛𝑡𝑒𝑟𝑒𝑠𝑡𝑅𝑎𝑡𝑒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𝑒𝑎𝑟𝑠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∗12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𝑚𝑜𝑛𝑡h𝑙𝑦𝐼𝑛𝑡𝑒𝑟𝑒𝑠𝑡𝑅𝑎𝑡𝑒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8DB5EC-BA87-D8E0-C8B6-B3B907DD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96" y="2592062"/>
                <a:ext cx="8963984" cy="1673600"/>
              </a:xfrm>
              <a:prstGeom prst="rect">
                <a:avLst/>
              </a:prstGeom>
              <a:blipFill>
                <a:blip r:embed="rId4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石头剪刀布游戏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3F5BB3-904C-CACA-E5E2-A974ED68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45" y="1952350"/>
            <a:ext cx="4958715" cy="40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【Lab5Task1】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黑洞陷阱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BA53C-8445-AA01-485E-080DA478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5" y="2478149"/>
            <a:ext cx="3796665" cy="36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【Lab5Task3】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小黄散步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7AD37F-57A5-7C6D-8FAC-8E7FA28E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43" y="1951672"/>
            <a:ext cx="5291137" cy="4280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6C9DE7-3853-A4AA-AB6D-BEEBF3E9C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17761"/>
            <a:ext cx="5181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819842"/>
            <a:ext cx="9985064" cy="160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卷积神经网络： 卷积过程是在图像每个位置进行线性变换映射成新值的过程，卷积核是线性变换的权重。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EF35EC3E-B97C-42DC-722C-E513D7EB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06530"/>
              </p:ext>
            </p:extLst>
          </p:nvPr>
        </p:nvGraphicFramePr>
        <p:xfrm>
          <a:off x="8640731" y="3195447"/>
          <a:ext cx="1407993" cy="130892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69331">
                  <a:extLst>
                    <a:ext uri="{9D8B030D-6E8A-4147-A177-3AD203B41FA5}">
                      <a16:colId xmlns:a16="http://schemas.microsoft.com/office/drawing/2014/main" val="621145057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3010310063"/>
                    </a:ext>
                  </a:extLst>
                </a:gridCol>
                <a:gridCol w="469331">
                  <a:extLst>
                    <a:ext uri="{9D8B030D-6E8A-4147-A177-3AD203B41FA5}">
                      <a16:colId xmlns:a16="http://schemas.microsoft.com/office/drawing/2014/main" val="482971863"/>
                    </a:ext>
                  </a:extLst>
                </a:gridCol>
              </a:tblGrid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888229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68638"/>
                  </a:ext>
                </a:extLst>
              </a:tr>
              <a:tr h="43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88320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23ABBC77-90AE-9121-574B-19686D34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6" y="2785872"/>
            <a:ext cx="6923230" cy="302780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9EA970-A492-C27B-3F1D-F70BA70D6F1B}"/>
              </a:ext>
            </a:extLst>
          </p:cNvPr>
          <p:cNvSpPr txBox="1"/>
          <p:nvPr/>
        </p:nvSpPr>
        <p:spPr>
          <a:xfrm>
            <a:off x="3913816" y="5813679"/>
            <a:ext cx="1267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原始图像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F701C1-D16D-D862-C153-9DFF11B48611}"/>
              </a:ext>
            </a:extLst>
          </p:cNvPr>
          <p:cNvSpPr txBox="1"/>
          <p:nvPr/>
        </p:nvSpPr>
        <p:spPr>
          <a:xfrm>
            <a:off x="8918455" y="4504368"/>
            <a:ext cx="1267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</a:t>
            </a:r>
          </a:p>
        </p:txBody>
      </p:sp>
    </p:spTree>
    <p:extLst>
      <p:ext uri="{BB962C8B-B14F-4D97-AF65-F5344CB8AC3E}">
        <p14:creationId xmlns:p14="http://schemas.microsoft.com/office/powerpoint/2010/main" val="26783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Lab6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160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卷积神经网络： 卷积过程是在图像每个位置进行线性变换映射成新值的过程，卷积核是线性变换的权重。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B94EB-C1EC-3D7B-7861-F0AB449B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94287"/>
            <a:ext cx="2848520" cy="30236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5B3C38-26AE-2A72-1D30-3F116FF8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4960"/>
            <a:ext cx="3616773" cy="35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155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380</Words>
  <Application>Microsoft Office PowerPoint</Application>
  <PresentationFormat>宽屏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Chinese Quote</vt:lpstr>
      <vt:lpstr>等线</vt:lpstr>
      <vt:lpstr>Arial</vt:lpstr>
      <vt:lpstr>Calibri</vt:lpstr>
      <vt:lpstr>Calibri Light</vt:lpstr>
      <vt:lpstr>Cambria Math</vt:lpstr>
      <vt:lpstr>回顾</vt:lpstr>
      <vt:lpstr>2022秋 程序设计 Lab6</vt:lpstr>
      <vt:lpstr>Lab5 回顾</vt:lpstr>
      <vt:lpstr>Lab5 回顾</vt:lpstr>
      <vt:lpstr>Lab5 回顾</vt:lpstr>
      <vt:lpstr>Lab5 回顾</vt:lpstr>
      <vt:lpstr>Lab5 回顾</vt:lpstr>
      <vt:lpstr>Lab5 回顾</vt:lpstr>
      <vt:lpstr>Lab6 </vt:lpstr>
      <vt:lpstr>Lab6 </vt:lpstr>
      <vt:lpstr>Lab6 常见的卷积核 </vt:lpstr>
      <vt:lpstr>Lab6 常见的卷积核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73</cp:revision>
  <dcterms:created xsi:type="dcterms:W3CDTF">2022-09-25T01:50:14Z</dcterms:created>
  <dcterms:modified xsi:type="dcterms:W3CDTF">2022-10-24T03:23:33Z</dcterms:modified>
</cp:coreProperties>
</file>