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57" r:id="rId9"/>
    <p:sldId id="262" r:id="rId10"/>
    <p:sldId id="263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4" autoAdjust="0"/>
    <p:restoredTop sz="81929" autoAdjust="0"/>
  </p:normalViewPr>
  <p:slideViewPr>
    <p:cSldViewPr snapToGrid="0">
      <p:cViewPr varScale="1">
        <p:scale>
          <a:sx n="64" d="100"/>
          <a:sy n="64" d="100"/>
        </p:scale>
        <p:origin x="8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D8726-9CF0-433A-A6B6-A523B8791ED7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AF53E-4DEA-4CF5-BF2E-157796C4B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5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65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0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0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8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0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44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37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995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92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1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61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87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41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8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7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7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98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F53E-4DEA-4CF5-BF2E-157796C4B8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8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5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3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8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9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05FFEC-A57D-4227-8318-72EB88732F59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265920-C0D9-4DA7-BEE6-041BFBB35F3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0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en-dumpling-b61.notion.site/Lab-e008adabf8514ffb875cb16a63079e6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B551-FE2B-EF0B-8BD5-CB824630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2022</a:t>
            </a:r>
            <a:r>
              <a:rPr lang="zh-CN" altLang="en-US" sz="6000" dirty="0"/>
              <a:t>秋 程序设计 </a:t>
            </a:r>
            <a:r>
              <a:rPr lang="en-US" altLang="zh-CN" sz="6000" dirty="0"/>
              <a:t>Lab9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E0F447-37C7-D4F4-7798-9E4784671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Lab8</a:t>
            </a:r>
            <a:r>
              <a:rPr lang="zh-CN" altLang="en-US" sz="2800" dirty="0"/>
              <a:t>回顾</a:t>
            </a:r>
            <a:r>
              <a:rPr lang="en-US" altLang="zh-CN" sz="2800" dirty="0"/>
              <a:t>/</a:t>
            </a:r>
            <a:r>
              <a:rPr lang="zh-CN" altLang="en-US" sz="2800" dirty="0"/>
              <a:t>期中考试讲评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FB135-7759-7693-B798-CDB325D9604E}"/>
              </a:ext>
            </a:extLst>
          </p:cNvPr>
          <p:cNvSpPr txBox="1"/>
          <p:nvPr/>
        </p:nvSpPr>
        <p:spPr>
          <a:xfrm>
            <a:off x="1097280" y="4953165"/>
            <a:ext cx="1032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代码地址：</a:t>
            </a:r>
            <a:r>
              <a:rPr lang="zh-CN" altLang="en-US" dirty="0">
                <a:hlinkClick r:id="rId2"/>
              </a:rPr>
              <a:t>https://seen-dumpling-b61.notion.site/Lab-e008adabf8514ffb875cb16a63079e66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554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Lab8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1" y="1951672"/>
            <a:ext cx="1043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【Lab8Task3】</a:t>
            </a:r>
            <a:r>
              <a:rPr lang="en-US" altLang="zh-CN" sz="2000" dirty="0"/>
              <a:t>Pig-Latin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237ACE-3E59-D587-D037-CBC514451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1" y="286603"/>
            <a:ext cx="6915150" cy="62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3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1" y="1951672"/>
            <a:ext cx="1043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填空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已知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a=3, b=4, c=5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，则表达式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(!(a + b) + c - 1 &amp;&amp; b + c / 2)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的值是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____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_____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C7018E-6CAB-C363-4354-E742815EC2DD}"/>
              </a:ext>
            </a:extLst>
          </p:cNvPr>
          <p:cNvSpPr txBox="1"/>
          <p:nvPr/>
        </p:nvSpPr>
        <p:spPr>
          <a:xfrm>
            <a:off x="1138868" y="2702169"/>
            <a:ext cx="462481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优先级：括号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优先级：单目运算符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&gt;=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&lt;=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==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!=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70C9D0-EB6D-A232-A8B4-29BDC5DF25C7}"/>
              </a:ext>
            </a:extLst>
          </p:cNvPr>
          <p:cNvSpPr txBox="1"/>
          <p:nvPr/>
        </p:nvSpPr>
        <p:spPr>
          <a:xfrm>
            <a:off x="6356253" y="2702169"/>
            <a:ext cx="462481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优先级：按位与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优先级：按位异或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^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优先级：按位或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&amp;&amp;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||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优先级：三目运算符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?:;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优先级：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/=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2A29A-CF9C-7A47-1E40-46593511DAAA}"/>
              </a:ext>
            </a:extLst>
          </p:cNvPr>
          <p:cNvSpPr txBox="1"/>
          <p:nvPr/>
        </p:nvSpPr>
        <p:spPr>
          <a:xfrm>
            <a:off x="6582450" y="2321004"/>
            <a:ext cx="943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4&amp;&amp;2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2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1" y="1951672"/>
            <a:ext cx="1043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填空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对于定义：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m=5,y=2;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当计算表达式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y+=y-=m*=y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的值为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altLang="zh-CN" sz="2000" dirty="0">
                <a:solidFill>
                  <a:srgbClr val="FF0000"/>
                </a:solidFill>
              </a:rPr>
              <a:t>-16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______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2A29A-CF9C-7A47-1E40-46593511DAAA}"/>
              </a:ext>
            </a:extLst>
          </p:cNvPr>
          <p:cNvSpPr txBox="1"/>
          <p:nvPr/>
        </p:nvSpPr>
        <p:spPr>
          <a:xfrm>
            <a:off x="903177" y="2535316"/>
            <a:ext cx="4355181" cy="2707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赋值运算符的结合顺序：</a:t>
            </a:r>
            <a:r>
              <a:rPr lang="zh-CN" altLang="en-US" sz="2400" dirty="0">
                <a:solidFill>
                  <a:srgbClr val="FF0000"/>
                </a:solidFill>
              </a:rPr>
              <a:t>右到左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/>
              <a:t>对 </a:t>
            </a:r>
            <a:r>
              <a:rPr lang="en-US" altLang="zh-CN" sz="2000" dirty="0"/>
              <a:t>y+=y-=m*=y </a:t>
            </a:r>
            <a:r>
              <a:rPr lang="zh-CN" altLang="en-US" sz="2000" dirty="0"/>
              <a:t>的运算顺序：</a:t>
            </a:r>
            <a:endParaRPr lang="en-US" altLang="zh-CN" sz="2000" dirty="0"/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s-ES" altLang="zh-CN" sz="2000" dirty="0"/>
              <a:t>m*=y  --&gt;  m=m*y=5*2=10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s-ES" altLang="zh-CN" sz="2000" dirty="0"/>
              <a:t>y-=m  --&gt;  y=y-m=2-10=-8</a:t>
            </a:r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s-ES" altLang="zh-CN" sz="2000" dirty="0"/>
              <a:t>y+=y  --&gt;  y=y+y=-8+-8=-16</a:t>
            </a:r>
            <a:endParaRPr lang="en-US" altLang="zh-CN" sz="2000" dirty="0"/>
          </a:p>
          <a:p>
            <a:pPr marL="457200" indent="-4572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273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556689" cy="219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以下说法正确的是（ </a:t>
            </a:r>
            <a:r>
              <a:rPr lang="en-US" altLang="zh-CN" sz="2000" dirty="0">
                <a:solidFill>
                  <a:srgbClr val="FF0000"/>
                </a:solidFill>
              </a:rPr>
              <a:t>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）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函数必须位于文件的开头    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sizeof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是一个函数，可以计算变量所占空间大小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、一个语句可以写在多行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、宏定义要写在程序的最开头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E267BE-039C-6C40-D8B6-0C1E0F3D2348}"/>
              </a:ext>
            </a:extLst>
          </p:cNvPr>
          <p:cNvSpPr txBox="1"/>
          <p:nvPr/>
        </p:nvSpPr>
        <p:spPr>
          <a:xfrm>
            <a:off x="720910" y="4147145"/>
            <a:ext cx="8165182" cy="212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函数可以放在源文件的任何位置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只不过执行的时候从它开始最先执行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izeof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是关键字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运算符，但不是函数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一个语句可以写在多行，多个语句也可以写在一行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宏定义的作用域为定义之后的程序，一般在文件的最开头，但也可以不在程序的最开头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DD40DF-CA46-F390-7669-C6F7F610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156" y="4101661"/>
            <a:ext cx="2943225" cy="169545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BC71FF-C758-8CCF-F1AD-14824008F974}"/>
              </a:ext>
            </a:extLst>
          </p:cNvPr>
          <p:cNvCxnSpPr/>
          <p:nvPr/>
        </p:nvCxnSpPr>
        <p:spPr>
          <a:xfrm>
            <a:off x="363415" y="4147145"/>
            <a:ext cx="7233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1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5566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对于以下两个字符数组，以下说法正确的是（</a:t>
            </a:r>
            <a:r>
              <a:rPr lang="en-US" altLang="zh-CN" sz="2000" dirty="0">
                <a:solidFill>
                  <a:srgbClr val="FF0000"/>
                </a:solidFill>
              </a:rPr>
              <a:t>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）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 a[]={’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l’,’m’,’n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’, }; char b[]=”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lmn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、变量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中保存了‘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l’,’m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n‘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三个字符。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、数组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a[]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和数组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b[]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中字符元素的个数相同。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strlen(a)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strlen(b)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5C211F-6BAE-77A7-5A37-CEE3A289ECBD}"/>
              </a:ext>
            </a:extLst>
          </p:cNvPr>
          <p:cNvSpPr txBox="1"/>
          <p:nvPr/>
        </p:nvSpPr>
        <p:spPr>
          <a:xfrm>
            <a:off x="720910" y="4896093"/>
            <a:ext cx="10556689" cy="105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lphaU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中存储的是数组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的地址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lphaU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个元素，数组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个元素（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4C32BAC-19E9-B17E-D5A3-9CDE6997A0BD}"/>
              </a:ext>
            </a:extLst>
          </p:cNvPr>
          <p:cNvCxnSpPr/>
          <p:nvPr/>
        </p:nvCxnSpPr>
        <p:spPr>
          <a:xfrm>
            <a:off x="621323" y="4673354"/>
            <a:ext cx="7233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AC178-B8C4-C1A7-599C-441A0B70775C}"/>
              </a:ext>
            </a:extLst>
          </p:cNvPr>
          <p:cNvSpPr txBox="1"/>
          <p:nvPr/>
        </p:nvSpPr>
        <p:spPr>
          <a:xfrm>
            <a:off x="5539094" y="4896093"/>
            <a:ext cx="6096000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lphaUcPeriod" startAt="3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strlen()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函数遇到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\0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截止，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数组中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个元素没有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这个结束符，导致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strlen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读完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也没有结束，它会越过数组边界，读其他内存里的字符，直到读到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\0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2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556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执行以下语句的输出是（ 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5C211F-6BAE-77A7-5A37-CEE3A289ECBD}"/>
              </a:ext>
            </a:extLst>
          </p:cNvPr>
          <p:cNvSpPr txBox="1"/>
          <p:nvPr/>
        </p:nvSpPr>
        <p:spPr>
          <a:xfrm>
            <a:off x="6126480" y="712520"/>
            <a:ext cx="5375090" cy="5220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y=2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，满足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，进入循环，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x+=z++ + z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ea"/>
              <a:buAutoNum type="circleNumDbPlain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z++ +z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1+2=3, z=2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ea"/>
              <a:buAutoNum type="circleNumDbPlain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x+=3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x=3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ea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y=1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，满足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，进入循环，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ea"/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x+=z++ + z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ea"/>
              <a:buAutoNum type="circleNumDbPlain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z++ +z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 2+3=5, z=3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ea"/>
              <a:buAutoNum type="circleNumDbPlain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x+=5   x=8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ea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y=0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，循环结束，打印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BD7AE7-4DA5-E69C-D450-7263A4CC4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76212"/>
              </p:ext>
            </p:extLst>
          </p:nvPr>
        </p:nvGraphicFramePr>
        <p:xfrm>
          <a:off x="948276" y="2468880"/>
          <a:ext cx="2967232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7232">
                  <a:extLst>
                    <a:ext uri="{9D8B030D-6E8A-4147-A177-3AD203B41FA5}">
                      <a16:colId xmlns:a16="http://schemas.microsoft.com/office/drawing/2014/main" val="2607836317"/>
                    </a:ext>
                  </a:extLst>
                </a:gridCol>
              </a:tblGrid>
              <a:tr h="185649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int main(){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int x=0, y=2, z=1;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while(y-- &gt; 0)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533400"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x+=z++ + z;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/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("%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d",x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);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266700"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return 0;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18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4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690430" y="1975118"/>
            <a:ext cx="5344611" cy="2652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以下数组定义不合法的是（  </a:t>
            </a:r>
            <a:r>
              <a:rPr lang="en-US" altLang="zh-CN" sz="2000" dirty="0">
                <a:solidFill>
                  <a:srgbClr val="FF0000"/>
                </a:solidFill>
              </a:rPr>
              <a:t>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）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d[2][3] = {1, 2, 3, 4, 5};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a[][4] = {{1}, {}, {9}};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a[1][2][3] = {8};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e[2][] = {{0, 2}, {0}};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A27AD9-DF27-0E58-CB16-139265B8FBFE}"/>
              </a:ext>
            </a:extLst>
          </p:cNvPr>
          <p:cNvSpPr txBox="1"/>
          <p:nvPr/>
        </p:nvSpPr>
        <p:spPr>
          <a:xfrm>
            <a:off x="6387845" y="1975118"/>
            <a:ext cx="5344611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第一维可以缺省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第二维不可以缺省！</a:t>
            </a:r>
          </a:p>
        </p:txBody>
      </p:sp>
    </p:spTree>
    <p:extLst>
      <p:ext uri="{BB962C8B-B14F-4D97-AF65-F5344CB8AC3E}">
        <p14:creationId xmlns:p14="http://schemas.microsoft.com/office/powerpoint/2010/main" val="271316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690430" y="1975118"/>
            <a:ext cx="11149878" cy="2652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9】int num= 0; char a[] =“Hello”;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以下不能通过变量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得出字符串长度的语句是（ 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）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(int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0; a[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!= '\0';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  num++;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(int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0; a[++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];)  num++;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(int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0; a[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!= 0;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++)  num++;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0;while (a[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++]) num++;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D2F7C2-62A8-1718-EA08-E55343394221}"/>
              </a:ext>
            </a:extLst>
          </p:cNvPr>
          <p:cNvSpPr txBox="1"/>
          <p:nvPr/>
        </p:nvSpPr>
        <p:spPr>
          <a:xfrm>
            <a:off x="690430" y="4680218"/>
            <a:ext cx="11149878" cy="825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字符串结束符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‘\0’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ASCII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a[5]=‘\0’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中语句，循环只进行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次，分别对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a[1]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a[2]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a[3]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a[4]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a[5]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进行判断</a:t>
            </a:r>
          </a:p>
        </p:txBody>
      </p:sp>
    </p:spTree>
    <p:extLst>
      <p:ext uri="{BB962C8B-B14F-4D97-AF65-F5344CB8AC3E}">
        <p14:creationId xmlns:p14="http://schemas.microsoft.com/office/powerpoint/2010/main" val="124942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690430" y="1975118"/>
            <a:ext cx="11149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2431DA-D8B2-D5DA-3A60-08F44482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27686"/>
              </p:ext>
            </p:extLst>
          </p:nvPr>
        </p:nvGraphicFramePr>
        <p:xfrm>
          <a:off x="1927348" y="1975118"/>
          <a:ext cx="4168652" cy="3895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8652">
                  <a:extLst>
                    <a:ext uri="{9D8B030D-6E8A-4147-A177-3AD203B41FA5}">
                      <a16:colId xmlns:a16="http://schemas.microsoft.com/office/drawing/2014/main" val="4123467292"/>
                    </a:ext>
                  </a:extLst>
                </a:gridCol>
              </a:tblGrid>
              <a:tr h="3895358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int main()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int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= 2;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switch (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default: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("print the default value \n");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case 3: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("the value of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is 3 \n");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break;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case 4: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("the value of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is 2 or 4 \n");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return 0;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026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D06EAE-B905-7B8D-9016-43FF1CBCC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804319"/>
              </p:ext>
            </p:extLst>
          </p:nvPr>
        </p:nvGraphicFramePr>
        <p:xfrm>
          <a:off x="3091545" y="1880666"/>
          <a:ext cx="8482746" cy="405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82746">
                  <a:extLst>
                    <a:ext uri="{9D8B030D-6E8A-4147-A177-3AD203B41FA5}">
                      <a16:colId xmlns:a16="http://schemas.microsoft.com/office/drawing/2014/main" val="412346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程序执行时先判断所有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case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，如果所有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case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都不满足，则进入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语句。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0266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ADE2781-815B-ED17-6117-75D821438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79447"/>
              </p:ext>
            </p:extLst>
          </p:nvPr>
        </p:nvGraphicFramePr>
        <p:xfrm>
          <a:off x="6557963" y="2380121"/>
          <a:ext cx="4813421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13421">
                  <a:extLst>
                    <a:ext uri="{9D8B030D-6E8A-4147-A177-3AD203B41FA5}">
                      <a16:colId xmlns:a16="http://schemas.microsoft.com/office/drawing/2014/main" val="4123467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int main()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int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= 2;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switch (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{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case 3: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("the value of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is 3 \n");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break;</a:t>
                      </a:r>
                    </a:p>
                    <a:p>
                      <a:pPr algn="just"/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        default:</a:t>
                      </a:r>
                      <a:endParaRPr lang="zh-CN" alt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altLang="zh-CN" sz="16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("print the default value \n");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case 4: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("the value of </a:t>
                      </a:r>
                      <a:r>
                        <a:rPr lang="en-US" sz="16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is 2 or 4 \n");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return 0;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0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62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690430" y="1975118"/>
            <a:ext cx="11149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2431DA-D8B2-D5DA-3A60-08F44482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95208"/>
              </p:ext>
            </p:extLst>
          </p:nvPr>
        </p:nvGraphicFramePr>
        <p:xfrm>
          <a:off x="1927348" y="1975118"/>
          <a:ext cx="4168652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68652">
                  <a:extLst>
                    <a:ext uri="{9D8B030D-6E8A-4147-A177-3AD203B41FA5}">
                      <a16:colId xmlns:a16="http://schemas.microsoft.com/office/drawing/2014/main" val="4123467292"/>
                    </a:ext>
                  </a:extLst>
                </a:gridCol>
              </a:tblGrid>
              <a:tr h="389535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int main() { 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int a=1,b; 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for(b=1;b&lt;=10;b++) { 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    if(a&gt;=9) break; 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    if(a%2==1) {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        a+=5;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        continue;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    } 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    a-=3; 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} 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("a=%d\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n",a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); 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("b=%d\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n",b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); 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    return 0;</a:t>
                      </a: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02662"/>
                  </a:ext>
                </a:extLst>
              </a:tr>
            </a:tbl>
          </a:graphicData>
        </a:graphic>
      </p:graphicFrame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14070794-9A3D-F12F-BC1B-6C3CDBB3A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5546"/>
              </p:ext>
            </p:extLst>
          </p:nvPr>
        </p:nvGraphicFramePr>
        <p:xfrm>
          <a:off x="5735215" y="2344450"/>
          <a:ext cx="466536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121">
                  <a:extLst>
                    <a:ext uri="{9D8B030D-6E8A-4147-A177-3AD203B41FA5}">
                      <a16:colId xmlns:a16="http://schemas.microsoft.com/office/drawing/2014/main" val="932933316"/>
                    </a:ext>
                  </a:extLst>
                </a:gridCol>
                <a:gridCol w="1555121">
                  <a:extLst>
                    <a:ext uri="{9D8B030D-6E8A-4147-A177-3AD203B41FA5}">
                      <a16:colId xmlns:a16="http://schemas.microsoft.com/office/drawing/2014/main" val="3364931332"/>
                    </a:ext>
                  </a:extLst>
                </a:gridCol>
                <a:gridCol w="1555121">
                  <a:extLst>
                    <a:ext uri="{9D8B030D-6E8A-4147-A177-3AD203B41FA5}">
                      <a16:colId xmlns:a16="http://schemas.microsoft.com/office/drawing/2014/main" val="358510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循环次数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91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9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8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6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5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Lab8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1" y="1951672"/>
            <a:ext cx="5085530" cy="4348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下列程序的输出结果是：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6  B. 1  C.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无法确定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0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正确答案：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47353C-02ED-4B74-523F-B0FCEB4328CB}"/>
              </a:ext>
            </a:extLst>
          </p:cNvPr>
          <p:cNvSpPr txBox="1"/>
          <p:nvPr/>
        </p:nvSpPr>
        <p:spPr>
          <a:xfrm>
            <a:off x="5806441" y="1951672"/>
            <a:ext cx="5573843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i="0" dirty="0">
                <a:effectLst/>
                <a:latin typeface="Chinese Quote"/>
              </a:rPr>
              <a:t>c</a:t>
            </a:r>
            <a:r>
              <a:rPr lang="zh-CN" altLang="en-US" sz="2000" i="0" dirty="0">
                <a:effectLst/>
                <a:latin typeface="Chinese Quote"/>
              </a:rPr>
              <a:t>在定义后没有被改变，其中的</a:t>
            </a:r>
            <a:r>
              <a:rPr lang="en-US" altLang="zh-CN" sz="2000" i="0" dirty="0">
                <a:effectLst/>
                <a:latin typeface="Chinese Quote"/>
              </a:rPr>
              <a:t>fun(2,3,c)</a:t>
            </a:r>
            <a:r>
              <a:rPr lang="zh-CN" altLang="en-US" sz="2000" i="0" dirty="0">
                <a:effectLst/>
                <a:latin typeface="Chinese Quote"/>
              </a:rPr>
              <a:t>形参改变不会传回实参</a:t>
            </a:r>
            <a:endParaRPr lang="en-US" altLang="zh-CN" sz="2000" i="0" dirty="0">
              <a:effectLst/>
              <a:latin typeface="Chinese Quot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7A5BBA-2D67-646A-62D2-7A7D868EB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22918"/>
            <a:ext cx="2857607" cy="25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78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690430" y="1975118"/>
            <a:ext cx="11149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2431DA-D8B2-D5DA-3A60-08F44482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99148"/>
              </p:ext>
            </p:extLst>
          </p:nvPr>
        </p:nvGraphicFramePr>
        <p:xfrm>
          <a:off x="2026202" y="1907957"/>
          <a:ext cx="9228332" cy="466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8332">
                  <a:extLst>
                    <a:ext uri="{9D8B030D-6E8A-4147-A177-3AD203B41FA5}">
                      <a16:colId xmlns:a16="http://schemas.microsoft.com/office/drawing/2014/main" val="4123467292"/>
                    </a:ext>
                  </a:extLst>
                </a:gridCol>
              </a:tblGrid>
              <a:tr h="3895358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#include &lt;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stdio.h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int main (int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argc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, char *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argv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[]) {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float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a,b,c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if(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scanf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("%f %f %f",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a,b,c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) &lt; 3){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("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输入错误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\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n");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return -1;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}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if(a*a + b*b == c*c || b*b + c*c == a*a || a*a + c*c == b*b){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("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三角形为直角三角形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");</a:t>
                      </a:r>
                    </a:p>
                    <a:p>
                      <a:pPr algn="just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    }</a:t>
                      </a:r>
                    </a:p>
                    <a:p>
                      <a:pPr algn="just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</a:p>
                    <a:p>
                      <a:pPr algn="just"/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float p = (a + b + c)/2;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float s = sqrt(p * (p - a) * (p - b) * (p - c));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	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("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三角形面积为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:%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d, </a:t>
                      </a:r>
                      <a:r>
                        <a:rPr lang="zh-CN" alt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三角形周长为</a:t>
                      </a: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:%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d\n",s,2*p);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	return 0;</a:t>
                      </a:r>
                    </a:p>
                    <a:p>
                      <a:pPr algn="just"/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0266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30714F9-DEFA-5681-4A6B-63675CED82B3}"/>
              </a:ext>
            </a:extLst>
          </p:cNvPr>
          <p:cNvSpPr/>
          <p:nvPr/>
        </p:nvSpPr>
        <p:spPr>
          <a:xfrm>
            <a:off x="2483708" y="2631989"/>
            <a:ext cx="2236573" cy="453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8665F1-1D2E-6DE3-8060-C3320ABAFFCE}"/>
              </a:ext>
            </a:extLst>
          </p:cNvPr>
          <p:cNvSpPr/>
          <p:nvPr/>
        </p:nvSpPr>
        <p:spPr>
          <a:xfrm>
            <a:off x="2261287" y="3772123"/>
            <a:ext cx="5770605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D3A804-3462-68AD-1379-805C32007EAB}"/>
              </a:ext>
            </a:extLst>
          </p:cNvPr>
          <p:cNvSpPr/>
          <p:nvPr/>
        </p:nvSpPr>
        <p:spPr>
          <a:xfrm>
            <a:off x="2940908" y="5656996"/>
            <a:ext cx="5387546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4E9A9E-837B-6AFA-7F59-71B0E46AE8AA}"/>
              </a:ext>
            </a:extLst>
          </p:cNvPr>
          <p:cNvSpPr/>
          <p:nvPr/>
        </p:nvSpPr>
        <p:spPr>
          <a:xfrm>
            <a:off x="3027406" y="5117810"/>
            <a:ext cx="556054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46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690430" y="1975118"/>
            <a:ext cx="11149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2431DA-D8B2-D5DA-3A60-08F44482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93265"/>
              </p:ext>
            </p:extLst>
          </p:nvPr>
        </p:nvGraphicFramePr>
        <p:xfrm>
          <a:off x="2050916" y="1975118"/>
          <a:ext cx="4856512" cy="3306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6512">
                  <a:extLst>
                    <a:ext uri="{9D8B030D-6E8A-4147-A177-3AD203B41FA5}">
                      <a16:colId xmlns:a16="http://schemas.microsoft.com/office/drawing/2014/main" val="4123467292"/>
                    </a:ext>
                  </a:extLst>
                </a:gridCol>
              </a:tblGrid>
              <a:tr h="3306594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#include &lt;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stdio.h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int main()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int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a,b,c,d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a=10;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b=a++;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c=++a;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d=10*a++;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("%d，%d，%d，%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d"，a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, 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b，c，d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）;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return 0;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02662"/>
                  </a:ext>
                </a:extLst>
              </a:tr>
            </a:tbl>
          </a:graphicData>
        </a:graphic>
      </p:graphicFrame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BCFC5C45-4470-4A9A-E1B4-B46EF2BB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46037"/>
              </p:ext>
            </p:extLst>
          </p:nvPr>
        </p:nvGraphicFramePr>
        <p:xfrm>
          <a:off x="7169839" y="2504440"/>
          <a:ext cx="385238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166">
                  <a:extLst>
                    <a:ext uri="{9D8B030D-6E8A-4147-A177-3AD203B41FA5}">
                      <a16:colId xmlns:a16="http://schemas.microsoft.com/office/drawing/2014/main" val="932933316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3364931332"/>
                    </a:ext>
                  </a:extLst>
                </a:gridCol>
                <a:gridCol w="469556">
                  <a:extLst>
                    <a:ext uri="{9D8B030D-6E8A-4147-A177-3AD203B41FA5}">
                      <a16:colId xmlns:a16="http://schemas.microsoft.com/office/drawing/2014/main" val="3585100775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396977848"/>
                    </a:ext>
                  </a:extLst>
                </a:gridCol>
                <a:gridCol w="531341">
                  <a:extLst>
                    <a:ext uri="{9D8B030D-6E8A-4147-A177-3AD203B41FA5}">
                      <a16:colId xmlns:a16="http://schemas.microsoft.com/office/drawing/2014/main" val="3008648258"/>
                    </a:ext>
                  </a:extLst>
                </a:gridCol>
              </a:tblGrid>
              <a:tr h="2192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执行完第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行后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91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9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1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776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690430" y="1975118"/>
            <a:ext cx="11149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简答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2431DA-D8B2-D5DA-3A60-08F44482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38360"/>
              </p:ext>
            </p:extLst>
          </p:nvPr>
        </p:nvGraphicFramePr>
        <p:xfrm>
          <a:off x="2050916" y="1975118"/>
          <a:ext cx="4856512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56512">
                  <a:extLst>
                    <a:ext uri="{9D8B030D-6E8A-4147-A177-3AD203B41FA5}">
                      <a16:colId xmlns:a16="http://schemas.microsoft.com/office/drawing/2014/main" val="4123467292"/>
                    </a:ext>
                  </a:extLst>
                </a:gridCol>
              </a:tblGrid>
              <a:tr h="3306594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#include &lt;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stdio.h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int main()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{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for(int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= 1;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&lt; 10;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++) {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alt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            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int result = 1;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    for (int j = 1; j &lt;=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;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j++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) {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           result *=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;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          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("%6d",result);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     }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     if (result &gt; 50)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              break;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          </a:t>
                      </a:r>
                      <a:r>
                        <a:rPr lang="en-US" sz="1800" kern="100" dirty="0" err="1">
                          <a:solidFill>
                            <a:schemeClr val="tx1"/>
                          </a:solidFill>
                          <a:effectLst/>
                        </a:rPr>
                        <a:t>printf</a:t>
                      </a: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("\n");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}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    return 0;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02662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F46EBFB-278F-753B-1918-A86869E9F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67556"/>
              </p:ext>
            </p:extLst>
          </p:nvPr>
        </p:nvGraphicFramePr>
        <p:xfrm>
          <a:off x="5128054" y="1975118"/>
          <a:ext cx="688271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389">
                  <a:extLst>
                    <a:ext uri="{9D8B030D-6E8A-4147-A177-3AD203B41FA5}">
                      <a16:colId xmlns:a16="http://schemas.microsoft.com/office/drawing/2014/main" val="479656703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2182029753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3094768396"/>
                    </a:ext>
                  </a:extLst>
                </a:gridCol>
                <a:gridCol w="3175689">
                  <a:extLst>
                    <a:ext uri="{9D8B030D-6E8A-4147-A177-3AD203B41FA5}">
                      <a16:colId xmlns:a16="http://schemas.microsoft.com/office/drawing/2014/main" val="3063608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循环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循环</a:t>
                      </a:r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1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‘□□□□□</a:t>
                      </a:r>
                      <a:r>
                        <a:rPr lang="en-US" altLang="zh-CN" dirty="0"/>
                        <a:t>1\n</a:t>
                      </a:r>
                      <a:r>
                        <a:rPr lang="zh-CN" altLang="en-US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6613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zh-CN" altLang="en-US" dirty="0"/>
                        <a:t>□□□□□</a:t>
                      </a:r>
                      <a:r>
                        <a:rPr lang="en-US" altLang="zh-CN" dirty="0"/>
                        <a:t>2’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714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zh-CN" altLang="en-US" dirty="0"/>
                        <a:t>□□□□□</a:t>
                      </a:r>
                      <a:r>
                        <a:rPr lang="en-US" altLang="zh-CN" dirty="0"/>
                        <a:t>4\n’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0032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zh-CN" altLang="en-US" dirty="0"/>
                        <a:t>□□□□□</a:t>
                      </a:r>
                      <a:r>
                        <a:rPr lang="en-US" altLang="zh-CN" dirty="0"/>
                        <a:t>3’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28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zh-CN" altLang="en-US" dirty="0"/>
                        <a:t>□□□□□</a:t>
                      </a:r>
                      <a:r>
                        <a:rPr lang="en-US" altLang="zh-CN" dirty="0"/>
                        <a:t>9’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610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zh-CN" altLang="en-US" dirty="0"/>
                        <a:t>□□□□</a:t>
                      </a:r>
                      <a:r>
                        <a:rPr lang="en-US" altLang="zh-CN" dirty="0"/>
                        <a:t>27\n’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907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zh-CN" altLang="en-US" dirty="0"/>
                        <a:t>□□□□□</a:t>
                      </a:r>
                      <a:r>
                        <a:rPr lang="en-US" altLang="zh-CN" dirty="0"/>
                        <a:t>4’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42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zh-CN" altLang="en-US" dirty="0"/>
                        <a:t>□□□□</a:t>
                      </a:r>
                      <a:r>
                        <a:rPr lang="en-US" altLang="zh-CN" dirty="0"/>
                        <a:t>16’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195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zh-CN" altLang="en-US" dirty="0"/>
                        <a:t>□□□□</a:t>
                      </a:r>
                      <a:r>
                        <a:rPr lang="en-US" altLang="zh-CN" dirty="0"/>
                        <a:t>64’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792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‘</a:t>
                      </a:r>
                      <a:r>
                        <a:rPr lang="zh-CN" altLang="en-US" dirty="0"/>
                        <a:t>□□□</a:t>
                      </a:r>
                      <a:r>
                        <a:rPr lang="en-US" altLang="zh-CN" dirty="0"/>
                        <a:t>256’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5926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004496C-FA90-42D3-7C57-C731C1D64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00184"/>
              </p:ext>
            </p:extLst>
          </p:nvPr>
        </p:nvGraphicFramePr>
        <p:xfrm>
          <a:off x="6126480" y="286603"/>
          <a:ext cx="5350781" cy="1219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50781">
                  <a:extLst>
                    <a:ext uri="{9D8B030D-6E8A-4147-A177-3AD203B41FA5}">
                      <a16:colId xmlns:a16="http://schemas.microsoft.com/office/drawing/2014/main" val="4123467292"/>
                    </a:ext>
                  </a:extLst>
                </a:gridCol>
              </a:tblGrid>
              <a:tr h="1219538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□□□□□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□□□□□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□□□□□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□□□□□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□□□□□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□□□□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2  7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□□□□□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□□□□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1 6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□□□□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6 4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□□□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2 5 6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0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71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Lab8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1" y="1951672"/>
            <a:ext cx="5085530" cy="416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有以下函数定义：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fun(int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n,double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x){……}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选项中的变量都已正确定义并赋值，则对函数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的正确调用语句是：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s-E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fun(int y,double m);    B. k=fun(10,12.5);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s-E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fun(x,n);    D. void fun(n,x);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正确答案：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4717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Lab8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434769" cy="3707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以下程序有语法性错误，有关错误原因的正确说法是：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prt_char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有错，它是函数调用语句，不能用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说明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变量名不能使用大写字母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函数说明和函数调用语句之间有矛盾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函数名不能使用下划线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正确答案：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39E29C-A7DA-9392-EA88-9E00B859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786" y="3428999"/>
            <a:ext cx="3544398" cy="253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Lab8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434769" cy="4348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有以下程序，运行后的输出结果是：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编译出错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9  C. 21  D. 9.0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正确答案：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E9EFD5-B7F5-E372-11BB-E6535B624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2567142"/>
            <a:ext cx="5129946" cy="24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Lab8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0" y="1951672"/>
            <a:ext cx="10434769" cy="3707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语言中以下不正确的说法是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实参可以是常量、变量或表达式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形参可以是常量、变量或表达式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实参可以为任意类型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形参应与其对应的实参类型一致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正确答案：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618DCD-2F10-8441-D6FD-84D2A03559B1}"/>
              </a:ext>
            </a:extLst>
          </p:cNvPr>
          <p:cNvSpPr txBox="1"/>
          <p:nvPr/>
        </p:nvSpPr>
        <p:spPr>
          <a:xfrm>
            <a:off x="6533272" y="1951672"/>
            <a:ext cx="5573843" cy="501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i="0" dirty="0">
                <a:effectLst/>
                <a:latin typeface="Chinese Quote"/>
              </a:rPr>
              <a:t>形参只能是变量，不可以是常量</a:t>
            </a:r>
            <a:endParaRPr lang="en-US" altLang="zh-CN" sz="2000" i="0" dirty="0">
              <a:effectLst/>
              <a:latin typeface="Chinese Quote"/>
            </a:endParaRPr>
          </a:p>
        </p:txBody>
      </p:sp>
    </p:spTree>
    <p:extLst>
      <p:ext uri="{BB962C8B-B14F-4D97-AF65-F5344CB8AC3E}">
        <p14:creationId xmlns:p14="http://schemas.microsoft.com/office/powerpoint/2010/main" val="370420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Lab8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1" y="1951672"/>
            <a:ext cx="6195704" cy="416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作业选择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9】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以下关于函数的叙述中，错误的是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函数未被调用时，系统将不为形参分配内存单元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实参与形参的个数必须相等，且类型必须对应一致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当形参是变量时，实参可以是常量、变量或表达式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D.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如函数调用时，实参与形参都为变量，则这两个变量不可能共享同一内存空间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正确答案：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618DCD-2F10-8441-D6FD-84D2A03559B1}"/>
              </a:ext>
            </a:extLst>
          </p:cNvPr>
          <p:cNvSpPr txBox="1"/>
          <p:nvPr/>
        </p:nvSpPr>
        <p:spPr>
          <a:xfrm>
            <a:off x="7057292" y="1759312"/>
            <a:ext cx="5049823" cy="4553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i="0" dirty="0">
                <a:effectLst/>
                <a:latin typeface="Chinese Quote"/>
              </a:rPr>
              <a:t>A</a:t>
            </a:r>
            <a:r>
              <a:rPr lang="zh-CN" altLang="en-US" sz="2000" i="0" dirty="0">
                <a:effectLst/>
                <a:latin typeface="Chinese Quote"/>
              </a:rPr>
              <a:t>：调用时，系统为形参动态分配内存，函数调用结束后，形参的内存空间也就会被释放掉了。体现了形参的生命周期性。</a:t>
            </a:r>
            <a:endParaRPr lang="en-US" altLang="zh-CN" sz="2000" i="0" dirty="0">
              <a:effectLst/>
              <a:latin typeface="Chinese Quote"/>
            </a:endParaRPr>
          </a:p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i="0" dirty="0">
                <a:effectLst/>
                <a:latin typeface="Chinese Quote"/>
              </a:rPr>
              <a:t>B</a:t>
            </a:r>
            <a:r>
              <a:rPr lang="zh-CN" altLang="en-US" sz="2000" i="0" dirty="0">
                <a:effectLst/>
                <a:latin typeface="Chinese Quote"/>
              </a:rPr>
              <a:t>：形参和实参类型可以不一样</a:t>
            </a:r>
            <a:r>
              <a:rPr lang="zh-CN" altLang="en-US" sz="2000" dirty="0">
                <a:latin typeface="Chinese Quote"/>
              </a:rPr>
              <a:t>，</a:t>
            </a:r>
            <a:r>
              <a:rPr lang="zh-CN" altLang="en-US" sz="2000" i="0" dirty="0">
                <a:effectLst/>
                <a:latin typeface="Chinese Quote"/>
              </a:rPr>
              <a:t>但同时可能引起类型不匹配错误。</a:t>
            </a:r>
            <a:endParaRPr lang="en-US" altLang="zh-CN" sz="2000" i="0" dirty="0">
              <a:effectLst/>
              <a:latin typeface="Chinese Quote"/>
            </a:endParaRPr>
          </a:p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i="0" dirty="0">
                <a:effectLst/>
                <a:latin typeface="Chinese Quote"/>
              </a:rPr>
              <a:t>D</a:t>
            </a:r>
            <a:r>
              <a:rPr lang="zh-CN" altLang="en-US" sz="2000" i="0" dirty="0">
                <a:effectLst/>
                <a:latin typeface="Chinese Quote"/>
              </a:rPr>
              <a:t>：形参和实参是两个不同的存储单元，都占用内存空间。形参是实参的拷贝，两者不能占用同一内存空间。</a:t>
            </a:r>
            <a:endParaRPr lang="en-US" altLang="zh-CN" sz="2000" i="0" dirty="0">
              <a:effectLst/>
              <a:latin typeface="Chinese Quote"/>
            </a:endParaRPr>
          </a:p>
        </p:txBody>
      </p:sp>
    </p:spTree>
    <p:extLst>
      <p:ext uri="{BB962C8B-B14F-4D97-AF65-F5344CB8AC3E}">
        <p14:creationId xmlns:p14="http://schemas.microsoft.com/office/powerpoint/2010/main" val="158963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Lab8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1" y="1951672"/>
            <a:ext cx="1043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【Lab8Task2】Specialized Four- Digit Numbers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AC78AF4-A802-B364-FE91-8B3D2A91A361}"/>
              </a:ext>
            </a:extLst>
          </p:cNvPr>
          <p:cNvGrpSpPr/>
          <p:nvPr/>
        </p:nvGrpSpPr>
        <p:grpSpPr>
          <a:xfrm>
            <a:off x="902017" y="2535316"/>
            <a:ext cx="5384483" cy="3500275"/>
            <a:chOff x="902017" y="2535316"/>
            <a:chExt cx="5384483" cy="35002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FFF3062-F271-781B-F4EE-B716E9C41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017" y="2535316"/>
              <a:ext cx="4664393" cy="3500275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3F53C8B-063E-84FC-F7E5-745E9F946ADE}"/>
                </a:ext>
              </a:extLst>
            </p:cNvPr>
            <p:cNvSpPr txBox="1"/>
            <p:nvPr/>
          </p:nvSpPr>
          <p:spPr>
            <a:xfrm>
              <a:off x="5418641" y="3667528"/>
              <a:ext cx="867859" cy="17389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低位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defTabSz="9144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defTabSz="9144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defTabSz="914400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</a:pP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高位</a:t>
              </a: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6B7589F-8ABD-AF7D-A852-551AEED4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657" y="1877706"/>
            <a:ext cx="4508023" cy="41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7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E6A03-B0E0-AB80-98DA-F93F5B63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Lab8 </a:t>
            </a:r>
            <a:r>
              <a:rPr lang="zh-CN" altLang="en-US" dirty="0"/>
              <a:t>回顾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136FA-2472-D3D5-14CE-117BFA750A0F}"/>
              </a:ext>
            </a:extLst>
          </p:cNvPr>
          <p:cNvSpPr txBox="1"/>
          <p:nvPr/>
        </p:nvSpPr>
        <p:spPr>
          <a:xfrm>
            <a:off x="720911" y="1951672"/>
            <a:ext cx="10434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【Lab8Task3】</a:t>
            </a:r>
            <a:r>
              <a:rPr lang="en-US" altLang="zh-CN" sz="2000" dirty="0"/>
              <a:t>Pig-Latin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075037-75F0-4205-AAB9-777EAA028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35316"/>
            <a:ext cx="8583930" cy="331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5153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1040</TotalTime>
  <Words>2185</Words>
  <Application>Microsoft Office PowerPoint</Application>
  <PresentationFormat>宽屏</PresentationFormat>
  <Paragraphs>343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Chinese Quote</vt:lpstr>
      <vt:lpstr>等线</vt:lpstr>
      <vt:lpstr>Arial</vt:lpstr>
      <vt:lpstr>Calibri</vt:lpstr>
      <vt:lpstr>Calibri Light</vt:lpstr>
      <vt:lpstr>Times New Roman</vt:lpstr>
      <vt:lpstr>回顾</vt:lpstr>
      <vt:lpstr>2022秋 程序设计 Lab9</vt:lpstr>
      <vt:lpstr>Lab8 回顾</vt:lpstr>
      <vt:lpstr>Lab8 回顾</vt:lpstr>
      <vt:lpstr>Lab8 回顾</vt:lpstr>
      <vt:lpstr>Lab8 回顾</vt:lpstr>
      <vt:lpstr>Lab8 回顾</vt:lpstr>
      <vt:lpstr>Lab8 回顾</vt:lpstr>
      <vt:lpstr>Lab8 回顾</vt:lpstr>
      <vt:lpstr>Lab8 回顾</vt:lpstr>
      <vt:lpstr>Lab8 回顾</vt:lpstr>
      <vt:lpstr>期中考试</vt:lpstr>
      <vt:lpstr>期中考试</vt:lpstr>
      <vt:lpstr>期中考试</vt:lpstr>
      <vt:lpstr>期中考试</vt:lpstr>
      <vt:lpstr>期中考试</vt:lpstr>
      <vt:lpstr>期中考试</vt:lpstr>
      <vt:lpstr>期中考试</vt:lpstr>
      <vt:lpstr>期中考试</vt:lpstr>
      <vt:lpstr>期中考试</vt:lpstr>
      <vt:lpstr>期中考试</vt:lpstr>
      <vt:lpstr>期中考试</vt:lpstr>
      <vt:lpstr>期中考试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2022秋 程序设计 Lab3</dc:title>
  <dc:creator>392550014@qq.com</dc:creator>
  <cp:lastModifiedBy>392550014@qq.com</cp:lastModifiedBy>
  <cp:revision>154</cp:revision>
  <dcterms:created xsi:type="dcterms:W3CDTF">2022-09-25T01:50:14Z</dcterms:created>
  <dcterms:modified xsi:type="dcterms:W3CDTF">2022-11-14T01:39:49Z</dcterms:modified>
</cp:coreProperties>
</file>