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4" autoAdjust="0"/>
    <p:restoredTop sz="81929" autoAdjust="0"/>
  </p:normalViewPr>
  <p:slideViewPr>
    <p:cSldViewPr snapToGrid="0">
      <p:cViewPr varScale="1">
        <p:scale>
          <a:sx n="64" d="100"/>
          <a:sy n="64" d="100"/>
        </p:scale>
        <p:origin x="8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D8726-9CF0-433A-A6B6-A523B8791ED7}"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AF53E-4DEA-4CF5-BF2E-157796C4B88E}" type="slidenum">
              <a:rPr lang="zh-CN" altLang="en-US" smtClean="0"/>
              <a:t>‹#›</a:t>
            </a:fld>
            <a:endParaRPr lang="zh-CN" altLang="en-US"/>
          </a:p>
        </p:txBody>
      </p:sp>
    </p:spTree>
    <p:extLst>
      <p:ext uri="{BB962C8B-B14F-4D97-AF65-F5344CB8AC3E}">
        <p14:creationId xmlns:p14="http://schemas.microsoft.com/office/powerpoint/2010/main" val="350435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FAF53E-4DEA-4CF5-BF2E-157796C4B88E}" type="slidenum">
              <a:rPr lang="zh-CN" altLang="en-US" smtClean="0"/>
              <a:t>2</a:t>
            </a:fld>
            <a:endParaRPr lang="zh-CN" altLang="en-US"/>
          </a:p>
        </p:txBody>
      </p:sp>
    </p:spTree>
    <p:extLst>
      <p:ext uri="{BB962C8B-B14F-4D97-AF65-F5344CB8AC3E}">
        <p14:creationId xmlns:p14="http://schemas.microsoft.com/office/powerpoint/2010/main" val="55836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FAF53E-4DEA-4CF5-BF2E-157796C4B88E}" type="slidenum">
              <a:rPr lang="zh-CN" altLang="en-US" smtClean="0"/>
              <a:t>3</a:t>
            </a:fld>
            <a:endParaRPr lang="zh-CN" altLang="en-US"/>
          </a:p>
        </p:txBody>
      </p:sp>
    </p:spTree>
    <p:extLst>
      <p:ext uri="{BB962C8B-B14F-4D97-AF65-F5344CB8AC3E}">
        <p14:creationId xmlns:p14="http://schemas.microsoft.com/office/powerpoint/2010/main" val="304202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FAF53E-4DEA-4CF5-BF2E-157796C4B88E}" type="slidenum">
              <a:rPr lang="zh-CN" altLang="en-US" smtClean="0"/>
              <a:t>4</a:t>
            </a:fld>
            <a:endParaRPr lang="zh-CN" altLang="en-US"/>
          </a:p>
        </p:txBody>
      </p:sp>
    </p:spTree>
    <p:extLst>
      <p:ext uri="{BB962C8B-B14F-4D97-AF65-F5344CB8AC3E}">
        <p14:creationId xmlns:p14="http://schemas.microsoft.com/office/powerpoint/2010/main" val="210918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FAF53E-4DEA-4CF5-BF2E-157796C4B88E}" type="slidenum">
              <a:rPr lang="zh-CN" altLang="en-US" smtClean="0"/>
              <a:t>5</a:t>
            </a:fld>
            <a:endParaRPr lang="zh-CN" altLang="en-US"/>
          </a:p>
        </p:txBody>
      </p:sp>
    </p:spTree>
    <p:extLst>
      <p:ext uri="{BB962C8B-B14F-4D97-AF65-F5344CB8AC3E}">
        <p14:creationId xmlns:p14="http://schemas.microsoft.com/office/powerpoint/2010/main" val="130441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FAF53E-4DEA-4CF5-BF2E-157796C4B88E}" type="slidenum">
              <a:rPr lang="zh-CN" altLang="en-US" smtClean="0"/>
              <a:t>6</a:t>
            </a:fld>
            <a:endParaRPr lang="zh-CN" altLang="en-US"/>
          </a:p>
        </p:txBody>
      </p:sp>
    </p:spTree>
    <p:extLst>
      <p:ext uri="{BB962C8B-B14F-4D97-AF65-F5344CB8AC3E}">
        <p14:creationId xmlns:p14="http://schemas.microsoft.com/office/powerpoint/2010/main" val="127331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FAF53E-4DEA-4CF5-BF2E-157796C4B88E}" type="slidenum">
              <a:rPr lang="zh-CN" altLang="en-US" smtClean="0"/>
              <a:t>7</a:t>
            </a:fld>
            <a:endParaRPr lang="zh-CN" altLang="en-US"/>
          </a:p>
        </p:txBody>
      </p:sp>
    </p:spTree>
    <p:extLst>
      <p:ext uri="{BB962C8B-B14F-4D97-AF65-F5344CB8AC3E}">
        <p14:creationId xmlns:p14="http://schemas.microsoft.com/office/powerpoint/2010/main" val="289717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65920-C0D9-4DA7-BEE6-041BFBB35F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5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65920-C0D9-4DA7-BEE6-041BFBB35F3A}" type="slidenum">
              <a:rPr lang="zh-CN" altLang="en-US" smtClean="0"/>
              <a:t>‹#›</a:t>
            </a:fld>
            <a:endParaRPr lang="zh-CN" altLang="en-US"/>
          </a:p>
        </p:txBody>
      </p:sp>
    </p:spTree>
    <p:extLst>
      <p:ext uri="{BB962C8B-B14F-4D97-AF65-F5344CB8AC3E}">
        <p14:creationId xmlns:p14="http://schemas.microsoft.com/office/powerpoint/2010/main" val="173263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65920-C0D9-4DA7-BEE6-041BFBB35F3A}" type="slidenum">
              <a:rPr lang="zh-CN" altLang="en-US" smtClean="0"/>
              <a:t>‹#›</a:t>
            </a:fld>
            <a:endParaRPr lang="zh-CN" altLang="en-US"/>
          </a:p>
        </p:txBody>
      </p:sp>
    </p:spTree>
    <p:extLst>
      <p:ext uri="{BB962C8B-B14F-4D97-AF65-F5344CB8AC3E}">
        <p14:creationId xmlns:p14="http://schemas.microsoft.com/office/powerpoint/2010/main" val="266348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65920-C0D9-4DA7-BEE6-041BFBB35F3A}" type="slidenum">
              <a:rPr lang="zh-CN" altLang="en-US" smtClean="0"/>
              <a:t>‹#›</a:t>
            </a:fld>
            <a:endParaRPr lang="zh-CN" altLang="en-US"/>
          </a:p>
        </p:txBody>
      </p:sp>
    </p:spTree>
    <p:extLst>
      <p:ext uri="{BB962C8B-B14F-4D97-AF65-F5344CB8AC3E}">
        <p14:creationId xmlns:p14="http://schemas.microsoft.com/office/powerpoint/2010/main" val="104616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265920-C0D9-4DA7-BEE6-041BFBB35F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69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65920-C0D9-4DA7-BEE6-041BFBB35F3A}" type="slidenum">
              <a:rPr lang="zh-CN" altLang="en-US" smtClean="0"/>
              <a:t>‹#›</a:t>
            </a:fld>
            <a:endParaRPr lang="zh-CN" altLang="en-US"/>
          </a:p>
        </p:txBody>
      </p:sp>
    </p:spTree>
    <p:extLst>
      <p:ext uri="{BB962C8B-B14F-4D97-AF65-F5344CB8AC3E}">
        <p14:creationId xmlns:p14="http://schemas.microsoft.com/office/powerpoint/2010/main" val="334502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E265920-C0D9-4DA7-BEE6-041BFBB35F3A}" type="slidenum">
              <a:rPr lang="zh-CN" altLang="en-US" smtClean="0"/>
              <a:t>‹#›</a:t>
            </a:fld>
            <a:endParaRPr lang="zh-CN" altLang="en-US"/>
          </a:p>
        </p:txBody>
      </p:sp>
    </p:spTree>
    <p:extLst>
      <p:ext uri="{BB962C8B-B14F-4D97-AF65-F5344CB8AC3E}">
        <p14:creationId xmlns:p14="http://schemas.microsoft.com/office/powerpoint/2010/main" val="368033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E265920-C0D9-4DA7-BEE6-041BFBB35F3A}" type="slidenum">
              <a:rPr lang="zh-CN" altLang="en-US" smtClean="0"/>
              <a:t>‹#›</a:t>
            </a:fld>
            <a:endParaRPr lang="zh-CN" altLang="en-US"/>
          </a:p>
        </p:txBody>
      </p:sp>
    </p:spTree>
    <p:extLst>
      <p:ext uri="{BB962C8B-B14F-4D97-AF65-F5344CB8AC3E}">
        <p14:creationId xmlns:p14="http://schemas.microsoft.com/office/powerpoint/2010/main" val="214888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BE265920-C0D9-4DA7-BEE6-041BFBB35F3A}" type="slidenum">
              <a:rPr lang="zh-CN" altLang="en-US" smtClean="0"/>
              <a:t>‹#›</a:t>
            </a:fld>
            <a:endParaRPr lang="zh-CN" altLang="en-US"/>
          </a:p>
        </p:txBody>
      </p:sp>
    </p:spTree>
    <p:extLst>
      <p:ext uri="{BB962C8B-B14F-4D97-AF65-F5344CB8AC3E}">
        <p14:creationId xmlns:p14="http://schemas.microsoft.com/office/powerpoint/2010/main" val="56930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05FFEC-A57D-4227-8318-72EB88732F59}" type="datetimeFigureOut">
              <a:rPr lang="zh-CN" altLang="en-US" smtClean="0"/>
              <a:t>2022/12/5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265920-C0D9-4DA7-BEE6-041BFBB35F3A}" type="slidenum">
              <a:rPr lang="zh-CN" altLang="en-US" smtClean="0"/>
              <a:t>‹#›</a:t>
            </a:fld>
            <a:endParaRPr lang="zh-CN" altLang="en-US"/>
          </a:p>
        </p:txBody>
      </p:sp>
    </p:spTree>
    <p:extLst>
      <p:ext uri="{BB962C8B-B14F-4D97-AF65-F5344CB8AC3E}">
        <p14:creationId xmlns:p14="http://schemas.microsoft.com/office/powerpoint/2010/main" val="41010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05FFEC-A57D-4227-8318-72EB88732F59}" type="datetimeFigureOut">
              <a:rPr lang="zh-CN" altLang="en-US" smtClean="0"/>
              <a:t>2022/12/5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265920-C0D9-4DA7-BEE6-041BFBB35F3A}" type="slidenum">
              <a:rPr lang="zh-CN" altLang="en-US" smtClean="0"/>
              <a:t>‹#›</a:t>
            </a:fld>
            <a:endParaRPr lang="zh-CN" altLang="en-US"/>
          </a:p>
        </p:txBody>
      </p:sp>
    </p:spTree>
    <p:extLst>
      <p:ext uri="{BB962C8B-B14F-4D97-AF65-F5344CB8AC3E}">
        <p14:creationId xmlns:p14="http://schemas.microsoft.com/office/powerpoint/2010/main" val="397100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05FFEC-A57D-4227-8318-72EB88732F59}" type="datetimeFigureOut">
              <a:rPr lang="zh-CN" altLang="en-US" smtClean="0"/>
              <a:t>2022/12/5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265920-C0D9-4DA7-BEE6-041BFBB35F3A}"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0044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een-dumpling-b61.notion.site/Lab-e008adabf8514ffb875cb16a63079e66"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EB551-FE2B-EF0B-8BD5-CB8246308E71}"/>
              </a:ext>
            </a:extLst>
          </p:cNvPr>
          <p:cNvSpPr>
            <a:spLocks noGrp="1"/>
          </p:cNvSpPr>
          <p:nvPr>
            <p:ph type="ctrTitle"/>
          </p:nvPr>
        </p:nvSpPr>
        <p:spPr/>
        <p:txBody>
          <a:bodyPr>
            <a:normAutofit/>
          </a:bodyPr>
          <a:lstStyle/>
          <a:p>
            <a:r>
              <a:rPr lang="en-US" altLang="zh-CN" sz="6000" dirty="0"/>
              <a:t>2022</a:t>
            </a:r>
            <a:r>
              <a:rPr lang="zh-CN" altLang="en-US" sz="6000" dirty="0"/>
              <a:t>秋 程序设计 </a:t>
            </a:r>
            <a:r>
              <a:rPr lang="en-US" altLang="zh-CN" sz="6000" dirty="0"/>
              <a:t>Lab12</a:t>
            </a:r>
            <a:endParaRPr lang="zh-CN" altLang="en-US" sz="6000" dirty="0"/>
          </a:p>
        </p:txBody>
      </p:sp>
      <p:sp>
        <p:nvSpPr>
          <p:cNvPr id="3" name="副标题 2">
            <a:extLst>
              <a:ext uri="{FF2B5EF4-FFF2-40B4-BE49-F238E27FC236}">
                <a16:creationId xmlns:a16="http://schemas.microsoft.com/office/drawing/2014/main" id="{6CE0F447-37C7-D4F4-7798-9E47846715F5}"/>
              </a:ext>
            </a:extLst>
          </p:cNvPr>
          <p:cNvSpPr>
            <a:spLocks noGrp="1"/>
          </p:cNvSpPr>
          <p:nvPr>
            <p:ph type="subTitle" idx="1"/>
          </p:nvPr>
        </p:nvSpPr>
        <p:spPr/>
        <p:txBody>
          <a:bodyPr>
            <a:normAutofit/>
          </a:bodyPr>
          <a:lstStyle/>
          <a:p>
            <a:r>
              <a:rPr lang="en-US" altLang="zh-CN" sz="2800" dirty="0"/>
              <a:t>Lab11</a:t>
            </a:r>
            <a:r>
              <a:rPr lang="zh-CN" altLang="en-US" sz="2800" dirty="0"/>
              <a:t>回顾</a:t>
            </a:r>
          </a:p>
        </p:txBody>
      </p:sp>
      <p:sp>
        <p:nvSpPr>
          <p:cNvPr id="5" name="文本框 4">
            <a:extLst>
              <a:ext uri="{FF2B5EF4-FFF2-40B4-BE49-F238E27FC236}">
                <a16:creationId xmlns:a16="http://schemas.microsoft.com/office/drawing/2014/main" id="{17FFB135-7759-7693-B798-CDB325D9604E}"/>
              </a:ext>
            </a:extLst>
          </p:cNvPr>
          <p:cNvSpPr txBox="1"/>
          <p:nvPr/>
        </p:nvSpPr>
        <p:spPr>
          <a:xfrm>
            <a:off x="1097280" y="4953165"/>
            <a:ext cx="10321500" cy="369332"/>
          </a:xfrm>
          <a:prstGeom prst="rect">
            <a:avLst/>
          </a:prstGeom>
          <a:noFill/>
        </p:spPr>
        <p:txBody>
          <a:bodyPr wrap="square">
            <a:spAutoFit/>
          </a:bodyPr>
          <a:lstStyle/>
          <a:p>
            <a:r>
              <a:rPr lang="zh-CN" altLang="en-US" dirty="0"/>
              <a:t>代码地址：</a:t>
            </a:r>
            <a:r>
              <a:rPr lang="zh-CN" altLang="en-US" dirty="0">
                <a:hlinkClick r:id="rId2"/>
              </a:rPr>
              <a:t>https://seen-dumpling-b61.notion.site/Lab-e008adabf8514ffb875cb16a63079e66</a:t>
            </a:r>
            <a:endParaRPr lang="en-US" altLang="zh-CN" dirty="0"/>
          </a:p>
        </p:txBody>
      </p:sp>
    </p:spTree>
    <p:extLst>
      <p:ext uri="{BB962C8B-B14F-4D97-AF65-F5344CB8AC3E}">
        <p14:creationId xmlns:p14="http://schemas.microsoft.com/office/powerpoint/2010/main" val="233554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E6A03-B0E0-AB80-98DA-F93F5B634AC8}"/>
              </a:ext>
            </a:extLst>
          </p:cNvPr>
          <p:cNvSpPr>
            <a:spLocks noGrp="1"/>
          </p:cNvSpPr>
          <p:nvPr>
            <p:ph type="title"/>
          </p:nvPr>
        </p:nvSpPr>
        <p:spPr/>
        <p:txBody>
          <a:bodyPr/>
          <a:lstStyle/>
          <a:p>
            <a:r>
              <a:rPr lang="en-US" altLang="zh-CN" dirty="0"/>
              <a:t>Lab11 </a:t>
            </a:r>
            <a:r>
              <a:rPr lang="zh-CN" altLang="en-US" dirty="0"/>
              <a:t>回顾</a:t>
            </a:r>
          </a:p>
        </p:txBody>
      </p:sp>
      <p:sp>
        <p:nvSpPr>
          <p:cNvPr id="5" name="文本框 4">
            <a:extLst>
              <a:ext uri="{FF2B5EF4-FFF2-40B4-BE49-F238E27FC236}">
                <a16:creationId xmlns:a16="http://schemas.microsoft.com/office/drawing/2014/main" id="{873136FA-2472-D3D5-14CE-117BFA750A0F}"/>
              </a:ext>
            </a:extLst>
          </p:cNvPr>
          <p:cNvSpPr txBox="1"/>
          <p:nvPr/>
        </p:nvSpPr>
        <p:spPr>
          <a:xfrm>
            <a:off x="720910" y="1951672"/>
            <a:ext cx="5119820" cy="4168962"/>
          </a:xfrm>
          <a:prstGeom prst="rect">
            <a:avLst/>
          </a:prstGeom>
          <a:noFill/>
        </p:spPr>
        <p:txBody>
          <a:bodyPr wrap="square">
            <a:spAutoFit/>
          </a:bodyPr>
          <a:lstStyle/>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作业选择</a:t>
            </a:r>
            <a:r>
              <a:rPr lang="en-US" altLang="zh-CN" sz="2000" dirty="0">
                <a:solidFill>
                  <a:schemeClr val="tx1">
                    <a:lumMod val="75000"/>
                    <a:lumOff val="25000"/>
                  </a:schemeClr>
                </a:solidFill>
              </a:rPr>
              <a:t>9】Comment on this const int *</a:t>
            </a:r>
            <a:r>
              <a:rPr lang="en-US" altLang="zh-CN" sz="2000" dirty="0" err="1">
                <a:solidFill>
                  <a:schemeClr val="tx1">
                    <a:lumMod val="75000"/>
                    <a:lumOff val="25000"/>
                  </a:schemeClr>
                </a:solidFill>
              </a:rPr>
              <a:t>ptr</a:t>
            </a:r>
            <a:r>
              <a:rPr lang="en-US" altLang="zh-CN" sz="2000" dirty="0">
                <a:solidFill>
                  <a:schemeClr val="tx1">
                    <a:lumMod val="75000"/>
                    <a:lumOff val="25000"/>
                  </a:schemeClr>
                </a:solidFill>
              </a:rPr>
              <a:t>;</a:t>
            </a: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A. You cannot change the value pointed by </a:t>
            </a:r>
            <a:r>
              <a:rPr lang="en-US" altLang="zh-CN" sz="2000" dirty="0" err="1">
                <a:solidFill>
                  <a:schemeClr val="tx1">
                    <a:lumMod val="75000"/>
                    <a:lumOff val="25000"/>
                  </a:schemeClr>
                </a:solidFill>
              </a:rPr>
              <a:t>ptr</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B. You cannot change the pointer </a:t>
            </a:r>
            <a:r>
              <a:rPr lang="en-US" altLang="zh-CN" sz="2000" dirty="0" err="1">
                <a:solidFill>
                  <a:schemeClr val="tx1">
                    <a:lumMod val="75000"/>
                    <a:lumOff val="25000"/>
                  </a:schemeClr>
                </a:solidFill>
              </a:rPr>
              <a:t>ptr</a:t>
            </a:r>
            <a:r>
              <a:rPr lang="en-US" altLang="zh-CN" sz="2000" dirty="0">
                <a:solidFill>
                  <a:schemeClr val="tx1">
                    <a:lumMod val="75000"/>
                    <a:lumOff val="25000"/>
                  </a:schemeClr>
                </a:solidFill>
              </a:rPr>
              <a:t> itself</a:t>
            </a: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C. Both A and B</a:t>
            </a: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D. You can change the pointer as well as the value pointed by it</a:t>
            </a:r>
          </a:p>
          <a:p>
            <a:pPr defTabSz="914400">
              <a:lnSpc>
                <a:spcPct val="150000"/>
              </a:lnSpc>
              <a:spcBef>
                <a:spcPts val="1200"/>
              </a:spcBef>
              <a:spcAft>
                <a:spcPts val="200"/>
              </a:spcAft>
              <a:buClr>
                <a:schemeClr val="accent1"/>
              </a:buClr>
              <a:buSzPct val="100000"/>
            </a:pPr>
            <a:r>
              <a:rPr lang="zh-CN" altLang="en-US" sz="2000" dirty="0">
                <a:solidFill>
                  <a:schemeClr val="tx1">
                    <a:lumMod val="75000"/>
                    <a:lumOff val="25000"/>
                  </a:schemeClr>
                </a:solidFill>
              </a:rPr>
              <a:t>正确答案：</a:t>
            </a:r>
            <a:r>
              <a:rPr lang="en-US" altLang="zh-CN" sz="2000" dirty="0">
                <a:solidFill>
                  <a:schemeClr val="tx1">
                    <a:lumMod val="75000"/>
                    <a:lumOff val="25000"/>
                  </a:schemeClr>
                </a:solidFill>
              </a:rPr>
              <a:t>A</a:t>
            </a:r>
          </a:p>
        </p:txBody>
      </p:sp>
      <p:sp>
        <p:nvSpPr>
          <p:cNvPr id="3" name="文本框 2">
            <a:extLst>
              <a:ext uri="{FF2B5EF4-FFF2-40B4-BE49-F238E27FC236}">
                <a16:creationId xmlns:a16="http://schemas.microsoft.com/office/drawing/2014/main" id="{A0C31A7B-C884-86AD-7AC0-D91F9CA2554D}"/>
              </a:ext>
            </a:extLst>
          </p:cNvPr>
          <p:cNvSpPr txBox="1"/>
          <p:nvPr/>
        </p:nvSpPr>
        <p:spPr>
          <a:xfrm>
            <a:off x="5981700" y="1797656"/>
            <a:ext cx="5654040" cy="4322978"/>
          </a:xfrm>
          <a:prstGeom prst="rect">
            <a:avLst/>
          </a:prstGeom>
          <a:noFill/>
        </p:spPr>
        <p:txBody>
          <a:bodyPr wrap="square">
            <a:spAutoFit/>
          </a:bodyPr>
          <a:lstStyle/>
          <a:p>
            <a:pPr marL="342900" indent="-342900" defTabSz="914400">
              <a:lnSpc>
                <a:spcPct val="150000"/>
              </a:lnSpc>
              <a:spcBef>
                <a:spcPts val="1200"/>
              </a:spcBef>
              <a:spcAft>
                <a:spcPts val="200"/>
              </a:spcAft>
              <a:buClr>
                <a:schemeClr val="accent1"/>
              </a:buClr>
              <a:buSzPct val="100000"/>
              <a:buFont typeface="Arial" panose="020B0604020202020204" pitchFamily="34" charset="0"/>
              <a:buChar char="•"/>
            </a:pPr>
            <a:r>
              <a:rPr lang="zh-CN" altLang="en-US" dirty="0">
                <a:solidFill>
                  <a:schemeClr val="tx1">
                    <a:lumMod val="75000"/>
                    <a:lumOff val="25000"/>
                  </a:schemeClr>
                </a:solidFill>
              </a:rPr>
              <a:t>常量指针</a:t>
            </a:r>
            <a:r>
              <a:rPr lang="en-US" altLang="zh-CN" dirty="0">
                <a:solidFill>
                  <a:schemeClr val="tx1">
                    <a:lumMod val="75000"/>
                    <a:lumOff val="25000"/>
                  </a:schemeClr>
                </a:solidFill>
              </a:rPr>
              <a:t>—— int const *p1 = &amp;b</a:t>
            </a:r>
          </a:p>
          <a:p>
            <a:pPr lvl="1" defTabSz="914400">
              <a:lnSpc>
                <a:spcPct val="150000"/>
              </a:lnSpc>
              <a:spcBef>
                <a:spcPts val="1200"/>
              </a:spcBef>
              <a:spcAft>
                <a:spcPts val="200"/>
              </a:spcAft>
              <a:buClr>
                <a:schemeClr val="accent1"/>
              </a:buClr>
              <a:buSzPct val="100000"/>
            </a:pPr>
            <a:r>
              <a:rPr lang="zh-CN" altLang="en-US" b="1" dirty="0">
                <a:solidFill>
                  <a:schemeClr val="tx1">
                    <a:lumMod val="75000"/>
                    <a:lumOff val="25000"/>
                  </a:schemeClr>
                </a:solidFill>
              </a:rPr>
              <a:t>指向常量</a:t>
            </a:r>
            <a:r>
              <a:rPr lang="zh-CN" altLang="en-US" dirty="0">
                <a:solidFill>
                  <a:schemeClr val="tx1">
                    <a:lumMod val="75000"/>
                    <a:lumOff val="25000"/>
                  </a:schemeClr>
                </a:solidFill>
              </a:rPr>
              <a:t>的指针，它不能指向变量，它指向的内容不能被改变，不能通过指针来修改它指向的内容，但是指针自身不是常量，它自身的值可以改变，从而指向另一个常量。</a:t>
            </a:r>
            <a:endParaRPr lang="en-US" altLang="zh-CN" dirty="0">
              <a:solidFill>
                <a:schemeClr val="tx1">
                  <a:lumMod val="75000"/>
                  <a:lumOff val="25000"/>
                </a:schemeClr>
              </a:solidFill>
            </a:endParaRPr>
          </a:p>
          <a:p>
            <a:pPr marL="342900" indent="-342900" defTabSz="914400">
              <a:lnSpc>
                <a:spcPct val="150000"/>
              </a:lnSpc>
              <a:spcBef>
                <a:spcPts val="1200"/>
              </a:spcBef>
              <a:spcAft>
                <a:spcPts val="200"/>
              </a:spcAft>
              <a:buClr>
                <a:schemeClr val="accent1"/>
              </a:buClr>
              <a:buSzPct val="100000"/>
              <a:buFont typeface="Arial" panose="020B0604020202020204" pitchFamily="34" charset="0"/>
              <a:buChar char="•"/>
            </a:pPr>
            <a:r>
              <a:rPr lang="zh-CN" altLang="en-US" dirty="0">
                <a:solidFill>
                  <a:schemeClr val="tx1">
                    <a:lumMod val="75000"/>
                    <a:lumOff val="25000"/>
                  </a:schemeClr>
                </a:solidFill>
              </a:rPr>
              <a:t>指针常量</a:t>
            </a:r>
            <a:r>
              <a:rPr lang="en-US" altLang="zh-CN" dirty="0">
                <a:solidFill>
                  <a:schemeClr val="tx1">
                    <a:lumMod val="75000"/>
                    <a:lumOff val="25000"/>
                  </a:schemeClr>
                </a:solidFill>
              </a:rPr>
              <a:t>——int *const p2 = &amp;c</a:t>
            </a:r>
          </a:p>
          <a:p>
            <a:pPr lvl="1" defTabSz="914400">
              <a:lnSpc>
                <a:spcPct val="150000"/>
              </a:lnSpc>
              <a:spcBef>
                <a:spcPts val="1200"/>
              </a:spcBef>
              <a:spcAft>
                <a:spcPts val="200"/>
              </a:spcAft>
              <a:buClr>
                <a:schemeClr val="accent1"/>
              </a:buClr>
              <a:buSzPct val="100000"/>
            </a:pPr>
            <a:r>
              <a:rPr lang="zh-CN" altLang="en-US" b="0" i="0" dirty="0">
                <a:solidFill>
                  <a:srgbClr val="4D4D4D"/>
                </a:solidFill>
                <a:effectLst/>
                <a:latin typeface="-apple-system"/>
              </a:rPr>
              <a:t>指针</a:t>
            </a:r>
            <a:r>
              <a:rPr lang="zh-CN" altLang="en-US" b="1" i="0" dirty="0">
                <a:solidFill>
                  <a:srgbClr val="4D4D4D"/>
                </a:solidFill>
                <a:effectLst/>
                <a:latin typeface="-apple-system"/>
              </a:rPr>
              <a:t>本身是常量</a:t>
            </a:r>
            <a:r>
              <a:rPr lang="zh-CN" altLang="en-US" b="0" i="0" dirty="0">
                <a:solidFill>
                  <a:srgbClr val="4D4D4D"/>
                </a:solidFill>
                <a:effectLst/>
                <a:latin typeface="-apple-system"/>
              </a:rPr>
              <a:t>，它指向的地址是不可改变的，但地址里的内容可以通过指针改变</a:t>
            </a:r>
            <a:r>
              <a:rPr lang="zh-CN" altLang="en-US" dirty="0">
                <a:solidFill>
                  <a:srgbClr val="4D4D4D"/>
                </a:solidFill>
                <a:latin typeface="-apple-system"/>
              </a:rPr>
              <a:t>，</a:t>
            </a:r>
            <a:r>
              <a:rPr lang="zh-CN" altLang="en-US" b="0" i="0" dirty="0">
                <a:solidFill>
                  <a:srgbClr val="4D4D4D"/>
                </a:solidFill>
                <a:effectLst/>
                <a:latin typeface="-apple-system"/>
              </a:rPr>
              <a:t>指针常量在定义时必须同时赋初值。</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174737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E6A03-B0E0-AB80-98DA-F93F5B634AC8}"/>
              </a:ext>
            </a:extLst>
          </p:cNvPr>
          <p:cNvSpPr>
            <a:spLocks noGrp="1"/>
          </p:cNvSpPr>
          <p:nvPr>
            <p:ph type="title"/>
          </p:nvPr>
        </p:nvSpPr>
        <p:spPr/>
        <p:txBody>
          <a:bodyPr/>
          <a:lstStyle/>
          <a:p>
            <a:r>
              <a:rPr lang="en-US" altLang="zh-CN" dirty="0"/>
              <a:t>Lab11 </a:t>
            </a:r>
            <a:r>
              <a:rPr lang="zh-CN" altLang="en-US" dirty="0"/>
              <a:t>回顾</a:t>
            </a:r>
          </a:p>
        </p:txBody>
      </p:sp>
      <p:sp>
        <p:nvSpPr>
          <p:cNvPr id="5" name="文本框 4">
            <a:extLst>
              <a:ext uri="{FF2B5EF4-FFF2-40B4-BE49-F238E27FC236}">
                <a16:creationId xmlns:a16="http://schemas.microsoft.com/office/drawing/2014/main" id="{873136FA-2472-D3D5-14CE-117BFA750A0F}"/>
              </a:ext>
            </a:extLst>
          </p:cNvPr>
          <p:cNvSpPr txBox="1"/>
          <p:nvPr/>
        </p:nvSpPr>
        <p:spPr>
          <a:xfrm>
            <a:off x="720910" y="1951672"/>
            <a:ext cx="7165790" cy="3707297"/>
          </a:xfrm>
          <a:prstGeom prst="rect">
            <a:avLst/>
          </a:prstGeom>
          <a:noFill/>
        </p:spPr>
        <p:txBody>
          <a:bodyPr wrap="square">
            <a:spAutoFit/>
          </a:bodyPr>
          <a:lstStyle/>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作业选择</a:t>
            </a:r>
            <a:r>
              <a:rPr lang="en-US" altLang="zh-CN" sz="2000" dirty="0">
                <a:solidFill>
                  <a:schemeClr val="tx1">
                    <a:lumMod val="75000"/>
                    <a:lumOff val="25000"/>
                  </a:schemeClr>
                </a:solidFill>
              </a:rPr>
              <a:t>12】What will be the output of the following C code?</a:t>
            </a: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zh-CN" altLang="en-US" sz="2000" dirty="0">
                <a:solidFill>
                  <a:schemeClr val="tx1">
                    <a:lumMod val="75000"/>
                    <a:lumOff val="25000"/>
                  </a:schemeClr>
                </a:solidFill>
              </a:rPr>
              <a:t>正确答案：</a:t>
            </a:r>
            <a:r>
              <a:rPr lang="en-US" altLang="zh-CN" sz="2000" dirty="0">
                <a:solidFill>
                  <a:schemeClr val="tx1">
                    <a:lumMod val="75000"/>
                    <a:lumOff val="25000"/>
                  </a:schemeClr>
                </a:solidFill>
              </a:rPr>
              <a:t>H</a:t>
            </a:r>
          </a:p>
        </p:txBody>
      </p:sp>
      <p:sp>
        <p:nvSpPr>
          <p:cNvPr id="3" name="文本框 2">
            <a:extLst>
              <a:ext uri="{FF2B5EF4-FFF2-40B4-BE49-F238E27FC236}">
                <a16:creationId xmlns:a16="http://schemas.microsoft.com/office/drawing/2014/main" id="{A0C31A7B-C884-86AD-7AC0-D91F9CA2554D}"/>
              </a:ext>
            </a:extLst>
          </p:cNvPr>
          <p:cNvSpPr txBox="1"/>
          <p:nvPr/>
        </p:nvSpPr>
        <p:spPr>
          <a:xfrm>
            <a:off x="5402580" y="2606979"/>
            <a:ext cx="5654040" cy="875881"/>
          </a:xfrm>
          <a:prstGeom prst="rect">
            <a:avLst/>
          </a:prstGeom>
          <a:noFill/>
        </p:spPr>
        <p:txBody>
          <a:bodyPr wrap="square">
            <a:spAutoFit/>
          </a:bodyPr>
          <a:lstStyle/>
          <a:p>
            <a:pPr marL="342900" indent="-342900" defTabSz="914400">
              <a:lnSpc>
                <a:spcPct val="150000"/>
              </a:lnSpc>
              <a:spcBef>
                <a:spcPts val="1200"/>
              </a:spcBef>
              <a:spcAft>
                <a:spcPts val="200"/>
              </a:spcAft>
              <a:buClr>
                <a:schemeClr val="accent1"/>
              </a:buClr>
              <a:buSzPct val="100000"/>
              <a:buFont typeface="Arial" panose="020B0604020202020204" pitchFamily="34" charset="0"/>
              <a:buChar char="•"/>
            </a:pPr>
            <a:r>
              <a:rPr lang="zh-CN" altLang="en-US" dirty="0">
                <a:solidFill>
                  <a:schemeClr val="tx1">
                    <a:lumMod val="75000"/>
                    <a:lumOff val="25000"/>
                  </a:schemeClr>
                </a:solidFill>
              </a:rPr>
              <a:t>用字符串对指向字符类型的指针变量赋值：把存放该字符串的字符数组的首地址装入该指针变量</a:t>
            </a:r>
            <a:endParaRPr lang="en-US" altLang="zh-CN" dirty="0">
              <a:solidFill>
                <a:schemeClr val="tx1">
                  <a:lumMod val="75000"/>
                  <a:lumOff val="25000"/>
                </a:schemeClr>
              </a:solidFill>
            </a:endParaRPr>
          </a:p>
        </p:txBody>
      </p:sp>
      <p:pic>
        <p:nvPicPr>
          <p:cNvPr id="6" name="图片 5">
            <a:extLst>
              <a:ext uri="{FF2B5EF4-FFF2-40B4-BE49-F238E27FC236}">
                <a16:creationId xmlns:a16="http://schemas.microsoft.com/office/drawing/2014/main" id="{0A55C99A-7FB3-D170-681C-EF9F6A7D4C09}"/>
              </a:ext>
            </a:extLst>
          </p:cNvPr>
          <p:cNvPicPr>
            <a:picLocks noChangeAspect="1"/>
          </p:cNvPicPr>
          <p:nvPr/>
        </p:nvPicPr>
        <p:blipFill>
          <a:blip r:embed="rId3"/>
          <a:stretch>
            <a:fillRect/>
          </a:stretch>
        </p:blipFill>
        <p:spPr>
          <a:xfrm>
            <a:off x="1010602" y="2606979"/>
            <a:ext cx="3838575" cy="2162175"/>
          </a:xfrm>
          <a:prstGeom prst="rect">
            <a:avLst/>
          </a:prstGeom>
        </p:spPr>
      </p:pic>
    </p:spTree>
    <p:extLst>
      <p:ext uri="{BB962C8B-B14F-4D97-AF65-F5344CB8AC3E}">
        <p14:creationId xmlns:p14="http://schemas.microsoft.com/office/powerpoint/2010/main" val="341719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E6A03-B0E0-AB80-98DA-F93F5B634AC8}"/>
              </a:ext>
            </a:extLst>
          </p:cNvPr>
          <p:cNvSpPr>
            <a:spLocks noGrp="1"/>
          </p:cNvSpPr>
          <p:nvPr>
            <p:ph type="title"/>
          </p:nvPr>
        </p:nvSpPr>
        <p:spPr/>
        <p:txBody>
          <a:bodyPr/>
          <a:lstStyle/>
          <a:p>
            <a:r>
              <a:rPr lang="en-US" altLang="zh-CN" dirty="0"/>
              <a:t>Lab11 </a:t>
            </a:r>
            <a:r>
              <a:rPr lang="zh-CN" altLang="en-US" dirty="0"/>
              <a:t>回顾</a:t>
            </a:r>
          </a:p>
        </p:txBody>
      </p:sp>
      <p:sp>
        <p:nvSpPr>
          <p:cNvPr id="5" name="文本框 4">
            <a:extLst>
              <a:ext uri="{FF2B5EF4-FFF2-40B4-BE49-F238E27FC236}">
                <a16:creationId xmlns:a16="http://schemas.microsoft.com/office/drawing/2014/main" id="{873136FA-2472-D3D5-14CE-117BFA750A0F}"/>
              </a:ext>
            </a:extLst>
          </p:cNvPr>
          <p:cNvSpPr txBox="1"/>
          <p:nvPr/>
        </p:nvSpPr>
        <p:spPr>
          <a:xfrm>
            <a:off x="720910" y="1951672"/>
            <a:ext cx="6777170" cy="4348498"/>
          </a:xfrm>
          <a:prstGeom prst="rect">
            <a:avLst/>
          </a:prstGeom>
          <a:noFill/>
        </p:spPr>
        <p:txBody>
          <a:bodyPr wrap="square">
            <a:spAutoFit/>
          </a:bodyPr>
          <a:lstStyle/>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作业选择</a:t>
            </a:r>
            <a:r>
              <a:rPr lang="en-US" altLang="zh-CN" sz="2000" dirty="0">
                <a:solidFill>
                  <a:schemeClr val="tx1">
                    <a:lumMod val="75000"/>
                    <a:lumOff val="25000"/>
                  </a:schemeClr>
                </a:solidFill>
              </a:rPr>
              <a:t>5】What will be the output of the following C code?</a:t>
            </a: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zh-CN" altLang="en-US" sz="2000" dirty="0">
                <a:solidFill>
                  <a:schemeClr val="tx1">
                    <a:lumMod val="75000"/>
                    <a:lumOff val="25000"/>
                  </a:schemeClr>
                </a:solidFill>
              </a:rPr>
              <a:t>正确答案：</a:t>
            </a:r>
            <a:r>
              <a:rPr lang="en-US" altLang="zh-CN" sz="2000" dirty="0">
                <a:solidFill>
                  <a:schemeClr val="tx1">
                    <a:lumMod val="75000"/>
                    <a:lumOff val="25000"/>
                  </a:schemeClr>
                </a:solidFill>
              </a:rPr>
              <a:t>2 3</a:t>
            </a:r>
          </a:p>
        </p:txBody>
      </p:sp>
      <p:pic>
        <p:nvPicPr>
          <p:cNvPr id="7" name="图片 6">
            <a:extLst>
              <a:ext uri="{FF2B5EF4-FFF2-40B4-BE49-F238E27FC236}">
                <a16:creationId xmlns:a16="http://schemas.microsoft.com/office/drawing/2014/main" id="{2116966A-9C8A-4930-3A54-2E8980B0262D}"/>
              </a:ext>
            </a:extLst>
          </p:cNvPr>
          <p:cNvPicPr>
            <a:picLocks noChangeAspect="1"/>
          </p:cNvPicPr>
          <p:nvPr/>
        </p:nvPicPr>
        <p:blipFill>
          <a:blip r:embed="rId3"/>
          <a:stretch>
            <a:fillRect/>
          </a:stretch>
        </p:blipFill>
        <p:spPr>
          <a:xfrm>
            <a:off x="936307" y="2606979"/>
            <a:ext cx="4581525" cy="3067050"/>
          </a:xfrm>
          <a:prstGeom prst="rect">
            <a:avLst/>
          </a:prstGeom>
        </p:spPr>
      </p:pic>
      <p:grpSp>
        <p:nvGrpSpPr>
          <p:cNvPr id="14" name="组合 13">
            <a:extLst>
              <a:ext uri="{FF2B5EF4-FFF2-40B4-BE49-F238E27FC236}">
                <a16:creationId xmlns:a16="http://schemas.microsoft.com/office/drawing/2014/main" id="{A9CE4546-FDFB-57CB-CBCA-7F210B069A28}"/>
              </a:ext>
            </a:extLst>
          </p:cNvPr>
          <p:cNvGrpSpPr/>
          <p:nvPr/>
        </p:nvGrpSpPr>
        <p:grpSpPr>
          <a:xfrm>
            <a:off x="2215382" y="3875708"/>
            <a:ext cx="5760720" cy="460382"/>
            <a:chOff x="2215382" y="3875708"/>
            <a:chExt cx="5760720" cy="460382"/>
          </a:xfrm>
        </p:grpSpPr>
        <p:sp>
          <p:nvSpPr>
            <p:cNvPr id="3" name="文本框 2">
              <a:extLst>
                <a:ext uri="{FF2B5EF4-FFF2-40B4-BE49-F238E27FC236}">
                  <a16:creationId xmlns:a16="http://schemas.microsoft.com/office/drawing/2014/main" id="{A0C31A7B-C884-86AD-7AC0-D91F9CA2554D}"/>
                </a:ext>
              </a:extLst>
            </p:cNvPr>
            <p:cNvSpPr txBox="1"/>
            <p:nvPr/>
          </p:nvSpPr>
          <p:spPr>
            <a:xfrm>
              <a:off x="5563552" y="3875708"/>
              <a:ext cx="2412550" cy="460382"/>
            </a:xfrm>
            <a:prstGeom prst="rect">
              <a:avLst/>
            </a:prstGeom>
            <a:noFill/>
          </p:spPr>
          <p:txBody>
            <a:bodyPr wrap="square">
              <a:spAutoFit/>
            </a:bodyPr>
            <a:lstStyle/>
            <a:p>
              <a:pPr defTabSz="914400">
                <a:lnSpc>
                  <a:spcPct val="150000"/>
                </a:lnSpc>
                <a:spcBef>
                  <a:spcPts val="1200"/>
                </a:spcBef>
                <a:spcAft>
                  <a:spcPts val="200"/>
                </a:spcAft>
                <a:buClr>
                  <a:schemeClr val="accent1"/>
                </a:buClr>
                <a:buSzPct val="100000"/>
              </a:pPr>
              <a:r>
                <a:rPr lang="zh-CN" altLang="en-US" dirty="0">
                  <a:solidFill>
                    <a:schemeClr val="tx1">
                      <a:lumMod val="75000"/>
                      <a:lumOff val="25000"/>
                    </a:schemeClr>
                  </a:solidFill>
                </a:rPr>
                <a:t>修改指针指向的值</a:t>
              </a:r>
              <a:endParaRPr lang="en-US" altLang="zh-CN" dirty="0">
                <a:solidFill>
                  <a:schemeClr val="tx1">
                    <a:lumMod val="75000"/>
                    <a:lumOff val="25000"/>
                  </a:schemeClr>
                </a:solidFill>
              </a:endParaRPr>
            </a:p>
          </p:txBody>
        </p:sp>
        <p:cxnSp>
          <p:nvCxnSpPr>
            <p:cNvPr id="11" name="直接箭头连接符 10">
              <a:extLst>
                <a:ext uri="{FF2B5EF4-FFF2-40B4-BE49-F238E27FC236}">
                  <a16:creationId xmlns:a16="http://schemas.microsoft.com/office/drawing/2014/main" id="{E3E6329A-61FE-D4E0-7BFA-7B7331E783C2}"/>
                </a:ext>
              </a:extLst>
            </p:cNvPr>
            <p:cNvCxnSpPr>
              <a:cxnSpLocks/>
              <a:endCxn id="3" idx="1"/>
            </p:cNvCxnSpPr>
            <p:nvPr/>
          </p:nvCxnSpPr>
          <p:spPr>
            <a:xfrm>
              <a:off x="2215382" y="4105899"/>
              <a:ext cx="334817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2FBAA8B2-1A6F-C65F-DC64-F1A91204192F}"/>
              </a:ext>
            </a:extLst>
          </p:cNvPr>
          <p:cNvGrpSpPr/>
          <p:nvPr/>
        </p:nvGrpSpPr>
        <p:grpSpPr>
          <a:xfrm>
            <a:off x="2535422" y="4531015"/>
            <a:ext cx="5760720" cy="460382"/>
            <a:chOff x="2215382" y="3875708"/>
            <a:chExt cx="5760720" cy="460382"/>
          </a:xfrm>
        </p:grpSpPr>
        <p:sp>
          <p:nvSpPr>
            <p:cNvPr id="16" name="文本框 15">
              <a:extLst>
                <a:ext uri="{FF2B5EF4-FFF2-40B4-BE49-F238E27FC236}">
                  <a16:creationId xmlns:a16="http://schemas.microsoft.com/office/drawing/2014/main" id="{57FD691C-E59E-BB48-868C-0A3F79826E63}"/>
                </a:ext>
              </a:extLst>
            </p:cNvPr>
            <p:cNvSpPr txBox="1"/>
            <p:nvPr/>
          </p:nvSpPr>
          <p:spPr>
            <a:xfrm>
              <a:off x="5563552" y="3875708"/>
              <a:ext cx="2412550" cy="460382"/>
            </a:xfrm>
            <a:prstGeom prst="rect">
              <a:avLst/>
            </a:prstGeom>
            <a:noFill/>
          </p:spPr>
          <p:txBody>
            <a:bodyPr wrap="square">
              <a:spAutoFit/>
            </a:bodyPr>
            <a:lstStyle/>
            <a:p>
              <a:pPr defTabSz="914400">
                <a:lnSpc>
                  <a:spcPct val="150000"/>
                </a:lnSpc>
                <a:spcBef>
                  <a:spcPts val="1200"/>
                </a:spcBef>
                <a:spcAft>
                  <a:spcPts val="200"/>
                </a:spcAft>
                <a:buClr>
                  <a:schemeClr val="accent1"/>
                </a:buClr>
                <a:buSzPct val="100000"/>
              </a:pPr>
              <a:r>
                <a:rPr lang="zh-CN" altLang="en-US" dirty="0">
                  <a:solidFill>
                    <a:schemeClr val="tx1">
                      <a:lumMod val="75000"/>
                      <a:lumOff val="25000"/>
                    </a:schemeClr>
                  </a:solidFill>
                </a:rPr>
                <a:t>修改指针指向的地址</a:t>
              </a:r>
              <a:endParaRPr lang="en-US" altLang="zh-CN" dirty="0">
                <a:solidFill>
                  <a:schemeClr val="tx1">
                    <a:lumMod val="75000"/>
                    <a:lumOff val="25000"/>
                  </a:schemeClr>
                </a:solidFill>
              </a:endParaRPr>
            </a:p>
          </p:txBody>
        </p:sp>
        <p:cxnSp>
          <p:nvCxnSpPr>
            <p:cNvPr id="17" name="直接箭头连接符 16">
              <a:extLst>
                <a:ext uri="{FF2B5EF4-FFF2-40B4-BE49-F238E27FC236}">
                  <a16:creationId xmlns:a16="http://schemas.microsoft.com/office/drawing/2014/main" id="{0D91337E-80D6-CB36-B62F-6C40C9C204D2}"/>
                </a:ext>
              </a:extLst>
            </p:cNvPr>
            <p:cNvCxnSpPr>
              <a:cxnSpLocks/>
              <a:endCxn id="16" idx="1"/>
            </p:cNvCxnSpPr>
            <p:nvPr/>
          </p:nvCxnSpPr>
          <p:spPr>
            <a:xfrm>
              <a:off x="2215382" y="4105899"/>
              <a:ext cx="334817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046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E6A03-B0E0-AB80-98DA-F93F5B634AC8}"/>
              </a:ext>
            </a:extLst>
          </p:cNvPr>
          <p:cNvSpPr>
            <a:spLocks noGrp="1"/>
          </p:cNvSpPr>
          <p:nvPr>
            <p:ph type="title"/>
          </p:nvPr>
        </p:nvSpPr>
        <p:spPr/>
        <p:txBody>
          <a:bodyPr/>
          <a:lstStyle/>
          <a:p>
            <a:r>
              <a:rPr lang="en-US" altLang="zh-CN" dirty="0"/>
              <a:t>Lab11 </a:t>
            </a:r>
            <a:r>
              <a:rPr lang="zh-CN" altLang="en-US" dirty="0"/>
              <a:t>回顾</a:t>
            </a:r>
          </a:p>
        </p:txBody>
      </p:sp>
      <p:sp>
        <p:nvSpPr>
          <p:cNvPr id="5" name="文本框 4">
            <a:extLst>
              <a:ext uri="{FF2B5EF4-FFF2-40B4-BE49-F238E27FC236}">
                <a16:creationId xmlns:a16="http://schemas.microsoft.com/office/drawing/2014/main" id="{873136FA-2472-D3D5-14CE-117BFA750A0F}"/>
              </a:ext>
            </a:extLst>
          </p:cNvPr>
          <p:cNvSpPr txBox="1"/>
          <p:nvPr/>
        </p:nvSpPr>
        <p:spPr>
          <a:xfrm>
            <a:off x="720910" y="1951672"/>
            <a:ext cx="7257230" cy="3707297"/>
          </a:xfrm>
          <a:prstGeom prst="rect">
            <a:avLst/>
          </a:prstGeom>
          <a:noFill/>
        </p:spPr>
        <p:txBody>
          <a:bodyPr wrap="square">
            <a:spAutoFit/>
          </a:bodyPr>
          <a:lstStyle/>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作业选择</a:t>
            </a:r>
            <a:r>
              <a:rPr lang="en-US" altLang="zh-CN" sz="2000" dirty="0">
                <a:solidFill>
                  <a:schemeClr val="tx1">
                    <a:lumMod val="75000"/>
                    <a:lumOff val="25000"/>
                  </a:schemeClr>
                </a:solidFill>
              </a:rPr>
              <a:t>11】What will be the output of the following C code?</a:t>
            </a: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zh-CN" altLang="en-US" sz="2000" dirty="0">
                <a:solidFill>
                  <a:schemeClr val="tx1">
                    <a:lumMod val="75000"/>
                    <a:lumOff val="25000"/>
                  </a:schemeClr>
                </a:solidFill>
              </a:rPr>
              <a:t>正确答案：</a:t>
            </a:r>
            <a:r>
              <a:rPr lang="en-US" altLang="zh-CN" sz="2000" dirty="0">
                <a:solidFill>
                  <a:schemeClr val="tx1">
                    <a:lumMod val="75000"/>
                    <a:lumOff val="25000"/>
                  </a:schemeClr>
                </a:solidFill>
              </a:rPr>
              <a:t>Undefined behavior</a:t>
            </a:r>
          </a:p>
        </p:txBody>
      </p:sp>
      <p:sp>
        <p:nvSpPr>
          <p:cNvPr id="3" name="文本框 2">
            <a:extLst>
              <a:ext uri="{FF2B5EF4-FFF2-40B4-BE49-F238E27FC236}">
                <a16:creationId xmlns:a16="http://schemas.microsoft.com/office/drawing/2014/main" id="{A0C31A7B-C884-86AD-7AC0-D91F9CA2554D}"/>
              </a:ext>
            </a:extLst>
          </p:cNvPr>
          <p:cNvSpPr txBox="1"/>
          <p:nvPr/>
        </p:nvSpPr>
        <p:spPr>
          <a:xfrm>
            <a:off x="7204710" y="2650806"/>
            <a:ext cx="3859530" cy="3260508"/>
          </a:xfrm>
          <a:prstGeom prst="rect">
            <a:avLst/>
          </a:prstGeom>
          <a:noFill/>
        </p:spPr>
        <p:txBody>
          <a:bodyPr wrap="square">
            <a:spAutoFit/>
          </a:bodyPr>
          <a:lstStyle/>
          <a:p>
            <a:pPr marL="285750" indent="-285750" defTabSz="914400">
              <a:lnSpc>
                <a:spcPct val="150000"/>
              </a:lnSpc>
              <a:spcBef>
                <a:spcPts val="1200"/>
              </a:spcBef>
              <a:spcAft>
                <a:spcPts val="200"/>
              </a:spcAft>
              <a:buClr>
                <a:schemeClr val="accent1"/>
              </a:buClr>
              <a:buSzPct val="100000"/>
              <a:buFont typeface="Arial" panose="020B0604020202020204" pitchFamily="34" charset="0"/>
              <a:buChar char="•"/>
            </a:pPr>
            <a:r>
              <a:rPr lang="zh-CN" altLang="en-US" dirty="0">
                <a:solidFill>
                  <a:schemeClr val="tx1">
                    <a:lumMod val="75000"/>
                    <a:lumOff val="25000"/>
                  </a:schemeClr>
                </a:solidFill>
              </a:rPr>
              <a:t>通用类型指针：</a:t>
            </a:r>
            <a:r>
              <a:rPr lang="en-US" altLang="zh-CN" dirty="0">
                <a:solidFill>
                  <a:schemeClr val="tx1">
                    <a:lumMod val="75000"/>
                    <a:lumOff val="25000"/>
                  </a:schemeClr>
                </a:solidFill>
              </a:rPr>
              <a:t>void *p</a:t>
            </a:r>
          </a:p>
          <a:p>
            <a:pPr marL="742950" lvl="1" indent="-285750" defTabSz="914400">
              <a:lnSpc>
                <a:spcPct val="150000"/>
              </a:lnSpc>
              <a:spcBef>
                <a:spcPts val="1200"/>
              </a:spcBef>
              <a:spcAft>
                <a:spcPts val="200"/>
              </a:spcAft>
              <a:buClr>
                <a:schemeClr val="accent1"/>
              </a:buClr>
              <a:buSzPct val="100000"/>
              <a:buFont typeface="Arial" panose="020B0604020202020204" pitchFamily="34" charset="0"/>
              <a:buChar char="•"/>
            </a:pPr>
            <a:r>
              <a:rPr lang="zh-CN" altLang="en-US" dirty="0">
                <a:solidFill>
                  <a:schemeClr val="tx1">
                    <a:lumMod val="75000"/>
                    <a:lumOff val="25000"/>
                  </a:schemeClr>
                </a:solidFill>
              </a:rPr>
              <a:t>可以指向任何类型的数据</a:t>
            </a:r>
            <a:endParaRPr lang="en-US" altLang="zh-CN" dirty="0">
              <a:solidFill>
                <a:schemeClr val="tx1">
                  <a:lumMod val="75000"/>
                  <a:lumOff val="25000"/>
                </a:schemeClr>
              </a:solidFill>
            </a:endParaRPr>
          </a:p>
          <a:p>
            <a:pPr marL="742950" lvl="1" indent="-285750" defTabSz="914400">
              <a:lnSpc>
                <a:spcPct val="150000"/>
              </a:lnSpc>
              <a:spcBef>
                <a:spcPts val="1200"/>
              </a:spcBef>
              <a:spcAft>
                <a:spcPts val="200"/>
              </a:spcAft>
              <a:buClr>
                <a:schemeClr val="accent1"/>
              </a:buClr>
              <a:buSzPct val="100000"/>
              <a:buFont typeface="Arial" panose="020B0604020202020204" pitchFamily="34" charset="0"/>
              <a:buChar char="•"/>
            </a:pPr>
            <a:r>
              <a:rPr lang="zh-CN" altLang="en-US" dirty="0">
                <a:solidFill>
                  <a:schemeClr val="tx1">
                    <a:lumMod val="75000"/>
                    <a:lumOff val="25000"/>
                  </a:schemeClr>
                </a:solidFill>
              </a:rPr>
              <a:t>引用时需要类型转换，转换成指定类型的指针</a:t>
            </a:r>
            <a:endParaRPr lang="en-US" altLang="zh-CN"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zh-CN" altLang="en-US" dirty="0">
                <a:solidFill>
                  <a:schemeClr val="tx1">
                    <a:lumMod val="75000"/>
                    <a:lumOff val="25000"/>
                  </a:schemeClr>
                </a:solidFill>
              </a:rPr>
              <a:t>正确的使用方法：</a:t>
            </a:r>
            <a:endParaRPr lang="en-US" altLang="zh-CN"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dirty="0" err="1">
                <a:solidFill>
                  <a:schemeClr val="tx1">
                    <a:lumMod val="75000"/>
                    <a:lumOff val="25000"/>
                  </a:schemeClr>
                </a:solidFill>
              </a:rPr>
              <a:t>printf</a:t>
            </a:r>
            <a:r>
              <a:rPr lang="en-US" altLang="zh-CN" dirty="0">
                <a:solidFill>
                  <a:schemeClr val="tx1">
                    <a:lumMod val="75000"/>
                    <a:lumOff val="25000"/>
                  </a:schemeClr>
                </a:solidFill>
              </a:rPr>
              <a:t>(“%d\n”,*((int *)</a:t>
            </a:r>
            <a:r>
              <a:rPr lang="en-US" altLang="zh-CN">
                <a:solidFill>
                  <a:schemeClr val="tx1">
                    <a:lumMod val="75000"/>
                    <a:lumOff val="25000"/>
                  </a:schemeClr>
                </a:solidFill>
              </a:rPr>
              <a:t>p));</a:t>
            </a:r>
            <a:endParaRPr lang="en-US" altLang="zh-CN" dirty="0">
              <a:solidFill>
                <a:schemeClr val="tx1">
                  <a:lumMod val="75000"/>
                  <a:lumOff val="25000"/>
                </a:schemeClr>
              </a:solidFill>
            </a:endParaRPr>
          </a:p>
        </p:txBody>
      </p:sp>
      <p:pic>
        <p:nvPicPr>
          <p:cNvPr id="6" name="图片 5">
            <a:extLst>
              <a:ext uri="{FF2B5EF4-FFF2-40B4-BE49-F238E27FC236}">
                <a16:creationId xmlns:a16="http://schemas.microsoft.com/office/drawing/2014/main" id="{168CB10E-8FA1-434B-BE45-8346AEFCC386}"/>
              </a:ext>
            </a:extLst>
          </p:cNvPr>
          <p:cNvPicPr>
            <a:picLocks noChangeAspect="1"/>
          </p:cNvPicPr>
          <p:nvPr/>
        </p:nvPicPr>
        <p:blipFill>
          <a:blip r:embed="rId3"/>
          <a:stretch>
            <a:fillRect/>
          </a:stretch>
        </p:blipFill>
        <p:spPr>
          <a:xfrm>
            <a:off x="894530" y="2650806"/>
            <a:ext cx="4191000" cy="2219325"/>
          </a:xfrm>
          <a:prstGeom prst="rect">
            <a:avLst/>
          </a:prstGeom>
        </p:spPr>
      </p:pic>
    </p:spTree>
    <p:extLst>
      <p:ext uri="{BB962C8B-B14F-4D97-AF65-F5344CB8AC3E}">
        <p14:creationId xmlns:p14="http://schemas.microsoft.com/office/powerpoint/2010/main" val="419967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E6A03-B0E0-AB80-98DA-F93F5B634AC8}"/>
              </a:ext>
            </a:extLst>
          </p:cNvPr>
          <p:cNvSpPr>
            <a:spLocks noGrp="1"/>
          </p:cNvSpPr>
          <p:nvPr>
            <p:ph type="title"/>
          </p:nvPr>
        </p:nvSpPr>
        <p:spPr/>
        <p:txBody>
          <a:bodyPr/>
          <a:lstStyle/>
          <a:p>
            <a:r>
              <a:rPr lang="en-US" altLang="zh-CN" dirty="0"/>
              <a:t>Lab11 </a:t>
            </a:r>
            <a:r>
              <a:rPr lang="zh-CN" altLang="en-US" dirty="0"/>
              <a:t>回顾</a:t>
            </a:r>
          </a:p>
        </p:txBody>
      </p:sp>
      <p:sp>
        <p:nvSpPr>
          <p:cNvPr id="5" name="文本框 4">
            <a:extLst>
              <a:ext uri="{FF2B5EF4-FFF2-40B4-BE49-F238E27FC236}">
                <a16:creationId xmlns:a16="http://schemas.microsoft.com/office/drawing/2014/main" id="{873136FA-2472-D3D5-14CE-117BFA750A0F}"/>
              </a:ext>
            </a:extLst>
          </p:cNvPr>
          <p:cNvSpPr txBox="1"/>
          <p:nvPr/>
        </p:nvSpPr>
        <p:spPr>
          <a:xfrm>
            <a:off x="720910" y="1951672"/>
            <a:ext cx="7257230" cy="3707297"/>
          </a:xfrm>
          <a:prstGeom prst="rect">
            <a:avLst/>
          </a:prstGeom>
          <a:noFill/>
        </p:spPr>
        <p:txBody>
          <a:bodyPr wrap="square">
            <a:spAutoFit/>
          </a:bodyPr>
          <a:lstStyle/>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作业选择</a:t>
            </a:r>
            <a:r>
              <a:rPr lang="en-US" altLang="zh-CN" sz="2000" dirty="0">
                <a:solidFill>
                  <a:schemeClr val="tx1">
                    <a:lumMod val="75000"/>
                    <a:lumOff val="25000"/>
                  </a:schemeClr>
                </a:solidFill>
              </a:rPr>
              <a:t>4】</a:t>
            </a:r>
            <a:r>
              <a:rPr lang="zh-CN" altLang="en-US" sz="2000" dirty="0">
                <a:solidFill>
                  <a:schemeClr val="tx1">
                    <a:lumMod val="75000"/>
                    <a:lumOff val="25000"/>
                  </a:schemeClr>
                </a:solidFill>
              </a:rPr>
              <a:t>一个指针变量可以：</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A. </a:t>
            </a:r>
            <a:r>
              <a:rPr lang="zh-CN" altLang="en-US" sz="2000" dirty="0">
                <a:solidFill>
                  <a:schemeClr val="tx1">
                    <a:lumMod val="75000"/>
                    <a:lumOff val="25000"/>
                  </a:schemeClr>
                </a:solidFill>
              </a:rPr>
              <a:t>传递给一个函数</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B. </a:t>
            </a:r>
            <a:r>
              <a:rPr lang="zh-CN" altLang="en-US" sz="2000" dirty="0">
                <a:solidFill>
                  <a:schemeClr val="tx1">
                    <a:lumMod val="75000"/>
                    <a:lumOff val="25000"/>
                  </a:schemeClr>
                </a:solidFill>
              </a:rPr>
              <a:t>在函数内改变</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C. </a:t>
            </a:r>
            <a:r>
              <a:rPr lang="zh-CN" altLang="en-US" sz="2000" dirty="0">
                <a:solidFill>
                  <a:schemeClr val="tx1">
                    <a:lumMod val="75000"/>
                    <a:lumOff val="25000"/>
                  </a:schemeClr>
                </a:solidFill>
              </a:rPr>
              <a:t>由函数返回</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D. </a:t>
            </a:r>
            <a:r>
              <a:rPr lang="zh-CN" altLang="en-US" sz="2000" dirty="0">
                <a:solidFill>
                  <a:schemeClr val="tx1">
                    <a:lumMod val="75000"/>
                    <a:lumOff val="25000"/>
                  </a:schemeClr>
                </a:solidFill>
              </a:rPr>
              <a:t>可以赋一个整数值</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zh-CN" altLang="en-US" sz="2000" dirty="0">
                <a:solidFill>
                  <a:schemeClr val="tx1">
                    <a:lumMod val="75000"/>
                    <a:lumOff val="25000"/>
                  </a:schemeClr>
                </a:solidFill>
              </a:rPr>
              <a:t>正确答案：</a:t>
            </a:r>
            <a:r>
              <a:rPr lang="en-US" altLang="zh-CN" sz="2000" dirty="0">
                <a:solidFill>
                  <a:schemeClr val="tx1">
                    <a:lumMod val="75000"/>
                    <a:lumOff val="25000"/>
                  </a:schemeClr>
                </a:solidFill>
              </a:rPr>
              <a:t>C</a:t>
            </a:r>
          </a:p>
        </p:txBody>
      </p:sp>
      <p:sp>
        <p:nvSpPr>
          <p:cNvPr id="3" name="文本框 2">
            <a:extLst>
              <a:ext uri="{FF2B5EF4-FFF2-40B4-BE49-F238E27FC236}">
                <a16:creationId xmlns:a16="http://schemas.microsoft.com/office/drawing/2014/main" id="{A0C31A7B-C884-86AD-7AC0-D91F9CA2554D}"/>
              </a:ext>
            </a:extLst>
          </p:cNvPr>
          <p:cNvSpPr txBox="1"/>
          <p:nvPr/>
        </p:nvSpPr>
        <p:spPr>
          <a:xfrm>
            <a:off x="5063490" y="2045016"/>
            <a:ext cx="6092190" cy="2301912"/>
          </a:xfrm>
          <a:prstGeom prst="rect">
            <a:avLst/>
          </a:prstGeom>
          <a:noFill/>
        </p:spPr>
        <p:txBody>
          <a:bodyPr wrap="square">
            <a:spAutoFit/>
          </a:bodyPr>
          <a:lstStyle/>
          <a:p>
            <a:pPr marL="285750" indent="-285750" defTabSz="914400">
              <a:lnSpc>
                <a:spcPct val="150000"/>
              </a:lnSpc>
              <a:spcBef>
                <a:spcPts val="1200"/>
              </a:spcBef>
              <a:spcAft>
                <a:spcPts val="200"/>
              </a:spcAft>
              <a:buClr>
                <a:schemeClr val="accent1"/>
              </a:buClr>
              <a:buSzPct val="100000"/>
              <a:buFont typeface="Arial" panose="020B0604020202020204" pitchFamily="34" charset="0"/>
              <a:buChar char="•"/>
            </a:pPr>
            <a:r>
              <a:rPr lang="en-US" altLang="zh-CN" dirty="0">
                <a:solidFill>
                  <a:schemeClr val="tx1">
                    <a:lumMod val="75000"/>
                    <a:lumOff val="25000"/>
                  </a:schemeClr>
                </a:solidFill>
              </a:rPr>
              <a:t>A</a:t>
            </a:r>
            <a:r>
              <a:rPr lang="zh-CN" altLang="en-US" dirty="0">
                <a:solidFill>
                  <a:schemeClr val="tx1">
                    <a:lumMod val="75000"/>
                    <a:lumOff val="25000"/>
                  </a:schemeClr>
                </a:solidFill>
              </a:rPr>
              <a:t>：指针变量作为函数参数时，是值传递，即函数内部产生了一个该指针的拷贝，和原变量指向同一个地址（相当于传递给函数的是该变量的地址）</a:t>
            </a:r>
            <a:endParaRPr lang="en-US" altLang="zh-CN" dirty="0">
              <a:solidFill>
                <a:schemeClr val="tx1">
                  <a:lumMod val="75000"/>
                  <a:lumOff val="25000"/>
                </a:schemeClr>
              </a:solidFill>
            </a:endParaRPr>
          </a:p>
          <a:p>
            <a:pPr marL="285750" indent="-285750" defTabSz="914400">
              <a:lnSpc>
                <a:spcPct val="150000"/>
              </a:lnSpc>
              <a:spcBef>
                <a:spcPts val="1200"/>
              </a:spcBef>
              <a:spcAft>
                <a:spcPts val="200"/>
              </a:spcAft>
              <a:buClr>
                <a:schemeClr val="accent1"/>
              </a:buClr>
              <a:buSzPct val="100000"/>
              <a:buFont typeface="Arial" panose="020B0604020202020204" pitchFamily="34" charset="0"/>
              <a:buChar char="•"/>
            </a:pPr>
            <a:r>
              <a:rPr lang="en-US" altLang="zh-CN" dirty="0">
                <a:solidFill>
                  <a:schemeClr val="tx1">
                    <a:lumMod val="75000"/>
                    <a:lumOff val="25000"/>
                  </a:schemeClr>
                </a:solidFill>
              </a:rPr>
              <a:t>B</a:t>
            </a:r>
            <a:r>
              <a:rPr lang="zh-CN" altLang="en-US" dirty="0">
                <a:solidFill>
                  <a:schemeClr val="tx1">
                    <a:lumMod val="75000"/>
                    <a:lumOff val="25000"/>
                  </a:schemeClr>
                </a:solidFill>
              </a:rPr>
              <a:t>：因为是值传递，无法对原变量指向的地址进行修改，但可以修改该变量指向的地址中的值</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332365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E6A03-B0E0-AB80-98DA-F93F5B634AC8}"/>
              </a:ext>
            </a:extLst>
          </p:cNvPr>
          <p:cNvSpPr>
            <a:spLocks noGrp="1"/>
          </p:cNvSpPr>
          <p:nvPr>
            <p:ph type="title"/>
          </p:nvPr>
        </p:nvSpPr>
        <p:spPr/>
        <p:txBody>
          <a:bodyPr/>
          <a:lstStyle/>
          <a:p>
            <a:r>
              <a:rPr lang="en-US" altLang="zh-CN" dirty="0"/>
              <a:t>Lab11 </a:t>
            </a:r>
            <a:r>
              <a:rPr lang="zh-CN" altLang="en-US" dirty="0"/>
              <a:t>回顾</a:t>
            </a:r>
          </a:p>
        </p:txBody>
      </p:sp>
      <p:sp>
        <p:nvSpPr>
          <p:cNvPr id="5" name="文本框 4">
            <a:extLst>
              <a:ext uri="{FF2B5EF4-FFF2-40B4-BE49-F238E27FC236}">
                <a16:creationId xmlns:a16="http://schemas.microsoft.com/office/drawing/2014/main" id="{873136FA-2472-D3D5-14CE-117BFA750A0F}"/>
              </a:ext>
            </a:extLst>
          </p:cNvPr>
          <p:cNvSpPr txBox="1"/>
          <p:nvPr/>
        </p:nvSpPr>
        <p:spPr>
          <a:xfrm>
            <a:off x="1097280" y="1951672"/>
            <a:ext cx="7257230" cy="4173963"/>
          </a:xfrm>
          <a:prstGeom prst="rect">
            <a:avLst/>
          </a:prstGeom>
          <a:noFill/>
        </p:spPr>
        <p:txBody>
          <a:bodyPr wrap="square">
            <a:spAutoFit/>
          </a:bodyPr>
          <a:lstStyle/>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作业选择</a:t>
            </a:r>
            <a:r>
              <a:rPr lang="en-US" altLang="zh-CN" sz="2000" dirty="0">
                <a:solidFill>
                  <a:schemeClr val="tx1">
                    <a:lumMod val="75000"/>
                    <a:lumOff val="25000"/>
                  </a:schemeClr>
                </a:solidFill>
              </a:rPr>
              <a:t>10】</a:t>
            </a:r>
            <a:r>
              <a:rPr lang="zh-CN" altLang="en-US" sz="2000" dirty="0">
                <a:solidFill>
                  <a:schemeClr val="tx1">
                    <a:lumMod val="75000"/>
                    <a:lumOff val="25000"/>
                  </a:schemeClr>
                </a:solidFill>
              </a:rPr>
              <a:t>运算符</a:t>
            </a:r>
            <a:r>
              <a:rPr lang="en-US" altLang="zh-CN" sz="2000" dirty="0">
                <a:solidFill>
                  <a:schemeClr val="tx1">
                    <a:lumMod val="75000"/>
                    <a:lumOff val="25000"/>
                  </a:schemeClr>
                </a:solidFill>
              </a:rPr>
              <a:t>&gt;</a:t>
            </a:r>
            <a:r>
              <a:rPr lang="zh-CN" altLang="en-US" sz="2000" dirty="0">
                <a:solidFill>
                  <a:schemeClr val="tx1">
                    <a:lumMod val="75000"/>
                    <a:lumOff val="25000"/>
                  </a:schemeClr>
                </a:solidFill>
              </a:rPr>
              <a:t>和</a:t>
            </a:r>
            <a:r>
              <a:rPr lang="en-US" altLang="zh-CN" sz="2000" dirty="0">
                <a:solidFill>
                  <a:schemeClr val="tx1">
                    <a:lumMod val="75000"/>
                    <a:lumOff val="25000"/>
                  </a:schemeClr>
                </a:solidFill>
              </a:rPr>
              <a:t>&lt;</a:t>
            </a:r>
            <a:r>
              <a:rPr lang="zh-CN" altLang="en-US" sz="2000" dirty="0">
                <a:solidFill>
                  <a:schemeClr val="tx1">
                    <a:lumMod val="75000"/>
                    <a:lumOff val="25000"/>
                  </a:schemeClr>
                </a:solidFill>
              </a:rPr>
              <a:t>与指针在以下哪种情况一起使用时是有意义的：</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A</a:t>
            </a:r>
            <a:r>
              <a:rPr lang="zh-CN" altLang="en-US" sz="2000" dirty="0">
                <a:solidFill>
                  <a:schemeClr val="tx1">
                    <a:lumMod val="75000"/>
                    <a:lumOff val="25000"/>
                  </a:schemeClr>
                </a:solidFill>
              </a:rPr>
              <a:t>：指针指向相同类型的数据</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B</a:t>
            </a:r>
            <a:r>
              <a:rPr lang="zh-CN" altLang="en-US" sz="2000" dirty="0">
                <a:solidFill>
                  <a:schemeClr val="tx1">
                    <a:lumMod val="75000"/>
                    <a:lumOff val="25000"/>
                  </a:schemeClr>
                </a:solidFill>
              </a:rPr>
              <a:t>：指针指向相同数据类型的结构</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C</a:t>
            </a:r>
            <a:r>
              <a:rPr lang="zh-CN" altLang="en-US" sz="2000" dirty="0">
                <a:solidFill>
                  <a:schemeClr val="tx1">
                    <a:lumMod val="75000"/>
                    <a:lumOff val="25000"/>
                  </a:schemeClr>
                </a:solidFill>
              </a:rPr>
              <a:t>：指针指向同一数组的元素</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en-US" altLang="zh-CN" sz="2000" dirty="0">
                <a:solidFill>
                  <a:schemeClr val="tx1">
                    <a:lumMod val="75000"/>
                    <a:lumOff val="25000"/>
                  </a:schemeClr>
                </a:solidFill>
              </a:rPr>
              <a:t>D</a:t>
            </a:r>
            <a:r>
              <a:rPr lang="zh-CN" altLang="en-US" sz="2000" dirty="0">
                <a:solidFill>
                  <a:schemeClr val="tx1">
                    <a:lumMod val="75000"/>
                    <a:lumOff val="25000"/>
                  </a:schemeClr>
                </a:solidFill>
              </a:rPr>
              <a:t>：都不是</a:t>
            </a:r>
            <a:endParaRPr lang="en-US" altLang="zh-CN" sz="2000" dirty="0">
              <a:solidFill>
                <a:schemeClr val="tx1">
                  <a:lumMod val="75000"/>
                  <a:lumOff val="25000"/>
                </a:schemeClr>
              </a:solidFill>
            </a:endParaRPr>
          </a:p>
          <a:p>
            <a:pPr defTabSz="914400">
              <a:lnSpc>
                <a:spcPct val="150000"/>
              </a:lnSpc>
              <a:spcBef>
                <a:spcPts val="1200"/>
              </a:spcBef>
              <a:spcAft>
                <a:spcPts val="200"/>
              </a:spcAft>
              <a:buClr>
                <a:schemeClr val="accent1"/>
              </a:buClr>
              <a:buSzPct val="100000"/>
            </a:pPr>
            <a:r>
              <a:rPr lang="zh-CN" altLang="en-US" sz="2000" dirty="0">
                <a:solidFill>
                  <a:schemeClr val="tx1">
                    <a:lumMod val="75000"/>
                    <a:lumOff val="25000"/>
                  </a:schemeClr>
                </a:solidFill>
              </a:rPr>
              <a:t>正确答案：</a:t>
            </a:r>
            <a:r>
              <a:rPr lang="en-US" altLang="zh-CN" sz="2000" dirty="0">
                <a:solidFill>
                  <a:schemeClr val="tx1">
                    <a:lumMod val="75000"/>
                    <a:lumOff val="25000"/>
                  </a:schemeClr>
                </a:solidFill>
              </a:rPr>
              <a:t>C</a:t>
            </a:r>
          </a:p>
        </p:txBody>
      </p:sp>
      <p:sp>
        <p:nvSpPr>
          <p:cNvPr id="4" name="文本框 3">
            <a:extLst>
              <a:ext uri="{FF2B5EF4-FFF2-40B4-BE49-F238E27FC236}">
                <a16:creationId xmlns:a16="http://schemas.microsoft.com/office/drawing/2014/main" id="{47494C22-B6FD-AA92-43BD-BF283806A903}"/>
              </a:ext>
            </a:extLst>
          </p:cNvPr>
          <p:cNvSpPr txBox="1"/>
          <p:nvPr/>
        </p:nvSpPr>
        <p:spPr>
          <a:xfrm>
            <a:off x="6787359" y="2593876"/>
            <a:ext cx="4822523" cy="1295868"/>
          </a:xfrm>
          <a:prstGeom prst="rect">
            <a:avLst/>
          </a:prstGeom>
          <a:noFill/>
        </p:spPr>
        <p:txBody>
          <a:bodyPr wrap="square">
            <a:spAutoFit/>
          </a:bodyPr>
          <a:lstStyle/>
          <a:p>
            <a:pPr marL="285750" indent="-285750" defTabSz="914400">
              <a:lnSpc>
                <a:spcPct val="150000"/>
              </a:lnSpc>
              <a:spcBef>
                <a:spcPts val="1200"/>
              </a:spcBef>
              <a:spcAft>
                <a:spcPts val="200"/>
              </a:spcAft>
              <a:buClr>
                <a:schemeClr val="accent1"/>
              </a:buClr>
              <a:buSzPct val="100000"/>
              <a:buFont typeface="Arial" panose="020B0604020202020204" pitchFamily="34" charset="0"/>
              <a:buChar char="•"/>
            </a:pPr>
            <a:r>
              <a:rPr lang="zh-CN" altLang="en-US" dirty="0">
                <a:solidFill>
                  <a:schemeClr val="tx1">
                    <a:lumMod val="75000"/>
                    <a:lumOff val="25000"/>
                  </a:schemeClr>
                </a:solidFill>
              </a:rPr>
              <a:t>对不同变量的地址比较没有意义，但对同一数组中的元素的地址进行比较可以得出两个元素在数组中的前后序列关系。</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215139664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1565</TotalTime>
  <Words>538</Words>
  <Application>Microsoft Office PowerPoint</Application>
  <PresentationFormat>宽屏</PresentationFormat>
  <Paragraphs>67</Paragraphs>
  <Slides>7</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-apple-system</vt:lpstr>
      <vt:lpstr>等线</vt:lpstr>
      <vt:lpstr>Arial</vt:lpstr>
      <vt:lpstr>Calibri</vt:lpstr>
      <vt:lpstr>Calibri Light</vt:lpstr>
      <vt:lpstr>回顾</vt:lpstr>
      <vt:lpstr>2022秋 程序设计 Lab12</vt:lpstr>
      <vt:lpstr>Lab11 回顾</vt:lpstr>
      <vt:lpstr>Lab11 回顾</vt:lpstr>
      <vt:lpstr>Lab11 回顾</vt:lpstr>
      <vt:lpstr>Lab11 回顾</vt:lpstr>
      <vt:lpstr>Lab11 回顾</vt:lpstr>
      <vt:lpstr>Lab11 回顾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2022秋 程序设计 Lab3</dc:title>
  <dc:creator>392550014@qq.com</dc:creator>
  <cp:lastModifiedBy>392550014@qq.com</cp:lastModifiedBy>
  <cp:revision>187</cp:revision>
  <dcterms:created xsi:type="dcterms:W3CDTF">2022-09-25T01:50:14Z</dcterms:created>
  <dcterms:modified xsi:type="dcterms:W3CDTF">2022-12-05T06:14:22Z</dcterms:modified>
</cp:coreProperties>
</file>