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3"/>
  </p:notesMasterIdLst>
  <p:handoutMasterIdLst>
    <p:handoutMasterId r:id="rId84"/>
  </p:handoutMasterIdLst>
  <p:sldIdLst>
    <p:sldId id="858" r:id="rId2"/>
    <p:sldId id="681" r:id="rId3"/>
    <p:sldId id="736" r:id="rId4"/>
    <p:sldId id="733" r:id="rId5"/>
    <p:sldId id="735" r:id="rId6"/>
    <p:sldId id="734" r:id="rId7"/>
    <p:sldId id="692" r:id="rId8"/>
    <p:sldId id="706" r:id="rId9"/>
    <p:sldId id="719" r:id="rId10"/>
    <p:sldId id="690" r:id="rId11"/>
    <p:sldId id="731" r:id="rId12"/>
    <p:sldId id="683" r:id="rId13"/>
    <p:sldId id="671" r:id="rId14"/>
    <p:sldId id="673" r:id="rId15"/>
    <p:sldId id="674" r:id="rId16"/>
    <p:sldId id="675" r:id="rId17"/>
    <p:sldId id="859" r:id="rId18"/>
    <p:sldId id="676" r:id="rId19"/>
    <p:sldId id="677" r:id="rId20"/>
    <p:sldId id="684" r:id="rId21"/>
    <p:sldId id="591" r:id="rId22"/>
    <p:sldId id="592" r:id="rId23"/>
    <p:sldId id="720" r:id="rId24"/>
    <p:sldId id="593" r:id="rId25"/>
    <p:sldId id="594" r:id="rId26"/>
    <p:sldId id="595" r:id="rId27"/>
    <p:sldId id="685" r:id="rId28"/>
    <p:sldId id="596" r:id="rId29"/>
    <p:sldId id="597" r:id="rId30"/>
    <p:sldId id="645" r:id="rId31"/>
    <p:sldId id="599" r:id="rId32"/>
    <p:sldId id="602" r:id="rId33"/>
    <p:sldId id="600" r:id="rId34"/>
    <p:sldId id="601" r:id="rId35"/>
    <p:sldId id="727" r:id="rId36"/>
    <p:sldId id="648" r:id="rId37"/>
    <p:sldId id="686" r:id="rId38"/>
    <p:sldId id="606" r:id="rId39"/>
    <p:sldId id="721" r:id="rId40"/>
    <p:sldId id="607" r:id="rId41"/>
    <p:sldId id="722" r:id="rId42"/>
    <p:sldId id="723" r:id="rId43"/>
    <p:sldId id="649" r:id="rId44"/>
    <p:sldId id="711" r:id="rId45"/>
    <p:sldId id="611" r:id="rId46"/>
    <p:sldId id="612" r:id="rId47"/>
    <p:sldId id="613" r:id="rId48"/>
    <p:sldId id="615" r:id="rId49"/>
    <p:sldId id="616" r:id="rId50"/>
    <p:sldId id="617" r:id="rId51"/>
    <p:sldId id="860" r:id="rId52"/>
    <p:sldId id="620" r:id="rId53"/>
    <p:sldId id="621" r:id="rId54"/>
    <p:sldId id="625" r:id="rId55"/>
    <p:sldId id="626" r:id="rId56"/>
    <p:sldId id="628" r:id="rId57"/>
    <p:sldId id="715" r:id="rId58"/>
    <p:sldId id="716" r:id="rId59"/>
    <p:sldId id="717" r:id="rId60"/>
    <p:sldId id="718" r:id="rId61"/>
    <p:sldId id="861" r:id="rId62"/>
    <p:sldId id="689" r:id="rId63"/>
    <p:sldId id="651" r:id="rId64"/>
    <p:sldId id="650" r:id="rId65"/>
    <p:sldId id="707" r:id="rId66"/>
    <p:sldId id="708" r:id="rId67"/>
    <p:sldId id="688" r:id="rId68"/>
    <p:sldId id="659" r:id="rId69"/>
    <p:sldId id="703" r:id="rId70"/>
    <p:sldId id="661" r:id="rId71"/>
    <p:sldId id="709" r:id="rId72"/>
    <p:sldId id="704" r:id="rId73"/>
    <p:sldId id="664" r:id="rId74"/>
    <p:sldId id="668" r:id="rId75"/>
    <p:sldId id="666" r:id="rId76"/>
    <p:sldId id="667" r:id="rId77"/>
    <p:sldId id="669" r:id="rId78"/>
    <p:sldId id="705" r:id="rId79"/>
    <p:sldId id="665" r:id="rId80"/>
    <p:sldId id="636" r:id="rId81"/>
    <p:sldId id="713" r:id="rId82"/>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000" b="1"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000" b="1" kern="120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1" autoAdjust="0"/>
    <p:restoredTop sz="85281" autoAdjust="0"/>
  </p:normalViewPr>
  <p:slideViewPr>
    <p:cSldViewPr>
      <p:cViewPr varScale="1">
        <p:scale>
          <a:sx n="80" d="100"/>
          <a:sy n="80" d="100"/>
        </p:scale>
        <p:origin x="99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Yi" userId="eb2ff92a34c2080f" providerId="LiveId" clId="{4FC35F92-ABFD-43E0-9197-E7B016A057FB}"/>
    <pc:docChg chg="modSld">
      <pc:chgData name="Li Yi" userId="eb2ff92a34c2080f" providerId="LiveId" clId="{4FC35F92-ABFD-43E0-9197-E7B016A057FB}" dt="2023-02-24T02:41:14.208" v="23" actId="1076"/>
      <pc:docMkLst>
        <pc:docMk/>
      </pc:docMkLst>
      <pc:sldChg chg="modSp mod">
        <pc:chgData name="Li Yi" userId="eb2ff92a34c2080f" providerId="LiveId" clId="{4FC35F92-ABFD-43E0-9197-E7B016A057FB}" dt="2023-02-24T02:41:14.208" v="23" actId="1076"/>
        <pc:sldMkLst>
          <pc:docMk/>
          <pc:sldMk cId="3565325895" sldId="733"/>
        </pc:sldMkLst>
        <pc:spChg chg="mod">
          <ac:chgData name="Li Yi" userId="eb2ff92a34c2080f" providerId="LiveId" clId="{4FC35F92-ABFD-43E0-9197-E7B016A057FB}" dt="2023-02-24T02:41:09.362" v="22" actId="1076"/>
          <ac:spMkLst>
            <pc:docMk/>
            <pc:sldMk cId="3565325895" sldId="733"/>
            <ac:spMk id="10" creationId="{76BCF2A3-FAE8-476D-AA4E-D1A4ABF0AE94}"/>
          </ac:spMkLst>
        </pc:spChg>
        <pc:picChg chg="mod">
          <ac:chgData name="Li Yi" userId="eb2ff92a34c2080f" providerId="LiveId" clId="{4FC35F92-ABFD-43E0-9197-E7B016A057FB}" dt="2023-02-24T02:41:14.208" v="23" actId="1076"/>
          <ac:picMkLst>
            <pc:docMk/>
            <pc:sldMk cId="3565325895" sldId="733"/>
            <ac:picMk id="5" creationId="{748610AD-1D35-46F9-9CD0-C47949E50EE1}"/>
          </ac:picMkLst>
        </pc:picChg>
      </pc:sldChg>
      <pc:sldChg chg="addSp delSp modSp mod">
        <pc:chgData name="Li Yi" userId="eb2ff92a34c2080f" providerId="LiveId" clId="{4FC35F92-ABFD-43E0-9197-E7B016A057FB}" dt="2023-02-24T02:40:08.135" v="8" actId="1076"/>
        <pc:sldMkLst>
          <pc:docMk/>
          <pc:sldMk cId="3110686086" sldId="734"/>
        </pc:sldMkLst>
        <pc:picChg chg="add mod">
          <ac:chgData name="Li Yi" userId="eb2ff92a34c2080f" providerId="LiveId" clId="{4FC35F92-ABFD-43E0-9197-E7B016A057FB}" dt="2023-02-24T02:40:08.135" v="8" actId="1076"/>
          <ac:picMkLst>
            <pc:docMk/>
            <pc:sldMk cId="3110686086" sldId="734"/>
            <ac:picMk id="5" creationId="{A0818A26-3FD1-4181-8361-94E76F2FA682}"/>
          </ac:picMkLst>
        </pc:picChg>
        <pc:picChg chg="del">
          <ac:chgData name="Li Yi" userId="eb2ff92a34c2080f" providerId="LiveId" clId="{4FC35F92-ABFD-43E0-9197-E7B016A057FB}" dt="2023-02-24T02:39:51.032" v="0" actId="478"/>
          <ac:picMkLst>
            <pc:docMk/>
            <pc:sldMk cId="3110686086" sldId="734"/>
            <ac:picMk id="76802" creationId="{878AAAA4-59EF-4351-A813-0E1FBF8AF7F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Value</c:v>
                </c:pt>
              </c:strCache>
            </c:strRef>
          </c:tx>
          <c:spPr>
            <a:ln w="19050"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xVal>
            <c:numRef>
              <c:f>Sheet1!$A$2:$A$22</c:f>
              <c:numCache>
                <c:formatCode>General</c:formatCode>
                <c:ptCount val="2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numCache>
            </c:numRef>
          </c:xVal>
          <c:yVal>
            <c:numRef>
              <c:f>Sheet1!$B$2:$B$22</c:f>
              <c:numCache>
                <c:formatCode>General</c:formatCode>
                <c:ptCount val="21"/>
                <c:pt idx="0">
                  <c:v>100</c:v>
                </c:pt>
                <c:pt idx="1">
                  <c:v>100.35</c:v>
                </c:pt>
                <c:pt idx="2">
                  <c:v>102.7</c:v>
                </c:pt>
                <c:pt idx="3">
                  <c:v>103.05</c:v>
                </c:pt>
                <c:pt idx="4">
                  <c:v>101.4</c:v>
                </c:pt>
                <c:pt idx="5">
                  <c:v>102.75</c:v>
                </c:pt>
                <c:pt idx="6">
                  <c:v>103.1</c:v>
                </c:pt>
                <c:pt idx="7">
                  <c:v>103.45</c:v>
                </c:pt>
                <c:pt idx="8">
                  <c:v>101.8</c:v>
                </c:pt>
                <c:pt idx="9">
                  <c:v>101.15</c:v>
                </c:pt>
                <c:pt idx="10">
                  <c:v>105.5</c:v>
                </c:pt>
                <c:pt idx="11">
                  <c:v>104.85</c:v>
                </c:pt>
                <c:pt idx="12">
                  <c:v>103.2</c:v>
                </c:pt>
                <c:pt idx="13">
                  <c:v>103.55</c:v>
                </c:pt>
                <c:pt idx="14">
                  <c:v>106.9</c:v>
                </c:pt>
                <c:pt idx="15">
                  <c:v>104.25</c:v>
                </c:pt>
                <c:pt idx="16">
                  <c:v>106.6</c:v>
                </c:pt>
                <c:pt idx="17">
                  <c:v>104.95</c:v>
                </c:pt>
                <c:pt idx="18">
                  <c:v>105.3</c:v>
                </c:pt>
                <c:pt idx="19">
                  <c:v>106.65</c:v>
                </c:pt>
                <c:pt idx="20">
                  <c:v>106</c:v>
                </c:pt>
              </c:numCache>
            </c:numRef>
          </c:yVal>
          <c:smooth val="0"/>
          <c:extLst>
            <c:ext xmlns:c16="http://schemas.microsoft.com/office/drawing/2014/chart" uri="{C3380CC4-5D6E-409C-BE32-E72D297353CC}">
              <c16:uniqueId val="{00000000-E1AE-44A9-8E33-0991F6CC5FDF}"/>
            </c:ext>
          </c:extLst>
        </c:ser>
        <c:dLbls>
          <c:showLegendKey val="0"/>
          <c:showVal val="0"/>
          <c:showCatName val="0"/>
          <c:showSerName val="0"/>
          <c:showPercent val="0"/>
          <c:showBubbleSize val="0"/>
        </c:dLbls>
        <c:axId val="801460415"/>
        <c:axId val="801447103"/>
      </c:scatterChart>
      <c:valAx>
        <c:axId val="801460415"/>
        <c:scaling>
          <c:orientation val="minMax"/>
          <c:max val="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Voltage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01447103"/>
        <c:crosses val="autoZero"/>
        <c:crossBetween val="midCat"/>
      </c:valAx>
      <c:valAx>
        <c:axId val="8014471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Numeric</a:t>
                </a:r>
                <a:r>
                  <a:rPr lang="en-US" baseline="0" dirty="0"/>
                  <a:t> Value</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014604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CDD515-D8AC-9047-A613-728B69C45B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Comic Sans MS" charset="0"/>
                <a:ea typeface="宋体" charset="-122"/>
              </a:defRPr>
            </a:lvl1pPr>
          </a:lstStyle>
          <a:p>
            <a:pPr>
              <a:defRPr/>
            </a:pPr>
            <a:endParaRPr lang="zh-CN" altLang="en-US"/>
          </a:p>
        </p:txBody>
      </p:sp>
      <p:sp>
        <p:nvSpPr>
          <p:cNvPr id="3" name="Date Placeholder 2">
            <a:extLst>
              <a:ext uri="{FF2B5EF4-FFF2-40B4-BE49-F238E27FC236}">
                <a16:creationId xmlns:a16="http://schemas.microsoft.com/office/drawing/2014/main" id="{EE29AE08-E074-DF47-906F-E8E88B99A2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Comic Sans MS" charset="0"/>
                <a:ea typeface="宋体" charset="-122"/>
              </a:defRPr>
            </a:lvl1pPr>
          </a:lstStyle>
          <a:p>
            <a:pPr>
              <a:defRPr/>
            </a:pPr>
            <a:fld id="{C303025C-714F-41FB-B892-6890FC891A03}" type="datetimeFigureOut">
              <a:rPr lang="zh-CN" altLang="en-US"/>
              <a:pPr>
                <a:defRPr/>
              </a:pPr>
              <a:t>2023/2/24</a:t>
            </a:fld>
            <a:endParaRPr lang="zh-CN" altLang="en-US"/>
          </a:p>
        </p:txBody>
      </p:sp>
      <p:sp>
        <p:nvSpPr>
          <p:cNvPr id="4" name="Footer Placeholder 3">
            <a:extLst>
              <a:ext uri="{FF2B5EF4-FFF2-40B4-BE49-F238E27FC236}">
                <a16:creationId xmlns:a16="http://schemas.microsoft.com/office/drawing/2014/main" id="{46ADE9F5-A4E7-694D-BCCB-773A2DFDA2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a:latin typeface="Comic Sans MS" charset="0"/>
                <a:ea typeface="宋体" charset="-122"/>
              </a:defRPr>
            </a:lvl1pPr>
          </a:lstStyle>
          <a:p>
            <a:pPr>
              <a:defRPr/>
            </a:pPr>
            <a:endParaRPr lang="zh-CN" altLang="en-US"/>
          </a:p>
        </p:txBody>
      </p:sp>
      <p:sp>
        <p:nvSpPr>
          <p:cNvPr id="5" name="Slide Number Placeholder 4">
            <a:extLst>
              <a:ext uri="{FF2B5EF4-FFF2-40B4-BE49-F238E27FC236}">
                <a16:creationId xmlns:a16="http://schemas.microsoft.com/office/drawing/2014/main" id="{2BF94993-55E0-1B42-8F91-664F084A83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kumimoji="1" sz="1200">
                <a:latin typeface="Comic Sans MS" charset="0"/>
                <a:ea typeface="宋体" charset="-122"/>
              </a:defRPr>
            </a:lvl1pPr>
          </a:lstStyle>
          <a:p>
            <a:pPr>
              <a:defRPr/>
            </a:pPr>
            <a:fld id="{185DE577-FEFA-4C1B-8682-B32525E4081B}"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AB0F4C5-F12E-D749-8B08-A164C347200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ea typeface="宋体" pitchFamily="2" charset="-122"/>
              </a:defRPr>
            </a:lvl1pPr>
          </a:lstStyle>
          <a:p>
            <a:pPr>
              <a:defRPr/>
            </a:pPr>
            <a:endParaRPr lang="zh-CN" altLang="en-US"/>
          </a:p>
        </p:txBody>
      </p:sp>
      <p:sp>
        <p:nvSpPr>
          <p:cNvPr id="6147" name="Rectangle 3">
            <a:extLst>
              <a:ext uri="{FF2B5EF4-FFF2-40B4-BE49-F238E27FC236}">
                <a16:creationId xmlns:a16="http://schemas.microsoft.com/office/drawing/2014/main" id="{C7444BDE-0CA4-614B-AD78-22B3CE63B40B}"/>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ea typeface="宋体" pitchFamily="2" charset="-122"/>
              </a:defRPr>
            </a:lvl1pPr>
          </a:lstStyle>
          <a:p>
            <a:pPr>
              <a:defRPr/>
            </a:pPr>
            <a:endParaRPr lang="en-US" altLang="zh-CN"/>
          </a:p>
        </p:txBody>
      </p:sp>
      <p:sp>
        <p:nvSpPr>
          <p:cNvPr id="13316" name="Rectangle 4">
            <a:extLst>
              <a:ext uri="{FF2B5EF4-FFF2-40B4-BE49-F238E27FC236}">
                <a16:creationId xmlns:a16="http://schemas.microsoft.com/office/drawing/2014/main" id="{61DDEFD0-DDE0-42FF-82D8-1BBBC28EC41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7397C34-D266-EA4D-B05A-6A00820DF95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150" name="Rectangle 6">
            <a:extLst>
              <a:ext uri="{FF2B5EF4-FFF2-40B4-BE49-F238E27FC236}">
                <a16:creationId xmlns:a16="http://schemas.microsoft.com/office/drawing/2014/main" id="{005C287F-B197-1744-8FE5-B325589A607A}"/>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ED3A1444-6368-BE45-B9BB-8E97FBEDA55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anose="02020603050405020304" pitchFamily="18" charset="0"/>
                <a:ea typeface="宋体" panose="02010600030101010101" pitchFamily="2" charset="-122"/>
              </a:defRPr>
            </a:lvl1pPr>
          </a:lstStyle>
          <a:p>
            <a:pPr>
              <a:defRPr/>
            </a:pPr>
            <a:fld id="{A25DCCC2-483D-44CE-A26A-86FA3687D18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82078998-A955-4DE7-801D-7C555BE349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FA8F7EB-0C77-472A-B589-A3A11EE79989}" type="slidenum">
              <a:rPr lang="zh-CN" altLang="en-US" smtClean="0"/>
              <a:pPr>
                <a:spcBef>
                  <a:spcPct val="0"/>
                </a:spcBef>
              </a:pPr>
              <a:t>1</a:t>
            </a:fld>
            <a:endParaRPr lang="en-US" altLang="zh-CN"/>
          </a:p>
        </p:txBody>
      </p:sp>
      <p:sp>
        <p:nvSpPr>
          <p:cNvPr id="16386" name="Rectangle 2">
            <a:extLst>
              <a:ext uri="{FF2B5EF4-FFF2-40B4-BE49-F238E27FC236}">
                <a16:creationId xmlns:a16="http://schemas.microsoft.com/office/drawing/2014/main" id="{2DEDE4AB-EA25-4116-8D38-4A0328858F9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10E6E1BB-1D2F-4D97-A588-733359B4FB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456957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263650" y="725488"/>
            <a:ext cx="4776788" cy="3582987"/>
          </a:xfrm>
          <a:ln/>
        </p:spPr>
      </p:sp>
      <p:sp>
        <p:nvSpPr>
          <p:cNvPr id="5325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263650" y="725488"/>
            <a:ext cx="4776788" cy="3582987"/>
          </a:xfrm>
          <a:ln/>
        </p:spPr>
      </p:sp>
      <p:sp>
        <p:nvSpPr>
          <p:cNvPr id="55299"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263650" y="725488"/>
            <a:ext cx="4776788" cy="3582987"/>
          </a:xfrm>
          <a:ln/>
        </p:spPr>
      </p:sp>
      <p:sp>
        <p:nvSpPr>
          <p:cNvPr id="56323"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263650" y="725488"/>
            <a:ext cx="4776788" cy="3582987"/>
          </a:xfrm>
          <a:ln/>
        </p:spPr>
      </p:sp>
      <p:sp>
        <p:nvSpPr>
          <p:cNvPr id="5734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63650" y="725488"/>
            <a:ext cx="4776788" cy="3582987"/>
          </a:xfrm>
          <a:ln/>
        </p:spPr>
      </p:sp>
      <p:sp>
        <p:nvSpPr>
          <p:cNvPr id="5837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63650" y="725488"/>
            <a:ext cx="4776788" cy="3582987"/>
          </a:xfrm>
          <a:ln/>
        </p:spPr>
      </p:sp>
      <p:sp>
        <p:nvSpPr>
          <p:cNvPr id="5939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63650" y="725488"/>
            <a:ext cx="4776788" cy="3582987"/>
          </a:xfrm>
          <a:ln/>
        </p:spPr>
      </p:sp>
      <p:sp>
        <p:nvSpPr>
          <p:cNvPr id="5939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263650" y="725488"/>
            <a:ext cx="4776788" cy="3582987"/>
          </a:xfrm>
          <a:ln/>
        </p:spPr>
      </p:sp>
      <p:sp>
        <p:nvSpPr>
          <p:cNvPr id="61443"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63650" y="725488"/>
            <a:ext cx="4776788" cy="3582987"/>
          </a:xfrm>
          <a:ln/>
        </p:spPr>
      </p:sp>
      <p:sp>
        <p:nvSpPr>
          <p:cNvPr id="6451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63650" y="725488"/>
            <a:ext cx="4776788" cy="3582987"/>
          </a:xfrm>
          <a:ln/>
        </p:spPr>
      </p:sp>
      <p:sp>
        <p:nvSpPr>
          <p:cNvPr id="6246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263650" y="725488"/>
            <a:ext cx="4776788" cy="3582987"/>
          </a:xfrm>
          <a:ln/>
        </p:spPr>
      </p:sp>
      <p:sp>
        <p:nvSpPr>
          <p:cNvPr id="6349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1974479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3650" y="725488"/>
            <a:ext cx="4776788" cy="3582987"/>
          </a:xfrm>
          <a:ln/>
        </p:spPr>
      </p:sp>
      <p:sp>
        <p:nvSpPr>
          <p:cNvPr id="68611" name="Rectangle 3"/>
          <p:cNvSpPr>
            <a:spLocks noGrp="1" noChangeArrowheads="1"/>
          </p:cNvSpPr>
          <p:nvPr>
            <p:ph type="body" idx="1"/>
          </p:nvPr>
        </p:nvSpPr>
        <p:spPr>
          <a:xfrm>
            <a:off x="973033" y="4555686"/>
            <a:ext cx="5356434" cy="4313160"/>
          </a:xfrm>
          <a:noFill/>
          <a:ln w="9525"/>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Analog computations can be very fast and efficient, but noise is a problem</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a:t>
            </a:fld>
            <a:endParaRPr lang="en-US"/>
          </a:p>
        </p:txBody>
      </p:sp>
    </p:spTree>
    <p:extLst>
      <p:ext uri="{BB962C8B-B14F-4D97-AF65-F5344CB8AC3E}">
        <p14:creationId xmlns:p14="http://schemas.microsoft.com/office/powerpoint/2010/main" val="482322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263650" y="725488"/>
            <a:ext cx="4776788" cy="3582987"/>
          </a:xfrm>
          <a:ln/>
        </p:spPr>
      </p:sp>
      <p:sp>
        <p:nvSpPr>
          <p:cNvPr id="6963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3650" y="725488"/>
            <a:ext cx="4776788" cy="3582987"/>
          </a:xfrm>
          <a:ln/>
        </p:spPr>
      </p:sp>
      <p:sp>
        <p:nvSpPr>
          <p:cNvPr id="6861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263650" y="725488"/>
            <a:ext cx="4776788" cy="3582987"/>
          </a:xfrm>
          <a:ln/>
        </p:spPr>
      </p:sp>
      <p:sp>
        <p:nvSpPr>
          <p:cNvPr id="7373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63650" y="725488"/>
            <a:ext cx="4776788" cy="3582987"/>
          </a:xfrm>
          <a:ln/>
        </p:spPr>
      </p:sp>
      <p:sp>
        <p:nvSpPr>
          <p:cNvPr id="7475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263650" y="725488"/>
            <a:ext cx="4776788" cy="3582987"/>
          </a:xfrm>
          <a:ln/>
        </p:spPr>
      </p:sp>
      <p:sp>
        <p:nvSpPr>
          <p:cNvPr id="75779"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263650" y="725488"/>
            <a:ext cx="4776788" cy="3582987"/>
          </a:xfrm>
          <a:ln/>
        </p:spPr>
      </p:sp>
      <p:sp>
        <p:nvSpPr>
          <p:cNvPr id="7782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action of turning a hand crank would cause all interlocked gears within the mechanism to rotate, resulting in the simultaneous calculation of the position of the Sun and Moon, the moon phase, eclipse, and calendar cycles, and perhaps the locations of planets. Designed and constructed by Greek scientists and has been variously dated to about 87 BC,</a:t>
            </a:r>
            <a:r>
              <a:rPr lang="en-US" baseline="0" dirty="0"/>
              <a:t> </a:t>
            </a:r>
            <a:r>
              <a:rPr lang="en-US" dirty="0"/>
              <a:t>or between 150 and 100 BC, or to 205 BC.</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a:t>
            </a:fld>
            <a:endParaRPr lang="en-US"/>
          </a:p>
        </p:txBody>
      </p:sp>
    </p:spTree>
    <p:extLst>
      <p:ext uri="{BB962C8B-B14F-4D97-AF65-F5344CB8AC3E}">
        <p14:creationId xmlns:p14="http://schemas.microsoft.com/office/powerpoint/2010/main" val="22491604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63650" y="725488"/>
            <a:ext cx="4776788" cy="3582987"/>
          </a:xfrm>
          <a:ln/>
        </p:spPr>
      </p:sp>
      <p:sp>
        <p:nvSpPr>
          <p:cNvPr id="7885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263650" y="725488"/>
            <a:ext cx="4776788" cy="3582987"/>
          </a:xfrm>
          <a:ln/>
        </p:spPr>
      </p:sp>
      <p:sp>
        <p:nvSpPr>
          <p:cNvPr id="798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263650" y="725488"/>
            <a:ext cx="4776788" cy="3582987"/>
          </a:xfrm>
          <a:ln/>
        </p:spPr>
      </p:sp>
      <p:sp>
        <p:nvSpPr>
          <p:cNvPr id="80899"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263650" y="725488"/>
            <a:ext cx="4776788" cy="3582987"/>
          </a:xfrm>
          <a:ln/>
        </p:spPr>
      </p:sp>
      <p:sp>
        <p:nvSpPr>
          <p:cNvPr id="8294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263650" y="725488"/>
            <a:ext cx="4776788" cy="3582987"/>
          </a:xfrm>
          <a:ln/>
        </p:spPr>
      </p:sp>
      <p:sp>
        <p:nvSpPr>
          <p:cNvPr id="8397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263650" y="725488"/>
            <a:ext cx="4776788" cy="3582987"/>
          </a:xfrm>
          <a:ln/>
        </p:spPr>
      </p:sp>
      <p:sp>
        <p:nvSpPr>
          <p:cNvPr id="8806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263650" y="725488"/>
            <a:ext cx="4776788" cy="3582987"/>
          </a:xfrm>
          <a:ln/>
        </p:spPr>
      </p:sp>
      <p:sp>
        <p:nvSpPr>
          <p:cNvPr id="8909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263650" y="725488"/>
            <a:ext cx="4776788" cy="3582987"/>
          </a:xfrm>
          <a:ln/>
        </p:spPr>
      </p:sp>
      <p:sp>
        <p:nvSpPr>
          <p:cNvPr id="91139"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263650" y="725488"/>
            <a:ext cx="4776788" cy="3582987"/>
          </a:xfrm>
          <a:ln/>
        </p:spPr>
      </p:sp>
      <p:sp>
        <p:nvSpPr>
          <p:cNvPr id="9318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263650" y="725488"/>
            <a:ext cx="4776788" cy="3582987"/>
          </a:xfrm>
          <a:ln/>
        </p:spPr>
      </p:sp>
      <p:sp>
        <p:nvSpPr>
          <p:cNvPr id="9421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electronic analog computer solved differential equations, defined by wires plugged into the colorful plugboard in the middle.  It used dozens of precision resistors and capacitors and was painfully expensive.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5</a:t>
            </a:fld>
            <a:endParaRPr lang="en-US"/>
          </a:p>
        </p:txBody>
      </p:sp>
    </p:spTree>
    <p:extLst>
      <p:ext uri="{BB962C8B-B14F-4D97-AF65-F5344CB8AC3E}">
        <p14:creationId xmlns:p14="http://schemas.microsoft.com/office/powerpoint/2010/main" val="28723500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263650" y="725488"/>
            <a:ext cx="4776788" cy="3582987"/>
          </a:xfrm>
          <a:ln/>
        </p:spPr>
      </p:sp>
      <p:sp>
        <p:nvSpPr>
          <p:cNvPr id="9523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263650" y="725488"/>
            <a:ext cx="4776788" cy="3582987"/>
          </a:xfrm>
          <a:ln/>
        </p:spPr>
      </p:sp>
      <p:sp>
        <p:nvSpPr>
          <p:cNvPr id="71683"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63650" y="725488"/>
            <a:ext cx="4776788" cy="3582987"/>
          </a:xfrm>
          <a:ln/>
        </p:spPr>
      </p:sp>
      <p:sp>
        <p:nvSpPr>
          <p:cNvPr id="7270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62</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63</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r>
              <a:rPr lang="en-US" dirty="0"/>
              <a:t>In the first case, if I ==0,  I -1 will become a very big number.</a:t>
            </a:r>
          </a:p>
          <a:p>
            <a:r>
              <a:rPr lang="en-US" dirty="0"/>
              <a:t>In the second case, </a:t>
            </a:r>
            <a:r>
              <a:rPr lang="en-US" dirty="0" err="1"/>
              <a:t>sizeof</a:t>
            </a:r>
            <a:r>
              <a:rPr lang="en-US" dirty="0"/>
              <a:t>(int) is platform dependent…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r>
              <a:rPr lang="en-US" dirty="0"/>
              <a:t>If underflow, </a:t>
            </a:r>
            <a:r>
              <a:rPr lang="en-US" dirty="0" err="1"/>
              <a:t>i</a:t>
            </a:r>
            <a:r>
              <a:rPr lang="en-US" dirty="0"/>
              <a:t> will be bigger than </a:t>
            </a:r>
            <a:r>
              <a:rPr lang="en-US" dirty="0" err="1"/>
              <a:t>cnt</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67</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263650" y="725488"/>
            <a:ext cx="4776788" cy="3582987"/>
          </a:xfrm>
          <a:ln/>
        </p:spPr>
      </p:sp>
      <p:sp>
        <p:nvSpPr>
          <p:cNvPr id="9933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 image classification task.  Paper</a:t>
            </a:r>
            <a:r>
              <a:rPr lang="en-US" baseline="0" dirty="0"/>
              <a:t> reported 4x energy improvement over a synthesized digital implementation.</a:t>
            </a:r>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17580561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a:t>
            </a:fld>
            <a:endParaRPr lang="en-US"/>
          </a:p>
        </p:txBody>
      </p:sp>
    </p:spTree>
    <p:extLst>
      <p:ext uri="{BB962C8B-B14F-4D97-AF65-F5344CB8AC3E}">
        <p14:creationId xmlns:p14="http://schemas.microsoft.com/office/powerpoint/2010/main" val="53434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4" name="Rectangle 1028">
            <a:extLst>
              <a:ext uri="{FF2B5EF4-FFF2-40B4-BE49-F238E27FC236}">
                <a16:creationId xmlns:a16="http://schemas.microsoft.com/office/drawing/2014/main" id="{6C0DFBE4-0A29-4E48-BB58-953912FF674B}"/>
              </a:ext>
            </a:extLst>
          </p:cNvPr>
          <p:cNvSpPr>
            <a:spLocks noGrp="1" noChangeArrowheads="1"/>
          </p:cNvSpPr>
          <p:nvPr>
            <p:ph type="dt" sz="half" idx="10"/>
          </p:nvPr>
        </p:nvSpPr>
        <p:spPr>
          <a:xfrm>
            <a:off x="533400" y="6400800"/>
            <a:ext cx="1905000" cy="304800"/>
          </a:xfrm>
        </p:spPr>
        <p:txBody>
          <a:bodyPr/>
          <a:lstStyle>
            <a:lvl1pPr>
              <a:defRPr/>
            </a:lvl1pPr>
          </a:lstStyle>
          <a:p>
            <a:pPr>
              <a:defRPr/>
            </a:pPr>
            <a:fld id="{C32709FF-FEEF-41EC-BE3D-A2C661343447}" type="datetime1">
              <a:rPr lang="zh-CN" altLang="en-US" smtClean="0"/>
              <a:t>2023/2/24</a:t>
            </a:fld>
            <a:endParaRPr lang="en-US" altLang="zh-CN"/>
          </a:p>
        </p:txBody>
      </p:sp>
      <p:sp>
        <p:nvSpPr>
          <p:cNvPr id="6" name="Rectangle 1030">
            <a:extLst>
              <a:ext uri="{FF2B5EF4-FFF2-40B4-BE49-F238E27FC236}">
                <a16:creationId xmlns:a16="http://schemas.microsoft.com/office/drawing/2014/main" id="{57A365BE-ACB5-4342-A199-6F5C3C7B758D}"/>
              </a:ext>
            </a:extLst>
          </p:cNvPr>
          <p:cNvSpPr>
            <a:spLocks noGrp="1" noChangeArrowheads="1"/>
          </p:cNvSpPr>
          <p:nvPr>
            <p:ph type="sldNum" sz="quarter" idx="12"/>
          </p:nvPr>
        </p:nvSpPr>
        <p:spPr>
          <a:xfrm>
            <a:off x="6705600" y="6400800"/>
            <a:ext cx="1905000" cy="304800"/>
          </a:xfrm>
        </p:spPr>
        <p:txBody>
          <a:bodyPr/>
          <a:lstStyle>
            <a:lvl1pPr>
              <a:defRPr/>
            </a:lvl1pPr>
          </a:lstStyle>
          <a:p>
            <a:pPr>
              <a:defRPr/>
            </a:pPr>
            <a:fld id="{47112054-71BD-4DBD-94F1-947CDF27EC12}" type="slidenum">
              <a:rPr lang="zh-CN" altLang="en-US"/>
              <a:pPr>
                <a:defRPr/>
              </a:pPr>
              <a:t>‹#›</a:t>
            </a:fld>
            <a:endParaRPr lang="en-US" altLang="zh-CN"/>
          </a:p>
        </p:txBody>
      </p:sp>
    </p:spTree>
    <p:extLst>
      <p:ext uri="{BB962C8B-B14F-4D97-AF65-F5344CB8AC3E}">
        <p14:creationId xmlns:p14="http://schemas.microsoft.com/office/powerpoint/2010/main" val="124277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6724" y="152400"/>
            <a:ext cx="8296275" cy="609600"/>
          </a:xfr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914400"/>
            <a:ext cx="830580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10116AE-0418-4515-B5D1-CC2DED391BE2}"/>
              </a:ext>
            </a:extLst>
          </p:cNvPr>
          <p:cNvSpPr>
            <a:spLocks noGrp="1" noChangeArrowheads="1"/>
          </p:cNvSpPr>
          <p:nvPr>
            <p:ph type="dt" sz="half" idx="10"/>
          </p:nvPr>
        </p:nvSpPr>
        <p:spPr>
          <a:ln/>
        </p:spPr>
        <p:txBody>
          <a:bodyPr/>
          <a:lstStyle>
            <a:lvl1pPr>
              <a:defRPr/>
            </a:lvl1pPr>
          </a:lstStyle>
          <a:p>
            <a:pPr>
              <a:defRPr/>
            </a:pPr>
            <a:fld id="{0AA273C3-D5C8-4ECF-9FDB-1669C6259CD2}" type="datetime1">
              <a:rPr lang="zh-CN" altLang="en-US" smtClean="0"/>
              <a:t>2023/2/24</a:t>
            </a:fld>
            <a:endParaRPr lang="en-US" altLang="zh-CN"/>
          </a:p>
        </p:txBody>
      </p:sp>
      <p:sp>
        <p:nvSpPr>
          <p:cNvPr id="6" name="Rectangle 6">
            <a:extLst>
              <a:ext uri="{FF2B5EF4-FFF2-40B4-BE49-F238E27FC236}">
                <a16:creationId xmlns:a16="http://schemas.microsoft.com/office/drawing/2014/main" id="{4FA0432E-8565-47A6-8BBB-70C45D8C4235}"/>
              </a:ext>
            </a:extLst>
          </p:cNvPr>
          <p:cNvSpPr>
            <a:spLocks noGrp="1" noChangeArrowheads="1"/>
          </p:cNvSpPr>
          <p:nvPr>
            <p:ph type="sldNum" sz="quarter" idx="12"/>
          </p:nvPr>
        </p:nvSpPr>
        <p:spPr>
          <a:ln/>
        </p:spPr>
        <p:txBody>
          <a:bodyPr/>
          <a:lstStyle>
            <a:lvl1pPr>
              <a:defRPr/>
            </a:lvl1pPr>
          </a:lstStyle>
          <a:p>
            <a:pPr>
              <a:defRPr/>
            </a:pPr>
            <a:fld id="{6B3804B8-883A-4C73-9BB3-B6B988A4ED88}" type="slidenum">
              <a:rPr lang="zh-CN" altLang="en-US"/>
              <a:pPr>
                <a:defRPr/>
              </a:pPr>
              <a:t>‹#›</a:t>
            </a:fld>
            <a:endParaRPr lang="en-US" altLang="zh-CN"/>
          </a:p>
        </p:txBody>
      </p:sp>
    </p:spTree>
    <p:extLst>
      <p:ext uri="{BB962C8B-B14F-4D97-AF65-F5344CB8AC3E}">
        <p14:creationId xmlns:p14="http://schemas.microsoft.com/office/powerpoint/2010/main" val="425087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769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BC26E8D-604E-430F-9A2D-9639050F4FD4}"/>
              </a:ext>
            </a:extLst>
          </p:cNvPr>
          <p:cNvSpPr>
            <a:spLocks noGrp="1" noChangeArrowheads="1"/>
          </p:cNvSpPr>
          <p:nvPr>
            <p:ph type="dt" sz="half" idx="10"/>
          </p:nvPr>
        </p:nvSpPr>
        <p:spPr>
          <a:ln/>
        </p:spPr>
        <p:txBody>
          <a:bodyPr/>
          <a:lstStyle>
            <a:lvl1pPr>
              <a:defRPr/>
            </a:lvl1pPr>
          </a:lstStyle>
          <a:p>
            <a:pPr>
              <a:defRPr/>
            </a:pPr>
            <a:fld id="{7E5D190E-8F51-4B22-865F-319EC5CA9548}" type="datetime1">
              <a:rPr lang="zh-CN" altLang="en-US" smtClean="0"/>
              <a:t>2023/2/24</a:t>
            </a:fld>
            <a:endParaRPr lang="en-US" altLang="zh-CN"/>
          </a:p>
        </p:txBody>
      </p:sp>
      <p:sp>
        <p:nvSpPr>
          <p:cNvPr id="6" name="Rectangle 6">
            <a:extLst>
              <a:ext uri="{FF2B5EF4-FFF2-40B4-BE49-F238E27FC236}">
                <a16:creationId xmlns:a16="http://schemas.microsoft.com/office/drawing/2014/main" id="{C02918D9-B5A0-4544-ADB2-8F181FA1EF2C}"/>
              </a:ext>
            </a:extLst>
          </p:cNvPr>
          <p:cNvSpPr>
            <a:spLocks noGrp="1" noChangeArrowheads="1"/>
          </p:cNvSpPr>
          <p:nvPr>
            <p:ph type="sldNum" sz="quarter" idx="12"/>
          </p:nvPr>
        </p:nvSpPr>
        <p:spPr>
          <a:ln/>
        </p:spPr>
        <p:txBody>
          <a:bodyPr/>
          <a:lstStyle>
            <a:lvl1pPr>
              <a:defRPr/>
            </a:lvl1pPr>
          </a:lstStyle>
          <a:p>
            <a:pPr>
              <a:defRPr/>
            </a:pPr>
            <a:fld id="{44C39C9F-14D6-4773-835E-6DF4AAFFCC0F}" type="slidenum">
              <a:rPr lang="zh-CN" altLang="en-US"/>
              <a:pPr>
                <a:defRPr/>
              </a:pPr>
              <a:t>‹#›</a:t>
            </a:fld>
            <a:endParaRPr lang="en-US" altLang="zh-CN"/>
          </a:p>
        </p:txBody>
      </p:sp>
    </p:spTree>
    <p:extLst>
      <p:ext uri="{BB962C8B-B14F-4D97-AF65-F5344CB8AC3E}">
        <p14:creationId xmlns:p14="http://schemas.microsoft.com/office/powerpoint/2010/main" val="27794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199" y="201386"/>
            <a:ext cx="8305799" cy="636814"/>
          </a:xfrm>
        </p:spPr>
        <p:txBody>
          <a:bodyPr/>
          <a:lstStyle/>
          <a:p>
            <a:r>
              <a:rPr lang="zh-CN" altLang="en-US"/>
              <a:t>单击此处编辑母版标题样式</a:t>
            </a:r>
          </a:p>
        </p:txBody>
      </p:sp>
      <p:sp>
        <p:nvSpPr>
          <p:cNvPr id="3" name="内容占位符 2"/>
          <p:cNvSpPr>
            <a:spLocks noGrp="1"/>
          </p:cNvSpPr>
          <p:nvPr>
            <p:ph idx="1"/>
          </p:nvPr>
        </p:nvSpPr>
        <p:spPr>
          <a:xfrm>
            <a:off x="457200" y="990600"/>
            <a:ext cx="8305800"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9B3BBA6-A1C2-4F36-8BDC-75BCFF450826}"/>
              </a:ext>
            </a:extLst>
          </p:cNvPr>
          <p:cNvSpPr>
            <a:spLocks noGrp="1" noChangeArrowheads="1"/>
          </p:cNvSpPr>
          <p:nvPr>
            <p:ph type="dt" sz="half" idx="10"/>
          </p:nvPr>
        </p:nvSpPr>
        <p:spPr>
          <a:xfrm>
            <a:off x="462642" y="6400799"/>
            <a:ext cx="1524000" cy="253093"/>
          </a:xfrm>
          <a:ln/>
        </p:spPr>
        <p:txBody>
          <a:bodyPr/>
          <a:lstStyle>
            <a:lvl1pPr>
              <a:defRPr/>
            </a:lvl1pPr>
          </a:lstStyle>
          <a:p>
            <a:pPr>
              <a:defRPr/>
            </a:pPr>
            <a:fld id="{C5E07B50-C9D0-4454-8B83-080272FC186A}" type="datetime1">
              <a:rPr lang="zh-CN" altLang="en-US" smtClean="0"/>
              <a:t>2023/2/24</a:t>
            </a:fld>
            <a:endParaRPr lang="en-US" altLang="zh-CN"/>
          </a:p>
        </p:txBody>
      </p:sp>
      <p:sp>
        <p:nvSpPr>
          <p:cNvPr id="6" name="Rectangle 6">
            <a:extLst>
              <a:ext uri="{FF2B5EF4-FFF2-40B4-BE49-F238E27FC236}">
                <a16:creationId xmlns:a16="http://schemas.microsoft.com/office/drawing/2014/main" id="{FAC00314-1880-4CA6-A6AF-72BAAFDEDA39}"/>
              </a:ext>
            </a:extLst>
          </p:cNvPr>
          <p:cNvSpPr>
            <a:spLocks noGrp="1" noChangeArrowheads="1"/>
          </p:cNvSpPr>
          <p:nvPr>
            <p:ph type="sldNum" sz="quarter" idx="12"/>
          </p:nvPr>
        </p:nvSpPr>
        <p:spPr>
          <a:xfrm>
            <a:off x="7467598" y="6400799"/>
            <a:ext cx="1295400" cy="254453"/>
          </a:xfrm>
          <a:ln/>
        </p:spPr>
        <p:txBody>
          <a:bodyPr/>
          <a:lstStyle>
            <a:lvl1pPr>
              <a:defRPr/>
            </a:lvl1pPr>
          </a:lstStyle>
          <a:p>
            <a:pPr>
              <a:defRPr/>
            </a:pPr>
            <a:fld id="{7CD91111-FDA0-40C1-BB89-68CC8A010988}" type="slidenum">
              <a:rPr lang="zh-CN" altLang="en-US"/>
              <a:pPr>
                <a:defRPr/>
              </a:pPr>
              <a:t>‹#›</a:t>
            </a:fld>
            <a:endParaRPr lang="en-US" altLang="zh-CN"/>
          </a:p>
        </p:txBody>
      </p:sp>
    </p:spTree>
    <p:extLst>
      <p:ext uri="{BB962C8B-B14F-4D97-AF65-F5344CB8AC3E}">
        <p14:creationId xmlns:p14="http://schemas.microsoft.com/office/powerpoint/2010/main" val="258388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641DD48-0C88-4D76-A4D1-7A1F36F9585C}"/>
              </a:ext>
            </a:extLst>
          </p:cNvPr>
          <p:cNvSpPr>
            <a:spLocks noGrp="1" noChangeArrowheads="1"/>
          </p:cNvSpPr>
          <p:nvPr>
            <p:ph type="dt" sz="half" idx="10"/>
          </p:nvPr>
        </p:nvSpPr>
        <p:spPr>
          <a:ln/>
        </p:spPr>
        <p:txBody>
          <a:bodyPr/>
          <a:lstStyle>
            <a:lvl1pPr>
              <a:defRPr/>
            </a:lvl1pPr>
          </a:lstStyle>
          <a:p>
            <a:pPr>
              <a:defRPr/>
            </a:pPr>
            <a:fld id="{FBE94EF3-7255-4035-9FDC-094CBCA2357A}" type="datetime1">
              <a:rPr lang="zh-CN" altLang="en-US" smtClean="0"/>
              <a:t>2023/2/24</a:t>
            </a:fld>
            <a:endParaRPr lang="en-US" altLang="zh-CN"/>
          </a:p>
        </p:txBody>
      </p:sp>
      <p:sp>
        <p:nvSpPr>
          <p:cNvPr id="6" name="Rectangle 6">
            <a:extLst>
              <a:ext uri="{FF2B5EF4-FFF2-40B4-BE49-F238E27FC236}">
                <a16:creationId xmlns:a16="http://schemas.microsoft.com/office/drawing/2014/main" id="{DDA33CC4-75FF-417B-90BE-48CB5303F22F}"/>
              </a:ext>
            </a:extLst>
          </p:cNvPr>
          <p:cNvSpPr>
            <a:spLocks noGrp="1" noChangeArrowheads="1"/>
          </p:cNvSpPr>
          <p:nvPr>
            <p:ph type="sldNum" sz="quarter" idx="12"/>
          </p:nvPr>
        </p:nvSpPr>
        <p:spPr>
          <a:ln/>
        </p:spPr>
        <p:txBody>
          <a:bodyPr/>
          <a:lstStyle>
            <a:lvl1pPr>
              <a:defRPr/>
            </a:lvl1pPr>
          </a:lstStyle>
          <a:p>
            <a:pPr>
              <a:defRPr/>
            </a:pPr>
            <a:fld id="{9EA64DCD-0116-495B-A1BD-9C31B6AD8CD8}" type="slidenum">
              <a:rPr lang="zh-CN" altLang="en-US"/>
              <a:pPr>
                <a:defRPr/>
              </a:pPr>
              <a:t>‹#›</a:t>
            </a:fld>
            <a:endParaRPr lang="en-US" altLang="zh-CN"/>
          </a:p>
        </p:txBody>
      </p:sp>
    </p:spTree>
    <p:extLst>
      <p:ext uri="{BB962C8B-B14F-4D97-AF65-F5344CB8AC3E}">
        <p14:creationId xmlns:p14="http://schemas.microsoft.com/office/powerpoint/2010/main" val="2766853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6200"/>
            <a:ext cx="8305800" cy="685800"/>
          </a:xfrm>
        </p:spPr>
        <p:txBody>
          <a:bodyPr/>
          <a:lstStyle/>
          <a:p>
            <a:r>
              <a:rPr lang="zh-CN" altLang="en-US"/>
              <a:t>单击此处编辑母版标题样式</a:t>
            </a:r>
          </a:p>
        </p:txBody>
      </p:sp>
      <p:sp>
        <p:nvSpPr>
          <p:cNvPr id="3" name="内容占位符 2"/>
          <p:cNvSpPr>
            <a:spLocks noGrp="1"/>
          </p:cNvSpPr>
          <p:nvPr>
            <p:ph sz="half" idx="1"/>
          </p:nvPr>
        </p:nvSpPr>
        <p:spPr>
          <a:xfrm>
            <a:off x="457200" y="990600"/>
            <a:ext cx="40767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990600"/>
            <a:ext cx="40767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066AE53-8F1C-4E78-873C-03420A26BC88}"/>
              </a:ext>
            </a:extLst>
          </p:cNvPr>
          <p:cNvSpPr>
            <a:spLocks noGrp="1" noChangeArrowheads="1"/>
          </p:cNvSpPr>
          <p:nvPr>
            <p:ph type="dt" sz="half" idx="10"/>
          </p:nvPr>
        </p:nvSpPr>
        <p:spPr>
          <a:ln/>
        </p:spPr>
        <p:txBody>
          <a:bodyPr/>
          <a:lstStyle>
            <a:lvl1pPr>
              <a:defRPr/>
            </a:lvl1pPr>
          </a:lstStyle>
          <a:p>
            <a:pPr>
              <a:defRPr/>
            </a:pPr>
            <a:fld id="{BF886AB5-C0B1-4C32-A288-C7A4CC721FA3}" type="datetime1">
              <a:rPr lang="zh-CN" altLang="en-US" smtClean="0"/>
              <a:t>2023/2/24</a:t>
            </a:fld>
            <a:endParaRPr lang="en-US" altLang="zh-CN"/>
          </a:p>
        </p:txBody>
      </p:sp>
      <p:sp>
        <p:nvSpPr>
          <p:cNvPr id="7" name="Rectangle 6">
            <a:extLst>
              <a:ext uri="{FF2B5EF4-FFF2-40B4-BE49-F238E27FC236}">
                <a16:creationId xmlns:a16="http://schemas.microsoft.com/office/drawing/2014/main" id="{036E22D2-0E6A-411B-B210-711AE41EBF2B}"/>
              </a:ext>
            </a:extLst>
          </p:cNvPr>
          <p:cNvSpPr>
            <a:spLocks noGrp="1" noChangeArrowheads="1"/>
          </p:cNvSpPr>
          <p:nvPr>
            <p:ph type="sldNum" sz="quarter" idx="12"/>
          </p:nvPr>
        </p:nvSpPr>
        <p:spPr>
          <a:xfrm>
            <a:off x="7467600" y="6324600"/>
            <a:ext cx="1295400" cy="304800"/>
          </a:xfrm>
          <a:ln/>
        </p:spPr>
        <p:txBody>
          <a:bodyPr/>
          <a:lstStyle>
            <a:lvl1pPr>
              <a:defRPr/>
            </a:lvl1pPr>
          </a:lstStyle>
          <a:p>
            <a:pPr>
              <a:defRPr/>
            </a:pPr>
            <a:fld id="{C2058AC4-9EE5-4F8A-93AF-B259E05D2F51}" type="slidenum">
              <a:rPr lang="zh-CN" altLang="en-US"/>
              <a:pPr>
                <a:defRPr/>
              </a:pPr>
              <a:t>‹#›</a:t>
            </a:fld>
            <a:endParaRPr lang="en-US" altLang="zh-CN"/>
          </a:p>
        </p:txBody>
      </p:sp>
    </p:spTree>
    <p:extLst>
      <p:ext uri="{BB962C8B-B14F-4D97-AF65-F5344CB8AC3E}">
        <p14:creationId xmlns:p14="http://schemas.microsoft.com/office/powerpoint/2010/main" val="210807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40494"/>
            <a:ext cx="8229600" cy="697706"/>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9604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752600"/>
            <a:ext cx="4040188"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9604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752600"/>
            <a:ext cx="4041775"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E2E90286-43C9-49EB-A2A6-7464C42DF822}"/>
              </a:ext>
            </a:extLst>
          </p:cNvPr>
          <p:cNvSpPr>
            <a:spLocks noGrp="1" noChangeArrowheads="1"/>
          </p:cNvSpPr>
          <p:nvPr>
            <p:ph type="dt" sz="half" idx="10"/>
          </p:nvPr>
        </p:nvSpPr>
        <p:spPr>
          <a:ln/>
        </p:spPr>
        <p:txBody>
          <a:bodyPr/>
          <a:lstStyle>
            <a:lvl1pPr>
              <a:defRPr/>
            </a:lvl1pPr>
          </a:lstStyle>
          <a:p>
            <a:pPr>
              <a:defRPr/>
            </a:pPr>
            <a:fld id="{74E4B70A-FC3B-4833-ACC7-DE6701E5B4A1}" type="datetime1">
              <a:rPr lang="zh-CN" altLang="en-US" smtClean="0"/>
              <a:t>2023/2/24</a:t>
            </a:fld>
            <a:endParaRPr lang="en-US" altLang="zh-CN"/>
          </a:p>
        </p:txBody>
      </p:sp>
      <p:sp>
        <p:nvSpPr>
          <p:cNvPr id="9" name="Rectangle 6">
            <a:extLst>
              <a:ext uri="{FF2B5EF4-FFF2-40B4-BE49-F238E27FC236}">
                <a16:creationId xmlns:a16="http://schemas.microsoft.com/office/drawing/2014/main" id="{C12748A7-4693-4A96-A707-E5137239A36D}"/>
              </a:ext>
            </a:extLst>
          </p:cNvPr>
          <p:cNvSpPr>
            <a:spLocks noGrp="1" noChangeArrowheads="1"/>
          </p:cNvSpPr>
          <p:nvPr>
            <p:ph type="sldNum" sz="quarter" idx="12"/>
          </p:nvPr>
        </p:nvSpPr>
        <p:spPr>
          <a:ln/>
        </p:spPr>
        <p:txBody>
          <a:bodyPr/>
          <a:lstStyle>
            <a:lvl1pPr>
              <a:defRPr/>
            </a:lvl1pPr>
          </a:lstStyle>
          <a:p>
            <a:pPr>
              <a:defRPr/>
            </a:pPr>
            <a:fld id="{3F4FF4F3-E001-40E7-B1D3-A048F8462014}" type="slidenum">
              <a:rPr lang="zh-CN" altLang="en-US"/>
              <a:pPr>
                <a:defRPr/>
              </a:pPr>
              <a:t>‹#›</a:t>
            </a:fld>
            <a:endParaRPr lang="en-US" altLang="zh-CN"/>
          </a:p>
        </p:txBody>
      </p:sp>
    </p:spTree>
    <p:extLst>
      <p:ext uri="{BB962C8B-B14F-4D97-AF65-F5344CB8AC3E}">
        <p14:creationId xmlns:p14="http://schemas.microsoft.com/office/powerpoint/2010/main" val="136823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73D2692-9270-46C9-A1C1-AD9A3BB5E501}"/>
              </a:ext>
            </a:extLst>
          </p:cNvPr>
          <p:cNvSpPr>
            <a:spLocks noGrp="1" noChangeArrowheads="1"/>
          </p:cNvSpPr>
          <p:nvPr>
            <p:ph type="dt" sz="half" idx="10"/>
          </p:nvPr>
        </p:nvSpPr>
        <p:spPr>
          <a:ln/>
        </p:spPr>
        <p:txBody>
          <a:bodyPr/>
          <a:lstStyle>
            <a:lvl1pPr>
              <a:defRPr/>
            </a:lvl1pPr>
          </a:lstStyle>
          <a:p>
            <a:pPr>
              <a:defRPr/>
            </a:pPr>
            <a:fld id="{B6EF8C5A-BC6C-4DC4-9694-6E61C1114ED5}" type="datetime1">
              <a:rPr lang="zh-CN" altLang="en-US" smtClean="0"/>
              <a:t>2023/2/24</a:t>
            </a:fld>
            <a:endParaRPr lang="en-US" altLang="zh-CN"/>
          </a:p>
        </p:txBody>
      </p:sp>
      <p:sp>
        <p:nvSpPr>
          <p:cNvPr id="5" name="Rectangle 6">
            <a:extLst>
              <a:ext uri="{FF2B5EF4-FFF2-40B4-BE49-F238E27FC236}">
                <a16:creationId xmlns:a16="http://schemas.microsoft.com/office/drawing/2014/main" id="{EF282057-A628-4062-BFA3-F64B218D7B9B}"/>
              </a:ext>
            </a:extLst>
          </p:cNvPr>
          <p:cNvSpPr>
            <a:spLocks noGrp="1" noChangeArrowheads="1"/>
          </p:cNvSpPr>
          <p:nvPr>
            <p:ph type="sldNum" sz="quarter" idx="12"/>
          </p:nvPr>
        </p:nvSpPr>
        <p:spPr>
          <a:ln/>
        </p:spPr>
        <p:txBody>
          <a:bodyPr/>
          <a:lstStyle>
            <a:lvl1pPr>
              <a:defRPr/>
            </a:lvl1pPr>
          </a:lstStyle>
          <a:p>
            <a:pPr>
              <a:defRPr/>
            </a:pPr>
            <a:fld id="{44DF2893-BD81-4B20-8850-BD19E5472E88}" type="slidenum">
              <a:rPr lang="zh-CN" altLang="en-US"/>
              <a:pPr>
                <a:defRPr/>
              </a:pPr>
              <a:t>‹#›</a:t>
            </a:fld>
            <a:endParaRPr lang="en-US" altLang="zh-CN"/>
          </a:p>
        </p:txBody>
      </p:sp>
    </p:spTree>
    <p:extLst>
      <p:ext uri="{BB962C8B-B14F-4D97-AF65-F5344CB8AC3E}">
        <p14:creationId xmlns:p14="http://schemas.microsoft.com/office/powerpoint/2010/main" val="116695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95BEB76-9793-4161-8C23-A739A3F2CD69}"/>
              </a:ext>
            </a:extLst>
          </p:cNvPr>
          <p:cNvSpPr>
            <a:spLocks noGrp="1" noChangeArrowheads="1"/>
          </p:cNvSpPr>
          <p:nvPr>
            <p:ph type="dt" sz="half" idx="10"/>
          </p:nvPr>
        </p:nvSpPr>
        <p:spPr>
          <a:ln/>
        </p:spPr>
        <p:txBody>
          <a:bodyPr/>
          <a:lstStyle>
            <a:lvl1pPr>
              <a:defRPr/>
            </a:lvl1pPr>
          </a:lstStyle>
          <a:p>
            <a:pPr>
              <a:defRPr/>
            </a:pPr>
            <a:fld id="{5D35AC26-0615-442C-A933-0A24CA2F5CD9}" type="datetime1">
              <a:rPr lang="zh-CN" altLang="en-US" smtClean="0"/>
              <a:t>2023/2/24</a:t>
            </a:fld>
            <a:endParaRPr lang="en-US" altLang="zh-CN"/>
          </a:p>
        </p:txBody>
      </p:sp>
      <p:sp>
        <p:nvSpPr>
          <p:cNvPr id="4" name="Rectangle 6">
            <a:extLst>
              <a:ext uri="{FF2B5EF4-FFF2-40B4-BE49-F238E27FC236}">
                <a16:creationId xmlns:a16="http://schemas.microsoft.com/office/drawing/2014/main" id="{85181492-B7A9-4C28-A111-3EC6F5E29946}"/>
              </a:ext>
            </a:extLst>
          </p:cNvPr>
          <p:cNvSpPr>
            <a:spLocks noGrp="1" noChangeArrowheads="1"/>
          </p:cNvSpPr>
          <p:nvPr>
            <p:ph type="sldNum" sz="quarter" idx="12"/>
          </p:nvPr>
        </p:nvSpPr>
        <p:spPr>
          <a:ln/>
        </p:spPr>
        <p:txBody>
          <a:bodyPr/>
          <a:lstStyle>
            <a:lvl1pPr>
              <a:defRPr/>
            </a:lvl1pPr>
          </a:lstStyle>
          <a:p>
            <a:pPr>
              <a:defRPr/>
            </a:pPr>
            <a:fld id="{E3EF8B48-7B17-4961-B514-8CFA52A1393C}" type="slidenum">
              <a:rPr lang="zh-CN" altLang="en-US"/>
              <a:pPr>
                <a:defRPr/>
              </a:pPr>
              <a:t>‹#›</a:t>
            </a:fld>
            <a:endParaRPr lang="en-US" altLang="zh-CN"/>
          </a:p>
        </p:txBody>
      </p:sp>
    </p:spTree>
    <p:extLst>
      <p:ext uri="{BB962C8B-B14F-4D97-AF65-F5344CB8AC3E}">
        <p14:creationId xmlns:p14="http://schemas.microsoft.com/office/powerpoint/2010/main" val="329503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975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813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28278CA-8277-45A6-BFA6-CEB777098037}"/>
              </a:ext>
            </a:extLst>
          </p:cNvPr>
          <p:cNvSpPr>
            <a:spLocks noGrp="1" noChangeArrowheads="1"/>
          </p:cNvSpPr>
          <p:nvPr>
            <p:ph type="dt" sz="half" idx="10"/>
          </p:nvPr>
        </p:nvSpPr>
        <p:spPr>
          <a:ln/>
        </p:spPr>
        <p:txBody>
          <a:bodyPr/>
          <a:lstStyle>
            <a:lvl1pPr>
              <a:defRPr/>
            </a:lvl1pPr>
          </a:lstStyle>
          <a:p>
            <a:pPr>
              <a:defRPr/>
            </a:pPr>
            <a:fld id="{8F0F4EB5-983D-4F2E-82AF-69A44C095F7A}" type="datetime1">
              <a:rPr lang="zh-CN" altLang="en-US" smtClean="0"/>
              <a:t>2023/2/24</a:t>
            </a:fld>
            <a:endParaRPr lang="en-US" altLang="zh-CN"/>
          </a:p>
        </p:txBody>
      </p:sp>
      <p:sp>
        <p:nvSpPr>
          <p:cNvPr id="7" name="Rectangle 6">
            <a:extLst>
              <a:ext uri="{FF2B5EF4-FFF2-40B4-BE49-F238E27FC236}">
                <a16:creationId xmlns:a16="http://schemas.microsoft.com/office/drawing/2014/main" id="{BF03E3E4-260A-4073-9E18-012820957D33}"/>
              </a:ext>
            </a:extLst>
          </p:cNvPr>
          <p:cNvSpPr>
            <a:spLocks noGrp="1" noChangeArrowheads="1"/>
          </p:cNvSpPr>
          <p:nvPr>
            <p:ph type="sldNum" sz="quarter" idx="12"/>
          </p:nvPr>
        </p:nvSpPr>
        <p:spPr>
          <a:ln/>
        </p:spPr>
        <p:txBody>
          <a:bodyPr/>
          <a:lstStyle>
            <a:lvl1pPr>
              <a:defRPr/>
            </a:lvl1pPr>
          </a:lstStyle>
          <a:p>
            <a:pPr>
              <a:defRPr/>
            </a:pPr>
            <a:fld id="{BDFC542D-E847-4340-9A7E-0EFD1510FCAA}" type="slidenum">
              <a:rPr lang="zh-CN" altLang="en-US"/>
              <a:pPr>
                <a:defRPr/>
              </a:pPr>
              <a:t>‹#›</a:t>
            </a:fld>
            <a:endParaRPr lang="en-US" altLang="zh-CN"/>
          </a:p>
        </p:txBody>
      </p:sp>
    </p:spTree>
    <p:extLst>
      <p:ext uri="{BB962C8B-B14F-4D97-AF65-F5344CB8AC3E}">
        <p14:creationId xmlns:p14="http://schemas.microsoft.com/office/powerpoint/2010/main" val="3173316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AB5D395-57C0-4214-A62E-1D18D596D525}"/>
              </a:ext>
            </a:extLst>
          </p:cNvPr>
          <p:cNvSpPr>
            <a:spLocks noGrp="1" noChangeArrowheads="1"/>
          </p:cNvSpPr>
          <p:nvPr>
            <p:ph type="dt" sz="half" idx="10"/>
          </p:nvPr>
        </p:nvSpPr>
        <p:spPr>
          <a:ln/>
        </p:spPr>
        <p:txBody>
          <a:bodyPr/>
          <a:lstStyle>
            <a:lvl1pPr>
              <a:defRPr/>
            </a:lvl1pPr>
          </a:lstStyle>
          <a:p>
            <a:pPr>
              <a:defRPr/>
            </a:pPr>
            <a:fld id="{5149CEC2-F042-4C2E-B553-F6FBF99F3EB2}" type="datetime1">
              <a:rPr lang="zh-CN" altLang="en-US" smtClean="0"/>
              <a:t>2023/2/24</a:t>
            </a:fld>
            <a:endParaRPr lang="en-US" altLang="zh-CN"/>
          </a:p>
        </p:txBody>
      </p:sp>
      <p:sp>
        <p:nvSpPr>
          <p:cNvPr id="7" name="Rectangle 6">
            <a:extLst>
              <a:ext uri="{FF2B5EF4-FFF2-40B4-BE49-F238E27FC236}">
                <a16:creationId xmlns:a16="http://schemas.microsoft.com/office/drawing/2014/main" id="{EA9ECB66-1410-4B41-B259-8EEDDBF6ABDE}"/>
              </a:ext>
            </a:extLst>
          </p:cNvPr>
          <p:cNvSpPr>
            <a:spLocks noGrp="1" noChangeArrowheads="1"/>
          </p:cNvSpPr>
          <p:nvPr>
            <p:ph type="sldNum" sz="quarter" idx="12"/>
          </p:nvPr>
        </p:nvSpPr>
        <p:spPr>
          <a:ln/>
        </p:spPr>
        <p:txBody>
          <a:bodyPr/>
          <a:lstStyle>
            <a:lvl1pPr>
              <a:defRPr/>
            </a:lvl1pPr>
          </a:lstStyle>
          <a:p>
            <a:pPr>
              <a:defRPr/>
            </a:pPr>
            <a:fld id="{C4AC7634-C10F-41DB-A1BB-4A6EFD18302E}" type="slidenum">
              <a:rPr lang="zh-CN" altLang="en-US"/>
              <a:pPr>
                <a:defRPr/>
              </a:pPr>
              <a:t>‹#›</a:t>
            </a:fld>
            <a:endParaRPr lang="en-US" altLang="zh-CN"/>
          </a:p>
        </p:txBody>
      </p:sp>
    </p:spTree>
    <p:extLst>
      <p:ext uri="{BB962C8B-B14F-4D97-AF65-F5344CB8AC3E}">
        <p14:creationId xmlns:p14="http://schemas.microsoft.com/office/powerpoint/2010/main" val="184802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9C2DEF9-CCC0-43B1-9513-7CEA7B94420E}"/>
              </a:ext>
            </a:extLst>
          </p:cNvPr>
          <p:cNvSpPr>
            <a:spLocks noGrp="1" noChangeArrowheads="1"/>
          </p:cNvSpPr>
          <p:nvPr>
            <p:ph type="title"/>
          </p:nvPr>
        </p:nvSpPr>
        <p:spPr bwMode="auto">
          <a:xfrm>
            <a:off x="466724" y="228600"/>
            <a:ext cx="8296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27" name="Rectangle 3">
            <a:extLst>
              <a:ext uri="{FF2B5EF4-FFF2-40B4-BE49-F238E27FC236}">
                <a16:creationId xmlns:a16="http://schemas.microsoft.com/office/drawing/2014/main" id="{AFBFADBA-0D74-4543-9A7A-241BBE645FA0}"/>
              </a:ext>
            </a:extLst>
          </p:cNvPr>
          <p:cNvSpPr>
            <a:spLocks noGrp="1" noChangeArrowheads="1"/>
          </p:cNvSpPr>
          <p:nvPr>
            <p:ph type="body" idx="1"/>
          </p:nvPr>
        </p:nvSpPr>
        <p:spPr bwMode="auto">
          <a:xfrm>
            <a:off x="457200" y="1295400"/>
            <a:ext cx="8305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3076" name="Rectangle 4">
            <a:extLst>
              <a:ext uri="{FF2B5EF4-FFF2-40B4-BE49-F238E27FC236}">
                <a16:creationId xmlns:a16="http://schemas.microsoft.com/office/drawing/2014/main" id="{A5ACA9CB-CCC8-A140-9452-1994599F728A}"/>
              </a:ext>
            </a:extLst>
          </p:cNvPr>
          <p:cNvSpPr>
            <a:spLocks noGrp="1" noChangeArrowheads="1"/>
          </p:cNvSpPr>
          <p:nvPr>
            <p:ph type="dt" sz="half" idx="2"/>
          </p:nvPr>
        </p:nvSpPr>
        <p:spPr bwMode="auto">
          <a:xfrm>
            <a:off x="838200" y="6324600"/>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b="0">
                <a:latin typeface="Times New Roman" pitchFamily="18" charset="0"/>
                <a:ea typeface="宋体" pitchFamily="2" charset="-122"/>
              </a:defRPr>
            </a:lvl1pPr>
          </a:lstStyle>
          <a:p>
            <a:pPr>
              <a:defRPr/>
            </a:pPr>
            <a:fld id="{A9229CA1-54EF-40C7-87FF-F249EC257226}" type="datetime1">
              <a:rPr lang="zh-CN" altLang="en-US" smtClean="0"/>
              <a:t>2023/2/24</a:t>
            </a:fld>
            <a:endParaRPr lang="en-US" altLang="zh-CN"/>
          </a:p>
        </p:txBody>
      </p:sp>
      <p:sp>
        <p:nvSpPr>
          <p:cNvPr id="3078" name="Rectangle 6">
            <a:extLst>
              <a:ext uri="{FF2B5EF4-FFF2-40B4-BE49-F238E27FC236}">
                <a16:creationId xmlns:a16="http://schemas.microsoft.com/office/drawing/2014/main" id="{FFCC0097-B054-8144-8276-D4756652F875}"/>
              </a:ext>
            </a:extLst>
          </p:cNvPr>
          <p:cNvSpPr>
            <a:spLocks noGrp="1" noChangeArrowheads="1"/>
          </p:cNvSpPr>
          <p:nvPr>
            <p:ph type="sldNum" sz="quarter" idx="4"/>
          </p:nvPr>
        </p:nvSpPr>
        <p:spPr bwMode="auto">
          <a:xfrm>
            <a:off x="7467599" y="6324600"/>
            <a:ext cx="1295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a:latin typeface="Times New Roman" panose="02020603050405020304" pitchFamily="18" charset="0"/>
                <a:ea typeface="宋体" panose="02010600030101010101" pitchFamily="2" charset="-122"/>
              </a:defRPr>
            </a:lvl1pPr>
          </a:lstStyle>
          <a:p>
            <a:pPr>
              <a:defRPr/>
            </a:pPr>
            <a:fld id="{F8A99EEC-7018-4048-ADDF-AF6D43368DB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96"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itchFamily="66" charset="0"/>
        </a:defRPr>
      </a:lvl2pPr>
      <a:lvl3pPr algn="l" rtl="0" eaLnBrk="0" fontAlgn="base" hangingPunct="0">
        <a:spcBef>
          <a:spcPct val="0"/>
        </a:spcBef>
        <a:spcAft>
          <a:spcPct val="0"/>
        </a:spcAft>
        <a:defRPr sz="2800" b="1">
          <a:solidFill>
            <a:schemeClr val="tx2"/>
          </a:solidFill>
          <a:latin typeface="Comic Sans MS" pitchFamily="66" charset="0"/>
        </a:defRPr>
      </a:lvl3pPr>
      <a:lvl4pPr algn="l" rtl="0" eaLnBrk="0" fontAlgn="base" hangingPunct="0">
        <a:spcBef>
          <a:spcPct val="0"/>
        </a:spcBef>
        <a:spcAft>
          <a:spcPct val="0"/>
        </a:spcAft>
        <a:defRPr sz="2800" b="1">
          <a:solidFill>
            <a:schemeClr val="tx2"/>
          </a:solidFill>
          <a:latin typeface="Comic Sans MS" pitchFamily="66" charset="0"/>
        </a:defRPr>
      </a:lvl4pPr>
      <a:lvl5pPr algn="l" rtl="0" eaLnBrk="0" fontAlgn="base" hangingPunct="0">
        <a:spcBef>
          <a:spcPct val="0"/>
        </a:spcBef>
        <a:spcAft>
          <a:spcPct val="0"/>
        </a:spcAft>
        <a:defRPr sz="2800" b="1">
          <a:solidFill>
            <a:schemeClr val="tx2"/>
          </a:solidFill>
          <a:latin typeface="Comic Sans MS" pitchFamily="66" charset="0"/>
        </a:defRPr>
      </a:lvl5pPr>
      <a:lvl6pPr marL="457200" algn="l" rtl="0" eaLnBrk="0" fontAlgn="base" hangingPunct="0">
        <a:spcBef>
          <a:spcPct val="0"/>
        </a:spcBef>
        <a:spcAft>
          <a:spcPct val="0"/>
        </a:spcAft>
        <a:defRPr sz="2800" b="1">
          <a:solidFill>
            <a:schemeClr val="tx2"/>
          </a:solidFill>
          <a:latin typeface="Comic Sans MS" pitchFamily="66" charset="0"/>
        </a:defRPr>
      </a:lvl6pPr>
      <a:lvl7pPr marL="914400" algn="l" rtl="0" eaLnBrk="0" fontAlgn="base" hangingPunct="0">
        <a:spcBef>
          <a:spcPct val="0"/>
        </a:spcBef>
        <a:spcAft>
          <a:spcPct val="0"/>
        </a:spcAft>
        <a:defRPr sz="2800" b="1">
          <a:solidFill>
            <a:schemeClr val="tx2"/>
          </a:solidFill>
          <a:latin typeface="Comic Sans MS" pitchFamily="66" charset="0"/>
        </a:defRPr>
      </a:lvl7pPr>
      <a:lvl8pPr marL="1371600" algn="l" rtl="0" eaLnBrk="0" fontAlgn="base" hangingPunct="0">
        <a:spcBef>
          <a:spcPct val="0"/>
        </a:spcBef>
        <a:spcAft>
          <a:spcPct val="0"/>
        </a:spcAft>
        <a:defRPr sz="2800" b="1">
          <a:solidFill>
            <a:schemeClr val="tx2"/>
          </a:solidFill>
          <a:latin typeface="Comic Sans MS" pitchFamily="66" charset="0"/>
        </a:defRPr>
      </a:lvl8pPr>
      <a:lvl9pPr marL="1828800" algn="l" rtl="0" eaLnBrk="0" fontAlgn="base" hangingPunct="0">
        <a:spcBef>
          <a:spcPct val="0"/>
        </a:spcBef>
        <a:spcAft>
          <a:spcPct val="0"/>
        </a:spcAft>
        <a:defRPr sz="2800" b="1">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oleObject" Target="../embeddings/oleObject15.bin"/><Relationship Id="rId4" Type="http://schemas.openxmlformats.org/officeDocument/2006/relationships/image" Target="../media/image21.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google.com/url?sa=i&amp;rct=j&amp;q=&amp;esrc=s&amp;frm=1&amp;source=images&amp;cd=&amp;cad=rja&amp;uact=8&amp;ved=0ahUKEwiq_bnxubbKAhWDHh4KHe0lA-cQjRwIBw&amp;url=https://commons.wikimedia.org/wiki/File:Red_x.svg&amp;bvm=bv.112064104,d.dmo&amp;psig=AFQjCNFfdi-zR8KFDHdPCO6tKFT_z9ko5A&amp;ust=1453312679784653" TargetMode="External"/><Relationship Id="rId2" Type="http://schemas.openxmlformats.org/officeDocument/2006/relationships/notesSlide" Target="../notesSlides/notesSlide59.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hyperlink" Target="https://upload.wikimedia.org/wikipedia/commons/archive/0/03/20080524210756!Green_check.svg" TargetMode="Externa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BE7DED0-84E2-4132-B4F1-15FCEC5A8F99}"/>
              </a:ext>
            </a:extLst>
          </p:cNvPr>
          <p:cNvSpPr>
            <a:spLocks noGrp="1" noChangeArrowheads="1"/>
          </p:cNvSpPr>
          <p:nvPr>
            <p:ph type="ctrTitle"/>
          </p:nvPr>
        </p:nvSpPr>
        <p:spPr>
          <a:xfrm>
            <a:off x="685800" y="2133600"/>
            <a:ext cx="7772400" cy="1828800"/>
          </a:xfrm>
        </p:spPr>
        <p:txBody>
          <a:bodyPr/>
          <a:lstStyle/>
          <a:p>
            <a:r>
              <a:rPr lang="en-US" altLang="zh-CN" sz="4400" dirty="0"/>
              <a:t>Bits, Bytes and Integers</a:t>
            </a:r>
            <a:endParaRPr lang="en-US" altLang="zh-CN" sz="3600" dirty="0">
              <a:ea typeface="宋体" panose="02010600030101010101" pitchFamily="2" charset="-122"/>
            </a:endParaRPr>
          </a:p>
        </p:txBody>
      </p:sp>
    </p:spTree>
    <p:extLst>
      <p:ext uri="{BB962C8B-B14F-4D97-AF65-F5344CB8AC3E}">
        <p14:creationId xmlns:p14="http://schemas.microsoft.com/office/powerpoint/2010/main" val="406681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marL="119063" indent="-119063" eaLnBrk="1" hangingPunct="1"/>
            <a:r>
              <a:rPr lang="en-US" dirty="0"/>
              <a:t>Example Data Representations</a:t>
            </a:r>
          </a:p>
        </p:txBody>
      </p:sp>
      <p:graphicFrame>
        <p:nvGraphicFramePr>
          <p:cNvPr id="12292" name="Group 4"/>
          <p:cNvGraphicFramePr>
            <a:graphicFrameLocks noGrp="1"/>
          </p:cNvGraphicFramePr>
          <p:nvPr/>
        </p:nvGraphicFramePr>
        <p:xfrm>
          <a:off x="1549400" y="1524000"/>
          <a:ext cx="6032500" cy="3708400"/>
        </p:xfrm>
        <a:graphic>
          <a:graphicData uri="http://schemas.openxmlformats.org/drawingml/2006/table">
            <a:tbl>
              <a:tblPr/>
              <a:tblGrid>
                <a:gridCol w="16510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14605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C Data Type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32-bit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64-bit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x86-64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char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short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a:ln>
                            <a:noFill/>
                          </a:ln>
                          <a:solidFill>
                            <a:schemeClr val="tx1"/>
                          </a:solidFill>
                          <a:effectLst/>
                          <a:latin typeface="Courier New"/>
                          <a:ea typeface="Arial Narrow" charset="0"/>
                          <a:cs typeface="Courier New"/>
                          <a:sym typeface="Arial Narrow" charset="0"/>
                        </a:rPr>
                        <a:t>int</a:t>
                      </a:r>
                      <a:endPar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long</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float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pointer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7"/>
                  </a:ext>
                </a:extLst>
              </a:tr>
            </a:tbl>
          </a:graphicData>
        </a:graphic>
      </p:graphicFrame>
      <p:sp>
        <p:nvSpPr>
          <p:cNvPr id="2" name="灯片编号占位符 1">
            <a:extLst>
              <a:ext uri="{FF2B5EF4-FFF2-40B4-BE49-F238E27FC236}">
                <a16:creationId xmlns:a16="http://schemas.microsoft.com/office/drawing/2014/main" id="{68385311-2AFA-49FB-8272-9DB6F121E0F7}"/>
              </a:ext>
            </a:extLst>
          </p:cNvPr>
          <p:cNvSpPr>
            <a:spLocks noGrp="1"/>
          </p:cNvSpPr>
          <p:nvPr>
            <p:ph type="sldNum" sz="quarter" idx="12"/>
          </p:nvPr>
        </p:nvSpPr>
        <p:spPr/>
        <p:txBody>
          <a:bodyPr/>
          <a:lstStyle/>
          <a:p>
            <a:pPr>
              <a:defRPr/>
            </a:pPr>
            <a:fld id="{7CD91111-FDA0-40C1-BB89-68CC8A010988}" type="slidenum">
              <a:rPr lang="zh-CN" altLang="en-US" smtClean="0"/>
              <a:pPr>
                <a:defRPr/>
              </a:pPr>
              <a:t>10</a:t>
            </a:fld>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marL="119063" indent="-119063" eaLnBrk="1" hangingPunct="1"/>
            <a:r>
              <a:rPr lang="en-US" dirty="0"/>
              <a:t>Example Data Representations</a:t>
            </a:r>
          </a:p>
        </p:txBody>
      </p:sp>
      <p:graphicFrame>
        <p:nvGraphicFramePr>
          <p:cNvPr id="12292" name="Group 4"/>
          <p:cNvGraphicFramePr>
            <a:graphicFrameLocks noGrp="1"/>
          </p:cNvGraphicFramePr>
          <p:nvPr/>
        </p:nvGraphicFramePr>
        <p:xfrm>
          <a:off x="1549400" y="1524000"/>
          <a:ext cx="6032500" cy="3708400"/>
        </p:xfrm>
        <a:graphic>
          <a:graphicData uri="http://schemas.openxmlformats.org/drawingml/2006/table">
            <a:tbl>
              <a:tblPr/>
              <a:tblGrid>
                <a:gridCol w="16510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14605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C Data Type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32-bit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64-bit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x86-64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char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short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a:ln>
                            <a:noFill/>
                          </a:ln>
                          <a:solidFill>
                            <a:schemeClr val="tx1"/>
                          </a:solidFill>
                          <a:effectLst/>
                          <a:latin typeface="Courier New"/>
                          <a:ea typeface="Arial Narrow" charset="0"/>
                          <a:cs typeface="Courier New"/>
                          <a:sym typeface="Arial Narrow" charset="0"/>
                        </a:rPr>
                        <a:t>int</a:t>
                      </a:r>
                      <a:endPar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long</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float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pointer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7"/>
                  </a:ext>
                </a:extLst>
              </a:tr>
            </a:tbl>
          </a:graphicData>
        </a:graphic>
      </p:graphicFrame>
      <p:sp>
        <p:nvSpPr>
          <p:cNvPr id="2" name="Rectangle 1">
            <a:extLst>
              <a:ext uri="{FF2B5EF4-FFF2-40B4-BE49-F238E27FC236}">
                <a16:creationId xmlns:a16="http://schemas.microsoft.com/office/drawing/2014/main" id="{CE3A0B39-1A91-47A9-840C-163FAAA0A801}"/>
              </a:ext>
            </a:extLst>
          </p:cNvPr>
          <p:cNvSpPr/>
          <p:nvPr/>
        </p:nvSpPr>
        <p:spPr bwMode="auto">
          <a:xfrm>
            <a:off x="1371600" y="3429000"/>
            <a:ext cx="6324600" cy="381000"/>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5" name="Rectangle 4">
            <a:extLst>
              <a:ext uri="{FF2B5EF4-FFF2-40B4-BE49-F238E27FC236}">
                <a16:creationId xmlns:a16="http://schemas.microsoft.com/office/drawing/2014/main" id="{9F725772-A023-4AE7-B32A-280E7AB34CA2}"/>
              </a:ext>
            </a:extLst>
          </p:cNvPr>
          <p:cNvSpPr/>
          <p:nvPr/>
        </p:nvSpPr>
        <p:spPr bwMode="auto">
          <a:xfrm>
            <a:off x="1371600" y="4800600"/>
            <a:ext cx="6324600" cy="381000"/>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3" name="灯片编号占位符 2">
            <a:extLst>
              <a:ext uri="{FF2B5EF4-FFF2-40B4-BE49-F238E27FC236}">
                <a16:creationId xmlns:a16="http://schemas.microsoft.com/office/drawing/2014/main" id="{5BA885BF-2D91-47CC-AB97-3600438F6129}"/>
              </a:ext>
            </a:extLst>
          </p:cNvPr>
          <p:cNvSpPr>
            <a:spLocks noGrp="1"/>
          </p:cNvSpPr>
          <p:nvPr>
            <p:ph type="sldNum" sz="quarter" idx="12"/>
          </p:nvPr>
        </p:nvSpPr>
        <p:spPr/>
        <p:txBody>
          <a:bodyPr/>
          <a:lstStyle/>
          <a:p>
            <a:pPr>
              <a:defRPr/>
            </a:pPr>
            <a:fld id="{7CD91111-FDA0-40C1-BB89-68CC8A010988}" type="slidenum">
              <a:rPr lang="zh-CN" altLang="en-US" smtClean="0"/>
              <a:pPr>
                <a:defRPr/>
              </a:pPr>
              <a:t>11</a:t>
            </a:fld>
            <a:endParaRPr lang="en-US" altLang="zh-CN"/>
          </a:p>
        </p:txBody>
      </p:sp>
    </p:spTree>
    <p:extLst>
      <p:ext uri="{BB962C8B-B14F-4D97-AF65-F5344CB8AC3E}">
        <p14:creationId xmlns:p14="http://schemas.microsoft.com/office/powerpoint/2010/main" val="10845927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t>Bit-level manipulations</a:t>
            </a:r>
          </a:p>
          <a:p>
            <a:r>
              <a:rPr lang="en-US" dirty="0">
                <a:solidFill>
                  <a:srgbClr val="A6A6A6"/>
                </a:solidFill>
              </a:rPr>
              <a:t>Integers</a:t>
            </a:r>
          </a:p>
          <a:p>
            <a:pPr lvl="1"/>
            <a:r>
              <a:rPr lang="en-US" dirty="0">
                <a:solidFill>
                  <a:srgbClr val="A6A6A6"/>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
        <p:nvSpPr>
          <p:cNvPr id="4" name="灯片编号占位符 3">
            <a:extLst>
              <a:ext uri="{FF2B5EF4-FFF2-40B4-BE49-F238E27FC236}">
                <a16:creationId xmlns:a16="http://schemas.microsoft.com/office/drawing/2014/main" id="{EB734E34-75CF-49C6-A464-516DDE254DE2}"/>
              </a:ext>
            </a:extLst>
          </p:cNvPr>
          <p:cNvSpPr>
            <a:spLocks noGrp="1"/>
          </p:cNvSpPr>
          <p:nvPr>
            <p:ph type="sldNum" sz="quarter" idx="12"/>
          </p:nvPr>
        </p:nvSpPr>
        <p:spPr/>
        <p:txBody>
          <a:bodyPr/>
          <a:lstStyle/>
          <a:p>
            <a:pPr>
              <a:defRPr/>
            </a:pPr>
            <a:fld id="{7CD91111-FDA0-40C1-BB89-68CC8A010988}" type="slidenum">
              <a:rPr lang="zh-CN" altLang="en-US"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title"/>
          </p:nvPr>
        </p:nvSpPr>
        <p:spPr>
          <a:xfrm>
            <a:off x="457199" y="76200"/>
            <a:ext cx="8305799" cy="636814"/>
          </a:xfrm>
        </p:spPr>
        <p:txBody>
          <a:bodyPr/>
          <a:lstStyle/>
          <a:p>
            <a:pPr marL="119063" indent="-119063" eaLnBrk="1" hangingPunct="1"/>
            <a:r>
              <a:rPr lang="en-US"/>
              <a:t>Boolean Algebra</a:t>
            </a:r>
          </a:p>
        </p:txBody>
      </p:sp>
      <p:sp>
        <p:nvSpPr>
          <p:cNvPr id="56325" name="Rectangle 4"/>
          <p:cNvSpPr>
            <a:spLocks noGrp="1" noChangeArrowheads="1"/>
          </p:cNvSpPr>
          <p:nvPr>
            <p:ph idx="1"/>
          </p:nvPr>
        </p:nvSpPr>
        <p:spPr>
          <a:xfrm>
            <a:off x="457200" y="865414"/>
            <a:ext cx="8305800" cy="1447800"/>
          </a:xfrm>
        </p:spPr>
        <p:txBody>
          <a:bodyPr/>
          <a:lstStyle/>
          <a:p>
            <a:pPr eaLnBrk="1" hangingPunct="1"/>
            <a:r>
              <a:rPr lang="en-US" dirty="0"/>
              <a:t>Developed by George Boole in 19th Century</a:t>
            </a:r>
          </a:p>
          <a:p>
            <a:pPr marL="552450" lvl="1" eaLnBrk="1" hangingPunct="1"/>
            <a:r>
              <a:rPr lang="en-US" dirty="0"/>
              <a:t>Algebraic representation of logic</a:t>
            </a:r>
          </a:p>
          <a:p>
            <a:pPr marL="838200" lvl="2" eaLnBrk="1" hangingPunct="1"/>
            <a:r>
              <a:rPr lang="en-US" dirty="0"/>
              <a:t>Encode “True” as 1 and “False” as 0</a:t>
            </a:r>
          </a:p>
        </p:txBody>
      </p:sp>
      <p:sp>
        <p:nvSpPr>
          <p:cNvPr id="56326" name="Rectangle 5"/>
          <p:cNvSpPr>
            <a:spLocks/>
          </p:cNvSpPr>
          <p:nvPr/>
        </p:nvSpPr>
        <p:spPr bwMode="auto">
          <a:xfrm>
            <a:off x="317500" y="2478314"/>
            <a:ext cx="3797300" cy="8255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And</a:t>
            </a:r>
          </a:p>
          <a:p>
            <a:pPr marL="342900" indent="-342900" eaLnBrk="1" hangingPunct="1">
              <a:spcBef>
                <a:spcPts val="575"/>
              </a:spcBef>
              <a:buSzPct val="60000"/>
              <a:buFont typeface="Wingdings" panose="05000000000000000000" pitchFamily="2" charset="2"/>
              <a:buChar char="l"/>
            </a:pPr>
            <a:r>
              <a:rPr lang="en-US" sz="2000" b="0" dirty="0">
                <a:solidFill>
                  <a:srgbClr val="000000"/>
                </a:solidFill>
                <a:latin typeface="Calibri Bold" charset="0"/>
                <a:ea typeface="Calibri Bold" charset="0"/>
                <a:cs typeface="Calibri Bold" charset="0"/>
                <a:sym typeface="Calibri Bold" charset="0"/>
              </a:rPr>
              <a:t>A&amp;B = 1 when both A=1 and B=1</a:t>
            </a:r>
          </a:p>
        </p:txBody>
      </p:sp>
      <p:pic>
        <p:nvPicPr>
          <p:cNvPr id="56327" name="Picture 6"/>
          <p:cNvPicPr>
            <a:picLocks noChangeArrowheads="1"/>
          </p:cNvPicPr>
          <p:nvPr/>
        </p:nvPicPr>
        <p:blipFill>
          <a:blip r:embed="rId2"/>
          <a:srcRect r="77623"/>
          <a:stretch>
            <a:fillRect/>
          </a:stretch>
        </p:blipFill>
        <p:spPr bwMode="auto">
          <a:xfrm>
            <a:off x="584200" y="3303814"/>
            <a:ext cx="1397000" cy="1376363"/>
          </a:xfrm>
          <a:prstGeom prst="rect">
            <a:avLst/>
          </a:prstGeom>
          <a:noFill/>
          <a:ln w="9525">
            <a:noFill/>
            <a:miter lim="800000"/>
            <a:headEnd/>
            <a:tailEnd/>
          </a:ln>
        </p:spPr>
      </p:pic>
      <p:sp>
        <p:nvSpPr>
          <p:cNvPr id="56328" name="Rectangle 7"/>
          <p:cNvSpPr>
            <a:spLocks/>
          </p:cNvSpPr>
          <p:nvPr/>
        </p:nvSpPr>
        <p:spPr bwMode="auto">
          <a:xfrm>
            <a:off x="4419600" y="2478314"/>
            <a:ext cx="3746500" cy="8255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cs typeface="Calibri Bold" charset="0"/>
                <a:sym typeface="Calibri Bold" charset="0"/>
              </a:rPr>
              <a:t>Or</a:t>
            </a:r>
          </a:p>
          <a:p>
            <a:pPr marL="342900" indent="-342900" eaLnBrk="1" hangingPunct="1">
              <a:spcBef>
                <a:spcPts val="575"/>
              </a:spcBef>
              <a:buSzPct val="60000"/>
              <a:buFont typeface="Wingdings" panose="05000000000000000000" pitchFamily="2" charset="2"/>
              <a:buChar char="l"/>
            </a:pPr>
            <a:r>
              <a:rPr lang="en-US" b="0" dirty="0">
                <a:solidFill>
                  <a:srgbClr val="000000"/>
                </a:solidFill>
                <a:latin typeface="Calibri Bold" charset="0"/>
                <a:cs typeface="Calibri Bold" charset="0"/>
                <a:sym typeface="Calibri Bold" charset="0"/>
              </a:rPr>
              <a:t>A|B = 1 when either A=1 or B=1</a:t>
            </a:r>
          </a:p>
        </p:txBody>
      </p:sp>
      <p:pic>
        <p:nvPicPr>
          <p:cNvPr id="56329" name="Picture 8"/>
          <p:cNvPicPr>
            <a:picLocks noChangeArrowheads="1"/>
          </p:cNvPicPr>
          <p:nvPr/>
        </p:nvPicPr>
        <p:blipFill>
          <a:blip r:embed="rId3"/>
          <a:srcRect r="77623"/>
          <a:stretch>
            <a:fillRect/>
          </a:stretch>
        </p:blipFill>
        <p:spPr bwMode="auto">
          <a:xfrm>
            <a:off x="4762500" y="3311752"/>
            <a:ext cx="1397000" cy="1376362"/>
          </a:xfrm>
          <a:prstGeom prst="rect">
            <a:avLst/>
          </a:prstGeom>
          <a:noFill/>
          <a:ln w="9525">
            <a:noFill/>
            <a:miter lim="800000"/>
            <a:headEnd/>
            <a:tailEnd/>
          </a:ln>
        </p:spPr>
      </p:pic>
      <p:pic>
        <p:nvPicPr>
          <p:cNvPr id="56330" name="Picture 9"/>
          <p:cNvPicPr>
            <a:picLocks noChangeArrowheads="1"/>
          </p:cNvPicPr>
          <p:nvPr/>
        </p:nvPicPr>
        <p:blipFill>
          <a:blip r:embed="rId4"/>
          <a:srcRect r="77623"/>
          <a:stretch>
            <a:fillRect/>
          </a:stretch>
        </p:blipFill>
        <p:spPr bwMode="auto">
          <a:xfrm>
            <a:off x="584200" y="5335814"/>
            <a:ext cx="1397000" cy="1376363"/>
          </a:xfrm>
          <a:prstGeom prst="rect">
            <a:avLst/>
          </a:prstGeom>
          <a:noFill/>
          <a:ln w="9525">
            <a:noFill/>
            <a:miter lim="800000"/>
            <a:headEnd/>
            <a:tailEnd/>
          </a:ln>
        </p:spPr>
      </p:pic>
      <p:sp>
        <p:nvSpPr>
          <p:cNvPr id="56331" name="Rectangle 10"/>
          <p:cNvSpPr>
            <a:spLocks/>
          </p:cNvSpPr>
          <p:nvPr/>
        </p:nvSpPr>
        <p:spPr bwMode="auto">
          <a:xfrm>
            <a:off x="317500" y="4510314"/>
            <a:ext cx="2882900" cy="8255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cs typeface="Calibri Bold" charset="0"/>
                <a:sym typeface="Calibri Bold" charset="0"/>
              </a:rPr>
              <a:t>Not</a:t>
            </a:r>
          </a:p>
          <a:p>
            <a:pPr marL="342900" indent="-342900" eaLnBrk="1" hangingPunct="1">
              <a:spcBef>
                <a:spcPts val="575"/>
              </a:spcBef>
              <a:buSzPct val="60000"/>
              <a:buFont typeface="Wingdings" panose="05000000000000000000" pitchFamily="2" charset="2"/>
              <a:buChar char="l"/>
            </a:pPr>
            <a:r>
              <a:rPr lang="en-US" b="0" dirty="0">
                <a:solidFill>
                  <a:srgbClr val="000000"/>
                </a:solidFill>
                <a:latin typeface="Calibri Bold" charset="0"/>
                <a:cs typeface="Calibri Bold" charset="0"/>
                <a:sym typeface="Calibri Bold" charset="0"/>
              </a:rPr>
              <a:t>~A = 1 when A=0</a:t>
            </a:r>
          </a:p>
        </p:txBody>
      </p:sp>
      <p:pic>
        <p:nvPicPr>
          <p:cNvPr id="56332" name="Picture 11"/>
          <p:cNvPicPr>
            <a:picLocks noChangeArrowheads="1"/>
          </p:cNvPicPr>
          <p:nvPr/>
        </p:nvPicPr>
        <p:blipFill>
          <a:blip r:embed="rId5"/>
          <a:srcRect r="77623"/>
          <a:stretch>
            <a:fillRect/>
          </a:stretch>
        </p:blipFill>
        <p:spPr bwMode="auto">
          <a:xfrm>
            <a:off x="4762500" y="5343752"/>
            <a:ext cx="1397000" cy="1376362"/>
          </a:xfrm>
          <a:prstGeom prst="rect">
            <a:avLst/>
          </a:prstGeom>
          <a:noFill/>
          <a:ln w="9525">
            <a:noFill/>
            <a:miter lim="800000"/>
            <a:headEnd/>
            <a:tailEnd/>
          </a:ln>
        </p:spPr>
      </p:pic>
      <p:sp>
        <p:nvSpPr>
          <p:cNvPr id="56333" name="Rectangle 12"/>
          <p:cNvSpPr>
            <a:spLocks/>
          </p:cNvSpPr>
          <p:nvPr/>
        </p:nvSpPr>
        <p:spPr bwMode="auto">
          <a:xfrm>
            <a:off x="3810000" y="4518252"/>
            <a:ext cx="5181600" cy="8255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cs typeface="Calibri Bold" charset="0"/>
                <a:sym typeface="Calibri Bold" charset="0"/>
              </a:rPr>
              <a:t>Exclusive-Or (</a:t>
            </a:r>
            <a:r>
              <a:rPr lang="en-US" b="0" dirty="0" err="1">
                <a:solidFill>
                  <a:srgbClr val="000000"/>
                </a:solidFill>
                <a:latin typeface="Calibri Bold" charset="0"/>
                <a:cs typeface="Calibri Bold" charset="0"/>
                <a:sym typeface="Calibri Bold" charset="0"/>
              </a:rPr>
              <a:t>Xor</a:t>
            </a:r>
            <a:r>
              <a:rPr lang="en-US" b="0" dirty="0">
                <a:solidFill>
                  <a:srgbClr val="000000"/>
                </a:solidFill>
                <a:latin typeface="Calibri Bold" charset="0"/>
                <a:cs typeface="Calibri Bold" charset="0"/>
                <a:sym typeface="Calibri Bold" charset="0"/>
              </a:rPr>
              <a:t>)</a:t>
            </a:r>
          </a:p>
          <a:p>
            <a:pPr marL="342900" indent="-342900" eaLnBrk="1" hangingPunct="1">
              <a:spcBef>
                <a:spcPts val="575"/>
              </a:spcBef>
              <a:buSzPct val="60000"/>
              <a:buFont typeface="Wingdings" panose="05000000000000000000" pitchFamily="2" charset="2"/>
              <a:buChar char="l"/>
            </a:pPr>
            <a:r>
              <a:rPr lang="en-US" b="0" dirty="0">
                <a:solidFill>
                  <a:srgbClr val="000000"/>
                </a:solidFill>
                <a:latin typeface="Calibri Bold" charset="0"/>
                <a:cs typeface="Calibri Bold" charset="0"/>
                <a:sym typeface="Calibri Bold" charset="0"/>
              </a:rPr>
              <a:t>A^B = 1 when either A=1 or B=1, but not both</a:t>
            </a:r>
          </a:p>
        </p:txBody>
      </p:sp>
      <p:sp>
        <p:nvSpPr>
          <p:cNvPr id="2" name="灯片编号占位符 1">
            <a:extLst>
              <a:ext uri="{FF2B5EF4-FFF2-40B4-BE49-F238E27FC236}">
                <a16:creationId xmlns:a16="http://schemas.microsoft.com/office/drawing/2014/main" id="{03AC5B44-4196-48CC-86B5-40557369FC54}"/>
              </a:ext>
            </a:extLst>
          </p:cNvPr>
          <p:cNvSpPr>
            <a:spLocks noGrp="1"/>
          </p:cNvSpPr>
          <p:nvPr>
            <p:ph type="sldNum" sz="quarter" idx="12"/>
          </p:nvPr>
        </p:nvSpPr>
        <p:spPr/>
        <p:txBody>
          <a:bodyPr/>
          <a:lstStyle/>
          <a:p>
            <a:pPr>
              <a:defRPr/>
            </a:pPr>
            <a:fld id="{7CD91111-FDA0-40C1-BB89-68CC8A010988}" type="slidenum">
              <a:rPr lang="zh-CN" altLang="en-US" smtClean="0"/>
              <a:pPr>
                <a:defRPr/>
              </a:pPr>
              <a:t>13</a:t>
            </a:fld>
            <a:endParaRPr lang="en-US"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type="title"/>
          </p:nvPr>
        </p:nvSpPr>
        <p:spPr/>
        <p:txBody>
          <a:bodyPr/>
          <a:lstStyle/>
          <a:p>
            <a:pPr marL="119063" indent="-119063" eaLnBrk="1" hangingPunct="1"/>
            <a:r>
              <a:rPr lang="en-US"/>
              <a:t>General Boolean Algebras</a:t>
            </a:r>
          </a:p>
        </p:txBody>
      </p:sp>
      <p:sp>
        <p:nvSpPr>
          <p:cNvPr id="58373" name="Rectangle 4"/>
          <p:cNvSpPr>
            <a:spLocks noGrp="1" noChangeArrowheads="1"/>
          </p:cNvSpPr>
          <p:nvPr>
            <p:ph idx="1"/>
          </p:nvPr>
        </p:nvSpPr>
        <p:spPr/>
        <p:txBody>
          <a:bodyPr/>
          <a:lstStyle/>
          <a:p>
            <a:pPr eaLnBrk="1" hangingPunct="1"/>
            <a:r>
              <a:rPr lang="en-US"/>
              <a:t>Operate on Bit Vectors</a:t>
            </a:r>
          </a:p>
          <a:p>
            <a:pPr marL="552450" lvl="1" eaLnBrk="1" hangingPunct="1"/>
            <a:r>
              <a:rPr lang="en-US"/>
              <a:t>Operations applied bitwise</a:t>
            </a:r>
          </a:p>
          <a:p>
            <a:pPr eaLnBrk="1" hangingPunct="1"/>
            <a:endParaRPr lang="en-US"/>
          </a:p>
          <a:p>
            <a:pPr eaLnBrk="1" hangingPunct="1"/>
            <a:endParaRPr lang="en-US"/>
          </a:p>
          <a:p>
            <a:pPr eaLnBrk="1" hangingPunct="1"/>
            <a:endParaRPr lang="en-US"/>
          </a:p>
          <a:p>
            <a:pPr eaLnBrk="1" hangingPunct="1"/>
            <a:r>
              <a:rPr lang="en-US"/>
              <a:t>All of the Properties of Boolean Algebra Apply</a:t>
            </a:r>
          </a:p>
        </p:txBody>
      </p:sp>
      <p:sp>
        <p:nvSpPr>
          <p:cNvPr id="58374" name="Rectangle 5"/>
          <p:cNvSpPr>
            <a:spLocks/>
          </p:cNvSpPr>
          <p:nvPr/>
        </p:nvSpPr>
        <p:spPr bwMode="auto">
          <a:xfrm>
            <a:off x="7874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&amp;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01000001</a:t>
            </a:r>
          </a:p>
        </p:txBody>
      </p:sp>
      <p:sp>
        <p:nvSpPr>
          <p:cNvPr id="58375" name="Line 6"/>
          <p:cNvSpPr>
            <a:spLocks noChangeShapeType="1"/>
          </p:cNvSpPr>
          <p:nvPr/>
        </p:nvSpPr>
        <p:spPr bwMode="auto">
          <a:xfrm>
            <a:off x="8636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76" name="Rectangle 7"/>
          <p:cNvSpPr>
            <a:spLocks/>
          </p:cNvSpPr>
          <p:nvPr/>
        </p:nvSpPr>
        <p:spPr bwMode="auto">
          <a:xfrm>
            <a:off x="26162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01111101</a:t>
            </a:r>
          </a:p>
        </p:txBody>
      </p:sp>
      <p:sp>
        <p:nvSpPr>
          <p:cNvPr id="58377" name="Line 8"/>
          <p:cNvSpPr>
            <a:spLocks noChangeShapeType="1"/>
          </p:cNvSpPr>
          <p:nvPr/>
        </p:nvSpPr>
        <p:spPr bwMode="auto">
          <a:xfrm>
            <a:off x="2692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78" name="Rectangle 9"/>
          <p:cNvSpPr>
            <a:spLocks/>
          </p:cNvSpPr>
          <p:nvPr/>
        </p:nvSpPr>
        <p:spPr bwMode="auto">
          <a:xfrm>
            <a:off x="44450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00111100</a:t>
            </a:r>
          </a:p>
        </p:txBody>
      </p:sp>
      <p:sp>
        <p:nvSpPr>
          <p:cNvPr id="58379" name="Line 10"/>
          <p:cNvSpPr>
            <a:spLocks noChangeShapeType="1"/>
          </p:cNvSpPr>
          <p:nvPr/>
        </p:nvSpPr>
        <p:spPr bwMode="auto">
          <a:xfrm>
            <a:off x="4597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80" name="Rectangle 11"/>
          <p:cNvSpPr>
            <a:spLocks/>
          </p:cNvSpPr>
          <p:nvPr/>
        </p:nvSpPr>
        <p:spPr bwMode="auto">
          <a:xfrm>
            <a:off x="6348413" y="2349500"/>
            <a:ext cx="1679575"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p>
          <a:p>
            <a:pPr eaLnBrk="1" hangingPunct="1"/>
            <a:r>
              <a:rPr lang="en-US" sz="2000" b="0" dirty="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a:solidFill>
                  <a:srgbClr val="FFFFFF"/>
                </a:solidFill>
                <a:latin typeface="Courier New Bold" charset="0"/>
                <a:ea typeface="Courier New Bold" charset="0"/>
                <a:cs typeface="Courier New Bold" charset="0"/>
                <a:sym typeface="Courier New Bold" charset="0"/>
              </a:rPr>
              <a:t>10101010</a:t>
            </a:r>
          </a:p>
        </p:txBody>
      </p:sp>
      <p:sp>
        <p:nvSpPr>
          <p:cNvPr id="58381" name="Line 12"/>
          <p:cNvSpPr>
            <a:spLocks noChangeShapeType="1"/>
          </p:cNvSpPr>
          <p:nvPr/>
        </p:nvSpPr>
        <p:spPr bwMode="auto">
          <a:xfrm>
            <a:off x="6426200" y="2981325"/>
            <a:ext cx="16002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3565" name="Rectangle 13"/>
          <p:cNvSpPr>
            <a:spLocks/>
          </p:cNvSpPr>
          <p:nvPr/>
        </p:nvSpPr>
        <p:spPr bwMode="auto">
          <a:xfrm>
            <a:off x="787400" y="3035300"/>
            <a:ext cx="16779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  01000001</a:t>
            </a:r>
          </a:p>
        </p:txBody>
      </p:sp>
      <p:sp>
        <p:nvSpPr>
          <p:cNvPr id="23566" name="Rectangle 14"/>
          <p:cNvSpPr>
            <a:spLocks/>
          </p:cNvSpPr>
          <p:nvPr/>
        </p:nvSpPr>
        <p:spPr bwMode="auto">
          <a:xfrm>
            <a:off x="29210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01111101</a:t>
            </a:r>
          </a:p>
        </p:txBody>
      </p:sp>
      <p:sp>
        <p:nvSpPr>
          <p:cNvPr id="23567" name="Rectangle 15"/>
          <p:cNvSpPr>
            <a:spLocks/>
          </p:cNvSpPr>
          <p:nvPr/>
        </p:nvSpPr>
        <p:spPr bwMode="auto">
          <a:xfrm>
            <a:off x="47498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00111100</a:t>
            </a:r>
          </a:p>
        </p:txBody>
      </p:sp>
      <p:sp>
        <p:nvSpPr>
          <p:cNvPr id="23568" name="Rectangle 16"/>
          <p:cNvSpPr>
            <a:spLocks/>
          </p:cNvSpPr>
          <p:nvPr/>
        </p:nvSpPr>
        <p:spPr bwMode="auto">
          <a:xfrm>
            <a:off x="66548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10101010</a:t>
            </a:r>
          </a:p>
        </p:txBody>
      </p:sp>
      <p:sp>
        <p:nvSpPr>
          <p:cNvPr id="2" name="灯片编号占位符 1">
            <a:extLst>
              <a:ext uri="{FF2B5EF4-FFF2-40B4-BE49-F238E27FC236}">
                <a16:creationId xmlns:a16="http://schemas.microsoft.com/office/drawing/2014/main" id="{5B8E9B62-73E7-4941-B5EF-CD955BEBD93A}"/>
              </a:ext>
            </a:extLst>
          </p:cNvPr>
          <p:cNvSpPr>
            <a:spLocks noGrp="1"/>
          </p:cNvSpPr>
          <p:nvPr>
            <p:ph type="sldNum" sz="quarter" idx="12"/>
          </p:nvPr>
        </p:nvSpPr>
        <p:spPr/>
        <p:txBody>
          <a:bodyPr/>
          <a:lstStyle/>
          <a:p>
            <a:pPr>
              <a:defRPr/>
            </a:pPr>
            <a:fld id="{7CD91111-FDA0-40C1-BB89-68CC8A010988}" type="slidenum">
              <a:rPr lang="zh-CN" altLang="en-US" smtClean="0"/>
              <a:pPr>
                <a:defRPr/>
              </a:pPr>
              <a:t>14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3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35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35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35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5" grpId="0" build="p" autoUpdateAnimBg="0"/>
      <p:bldP spid="23566" grpId="0" build="p" autoUpdateAnimBg="0"/>
      <p:bldP spid="23567" grpId="0" build="p" autoUpdateAnimBg="0"/>
      <p:bldP spid="2356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type="title"/>
          </p:nvPr>
        </p:nvSpPr>
        <p:spPr>
          <a:xfrm>
            <a:off x="357018" y="0"/>
            <a:ext cx="8634582" cy="762000"/>
          </a:xfrm>
        </p:spPr>
        <p:txBody>
          <a:bodyPr/>
          <a:lstStyle/>
          <a:p>
            <a:r>
              <a:rPr lang="en-US" dirty="0"/>
              <a:t>Example: Representing &amp; Manipulating Sets</a:t>
            </a:r>
          </a:p>
        </p:txBody>
      </p:sp>
      <p:sp>
        <p:nvSpPr>
          <p:cNvPr id="59397" name="Rectangle 4"/>
          <p:cNvSpPr>
            <a:spLocks noGrp="1" noChangeArrowheads="1"/>
          </p:cNvSpPr>
          <p:nvPr>
            <p:ph idx="1"/>
          </p:nvPr>
        </p:nvSpPr>
        <p:spPr>
          <a:xfrm>
            <a:off x="521409" y="752789"/>
            <a:ext cx="8305800" cy="5334000"/>
          </a:xfrm>
        </p:spPr>
        <p:txBody>
          <a:bodyPr/>
          <a:lstStyle/>
          <a:p>
            <a:r>
              <a:rPr lang="en-US" sz="2400" dirty="0"/>
              <a:t>Representation</a:t>
            </a:r>
          </a:p>
          <a:p>
            <a:pPr lvl="1"/>
            <a:r>
              <a:rPr lang="en-US" sz="2000" dirty="0"/>
              <a:t>Width </a:t>
            </a:r>
            <a:r>
              <a:rPr lang="en-US" sz="2000" dirty="0" err="1"/>
              <a:t>w</a:t>
            </a:r>
            <a:r>
              <a:rPr lang="en-US" sz="2000" dirty="0"/>
              <a:t> bit vector represents subsets of {0, …, </a:t>
            </a:r>
            <a:r>
              <a:rPr lang="en-US" sz="2000" dirty="0" err="1"/>
              <a:t>w</a:t>
            </a:r>
            <a:r>
              <a:rPr lang="en-US" sz="2000" dirty="0"/>
              <a:t>–1}</a:t>
            </a:r>
          </a:p>
          <a:p>
            <a:pPr lvl="1"/>
            <a:r>
              <a:rPr lang="en-US" sz="2000" dirty="0" err="1"/>
              <a:t>a</a:t>
            </a:r>
            <a:r>
              <a:rPr lang="en-US" sz="2000" baseline="-25000" dirty="0" err="1"/>
              <a:t>j</a:t>
            </a:r>
            <a:r>
              <a:rPr lang="en-US" sz="2000" dirty="0"/>
              <a:t> = 1 if </a:t>
            </a:r>
            <a:r>
              <a:rPr lang="en-US" sz="2000" dirty="0" err="1"/>
              <a:t>j</a:t>
            </a:r>
            <a:r>
              <a:rPr lang="en-US" sz="2000" dirty="0"/>
              <a:t>  ∈ A</a:t>
            </a:r>
          </a:p>
          <a:p>
            <a:pPr lvl="2"/>
            <a:endParaRPr lang="en-US" dirty="0">
              <a:latin typeface="Calibri" pitchFamily="34" charset="0"/>
              <a:sym typeface="Monaco" charset="0"/>
            </a:endParaRPr>
          </a:p>
          <a:p>
            <a:pPr lvl="2"/>
            <a:r>
              <a:rPr lang="en-US" dirty="0">
                <a:latin typeface="Calibri" pitchFamily="34" charset="0"/>
                <a:sym typeface="Monaco" charset="0"/>
              </a:rPr>
              <a:t> 01101001	{ 0, 3, 5, 6 }</a:t>
            </a:r>
          </a:p>
          <a:p>
            <a:pPr lvl="2"/>
            <a:r>
              <a:rPr lang="en-US" dirty="0">
                <a:latin typeface="Calibri" pitchFamily="34" charset="0"/>
                <a:sym typeface="Monaco" charset="0"/>
              </a:rPr>
              <a:t> 76543210</a:t>
            </a:r>
          </a:p>
          <a:p>
            <a:pPr lvl="2"/>
            <a:endParaRPr lang="en-US" dirty="0">
              <a:latin typeface="Calibri" pitchFamily="34" charset="0"/>
              <a:sym typeface="Monaco" charset="0"/>
            </a:endParaRPr>
          </a:p>
          <a:p>
            <a:pPr lvl="2"/>
            <a:r>
              <a:rPr lang="en-US" dirty="0">
                <a:latin typeface="Calibri" pitchFamily="34" charset="0"/>
                <a:sym typeface="Monaco" charset="0"/>
              </a:rPr>
              <a:t> 01010101	{ 0, 2, 4, 6 }</a:t>
            </a:r>
          </a:p>
          <a:p>
            <a:pPr lvl="2"/>
            <a:r>
              <a:rPr lang="en-US" dirty="0">
                <a:latin typeface="Calibri" pitchFamily="34" charset="0"/>
                <a:sym typeface="Monaco" charset="0"/>
              </a:rPr>
              <a:t> 76543210</a:t>
            </a:r>
          </a:p>
          <a:p>
            <a:r>
              <a:rPr lang="en-US" sz="2400" dirty="0"/>
              <a:t>Operations</a:t>
            </a:r>
          </a:p>
          <a:p>
            <a:pPr lvl="1"/>
            <a:r>
              <a:rPr lang="en-US" sz="2000" dirty="0">
                <a:latin typeface="Calibri" pitchFamily="34" charset="0"/>
              </a:rPr>
              <a:t>&amp;    Intersection	               01000001	{ 0, 6 }</a:t>
            </a:r>
          </a:p>
          <a:p>
            <a:pPr lvl="1"/>
            <a:r>
              <a:rPr lang="en-US" sz="2000" dirty="0">
                <a:latin typeface="Calibri" pitchFamily="34" charset="0"/>
              </a:rPr>
              <a:t>|     Union		               01111101               { 0, 2, 3, 4, 5, 6 }</a:t>
            </a:r>
          </a:p>
          <a:p>
            <a:pPr lvl="1"/>
            <a:r>
              <a:rPr lang="en-US" sz="2000" dirty="0">
                <a:latin typeface="Calibri" pitchFamily="34" charset="0"/>
              </a:rPr>
              <a:t>^	    Symmetric difference    00111100	{ 2, 3, 4, 5 }</a:t>
            </a:r>
          </a:p>
          <a:p>
            <a:pPr lvl="1"/>
            <a:r>
              <a:rPr lang="en-US" sz="2000" dirty="0">
                <a:latin typeface="Calibri" pitchFamily="34" charset="0"/>
              </a:rPr>
              <a:t>~	    Complement	               10101010	{ 1, 3, 5, 7 }</a:t>
            </a:r>
          </a:p>
        </p:txBody>
      </p:sp>
      <p:sp>
        <p:nvSpPr>
          <p:cNvPr id="2" name="灯片编号占位符 1">
            <a:extLst>
              <a:ext uri="{FF2B5EF4-FFF2-40B4-BE49-F238E27FC236}">
                <a16:creationId xmlns:a16="http://schemas.microsoft.com/office/drawing/2014/main" id="{02C8D9B3-8C39-4656-A4D6-FE8DAF903532}"/>
              </a:ext>
            </a:extLst>
          </p:cNvPr>
          <p:cNvSpPr>
            <a:spLocks noGrp="1"/>
          </p:cNvSpPr>
          <p:nvPr>
            <p:ph type="sldNum" sz="quarter" idx="12"/>
          </p:nvPr>
        </p:nvSpPr>
        <p:spPr/>
        <p:txBody>
          <a:bodyPr/>
          <a:lstStyle/>
          <a:p>
            <a:pPr>
              <a:defRPr/>
            </a:pPr>
            <a:fld id="{7CD91111-FDA0-40C1-BB89-68CC8A010988}" type="slidenum">
              <a:rPr lang="zh-CN" altLang="en-US" smtClean="0"/>
              <a:pPr>
                <a:defRPr/>
              </a:pPr>
              <a:t>15</a:t>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Grp="1" noChangeArrowheads="1"/>
          </p:cNvSpPr>
          <p:nvPr>
            <p:ph type="title"/>
          </p:nvPr>
        </p:nvSpPr>
        <p:spPr/>
        <p:txBody>
          <a:bodyPr/>
          <a:lstStyle/>
          <a:p>
            <a:pPr marL="119063" indent="-119063" eaLnBrk="1" hangingPunct="1"/>
            <a:r>
              <a:rPr lang="en-US"/>
              <a:t>Bit-Level Operations in C</a:t>
            </a:r>
          </a:p>
        </p:txBody>
      </p:sp>
      <p:sp>
        <p:nvSpPr>
          <p:cNvPr id="60421" name="Rectangle 4"/>
          <p:cNvSpPr>
            <a:spLocks noGrp="1" noChangeArrowheads="1"/>
          </p:cNvSpPr>
          <p:nvPr>
            <p:ph idx="1"/>
          </p:nvPr>
        </p:nvSpPr>
        <p:spPr>
          <a:xfrm>
            <a:off x="533400" y="913318"/>
            <a:ext cx="8305800" cy="5334000"/>
          </a:xfrm>
        </p:spPr>
        <p:txBody>
          <a:bodyPr/>
          <a:lstStyle/>
          <a:p>
            <a:pPr eaLnBrk="1" hangingPunct="1"/>
            <a:r>
              <a:rPr lang="en-US" dirty="0"/>
              <a:t>Operations </a:t>
            </a:r>
            <a:r>
              <a:rPr lang="en-US" dirty="0">
                <a:latin typeface="Monaco" charset="0"/>
                <a:ea typeface="Monaco" charset="0"/>
                <a:cs typeface="Monaco" charset="0"/>
                <a:sym typeface="Monaco" charset="0"/>
              </a:rPr>
              <a:t>&amp;</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Available in C</a:t>
            </a:r>
          </a:p>
          <a:p>
            <a:pPr marL="552450" lvl="1" eaLnBrk="1" hangingPunct="1"/>
            <a:r>
              <a:rPr lang="en-US" dirty="0"/>
              <a:t>Apply to any “integral” data type</a:t>
            </a:r>
          </a:p>
          <a:p>
            <a:pPr marL="838200" lvl="2" eaLnBrk="1" hangingPunct="1"/>
            <a:r>
              <a:rPr lang="en-US" sz="1800" dirty="0">
                <a:latin typeface="Monaco" charset="0"/>
                <a:ea typeface="Monaco" charset="0"/>
                <a:cs typeface="Monaco" charset="0"/>
                <a:sym typeface="Monaco" charset="0"/>
              </a:rPr>
              <a:t>long, </a:t>
            </a:r>
            <a:r>
              <a:rPr lang="en-US" sz="1800" dirty="0" err="1">
                <a:latin typeface="Monaco" charset="0"/>
                <a:ea typeface="Monaco" charset="0"/>
                <a:cs typeface="Monaco" charset="0"/>
                <a:sym typeface="Monaco" charset="0"/>
              </a:rPr>
              <a:t>int</a:t>
            </a:r>
            <a:r>
              <a:rPr lang="en-US" sz="1800" dirty="0">
                <a:latin typeface="Monaco" charset="0"/>
                <a:ea typeface="Monaco" charset="0"/>
                <a:cs typeface="Monaco" charset="0"/>
                <a:sym typeface="Monaco" charset="0"/>
              </a:rPr>
              <a:t>, short, char, unsigned</a:t>
            </a:r>
            <a:endParaRPr lang="en-US" sz="1800" dirty="0">
              <a:latin typeface="Monaco" charset="0"/>
              <a:sym typeface="Monaco" charset="0"/>
            </a:endParaRPr>
          </a:p>
          <a:p>
            <a:pPr marL="552450" lvl="1" eaLnBrk="1" hangingPunct="1"/>
            <a:r>
              <a:rPr lang="en-US" dirty="0"/>
              <a:t>View arguments as bit vectors</a:t>
            </a:r>
          </a:p>
          <a:p>
            <a:pPr marL="552450" lvl="1" eaLnBrk="1" hangingPunct="1"/>
            <a:r>
              <a:rPr lang="en-US" dirty="0"/>
              <a:t>Arguments applied bit-wise</a:t>
            </a:r>
          </a:p>
          <a:p>
            <a:pPr eaLnBrk="1" hangingPunct="1"/>
            <a:r>
              <a:rPr lang="en-US" dirty="0"/>
              <a:t>Examples (Char data type)</a:t>
            </a:r>
          </a:p>
          <a:p>
            <a:pPr marL="552450" lvl="1" eaLnBrk="1" hangingPunct="1"/>
            <a:r>
              <a:rPr lang="en-US" sz="1800" dirty="0">
                <a:latin typeface="Monaco" charset="0"/>
                <a:ea typeface="Zapf Dingbats" charset="2"/>
                <a:cs typeface="Zapf Dingbats" charset="2"/>
                <a:sym typeface="Monaco" charset="0"/>
              </a:rPr>
              <a:t>~0x41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0xBE</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~01000001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Zapf Dingbats" charset="2"/>
                <a:cs typeface="Zapf Dingbats" charset="2"/>
                <a:sym typeface="Monaco" charset="0"/>
              </a:rPr>
              <a:t> </a:t>
            </a:r>
            <a:r>
              <a:rPr lang="en-US" sz="1800" dirty="0">
                <a:solidFill>
                  <a:schemeClr val="bg1"/>
                </a:solidFill>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10111110</a:t>
            </a:r>
            <a:r>
              <a:rPr lang="en-US" sz="1800" baseline="-6000" dirty="0">
                <a:solidFill>
                  <a:schemeClr val="bg1"/>
                </a:solidFill>
                <a:latin typeface="Monaco" charset="0"/>
                <a:ea typeface="Monaco" charset="0"/>
                <a:cs typeface="Monaco" charset="0"/>
                <a:sym typeface="Monaco" charset="0"/>
              </a:rPr>
              <a:t>2</a:t>
            </a:r>
            <a:endParaRPr lang="en-US" sz="1800" dirty="0">
              <a:solidFill>
                <a:schemeClr val="bg1"/>
              </a:solidFill>
              <a:latin typeface="Monaco" charset="0"/>
              <a:sym typeface="Monaco" charset="0"/>
            </a:endParaRPr>
          </a:p>
          <a:p>
            <a:pPr marL="552450" lvl="1"/>
            <a:r>
              <a:rPr lang="en-US" sz="1800" dirty="0">
                <a:latin typeface="Monaco" charset="0"/>
                <a:ea typeface="Zapf Dingbats" charset="2"/>
                <a:cs typeface="Zapf Dingbats" charset="2"/>
                <a:sym typeface="Monaco" charset="0"/>
              </a:rPr>
              <a:t>~0x00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0xFF</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~00000000</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Zapf Dingbats" charset="2"/>
                <a:cs typeface="Zapf Dingbats" charset="2"/>
                <a:sym typeface="Monaco" charset="0"/>
              </a:rPr>
              <a:t> </a:t>
            </a:r>
            <a:r>
              <a:rPr lang="en-US" sz="1800" dirty="0">
                <a:solidFill>
                  <a:schemeClr val="bg1"/>
                </a:solidFill>
                <a:ea typeface="Zapf Dingbats" charset="2"/>
                <a:cs typeface="Zapf Dingbats" charset="2"/>
                <a:sym typeface="Monaco" charset="0"/>
              </a:rPr>
              <a:t>→</a:t>
            </a:r>
            <a:r>
              <a:rPr lang="en-US" sz="1800" dirty="0">
                <a:solidFill>
                  <a:schemeClr val="bg1"/>
                </a:solidFill>
                <a:latin typeface="Monaco" charset="0"/>
                <a:ea typeface="Zapf Dingbats" charset="2"/>
                <a:cs typeface="Zapf Dingbats" charset="2"/>
                <a:sym typeface="Monaco" charset="0"/>
              </a:rPr>
              <a:t> 11111111</a:t>
            </a:r>
            <a:r>
              <a:rPr lang="en-US" sz="1800" baseline="-6000" dirty="0">
                <a:solidFill>
                  <a:schemeClr val="bg1"/>
                </a:solidFill>
                <a:latin typeface="Monaco" charset="0"/>
                <a:ea typeface="Monaco" charset="0"/>
                <a:cs typeface="Monaco" charset="0"/>
                <a:sym typeface="Monaco" charset="0"/>
              </a:rPr>
              <a:t>2</a:t>
            </a:r>
            <a:endParaRPr lang="en-US" sz="1800" dirty="0">
              <a:solidFill>
                <a:schemeClr val="bg1"/>
              </a:solidFill>
              <a:latin typeface="Monaco" charset="0"/>
              <a:sym typeface="Monaco" charset="0"/>
            </a:endParaRPr>
          </a:p>
          <a:p>
            <a:pPr marL="552450" lvl="1"/>
            <a:r>
              <a:rPr lang="en-US" sz="1800" dirty="0">
                <a:latin typeface="Monaco" charset="0"/>
                <a:ea typeface="Zapf Dingbats" charset="2"/>
                <a:cs typeface="Zapf Dingbats" charset="2"/>
                <a:sym typeface="Monaco" charset="0"/>
              </a:rPr>
              <a:t>0x69 &amp;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0x41</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01101001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Monaco" charset="0"/>
                <a:cs typeface="Monaco" charset="0"/>
                <a:sym typeface="Monaco" charset="0"/>
              </a:rPr>
              <a:t> &amp; 01010101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Zapf Dingbats" charset="2"/>
                <a:cs typeface="Zapf Dingbats" charset="2"/>
                <a:sym typeface="Monaco" charset="0"/>
              </a:rPr>
              <a:t> </a:t>
            </a:r>
            <a:r>
              <a:rPr lang="en-US" sz="1800" dirty="0">
                <a:solidFill>
                  <a:schemeClr val="bg1"/>
                </a:solidFill>
                <a:ea typeface="Zapf Dingbats" charset="2"/>
                <a:cs typeface="Zapf Dingbats" charset="2"/>
                <a:sym typeface="Monaco" charset="0"/>
              </a:rPr>
              <a:t>→</a:t>
            </a:r>
            <a:r>
              <a:rPr lang="en-US" sz="1800" dirty="0">
                <a:solidFill>
                  <a:schemeClr val="bg1"/>
                </a:solidFill>
                <a:latin typeface="Monaco" charset="0"/>
                <a:ea typeface="Zapf Dingbats" charset="2"/>
                <a:cs typeface="Zapf Dingbats" charset="2"/>
                <a:sym typeface="Monaco" charset="0"/>
              </a:rPr>
              <a:t> 01000001</a:t>
            </a:r>
            <a:r>
              <a:rPr lang="en-US" sz="1800" baseline="-6000" dirty="0">
                <a:solidFill>
                  <a:schemeClr val="bg1"/>
                </a:solidFill>
                <a:latin typeface="Monaco" charset="0"/>
                <a:ea typeface="Monaco" charset="0"/>
                <a:cs typeface="Monaco" charset="0"/>
                <a:sym typeface="Monaco" charset="0"/>
              </a:rPr>
              <a:t>2</a:t>
            </a:r>
            <a:endParaRPr lang="en-US" sz="1800" dirty="0">
              <a:solidFill>
                <a:schemeClr val="bg1"/>
              </a:solidFill>
              <a:latin typeface="Monaco" charset="0"/>
              <a:sym typeface="Monaco" charset="0"/>
            </a:endParaRPr>
          </a:p>
          <a:p>
            <a:pPr marL="552450" lvl="1"/>
            <a:r>
              <a:rPr lang="en-US" sz="1800" dirty="0">
                <a:latin typeface="Monaco" charset="0"/>
                <a:ea typeface="Zapf Dingbats" charset="2"/>
                <a:cs typeface="Zapf Dingbats" charset="2"/>
                <a:sym typeface="Monaco" charset="0"/>
              </a:rPr>
              <a:t>0x69 |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0x7D</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01101001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Monaco" charset="0"/>
                <a:cs typeface="Monaco" charset="0"/>
                <a:sym typeface="Monaco" charset="0"/>
              </a:rPr>
              <a:t> | 01010101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Monaco" charset="0"/>
                <a:cs typeface="Monaco" charset="0"/>
                <a:sym typeface="Monaco" charset="0"/>
              </a:rPr>
              <a:t> </a:t>
            </a:r>
            <a:r>
              <a:rPr lang="en-US" sz="1800" dirty="0">
                <a:solidFill>
                  <a:schemeClr val="bg1"/>
                </a:solidFill>
                <a:ea typeface="Zapf Dingbats" charset="2"/>
                <a:cs typeface="Zapf Dingbats" charset="2"/>
                <a:sym typeface="Monaco" charset="0"/>
              </a:rPr>
              <a:t>→</a:t>
            </a:r>
            <a:r>
              <a:rPr lang="en-US" sz="1800" dirty="0">
                <a:solidFill>
                  <a:schemeClr val="bg1"/>
                </a:solidFill>
                <a:latin typeface="Monaco" charset="0"/>
                <a:ea typeface="Monaco" charset="0"/>
                <a:cs typeface="Monaco" charset="0"/>
                <a:sym typeface="Monaco" charset="0"/>
              </a:rPr>
              <a:t> 01111101</a:t>
            </a:r>
            <a:r>
              <a:rPr lang="en-US" sz="1800" baseline="-6000" dirty="0">
                <a:solidFill>
                  <a:schemeClr val="bg1"/>
                </a:solidFill>
                <a:latin typeface="Monaco" charset="0"/>
                <a:ea typeface="Monaco" charset="0"/>
                <a:cs typeface="Monaco" charset="0"/>
                <a:sym typeface="Monaco" charset="0"/>
              </a:rPr>
              <a:t>2</a:t>
            </a:r>
            <a:endParaRPr lang="en-US" sz="1800" baseline="-6000" dirty="0">
              <a:solidFill>
                <a:schemeClr val="bg1"/>
              </a:solidFill>
              <a:latin typeface="Monaco" charset="0"/>
              <a:sym typeface="Monaco" charset="0"/>
            </a:endParaRPr>
          </a:p>
        </p:txBody>
      </p:sp>
      <p:grpSp>
        <p:nvGrpSpPr>
          <p:cNvPr id="4" name="Group 5"/>
          <p:cNvGrpSpPr>
            <a:grpSpLocks/>
          </p:cNvGrpSpPr>
          <p:nvPr/>
        </p:nvGrpSpPr>
        <p:grpSpPr bwMode="auto">
          <a:xfrm>
            <a:off x="6858000" y="814287"/>
            <a:ext cx="1851025" cy="4591050"/>
            <a:chOff x="0" y="0"/>
            <a:chExt cx="1166" cy="2891"/>
          </a:xfrm>
        </p:grpSpPr>
        <p:grpSp>
          <p:nvGrpSpPr>
            <p:cNvPr id="5" name="Group 6"/>
            <p:cNvGrpSpPr>
              <a:grpSpLocks/>
            </p:cNvGrpSpPr>
            <p:nvPr/>
          </p:nvGrpSpPr>
          <p:grpSpPr bwMode="auto">
            <a:xfrm>
              <a:off x="0" y="507"/>
              <a:ext cx="1104" cy="2384"/>
              <a:chOff x="0" y="0"/>
              <a:chExt cx="1104" cy="2384"/>
            </a:xfrm>
          </p:grpSpPr>
          <p:grpSp>
            <p:nvGrpSpPr>
              <p:cNvPr id="9" name="Group 7"/>
              <p:cNvGrpSpPr>
                <a:grpSpLocks/>
              </p:cNvGrpSpPr>
              <p:nvPr/>
            </p:nvGrpSpPr>
            <p:grpSpPr bwMode="auto">
              <a:xfrm>
                <a:off x="0" y="0"/>
                <a:ext cx="288" cy="224"/>
                <a:chOff x="0" y="0"/>
                <a:chExt cx="288" cy="224"/>
              </a:xfrm>
            </p:grpSpPr>
            <p:sp>
              <p:nvSpPr>
                <p:cNvPr id="151"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52" name="Rectangle 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0" name="Group 10"/>
              <p:cNvGrpSpPr>
                <a:grpSpLocks/>
              </p:cNvGrpSpPr>
              <p:nvPr/>
            </p:nvGrpSpPr>
            <p:grpSpPr bwMode="auto">
              <a:xfrm>
                <a:off x="288" y="0"/>
                <a:ext cx="288" cy="224"/>
                <a:chOff x="0" y="0"/>
                <a:chExt cx="288" cy="224"/>
              </a:xfrm>
            </p:grpSpPr>
            <p:sp>
              <p:nvSpPr>
                <p:cNvPr id="149"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50" name="Rectangle 1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1" name="Group 13"/>
              <p:cNvGrpSpPr>
                <a:grpSpLocks/>
              </p:cNvGrpSpPr>
              <p:nvPr/>
            </p:nvGrpSpPr>
            <p:grpSpPr bwMode="auto">
              <a:xfrm>
                <a:off x="576" y="0"/>
                <a:ext cx="528" cy="224"/>
                <a:chOff x="0" y="0"/>
                <a:chExt cx="528" cy="224"/>
              </a:xfrm>
            </p:grpSpPr>
            <p:sp>
              <p:nvSpPr>
                <p:cNvPr id="147"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8" name="Rectangle 1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0000</a:t>
                  </a:r>
                </a:p>
              </p:txBody>
            </p:sp>
          </p:grpSp>
          <p:grpSp>
            <p:nvGrpSpPr>
              <p:cNvPr id="12" name="Group 16"/>
              <p:cNvGrpSpPr>
                <a:grpSpLocks/>
              </p:cNvGrpSpPr>
              <p:nvPr/>
            </p:nvGrpSpPr>
            <p:grpSpPr bwMode="auto">
              <a:xfrm>
                <a:off x="0" y="144"/>
                <a:ext cx="288" cy="224"/>
                <a:chOff x="0" y="0"/>
                <a:chExt cx="288" cy="224"/>
              </a:xfrm>
            </p:grpSpPr>
            <p:sp>
              <p:nvSpPr>
                <p:cNvPr id="145"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6" name="Rectangle 1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3" name="Group 19"/>
              <p:cNvGrpSpPr>
                <a:grpSpLocks/>
              </p:cNvGrpSpPr>
              <p:nvPr/>
            </p:nvGrpSpPr>
            <p:grpSpPr bwMode="auto">
              <a:xfrm>
                <a:off x="288" y="144"/>
                <a:ext cx="288" cy="224"/>
                <a:chOff x="0" y="0"/>
                <a:chExt cx="288" cy="224"/>
              </a:xfrm>
            </p:grpSpPr>
            <p:sp>
              <p:nvSpPr>
                <p:cNvPr id="143"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4" name="Rectangle 2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4" name="Group 22"/>
              <p:cNvGrpSpPr>
                <a:grpSpLocks/>
              </p:cNvGrpSpPr>
              <p:nvPr/>
            </p:nvGrpSpPr>
            <p:grpSpPr bwMode="auto">
              <a:xfrm>
                <a:off x="576" y="144"/>
                <a:ext cx="528" cy="224"/>
                <a:chOff x="0" y="0"/>
                <a:chExt cx="528" cy="224"/>
              </a:xfrm>
            </p:grpSpPr>
            <p:sp>
              <p:nvSpPr>
                <p:cNvPr id="141"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2" name="Rectangle 2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a:t>
                  </a:r>
                </a:p>
              </p:txBody>
            </p:sp>
          </p:grpSp>
          <p:grpSp>
            <p:nvGrpSpPr>
              <p:cNvPr id="15" name="Group 25"/>
              <p:cNvGrpSpPr>
                <a:grpSpLocks/>
              </p:cNvGrpSpPr>
              <p:nvPr/>
            </p:nvGrpSpPr>
            <p:grpSpPr bwMode="auto">
              <a:xfrm>
                <a:off x="0" y="288"/>
                <a:ext cx="288" cy="224"/>
                <a:chOff x="0" y="0"/>
                <a:chExt cx="288" cy="224"/>
              </a:xfrm>
            </p:grpSpPr>
            <p:sp>
              <p:nvSpPr>
                <p:cNvPr id="139"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0" name="Rectangle 2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6" name="Group 28"/>
              <p:cNvGrpSpPr>
                <a:grpSpLocks/>
              </p:cNvGrpSpPr>
              <p:nvPr/>
            </p:nvGrpSpPr>
            <p:grpSpPr bwMode="auto">
              <a:xfrm>
                <a:off x="288" y="288"/>
                <a:ext cx="288" cy="224"/>
                <a:chOff x="0" y="0"/>
                <a:chExt cx="288" cy="224"/>
              </a:xfrm>
            </p:grpSpPr>
            <p:sp>
              <p:nvSpPr>
                <p:cNvPr id="137"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8" name="Rectangle 3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7" name="Group 31"/>
              <p:cNvGrpSpPr>
                <a:grpSpLocks/>
              </p:cNvGrpSpPr>
              <p:nvPr/>
            </p:nvGrpSpPr>
            <p:grpSpPr bwMode="auto">
              <a:xfrm>
                <a:off x="576" y="288"/>
                <a:ext cx="528" cy="224"/>
                <a:chOff x="0" y="0"/>
                <a:chExt cx="528" cy="224"/>
              </a:xfrm>
            </p:grpSpPr>
            <p:sp>
              <p:nvSpPr>
                <p:cNvPr id="135"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6" name="Rectangle 3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0010</a:t>
                  </a:r>
                </a:p>
              </p:txBody>
            </p:sp>
          </p:grpSp>
          <p:grpSp>
            <p:nvGrpSpPr>
              <p:cNvPr id="18" name="Group 34"/>
              <p:cNvGrpSpPr>
                <a:grpSpLocks/>
              </p:cNvGrpSpPr>
              <p:nvPr/>
            </p:nvGrpSpPr>
            <p:grpSpPr bwMode="auto">
              <a:xfrm>
                <a:off x="0" y="432"/>
                <a:ext cx="288" cy="224"/>
                <a:chOff x="0" y="0"/>
                <a:chExt cx="288" cy="224"/>
              </a:xfrm>
            </p:grpSpPr>
            <p:sp>
              <p:nvSpPr>
                <p:cNvPr id="133"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4" name="Rectangle 3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19" name="Group 37"/>
              <p:cNvGrpSpPr>
                <a:grpSpLocks/>
              </p:cNvGrpSpPr>
              <p:nvPr/>
            </p:nvGrpSpPr>
            <p:grpSpPr bwMode="auto">
              <a:xfrm>
                <a:off x="288" y="432"/>
                <a:ext cx="288" cy="224"/>
                <a:chOff x="0" y="0"/>
                <a:chExt cx="288" cy="224"/>
              </a:xfrm>
            </p:grpSpPr>
            <p:sp>
              <p:nvSpPr>
                <p:cNvPr id="131"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2" name="Rectangle 3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20" name="Group 40"/>
              <p:cNvGrpSpPr>
                <a:grpSpLocks/>
              </p:cNvGrpSpPr>
              <p:nvPr/>
            </p:nvGrpSpPr>
            <p:grpSpPr bwMode="auto">
              <a:xfrm>
                <a:off x="576" y="432"/>
                <a:ext cx="528" cy="224"/>
                <a:chOff x="0" y="0"/>
                <a:chExt cx="528" cy="224"/>
              </a:xfrm>
            </p:grpSpPr>
            <p:sp>
              <p:nvSpPr>
                <p:cNvPr id="129"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0" name="Rectangle 4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0011</a:t>
                  </a:r>
                </a:p>
              </p:txBody>
            </p:sp>
          </p:grpSp>
          <p:grpSp>
            <p:nvGrpSpPr>
              <p:cNvPr id="21" name="Group 43"/>
              <p:cNvGrpSpPr>
                <a:grpSpLocks/>
              </p:cNvGrpSpPr>
              <p:nvPr/>
            </p:nvGrpSpPr>
            <p:grpSpPr bwMode="auto">
              <a:xfrm>
                <a:off x="0" y="576"/>
                <a:ext cx="288" cy="224"/>
                <a:chOff x="0" y="0"/>
                <a:chExt cx="288" cy="224"/>
              </a:xfrm>
            </p:grpSpPr>
            <p:sp>
              <p:nvSpPr>
                <p:cNvPr id="127"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8" name="Rectangle 4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2" name="Group 46"/>
              <p:cNvGrpSpPr>
                <a:grpSpLocks/>
              </p:cNvGrpSpPr>
              <p:nvPr/>
            </p:nvGrpSpPr>
            <p:grpSpPr bwMode="auto">
              <a:xfrm>
                <a:off x="288" y="576"/>
                <a:ext cx="288" cy="224"/>
                <a:chOff x="0" y="0"/>
                <a:chExt cx="288" cy="224"/>
              </a:xfrm>
            </p:grpSpPr>
            <p:sp>
              <p:nvSpPr>
                <p:cNvPr id="125"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6" name="Rectangle 4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3" name="Group 49"/>
              <p:cNvGrpSpPr>
                <a:grpSpLocks/>
              </p:cNvGrpSpPr>
              <p:nvPr/>
            </p:nvGrpSpPr>
            <p:grpSpPr bwMode="auto">
              <a:xfrm>
                <a:off x="576" y="576"/>
                <a:ext cx="528" cy="224"/>
                <a:chOff x="0" y="0"/>
                <a:chExt cx="528" cy="224"/>
              </a:xfrm>
            </p:grpSpPr>
            <p:sp>
              <p:nvSpPr>
                <p:cNvPr id="123"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4" name="Rectangle 5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0100</a:t>
                  </a:r>
                </a:p>
              </p:txBody>
            </p:sp>
          </p:grpSp>
          <p:grpSp>
            <p:nvGrpSpPr>
              <p:cNvPr id="24" name="Group 52"/>
              <p:cNvGrpSpPr>
                <a:grpSpLocks/>
              </p:cNvGrpSpPr>
              <p:nvPr/>
            </p:nvGrpSpPr>
            <p:grpSpPr bwMode="auto">
              <a:xfrm>
                <a:off x="0" y="720"/>
                <a:ext cx="288" cy="224"/>
                <a:chOff x="0" y="0"/>
                <a:chExt cx="288" cy="224"/>
              </a:xfrm>
            </p:grpSpPr>
            <p:sp>
              <p:nvSpPr>
                <p:cNvPr id="121"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2" name="Rectangle 5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5" name="Group 55"/>
              <p:cNvGrpSpPr>
                <a:grpSpLocks/>
              </p:cNvGrpSpPr>
              <p:nvPr/>
            </p:nvGrpSpPr>
            <p:grpSpPr bwMode="auto">
              <a:xfrm>
                <a:off x="288" y="720"/>
                <a:ext cx="288" cy="224"/>
                <a:chOff x="0" y="0"/>
                <a:chExt cx="288" cy="224"/>
              </a:xfrm>
            </p:grpSpPr>
            <p:sp>
              <p:nvSpPr>
                <p:cNvPr id="119"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0" name="Rectangle 5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6" name="Group 58"/>
              <p:cNvGrpSpPr>
                <a:grpSpLocks/>
              </p:cNvGrpSpPr>
              <p:nvPr/>
            </p:nvGrpSpPr>
            <p:grpSpPr bwMode="auto">
              <a:xfrm>
                <a:off x="576" y="720"/>
                <a:ext cx="528" cy="224"/>
                <a:chOff x="0" y="0"/>
                <a:chExt cx="528" cy="224"/>
              </a:xfrm>
            </p:grpSpPr>
            <p:sp>
              <p:nvSpPr>
                <p:cNvPr id="117"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8" name="Rectangle 6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0101</a:t>
                  </a:r>
                </a:p>
              </p:txBody>
            </p:sp>
          </p:grpSp>
          <p:grpSp>
            <p:nvGrpSpPr>
              <p:cNvPr id="27" name="Group 61"/>
              <p:cNvGrpSpPr>
                <a:grpSpLocks/>
              </p:cNvGrpSpPr>
              <p:nvPr/>
            </p:nvGrpSpPr>
            <p:grpSpPr bwMode="auto">
              <a:xfrm>
                <a:off x="0" y="864"/>
                <a:ext cx="288" cy="224"/>
                <a:chOff x="0" y="0"/>
                <a:chExt cx="288" cy="224"/>
              </a:xfrm>
            </p:grpSpPr>
            <p:sp>
              <p:nvSpPr>
                <p:cNvPr id="115"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6" name="Rectangle 6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8" name="Group 64"/>
              <p:cNvGrpSpPr>
                <a:grpSpLocks/>
              </p:cNvGrpSpPr>
              <p:nvPr/>
            </p:nvGrpSpPr>
            <p:grpSpPr bwMode="auto">
              <a:xfrm>
                <a:off x="288" y="864"/>
                <a:ext cx="288" cy="224"/>
                <a:chOff x="0" y="0"/>
                <a:chExt cx="288" cy="224"/>
              </a:xfrm>
            </p:grpSpPr>
            <p:sp>
              <p:nvSpPr>
                <p:cNvPr id="113"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4" name="Rectangle 6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9" name="Group 67"/>
              <p:cNvGrpSpPr>
                <a:grpSpLocks/>
              </p:cNvGrpSpPr>
              <p:nvPr/>
            </p:nvGrpSpPr>
            <p:grpSpPr bwMode="auto">
              <a:xfrm>
                <a:off x="576" y="864"/>
                <a:ext cx="528" cy="224"/>
                <a:chOff x="0" y="0"/>
                <a:chExt cx="528" cy="224"/>
              </a:xfrm>
            </p:grpSpPr>
            <p:sp>
              <p:nvSpPr>
                <p:cNvPr id="111"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2" name="Rectangle 69"/>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a:t>
                  </a:r>
                </a:p>
              </p:txBody>
            </p:sp>
          </p:grpSp>
          <p:grpSp>
            <p:nvGrpSpPr>
              <p:cNvPr id="30" name="Group 70"/>
              <p:cNvGrpSpPr>
                <a:grpSpLocks/>
              </p:cNvGrpSpPr>
              <p:nvPr/>
            </p:nvGrpSpPr>
            <p:grpSpPr bwMode="auto">
              <a:xfrm>
                <a:off x="0" y="1008"/>
                <a:ext cx="288" cy="224"/>
                <a:chOff x="0" y="0"/>
                <a:chExt cx="288" cy="224"/>
              </a:xfrm>
            </p:grpSpPr>
            <p:sp>
              <p:nvSpPr>
                <p:cNvPr id="109"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0" name="Rectangle 7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1" name="Group 73"/>
              <p:cNvGrpSpPr>
                <a:grpSpLocks/>
              </p:cNvGrpSpPr>
              <p:nvPr/>
            </p:nvGrpSpPr>
            <p:grpSpPr bwMode="auto">
              <a:xfrm>
                <a:off x="288" y="1008"/>
                <a:ext cx="288" cy="224"/>
                <a:chOff x="0" y="0"/>
                <a:chExt cx="288" cy="224"/>
              </a:xfrm>
            </p:grpSpPr>
            <p:sp>
              <p:nvSpPr>
                <p:cNvPr id="107"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8" name="Rectangle 7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2" name="Group 76"/>
              <p:cNvGrpSpPr>
                <a:grpSpLocks/>
              </p:cNvGrpSpPr>
              <p:nvPr/>
            </p:nvGrpSpPr>
            <p:grpSpPr bwMode="auto">
              <a:xfrm>
                <a:off x="576" y="1008"/>
                <a:ext cx="528" cy="224"/>
                <a:chOff x="0" y="0"/>
                <a:chExt cx="528" cy="224"/>
              </a:xfrm>
            </p:grpSpPr>
            <p:sp>
              <p:nvSpPr>
                <p:cNvPr id="105"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6" name="Rectangle 78"/>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0111</a:t>
                  </a:r>
                </a:p>
              </p:txBody>
            </p:sp>
          </p:grpSp>
          <p:grpSp>
            <p:nvGrpSpPr>
              <p:cNvPr id="33" name="Group 79"/>
              <p:cNvGrpSpPr>
                <a:grpSpLocks/>
              </p:cNvGrpSpPr>
              <p:nvPr/>
            </p:nvGrpSpPr>
            <p:grpSpPr bwMode="auto">
              <a:xfrm>
                <a:off x="0" y="1152"/>
                <a:ext cx="288" cy="224"/>
                <a:chOff x="0" y="0"/>
                <a:chExt cx="288" cy="224"/>
              </a:xfrm>
            </p:grpSpPr>
            <p:sp>
              <p:nvSpPr>
                <p:cNvPr id="103"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4" name="Rectangle 8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4" name="Group 82"/>
              <p:cNvGrpSpPr>
                <a:grpSpLocks/>
              </p:cNvGrpSpPr>
              <p:nvPr/>
            </p:nvGrpSpPr>
            <p:grpSpPr bwMode="auto">
              <a:xfrm>
                <a:off x="288" y="1152"/>
                <a:ext cx="288" cy="224"/>
                <a:chOff x="0" y="0"/>
                <a:chExt cx="288" cy="224"/>
              </a:xfrm>
            </p:grpSpPr>
            <p:sp>
              <p:nvSpPr>
                <p:cNvPr id="101"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2" name="Rectangle 8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5" name="Group 85"/>
              <p:cNvGrpSpPr>
                <a:grpSpLocks/>
              </p:cNvGrpSpPr>
              <p:nvPr/>
            </p:nvGrpSpPr>
            <p:grpSpPr bwMode="auto">
              <a:xfrm>
                <a:off x="576" y="1152"/>
                <a:ext cx="528" cy="224"/>
                <a:chOff x="0" y="0"/>
                <a:chExt cx="528" cy="224"/>
              </a:xfrm>
            </p:grpSpPr>
            <p:sp>
              <p:nvSpPr>
                <p:cNvPr id="99"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0" name="Rectangle 87"/>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1000</a:t>
                  </a:r>
                </a:p>
              </p:txBody>
            </p:sp>
          </p:grpSp>
          <p:grpSp>
            <p:nvGrpSpPr>
              <p:cNvPr id="36" name="Group 88"/>
              <p:cNvGrpSpPr>
                <a:grpSpLocks/>
              </p:cNvGrpSpPr>
              <p:nvPr/>
            </p:nvGrpSpPr>
            <p:grpSpPr bwMode="auto">
              <a:xfrm>
                <a:off x="0" y="1296"/>
                <a:ext cx="288" cy="224"/>
                <a:chOff x="0" y="0"/>
                <a:chExt cx="288" cy="224"/>
              </a:xfrm>
            </p:grpSpPr>
            <p:sp>
              <p:nvSpPr>
                <p:cNvPr id="97"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8" name="Rectangle 9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7" name="Group 91"/>
              <p:cNvGrpSpPr>
                <a:grpSpLocks/>
              </p:cNvGrpSpPr>
              <p:nvPr/>
            </p:nvGrpSpPr>
            <p:grpSpPr bwMode="auto">
              <a:xfrm>
                <a:off x="288" y="1296"/>
                <a:ext cx="288" cy="224"/>
                <a:chOff x="0" y="0"/>
                <a:chExt cx="288" cy="224"/>
              </a:xfrm>
            </p:grpSpPr>
            <p:sp>
              <p:nvSpPr>
                <p:cNvPr id="95"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6" name="Rectangle 9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8" name="Group 94"/>
              <p:cNvGrpSpPr>
                <a:grpSpLocks/>
              </p:cNvGrpSpPr>
              <p:nvPr/>
            </p:nvGrpSpPr>
            <p:grpSpPr bwMode="auto">
              <a:xfrm>
                <a:off x="576" y="1296"/>
                <a:ext cx="528" cy="224"/>
                <a:chOff x="0" y="0"/>
                <a:chExt cx="528" cy="224"/>
              </a:xfrm>
            </p:grpSpPr>
            <p:sp>
              <p:nvSpPr>
                <p:cNvPr id="93"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4" name="Rectangle 96"/>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1001</a:t>
                  </a:r>
                </a:p>
              </p:txBody>
            </p:sp>
          </p:grpSp>
          <p:grpSp>
            <p:nvGrpSpPr>
              <p:cNvPr id="39" name="Group 97"/>
              <p:cNvGrpSpPr>
                <a:grpSpLocks/>
              </p:cNvGrpSpPr>
              <p:nvPr/>
            </p:nvGrpSpPr>
            <p:grpSpPr bwMode="auto">
              <a:xfrm>
                <a:off x="0" y="1440"/>
                <a:ext cx="288" cy="224"/>
                <a:chOff x="0" y="0"/>
                <a:chExt cx="288" cy="224"/>
              </a:xfrm>
            </p:grpSpPr>
            <p:sp>
              <p:nvSpPr>
                <p:cNvPr id="91"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2" name="Rectangle 9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A</a:t>
                  </a:r>
                </a:p>
              </p:txBody>
            </p:sp>
          </p:grpSp>
          <p:grpSp>
            <p:nvGrpSpPr>
              <p:cNvPr id="40" name="Group 100"/>
              <p:cNvGrpSpPr>
                <a:grpSpLocks/>
              </p:cNvGrpSpPr>
              <p:nvPr/>
            </p:nvGrpSpPr>
            <p:grpSpPr bwMode="auto">
              <a:xfrm>
                <a:off x="288" y="1440"/>
                <a:ext cx="288" cy="224"/>
                <a:chOff x="0" y="0"/>
                <a:chExt cx="288" cy="224"/>
              </a:xfrm>
            </p:grpSpPr>
            <p:sp>
              <p:nvSpPr>
                <p:cNvPr id="89"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0" name="Rectangle 102"/>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a:t>
                  </a:r>
                </a:p>
              </p:txBody>
            </p:sp>
          </p:grpSp>
          <p:grpSp>
            <p:nvGrpSpPr>
              <p:cNvPr id="41" name="Group 103"/>
              <p:cNvGrpSpPr>
                <a:grpSpLocks/>
              </p:cNvGrpSpPr>
              <p:nvPr/>
            </p:nvGrpSpPr>
            <p:grpSpPr bwMode="auto">
              <a:xfrm>
                <a:off x="576" y="1440"/>
                <a:ext cx="528" cy="224"/>
                <a:chOff x="0" y="0"/>
                <a:chExt cx="528" cy="224"/>
              </a:xfrm>
            </p:grpSpPr>
            <p:sp>
              <p:nvSpPr>
                <p:cNvPr id="87"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8" name="Rectangle 10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a:t>
                  </a:r>
                </a:p>
              </p:txBody>
            </p:sp>
          </p:grpSp>
          <p:grpSp>
            <p:nvGrpSpPr>
              <p:cNvPr id="42" name="Group 106"/>
              <p:cNvGrpSpPr>
                <a:grpSpLocks/>
              </p:cNvGrpSpPr>
              <p:nvPr/>
            </p:nvGrpSpPr>
            <p:grpSpPr bwMode="auto">
              <a:xfrm>
                <a:off x="0" y="1584"/>
                <a:ext cx="288" cy="224"/>
                <a:chOff x="0" y="0"/>
                <a:chExt cx="288" cy="224"/>
              </a:xfrm>
            </p:grpSpPr>
            <p:sp>
              <p:nvSpPr>
                <p:cNvPr id="85"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6" name="Rectangle 10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B</a:t>
                  </a:r>
                </a:p>
              </p:txBody>
            </p:sp>
          </p:grpSp>
          <p:grpSp>
            <p:nvGrpSpPr>
              <p:cNvPr id="43" name="Group 109"/>
              <p:cNvGrpSpPr>
                <a:grpSpLocks/>
              </p:cNvGrpSpPr>
              <p:nvPr/>
            </p:nvGrpSpPr>
            <p:grpSpPr bwMode="auto">
              <a:xfrm>
                <a:off x="288" y="1584"/>
                <a:ext cx="288" cy="224"/>
                <a:chOff x="0" y="0"/>
                <a:chExt cx="288" cy="224"/>
              </a:xfrm>
            </p:grpSpPr>
            <p:sp>
              <p:nvSpPr>
                <p:cNvPr id="83"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4" name="Rectangle 111"/>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a:t>
                  </a:r>
                </a:p>
              </p:txBody>
            </p:sp>
          </p:grpSp>
          <p:grpSp>
            <p:nvGrpSpPr>
              <p:cNvPr id="44" name="Group 112"/>
              <p:cNvGrpSpPr>
                <a:grpSpLocks/>
              </p:cNvGrpSpPr>
              <p:nvPr/>
            </p:nvGrpSpPr>
            <p:grpSpPr bwMode="auto">
              <a:xfrm>
                <a:off x="576" y="1584"/>
                <a:ext cx="528" cy="224"/>
                <a:chOff x="0" y="0"/>
                <a:chExt cx="528" cy="224"/>
              </a:xfrm>
            </p:grpSpPr>
            <p:sp>
              <p:nvSpPr>
                <p:cNvPr id="81"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2" name="Rectangle 11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1011</a:t>
                  </a:r>
                </a:p>
              </p:txBody>
            </p:sp>
          </p:grpSp>
          <p:grpSp>
            <p:nvGrpSpPr>
              <p:cNvPr id="45" name="Group 115"/>
              <p:cNvGrpSpPr>
                <a:grpSpLocks/>
              </p:cNvGrpSpPr>
              <p:nvPr/>
            </p:nvGrpSpPr>
            <p:grpSpPr bwMode="auto">
              <a:xfrm>
                <a:off x="0" y="1728"/>
                <a:ext cx="288" cy="224"/>
                <a:chOff x="0" y="0"/>
                <a:chExt cx="288" cy="224"/>
              </a:xfrm>
            </p:grpSpPr>
            <p:sp>
              <p:nvSpPr>
                <p:cNvPr id="79"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0" name="Rectangle 11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C</a:t>
                  </a:r>
                </a:p>
              </p:txBody>
            </p:sp>
          </p:grpSp>
          <p:grpSp>
            <p:nvGrpSpPr>
              <p:cNvPr id="46" name="Group 118"/>
              <p:cNvGrpSpPr>
                <a:grpSpLocks/>
              </p:cNvGrpSpPr>
              <p:nvPr/>
            </p:nvGrpSpPr>
            <p:grpSpPr bwMode="auto">
              <a:xfrm>
                <a:off x="288" y="1728"/>
                <a:ext cx="288" cy="224"/>
                <a:chOff x="0" y="0"/>
                <a:chExt cx="288" cy="224"/>
              </a:xfrm>
            </p:grpSpPr>
            <p:sp>
              <p:nvSpPr>
                <p:cNvPr id="77"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8" name="Rectangle 120"/>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12</a:t>
                  </a:r>
                </a:p>
              </p:txBody>
            </p:sp>
          </p:grpSp>
          <p:grpSp>
            <p:nvGrpSpPr>
              <p:cNvPr id="47" name="Group 121"/>
              <p:cNvGrpSpPr>
                <a:grpSpLocks/>
              </p:cNvGrpSpPr>
              <p:nvPr/>
            </p:nvGrpSpPr>
            <p:grpSpPr bwMode="auto">
              <a:xfrm>
                <a:off x="576" y="1728"/>
                <a:ext cx="528" cy="224"/>
                <a:chOff x="0" y="0"/>
                <a:chExt cx="528" cy="224"/>
              </a:xfrm>
            </p:grpSpPr>
            <p:sp>
              <p:nvSpPr>
                <p:cNvPr id="75"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6" name="Rectangle 12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1100</a:t>
                  </a:r>
                </a:p>
              </p:txBody>
            </p:sp>
          </p:grpSp>
          <p:grpSp>
            <p:nvGrpSpPr>
              <p:cNvPr id="48" name="Group 124"/>
              <p:cNvGrpSpPr>
                <a:grpSpLocks/>
              </p:cNvGrpSpPr>
              <p:nvPr/>
            </p:nvGrpSpPr>
            <p:grpSpPr bwMode="auto">
              <a:xfrm>
                <a:off x="0" y="1872"/>
                <a:ext cx="288" cy="224"/>
                <a:chOff x="0" y="0"/>
                <a:chExt cx="288" cy="224"/>
              </a:xfrm>
            </p:grpSpPr>
            <p:sp>
              <p:nvSpPr>
                <p:cNvPr id="73"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4" name="Rectangle 12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D</a:t>
                  </a:r>
                </a:p>
              </p:txBody>
            </p:sp>
          </p:grpSp>
          <p:grpSp>
            <p:nvGrpSpPr>
              <p:cNvPr id="49" name="Group 127"/>
              <p:cNvGrpSpPr>
                <a:grpSpLocks/>
              </p:cNvGrpSpPr>
              <p:nvPr/>
            </p:nvGrpSpPr>
            <p:grpSpPr bwMode="auto">
              <a:xfrm>
                <a:off x="288" y="1872"/>
                <a:ext cx="288" cy="224"/>
                <a:chOff x="0" y="0"/>
                <a:chExt cx="288" cy="224"/>
              </a:xfrm>
            </p:grpSpPr>
            <p:sp>
              <p:nvSpPr>
                <p:cNvPr id="71"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2" name="Rectangle 129"/>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13</a:t>
                  </a:r>
                </a:p>
              </p:txBody>
            </p:sp>
          </p:grpSp>
          <p:grpSp>
            <p:nvGrpSpPr>
              <p:cNvPr id="50" name="Group 130"/>
              <p:cNvGrpSpPr>
                <a:grpSpLocks/>
              </p:cNvGrpSpPr>
              <p:nvPr/>
            </p:nvGrpSpPr>
            <p:grpSpPr bwMode="auto">
              <a:xfrm>
                <a:off x="576" y="1872"/>
                <a:ext cx="528" cy="224"/>
                <a:chOff x="0" y="0"/>
                <a:chExt cx="528" cy="224"/>
              </a:xfrm>
            </p:grpSpPr>
            <p:sp>
              <p:nvSpPr>
                <p:cNvPr id="69"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0" name="Rectangle 13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1101</a:t>
                  </a:r>
                </a:p>
              </p:txBody>
            </p:sp>
          </p:grpSp>
          <p:grpSp>
            <p:nvGrpSpPr>
              <p:cNvPr id="51" name="Group 133"/>
              <p:cNvGrpSpPr>
                <a:grpSpLocks/>
              </p:cNvGrpSpPr>
              <p:nvPr/>
            </p:nvGrpSpPr>
            <p:grpSpPr bwMode="auto">
              <a:xfrm>
                <a:off x="0" y="2016"/>
                <a:ext cx="288" cy="224"/>
                <a:chOff x="0" y="0"/>
                <a:chExt cx="288" cy="224"/>
              </a:xfrm>
            </p:grpSpPr>
            <p:sp>
              <p:nvSpPr>
                <p:cNvPr id="67"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8" name="Rectangle 13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E</a:t>
                  </a:r>
                </a:p>
              </p:txBody>
            </p:sp>
          </p:grpSp>
          <p:grpSp>
            <p:nvGrpSpPr>
              <p:cNvPr id="52" name="Group 136"/>
              <p:cNvGrpSpPr>
                <a:grpSpLocks/>
              </p:cNvGrpSpPr>
              <p:nvPr/>
            </p:nvGrpSpPr>
            <p:grpSpPr bwMode="auto">
              <a:xfrm>
                <a:off x="288" y="2016"/>
                <a:ext cx="288" cy="224"/>
                <a:chOff x="0" y="0"/>
                <a:chExt cx="288" cy="224"/>
              </a:xfrm>
            </p:grpSpPr>
            <p:sp>
              <p:nvSpPr>
                <p:cNvPr id="65"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6" name="Rectangle 138"/>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14</a:t>
                  </a:r>
                </a:p>
              </p:txBody>
            </p:sp>
          </p:grpSp>
          <p:grpSp>
            <p:nvGrpSpPr>
              <p:cNvPr id="53" name="Group 139"/>
              <p:cNvGrpSpPr>
                <a:grpSpLocks/>
              </p:cNvGrpSpPr>
              <p:nvPr/>
            </p:nvGrpSpPr>
            <p:grpSpPr bwMode="auto">
              <a:xfrm>
                <a:off x="576" y="2016"/>
                <a:ext cx="528" cy="224"/>
                <a:chOff x="0" y="0"/>
                <a:chExt cx="528" cy="224"/>
              </a:xfrm>
            </p:grpSpPr>
            <p:sp>
              <p:nvSpPr>
                <p:cNvPr id="63"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4" name="Rectangle 14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1110</a:t>
                  </a:r>
                </a:p>
              </p:txBody>
            </p:sp>
          </p:grpSp>
          <p:grpSp>
            <p:nvGrpSpPr>
              <p:cNvPr id="54" name="Group 142"/>
              <p:cNvGrpSpPr>
                <a:grpSpLocks/>
              </p:cNvGrpSpPr>
              <p:nvPr/>
            </p:nvGrpSpPr>
            <p:grpSpPr bwMode="auto">
              <a:xfrm>
                <a:off x="0" y="2160"/>
                <a:ext cx="288" cy="224"/>
                <a:chOff x="0" y="0"/>
                <a:chExt cx="288" cy="224"/>
              </a:xfrm>
            </p:grpSpPr>
            <p:sp>
              <p:nvSpPr>
                <p:cNvPr id="61"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 name="Rectangle 14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a:t>
                  </a:r>
                </a:p>
              </p:txBody>
            </p:sp>
          </p:grpSp>
          <p:grpSp>
            <p:nvGrpSpPr>
              <p:cNvPr id="55" name="Group 145"/>
              <p:cNvGrpSpPr>
                <a:grpSpLocks/>
              </p:cNvGrpSpPr>
              <p:nvPr/>
            </p:nvGrpSpPr>
            <p:grpSpPr bwMode="auto">
              <a:xfrm>
                <a:off x="288" y="2160"/>
                <a:ext cx="288" cy="224"/>
                <a:chOff x="0" y="0"/>
                <a:chExt cx="288" cy="224"/>
              </a:xfrm>
            </p:grpSpPr>
            <p:sp>
              <p:nvSpPr>
                <p:cNvPr id="59"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0" name="Rectangle 147"/>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15</a:t>
                  </a:r>
                </a:p>
              </p:txBody>
            </p:sp>
          </p:grpSp>
          <p:grpSp>
            <p:nvGrpSpPr>
              <p:cNvPr id="56" name="Group 148"/>
              <p:cNvGrpSpPr>
                <a:grpSpLocks/>
              </p:cNvGrpSpPr>
              <p:nvPr/>
            </p:nvGrpSpPr>
            <p:grpSpPr bwMode="auto">
              <a:xfrm>
                <a:off x="576" y="2160"/>
                <a:ext cx="528" cy="224"/>
                <a:chOff x="0" y="0"/>
                <a:chExt cx="528" cy="224"/>
              </a:xfrm>
            </p:grpSpPr>
            <p:sp>
              <p:nvSpPr>
                <p:cNvPr id="57"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 name="Rectangle 15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1111</a:t>
                  </a:r>
                </a:p>
              </p:txBody>
            </p:sp>
          </p:grpSp>
        </p:grpSp>
        <p:sp>
          <p:nvSpPr>
            <p:cNvPr id="6" name="Rectangle 151"/>
            <p:cNvSpPr>
              <a:spLocks/>
            </p:cNvSpPr>
            <p:nvPr/>
          </p:nvSpPr>
          <p:spPr bwMode="auto">
            <a:xfrm rot="-2340000">
              <a:off x="50" y="267"/>
              <a:ext cx="362"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Hex</a:t>
              </a:r>
            </a:p>
          </p:txBody>
        </p:sp>
        <p:sp>
          <p:nvSpPr>
            <p:cNvPr id="7" name="Rectangle 152"/>
            <p:cNvSpPr>
              <a:spLocks/>
            </p:cNvSpPr>
            <p:nvPr/>
          </p:nvSpPr>
          <p:spPr bwMode="auto">
            <a:xfrm rot="-2340000">
              <a:off x="307" y="177"/>
              <a:ext cx="649"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Decimal</a:t>
              </a:r>
            </a:p>
          </p:txBody>
        </p:sp>
        <p:sp>
          <p:nvSpPr>
            <p:cNvPr id="8" name="Rectangle 153"/>
            <p:cNvSpPr>
              <a:spLocks/>
            </p:cNvSpPr>
            <p:nvPr/>
          </p:nvSpPr>
          <p:spPr bwMode="auto">
            <a:xfrm rot="-2340000">
              <a:off x="606" y="210"/>
              <a:ext cx="546"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Binary</a:t>
              </a:r>
            </a:p>
          </p:txBody>
        </p:sp>
      </p:grpSp>
      <p:sp>
        <p:nvSpPr>
          <p:cNvPr id="2" name="灯片编号占位符 1">
            <a:extLst>
              <a:ext uri="{FF2B5EF4-FFF2-40B4-BE49-F238E27FC236}">
                <a16:creationId xmlns:a16="http://schemas.microsoft.com/office/drawing/2014/main" id="{82112B89-FEFC-4B17-8146-EF1897CE1AED}"/>
              </a:ext>
            </a:extLst>
          </p:cNvPr>
          <p:cNvSpPr>
            <a:spLocks noGrp="1"/>
          </p:cNvSpPr>
          <p:nvPr>
            <p:ph type="sldNum" sz="quarter" idx="12"/>
          </p:nvPr>
        </p:nvSpPr>
        <p:spPr/>
        <p:txBody>
          <a:bodyPr/>
          <a:lstStyle/>
          <a:p>
            <a:pPr>
              <a:defRPr/>
            </a:pPr>
            <a:fld id="{7CD91111-FDA0-40C1-BB89-68CC8A010988}" type="slidenum">
              <a:rPr lang="zh-CN" altLang="en-US" smtClean="0"/>
              <a:pPr>
                <a:defRPr/>
              </a:pPr>
              <a:t>16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4"/>
          <p:cNvSpPr>
            <a:spLocks noGrp="1" noChangeArrowheads="1"/>
          </p:cNvSpPr>
          <p:nvPr>
            <p:ph idx="1"/>
          </p:nvPr>
        </p:nvSpPr>
        <p:spPr>
          <a:xfrm>
            <a:off x="533400" y="935661"/>
            <a:ext cx="7896225" cy="4972050"/>
          </a:xfrm>
        </p:spPr>
        <p:txBody>
          <a:bodyPr/>
          <a:lstStyle/>
          <a:p>
            <a:pPr eaLnBrk="1" hangingPunct="1"/>
            <a:r>
              <a:rPr lang="en-US" dirty="0"/>
              <a:t>Operations </a:t>
            </a:r>
            <a:r>
              <a:rPr lang="en-US" dirty="0">
                <a:latin typeface="Monaco" charset="0"/>
                <a:ea typeface="Monaco" charset="0"/>
                <a:cs typeface="Monaco" charset="0"/>
                <a:sym typeface="Monaco" charset="0"/>
              </a:rPr>
              <a:t>&amp;</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Available in C</a:t>
            </a:r>
          </a:p>
          <a:p>
            <a:pPr marL="552450" lvl="1" eaLnBrk="1" hangingPunct="1"/>
            <a:r>
              <a:rPr lang="en-US" dirty="0"/>
              <a:t>Apply to any “integral” data type</a:t>
            </a:r>
          </a:p>
          <a:p>
            <a:pPr marL="838200" lvl="2" eaLnBrk="1" hangingPunct="1"/>
            <a:r>
              <a:rPr lang="en-US" sz="1800" dirty="0">
                <a:latin typeface="Monaco" charset="0"/>
                <a:ea typeface="Monaco" charset="0"/>
                <a:cs typeface="Monaco" charset="0"/>
                <a:sym typeface="Monaco" charset="0"/>
              </a:rPr>
              <a:t>long, </a:t>
            </a:r>
            <a:r>
              <a:rPr lang="en-US" sz="1800" dirty="0" err="1">
                <a:latin typeface="Monaco" charset="0"/>
                <a:ea typeface="Monaco" charset="0"/>
                <a:cs typeface="Monaco" charset="0"/>
                <a:sym typeface="Monaco" charset="0"/>
              </a:rPr>
              <a:t>int</a:t>
            </a:r>
            <a:r>
              <a:rPr lang="en-US" sz="1800" dirty="0">
                <a:latin typeface="Monaco" charset="0"/>
                <a:ea typeface="Monaco" charset="0"/>
                <a:cs typeface="Monaco" charset="0"/>
                <a:sym typeface="Monaco" charset="0"/>
              </a:rPr>
              <a:t>, short, char, unsigned</a:t>
            </a:r>
            <a:endParaRPr lang="en-US" sz="1800" dirty="0">
              <a:latin typeface="Monaco" charset="0"/>
              <a:sym typeface="Monaco" charset="0"/>
            </a:endParaRPr>
          </a:p>
          <a:p>
            <a:pPr marL="552450" lvl="1" eaLnBrk="1" hangingPunct="1"/>
            <a:r>
              <a:rPr lang="en-US" dirty="0"/>
              <a:t>View arguments as bit vectors</a:t>
            </a:r>
          </a:p>
          <a:p>
            <a:pPr marL="552450" lvl="1" eaLnBrk="1" hangingPunct="1"/>
            <a:r>
              <a:rPr lang="en-US" dirty="0"/>
              <a:t>Arguments applied bit-wise</a:t>
            </a:r>
          </a:p>
          <a:p>
            <a:pPr eaLnBrk="1" hangingPunct="1"/>
            <a:r>
              <a:rPr lang="en-US" dirty="0"/>
              <a:t>Examples (Char data type)</a:t>
            </a:r>
          </a:p>
          <a:p>
            <a:pPr marL="552450" lvl="1" eaLnBrk="1" hangingPunct="1"/>
            <a:r>
              <a:rPr lang="en-US" sz="1800" dirty="0">
                <a:latin typeface="Monaco" charset="0"/>
                <a:ea typeface="Zapf Dingbats" charset="2"/>
                <a:cs typeface="Zapf Dingbats" charset="2"/>
                <a:sym typeface="Monaco" charset="0"/>
              </a:rPr>
              <a:t>~0x41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0xBE</a:t>
            </a:r>
            <a:endParaRPr lang="en-US" sz="1800" dirty="0">
              <a:latin typeface="Monaco" charset="0"/>
              <a:sym typeface="Monaco" charset="0"/>
            </a:endParaRPr>
          </a:p>
          <a:p>
            <a:pPr marL="838200" lvl="2"/>
            <a:r>
              <a:rPr lang="en-US" sz="1800" dirty="0">
                <a:latin typeface="Monaco" charset="0"/>
                <a:ea typeface="Monaco" charset="0"/>
                <a:cs typeface="Monaco" charset="0"/>
                <a:sym typeface="Monaco" charset="0"/>
              </a:rPr>
              <a:t>~0100 0001</a:t>
            </a:r>
            <a:r>
              <a:rPr lang="en-US" sz="1800" baseline="-6000" dirty="0">
                <a:latin typeface="Monaco" charset="0"/>
                <a:ea typeface="Monaco" charset="0"/>
                <a:cs typeface="Monaco" charset="0"/>
                <a:sym typeface="Monaco" charset="0"/>
              </a:rPr>
              <a:t>2</a:t>
            </a:r>
            <a:r>
              <a:rPr lang="en-US" sz="1800" dirty="0">
                <a:latin typeface="Monaco" charset="0"/>
                <a:ea typeface="Zapf Dingbats" charset="2"/>
                <a:cs typeface="Zapf Dingbats" charset="2"/>
                <a:sym typeface="Monaco" charset="0"/>
              </a:rPr>
              <a:t> </a:t>
            </a:r>
            <a:r>
              <a:rPr lang="en-US" sz="1800" dirty="0">
                <a:ea typeface="Zapf Dingbats" charset="2"/>
                <a:cs typeface="Zapf Dingbats" charset="2"/>
                <a:sym typeface="Monaco" charset="0"/>
              </a:rPr>
              <a:t>→ </a:t>
            </a:r>
            <a:r>
              <a:rPr lang="en-US" sz="1800" dirty="0">
                <a:latin typeface="Monaco" charset="0"/>
                <a:ea typeface="Zapf Dingbats" charset="2"/>
                <a:cs typeface="Zapf Dingbats" charset="2"/>
                <a:sym typeface="Monaco" charset="0"/>
              </a:rPr>
              <a:t>1011 1110</a:t>
            </a:r>
            <a:r>
              <a:rPr lang="en-US" sz="1800" baseline="-6000" dirty="0">
                <a:latin typeface="Monaco" charset="0"/>
                <a:ea typeface="Monaco" charset="0"/>
                <a:cs typeface="Monaco" charset="0"/>
                <a:sym typeface="Monaco" charset="0"/>
              </a:rPr>
              <a:t>2</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~0x00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0xFF</a:t>
            </a:r>
            <a:endParaRPr lang="en-US" sz="1800" dirty="0">
              <a:latin typeface="Monaco" charset="0"/>
              <a:sym typeface="Monaco" charset="0"/>
            </a:endParaRPr>
          </a:p>
          <a:p>
            <a:pPr marL="838200" lvl="2"/>
            <a:r>
              <a:rPr lang="en-US" sz="1800" dirty="0">
                <a:latin typeface="Monaco" charset="0"/>
                <a:ea typeface="Monaco" charset="0"/>
                <a:cs typeface="Monaco" charset="0"/>
                <a:sym typeface="Monaco" charset="0"/>
              </a:rPr>
              <a:t>~0000 0000</a:t>
            </a:r>
            <a:r>
              <a:rPr lang="en-US" sz="1800" baseline="-6000" dirty="0">
                <a:latin typeface="Monaco" charset="0"/>
                <a:ea typeface="Monaco" charset="0"/>
                <a:cs typeface="Monaco" charset="0"/>
                <a:sym typeface="Monaco" charset="0"/>
              </a:rPr>
              <a:t>2</a:t>
            </a:r>
            <a:r>
              <a:rPr lang="en-US" sz="1800" dirty="0">
                <a:latin typeface="Monaco" charset="0"/>
                <a:ea typeface="Zapf Dingbats" charset="2"/>
                <a:cs typeface="Zapf Dingbats" charset="2"/>
                <a:sym typeface="Monaco" charset="0"/>
              </a:rPr>
              <a:t>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1111 1111</a:t>
            </a:r>
            <a:r>
              <a:rPr lang="en-US" sz="1800" baseline="-6000" dirty="0">
                <a:latin typeface="Monaco" charset="0"/>
                <a:ea typeface="Monaco" charset="0"/>
                <a:cs typeface="Monaco" charset="0"/>
                <a:sym typeface="Monaco" charset="0"/>
              </a:rPr>
              <a:t>2</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0x69 &amp;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0x41</a:t>
            </a:r>
            <a:endParaRPr lang="en-US" sz="1800" dirty="0">
              <a:latin typeface="Monaco" charset="0"/>
              <a:sym typeface="Monaco" charset="0"/>
            </a:endParaRPr>
          </a:p>
          <a:p>
            <a:pPr marL="838200" lvl="2"/>
            <a:r>
              <a:rPr lang="en-US" sz="1800" dirty="0">
                <a:latin typeface="Monaco" charset="0"/>
                <a:ea typeface="Monaco" charset="0"/>
                <a:cs typeface="Monaco" charset="0"/>
                <a:sym typeface="Monaco" charset="0"/>
              </a:rPr>
              <a:t>0110 1001</a:t>
            </a:r>
            <a:r>
              <a:rPr lang="en-US" sz="1800" baseline="-6000" dirty="0">
                <a:latin typeface="Monaco" charset="0"/>
                <a:ea typeface="Monaco" charset="0"/>
                <a:cs typeface="Monaco" charset="0"/>
                <a:sym typeface="Monaco" charset="0"/>
              </a:rPr>
              <a:t>2</a:t>
            </a:r>
            <a:r>
              <a:rPr lang="en-US" sz="1800" dirty="0">
                <a:latin typeface="Monaco" charset="0"/>
                <a:ea typeface="Monaco" charset="0"/>
                <a:cs typeface="Monaco" charset="0"/>
                <a:sym typeface="Monaco" charset="0"/>
              </a:rPr>
              <a:t> &amp; 0101 0101</a:t>
            </a:r>
            <a:r>
              <a:rPr lang="en-US" sz="1800" baseline="-6000" dirty="0">
                <a:latin typeface="Monaco" charset="0"/>
                <a:ea typeface="Monaco" charset="0"/>
                <a:cs typeface="Monaco" charset="0"/>
                <a:sym typeface="Monaco" charset="0"/>
              </a:rPr>
              <a:t>2</a:t>
            </a:r>
            <a:r>
              <a:rPr lang="en-US" sz="1800" dirty="0">
                <a:latin typeface="Monaco" charset="0"/>
                <a:ea typeface="Zapf Dingbats" charset="2"/>
                <a:cs typeface="Zapf Dingbats" charset="2"/>
                <a:sym typeface="Monaco" charset="0"/>
              </a:rPr>
              <a:t>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0100 0001</a:t>
            </a:r>
            <a:r>
              <a:rPr lang="en-US" sz="1800" baseline="-6000" dirty="0">
                <a:latin typeface="Monaco" charset="0"/>
                <a:ea typeface="Monaco" charset="0"/>
                <a:cs typeface="Monaco" charset="0"/>
                <a:sym typeface="Monaco" charset="0"/>
              </a:rPr>
              <a:t>2</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0x69 |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0x7D</a:t>
            </a:r>
            <a:endParaRPr lang="en-US" sz="1800" dirty="0">
              <a:latin typeface="Monaco" charset="0"/>
              <a:sym typeface="Monaco" charset="0"/>
            </a:endParaRPr>
          </a:p>
          <a:p>
            <a:pPr marL="838200" lvl="2"/>
            <a:r>
              <a:rPr lang="en-US" sz="1800" dirty="0">
                <a:latin typeface="Monaco" charset="0"/>
                <a:ea typeface="Monaco" charset="0"/>
                <a:cs typeface="Monaco" charset="0"/>
                <a:sym typeface="Monaco" charset="0"/>
              </a:rPr>
              <a:t>0110 1001</a:t>
            </a:r>
            <a:r>
              <a:rPr lang="en-US" sz="1800" baseline="-6000" dirty="0">
                <a:latin typeface="Monaco" charset="0"/>
                <a:ea typeface="Monaco" charset="0"/>
                <a:cs typeface="Monaco" charset="0"/>
                <a:sym typeface="Monaco" charset="0"/>
              </a:rPr>
              <a:t>2</a:t>
            </a:r>
            <a:r>
              <a:rPr lang="en-US" sz="1800" dirty="0">
                <a:latin typeface="Monaco" charset="0"/>
                <a:ea typeface="Monaco" charset="0"/>
                <a:cs typeface="Monaco" charset="0"/>
                <a:sym typeface="Monaco" charset="0"/>
              </a:rPr>
              <a:t> | 0101 0101</a:t>
            </a:r>
            <a:r>
              <a:rPr lang="en-US" sz="1800" baseline="-6000" dirty="0">
                <a:latin typeface="Monaco" charset="0"/>
                <a:ea typeface="Monaco" charset="0"/>
                <a:cs typeface="Monaco" charset="0"/>
                <a:sym typeface="Monaco" charset="0"/>
              </a:rPr>
              <a:t>2</a:t>
            </a:r>
            <a:r>
              <a:rPr lang="en-US" sz="1800" dirty="0">
                <a:latin typeface="Monaco" charset="0"/>
                <a:ea typeface="Monaco" charset="0"/>
                <a:cs typeface="Monaco" charset="0"/>
                <a:sym typeface="Monaco" charset="0"/>
              </a:rPr>
              <a:t> </a:t>
            </a:r>
            <a:r>
              <a:rPr lang="en-US" sz="1800" dirty="0">
                <a:ea typeface="Zapf Dingbats" charset="2"/>
                <a:cs typeface="Zapf Dingbats" charset="2"/>
                <a:sym typeface="Monaco" charset="0"/>
              </a:rPr>
              <a:t>→</a:t>
            </a:r>
            <a:r>
              <a:rPr lang="en-US" sz="1800" dirty="0">
                <a:latin typeface="Monaco" charset="0"/>
                <a:ea typeface="Monaco" charset="0"/>
                <a:cs typeface="Monaco" charset="0"/>
                <a:sym typeface="Monaco" charset="0"/>
              </a:rPr>
              <a:t> 0111 1101</a:t>
            </a:r>
            <a:r>
              <a:rPr lang="en-US" sz="1800" baseline="-6000" dirty="0">
                <a:latin typeface="Monaco" charset="0"/>
                <a:ea typeface="Monaco" charset="0"/>
                <a:cs typeface="Monaco" charset="0"/>
                <a:sym typeface="Monaco" charset="0"/>
              </a:rPr>
              <a:t>2</a:t>
            </a:r>
            <a:endParaRPr lang="en-US" sz="1800" baseline="-6000" dirty="0">
              <a:latin typeface="Monaco" charset="0"/>
              <a:sym typeface="Monaco" charset="0"/>
            </a:endParaRPr>
          </a:p>
        </p:txBody>
      </p:sp>
      <p:sp>
        <p:nvSpPr>
          <p:cNvPr id="60420" name="Rectangle 3"/>
          <p:cNvSpPr>
            <a:spLocks noGrp="1" noChangeArrowheads="1"/>
          </p:cNvSpPr>
          <p:nvPr>
            <p:ph type="title"/>
          </p:nvPr>
        </p:nvSpPr>
        <p:spPr/>
        <p:txBody>
          <a:bodyPr/>
          <a:lstStyle/>
          <a:p>
            <a:pPr marL="119063" indent="-119063" eaLnBrk="1" hangingPunct="1"/>
            <a:r>
              <a:rPr lang="en-US"/>
              <a:t>Bit-Level Operations in C</a:t>
            </a:r>
          </a:p>
        </p:txBody>
      </p:sp>
      <p:grpSp>
        <p:nvGrpSpPr>
          <p:cNvPr id="5" name="Group 5"/>
          <p:cNvGrpSpPr>
            <a:grpSpLocks/>
          </p:cNvGrpSpPr>
          <p:nvPr/>
        </p:nvGrpSpPr>
        <p:grpSpPr bwMode="auto">
          <a:xfrm>
            <a:off x="6858000" y="814287"/>
            <a:ext cx="1851025" cy="4591050"/>
            <a:chOff x="0" y="0"/>
            <a:chExt cx="1166" cy="2891"/>
          </a:xfrm>
        </p:grpSpPr>
        <p:grpSp>
          <p:nvGrpSpPr>
            <p:cNvPr id="6" name="Group 6"/>
            <p:cNvGrpSpPr>
              <a:grpSpLocks/>
            </p:cNvGrpSpPr>
            <p:nvPr/>
          </p:nvGrpSpPr>
          <p:grpSpPr bwMode="auto">
            <a:xfrm>
              <a:off x="0" y="507"/>
              <a:ext cx="1104" cy="2384"/>
              <a:chOff x="0" y="0"/>
              <a:chExt cx="1104" cy="2384"/>
            </a:xfrm>
          </p:grpSpPr>
          <p:grpSp>
            <p:nvGrpSpPr>
              <p:cNvPr id="10" name="Group 7"/>
              <p:cNvGrpSpPr>
                <a:grpSpLocks/>
              </p:cNvGrpSpPr>
              <p:nvPr/>
            </p:nvGrpSpPr>
            <p:grpSpPr bwMode="auto">
              <a:xfrm>
                <a:off x="0" y="0"/>
                <a:ext cx="288" cy="224"/>
                <a:chOff x="0" y="0"/>
                <a:chExt cx="288" cy="224"/>
              </a:xfrm>
            </p:grpSpPr>
            <p:sp>
              <p:nvSpPr>
                <p:cNvPr id="152"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53" name="Rectangle 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1" name="Group 10"/>
              <p:cNvGrpSpPr>
                <a:grpSpLocks/>
              </p:cNvGrpSpPr>
              <p:nvPr/>
            </p:nvGrpSpPr>
            <p:grpSpPr bwMode="auto">
              <a:xfrm>
                <a:off x="288" y="0"/>
                <a:ext cx="288" cy="224"/>
                <a:chOff x="0" y="0"/>
                <a:chExt cx="288" cy="224"/>
              </a:xfrm>
            </p:grpSpPr>
            <p:sp>
              <p:nvSpPr>
                <p:cNvPr id="150"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51" name="Rectangle 1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2" name="Group 13"/>
              <p:cNvGrpSpPr>
                <a:grpSpLocks/>
              </p:cNvGrpSpPr>
              <p:nvPr/>
            </p:nvGrpSpPr>
            <p:grpSpPr bwMode="auto">
              <a:xfrm>
                <a:off x="576" y="0"/>
                <a:ext cx="528" cy="224"/>
                <a:chOff x="0" y="0"/>
                <a:chExt cx="528" cy="224"/>
              </a:xfrm>
            </p:grpSpPr>
            <p:sp>
              <p:nvSpPr>
                <p:cNvPr id="148"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9" name="Rectangle 1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0000</a:t>
                  </a:r>
                </a:p>
              </p:txBody>
            </p:sp>
          </p:grpSp>
          <p:grpSp>
            <p:nvGrpSpPr>
              <p:cNvPr id="13" name="Group 16"/>
              <p:cNvGrpSpPr>
                <a:grpSpLocks/>
              </p:cNvGrpSpPr>
              <p:nvPr/>
            </p:nvGrpSpPr>
            <p:grpSpPr bwMode="auto">
              <a:xfrm>
                <a:off x="0" y="144"/>
                <a:ext cx="288" cy="224"/>
                <a:chOff x="0" y="0"/>
                <a:chExt cx="288" cy="224"/>
              </a:xfrm>
            </p:grpSpPr>
            <p:sp>
              <p:nvSpPr>
                <p:cNvPr id="146"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7" name="Rectangle 1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4" name="Group 19"/>
              <p:cNvGrpSpPr>
                <a:grpSpLocks/>
              </p:cNvGrpSpPr>
              <p:nvPr/>
            </p:nvGrpSpPr>
            <p:grpSpPr bwMode="auto">
              <a:xfrm>
                <a:off x="288" y="144"/>
                <a:ext cx="288" cy="224"/>
                <a:chOff x="0" y="0"/>
                <a:chExt cx="288" cy="224"/>
              </a:xfrm>
            </p:grpSpPr>
            <p:sp>
              <p:nvSpPr>
                <p:cNvPr id="144"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5" name="Rectangle 2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5" name="Group 22"/>
              <p:cNvGrpSpPr>
                <a:grpSpLocks/>
              </p:cNvGrpSpPr>
              <p:nvPr/>
            </p:nvGrpSpPr>
            <p:grpSpPr bwMode="auto">
              <a:xfrm>
                <a:off x="576" y="144"/>
                <a:ext cx="528" cy="224"/>
                <a:chOff x="0" y="0"/>
                <a:chExt cx="528" cy="224"/>
              </a:xfrm>
            </p:grpSpPr>
            <p:sp>
              <p:nvSpPr>
                <p:cNvPr id="142"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3" name="Rectangle 2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a:t>
                  </a:r>
                </a:p>
              </p:txBody>
            </p:sp>
          </p:grpSp>
          <p:grpSp>
            <p:nvGrpSpPr>
              <p:cNvPr id="16" name="Group 25"/>
              <p:cNvGrpSpPr>
                <a:grpSpLocks/>
              </p:cNvGrpSpPr>
              <p:nvPr/>
            </p:nvGrpSpPr>
            <p:grpSpPr bwMode="auto">
              <a:xfrm>
                <a:off x="0" y="288"/>
                <a:ext cx="288" cy="224"/>
                <a:chOff x="0" y="0"/>
                <a:chExt cx="288" cy="224"/>
              </a:xfrm>
            </p:grpSpPr>
            <p:sp>
              <p:nvSpPr>
                <p:cNvPr id="140"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1" name="Rectangle 2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7" name="Group 28"/>
              <p:cNvGrpSpPr>
                <a:grpSpLocks/>
              </p:cNvGrpSpPr>
              <p:nvPr/>
            </p:nvGrpSpPr>
            <p:grpSpPr bwMode="auto">
              <a:xfrm>
                <a:off x="288" y="288"/>
                <a:ext cx="288" cy="224"/>
                <a:chOff x="0" y="0"/>
                <a:chExt cx="288" cy="224"/>
              </a:xfrm>
            </p:grpSpPr>
            <p:sp>
              <p:nvSpPr>
                <p:cNvPr id="138"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9" name="Rectangle 3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8" name="Group 31"/>
              <p:cNvGrpSpPr>
                <a:grpSpLocks/>
              </p:cNvGrpSpPr>
              <p:nvPr/>
            </p:nvGrpSpPr>
            <p:grpSpPr bwMode="auto">
              <a:xfrm>
                <a:off x="576" y="288"/>
                <a:ext cx="528" cy="224"/>
                <a:chOff x="0" y="0"/>
                <a:chExt cx="528" cy="224"/>
              </a:xfrm>
            </p:grpSpPr>
            <p:sp>
              <p:nvSpPr>
                <p:cNvPr id="136"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7" name="Rectangle 3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0010</a:t>
                  </a:r>
                </a:p>
              </p:txBody>
            </p:sp>
          </p:grpSp>
          <p:grpSp>
            <p:nvGrpSpPr>
              <p:cNvPr id="19" name="Group 34"/>
              <p:cNvGrpSpPr>
                <a:grpSpLocks/>
              </p:cNvGrpSpPr>
              <p:nvPr/>
            </p:nvGrpSpPr>
            <p:grpSpPr bwMode="auto">
              <a:xfrm>
                <a:off x="0" y="432"/>
                <a:ext cx="288" cy="224"/>
                <a:chOff x="0" y="0"/>
                <a:chExt cx="288" cy="224"/>
              </a:xfrm>
            </p:grpSpPr>
            <p:sp>
              <p:nvSpPr>
                <p:cNvPr id="134"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5" name="Rectangle 3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20" name="Group 37"/>
              <p:cNvGrpSpPr>
                <a:grpSpLocks/>
              </p:cNvGrpSpPr>
              <p:nvPr/>
            </p:nvGrpSpPr>
            <p:grpSpPr bwMode="auto">
              <a:xfrm>
                <a:off x="288" y="432"/>
                <a:ext cx="288" cy="224"/>
                <a:chOff x="0" y="0"/>
                <a:chExt cx="288" cy="224"/>
              </a:xfrm>
            </p:grpSpPr>
            <p:sp>
              <p:nvSpPr>
                <p:cNvPr id="132"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3" name="Rectangle 3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21" name="Group 40"/>
              <p:cNvGrpSpPr>
                <a:grpSpLocks/>
              </p:cNvGrpSpPr>
              <p:nvPr/>
            </p:nvGrpSpPr>
            <p:grpSpPr bwMode="auto">
              <a:xfrm>
                <a:off x="576" y="432"/>
                <a:ext cx="528" cy="224"/>
                <a:chOff x="0" y="0"/>
                <a:chExt cx="528" cy="224"/>
              </a:xfrm>
            </p:grpSpPr>
            <p:sp>
              <p:nvSpPr>
                <p:cNvPr id="130"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1" name="Rectangle 4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0011</a:t>
                  </a:r>
                </a:p>
              </p:txBody>
            </p:sp>
          </p:grpSp>
          <p:grpSp>
            <p:nvGrpSpPr>
              <p:cNvPr id="22" name="Group 43"/>
              <p:cNvGrpSpPr>
                <a:grpSpLocks/>
              </p:cNvGrpSpPr>
              <p:nvPr/>
            </p:nvGrpSpPr>
            <p:grpSpPr bwMode="auto">
              <a:xfrm>
                <a:off x="0" y="576"/>
                <a:ext cx="288" cy="224"/>
                <a:chOff x="0" y="0"/>
                <a:chExt cx="288" cy="224"/>
              </a:xfrm>
            </p:grpSpPr>
            <p:sp>
              <p:nvSpPr>
                <p:cNvPr id="128"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9" name="Rectangle 4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3" name="Group 46"/>
              <p:cNvGrpSpPr>
                <a:grpSpLocks/>
              </p:cNvGrpSpPr>
              <p:nvPr/>
            </p:nvGrpSpPr>
            <p:grpSpPr bwMode="auto">
              <a:xfrm>
                <a:off x="288" y="576"/>
                <a:ext cx="288" cy="224"/>
                <a:chOff x="0" y="0"/>
                <a:chExt cx="288" cy="224"/>
              </a:xfrm>
            </p:grpSpPr>
            <p:sp>
              <p:nvSpPr>
                <p:cNvPr id="126"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7" name="Rectangle 4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4" name="Group 49"/>
              <p:cNvGrpSpPr>
                <a:grpSpLocks/>
              </p:cNvGrpSpPr>
              <p:nvPr/>
            </p:nvGrpSpPr>
            <p:grpSpPr bwMode="auto">
              <a:xfrm>
                <a:off x="576" y="576"/>
                <a:ext cx="528" cy="224"/>
                <a:chOff x="0" y="0"/>
                <a:chExt cx="528" cy="224"/>
              </a:xfrm>
            </p:grpSpPr>
            <p:sp>
              <p:nvSpPr>
                <p:cNvPr id="124"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5" name="Rectangle 5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0100</a:t>
                  </a:r>
                </a:p>
              </p:txBody>
            </p:sp>
          </p:grpSp>
          <p:grpSp>
            <p:nvGrpSpPr>
              <p:cNvPr id="25" name="Group 52"/>
              <p:cNvGrpSpPr>
                <a:grpSpLocks/>
              </p:cNvGrpSpPr>
              <p:nvPr/>
            </p:nvGrpSpPr>
            <p:grpSpPr bwMode="auto">
              <a:xfrm>
                <a:off x="0" y="720"/>
                <a:ext cx="288" cy="224"/>
                <a:chOff x="0" y="0"/>
                <a:chExt cx="288" cy="224"/>
              </a:xfrm>
            </p:grpSpPr>
            <p:sp>
              <p:nvSpPr>
                <p:cNvPr id="122"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3" name="Rectangle 5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6" name="Group 55"/>
              <p:cNvGrpSpPr>
                <a:grpSpLocks/>
              </p:cNvGrpSpPr>
              <p:nvPr/>
            </p:nvGrpSpPr>
            <p:grpSpPr bwMode="auto">
              <a:xfrm>
                <a:off x="288" y="720"/>
                <a:ext cx="288" cy="224"/>
                <a:chOff x="0" y="0"/>
                <a:chExt cx="288" cy="224"/>
              </a:xfrm>
            </p:grpSpPr>
            <p:sp>
              <p:nvSpPr>
                <p:cNvPr id="120"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1" name="Rectangle 5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7" name="Group 58"/>
              <p:cNvGrpSpPr>
                <a:grpSpLocks/>
              </p:cNvGrpSpPr>
              <p:nvPr/>
            </p:nvGrpSpPr>
            <p:grpSpPr bwMode="auto">
              <a:xfrm>
                <a:off x="576" y="720"/>
                <a:ext cx="528" cy="224"/>
                <a:chOff x="0" y="0"/>
                <a:chExt cx="528" cy="224"/>
              </a:xfrm>
            </p:grpSpPr>
            <p:sp>
              <p:nvSpPr>
                <p:cNvPr id="118"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9" name="Rectangle 6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0101</a:t>
                  </a:r>
                </a:p>
              </p:txBody>
            </p:sp>
          </p:grpSp>
          <p:grpSp>
            <p:nvGrpSpPr>
              <p:cNvPr id="28" name="Group 61"/>
              <p:cNvGrpSpPr>
                <a:grpSpLocks/>
              </p:cNvGrpSpPr>
              <p:nvPr/>
            </p:nvGrpSpPr>
            <p:grpSpPr bwMode="auto">
              <a:xfrm>
                <a:off x="0" y="864"/>
                <a:ext cx="288" cy="224"/>
                <a:chOff x="0" y="0"/>
                <a:chExt cx="288" cy="224"/>
              </a:xfrm>
            </p:grpSpPr>
            <p:sp>
              <p:nvSpPr>
                <p:cNvPr id="116"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7" name="Rectangle 6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9" name="Group 64"/>
              <p:cNvGrpSpPr>
                <a:grpSpLocks/>
              </p:cNvGrpSpPr>
              <p:nvPr/>
            </p:nvGrpSpPr>
            <p:grpSpPr bwMode="auto">
              <a:xfrm>
                <a:off x="288" y="864"/>
                <a:ext cx="288" cy="224"/>
                <a:chOff x="0" y="0"/>
                <a:chExt cx="288" cy="224"/>
              </a:xfrm>
            </p:grpSpPr>
            <p:sp>
              <p:nvSpPr>
                <p:cNvPr id="114"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5" name="Rectangle 6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30" name="Group 67"/>
              <p:cNvGrpSpPr>
                <a:grpSpLocks/>
              </p:cNvGrpSpPr>
              <p:nvPr/>
            </p:nvGrpSpPr>
            <p:grpSpPr bwMode="auto">
              <a:xfrm>
                <a:off x="576" y="864"/>
                <a:ext cx="528" cy="224"/>
                <a:chOff x="0" y="0"/>
                <a:chExt cx="528" cy="224"/>
              </a:xfrm>
            </p:grpSpPr>
            <p:sp>
              <p:nvSpPr>
                <p:cNvPr id="112"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3" name="Rectangle 69"/>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a:t>
                  </a:r>
                </a:p>
              </p:txBody>
            </p:sp>
          </p:grpSp>
          <p:grpSp>
            <p:nvGrpSpPr>
              <p:cNvPr id="31" name="Group 70"/>
              <p:cNvGrpSpPr>
                <a:grpSpLocks/>
              </p:cNvGrpSpPr>
              <p:nvPr/>
            </p:nvGrpSpPr>
            <p:grpSpPr bwMode="auto">
              <a:xfrm>
                <a:off x="0" y="1008"/>
                <a:ext cx="288" cy="224"/>
                <a:chOff x="0" y="0"/>
                <a:chExt cx="288" cy="224"/>
              </a:xfrm>
            </p:grpSpPr>
            <p:sp>
              <p:nvSpPr>
                <p:cNvPr id="110"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1" name="Rectangle 7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2" name="Group 73"/>
              <p:cNvGrpSpPr>
                <a:grpSpLocks/>
              </p:cNvGrpSpPr>
              <p:nvPr/>
            </p:nvGrpSpPr>
            <p:grpSpPr bwMode="auto">
              <a:xfrm>
                <a:off x="288" y="1008"/>
                <a:ext cx="288" cy="224"/>
                <a:chOff x="0" y="0"/>
                <a:chExt cx="288" cy="224"/>
              </a:xfrm>
            </p:grpSpPr>
            <p:sp>
              <p:nvSpPr>
                <p:cNvPr id="108"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9" name="Rectangle 7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3" name="Group 76"/>
              <p:cNvGrpSpPr>
                <a:grpSpLocks/>
              </p:cNvGrpSpPr>
              <p:nvPr/>
            </p:nvGrpSpPr>
            <p:grpSpPr bwMode="auto">
              <a:xfrm>
                <a:off x="576" y="1008"/>
                <a:ext cx="528" cy="224"/>
                <a:chOff x="0" y="0"/>
                <a:chExt cx="528" cy="224"/>
              </a:xfrm>
            </p:grpSpPr>
            <p:sp>
              <p:nvSpPr>
                <p:cNvPr id="106"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7" name="Rectangle 78"/>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0111</a:t>
                  </a:r>
                </a:p>
              </p:txBody>
            </p:sp>
          </p:grpSp>
          <p:grpSp>
            <p:nvGrpSpPr>
              <p:cNvPr id="34" name="Group 79"/>
              <p:cNvGrpSpPr>
                <a:grpSpLocks/>
              </p:cNvGrpSpPr>
              <p:nvPr/>
            </p:nvGrpSpPr>
            <p:grpSpPr bwMode="auto">
              <a:xfrm>
                <a:off x="0" y="1152"/>
                <a:ext cx="288" cy="224"/>
                <a:chOff x="0" y="0"/>
                <a:chExt cx="288" cy="224"/>
              </a:xfrm>
            </p:grpSpPr>
            <p:sp>
              <p:nvSpPr>
                <p:cNvPr id="104"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5" name="Rectangle 8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5" name="Group 82"/>
              <p:cNvGrpSpPr>
                <a:grpSpLocks/>
              </p:cNvGrpSpPr>
              <p:nvPr/>
            </p:nvGrpSpPr>
            <p:grpSpPr bwMode="auto">
              <a:xfrm>
                <a:off x="288" y="1152"/>
                <a:ext cx="288" cy="224"/>
                <a:chOff x="0" y="0"/>
                <a:chExt cx="288" cy="224"/>
              </a:xfrm>
            </p:grpSpPr>
            <p:sp>
              <p:nvSpPr>
                <p:cNvPr id="102"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3" name="Rectangle 8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6" name="Group 85"/>
              <p:cNvGrpSpPr>
                <a:grpSpLocks/>
              </p:cNvGrpSpPr>
              <p:nvPr/>
            </p:nvGrpSpPr>
            <p:grpSpPr bwMode="auto">
              <a:xfrm>
                <a:off x="576" y="1152"/>
                <a:ext cx="528" cy="224"/>
                <a:chOff x="0" y="0"/>
                <a:chExt cx="528" cy="224"/>
              </a:xfrm>
            </p:grpSpPr>
            <p:sp>
              <p:nvSpPr>
                <p:cNvPr id="100"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1" name="Rectangle 87"/>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1000</a:t>
                  </a:r>
                </a:p>
              </p:txBody>
            </p:sp>
          </p:grpSp>
          <p:grpSp>
            <p:nvGrpSpPr>
              <p:cNvPr id="37" name="Group 88"/>
              <p:cNvGrpSpPr>
                <a:grpSpLocks/>
              </p:cNvGrpSpPr>
              <p:nvPr/>
            </p:nvGrpSpPr>
            <p:grpSpPr bwMode="auto">
              <a:xfrm>
                <a:off x="0" y="1296"/>
                <a:ext cx="288" cy="224"/>
                <a:chOff x="0" y="0"/>
                <a:chExt cx="288" cy="224"/>
              </a:xfrm>
            </p:grpSpPr>
            <p:sp>
              <p:nvSpPr>
                <p:cNvPr id="98"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9" name="Rectangle 9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8" name="Group 91"/>
              <p:cNvGrpSpPr>
                <a:grpSpLocks/>
              </p:cNvGrpSpPr>
              <p:nvPr/>
            </p:nvGrpSpPr>
            <p:grpSpPr bwMode="auto">
              <a:xfrm>
                <a:off x="288" y="1296"/>
                <a:ext cx="288" cy="224"/>
                <a:chOff x="0" y="0"/>
                <a:chExt cx="288" cy="224"/>
              </a:xfrm>
            </p:grpSpPr>
            <p:sp>
              <p:nvSpPr>
                <p:cNvPr id="96"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7" name="Rectangle 9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9" name="Group 94"/>
              <p:cNvGrpSpPr>
                <a:grpSpLocks/>
              </p:cNvGrpSpPr>
              <p:nvPr/>
            </p:nvGrpSpPr>
            <p:grpSpPr bwMode="auto">
              <a:xfrm>
                <a:off x="576" y="1296"/>
                <a:ext cx="528" cy="224"/>
                <a:chOff x="0" y="0"/>
                <a:chExt cx="528" cy="224"/>
              </a:xfrm>
            </p:grpSpPr>
            <p:sp>
              <p:nvSpPr>
                <p:cNvPr id="94"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5" name="Rectangle 96"/>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1001</a:t>
                  </a:r>
                </a:p>
              </p:txBody>
            </p:sp>
          </p:grpSp>
          <p:grpSp>
            <p:nvGrpSpPr>
              <p:cNvPr id="40" name="Group 97"/>
              <p:cNvGrpSpPr>
                <a:grpSpLocks/>
              </p:cNvGrpSpPr>
              <p:nvPr/>
            </p:nvGrpSpPr>
            <p:grpSpPr bwMode="auto">
              <a:xfrm>
                <a:off x="0" y="1440"/>
                <a:ext cx="288" cy="224"/>
                <a:chOff x="0" y="0"/>
                <a:chExt cx="288" cy="224"/>
              </a:xfrm>
            </p:grpSpPr>
            <p:sp>
              <p:nvSpPr>
                <p:cNvPr id="92"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3" name="Rectangle 9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A</a:t>
                  </a:r>
                </a:p>
              </p:txBody>
            </p:sp>
          </p:grpSp>
          <p:grpSp>
            <p:nvGrpSpPr>
              <p:cNvPr id="41" name="Group 100"/>
              <p:cNvGrpSpPr>
                <a:grpSpLocks/>
              </p:cNvGrpSpPr>
              <p:nvPr/>
            </p:nvGrpSpPr>
            <p:grpSpPr bwMode="auto">
              <a:xfrm>
                <a:off x="288" y="1440"/>
                <a:ext cx="288" cy="224"/>
                <a:chOff x="0" y="0"/>
                <a:chExt cx="288" cy="224"/>
              </a:xfrm>
            </p:grpSpPr>
            <p:sp>
              <p:nvSpPr>
                <p:cNvPr id="90"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1" name="Rectangle 102"/>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a:t>
                  </a:r>
                </a:p>
              </p:txBody>
            </p:sp>
          </p:grpSp>
          <p:grpSp>
            <p:nvGrpSpPr>
              <p:cNvPr id="42" name="Group 103"/>
              <p:cNvGrpSpPr>
                <a:grpSpLocks/>
              </p:cNvGrpSpPr>
              <p:nvPr/>
            </p:nvGrpSpPr>
            <p:grpSpPr bwMode="auto">
              <a:xfrm>
                <a:off x="576" y="1440"/>
                <a:ext cx="528" cy="224"/>
                <a:chOff x="0" y="0"/>
                <a:chExt cx="528" cy="224"/>
              </a:xfrm>
            </p:grpSpPr>
            <p:sp>
              <p:nvSpPr>
                <p:cNvPr id="88"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9" name="Rectangle 10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a:t>
                  </a:r>
                </a:p>
              </p:txBody>
            </p:sp>
          </p:grpSp>
          <p:grpSp>
            <p:nvGrpSpPr>
              <p:cNvPr id="43" name="Group 106"/>
              <p:cNvGrpSpPr>
                <a:grpSpLocks/>
              </p:cNvGrpSpPr>
              <p:nvPr/>
            </p:nvGrpSpPr>
            <p:grpSpPr bwMode="auto">
              <a:xfrm>
                <a:off x="0" y="1584"/>
                <a:ext cx="288" cy="224"/>
                <a:chOff x="0" y="0"/>
                <a:chExt cx="288" cy="224"/>
              </a:xfrm>
            </p:grpSpPr>
            <p:sp>
              <p:nvSpPr>
                <p:cNvPr id="86"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7" name="Rectangle 10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B</a:t>
                  </a:r>
                </a:p>
              </p:txBody>
            </p:sp>
          </p:grpSp>
          <p:grpSp>
            <p:nvGrpSpPr>
              <p:cNvPr id="44" name="Group 109"/>
              <p:cNvGrpSpPr>
                <a:grpSpLocks/>
              </p:cNvGrpSpPr>
              <p:nvPr/>
            </p:nvGrpSpPr>
            <p:grpSpPr bwMode="auto">
              <a:xfrm>
                <a:off x="288" y="1584"/>
                <a:ext cx="288" cy="224"/>
                <a:chOff x="0" y="0"/>
                <a:chExt cx="288" cy="224"/>
              </a:xfrm>
            </p:grpSpPr>
            <p:sp>
              <p:nvSpPr>
                <p:cNvPr id="84"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5" name="Rectangle 111"/>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a:t>
                  </a:r>
                </a:p>
              </p:txBody>
            </p:sp>
          </p:grpSp>
          <p:grpSp>
            <p:nvGrpSpPr>
              <p:cNvPr id="45" name="Group 112"/>
              <p:cNvGrpSpPr>
                <a:grpSpLocks/>
              </p:cNvGrpSpPr>
              <p:nvPr/>
            </p:nvGrpSpPr>
            <p:grpSpPr bwMode="auto">
              <a:xfrm>
                <a:off x="576" y="1584"/>
                <a:ext cx="528" cy="224"/>
                <a:chOff x="0" y="0"/>
                <a:chExt cx="528" cy="224"/>
              </a:xfrm>
            </p:grpSpPr>
            <p:sp>
              <p:nvSpPr>
                <p:cNvPr id="82"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3" name="Rectangle 11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1011</a:t>
                  </a:r>
                </a:p>
              </p:txBody>
            </p:sp>
          </p:grpSp>
          <p:grpSp>
            <p:nvGrpSpPr>
              <p:cNvPr id="46" name="Group 115"/>
              <p:cNvGrpSpPr>
                <a:grpSpLocks/>
              </p:cNvGrpSpPr>
              <p:nvPr/>
            </p:nvGrpSpPr>
            <p:grpSpPr bwMode="auto">
              <a:xfrm>
                <a:off x="0" y="1728"/>
                <a:ext cx="288" cy="224"/>
                <a:chOff x="0" y="0"/>
                <a:chExt cx="288" cy="224"/>
              </a:xfrm>
            </p:grpSpPr>
            <p:sp>
              <p:nvSpPr>
                <p:cNvPr id="80"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1" name="Rectangle 11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C</a:t>
                  </a:r>
                </a:p>
              </p:txBody>
            </p:sp>
          </p:grpSp>
          <p:grpSp>
            <p:nvGrpSpPr>
              <p:cNvPr id="47" name="Group 118"/>
              <p:cNvGrpSpPr>
                <a:grpSpLocks/>
              </p:cNvGrpSpPr>
              <p:nvPr/>
            </p:nvGrpSpPr>
            <p:grpSpPr bwMode="auto">
              <a:xfrm>
                <a:off x="288" y="1728"/>
                <a:ext cx="288" cy="224"/>
                <a:chOff x="0" y="0"/>
                <a:chExt cx="288" cy="224"/>
              </a:xfrm>
            </p:grpSpPr>
            <p:sp>
              <p:nvSpPr>
                <p:cNvPr id="78"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9" name="Rectangle 120"/>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12</a:t>
                  </a:r>
                </a:p>
              </p:txBody>
            </p:sp>
          </p:grpSp>
          <p:grpSp>
            <p:nvGrpSpPr>
              <p:cNvPr id="48" name="Group 121"/>
              <p:cNvGrpSpPr>
                <a:grpSpLocks/>
              </p:cNvGrpSpPr>
              <p:nvPr/>
            </p:nvGrpSpPr>
            <p:grpSpPr bwMode="auto">
              <a:xfrm>
                <a:off x="576" y="1728"/>
                <a:ext cx="528" cy="224"/>
                <a:chOff x="0" y="0"/>
                <a:chExt cx="528" cy="224"/>
              </a:xfrm>
            </p:grpSpPr>
            <p:sp>
              <p:nvSpPr>
                <p:cNvPr id="76"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7" name="Rectangle 12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1100</a:t>
                  </a:r>
                </a:p>
              </p:txBody>
            </p:sp>
          </p:grpSp>
          <p:grpSp>
            <p:nvGrpSpPr>
              <p:cNvPr id="49" name="Group 124"/>
              <p:cNvGrpSpPr>
                <a:grpSpLocks/>
              </p:cNvGrpSpPr>
              <p:nvPr/>
            </p:nvGrpSpPr>
            <p:grpSpPr bwMode="auto">
              <a:xfrm>
                <a:off x="0" y="1872"/>
                <a:ext cx="288" cy="224"/>
                <a:chOff x="0" y="0"/>
                <a:chExt cx="288" cy="224"/>
              </a:xfrm>
            </p:grpSpPr>
            <p:sp>
              <p:nvSpPr>
                <p:cNvPr id="74"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5" name="Rectangle 12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D</a:t>
                  </a:r>
                </a:p>
              </p:txBody>
            </p:sp>
          </p:grpSp>
          <p:grpSp>
            <p:nvGrpSpPr>
              <p:cNvPr id="50" name="Group 127"/>
              <p:cNvGrpSpPr>
                <a:grpSpLocks/>
              </p:cNvGrpSpPr>
              <p:nvPr/>
            </p:nvGrpSpPr>
            <p:grpSpPr bwMode="auto">
              <a:xfrm>
                <a:off x="288" y="1872"/>
                <a:ext cx="288" cy="224"/>
                <a:chOff x="0" y="0"/>
                <a:chExt cx="288" cy="224"/>
              </a:xfrm>
            </p:grpSpPr>
            <p:sp>
              <p:nvSpPr>
                <p:cNvPr id="72"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3" name="Rectangle 129"/>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13</a:t>
                  </a:r>
                </a:p>
              </p:txBody>
            </p:sp>
          </p:grpSp>
          <p:grpSp>
            <p:nvGrpSpPr>
              <p:cNvPr id="51" name="Group 130"/>
              <p:cNvGrpSpPr>
                <a:grpSpLocks/>
              </p:cNvGrpSpPr>
              <p:nvPr/>
            </p:nvGrpSpPr>
            <p:grpSpPr bwMode="auto">
              <a:xfrm>
                <a:off x="576" y="1872"/>
                <a:ext cx="528" cy="224"/>
                <a:chOff x="0" y="0"/>
                <a:chExt cx="528" cy="224"/>
              </a:xfrm>
            </p:grpSpPr>
            <p:sp>
              <p:nvSpPr>
                <p:cNvPr id="70"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1" name="Rectangle 13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1101</a:t>
                  </a:r>
                </a:p>
              </p:txBody>
            </p:sp>
          </p:grpSp>
          <p:grpSp>
            <p:nvGrpSpPr>
              <p:cNvPr id="52" name="Group 133"/>
              <p:cNvGrpSpPr>
                <a:grpSpLocks/>
              </p:cNvGrpSpPr>
              <p:nvPr/>
            </p:nvGrpSpPr>
            <p:grpSpPr bwMode="auto">
              <a:xfrm>
                <a:off x="0" y="2016"/>
                <a:ext cx="288" cy="224"/>
                <a:chOff x="0" y="0"/>
                <a:chExt cx="288" cy="224"/>
              </a:xfrm>
            </p:grpSpPr>
            <p:sp>
              <p:nvSpPr>
                <p:cNvPr id="68"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9" name="Rectangle 13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E</a:t>
                  </a:r>
                </a:p>
              </p:txBody>
            </p:sp>
          </p:grpSp>
          <p:grpSp>
            <p:nvGrpSpPr>
              <p:cNvPr id="53" name="Group 136"/>
              <p:cNvGrpSpPr>
                <a:grpSpLocks/>
              </p:cNvGrpSpPr>
              <p:nvPr/>
            </p:nvGrpSpPr>
            <p:grpSpPr bwMode="auto">
              <a:xfrm>
                <a:off x="288" y="2016"/>
                <a:ext cx="288" cy="224"/>
                <a:chOff x="0" y="0"/>
                <a:chExt cx="288" cy="224"/>
              </a:xfrm>
            </p:grpSpPr>
            <p:sp>
              <p:nvSpPr>
                <p:cNvPr id="66"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7" name="Rectangle 138"/>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14</a:t>
                  </a:r>
                </a:p>
              </p:txBody>
            </p:sp>
          </p:grpSp>
          <p:grpSp>
            <p:nvGrpSpPr>
              <p:cNvPr id="54" name="Group 139"/>
              <p:cNvGrpSpPr>
                <a:grpSpLocks/>
              </p:cNvGrpSpPr>
              <p:nvPr/>
            </p:nvGrpSpPr>
            <p:grpSpPr bwMode="auto">
              <a:xfrm>
                <a:off x="576" y="2016"/>
                <a:ext cx="528" cy="224"/>
                <a:chOff x="0" y="0"/>
                <a:chExt cx="528" cy="224"/>
              </a:xfrm>
            </p:grpSpPr>
            <p:sp>
              <p:nvSpPr>
                <p:cNvPr id="64"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5" name="Rectangle 14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1110</a:t>
                  </a:r>
                </a:p>
              </p:txBody>
            </p:sp>
          </p:grpSp>
          <p:grpSp>
            <p:nvGrpSpPr>
              <p:cNvPr id="55" name="Group 142"/>
              <p:cNvGrpSpPr>
                <a:grpSpLocks/>
              </p:cNvGrpSpPr>
              <p:nvPr/>
            </p:nvGrpSpPr>
            <p:grpSpPr bwMode="auto">
              <a:xfrm>
                <a:off x="0" y="2160"/>
                <a:ext cx="288" cy="224"/>
                <a:chOff x="0" y="0"/>
                <a:chExt cx="288" cy="224"/>
              </a:xfrm>
            </p:grpSpPr>
            <p:sp>
              <p:nvSpPr>
                <p:cNvPr id="62"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3" name="Rectangle 14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a:t>
                  </a:r>
                </a:p>
              </p:txBody>
            </p:sp>
          </p:grpSp>
          <p:grpSp>
            <p:nvGrpSpPr>
              <p:cNvPr id="56" name="Group 145"/>
              <p:cNvGrpSpPr>
                <a:grpSpLocks/>
              </p:cNvGrpSpPr>
              <p:nvPr/>
            </p:nvGrpSpPr>
            <p:grpSpPr bwMode="auto">
              <a:xfrm>
                <a:off x="288" y="2160"/>
                <a:ext cx="288" cy="224"/>
                <a:chOff x="0" y="0"/>
                <a:chExt cx="288" cy="224"/>
              </a:xfrm>
            </p:grpSpPr>
            <p:sp>
              <p:nvSpPr>
                <p:cNvPr id="60"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1" name="Rectangle 147"/>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15</a:t>
                  </a:r>
                </a:p>
              </p:txBody>
            </p:sp>
          </p:grpSp>
          <p:grpSp>
            <p:nvGrpSpPr>
              <p:cNvPr id="57" name="Group 148"/>
              <p:cNvGrpSpPr>
                <a:grpSpLocks/>
              </p:cNvGrpSpPr>
              <p:nvPr/>
            </p:nvGrpSpPr>
            <p:grpSpPr bwMode="auto">
              <a:xfrm>
                <a:off x="576" y="2160"/>
                <a:ext cx="528" cy="224"/>
                <a:chOff x="0" y="0"/>
                <a:chExt cx="528" cy="224"/>
              </a:xfrm>
            </p:grpSpPr>
            <p:sp>
              <p:nvSpPr>
                <p:cNvPr id="58"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9" name="Rectangle 15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1111</a:t>
                  </a:r>
                </a:p>
              </p:txBody>
            </p:sp>
          </p:grpSp>
        </p:grpSp>
        <p:sp>
          <p:nvSpPr>
            <p:cNvPr id="7" name="Rectangle 151"/>
            <p:cNvSpPr>
              <a:spLocks/>
            </p:cNvSpPr>
            <p:nvPr/>
          </p:nvSpPr>
          <p:spPr bwMode="auto">
            <a:xfrm rot="-2340000">
              <a:off x="50" y="267"/>
              <a:ext cx="362"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Hex</a:t>
              </a:r>
            </a:p>
          </p:txBody>
        </p:sp>
        <p:sp>
          <p:nvSpPr>
            <p:cNvPr id="8" name="Rectangle 152"/>
            <p:cNvSpPr>
              <a:spLocks/>
            </p:cNvSpPr>
            <p:nvPr/>
          </p:nvSpPr>
          <p:spPr bwMode="auto">
            <a:xfrm rot="-2340000">
              <a:off x="307" y="177"/>
              <a:ext cx="649"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Decimal</a:t>
              </a:r>
            </a:p>
          </p:txBody>
        </p:sp>
        <p:sp>
          <p:nvSpPr>
            <p:cNvPr id="9" name="Rectangle 153"/>
            <p:cNvSpPr>
              <a:spLocks/>
            </p:cNvSpPr>
            <p:nvPr/>
          </p:nvSpPr>
          <p:spPr bwMode="auto">
            <a:xfrm rot="-2340000">
              <a:off x="606" y="210"/>
              <a:ext cx="546"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Binary</a:t>
              </a:r>
            </a:p>
          </p:txBody>
        </p:sp>
      </p:grpSp>
      <p:sp>
        <p:nvSpPr>
          <p:cNvPr id="154" name="Rectangle 4">
            <a:extLst>
              <a:ext uri="{FF2B5EF4-FFF2-40B4-BE49-F238E27FC236}">
                <a16:creationId xmlns:a16="http://schemas.microsoft.com/office/drawing/2014/main" id="{61BE2C83-B082-4FA8-AC90-06DEC3A1448E}"/>
              </a:ext>
            </a:extLst>
          </p:cNvPr>
          <p:cNvSpPr txBox="1">
            <a:spLocks noChangeArrowheads="1"/>
          </p:cNvSpPr>
          <p:nvPr/>
        </p:nvSpPr>
        <p:spPr bwMode="auto">
          <a:xfrm>
            <a:off x="533400" y="935661"/>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en-US" b="0" kern="0" dirty="0"/>
              <a:t>Operations </a:t>
            </a:r>
            <a:r>
              <a:rPr lang="en-US" b="0" kern="0" dirty="0">
                <a:latin typeface="Monaco" charset="0"/>
                <a:ea typeface="Monaco" charset="0"/>
                <a:cs typeface="Monaco" charset="0"/>
                <a:sym typeface="Monaco" charset="0"/>
              </a:rPr>
              <a:t>&amp;</a:t>
            </a:r>
            <a:r>
              <a:rPr lang="en-US" b="0" kern="0" dirty="0"/>
              <a:t>,  </a:t>
            </a:r>
            <a:r>
              <a:rPr lang="en-US" b="0" kern="0" dirty="0">
                <a:latin typeface="Monaco" charset="0"/>
                <a:ea typeface="Monaco" charset="0"/>
                <a:cs typeface="Monaco" charset="0"/>
                <a:sym typeface="Monaco" charset="0"/>
              </a:rPr>
              <a:t>|</a:t>
            </a:r>
            <a:r>
              <a:rPr lang="en-US" b="0" kern="0" dirty="0"/>
              <a:t>,  </a:t>
            </a:r>
            <a:r>
              <a:rPr lang="en-US" b="0" kern="0" dirty="0">
                <a:latin typeface="Monaco" charset="0"/>
                <a:ea typeface="Monaco" charset="0"/>
                <a:cs typeface="Monaco" charset="0"/>
                <a:sym typeface="Monaco" charset="0"/>
              </a:rPr>
              <a:t>~</a:t>
            </a:r>
            <a:r>
              <a:rPr lang="en-US" b="0" kern="0" dirty="0"/>
              <a:t>,  </a:t>
            </a:r>
            <a:r>
              <a:rPr lang="en-US" b="0" kern="0" dirty="0">
                <a:latin typeface="Monaco" charset="0"/>
                <a:ea typeface="Monaco" charset="0"/>
                <a:cs typeface="Monaco" charset="0"/>
                <a:sym typeface="Monaco" charset="0"/>
              </a:rPr>
              <a:t>^</a:t>
            </a:r>
            <a:r>
              <a:rPr lang="en-US" b="0" kern="0" dirty="0"/>
              <a:t> Available in C</a:t>
            </a:r>
          </a:p>
          <a:p>
            <a:pPr marL="552450" lvl="1" eaLnBrk="1" hangingPunct="1"/>
            <a:r>
              <a:rPr lang="en-US" b="0" kern="0" dirty="0"/>
              <a:t>Apply to any “integral” data type</a:t>
            </a:r>
          </a:p>
          <a:p>
            <a:pPr marL="838200" lvl="2" eaLnBrk="1" hangingPunct="1"/>
            <a:r>
              <a:rPr lang="en-US" sz="1800" b="0" kern="0" dirty="0">
                <a:latin typeface="Monaco" charset="0"/>
                <a:ea typeface="Monaco" charset="0"/>
                <a:cs typeface="Monaco" charset="0"/>
                <a:sym typeface="Monaco" charset="0"/>
              </a:rPr>
              <a:t>long, int, short, char, unsigned</a:t>
            </a:r>
            <a:endParaRPr lang="en-US" sz="1800" b="0" kern="0" dirty="0">
              <a:latin typeface="Monaco" charset="0"/>
              <a:sym typeface="Monaco" charset="0"/>
            </a:endParaRPr>
          </a:p>
          <a:p>
            <a:pPr marL="552450" lvl="1" eaLnBrk="1" hangingPunct="1"/>
            <a:r>
              <a:rPr lang="en-US" b="0" kern="0" dirty="0"/>
              <a:t>View arguments as bit vectors</a:t>
            </a:r>
          </a:p>
          <a:p>
            <a:pPr marL="552450" lvl="1" eaLnBrk="1" hangingPunct="1"/>
            <a:r>
              <a:rPr lang="en-US" b="0" kern="0" dirty="0"/>
              <a:t>Arguments applied bit-wise</a:t>
            </a:r>
          </a:p>
          <a:p>
            <a:pPr eaLnBrk="1" hangingPunct="1"/>
            <a:r>
              <a:rPr lang="en-US" b="0" kern="0" dirty="0"/>
              <a:t>Examples (Char data type)</a:t>
            </a:r>
          </a:p>
          <a:p>
            <a:pPr marL="552450" lvl="1" eaLnBrk="1" hangingPunct="1"/>
            <a:r>
              <a:rPr lang="en-US" sz="1800" b="0" kern="0" dirty="0">
                <a:latin typeface="Monaco" charset="0"/>
                <a:ea typeface="Zapf Dingbats" charset="2"/>
                <a:cs typeface="Zapf Dingbats" charset="2"/>
                <a:sym typeface="Monaco" charset="0"/>
              </a:rPr>
              <a:t>~0x41 </a:t>
            </a:r>
            <a:r>
              <a:rPr lang="en-US" sz="1800" b="0" kern="0" dirty="0">
                <a:ea typeface="Zapf Dingbats" charset="2"/>
                <a:cs typeface="Zapf Dingbats" charset="2"/>
                <a:sym typeface="Monaco" charset="0"/>
              </a:rPr>
              <a:t>→</a:t>
            </a:r>
            <a:endParaRPr lang="en-US" sz="1800" b="0" kern="0" dirty="0">
              <a:solidFill>
                <a:schemeClr val="bg1"/>
              </a:solidFill>
              <a:latin typeface="Monaco" charset="0"/>
              <a:sym typeface="Monaco" charset="0"/>
            </a:endParaRPr>
          </a:p>
          <a:p>
            <a:pPr marL="838200" lvl="2"/>
            <a:endParaRPr lang="en-US" sz="1800" b="0" kern="0" dirty="0">
              <a:solidFill>
                <a:schemeClr val="bg1"/>
              </a:solidFill>
              <a:latin typeface="Monaco" charset="0"/>
              <a:sym typeface="Monaco" charset="0"/>
            </a:endParaRPr>
          </a:p>
          <a:p>
            <a:pPr marL="552450" lvl="1"/>
            <a:r>
              <a:rPr lang="en-US" sz="1800" b="0" kern="0" dirty="0">
                <a:latin typeface="Monaco" charset="0"/>
                <a:ea typeface="Zapf Dingbats" charset="2"/>
                <a:cs typeface="Zapf Dingbats" charset="2"/>
                <a:sym typeface="Monaco" charset="0"/>
              </a:rPr>
              <a:t>~0x00 </a:t>
            </a:r>
            <a:r>
              <a:rPr lang="en-US" sz="1800" b="0" kern="0" dirty="0">
                <a:ea typeface="Zapf Dingbats" charset="2"/>
                <a:cs typeface="Zapf Dingbats" charset="2"/>
                <a:sym typeface="Monaco" charset="0"/>
              </a:rPr>
              <a:t>→</a:t>
            </a:r>
            <a:endParaRPr lang="en-US" sz="1800" b="0" kern="0" dirty="0">
              <a:solidFill>
                <a:schemeClr val="bg1"/>
              </a:solidFill>
              <a:latin typeface="Monaco" charset="0"/>
              <a:sym typeface="Monaco" charset="0"/>
            </a:endParaRPr>
          </a:p>
          <a:p>
            <a:pPr marL="838200" lvl="2"/>
            <a:endParaRPr lang="en-US" sz="1800" b="0" kern="0" dirty="0">
              <a:solidFill>
                <a:schemeClr val="bg1"/>
              </a:solidFill>
              <a:latin typeface="Monaco" charset="0"/>
              <a:sym typeface="Monaco" charset="0"/>
            </a:endParaRPr>
          </a:p>
          <a:p>
            <a:pPr marL="552450" lvl="1"/>
            <a:r>
              <a:rPr lang="en-US" sz="1800" b="0" kern="0" dirty="0">
                <a:latin typeface="Monaco" charset="0"/>
                <a:ea typeface="Zapf Dingbats" charset="2"/>
                <a:cs typeface="Zapf Dingbats" charset="2"/>
                <a:sym typeface="Monaco" charset="0"/>
              </a:rPr>
              <a:t>0x69 &amp; 0x55 </a:t>
            </a:r>
            <a:r>
              <a:rPr lang="en-US" sz="1800" b="0" kern="0" dirty="0">
                <a:ea typeface="Zapf Dingbats" charset="2"/>
                <a:cs typeface="Zapf Dingbats" charset="2"/>
                <a:sym typeface="Monaco" charset="0"/>
              </a:rPr>
              <a:t>→</a:t>
            </a:r>
          </a:p>
          <a:p>
            <a:pPr marL="552450" lvl="1"/>
            <a:endParaRPr lang="en-US" sz="1800" b="0" kern="0" dirty="0">
              <a:solidFill>
                <a:schemeClr val="bg1"/>
              </a:solidFill>
              <a:latin typeface="Monaco" charset="0"/>
              <a:sym typeface="Monaco" charset="0"/>
            </a:endParaRPr>
          </a:p>
          <a:p>
            <a:pPr marL="552450" lvl="1"/>
            <a:r>
              <a:rPr lang="en-US" sz="1800" b="0" kern="0" dirty="0">
                <a:latin typeface="Monaco" charset="0"/>
                <a:ea typeface="Zapf Dingbats" charset="2"/>
                <a:cs typeface="Zapf Dingbats" charset="2"/>
                <a:sym typeface="Monaco" charset="0"/>
              </a:rPr>
              <a:t>0x69 | 0x55 </a:t>
            </a:r>
            <a:r>
              <a:rPr lang="en-US" sz="1800" b="0" kern="0" dirty="0">
                <a:ea typeface="Zapf Dingbats" charset="2"/>
                <a:cs typeface="Zapf Dingbats" charset="2"/>
                <a:sym typeface="Monaco" charset="0"/>
              </a:rPr>
              <a:t>→</a:t>
            </a:r>
            <a:endParaRPr lang="en-US" sz="1800" b="0" kern="0" dirty="0">
              <a:solidFill>
                <a:schemeClr val="bg1"/>
              </a:solidFill>
              <a:latin typeface="Monaco" charset="0"/>
              <a:sym typeface="Monaco" charset="0"/>
            </a:endParaRPr>
          </a:p>
          <a:p>
            <a:pPr marL="838200" lvl="2"/>
            <a:endParaRPr lang="en-US" sz="1800" b="0" kern="0" baseline="-6000" dirty="0">
              <a:solidFill>
                <a:schemeClr val="bg1"/>
              </a:solidFill>
              <a:latin typeface="Monaco" charset="0"/>
              <a:sym typeface="Monaco" charset="0"/>
            </a:endParaRPr>
          </a:p>
        </p:txBody>
      </p:sp>
      <p:sp>
        <p:nvSpPr>
          <p:cNvPr id="2" name="灯片编号占位符 1">
            <a:extLst>
              <a:ext uri="{FF2B5EF4-FFF2-40B4-BE49-F238E27FC236}">
                <a16:creationId xmlns:a16="http://schemas.microsoft.com/office/drawing/2014/main" id="{DBF4D16D-811E-47C3-AEC6-637C6E967180}"/>
              </a:ext>
            </a:extLst>
          </p:cNvPr>
          <p:cNvSpPr>
            <a:spLocks noGrp="1"/>
          </p:cNvSpPr>
          <p:nvPr>
            <p:ph type="sldNum" sz="quarter" idx="12"/>
          </p:nvPr>
        </p:nvSpPr>
        <p:spPr/>
        <p:txBody>
          <a:bodyPr/>
          <a:lstStyle/>
          <a:p>
            <a:pPr>
              <a:defRPr/>
            </a:pPr>
            <a:fld id="{7CD91111-FDA0-40C1-BB89-68CC8A010988}" type="slidenum">
              <a:rPr lang="zh-CN" altLang="en-US" smtClean="0"/>
              <a:pPr>
                <a:defRPr/>
              </a:pPr>
              <a:t>17</a:t>
            </a:fld>
            <a:endParaRPr lang="en-US" altLang="zh-CN"/>
          </a:p>
        </p:txBody>
      </p:sp>
    </p:spTree>
    <p:extLst>
      <p:ext uri="{BB962C8B-B14F-4D97-AF65-F5344CB8AC3E}">
        <p14:creationId xmlns:p14="http://schemas.microsoft.com/office/powerpoint/2010/main" val="336933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1">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1">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1">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21">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21">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42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type="title"/>
          </p:nvPr>
        </p:nvSpPr>
        <p:spPr/>
        <p:txBody>
          <a:bodyPr/>
          <a:lstStyle/>
          <a:p>
            <a:pPr marL="119063" indent="-119063" eaLnBrk="1" hangingPunct="1"/>
            <a:r>
              <a:rPr lang="en-US"/>
              <a:t>Contrast: Logic Operations in C</a:t>
            </a:r>
          </a:p>
        </p:txBody>
      </p:sp>
      <p:sp>
        <p:nvSpPr>
          <p:cNvPr id="61445" name="Rectangle 4"/>
          <p:cNvSpPr>
            <a:spLocks noGrp="1" noChangeArrowheads="1"/>
          </p:cNvSpPr>
          <p:nvPr>
            <p:ph idx="1"/>
          </p:nvPr>
        </p:nvSpPr>
        <p:spPr>
          <a:xfrm>
            <a:off x="381000" y="990600"/>
            <a:ext cx="8305800" cy="5334000"/>
          </a:xfrm>
        </p:spPr>
        <p:txBody>
          <a:bodyPr/>
          <a:lstStyle/>
          <a:p>
            <a:pPr eaLnBrk="1" hangingPunct="1"/>
            <a:r>
              <a:rPr lang="en-US" sz="2400" dirty="0"/>
              <a:t>Contrast to Bit-Level Operators</a:t>
            </a:r>
          </a:p>
          <a:p>
            <a:pPr marL="552450" lvl="1" eaLnBrk="1" hangingPunct="1"/>
            <a:r>
              <a:rPr lang="en-US" sz="2000" b="1" dirty="0">
                <a:ea typeface="Monaco" charset="0"/>
                <a:cs typeface="Monaco" charset="0"/>
                <a:sym typeface="Monaco" charset="0"/>
              </a:rPr>
              <a:t>Logic Operations: &amp;&amp;, ||, !</a:t>
            </a:r>
            <a:endParaRPr lang="en-US" sz="2000" b="1" dirty="0">
              <a:sym typeface="Monaco" charset="0"/>
            </a:endParaRPr>
          </a:p>
          <a:p>
            <a:pPr marL="838200" lvl="2" eaLnBrk="1" hangingPunct="1"/>
            <a:r>
              <a:rPr lang="en-US" sz="1800" dirty="0"/>
              <a:t>View 0 as “False”</a:t>
            </a:r>
          </a:p>
          <a:p>
            <a:pPr marL="838200" lvl="2" eaLnBrk="1" hangingPunct="1"/>
            <a:r>
              <a:rPr lang="en-US" sz="1800" dirty="0">
                <a:solidFill>
                  <a:srgbClr val="C00000"/>
                </a:solidFill>
              </a:rPr>
              <a:t>Anything nonzero as “True”</a:t>
            </a:r>
          </a:p>
          <a:p>
            <a:pPr marL="838200" lvl="2" eaLnBrk="1" hangingPunct="1"/>
            <a:r>
              <a:rPr lang="en-US" sz="1800" dirty="0"/>
              <a:t>Always return 0 or 1</a:t>
            </a:r>
          </a:p>
          <a:p>
            <a:pPr marL="838200" lvl="2" eaLnBrk="1" hangingPunct="1"/>
            <a:r>
              <a:rPr lang="en-US" sz="1800" dirty="0">
                <a:solidFill>
                  <a:srgbClr val="C00000"/>
                </a:solidFill>
              </a:rPr>
              <a:t>Early termination</a:t>
            </a:r>
          </a:p>
          <a:p>
            <a:pPr eaLnBrk="1" hangingPunct="1"/>
            <a:r>
              <a:rPr lang="en-US" sz="2400" dirty="0"/>
              <a:t>Examples (char data type)</a:t>
            </a:r>
          </a:p>
          <a:p>
            <a:pPr marL="552450" lvl="1"/>
            <a:r>
              <a:rPr lang="en-US" sz="1600" dirty="0">
                <a:latin typeface="Monaco" charset="0"/>
                <a:ea typeface="Zapf Dingbats" charset="2"/>
                <a:cs typeface="Zapf Dingbats" charset="2"/>
                <a:sym typeface="Monaco" charset="0"/>
              </a:rPr>
              <a:t>!0x41 </a:t>
            </a:r>
            <a:r>
              <a:rPr lang="en-US" sz="1600" dirty="0">
                <a:ea typeface="Zapf Dingbats" charset="2"/>
                <a:cs typeface="Zapf Dingbats" charset="2"/>
                <a:sym typeface="Monaco" charset="0"/>
              </a:rPr>
              <a:t>→</a:t>
            </a:r>
            <a:r>
              <a:rPr lang="en-US" sz="1600" dirty="0">
                <a:latin typeface="Monaco" charset="0"/>
                <a:ea typeface="Zapf Dingbats" charset="2"/>
                <a:cs typeface="Zapf Dingbats" charset="2"/>
                <a:sym typeface="Monaco" charset="0"/>
              </a:rPr>
              <a:t>  0x00</a:t>
            </a:r>
            <a:endParaRPr lang="en-US" sz="1600" dirty="0">
              <a:latin typeface="Monaco" charset="0"/>
              <a:sym typeface="Monaco" charset="0"/>
            </a:endParaRPr>
          </a:p>
          <a:p>
            <a:pPr marL="552450" lvl="1"/>
            <a:r>
              <a:rPr lang="en-US" sz="1600" dirty="0">
                <a:latin typeface="Monaco" charset="0"/>
                <a:ea typeface="Zapf Dingbats" charset="2"/>
                <a:cs typeface="Zapf Dingbats" charset="2"/>
                <a:sym typeface="Monaco" charset="0"/>
              </a:rPr>
              <a:t>!0x00 </a:t>
            </a:r>
            <a:r>
              <a:rPr lang="en-US" sz="1600" dirty="0">
                <a:ea typeface="Zapf Dingbats" charset="2"/>
                <a:cs typeface="Zapf Dingbats" charset="2"/>
                <a:sym typeface="Monaco" charset="0"/>
              </a:rPr>
              <a:t>→</a:t>
            </a:r>
            <a:r>
              <a:rPr lang="en-US" sz="1600" dirty="0">
                <a:latin typeface="Monaco" charset="0"/>
                <a:ea typeface="Zapf Dingbats" charset="2"/>
                <a:cs typeface="Zapf Dingbats" charset="2"/>
                <a:sym typeface="Monaco" charset="0"/>
              </a:rPr>
              <a:t>  0x01</a:t>
            </a:r>
            <a:endParaRPr lang="en-US" sz="1600" dirty="0">
              <a:latin typeface="Monaco" charset="0"/>
              <a:sym typeface="Monaco" charset="0"/>
            </a:endParaRPr>
          </a:p>
          <a:p>
            <a:pPr marL="552450" lvl="1"/>
            <a:r>
              <a:rPr lang="en-US" sz="1600" dirty="0">
                <a:latin typeface="Monaco" charset="0"/>
                <a:ea typeface="Zapf Dingbats" charset="2"/>
                <a:cs typeface="Zapf Dingbats" charset="2"/>
                <a:sym typeface="Monaco" charset="0"/>
              </a:rPr>
              <a:t>!!0x41</a:t>
            </a:r>
            <a:r>
              <a:rPr lang="en-US" sz="1600" dirty="0">
                <a:ea typeface="Zapf Dingbats" charset="2"/>
                <a:cs typeface="Zapf Dingbats" charset="2"/>
                <a:sym typeface="Monaco" charset="0"/>
              </a:rPr>
              <a:t>→</a:t>
            </a:r>
            <a:r>
              <a:rPr lang="en-US" sz="1600" dirty="0">
                <a:latin typeface="Monaco" charset="0"/>
                <a:ea typeface="Zapf Dingbats" charset="2"/>
                <a:cs typeface="Zapf Dingbats" charset="2"/>
                <a:sym typeface="Monaco" charset="0"/>
              </a:rPr>
              <a:t>  0x01</a:t>
            </a:r>
            <a:endParaRPr lang="en-US" sz="1600" dirty="0">
              <a:latin typeface="Monaco" charset="0"/>
              <a:sym typeface="Monaco" charset="0"/>
            </a:endParaRPr>
          </a:p>
          <a:p>
            <a:pPr marL="552450" lvl="1">
              <a:spcBef>
                <a:spcPts val="2100"/>
              </a:spcBef>
            </a:pPr>
            <a:r>
              <a:rPr lang="en-US" sz="1600" dirty="0">
                <a:latin typeface="Monaco" charset="0"/>
                <a:ea typeface="Zapf Dingbats" charset="2"/>
                <a:cs typeface="Zapf Dingbats" charset="2"/>
                <a:sym typeface="Monaco" charset="0"/>
              </a:rPr>
              <a:t>0x69 &amp;&amp; 0x55 </a:t>
            </a:r>
            <a:r>
              <a:rPr lang="en-US" sz="1600" dirty="0">
                <a:ea typeface="Zapf Dingbats" charset="2"/>
                <a:cs typeface="Zapf Dingbats" charset="2"/>
                <a:sym typeface="Monaco" charset="0"/>
              </a:rPr>
              <a:t>→</a:t>
            </a:r>
            <a:r>
              <a:rPr lang="en-US" sz="1600" dirty="0">
                <a:latin typeface="Monaco" charset="0"/>
                <a:ea typeface="Zapf Dingbats" charset="2"/>
                <a:cs typeface="Zapf Dingbats" charset="2"/>
                <a:sym typeface="Monaco" charset="0"/>
              </a:rPr>
              <a:t>  0x01</a:t>
            </a:r>
            <a:endParaRPr lang="en-US" sz="1600" dirty="0">
              <a:latin typeface="Monaco" charset="0"/>
              <a:sym typeface="Monaco" charset="0"/>
            </a:endParaRPr>
          </a:p>
          <a:p>
            <a:pPr marL="552450" lvl="1"/>
            <a:r>
              <a:rPr lang="en-US" sz="1600" dirty="0">
                <a:latin typeface="Monaco" charset="0"/>
                <a:ea typeface="Zapf Dingbats" charset="2"/>
                <a:cs typeface="Zapf Dingbats" charset="2"/>
                <a:sym typeface="Monaco" charset="0"/>
              </a:rPr>
              <a:t>0x69 || 0x55 </a:t>
            </a:r>
            <a:r>
              <a:rPr lang="en-US" sz="1600" dirty="0">
                <a:ea typeface="Zapf Dingbats" charset="2"/>
                <a:cs typeface="Zapf Dingbats" charset="2"/>
                <a:sym typeface="Monaco" charset="0"/>
              </a:rPr>
              <a:t>→</a:t>
            </a:r>
            <a:r>
              <a:rPr lang="en-US" sz="1600" dirty="0">
                <a:latin typeface="Monaco" charset="0"/>
                <a:ea typeface="Zapf Dingbats" charset="2"/>
                <a:cs typeface="Zapf Dingbats" charset="2"/>
                <a:sym typeface="Monaco" charset="0"/>
              </a:rPr>
              <a:t>  0x01</a:t>
            </a:r>
            <a:endParaRPr lang="en-US" sz="1600" dirty="0">
              <a:latin typeface="Monaco" charset="0"/>
              <a:sym typeface="Monaco" charset="0"/>
            </a:endParaRPr>
          </a:p>
          <a:p>
            <a:pPr marL="552450" lvl="1" eaLnBrk="1" hangingPunct="1"/>
            <a:r>
              <a:rPr lang="en-US" sz="1600" dirty="0" err="1">
                <a:latin typeface="Monaco" charset="0"/>
                <a:ea typeface="Monaco" charset="0"/>
                <a:cs typeface="Monaco" charset="0"/>
                <a:sym typeface="Monaco" charset="0"/>
              </a:rPr>
              <a:t>p</a:t>
            </a:r>
            <a:r>
              <a:rPr lang="en-US" sz="1600" dirty="0">
                <a:latin typeface="Monaco" charset="0"/>
                <a:ea typeface="Monaco" charset="0"/>
                <a:cs typeface="Monaco" charset="0"/>
                <a:sym typeface="Monaco" charset="0"/>
              </a:rPr>
              <a:t> &amp;&amp; *</a:t>
            </a:r>
            <a:r>
              <a:rPr lang="en-US" sz="1600" dirty="0" err="1">
                <a:latin typeface="Monaco" charset="0"/>
                <a:ea typeface="Monaco" charset="0"/>
                <a:cs typeface="Monaco" charset="0"/>
                <a:sym typeface="Monaco" charset="0"/>
              </a:rPr>
              <a:t>p</a:t>
            </a:r>
            <a:r>
              <a:rPr lang="en-US" sz="1600" dirty="0">
                <a:latin typeface="Monaco" charset="0"/>
                <a:ea typeface="Monaco" charset="0"/>
                <a:cs typeface="Monaco" charset="0"/>
                <a:sym typeface="Monaco" charset="0"/>
              </a:rPr>
              <a:t> </a:t>
            </a:r>
            <a:r>
              <a:rPr lang="en-US" sz="2000" dirty="0"/>
              <a:t>	(avoids null pointer access)</a:t>
            </a:r>
          </a:p>
        </p:txBody>
      </p:sp>
      <p:sp>
        <p:nvSpPr>
          <p:cNvPr id="4" name="AutoShape 8"/>
          <p:cNvSpPr>
            <a:spLocks noChangeArrowheads="1"/>
          </p:cNvSpPr>
          <p:nvPr/>
        </p:nvSpPr>
        <p:spPr bwMode="auto">
          <a:xfrm>
            <a:off x="4572000" y="2895600"/>
            <a:ext cx="4572000" cy="2133600"/>
          </a:xfrm>
          <a:prstGeom prst="wedgeRoundRectCallout">
            <a:avLst>
              <a:gd name="adj1" fmla="val -37463"/>
              <a:gd name="adj2" fmla="val -102659"/>
              <a:gd name="adj3" fmla="val 16667"/>
            </a:avLst>
          </a:prstGeom>
          <a:solidFill>
            <a:srgbClr val="C00000"/>
          </a:solidFill>
          <a:ln w="19050">
            <a:solidFill>
              <a:schemeClr val="tx2"/>
            </a:solidFill>
            <a:miter lim="800000"/>
            <a:headEnd/>
            <a:tailEnd type="none" w="sm" len="sm"/>
          </a:ln>
          <a:effectLst/>
        </p:spPr>
        <p:txBody>
          <a:bodyPr lIns="45720" rIns="45720" anchor="ctr">
            <a:prstTxWarp prst="textNoShape">
              <a:avLst/>
            </a:prstTxWarp>
          </a:bodyPr>
          <a:lstStyle/>
          <a:p>
            <a:r>
              <a:rPr lang="en-US" sz="2000" dirty="0">
                <a:solidFill>
                  <a:schemeClr val="bg1"/>
                </a:solidFill>
                <a:latin typeface="Calibri" panose="020F0502020204030204" pitchFamily="34" charset="0"/>
              </a:rPr>
              <a:t>Watch out for &amp;&amp; vs. &amp; (and || vs. |)… </a:t>
            </a:r>
          </a:p>
          <a:p>
            <a:r>
              <a:rPr lang="en-US" sz="2000" dirty="0">
                <a:solidFill>
                  <a:schemeClr val="bg1"/>
                </a:solidFill>
                <a:latin typeface="Calibri" panose="020F0502020204030204" pitchFamily="34" charset="0"/>
              </a:rPr>
              <a:t>Super common C programming pitfall!</a:t>
            </a:r>
          </a:p>
        </p:txBody>
      </p:sp>
      <p:sp>
        <p:nvSpPr>
          <p:cNvPr id="2" name="灯片编号占位符 1">
            <a:extLst>
              <a:ext uri="{FF2B5EF4-FFF2-40B4-BE49-F238E27FC236}">
                <a16:creationId xmlns:a16="http://schemas.microsoft.com/office/drawing/2014/main" id="{5BC6A904-8AE6-43F3-B461-B34D44004C76}"/>
              </a:ext>
            </a:extLst>
          </p:cNvPr>
          <p:cNvSpPr>
            <a:spLocks noGrp="1"/>
          </p:cNvSpPr>
          <p:nvPr>
            <p:ph type="sldNum" sz="quarter" idx="12"/>
          </p:nvPr>
        </p:nvSpPr>
        <p:spPr/>
        <p:txBody>
          <a:bodyPr/>
          <a:lstStyle/>
          <a:p>
            <a:pPr>
              <a:defRPr/>
            </a:pPr>
            <a:fld id="{7CD91111-FDA0-40C1-BB89-68CC8A010988}" type="slidenum">
              <a:rPr lang="zh-CN" altLang="en-US" smtClean="0"/>
              <a:pPr>
                <a:defRPr/>
              </a:pPr>
              <a:t>18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5">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5">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p:cNvSpPr/>
          <p:nvPr/>
        </p:nvSpPr>
        <p:spPr bwMode="auto">
          <a:xfrm>
            <a:off x="7272337" y="43434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97" name="Rectangle 96"/>
          <p:cNvSpPr/>
          <p:nvPr/>
        </p:nvSpPr>
        <p:spPr bwMode="auto">
          <a:xfrm>
            <a:off x="7272338" y="48006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98" name="Rectangle 97"/>
          <p:cNvSpPr/>
          <p:nvPr/>
        </p:nvSpPr>
        <p:spPr bwMode="auto">
          <a:xfrm>
            <a:off x="7005955" y="3886200"/>
            <a:ext cx="703262" cy="152400"/>
          </a:xfrm>
          <a:prstGeom prst="rect">
            <a:avLst/>
          </a:prstGeom>
          <a:solidFill>
            <a:srgbClr val="F1C7C7"/>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cxnSp>
        <p:nvCxnSpPr>
          <p:cNvPr id="99" name="Straight Connector 98"/>
          <p:cNvCxnSpPr/>
          <p:nvPr/>
        </p:nvCxnSpPr>
        <p:spPr bwMode="auto">
          <a:xfrm flipH="1">
            <a:off x="7424738" y="3606800"/>
            <a:ext cx="685799" cy="0"/>
          </a:xfrm>
          <a:prstGeom prst="line">
            <a:avLst/>
          </a:prstGeom>
          <a:noFill/>
          <a:ln w="38100" cap="flat" cmpd="sng" algn="ctr">
            <a:solidFill>
              <a:srgbClr val="F1C7C7"/>
            </a:solidFill>
            <a:prstDash val="solid"/>
            <a:round/>
            <a:headEnd type="none" w="med" len="med"/>
            <a:tailEnd type="none" w="med" len="med"/>
          </a:ln>
          <a:effectLst/>
        </p:spPr>
      </p:cxnSp>
      <p:cxnSp>
        <p:nvCxnSpPr>
          <p:cNvPr id="100" name="Straight Connector 99"/>
          <p:cNvCxnSpPr/>
          <p:nvPr/>
        </p:nvCxnSpPr>
        <p:spPr bwMode="auto">
          <a:xfrm flipH="1">
            <a:off x="7023419" y="3393440"/>
            <a:ext cx="777238" cy="0"/>
          </a:xfrm>
          <a:prstGeom prst="line">
            <a:avLst/>
          </a:prstGeom>
          <a:noFill/>
          <a:ln w="38100" cap="flat" cmpd="sng" algn="ctr">
            <a:solidFill>
              <a:srgbClr val="A8E799"/>
            </a:solidFill>
            <a:prstDash val="solid"/>
            <a:round/>
            <a:headEnd type="none" w="med" len="med"/>
            <a:tailEnd type="none" w="med" len="med"/>
          </a:ln>
          <a:effectLst/>
        </p:spPr>
      </p:cxnSp>
      <p:sp>
        <p:nvSpPr>
          <p:cNvPr id="89" name="Rectangle 88"/>
          <p:cNvSpPr/>
          <p:nvPr/>
        </p:nvSpPr>
        <p:spPr bwMode="auto">
          <a:xfrm>
            <a:off x="7272337" y="21336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90" name="Rectangle 89"/>
          <p:cNvSpPr/>
          <p:nvPr/>
        </p:nvSpPr>
        <p:spPr bwMode="auto">
          <a:xfrm>
            <a:off x="7272338" y="25908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30" name="Rectangle 29"/>
          <p:cNvSpPr/>
          <p:nvPr/>
        </p:nvSpPr>
        <p:spPr bwMode="auto">
          <a:xfrm>
            <a:off x="7005955" y="1676400"/>
            <a:ext cx="703262" cy="152400"/>
          </a:xfrm>
          <a:prstGeom prst="rect">
            <a:avLst/>
          </a:prstGeom>
          <a:solidFill>
            <a:srgbClr val="F1C7C7"/>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62468" name="Rectangle 3"/>
          <p:cNvSpPr>
            <a:spLocks noGrp="1" noChangeArrowheads="1"/>
          </p:cNvSpPr>
          <p:nvPr>
            <p:ph type="title"/>
          </p:nvPr>
        </p:nvSpPr>
        <p:spPr>
          <a:xfrm>
            <a:off x="457199" y="0"/>
            <a:ext cx="8305799" cy="636814"/>
          </a:xfrm>
        </p:spPr>
        <p:txBody>
          <a:bodyPr/>
          <a:lstStyle/>
          <a:p>
            <a:pPr marL="119063" indent="-119063" eaLnBrk="1" hangingPunct="1"/>
            <a:r>
              <a:rPr lang="en-US" dirty="0"/>
              <a:t>Shift Operations</a:t>
            </a:r>
          </a:p>
        </p:txBody>
      </p:sp>
      <p:sp>
        <p:nvSpPr>
          <p:cNvPr id="62469" name="Rectangle 4"/>
          <p:cNvSpPr>
            <a:spLocks noGrp="1" noChangeArrowheads="1"/>
          </p:cNvSpPr>
          <p:nvPr>
            <p:ph idx="1"/>
          </p:nvPr>
        </p:nvSpPr>
        <p:spPr>
          <a:xfrm>
            <a:off x="457200" y="990600"/>
            <a:ext cx="8305800" cy="5334000"/>
          </a:xfrm>
        </p:spPr>
        <p:txBody>
          <a:bodyPr/>
          <a:lstStyle/>
          <a:p>
            <a:pPr eaLnBrk="1" hangingPunct="1"/>
            <a:r>
              <a:rPr lang="en-US" sz="2400" dirty="0"/>
              <a:t>Left Shift: 	</a:t>
            </a:r>
            <a:r>
              <a:rPr lang="en-US" sz="2400" dirty="0" err="1">
                <a:latin typeface="Courier New"/>
                <a:ea typeface="Monaco" charset="0"/>
                <a:cs typeface="Courier New"/>
                <a:sym typeface="Monaco" charset="0"/>
              </a:rPr>
              <a:t>x</a:t>
            </a:r>
            <a:r>
              <a:rPr lang="en-US" sz="2400" dirty="0">
                <a:latin typeface="Courier New"/>
                <a:ea typeface="Monaco" charset="0"/>
                <a:cs typeface="Courier New"/>
                <a:sym typeface="Monaco" charset="0"/>
              </a:rPr>
              <a:t> &lt;&lt; </a:t>
            </a:r>
            <a:r>
              <a:rPr lang="en-US" sz="2400" dirty="0" err="1">
                <a:latin typeface="Courier New"/>
                <a:ea typeface="Monaco" charset="0"/>
                <a:cs typeface="Courier New"/>
                <a:sym typeface="Monaco" charset="0"/>
              </a:rPr>
              <a:t>y</a:t>
            </a:r>
            <a:endParaRPr lang="en-US" sz="2400" dirty="0">
              <a:latin typeface="Courier New"/>
              <a:cs typeface="Courier New"/>
            </a:endParaRPr>
          </a:p>
          <a:p>
            <a:pPr marL="552450" lvl="1" eaLnBrk="1" hangingPunct="1"/>
            <a:r>
              <a:rPr lang="en-US" sz="2000" dirty="0"/>
              <a:t>Shift bit-vector </a:t>
            </a:r>
            <a:r>
              <a:rPr lang="en-US" sz="2000" b="1" dirty="0" err="1">
                <a:latin typeface="Courier New"/>
                <a:ea typeface="Monaco" charset="0"/>
                <a:cs typeface="Courier New"/>
                <a:sym typeface="Monaco" charset="0"/>
              </a:rPr>
              <a:t>x</a:t>
            </a:r>
            <a:r>
              <a:rPr lang="en-US" sz="2000" dirty="0"/>
              <a:t> left </a:t>
            </a:r>
            <a:r>
              <a:rPr lang="en-US" sz="2000" b="1" dirty="0" err="1">
                <a:latin typeface="Courier New"/>
                <a:ea typeface="Monaco" charset="0"/>
                <a:cs typeface="Courier New"/>
                <a:sym typeface="Monaco" charset="0"/>
              </a:rPr>
              <a:t>y</a:t>
            </a:r>
            <a:r>
              <a:rPr lang="en-US" sz="2000" dirty="0"/>
              <a:t> positions</a:t>
            </a:r>
          </a:p>
          <a:p>
            <a:pPr marL="1181100" lvl="3" eaLnBrk="1" hangingPunct="1"/>
            <a:r>
              <a:rPr lang="en-US" sz="1800" dirty="0"/>
              <a:t>Throw away extra bits on left</a:t>
            </a:r>
          </a:p>
          <a:p>
            <a:pPr marL="838200" lvl="2" eaLnBrk="1" hangingPunct="1"/>
            <a:r>
              <a:rPr lang="en-US" sz="1800" dirty="0"/>
              <a:t>Fill with </a:t>
            </a:r>
            <a:r>
              <a:rPr lang="en-US" sz="1600" dirty="0">
                <a:latin typeface="Calibri"/>
                <a:ea typeface="Monaco" charset="0"/>
                <a:cs typeface="Calibri"/>
                <a:sym typeface="Monaco" charset="0"/>
              </a:rPr>
              <a:t>0</a:t>
            </a:r>
            <a:r>
              <a:rPr lang="en-US" sz="1800" dirty="0"/>
              <a:t>’s on right</a:t>
            </a:r>
          </a:p>
          <a:p>
            <a:pPr eaLnBrk="1" hangingPunct="1"/>
            <a:r>
              <a:rPr lang="en-US" sz="2400" dirty="0"/>
              <a:t>Right Shift: 	</a:t>
            </a:r>
            <a:r>
              <a:rPr lang="en-US" sz="2400" dirty="0" err="1">
                <a:latin typeface="Courier New"/>
                <a:ea typeface="Monaco" charset="0"/>
                <a:cs typeface="Courier New"/>
                <a:sym typeface="Monaco" charset="0"/>
              </a:rPr>
              <a:t>x</a:t>
            </a:r>
            <a:r>
              <a:rPr lang="en-US" sz="2400" dirty="0">
                <a:latin typeface="Courier New"/>
                <a:ea typeface="Monaco" charset="0"/>
                <a:cs typeface="Courier New"/>
                <a:sym typeface="Monaco" charset="0"/>
              </a:rPr>
              <a:t> &gt;&gt; </a:t>
            </a:r>
            <a:r>
              <a:rPr lang="en-US" sz="2400" dirty="0" err="1">
                <a:latin typeface="Courier New"/>
                <a:ea typeface="Monaco" charset="0"/>
                <a:cs typeface="Courier New"/>
                <a:sym typeface="Monaco" charset="0"/>
              </a:rPr>
              <a:t>y</a:t>
            </a:r>
            <a:endParaRPr lang="en-US" sz="2400" dirty="0">
              <a:latin typeface="Courier New"/>
              <a:cs typeface="Courier New"/>
            </a:endParaRPr>
          </a:p>
          <a:p>
            <a:pPr marL="552450" lvl="1" eaLnBrk="1" hangingPunct="1"/>
            <a:r>
              <a:rPr lang="en-US" sz="2000" dirty="0"/>
              <a:t>Shift bit-vector </a:t>
            </a:r>
            <a:r>
              <a:rPr lang="en-US" sz="2000" b="1" dirty="0" err="1">
                <a:latin typeface="Courier New"/>
                <a:ea typeface="Monaco" charset="0"/>
                <a:cs typeface="Courier New"/>
                <a:sym typeface="Monaco" charset="0"/>
              </a:rPr>
              <a:t>x</a:t>
            </a:r>
            <a:r>
              <a:rPr lang="en-US" sz="2000" dirty="0"/>
              <a:t> right </a:t>
            </a:r>
            <a:r>
              <a:rPr lang="en-US" sz="2000" b="1" dirty="0" err="1">
                <a:latin typeface="Courier New"/>
                <a:ea typeface="Monaco" charset="0"/>
                <a:cs typeface="Courier New"/>
                <a:sym typeface="Monaco" charset="0"/>
              </a:rPr>
              <a:t>y</a:t>
            </a:r>
            <a:r>
              <a:rPr lang="en-US" sz="2000" dirty="0"/>
              <a:t> positions</a:t>
            </a:r>
          </a:p>
          <a:p>
            <a:pPr marL="838200" lvl="2" eaLnBrk="1" hangingPunct="1"/>
            <a:r>
              <a:rPr lang="en-US" sz="1800" dirty="0"/>
              <a:t>Throw away extra bits on right</a:t>
            </a:r>
          </a:p>
          <a:p>
            <a:pPr marL="552450" lvl="1" eaLnBrk="1" hangingPunct="1"/>
            <a:r>
              <a:rPr lang="en-US" sz="2000" dirty="0"/>
              <a:t>Logical shift</a:t>
            </a:r>
          </a:p>
          <a:p>
            <a:pPr marL="838200" lvl="2" eaLnBrk="1" hangingPunct="1"/>
            <a:r>
              <a:rPr lang="en-US" sz="1800" dirty="0"/>
              <a:t>Fill with </a:t>
            </a:r>
            <a:r>
              <a:rPr lang="en-US" sz="1600" dirty="0">
                <a:latin typeface="Calibri"/>
                <a:ea typeface="Monaco" charset="0"/>
                <a:cs typeface="Calibri"/>
                <a:sym typeface="Monaco" charset="0"/>
              </a:rPr>
              <a:t>0</a:t>
            </a:r>
            <a:r>
              <a:rPr lang="en-US" sz="1800" dirty="0"/>
              <a:t>’s on left</a:t>
            </a:r>
          </a:p>
          <a:p>
            <a:pPr marL="552450" lvl="1" eaLnBrk="1" hangingPunct="1"/>
            <a:r>
              <a:rPr lang="en-US" sz="2000" dirty="0"/>
              <a:t>Arithmetic shift</a:t>
            </a:r>
          </a:p>
          <a:p>
            <a:pPr marL="838200" lvl="2" eaLnBrk="1" hangingPunct="1"/>
            <a:r>
              <a:rPr lang="en-US" sz="1800" dirty="0"/>
              <a:t>Replicate most significant bit on left</a:t>
            </a:r>
          </a:p>
          <a:p>
            <a:pPr eaLnBrk="1" hangingPunct="1"/>
            <a:r>
              <a:rPr lang="en-US" sz="2400" dirty="0"/>
              <a:t>Undefined Behavior</a:t>
            </a:r>
          </a:p>
          <a:p>
            <a:pPr marL="552450" lvl="1" eaLnBrk="1" hangingPunct="1"/>
            <a:r>
              <a:rPr lang="en-US" sz="2000" dirty="0"/>
              <a:t>Shift amount &lt; 0 or ≥ word size</a:t>
            </a:r>
          </a:p>
        </p:txBody>
      </p:sp>
      <p:grpSp>
        <p:nvGrpSpPr>
          <p:cNvPr id="2" name="Group 5"/>
          <p:cNvGrpSpPr>
            <a:grpSpLocks/>
          </p:cNvGrpSpPr>
          <p:nvPr/>
        </p:nvGrpSpPr>
        <p:grpSpPr bwMode="auto">
          <a:xfrm>
            <a:off x="6891337" y="1066800"/>
            <a:ext cx="1371600" cy="457200"/>
            <a:chOff x="0" y="0"/>
            <a:chExt cx="864" cy="288"/>
          </a:xfrm>
          <a:noFill/>
        </p:grpSpPr>
        <p:sp>
          <p:nvSpPr>
            <p:cNvPr id="62552" name="Rectangle 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53" name="Rectangle 7"/>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C00000"/>
                  </a:solidFill>
                  <a:latin typeface="Courier New Bold" charset="0"/>
                  <a:ea typeface="Courier New Bold" charset="0"/>
                  <a:cs typeface="Courier New Bold" charset="0"/>
                  <a:sym typeface="Courier New Bold" charset="0"/>
                </a:rPr>
                <a:t>0</a:t>
              </a:r>
              <a:r>
                <a:rPr lang="en-US" sz="1800" b="0" dirty="0">
                  <a:solidFill>
                    <a:srgbClr val="000066"/>
                  </a:solidFill>
                  <a:latin typeface="Courier New Bold" charset="0"/>
                  <a:ea typeface="Courier New Bold" charset="0"/>
                  <a:cs typeface="Courier New Bold" charset="0"/>
                  <a:sym typeface="Courier New Bold" charset="0"/>
                </a:rPr>
                <a:t>1100010</a:t>
              </a:r>
            </a:p>
          </p:txBody>
        </p:sp>
      </p:grpSp>
      <p:grpSp>
        <p:nvGrpSpPr>
          <p:cNvPr id="3" name="Group 8"/>
          <p:cNvGrpSpPr>
            <a:grpSpLocks/>
          </p:cNvGrpSpPr>
          <p:nvPr/>
        </p:nvGrpSpPr>
        <p:grpSpPr bwMode="auto">
          <a:xfrm>
            <a:off x="5486400" y="1066800"/>
            <a:ext cx="1436687" cy="457200"/>
            <a:chOff x="0" y="0"/>
            <a:chExt cx="904" cy="288"/>
          </a:xfrm>
          <a:noFill/>
        </p:grpSpPr>
        <p:sp>
          <p:nvSpPr>
            <p:cNvPr id="62550" name="Rectangle 9"/>
            <p:cNvSpPr>
              <a:spLocks/>
            </p:cNvSpPr>
            <p:nvPr/>
          </p:nvSpPr>
          <p:spPr bwMode="auto">
            <a:xfrm>
              <a:off x="2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51" name="Rectangle 10"/>
            <p:cNvSpPr>
              <a:spLocks/>
            </p:cNvSpPr>
            <p:nvPr/>
          </p:nvSpPr>
          <p:spPr bwMode="auto">
            <a:xfrm>
              <a:off x="0" y="16"/>
              <a:ext cx="904"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Argument </a:t>
              </a:r>
              <a:r>
                <a:rPr lang="en-US" sz="1800" b="0" dirty="0">
                  <a:solidFill>
                    <a:srgbClr val="000066"/>
                  </a:solidFill>
                  <a:latin typeface="Courier New Bold" charset="0"/>
                  <a:ea typeface="Courier New Bold" charset="0"/>
                  <a:cs typeface="Courier New Bold" charset="0"/>
                  <a:sym typeface="Courier New Bold" charset="0"/>
                </a:rPr>
                <a:t>x</a:t>
              </a:r>
            </a:p>
          </p:txBody>
        </p:sp>
      </p:grpSp>
      <p:grpSp>
        <p:nvGrpSpPr>
          <p:cNvPr id="4" name="Group 11"/>
          <p:cNvGrpSpPr>
            <a:grpSpLocks/>
          </p:cNvGrpSpPr>
          <p:nvPr/>
        </p:nvGrpSpPr>
        <p:grpSpPr bwMode="auto">
          <a:xfrm>
            <a:off x="6891337" y="1524000"/>
            <a:ext cx="1371600" cy="457200"/>
            <a:chOff x="0" y="0"/>
            <a:chExt cx="864" cy="288"/>
          </a:xfrm>
          <a:noFill/>
        </p:grpSpPr>
        <p:sp>
          <p:nvSpPr>
            <p:cNvPr id="62548" name="Rectangle 1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9" name="Rectangle 13"/>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5" name="Group 14"/>
          <p:cNvGrpSpPr>
            <a:grpSpLocks/>
          </p:cNvGrpSpPr>
          <p:nvPr/>
        </p:nvGrpSpPr>
        <p:grpSpPr bwMode="auto">
          <a:xfrm>
            <a:off x="5519737" y="1524000"/>
            <a:ext cx="1371600" cy="457200"/>
            <a:chOff x="0" y="0"/>
            <a:chExt cx="864" cy="288"/>
          </a:xfrm>
          <a:noFill/>
        </p:grpSpPr>
        <p:sp>
          <p:nvSpPr>
            <p:cNvPr id="62546" name="Rectangle 1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7" name="Rectangle 16"/>
            <p:cNvSpPr>
              <a:spLocks/>
            </p:cNvSpPr>
            <p:nvPr/>
          </p:nvSpPr>
          <p:spPr bwMode="auto">
            <a:xfrm>
              <a:off x="210" y="32"/>
              <a:ext cx="443"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&lt;&lt; 3</a:t>
              </a:r>
            </a:p>
          </p:txBody>
        </p:sp>
      </p:grpSp>
      <p:grpSp>
        <p:nvGrpSpPr>
          <p:cNvPr id="6" name="Group 17"/>
          <p:cNvGrpSpPr>
            <a:grpSpLocks/>
          </p:cNvGrpSpPr>
          <p:nvPr/>
        </p:nvGrpSpPr>
        <p:grpSpPr bwMode="auto">
          <a:xfrm>
            <a:off x="6891337" y="1981200"/>
            <a:ext cx="1371600" cy="457200"/>
            <a:chOff x="0" y="0"/>
            <a:chExt cx="864" cy="288"/>
          </a:xfrm>
          <a:noFill/>
        </p:grpSpPr>
        <p:sp>
          <p:nvSpPr>
            <p:cNvPr id="62544" name="Rectangle 1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5" name="Rectangle 19"/>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011000</a:t>
              </a:r>
            </a:p>
          </p:txBody>
        </p:sp>
      </p:grpSp>
      <p:grpSp>
        <p:nvGrpSpPr>
          <p:cNvPr id="7" name="Group 20"/>
          <p:cNvGrpSpPr>
            <a:grpSpLocks/>
          </p:cNvGrpSpPr>
          <p:nvPr/>
        </p:nvGrpSpPr>
        <p:grpSpPr bwMode="auto">
          <a:xfrm>
            <a:off x="5519737" y="1981200"/>
            <a:ext cx="1371600" cy="457200"/>
            <a:chOff x="0" y="0"/>
            <a:chExt cx="864" cy="288"/>
          </a:xfrm>
          <a:noFill/>
        </p:grpSpPr>
        <p:sp>
          <p:nvSpPr>
            <p:cNvPr id="62542" name="Rectangle 2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3" name="Rectangle 22"/>
            <p:cNvSpPr>
              <a:spLocks/>
            </p:cNvSpPr>
            <p:nvPr/>
          </p:nvSpPr>
          <p:spPr bwMode="auto">
            <a:xfrm>
              <a:off x="38" y="16"/>
              <a:ext cx="787"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Log. </a:t>
              </a:r>
              <a:r>
                <a:rPr lang="en-US" sz="1800" b="0" dirty="0">
                  <a:solidFill>
                    <a:srgbClr val="000066"/>
                  </a:solidFill>
                  <a:latin typeface="Courier New Bold" charset="0"/>
                  <a:ea typeface="Courier New Bold" charset="0"/>
                  <a:cs typeface="Courier New Bold" charset="0"/>
                  <a:sym typeface="Courier New Bold" charset="0"/>
                </a:rPr>
                <a:t>&gt;&gt; 2</a:t>
              </a:r>
            </a:p>
          </p:txBody>
        </p:sp>
      </p:grpSp>
      <p:grpSp>
        <p:nvGrpSpPr>
          <p:cNvPr id="8" name="Group 23"/>
          <p:cNvGrpSpPr>
            <a:grpSpLocks/>
          </p:cNvGrpSpPr>
          <p:nvPr/>
        </p:nvGrpSpPr>
        <p:grpSpPr bwMode="auto">
          <a:xfrm>
            <a:off x="6891337" y="2438400"/>
            <a:ext cx="1371600" cy="457200"/>
            <a:chOff x="0" y="0"/>
            <a:chExt cx="864" cy="288"/>
          </a:xfrm>
          <a:noFill/>
        </p:grpSpPr>
        <p:sp>
          <p:nvSpPr>
            <p:cNvPr id="62540" name="Rectangle 2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1" name="Rectangle 25"/>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011000</a:t>
              </a:r>
            </a:p>
          </p:txBody>
        </p:sp>
      </p:grpSp>
      <p:grpSp>
        <p:nvGrpSpPr>
          <p:cNvPr id="9" name="Group 26"/>
          <p:cNvGrpSpPr>
            <a:grpSpLocks/>
          </p:cNvGrpSpPr>
          <p:nvPr/>
        </p:nvGrpSpPr>
        <p:grpSpPr bwMode="auto">
          <a:xfrm>
            <a:off x="5519737" y="2438400"/>
            <a:ext cx="1371600" cy="457200"/>
            <a:chOff x="0" y="0"/>
            <a:chExt cx="864" cy="288"/>
          </a:xfrm>
          <a:noFill/>
        </p:grpSpPr>
        <p:sp>
          <p:nvSpPr>
            <p:cNvPr id="62538" name="Rectangle 2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9" name="Rectangle 28"/>
            <p:cNvSpPr>
              <a:spLocks/>
            </p:cNvSpPr>
            <p:nvPr/>
          </p:nvSpPr>
          <p:spPr bwMode="auto">
            <a:xfrm>
              <a:off x="2" y="16"/>
              <a:ext cx="859"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Arith.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0" name="Group 29"/>
          <p:cNvGrpSpPr>
            <a:grpSpLocks/>
          </p:cNvGrpSpPr>
          <p:nvPr/>
        </p:nvGrpSpPr>
        <p:grpSpPr bwMode="auto">
          <a:xfrm>
            <a:off x="6891337" y="3276600"/>
            <a:ext cx="1371600" cy="457200"/>
            <a:chOff x="0" y="0"/>
            <a:chExt cx="864" cy="288"/>
          </a:xfrm>
          <a:noFill/>
        </p:grpSpPr>
        <p:sp>
          <p:nvSpPr>
            <p:cNvPr id="62536" name="Rectangle 30"/>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7" name="Rectangle 31"/>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C00000"/>
                  </a:solidFill>
                  <a:latin typeface="Courier New Bold" charset="0"/>
                  <a:ea typeface="Courier New Bold" charset="0"/>
                  <a:cs typeface="Courier New Bold" charset="0"/>
                  <a:sym typeface="Courier New Bold" charset="0"/>
                </a:rPr>
                <a:t>1</a:t>
              </a:r>
              <a:r>
                <a:rPr lang="en-US" sz="1800" b="0" dirty="0">
                  <a:solidFill>
                    <a:srgbClr val="000066"/>
                  </a:solidFill>
                  <a:latin typeface="Courier New Bold" charset="0"/>
                  <a:ea typeface="Courier New Bold" charset="0"/>
                  <a:cs typeface="Courier New Bold" charset="0"/>
                  <a:sym typeface="Courier New Bold" charset="0"/>
                </a:rPr>
                <a:t>0100010</a:t>
              </a:r>
            </a:p>
          </p:txBody>
        </p:sp>
      </p:grpSp>
      <p:grpSp>
        <p:nvGrpSpPr>
          <p:cNvPr id="11" name="Group 32"/>
          <p:cNvGrpSpPr>
            <a:grpSpLocks/>
          </p:cNvGrpSpPr>
          <p:nvPr/>
        </p:nvGrpSpPr>
        <p:grpSpPr bwMode="auto">
          <a:xfrm>
            <a:off x="5486400" y="3276600"/>
            <a:ext cx="1436687" cy="457200"/>
            <a:chOff x="0" y="0"/>
            <a:chExt cx="904" cy="288"/>
          </a:xfrm>
          <a:noFill/>
        </p:grpSpPr>
        <p:sp>
          <p:nvSpPr>
            <p:cNvPr id="62534" name="Rectangle 33"/>
            <p:cNvSpPr>
              <a:spLocks/>
            </p:cNvSpPr>
            <p:nvPr/>
          </p:nvSpPr>
          <p:spPr bwMode="auto">
            <a:xfrm>
              <a:off x="2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5" name="Rectangle 34"/>
            <p:cNvSpPr>
              <a:spLocks/>
            </p:cNvSpPr>
            <p:nvPr/>
          </p:nvSpPr>
          <p:spPr bwMode="auto">
            <a:xfrm>
              <a:off x="0" y="16"/>
              <a:ext cx="904"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Argument </a:t>
              </a:r>
              <a:r>
                <a:rPr lang="en-US" sz="1800" b="0">
                  <a:solidFill>
                    <a:srgbClr val="000066"/>
                  </a:solidFill>
                  <a:latin typeface="Courier New Bold" charset="0"/>
                  <a:ea typeface="Courier New Bold" charset="0"/>
                  <a:cs typeface="Courier New Bold" charset="0"/>
                  <a:sym typeface="Courier New Bold" charset="0"/>
                </a:rPr>
                <a:t>x</a:t>
              </a:r>
            </a:p>
          </p:txBody>
        </p:sp>
      </p:grpSp>
      <p:grpSp>
        <p:nvGrpSpPr>
          <p:cNvPr id="12" name="Group 35"/>
          <p:cNvGrpSpPr>
            <a:grpSpLocks/>
          </p:cNvGrpSpPr>
          <p:nvPr/>
        </p:nvGrpSpPr>
        <p:grpSpPr bwMode="auto">
          <a:xfrm>
            <a:off x="6891337" y="3733800"/>
            <a:ext cx="1371600" cy="457200"/>
            <a:chOff x="0" y="0"/>
            <a:chExt cx="864" cy="288"/>
          </a:xfrm>
          <a:noFill/>
        </p:grpSpPr>
        <p:sp>
          <p:nvSpPr>
            <p:cNvPr id="62532" name="Rectangle 3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3" name="Rectangle 37"/>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3" name="Group 38"/>
          <p:cNvGrpSpPr>
            <a:grpSpLocks/>
          </p:cNvGrpSpPr>
          <p:nvPr/>
        </p:nvGrpSpPr>
        <p:grpSpPr bwMode="auto">
          <a:xfrm>
            <a:off x="5519737" y="3733800"/>
            <a:ext cx="1371600" cy="457200"/>
            <a:chOff x="0" y="0"/>
            <a:chExt cx="864" cy="288"/>
          </a:xfrm>
          <a:noFill/>
        </p:grpSpPr>
        <p:sp>
          <p:nvSpPr>
            <p:cNvPr id="62530" name="Rectangle 39"/>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1" name="Rectangle 40"/>
            <p:cNvSpPr>
              <a:spLocks/>
            </p:cNvSpPr>
            <p:nvPr/>
          </p:nvSpPr>
          <p:spPr bwMode="auto">
            <a:xfrm>
              <a:off x="210" y="32"/>
              <a:ext cx="443"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&lt;&lt; 3</a:t>
              </a:r>
            </a:p>
          </p:txBody>
        </p:sp>
      </p:grpSp>
      <p:grpSp>
        <p:nvGrpSpPr>
          <p:cNvPr id="14" name="Group 41"/>
          <p:cNvGrpSpPr>
            <a:grpSpLocks/>
          </p:cNvGrpSpPr>
          <p:nvPr/>
        </p:nvGrpSpPr>
        <p:grpSpPr bwMode="auto">
          <a:xfrm>
            <a:off x="6891337" y="4191000"/>
            <a:ext cx="1371600" cy="457200"/>
            <a:chOff x="0" y="0"/>
            <a:chExt cx="864" cy="288"/>
          </a:xfrm>
          <a:noFill/>
        </p:grpSpPr>
        <p:sp>
          <p:nvSpPr>
            <p:cNvPr id="62528" name="Rectangle 4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9" name="Rectangle 43"/>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101000</a:t>
              </a:r>
            </a:p>
          </p:txBody>
        </p:sp>
      </p:grpSp>
      <p:grpSp>
        <p:nvGrpSpPr>
          <p:cNvPr id="15" name="Group 44"/>
          <p:cNvGrpSpPr>
            <a:grpSpLocks/>
          </p:cNvGrpSpPr>
          <p:nvPr/>
        </p:nvGrpSpPr>
        <p:grpSpPr bwMode="auto">
          <a:xfrm>
            <a:off x="5519737" y="4191000"/>
            <a:ext cx="1371600" cy="457200"/>
            <a:chOff x="0" y="0"/>
            <a:chExt cx="864" cy="288"/>
          </a:xfrm>
          <a:noFill/>
        </p:grpSpPr>
        <p:sp>
          <p:nvSpPr>
            <p:cNvPr id="62526" name="Rectangle 4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7" name="Rectangle 46"/>
            <p:cNvSpPr>
              <a:spLocks/>
            </p:cNvSpPr>
            <p:nvPr/>
          </p:nvSpPr>
          <p:spPr bwMode="auto">
            <a:xfrm>
              <a:off x="38" y="16"/>
              <a:ext cx="787"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Log.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6" name="Group 47"/>
          <p:cNvGrpSpPr>
            <a:grpSpLocks/>
          </p:cNvGrpSpPr>
          <p:nvPr/>
        </p:nvGrpSpPr>
        <p:grpSpPr bwMode="auto">
          <a:xfrm>
            <a:off x="6891337" y="4648200"/>
            <a:ext cx="1371600" cy="457200"/>
            <a:chOff x="0" y="0"/>
            <a:chExt cx="864" cy="288"/>
          </a:xfrm>
          <a:noFill/>
        </p:grpSpPr>
        <p:sp>
          <p:nvSpPr>
            <p:cNvPr id="62524" name="Rectangle 4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5" name="Rectangle 49"/>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11</a:t>
              </a:r>
              <a:r>
                <a:rPr lang="en-US" sz="1800" b="0">
                  <a:solidFill>
                    <a:srgbClr val="FFFFFF"/>
                  </a:solidFill>
                  <a:latin typeface="Courier New Bold" charset="0"/>
                  <a:ea typeface="Courier New Bold" charset="0"/>
                  <a:cs typeface="Courier New Bold" charset="0"/>
                  <a:sym typeface="Courier New Bold" charset="0"/>
                </a:rPr>
                <a:t>101000</a:t>
              </a:r>
            </a:p>
          </p:txBody>
        </p:sp>
      </p:grpSp>
      <p:grpSp>
        <p:nvGrpSpPr>
          <p:cNvPr id="17" name="Group 50"/>
          <p:cNvGrpSpPr>
            <a:grpSpLocks/>
          </p:cNvGrpSpPr>
          <p:nvPr/>
        </p:nvGrpSpPr>
        <p:grpSpPr bwMode="auto">
          <a:xfrm>
            <a:off x="5519737" y="4648200"/>
            <a:ext cx="1371600" cy="457200"/>
            <a:chOff x="0" y="0"/>
            <a:chExt cx="864" cy="288"/>
          </a:xfrm>
          <a:noFill/>
        </p:grpSpPr>
        <p:sp>
          <p:nvSpPr>
            <p:cNvPr id="62522" name="Rectangle 5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3" name="Rectangle 52"/>
            <p:cNvSpPr>
              <a:spLocks/>
            </p:cNvSpPr>
            <p:nvPr/>
          </p:nvSpPr>
          <p:spPr bwMode="auto">
            <a:xfrm>
              <a:off x="2" y="16"/>
              <a:ext cx="859"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Arith.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8" name="Group 53"/>
          <p:cNvGrpSpPr>
            <a:grpSpLocks/>
          </p:cNvGrpSpPr>
          <p:nvPr/>
        </p:nvGrpSpPr>
        <p:grpSpPr bwMode="auto">
          <a:xfrm>
            <a:off x="6891337" y="1524000"/>
            <a:ext cx="1371600" cy="457200"/>
            <a:chOff x="0" y="0"/>
            <a:chExt cx="864" cy="288"/>
          </a:xfrm>
          <a:noFill/>
        </p:grpSpPr>
        <p:sp>
          <p:nvSpPr>
            <p:cNvPr id="62520" name="Rectangle 5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1" name="Rectangle 55"/>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9" name="Group 56"/>
          <p:cNvGrpSpPr>
            <a:grpSpLocks/>
          </p:cNvGrpSpPr>
          <p:nvPr/>
        </p:nvGrpSpPr>
        <p:grpSpPr bwMode="auto">
          <a:xfrm>
            <a:off x="6891337" y="1524000"/>
            <a:ext cx="1371600" cy="457200"/>
            <a:chOff x="0" y="0"/>
            <a:chExt cx="864" cy="288"/>
          </a:xfrm>
          <a:noFill/>
        </p:grpSpPr>
        <p:sp>
          <p:nvSpPr>
            <p:cNvPr id="62518" name="Rectangle 5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9" name="Rectangle 58"/>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00010</a:t>
              </a:r>
              <a:r>
                <a:rPr lang="en-US" sz="1800" b="0" dirty="0">
                  <a:solidFill>
                    <a:srgbClr val="000066"/>
                  </a:solidFill>
                  <a:latin typeface="Courier New Bold Italic" charset="0"/>
                  <a:ea typeface="Courier New Bold Italic" charset="0"/>
                  <a:cs typeface="Courier New Bold Italic" charset="0"/>
                  <a:sym typeface="Courier New Bold Italic" charset="0"/>
                </a:rPr>
                <a:t>000</a:t>
              </a:r>
            </a:p>
          </p:txBody>
        </p:sp>
      </p:grpSp>
      <p:grpSp>
        <p:nvGrpSpPr>
          <p:cNvPr id="20" name="Group 59"/>
          <p:cNvGrpSpPr>
            <a:grpSpLocks/>
          </p:cNvGrpSpPr>
          <p:nvPr/>
        </p:nvGrpSpPr>
        <p:grpSpPr bwMode="auto">
          <a:xfrm>
            <a:off x="6891337" y="1981200"/>
            <a:ext cx="1371600" cy="457200"/>
            <a:chOff x="0" y="0"/>
            <a:chExt cx="864" cy="288"/>
          </a:xfrm>
          <a:noFill/>
        </p:grpSpPr>
        <p:sp>
          <p:nvSpPr>
            <p:cNvPr id="62516" name="Rectangle 60"/>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7" name="Rectangle 61"/>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1" name="Group 62"/>
          <p:cNvGrpSpPr>
            <a:grpSpLocks/>
          </p:cNvGrpSpPr>
          <p:nvPr/>
        </p:nvGrpSpPr>
        <p:grpSpPr bwMode="auto">
          <a:xfrm>
            <a:off x="6891337" y="1981200"/>
            <a:ext cx="1371600" cy="457200"/>
            <a:chOff x="0" y="0"/>
            <a:chExt cx="864" cy="288"/>
          </a:xfrm>
          <a:noFill/>
        </p:grpSpPr>
        <p:sp>
          <p:nvSpPr>
            <p:cNvPr id="62514" name="Rectangle 63"/>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5" name="Rectangle 64"/>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011000</a:t>
              </a:r>
            </a:p>
          </p:txBody>
        </p:sp>
      </p:grpSp>
      <p:grpSp>
        <p:nvGrpSpPr>
          <p:cNvPr id="22" name="Group 65"/>
          <p:cNvGrpSpPr>
            <a:grpSpLocks/>
          </p:cNvGrpSpPr>
          <p:nvPr/>
        </p:nvGrpSpPr>
        <p:grpSpPr bwMode="auto">
          <a:xfrm>
            <a:off x="6891337" y="2438400"/>
            <a:ext cx="1371600" cy="457200"/>
            <a:chOff x="0" y="0"/>
            <a:chExt cx="864" cy="288"/>
          </a:xfrm>
          <a:noFill/>
        </p:grpSpPr>
        <p:sp>
          <p:nvSpPr>
            <p:cNvPr id="62512" name="Rectangle 6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3" name="Rectangle 67"/>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3" name="Group 68"/>
          <p:cNvGrpSpPr>
            <a:grpSpLocks/>
          </p:cNvGrpSpPr>
          <p:nvPr/>
        </p:nvGrpSpPr>
        <p:grpSpPr bwMode="auto">
          <a:xfrm>
            <a:off x="6891337" y="2438400"/>
            <a:ext cx="1371600" cy="457200"/>
            <a:chOff x="0" y="0"/>
            <a:chExt cx="864" cy="288"/>
          </a:xfrm>
          <a:noFill/>
        </p:grpSpPr>
        <p:sp>
          <p:nvSpPr>
            <p:cNvPr id="62510" name="Rectangle 69"/>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1" name="Rectangle 70"/>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C00000"/>
                  </a:solidFill>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011000</a:t>
              </a:r>
            </a:p>
          </p:txBody>
        </p:sp>
      </p:grpSp>
      <p:grpSp>
        <p:nvGrpSpPr>
          <p:cNvPr id="24" name="Group 71"/>
          <p:cNvGrpSpPr>
            <a:grpSpLocks/>
          </p:cNvGrpSpPr>
          <p:nvPr/>
        </p:nvGrpSpPr>
        <p:grpSpPr bwMode="auto">
          <a:xfrm>
            <a:off x="6891337" y="3733800"/>
            <a:ext cx="1371600" cy="457200"/>
            <a:chOff x="0" y="0"/>
            <a:chExt cx="864" cy="288"/>
          </a:xfrm>
          <a:noFill/>
        </p:grpSpPr>
        <p:sp>
          <p:nvSpPr>
            <p:cNvPr id="62508" name="Rectangle 7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9" name="Rectangle 73"/>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25" name="Group 74"/>
          <p:cNvGrpSpPr>
            <a:grpSpLocks/>
          </p:cNvGrpSpPr>
          <p:nvPr/>
        </p:nvGrpSpPr>
        <p:grpSpPr bwMode="auto">
          <a:xfrm>
            <a:off x="6891337" y="4191000"/>
            <a:ext cx="1371600" cy="457200"/>
            <a:chOff x="0" y="0"/>
            <a:chExt cx="864" cy="288"/>
          </a:xfrm>
          <a:noFill/>
        </p:grpSpPr>
        <p:sp>
          <p:nvSpPr>
            <p:cNvPr id="62506" name="Rectangle 7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7" name="Rectangle 76"/>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6" name="Group 77"/>
          <p:cNvGrpSpPr>
            <a:grpSpLocks/>
          </p:cNvGrpSpPr>
          <p:nvPr/>
        </p:nvGrpSpPr>
        <p:grpSpPr bwMode="auto">
          <a:xfrm>
            <a:off x="6891337" y="4648200"/>
            <a:ext cx="1371600" cy="457200"/>
            <a:chOff x="0" y="0"/>
            <a:chExt cx="864" cy="288"/>
          </a:xfrm>
          <a:noFill/>
        </p:grpSpPr>
        <p:sp>
          <p:nvSpPr>
            <p:cNvPr id="62504" name="Rectangle 7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5" name="Rectangle 79"/>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11</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7" name="Group 80"/>
          <p:cNvGrpSpPr>
            <a:grpSpLocks/>
          </p:cNvGrpSpPr>
          <p:nvPr/>
        </p:nvGrpSpPr>
        <p:grpSpPr bwMode="auto">
          <a:xfrm>
            <a:off x="6891337" y="3733800"/>
            <a:ext cx="1371600" cy="457200"/>
            <a:chOff x="0" y="0"/>
            <a:chExt cx="864" cy="288"/>
          </a:xfrm>
          <a:noFill/>
        </p:grpSpPr>
        <p:sp>
          <p:nvSpPr>
            <p:cNvPr id="62502" name="Rectangle 8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3" name="Rectangle 82"/>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000066"/>
                  </a:solidFill>
                  <a:latin typeface="Courier New Bold Italic" charset="0"/>
                  <a:ea typeface="Courier New Bold Italic" charset="0"/>
                  <a:cs typeface="Courier New Bold Italic" charset="0"/>
                  <a:sym typeface="Courier New Bold Italic" charset="0"/>
                </a:rPr>
                <a:t>000</a:t>
              </a:r>
            </a:p>
          </p:txBody>
        </p:sp>
      </p:grpSp>
      <p:grpSp>
        <p:nvGrpSpPr>
          <p:cNvPr id="28" name="Group 83"/>
          <p:cNvGrpSpPr>
            <a:grpSpLocks/>
          </p:cNvGrpSpPr>
          <p:nvPr/>
        </p:nvGrpSpPr>
        <p:grpSpPr bwMode="auto">
          <a:xfrm>
            <a:off x="6891337" y="4191000"/>
            <a:ext cx="1371600" cy="457200"/>
            <a:chOff x="0" y="0"/>
            <a:chExt cx="864" cy="288"/>
          </a:xfrm>
          <a:noFill/>
        </p:grpSpPr>
        <p:sp>
          <p:nvSpPr>
            <p:cNvPr id="62500" name="Rectangle 8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1" name="Rectangle 85"/>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101000</a:t>
              </a:r>
            </a:p>
          </p:txBody>
        </p:sp>
      </p:grpSp>
      <p:grpSp>
        <p:nvGrpSpPr>
          <p:cNvPr id="29" name="Group 86"/>
          <p:cNvGrpSpPr>
            <a:grpSpLocks/>
          </p:cNvGrpSpPr>
          <p:nvPr/>
        </p:nvGrpSpPr>
        <p:grpSpPr bwMode="auto">
          <a:xfrm>
            <a:off x="6891337" y="4648200"/>
            <a:ext cx="1371600" cy="457200"/>
            <a:chOff x="0" y="0"/>
            <a:chExt cx="864" cy="288"/>
          </a:xfrm>
          <a:noFill/>
        </p:grpSpPr>
        <p:sp>
          <p:nvSpPr>
            <p:cNvPr id="62498" name="Rectangle 8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499" name="Rectangle 88"/>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C00000"/>
                  </a:solidFill>
                  <a:latin typeface="Courier New Bold Italic" charset="0"/>
                  <a:ea typeface="Courier New Bold Italic" charset="0"/>
                  <a:cs typeface="Courier New Bold Italic" charset="0"/>
                  <a:sym typeface="Courier New Bold Italic" charset="0"/>
                </a:rPr>
                <a:t>11</a:t>
              </a:r>
              <a:r>
                <a:rPr lang="en-US" sz="1800" b="0" dirty="0">
                  <a:solidFill>
                    <a:srgbClr val="000066"/>
                  </a:solidFill>
                  <a:latin typeface="Courier New Bold" charset="0"/>
                  <a:ea typeface="Courier New Bold" charset="0"/>
                  <a:cs typeface="Courier New Bold" charset="0"/>
                  <a:sym typeface="Courier New Bold" charset="0"/>
                </a:rPr>
                <a:t>101000</a:t>
              </a:r>
            </a:p>
          </p:txBody>
        </p:sp>
      </p:grpSp>
      <p:cxnSp>
        <p:nvCxnSpPr>
          <p:cNvPr id="62496" name="Straight Connector 62495"/>
          <p:cNvCxnSpPr/>
          <p:nvPr/>
        </p:nvCxnSpPr>
        <p:spPr bwMode="auto">
          <a:xfrm flipH="1">
            <a:off x="7424738" y="1397000"/>
            <a:ext cx="685799" cy="0"/>
          </a:xfrm>
          <a:prstGeom prst="line">
            <a:avLst/>
          </a:prstGeom>
          <a:noFill/>
          <a:ln w="38100" cap="flat" cmpd="sng" algn="ctr">
            <a:solidFill>
              <a:srgbClr val="F1C7C7"/>
            </a:solidFill>
            <a:prstDash val="solid"/>
            <a:round/>
            <a:headEnd type="none" w="med" len="med"/>
            <a:tailEnd type="none" w="med" len="med"/>
          </a:ln>
          <a:effectLst/>
        </p:spPr>
      </p:cxnSp>
      <p:cxnSp>
        <p:nvCxnSpPr>
          <p:cNvPr id="94" name="Straight Connector 93"/>
          <p:cNvCxnSpPr/>
          <p:nvPr/>
        </p:nvCxnSpPr>
        <p:spPr bwMode="auto">
          <a:xfrm flipH="1">
            <a:off x="7023419" y="1183640"/>
            <a:ext cx="777238" cy="0"/>
          </a:xfrm>
          <a:prstGeom prst="line">
            <a:avLst/>
          </a:prstGeom>
          <a:noFill/>
          <a:ln w="38100" cap="flat" cmpd="sng" algn="ctr">
            <a:solidFill>
              <a:srgbClr val="A8E799"/>
            </a:solidFill>
            <a:prstDash val="solid"/>
            <a:round/>
            <a:headEnd type="none" w="med" len="med"/>
            <a:tailEnd type="none" w="med" len="med"/>
          </a:ln>
          <a:effectLst/>
        </p:spPr>
      </p:cxnSp>
      <p:sp>
        <p:nvSpPr>
          <p:cNvPr id="31" name="灯片编号占位符 30">
            <a:extLst>
              <a:ext uri="{FF2B5EF4-FFF2-40B4-BE49-F238E27FC236}">
                <a16:creationId xmlns:a16="http://schemas.microsoft.com/office/drawing/2014/main" id="{5ACC4FBD-26ED-4FF9-A189-795733C43FFC}"/>
              </a:ext>
            </a:extLst>
          </p:cNvPr>
          <p:cNvSpPr>
            <a:spLocks noGrp="1"/>
          </p:cNvSpPr>
          <p:nvPr>
            <p:ph type="sldNum" sz="quarter" idx="12"/>
          </p:nvPr>
        </p:nvSpPr>
        <p:spPr/>
        <p:txBody>
          <a:bodyPr/>
          <a:lstStyle/>
          <a:p>
            <a:pPr>
              <a:defRPr/>
            </a:pPr>
            <a:fld id="{7CD91111-FDA0-40C1-BB89-68CC8A010988}" type="slidenum">
              <a:rPr lang="zh-CN" altLang="en-US" smtClean="0"/>
              <a:pPr>
                <a:defRPr/>
              </a:pPr>
              <a:t>19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89" grpId="0" animBg="1"/>
      <p:bldP spid="90"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t>Representing information as bits</a:t>
            </a:r>
          </a:p>
          <a:p>
            <a:r>
              <a:rPr lang="en-US" dirty="0">
                <a:solidFill>
                  <a:schemeClr val="bg1">
                    <a:lumMod val="65000"/>
                  </a:schemeClr>
                </a:solidFill>
              </a:rPr>
              <a:t>Bit-level manipulations</a:t>
            </a:r>
          </a:p>
          <a:p>
            <a:r>
              <a:rPr lang="en-US" dirty="0">
                <a:solidFill>
                  <a:schemeClr val="bg1">
                    <a:lumMod val="65000"/>
                  </a:schemeClr>
                </a:solidFill>
              </a:rPr>
              <a:t>Integers</a:t>
            </a:r>
          </a:p>
          <a:p>
            <a:pPr lvl="1"/>
            <a:r>
              <a:rPr lang="en-US" dirty="0">
                <a:solidFill>
                  <a:schemeClr val="bg1">
                    <a:lumMod val="65000"/>
                  </a:schemeClr>
                </a:solidFill>
              </a:rPr>
              <a:t>Representation: unsigned and signed</a:t>
            </a:r>
          </a:p>
          <a:p>
            <a:pPr lvl="1"/>
            <a:r>
              <a:rPr lang="en-US" dirty="0">
                <a:solidFill>
                  <a:schemeClr val="bg1">
                    <a:lumMod val="65000"/>
                  </a:schemeClr>
                </a:solidFill>
              </a:rPr>
              <a:t>Conversion, casting</a:t>
            </a:r>
          </a:p>
          <a:p>
            <a:pPr lvl="1"/>
            <a:r>
              <a:rPr lang="en-US" dirty="0">
                <a:solidFill>
                  <a:schemeClr val="bg1">
                    <a:lumMod val="65000"/>
                  </a:schemeClr>
                </a:solidFill>
              </a:rPr>
              <a:t>Expanding, truncating</a:t>
            </a:r>
          </a:p>
          <a:p>
            <a:pPr lvl="1"/>
            <a:r>
              <a:rPr lang="en-US" dirty="0">
                <a:solidFill>
                  <a:schemeClr val="bg1">
                    <a:lumMod val="65000"/>
                  </a:schemeClr>
                </a:solidFill>
              </a:rPr>
              <a:t>Addition, negation, multiplication, shifting</a:t>
            </a:r>
          </a:p>
          <a:p>
            <a:pPr lvl="1"/>
            <a:r>
              <a:rPr lang="en-US" dirty="0">
                <a:solidFill>
                  <a:schemeClr val="bg1">
                    <a:lumMod val="65000"/>
                  </a:schemeClr>
                </a:solidFill>
              </a:rPr>
              <a:t>Summary</a:t>
            </a:r>
          </a:p>
          <a:p>
            <a:r>
              <a:rPr lang="en-US" dirty="0">
                <a:solidFill>
                  <a:schemeClr val="bg1">
                    <a:lumMod val="65000"/>
                  </a:schemeClr>
                </a:solidFill>
              </a:rPr>
              <a:t>Representations in memory, pointers, strings</a:t>
            </a:r>
          </a:p>
        </p:txBody>
      </p:sp>
      <p:sp>
        <p:nvSpPr>
          <p:cNvPr id="4" name="灯片编号占位符 3">
            <a:extLst>
              <a:ext uri="{FF2B5EF4-FFF2-40B4-BE49-F238E27FC236}">
                <a16:creationId xmlns:a16="http://schemas.microsoft.com/office/drawing/2014/main" id="{F4DE7B71-5080-4283-826B-E6A532CC2510}"/>
              </a:ext>
            </a:extLst>
          </p:cNvPr>
          <p:cNvSpPr>
            <a:spLocks noGrp="1"/>
          </p:cNvSpPr>
          <p:nvPr>
            <p:ph type="sldNum" sz="quarter" idx="12"/>
          </p:nvPr>
        </p:nvSpPr>
        <p:spPr/>
        <p:txBody>
          <a:bodyPr/>
          <a:lstStyle/>
          <a:p>
            <a:pPr>
              <a:defRPr/>
            </a:pPr>
            <a:fld id="{7CD91111-FDA0-40C1-BB89-68CC8A010988}" type="slidenum">
              <a:rPr lang="zh-CN" altLang="en-US"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b="1" dirty="0">
                <a:solidFill>
                  <a:srgbClr val="000000"/>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a:p>
            <a:r>
              <a:rPr lang="en-US" dirty="0">
                <a:solidFill>
                  <a:srgbClr val="A6A6A6"/>
                </a:solidFill>
              </a:rPr>
              <a:t>Summary</a:t>
            </a:r>
          </a:p>
        </p:txBody>
      </p:sp>
      <p:sp>
        <p:nvSpPr>
          <p:cNvPr id="4" name="灯片编号占位符 3">
            <a:extLst>
              <a:ext uri="{FF2B5EF4-FFF2-40B4-BE49-F238E27FC236}">
                <a16:creationId xmlns:a16="http://schemas.microsoft.com/office/drawing/2014/main" id="{C307F0AA-2060-4077-9FCF-4DBC6BF5C821}"/>
              </a:ext>
            </a:extLst>
          </p:cNvPr>
          <p:cNvSpPr>
            <a:spLocks noGrp="1"/>
          </p:cNvSpPr>
          <p:nvPr>
            <p:ph type="sldNum" sz="quarter" idx="12"/>
          </p:nvPr>
        </p:nvSpPr>
        <p:spPr/>
        <p:txBody>
          <a:bodyPr/>
          <a:lstStyle/>
          <a:p>
            <a:pPr>
              <a:defRPr/>
            </a:pPr>
            <a:fld id="{7CD91111-FDA0-40C1-BB89-68CC8A010988}" type="slidenum">
              <a:rPr lang="zh-CN" altLang="en-US"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36562" y="36512"/>
            <a:ext cx="6116638" cy="573088"/>
          </a:xfrm>
        </p:spPr>
        <p:txBody>
          <a:bodyPr/>
          <a:lstStyle/>
          <a:p>
            <a:pPr eaLnBrk="1" hangingPunct="1">
              <a:defRPr/>
            </a:pPr>
            <a:r>
              <a:rPr lang="en-US"/>
              <a:t>Encoding Integers</a:t>
            </a:r>
          </a:p>
        </p:txBody>
      </p:sp>
      <p:sp>
        <p:nvSpPr>
          <p:cNvPr id="1030" name="Text Box 3"/>
          <p:cNvSpPr txBox="1">
            <a:spLocks noChangeArrowheads="1"/>
          </p:cNvSpPr>
          <p:nvPr/>
        </p:nvSpPr>
        <p:spPr bwMode="auto">
          <a:xfrm>
            <a:off x="1752600" y="1905000"/>
            <a:ext cx="3429000" cy="646331"/>
          </a:xfrm>
          <a:prstGeom prst="rect">
            <a:avLst/>
          </a:prstGeom>
          <a:solidFill>
            <a:srgbClr val="CDF1C5"/>
          </a:solidFill>
          <a:ln w="12700" cmpd="dbl">
            <a:solidFill>
              <a:schemeClr val="tx1"/>
            </a:solidFill>
            <a:miter lim="800000"/>
            <a:headEnd/>
            <a:tailEnd/>
          </a:ln>
        </p:spPr>
        <p:txBody>
          <a:bodyPr>
            <a:spAutoFit/>
          </a:bodyPr>
          <a:lstStyle/>
          <a:p>
            <a:pPr>
              <a:lnSpc>
                <a:spcPct val="100000"/>
              </a:lnSpc>
            </a:pPr>
            <a:r>
              <a:rPr lang="en-US" sz="1800" dirty="0">
                <a:latin typeface="Courier New" pitchFamily="49" charset="0"/>
                <a:cs typeface="Courier New" pitchFamily="49" charset="0"/>
              </a:rPr>
              <a:t>  short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x =  15213;</a:t>
            </a:r>
          </a:p>
          <a:p>
            <a:pPr>
              <a:lnSpc>
                <a:spcPct val="100000"/>
              </a:lnSpc>
            </a:pPr>
            <a:r>
              <a:rPr lang="en-US" sz="1800" dirty="0">
                <a:latin typeface="Courier New" pitchFamily="49" charset="0"/>
                <a:cs typeface="Courier New" pitchFamily="49" charset="0"/>
              </a:rPr>
              <a:t>  short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y = -15213;</a:t>
            </a:r>
          </a:p>
        </p:txBody>
      </p:sp>
      <p:sp>
        <p:nvSpPr>
          <p:cNvPr id="103428" name="Rectangle 4"/>
          <p:cNvSpPr>
            <a:spLocks noGrp="1" noChangeArrowheads="1"/>
          </p:cNvSpPr>
          <p:nvPr>
            <p:ph type="body" idx="1"/>
          </p:nvPr>
        </p:nvSpPr>
        <p:spPr>
          <a:xfrm>
            <a:off x="457200" y="2667000"/>
            <a:ext cx="8305800" cy="3505200"/>
          </a:xfrm>
        </p:spPr>
        <p:txBody>
          <a:bodyPr/>
          <a:lstStyle/>
          <a:p>
            <a:pPr>
              <a:defRPr/>
            </a:pPr>
            <a:r>
              <a:rPr lang="en-US" sz="2400" dirty="0"/>
              <a:t>C does not mandate using two’s complement</a:t>
            </a:r>
          </a:p>
          <a:p>
            <a:pPr lvl="1">
              <a:defRPr/>
            </a:pPr>
            <a:r>
              <a:rPr lang="en-US" sz="2000" dirty="0"/>
              <a:t>But, most machines do, and we will assume so</a:t>
            </a:r>
          </a:p>
          <a:p>
            <a:pPr>
              <a:defRPr/>
            </a:pPr>
            <a:r>
              <a:rPr lang="en-US" sz="2400" dirty="0"/>
              <a:t>C </a:t>
            </a:r>
            <a:r>
              <a:rPr lang="en-US" sz="2400" dirty="0">
                <a:latin typeface="Courier New" pitchFamily="49" charset="0"/>
              </a:rPr>
              <a:t>short</a:t>
            </a:r>
            <a:r>
              <a:rPr lang="en-US" sz="2400" dirty="0"/>
              <a:t> 2 bytes long</a:t>
            </a:r>
          </a:p>
          <a:p>
            <a:pPr eaLnBrk="1" hangingPunct="1">
              <a:defRPr/>
            </a:pPr>
            <a:endParaRPr lang="en-US" sz="2400" dirty="0"/>
          </a:p>
          <a:p>
            <a:pPr eaLnBrk="1" hangingPunct="1">
              <a:defRPr/>
            </a:pPr>
            <a:endParaRPr lang="en-US" sz="2400" dirty="0"/>
          </a:p>
          <a:p>
            <a:pPr eaLnBrk="1" hangingPunct="1">
              <a:defRPr/>
            </a:pPr>
            <a:r>
              <a:rPr lang="en-US" sz="2400" dirty="0"/>
              <a:t>Sign Bit</a:t>
            </a:r>
          </a:p>
          <a:p>
            <a:pPr lvl="1" eaLnBrk="1" hangingPunct="1">
              <a:defRPr/>
            </a:pPr>
            <a:r>
              <a:rPr lang="en-US" sz="2000" dirty="0"/>
              <a:t>For 2’s complement, most significant bit indicates sign</a:t>
            </a:r>
          </a:p>
          <a:p>
            <a:pPr lvl="2" eaLnBrk="1" hangingPunct="1">
              <a:defRPr/>
            </a:pPr>
            <a:r>
              <a:rPr lang="en-US" sz="1800" dirty="0"/>
              <a:t>0 for nonnegative</a:t>
            </a:r>
          </a:p>
          <a:p>
            <a:pPr lvl="2" eaLnBrk="1" hangingPunct="1">
              <a:defRPr/>
            </a:pPr>
            <a:r>
              <a:rPr lang="en-US" sz="1800" dirty="0"/>
              <a:t>1 for negative</a:t>
            </a:r>
          </a:p>
        </p:txBody>
      </p:sp>
      <p:graphicFrame>
        <p:nvGraphicFramePr>
          <p:cNvPr id="1026" name="Object 5"/>
          <p:cNvGraphicFramePr>
            <a:graphicFrameLocks noChangeAspect="1"/>
          </p:cNvGraphicFramePr>
          <p:nvPr>
            <p:extLst>
              <p:ext uri="{D42A27DB-BD31-4B8C-83A1-F6EECF244321}">
                <p14:modId xmlns:p14="http://schemas.microsoft.com/office/powerpoint/2010/main" val="940104692"/>
              </p:ext>
            </p:extLst>
          </p:nvPr>
        </p:nvGraphicFramePr>
        <p:xfrm>
          <a:off x="4800600" y="1066800"/>
          <a:ext cx="3340100" cy="596900"/>
        </p:xfrm>
        <a:graphic>
          <a:graphicData uri="http://schemas.openxmlformats.org/presentationml/2006/ole">
            <mc:AlternateContent xmlns:mc="http://schemas.openxmlformats.org/markup-compatibility/2006">
              <mc:Choice xmlns:v="urn:schemas-microsoft-com:vml" Requires="v">
                <p:oleObj name="Equation" r:id="rId3" imgW="3340100" imgH="596900" progId="Equation.3">
                  <p:embed/>
                </p:oleObj>
              </mc:Choice>
              <mc:Fallback>
                <p:oleObj name="Equation" r:id="rId3" imgW="3340100" imgH="596900" progId="Equation.3">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066800"/>
                        <a:ext cx="33401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ChangeAspect="1"/>
          </p:cNvGraphicFramePr>
          <p:nvPr>
            <p:extLst>
              <p:ext uri="{D42A27DB-BD31-4B8C-83A1-F6EECF244321}">
                <p14:modId xmlns:p14="http://schemas.microsoft.com/office/powerpoint/2010/main" val="2425777664"/>
              </p:ext>
            </p:extLst>
          </p:nvPr>
        </p:nvGraphicFramePr>
        <p:xfrm>
          <a:off x="990600" y="1066800"/>
          <a:ext cx="2133600" cy="596900"/>
        </p:xfrm>
        <a:graphic>
          <a:graphicData uri="http://schemas.openxmlformats.org/presentationml/2006/ole">
            <mc:AlternateContent xmlns:mc="http://schemas.openxmlformats.org/markup-compatibility/2006">
              <mc:Choice xmlns:v="urn:schemas-microsoft-com:vml" Requires="v">
                <p:oleObj name="Equation" r:id="rId5" imgW="2133600" imgH="596900" progId="Equation.3">
                  <p:embed/>
                </p:oleObj>
              </mc:Choice>
              <mc:Fallback>
                <p:oleObj name="Equation" r:id="rId5" imgW="2133600" imgH="5969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066800"/>
                        <a:ext cx="2133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Text Box 7"/>
          <p:cNvSpPr txBox="1">
            <a:spLocks noChangeArrowheads="1"/>
          </p:cNvSpPr>
          <p:nvPr/>
        </p:nvSpPr>
        <p:spPr bwMode="auto">
          <a:xfrm>
            <a:off x="914400" y="685800"/>
            <a:ext cx="1380506" cy="461665"/>
          </a:xfrm>
          <a:prstGeom prst="rect">
            <a:avLst/>
          </a:prstGeom>
          <a:noFill/>
          <a:ln w="25400">
            <a:noFill/>
            <a:miter lim="800000"/>
            <a:headEnd/>
            <a:tailEnd/>
          </a:ln>
        </p:spPr>
        <p:txBody>
          <a:bodyPr wrap="none">
            <a:spAutoFit/>
          </a:bodyPr>
          <a:lstStyle/>
          <a:p>
            <a:pPr>
              <a:lnSpc>
                <a:spcPct val="100000"/>
              </a:lnSpc>
            </a:pPr>
            <a:r>
              <a:rPr lang="en-US" sz="2400" dirty="0">
                <a:latin typeface="Calibri" pitchFamily="34" charset="0"/>
              </a:rPr>
              <a:t>Unsigned</a:t>
            </a:r>
          </a:p>
        </p:txBody>
      </p:sp>
      <p:sp>
        <p:nvSpPr>
          <p:cNvPr id="1033" name="Text Box 8"/>
          <p:cNvSpPr txBox="1">
            <a:spLocks noChangeArrowheads="1"/>
          </p:cNvSpPr>
          <p:nvPr/>
        </p:nvSpPr>
        <p:spPr bwMode="auto">
          <a:xfrm>
            <a:off x="4800600" y="685800"/>
            <a:ext cx="2624693" cy="461665"/>
          </a:xfrm>
          <a:prstGeom prst="rect">
            <a:avLst/>
          </a:prstGeom>
          <a:noFill/>
          <a:ln w="25400">
            <a:noFill/>
            <a:miter lim="800000"/>
            <a:headEnd/>
            <a:tailEnd/>
          </a:ln>
        </p:spPr>
        <p:txBody>
          <a:bodyPr wrap="none">
            <a:spAutoFit/>
          </a:bodyPr>
          <a:lstStyle/>
          <a:p>
            <a:pPr>
              <a:lnSpc>
                <a:spcPct val="100000"/>
              </a:lnSpc>
            </a:pPr>
            <a:r>
              <a:rPr lang="en-US" sz="2400" dirty="0">
                <a:latin typeface="Calibri" pitchFamily="34" charset="0"/>
              </a:rPr>
              <a:t>Two’s Complement</a:t>
            </a:r>
          </a:p>
        </p:txBody>
      </p:sp>
      <p:sp>
        <p:nvSpPr>
          <p:cNvPr id="1034" name="Line 9"/>
          <p:cNvSpPr>
            <a:spLocks noChangeShapeType="1"/>
          </p:cNvSpPr>
          <p:nvPr/>
        </p:nvSpPr>
        <p:spPr bwMode="auto">
          <a:xfrm flipH="1" flipV="1">
            <a:off x="6629400" y="1600200"/>
            <a:ext cx="1066800" cy="609600"/>
          </a:xfrm>
          <a:prstGeom prst="line">
            <a:avLst/>
          </a:prstGeom>
          <a:noFill/>
          <a:ln w="25400">
            <a:solidFill>
              <a:schemeClr val="tx1"/>
            </a:solidFill>
            <a:round/>
            <a:headEnd/>
            <a:tailEnd type="triangle" w="med" len="med"/>
          </a:ln>
        </p:spPr>
        <p:txBody>
          <a:bodyPr wrap="none" anchor="ctr"/>
          <a:lstStyle/>
          <a:p>
            <a:endParaRPr lang="en-US"/>
          </a:p>
        </p:txBody>
      </p:sp>
      <p:sp>
        <p:nvSpPr>
          <p:cNvPr id="1035" name="Rectangle 10"/>
          <p:cNvSpPr>
            <a:spLocks noChangeArrowheads="1"/>
          </p:cNvSpPr>
          <p:nvPr/>
        </p:nvSpPr>
        <p:spPr bwMode="auto">
          <a:xfrm>
            <a:off x="7696200" y="2133600"/>
            <a:ext cx="1371600" cy="459100"/>
          </a:xfrm>
          <a:prstGeom prst="rect">
            <a:avLst/>
          </a:prstGeom>
          <a:noFill/>
          <a:ln w="25400">
            <a:noFill/>
            <a:miter lim="800000"/>
            <a:headEnd/>
            <a:tailEnd/>
          </a:ln>
        </p:spPr>
        <p:txBody>
          <a:bodyPr wrap="square" lIns="90487" tIns="44450" rIns="90487" bIns="44450">
            <a:spAutoFit/>
          </a:bodyPr>
          <a:lstStyle/>
          <a:p>
            <a:pPr>
              <a:lnSpc>
                <a:spcPct val="100000"/>
              </a:lnSpc>
            </a:pPr>
            <a:r>
              <a:rPr lang="en-US" dirty="0">
                <a:latin typeface="Calibri" pitchFamily="34" charset="0"/>
              </a:rPr>
              <a:t>Sign Bit</a:t>
            </a:r>
          </a:p>
        </p:txBody>
      </p:sp>
      <p:graphicFrame>
        <p:nvGraphicFramePr>
          <p:cNvPr id="1028" name="Object 11"/>
          <p:cNvGraphicFramePr>
            <a:graphicFrameLocks noChangeAspect="1"/>
          </p:cNvGraphicFramePr>
          <p:nvPr>
            <p:extLst>
              <p:ext uri="{D42A27DB-BD31-4B8C-83A1-F6EECF244321}">
                <p14:modId xmlns:p14="http://schemas.microsoft.com/office/powerpoint/2010/main" val="2329508882"/>
              </p:ext>
            </p:extLst>
          </p:nvPr>
        </p:nvGraphicFramePr>
        <p:xfrm>
          <a:off x="2133600" y="3925887"/>
          <a:ext cx="5640387" cy="987425"/>
        </p:xfrm>
        <a:graphic>
          <a:graphicData uri="http://schemas.openxmlformats.org/presentationml/2006/ole">
            <mc:AlternateContent xmlns:mc="http://schemas.openxmlformats.org/markup-compatibility/2006">
              <mc:Choice xmlns:v="urn:schemas-microsoft-com:vml" Requires="v">
                <p:oleObj name="Document" r:id="rId7" imgW="5969000" imgH="1016000" progId="Word.Document.8">
                  <p:embed/>
                </p:oleObj>
              </mc:Choice>
              <mc:Fallback>
                <p:oleObj name="Document" r:id="rId7" imgW="5969000" imgH="1016000" progId="Word.Document.8">
                  <p:embed/>
                  <p:pic>
                    <p:nvPicPr>
                      <p:cNvPr id="1028"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925887"/>
                        <a:ext cx="5640387" cy="987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AEED83E9-722A-44AB-BDD6-A47182499BB7}"/>
              </a:ext>
            </a:extLst>
          </p:cNvPr>
          <p:cNvSpPr>
            <a:spLocks noGrp="1"/>
          </p:cNvSpPr>
          <p:nvPr>
            <p:ph type="sldNum" sz="quarter" idx="12"/>
          </p:nvPr>
        </p:nvSpPr>
        <p:spPr/>
        <p:txBody>
          <a:bodyPr/>
          <a:lstStyle/>
          <a:p>
            <a:pPr>
              <a:defRPr/>
            </a:pPr>
            <a:fld id="{7CD91111-FDA0-40C1-BB89-68CC8A010988}" type="slidenum">
              <a:rPr lang="zh-CN" altLang="en-US" smtClean="0"/>
              <a:pPr>
                <a:defRPr/>
              </a:pPr>
              <a:t>21</a:t>
            </a:fld>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Two-complement: Simple Example</a:t>
            </a:r>
          </a:p>
        </p:txBody>
      </p:sp>
      <p:sp>
        <p:nvSpPr>
          <p:cNvPr id="2" name="TextBox 1"/>
          <p:cNvSpPr txBox="1"/>
          <p:nvPr/>
        </p:nvSpPr>
        <p:spPr>
          <a:xfrm>
            <a:off x="1190744" y="2079645"/>
            <a:ext cx="1106393" cy="46166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10 = </a:t>
            </a:r>
          </a:p>
        </p:txBody>
      </p:sp>
      <p:graphicFrame>
        <p:nvGraphicFramePr>
          <p:cNvPr id="3" name="Table 2"/>
          <p:cNvGraphicFramePr>
            <a:graphicFrameLocks noGrp="1"/>
          </p:cNvGraphicFramePr>
          <p:nvPr/>
        </p:nvGraphicFramePr>
        <p:xfrm>
          <a:off x="2105144" y="1698645"/>
          <a:ext cx="2971800" cy="82804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tblGrid>
              <a:tr h="370840">
                <a:tc>
                  <a:txBody>
                    <a:bodyPr/>
                    <a:lstStyle/>
                    <a:p>
                      <a:pPr algn="ctr">
                        <a:tabLst/>
                      </a:pPr>
                      <a:r>
                        <a:rPr lang="en-US" b="1" dirty="0">
                          <a:solidFill>
                            <a:schemeClr val="tx1"/>
                          </a:solidFill>
                          <a:latin typeface="Courier New" panose="02070309020205020404" pitchFamily="49" charset="0"/>
                          <a:cs typeface="Courier New" panose="02070309020205020404" pitchFamily="49" charset="0"/>
                        </a:rPr>
                        <a:t>-16</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4</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2</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1</a:t>
                      </a:r>
                    </a:p>
                  </a:txBody>
                  <a:tcPr>
                    <a:noFill/>
                  </a:tcPr>
                </a:tc>
                <a:extLst>
                  <a:ext uri="{0D108BD9-81ED-4DB2-BD59-A6C34878D82A}">
                    <a16:rowId xmlns:a16="http://schemas.microsoft.com/office/drawing/2014/main" val="10000"/>
                  </a:ext>
                </a:extLst>
              </a:tr>
              <a:tr h="370840">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extLst>
                  <a:ext uri="{0D108BD9-81ED-4DB2-BD59-A6C34878D82A}">
                    <a16:rowId xmlns:a16="http://schemas.microsoft.com/office/drawing/2014/main" val="10001"/>
                  </a:ext>
                </a:extLst>
              </a:tr>
            </a:tbl>
          </a:graphicData>
        </a:graphic>
      </p:graphicFrame>
      <p:sp>
        <p:nvSpPr>
          <p:cNvPr id="7" name="TextBox 6"/>
          <p:cNvSpPr txBox="1"/>
          <p:nvPr/>
        </p:nvSpPr>
        <p:spPr>
          <a:xfrm>
            <a:off x="1038344" y="3984645"/>
            <a:ext cx="1290738" cy="46166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-10 = </a:t>
            </a:r>
          </a:p>
        </p:txBody>
      </p:sp>
      <p:graphicFrame>
        <p:nvGraphicFramePr>
          <p:cNvPr id="8" name="Table 7"/>
          <p:cNvGraphicFramePr>
            <a:graphicFrameLocks noGrp="1"/>
          </p:cNvGraphicFramePr>
          <p:nvPr/>
        </p:nvGraphicFramePr>
        <p:xfrm>
          <a:off x="2105144" y="3629045"/>
          <a:ext cx="2971800" cy="82804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tblGrid>
              <a:tr h="370840">
                <a:tc>
                  <a:txBody>
                    <a:bodyPr/>
                    <a:lstStyle/>
                    <a:p>
                      <a:pPr algn="ctr">
                        <a:tabLst/>
                      </a:pPr>
                      <a:r>
                        <a:rPr lang="en-US" b="1" dirty="0">
                          <a:solidFill>
                            <a:schemeClr val="tx1"/>
                          </a:solidFill>
                          <a:latin typeface="Courier New" panose="02070309020205020404" pitchFamily="49" charset="0"/>
                          <a:cs typeface="Courier New" panose="02070309020205020404" pitchFamily="49" charset="0"/>
                        </a:rPr>
                        <a:t>-16</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4</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2</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1</a:t>
                      </a:r>
                    </a:p>
                  </a:txBody>
                  <a:tcPr>
                    <a:noFill/>
                  </a:tcPr>
                </a:tc>
                <a:extLst>
                  <a:ext uri="{0D108BD9-81ED-4DB2-BD59-A6C34878D82A}">
                    <a16:rowId xmlns:a16="http://schemas.microsoft.com/office/drawing/2014/main" val="10000"/>
                  </a:ext>
                </a:extLst>
              </a:tr>
              <a:tr h="370840">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extLst>
                  <a:ext uri="{0D108BD9-81ED-4DB2-BD59-A6C34878D82A}">
                    <a16:rowId xmlns:a16="http://schemas.microsoft.com/office/drawing/2014/main" val="10001"/>
                  </a:ext>
                </a:extLst>
              </a:tr>
            </a:tbl>
          </a:graphicData>
        </a:graphic>
      </p:graphicFrame>
      <p:sp>
        <p:nvSpPr>
          <p:cNvPr id="10" name="TextBox 9"/>
          <p:cNvSpPr txBox="1"/>
          <p:nvPr/>
        </p:nvSpPr>
        <p:spPr>
          <a:xfrm>
            <a:off x="5648444" y="2079645"/>
            <a:ext cx="1659429" cy="461665"/>
          </a:xfrm>
          <a:prstGeom prst="rect">
            <a:avLst/>
          </a:prstGeom>
          <a:noFill/>
        </p:spPr>
        <p:txBody>
          <a:bodyPr wrap="none" rtlCol="0">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8+2 = 10</a:t>
            </a:r>
          </a:p>
        </p:txBody>
      </p:sp>
      <p:sp>
        <p:nvSpPr>
          <p:cNvPr id="11" name="TextBox 10"/>
          <p:cNvSpPr txBox="1"/>
          <p:nvPr/>
        </p:nvSpPr>
        <p:spPr>
          <a:xfrm>
            <a:off x="5648444" y="3984644"/>
            <a:ext cx="2581156" cy="461665"/>
          </a:xfrm>
          <a:prstGeom prst="rect">
            <a:avLst/>
          </a:prstGeom>
          <a:noFill/>
        </p:spPr>
        <p:txBody>
          <a:bodyPr wrap="none" rtlCol="0">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-16+4+2 = -10</a:t>
            </a:r>
          </a:p>
        </p:txBody>
      </p:sp>
      <p:sp>
        <p:nvSpPr>
          <p:cNvPr id="4" name="灯片编号占位符 3">
            <a:extLst>
              <a:ext uri="{FF2B5EF4-FFF2-40B4-BE49-F238E27FC236}">
                <a16:creationId xmlns:a16="http://schemas.microsoft.com/office/drawing/2014/main" id="{31586960-86A3-4689-9EE0-E042663CA1D2}"/>
              </a:ext>
            </a:extLst>
          </p:cNvPr>
          <p:cNvSpPr>
            <a:spLocks noGrp="1"/>
          </p:cNvSpPr>
          <p:nvPr>
            <p:ph type="sldNum" sz="quarter" idx="12"/>
          </p:nvPr>
        </p:nvSpPr>
        <p:spPr/>
        <p:txBody>
          <a:bodyPr/>
          <a:lstStyle/>
          <a:p>
            <a:pPr>
              <a:defRPr/>
            </a:pPr>
            <a:fld id="{44DF2893-BD81-4B20-8850-BD19E5472E88}" type="slidenum">
              <a:rPr lang="zh-CN" altLang="en-US" smtClean="0"/>
              <a:pPr>
                <a:defRPr/>
              </a:pPr>
              <a:t>22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19050"/>
            <a:ext cx="8763000" cy="573088"/>
          </a:xfrm>
        </p:spPr>
        <p:txBody>
          <a:bodyPr/>
          <a:lstStyle/>
          <a:p>
            <a:pPr eaLnBrk="1" hangingPunct="1">
              <a:defRPr/>
            </a:pPr>
            <a:r>
              <a:rPr lang="en-US" dirty="0"/>
              <a:t>Two-complement Encoding Example (Cont.)</a:t>
            </a:r>
          </a:p>
        </p:txBody>
      </p:sp>
      <p:sp>
        <p:nvSpPr>
          <p:cNvPr id="2052" name="Text Box 3"/>
          <p:cNvSpPr txBox="1">
            <a:spLocks noChangeArrowheads="1"/>
          </p:cNvSpPr>
          <p:nvPr/>
        </p:nvSpPr>
        <p:spPr bwMode="auto">
          <a:xfrm>
            <a:off x="1752600" y="838200"/>
            <a:ext cx="5410200" cy="646331"/>
          </a:xfrm>
          <a:prstGeom prst="rect">
            <a:avLst/>
          </a:prstGeom>
          <a:solidFill>
            <a:srgbClr val="CDF1C5"/>
          </a:solidFill>
          <a:ln w="12700" cmpd="dbl">
            <a:solidFill>
              <a:schemeClr val="tx1"/>
            </a:solidFill>
            <a:miter lim="800000"/>
            <a:headEnd/>
            <a:tailEnd/>
          </a:ln>
        </p:spPr>
        <p:txBody>
          <a:bodyPr>
            <a:spAutoFit/>
          </a:bodyPr>
          <a:lstStyle/>
          <a:p>
            <a:r>
              <a:rPr lang="en-US" sz="1800" dirty="0">
                <a:latin typeface="Courier New" pitchFamily="49" charset="0"/>
                <a:cs typeface="Courier New" pitchFamily="49" charset="0"/>
              </a:rPr>
              <a:t>  x =      15213: 00111011 01101101</a:t>
            </a:r>
          </a:p>
          <a:p>
            <a:r>
              <a:rPr lang="en-US" sz="1800" dirty="0">
                <a:latin typeface="Courier New" pitchFamily="49" charset="0"/>
                <a:cs typeface="Courier New" pitchFamily="49" charset="0"/>
              </a:rPr>
              <a:t>  y =     -15213: 11000100 10010011</a:t>
            </a:r>
          </a:p>
        </p:txBody>
      </p:sp>
      <p:graphicFrame>
        <p:nvGraphicFramePr>
          <p:cNvPr id="2050" name="Object 4"/>
          <p:cNvGraphicFramePr>
            <a:graphicFrameLocks noChangeAspect="1"/>
          </p:cNvGraphicFramePr>
          <p:nvPr>
            <p:extLst>
              <p:ext uri="{D42A27DB-BD31-4B8C-83A1-F6EECF244321}">
                <p14:modId xmlns:p14="http://schemas.microsoft.com/office/powerpoint/2010/main" val="279856001"/>
              </p:ext>
            </p:extLst>
          </p:nvPr>
        </p:nvGraphicFramePr>
        <p:xfrm>
          <a:off x="1920875" y="1577975"/>
          <a:ext cx="5535613" cy="5203825"/>
        </p:xfrm>
        <a:graphic>
          <a:graphicData uri="http://schemas.openxmlformats.org/presentationml/2006/ole">
            <mc:AlternateContent xmlns:mc="http://schemas.openxmlformats.org/markup-compatibility/2006">
              <mc:Choice xmlns:v="urn:schemas-microsoft-com:vml" Requires="v">
                <p:oleObj name="Document" r:id="rId3" imgW="5612605" imgH="5218356" progId="Word.Document.8">
                  <p:embed/>
                </p:oleObj>
              </mc:Choice>
              <mc:Fallback>
                <p:oleObj name="Document" r:id="rId3" imgW="5612605" imgH="5218356" progId="Word.Document.8">
                  <p:embed/>
                  <p:pic>
                    <p:nvPicPr>
                      <p:cNvPr id="2050" name="Object 4"/>
                      <p:cNvPicPr>
                        <a:picLocks noChangeAspect="1" noChangeArrowheads="1"/>
                      </p:cNvPicPr>
                      <p:nvPr/>
                    </p:nvPicPr>
                    <p:blipFill>
                      <a:blip r:embed="rId4"/>
                      <a:srcRect/>
                      <a:stretch>
                        <a:fillRect/>
                      </a:stretch>
                    </p:blipFill>
                    <p:spPr bwMode="auto">
                      <a:xfrm>
                        <a:off x="1920875" y="1577975"/>
                        <a:ext cx="5535613" cy="5203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8F2C74E9-14B4-4827-82D5-F5A6566E5B55}"/>
              </a:ext>
            </a:extLst>
          </p:cNvPr>
          <p:cNvSpPr>
            <a:spLocks noGrp="1"/>
          </p:cNvSpPr>
          <p:nvPr>
            <p:ph type="sldNum" sz="quarter" idx="12"/>
          </p:nvPr>
        </p:nvSpPr>
        <p:spPr/>
        <p:txBody>
          <a:bodyPr/>
          <a:lstStyle/>
          <a:p>
            <a:pPr>
              <a:defRPr/>
            </a:pPr>
            <a:fld id="{44DF2893-BD81-4B20-8850-BD19E5472E88}" type="slidenum">
              <a:rPr lang="zh-CN" altLang="en-US" smtClean="0"/>
              <a:pPr>
                <a:defRPr/>
              </a:pPr>
              <a:t>23</a:t>
            </a:fld>
            <a:endParaRPr lang="en-US" altLang="zh-CN"/>
          </a:p>
        </p:txBody>
      </p:sp>
    </p:spTree>
    <p:extLst>
      <p:ext uri="{BB962C8B-B14F-4D97-AF65-F5344CB8AC3E}">
        <p14:creationId xmlns:p14="http://schemas.microsoft.com/office/powerpoint/2010/main" val="375041043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28600" y="152400"/>
            <a:ext cx="5822950" cy="555625"/>
          </a:xfrm>
        </p:spPr>
        <p:txBody>
          <a:bodyPr/>
          <a:lstStyle/>
          <a:p>
            <a:pPr eaLnBrk="1" hangingPunct="1">
              <a:defRPr/>
            </a:pPr>
            <a:r>
              <a:rPr lang="en-US" dirty="0"/>
              <a:t>Numeric Ranges</a:t>
            </a:r>
          </a:p>
        </p:txBody>
      </p:sp>
      <p:sp>
        <p:nvSpPr>
          <p:cNvPr id="107523" name="Rectangle 3"/>
          <p:cNvSpPr>
            <a:spLocks noGrp="1" noChangeArrowheads="1"/>
          </p:cNvSpPr>
          <p:nvPr>
            <p:ph type="body" sz="half" idx="1"/>
          </p:nvPr>
        </p:nvSpPr>
        <p:spPr>
          <a:xfrm>
            <a:off x="290513" y="862013"/>
            <a:ext cx="4078287" cy="5224462"/>
          </a:xfrm>
        </p:spPr>
        <p:txBody>
          <a:bodyPr lIns="90487" tIns="44450" rIns="90487" bIns="44450"/>
          <a:lstStyle/>
          <a:p>
            <a:pPr marL="227013" indent="-227013">
              <a:tabLst>
                <a:tab pos="1828800" algn="l"/>
                <a:tab pos="2235200" algn="l"/>
              </a:tabLst>
              <a:defRPr/>
            </a:pPr>
            <a:r>
              <a:rPr lang="en-US" sz="2000" dirty="0"/>
              <a:t>Unsigned Values</a:t>
            </a:r>
          </a:p>
          <a:p>
            <a:pPr lvl="1" eaLnBrk="1" hangingPunct="1">
              <a:tabLst>
                <a:tab pos="1828800" algn="l"/>
                <a:tab pos="2235200" algn="l"/>
              </a:tabLst>
              <a:defRPr/>
            </a:pPr>
            <a:r>
              <a:rPr lang="en-US" sz="2000" b="0" i="1" dirty="0" err="1"/>
              <a:t>UMin</a:t>
            </a:r>
            <a:r>
              <a:rPr lang="en-US" sz="2000" b="0" dirty="0"/>
              <a:t>	=	0</a:t>
            </a:r>
          </a:p>
          <a:p>
            <a:pPr lvl="2" eaLnBrk="1" hangingPunct="1">
              <a:buFont typeface="Wingdings" pitchFamily="2" charset="2"/>
              <a:buNone/>
              <a:tabLst>
                <a:tab pos="1828800" algn="l"/>
                <a:tab pos="2235200" algn="l"/>
              </a:tabLst>
              <a:defRPr/>
            </a:pPr>
            <a:r>
              <a:rPr lang="en-US" sz="1800" dirty="0"/>
              <a:t>000…0</a:t>
            </a:r>
          </a:p>
          <a:p>
            <a:pPr lvl="1" eaLnBrk="1" hangingPunct="1">
              <a:tabLst>
                <a:tab pos="1828800" algn="l"/>
                <a:tab pos="2235200" algn="l"/>
              </a:tabLst>
              <a:defRPr/>
            </a:pPr>
            <a:r>
              <a:rPr lang="en-US" sz="2000" b="0" i="1" dirty="0" err="1"/>
              <a:t>UMax</a:t>
            </a:r>
            <a:r>
              <a:rPr lang="en-US" sz="2000" dirty="0"/>
              <a:t> 	=	 </a:t>
            </a:r>
            <a:r>
              <a:rPr lang="en-US" sz="2000" b="0" dirty="0"/>
              <a:t>2</a:t>
            </a:r>
            <a:r>
              <a:rPr lang="en-US" sz="2000" b="0" i="1" baseline="30000" dirty="0"/>
              <a:t>w</a:t>
            </a:r>
            <a:r>
              <a:rPr lang="en-US" sz="2000" b="0" dirty="0"/>
              <a:t> – 1</a:t>
            </a:r>
          </a:p>
          <a:p>
            <a:pPr lvl="2" eaLnBrk="1" hangingPunct="1">
              <a:buFont typeface="Wingdings" pitchFamily="2" charset="2"/>
              <a:buNone/>
              <a:tabLst>
                <a:tab pos="1828800" algn="l"/>
                <a:tab pos="2235200" algn="l"/>
              </a:tabLst>
              <a:defRPr/>
            </a:pPr>
            <a:r>
              <a:rPr lang="en-US" sz="1800" dirty="0"/>
              <a:t>111…1</a:t>
            </a:r>
          </a:p>
        </p:txBody>
      </p:sp>
      <p:sp>
        <p:nvSpPr>
          <p:cNvPr id="107524" name="Rectangle 4"/>
          <p:cNvSpPr>
            <a:spLocks noGrp="1" noChangeArrowheads="1"/>
          </p:cNvSpPr>
          <p:nvPr>
            <p:ph type="body" sz="half" idx="2"/>
          </p:nvPr>
        </p:nvSpPr>
        <p:spPr>
          <a:xfrm>
            <a:off x="4662488" y="1003300"/>
            <a:ext cx="4084602" cy="4972050"/>
          </a:xfrm>
        </p:spPr>
        <p:txBody>
          <a:bodyPr lIns="90487" tIns="44450" rIns="90487" bIns="44450"/>
          <a:lstStyle/>
          <a:p>
            <a:pPr marL="0" indent="0">
              <a:tabLst>
                <a:tab pos="1714500" algn="l"/>
                <a:tab pos="2286000" algn="l"/>
              </a:tabLst>
              <a:defRPr/>
            </a:pPr>
            <a:r>
              <a:rPr lang="en-US" sz="2000" dirty="0"/>
              <a:t> Two’s Complement Values</a:t>
            </a:r>
          </a:p>
          <a:p>
            <a:pPr lvl="1" eaLnBrk="1" hangingPunct="1">
              <a:tabLst>
                <a:tab pos="1714500" algn="l"/>
                <a:tab pos="2286000" algn="l"/>
              </a:tabLst>
              <a:defRPr/>
            </a:pPr>
            <a:r>
              <a:rPr lang="en-US" sz="2000" b="0" i="1" dirty="0" err="1"/>
              <a:t>TMin</a:t>
            </a:r>
            <a:r>
              <a:rPr lang="en-US" sz="2000" b="0" dirty="0"/>
              <a:t>	= –2</a:t>
            </a:r>
            <a:r>
              <a:rPr lang="en-US" sz="2000" b="0" i="1" baseline="30000" dirty="0"/>
              <a:t>w</a:t>
            </a:r>
            <a:r>
              <a:rPr lang="en-US" sz="2000" b="0" baseline="30000" dirty="0"/>
              <a:t>–1</a:t>
            </a:r>
          </a:p>
          <a:p>
            <a:pPr lvl="2" eaLnBrk="1" hangingPunct="1">
              <a:buFont typeface="Wingdings" pitchFamily="2" charset="2"/>
              <a:buNone/>
              <a:tabLst>
                <a:tab pos="1714500" algn="l"/>
                <a:tab pos="2286000" algn="l"/>
              </a:tabLst>
              <a:defRPr/>
            </a:pPr>
            <a:r>
              <a:rPr lang="en-US" sz="1800" dirty="0"/>
              <a:t>100…0</a:t>
            </a:r>
          </a:p>
          <a:p>
            <a:pPr lvl="1" eaLnBrk="1" hangingPunct="1">
              <a:tabLst>
                <a:tab pos="1714500" algn="l"/>
                <a:tab pos="2286000" algn="l"/>
              </a:tabLst>
              <a:defRPr/>
            </a:pPr>
            <a:r>
              <a:rPr lang="en-US" sz="2000" b="0" i="1" dirty="0" err="1"/>
              <a:t>TMax</a:t>
            </a:r>
            <a:r>
              <a:rPr lang="en-US" sz="2000" dirty="0"/>
              <a:t> 	= </a:t>
            </a:r>
            <a:r>
              <a:rPr lang="en-US" sz="2000" b="0" dirty="0"/>
              <a:t>2</a:t>
            </a:r>
            <a:r>
              <a:rPr lang="en-US" sz="2000" b="0" i="1" baseline="30000" dirty="0"/>
              <a:t>w</a:t>
            </a:r>
            <a:r>
              <a:rPr lang="en-US" sz="2000" b="0" baseline="30000" dirty="0"/>
              <a:t>–1</a:t>
            </a:r>
            <a:r>
              <a:rPr lang="en-US" sz="2000" b="0" dirty="0"/>
              <a:t> – 1</a:t>
            </a:r>
          </a:p>
          <a:p>
            <a:pPr lvl="2" eaLnBrk="1" hangingPunct="1">
              <a:buFont typeface="Wingdings" pitchFamily="2" charset="2"/>
              <a:buNone/>
              <a:tabLst>
                <a:tab pos="1714500" algn="l"/>
                <a:tab pos="2286000" algn="l"/>
              </a:tabLst>
              <a:defRPr/>
            </a:pPr>
            <a:r>
              <a:rPr lang="en-US" sz="1800" dirty="0"/>
              <a:t>011…1</a:t>
            </a:r>
            <a:endParaRPr lang="en-US" sz="2000" dirty="0"/>
          </a:p>
          <a:p>
            <a:pPr lvl="1" eaLnBrk="1" hangingPunct="1">
              <a:tabLst>
                <a:tab pos="1714500" algn="l"/>
                <a:tab pos="2286000" algn="l"/>
              </a:tabLst>
              <a:defRPr/>
            </a:pPr>
            <a:r>
              <a:rPr lang="en-US" sz="2000" b="0" dirty="0"/>
              <a:t>Minus 1</a:t>
            </a:r>
          </a:p>
          <a:p>
            <a:pPr lvl="2" eaLnBrk="1" hangingPunct="1">
              <a:buFont typeface="Wingdings" pitchFamily="2" charset="2"/>
              <a:buNone/>
              <a:tabLst>
                <a:tab pos="1714500" algn="l"/>
                <a:tab pos="2286000" algn="l"/>
              </a:tabLst>
              <a:defRPr/>
            </a:pPr>
            <a:r>
              <a:rPr lang="en-US" sz="1800" dirty="0"/>
              <a:t>111…1</a:t>
            </a:r>
          </a:p>
        </p:txBody>
      </p:sp>
      <p:graphicFrame>
        <p:nvGraphicFramePr>
          <p:cNvPr id="3074" name="Object 5"/>
          <p:cNvGraphicFramePr>
            <a:graphicFrameLocks noChangeAspect="1"/>
          </p:cNvGraphicFramePr>
          <p:nvPr>
            <p:extLst>
              <p:ext uri="{D42A27DB-BD31-4B8C-83A1-F6EECF244321}">
                <p14:modId xmlns:p14="http://schemas.microsoft.com/office/powerpoint/2010/main" val="1056957299"/>
              </p:ext>
            </p:extLst>
          </p:nvPr>
        </p:nvGraphicFramePr>
        <p:xfrm>
          <a:off x="1374775" y="4279900"/>
          <a:ext cx="5872163" cy="1914525"/>
        </p:xfrm>
        <a:graphic>
          <a:graphicData uri="http://schemas.openxmlformats.org/presentationml/2006/ole">
            <mc:AlternateContent xmlns:mc="http://schemas.openxmlformats.org/markup-compatibility/2006">
              <mc:Choice xmlns:v="urn:schemas-microsoft-com:vml" Requires="v">
                <p:oleObj name="Document" r:id="rId3" imgW="6083300" imgH="1943100" progId="Word.Document.8">
                  <p:embed/>
                </p:oleObj>
              </mc:Choice>
              <mc:Fallback>
                <p:oleObj name="Document" r:id="rId3" imgW="6083300" imgH="1943100" progId="Word.Document.8">
                  <p:embed/>
                  <p:pic>
                    <p:nvPicPr>
                      <p:cNvPr id="30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775" y="4279900"/>
                        <a:ext cx="5872163" cy="1914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8" name="Rectangle 6"/>
          <p:cNvSpPr>
            <a:spLocks noChangeArrowheads="1"/>
          </p:cNvSpPr>
          <p:nvPr/>
        </p:nvSpPr>
        <p:spPr bwMode="auto">
          <a:xfrm>
            <a:off x="1295400" y="3881377"/>
            <a:ext cx="2040495" cy="400110"/>
          </a:xfrm>
          <a:prstGeom prst="rect">
            <a:avLst/>
          </a:prstGeom>
          <a:noFill/>
          <a:ln w="25400">
            <a:noFill/>
            <a:miter lim="800000"/>
            <a:headEnd/>
            <a:tailEnd/>
          </a:ln>
        </p:spPr>
        <p:txBody>
          <a:bodyPr wrap="none">
            <a:spAutoFit/>
          </a:bodyPr>
          <a:lstStyle/>
          <a:p>
            <a:pPr>
              <a:lnSpc>
                <a:spcPct val="100000"/>
              </a:lnSpc>
            </a:pPr>
            <a:r>
              <a:rPr lang="en-US" sz="2000" dirty="0">
                <a:solidFill>
                  <a:schemeClr val="tx2"/>
                </a:solidFill>
                <a:latin typeface="Calibri" pitchFamily="34" charset="0"/>
              </a:rPr>
              <a:t>Values for </a:t>
            </a:r>
            <a:r>
              <a:rPr lang="en-US" sz="2000" i="1" dirty="0">
                <a:solidFill>
                  <a:schemeClr val="tx2"/>
                </a:solidFill>
                <a:latin typeface="Calibri" pitchFamily="34" charset="0"/>
              </a:rPr>
              <a:t>W</a:t>
            </a:r>
            <a:r>
              <a:rPr lang="en-US" sz="2000" dirty="0">
                <a:solidFill>
                  <a:schemeClr val="tx2"/>
                </a:solidFill>
                <a:latin typeface="Calibri" pitchFamily="34" charset="0"/>
              </a:rPr>
              <a:t> = 16</a:t>
            </a:r>
          </a:p>
        </p:txBody>
      </p:sp>
      <p:sp>
        <p:nvSpPr>
          <p:cNvPr id="2" name="灯片编号占位符 1">
            <a:extLst>
              <a:ext uri="{FF2B5EF4-FFF2-40B4-BE49-F238E27FC236}">
                <a16:creationId xmlns:a16="http://schemas.microsoft.com/office/drawing/2014/main" id="{9E35A1EC-8F83-40E5-937C-21FB0EFB3362}"/>
              </a:ext>
            </a:extLst>
          </p:cNvPr>
          <p:cNvSpPr>
            <a:spLocks noGrp="1"/>
          </p:cNvSpPr>
          <p:nvPr>
            <p:ph type="sldNum" sz="quarter" idx="12"/>
          </p:nvPr>
        </p:nvSpPr>
        <p:spPr/>
        <p:txBody>
          <a:bodyPr/>
          <a:lstStyle/>
          <a:p>
            <a:pPr>
              <a:defRPr/>
            </a:pPr>
            <a:fld id="{C2058AC4-9EE5-4F8A-93AF-B259E05D2F51}" type="slidenum">
              <a:rPr lang="zh-CN" altLang="en-US" smtClean="0"/>
              <a:pPr>
                <a:defRPr/>
              </a:pPr>
              <a:t>24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2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52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52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52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52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524">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75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uiExpand="1" build="p"/>
      <p:bldP spid="107524" grpId="0" uiExpand="1" build="p"/>
      <p:bldP spid="30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81000" y="228600"/>
            <a:ext cx="7308850" cy="555625"/>
          </a:xfrm>
          <a:noFill/>
        </p:spPr>
        <p:txBody>
          <a:bodyPr wrap="none" lIns="63500" tIns="25400" rIns="63500" bIns="25400" anchor="t">
            <a:spAutoFit/>
          </a:bodyPr>
          <a:lstStyle/>
          <a:p>
            <a:pPr eaLnBrk="1" hangingPunct="1"/>
            <a:r>
              <a:rPr lang="en-US"/>
              <a:t>Values for Different Word Sizes</a:t>
            </a:r>
          </a:p>
        </p:txBody>
      </p:sp>
      <p:sp>
        <p:nvSpPr>
          <p:cNvPr id="109571" name="Rectangle 3"/>
          <p:cNvSpPr>
            <a:spLocks noGrp="1" noChangeArrowheads="1"/>
          </p:cNvSpPr>
          <p:nvPr>
            <p:ph type="body" idx="1"/>
          </p:nvPr>
        </p:nvSpPr>
        <p:spPr>
          <a:xfrm>
            <a:off x="381000" y="3040062"/>
            <a:ext cx="4114800" cy="2314575"/>
          </a:xfrm>
        </p:spPr>
        <p:txBody>
          <a:bodyPr lIns="90487" tIns="44450" rIns="90487" bIns="44450"/>
          <a:lstStyle/>
          <a:p>
            <a:pPr eaLnBrk="1" hangingPunct="1">
              <a:tabLst>
                <a:tab pos="1714500" algn="l"/>
                <a:tab pos="2171700" algn="l"/>
                <a:tab pos="5435600" algn="r"/>
              </a:tabLst>
              <a:defRPr/>
            </a:pPr>
            <a:r>
              <a:rPr lang="en-US" sz="2400" dirty="0"/>
              <a:t>Observations</a:t>
            </a:r>
          </a:p>
          <a:p>
            <a:pPr lvl="1" eaLnBrk="1" hangingPunct="1">
              <a:tabLst>
                <a:tab pos="1714500" algn="l"/>
                <a:tab pos="2171700" algn="l"/>
                <a:tab pos="5435600" algn="r"/>
              </a:tabLst>
              <a:defRPr/>
            </a:pPr>
            <a:r>
              <a:rPr lang="en-US" sz="2000" b="0" dirty="0"/>
              <a:t>|</a:t>
            </a:r>
            <a:r>
              <a:rPr lang="en-US" sz="2000" b="0" i="1" dirty="0" err="1"/>
              <a:t>TMin</a:t>
            </a:r>
            <a:r>
              <a:rPr lang="en-US" sz="2000" b="0" i="1" dirty="0"/>
              <a:t> </a:t>
            </a:r>
            <a:r>
              <a:rPr lang="en-US" sz="2000" b="0" dirty="0"/>
              <a:t>| 	= 	</a:t>
            </a:r>
            <a:r>
              <a:rPr lang="en-US" sz="2000" b="0" i="1" dirty="0" err="1"/>
              <a:t>TMax</a:t>
            </a:r>
            <a:r>
              <a:rPr lang="en-US" sz="2000" b="0" dirty="0"/>
              <a:t> + 1</a:t>
            </a:r>
          </a:p>
          <a:p>
            <a:pPr lvl="2" eaLnBrk="1" hangingPunct="1">
              <a:tabLst>
                <a:tab pos="1714500" algn="l"/>
                <a:tab pos="2171700" algn="l"/>
                <a:tab pos="5435600" algn="r"/>
              </a:tabLst>
              <a:defRPr/>
            </a:pPr>
            <a:r>
              <a:rPr lang="en-US" sz="1800" b="0" dirty="0"/>
              <a:t>Asymmetric range</a:t>
            </a:r>
          </a:p>
          <a:p>
            <a:pPr lvl="1" eaLnBrk="1" hangingPunct="1">
              <a:tabLst>
                <a:tab pos="1714500" algn="l"/>
                <a:tab pos="2171700" algn="l"/>
                <a:tab pos="5435600" algn="r"/>
              </a:tabLst>
              <a:defRPr/>
            </a:pPr>
            <a:r>
              <a:rPr lang="en-US" sz="2000" b="0" i="1" dirty="0" err="1"/>
              <a:t>UMax</a:t>
            </a:r>
            <a:r>
              <a:rPr lang="en-US" sz="2000" b="0" dirty="0"/>
              <a:t>	=	2 * </a:t>
            </a:r>
            <a:r>
              <a:rPr lang="en-US" sz="2000" b="0" i="1" dirty="0" err="1"/>
              <a:t>TMax</a:t>
            </a:r>
            <a:r>
              <a:rPr lang="en-US" sz="2000" b="0" dirty="0"/>
              <a:t> + 1</a:t>
            </a:r>
          </a:p>
          <a:p>
            <a:pPr lvl="1" eaLnBrk="1" hangingPunct="1">
              <a:tabLst>
                <a:tab pos="1714500" algn="l"/>
                <a:tab pos="2171700" algn="l"/>
                <a:tab pos="5435600" algn="r"/>
              </a:tabLst>
              <a:defRPr/>
            </a:pPr>
            <a:r>
              <a:rPr lang="en-US" sz="2000" b="0" dirty="0"/>
              <a:t>Question: abs(</a:t>
            </a:r>
            <a:r>
              <a:rPr lang="en-US" sz="2000" b="0" dirty="0" err="1"/>
              <a:t>TMin</a:t>
            </a:r>
            <a:r>
              <a:rPr lang="en-US" sz="2000" b="0" dirty="0"/>
              <a:t>)? 		</a:t>
            </a:r>
          </a:p>
        </p:txBody>
      </p:sp>
      <p:graphicFrame>
        <p:nvGraphicFramePr>
          <p:cNvPr id="4098" name="Object 5"/>
          <p:cNvGraphicFramePr>
            <a:graphicFrameLocks noChangeAspect="1"/>
          </p:cNvGraphicFramePr>
          <p:nvPr>
            <p:extLst>
              <p:ext uri="{D42A27DB-BD31-4B8C-83A1-F6EECF244321}">
                <p14:modId xmlns:p14="http://schemas.microsoft.com/office/powerpoint/2010/main" val="3548836944"/>
              </p:ext>
            </p:extLst>
          </p:nvPr>
        </p:nvGraphicFramePr>
        <p:xfrm>
          <a:off x="441325" y="1195388"/>
          <a:ext cx="8321675" cy="1798637"/>
        </p:xfrm>
        <a:graphic>
          <a:graphicData uri="http://schemas.openxmlformats.org/presentationml/2006/ole">
            <mc:AlternateContent xmlns:mc="http://schemas.openxmlformats.org/markup-compatibility/2006">
              <mc:Choice xmlns:v="urn:schemas-microsoft-com:vml" Requires="v">
                <p:oleObj name="Document" r:id="rId3" imgW="8724900" imgH="1816100" progId="Word.Document.8">
                  <p:embed/>
                </p:oleObj>
              </mc:Choice>
              <mc:Fallback>
                <p:oleObj name="Document" r:id="rId3" imgW="8724900" imgH="1816100" progId="Word.Document.8">
                  <p:embed/>
                  <p:pic>
                    <p:nvPicPr>
                      <p:cNvPr id="409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 y="1195388"/>
                        <a:ext cx="8321675" cy="1798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Rectangle 3"/>
          <p:cNvSpPr txBox="1">
            <a:spLocks noChangeArrowheads="1"/>
          </p:cNvSpPr>
          <p:nvPr/>
        </p:nvSpPr>
        <p:spPr bwMode="auto">
          <a:xfrm>
            <a:off x="4527550" y="3040062"/>
            <a:ext cx="3930650" cy="30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342900" indent="-342900" eaLnBrk="1" hangingPunct="1">
              <a:spcBef>
                <a:spcPct val="20000"/>
              </a:spcBef>
              <a:buChar char="•"/>
              <a:tabLst>
                <a:tab pos="1714500" algn="l"/>
                <a:tab pos="2171700" algn="l"/>
                <a:tab pos="5435600" algn="r"/>
              </a:tabLst>
              <a:defRPr sz="2800">
                <a:latin typeface="+mn-lt"/>
                <a:ea typeface="+mn-ea"/>
              </a:defRPr>
            </a:lvl1pPr>
            <a:lvl2pPr marL="742950" lvl="1" indent="-285750" eaLnBrk="1" hangingPunct="1">
              <a:spcBef>
                <a:spcPct val="20000"/>
              </a:spcBef>
              <a:buChar char="–"/>
              <a:tabLst>
                <a:tab pos="1714500" algn="l"/>
                <a:tab pos="2171700" algn="l"/>
                <a:tab pos="5435600" algn="r"/>
              </a:tabLst>
              <a:defRPr sz="2400" b="0">
                <a:latin typeface="+mn-lt"/>
              </a:defRPr>
            </a:lvl2pPr>
            <a:lvl3pPr marL="1143000" lvl="2" indent="-228600" eaLnBrk="1" hangingPunct="1">
              <a:spcBef>
                <a:spcPct val="20000"/>
              </a:spcBef>
              <a:buChar char="•"/>
              <a:tabLst>
                <a:tab pos="1714500" algn="l"/>
                <a:tab pos="2171700" algn="l"/>
                <a:tab pos="5435600" algn="r"/>
              </a:tabLst>
              <a:defRPr b="0">
                <a:latin typeface="+mn-lt"/>
              </a:defRPr>
            </a:lvl3pPr>
            <a:lvl4pPr marL="1600200" indent="-228600">
              <a:spcBef>
                <a:spcPct val="20000"/>
              </a:spcBef>
              <a:buChar char="–"/>
              <a:defRPr>
                <a:latin typeface="+mn-lt"/>
              </a:defRPr>
            </a:lvl4pPr>
            <a:lvl5pPr marL="2057400" indent="-228600">
              <a:spcBef>
                <a:spcPct val="20000"/>
              </a:spcBef>
              <a:buChar char="»"/>
              <a:defRPr>
                <a:latin typeface="+mn-lt"/>
              </a:defRPr>
            </a:lvl5pPr>
            <a:lvl6pPr marL="2514600" indent="-228600" eaLnBrk="0" fontAlgn="base" hangingPunct="0">
              <a:spcBef>
                <a:spcPct val="20000"/>
              </a:spcBef>
              <a:spcAft>
                <a:spcPct val="0"/>
              </a:spcAft>
              <a:buChar char="»"/>
              <a:defRPr>
                <a:latin typeface="+mn-lt"/>
              </a:defRPr>
            </a:lvl6pPr>
            <a:lvl7pPr marL="2971800" indent="-228600" eaLnBrk="0" fontAlgn="base" hangingPunct="0">
              <a:spcBef>
                <a:spcPct val="20000"/>
              </a:spcBef>
              <a:spcAft>
                <a:spcPct val="0"/>
              </a:spcAft>
              <a:buChar char="»"/>
              <a:defRPr>
                <a:latin typeface="+mn-lt"/>
              </a:defRPr>
            </a:lvl7pPr>
            <a:lvl8pPr marL="3429000" indent="-228600" eaLnBrk="0" fontAlgn="base" hangingPunct="0">
              <a:spcBef>
                <a:spcPct val="20000"/>
              </a:spcBef>
              <a:spcAft>
                <a:spcPct val="0"/>
              </a:spcAft>
              <a:buChar char="»"/>
              <a:defRPr>
                <a:latin typeface="+mn-lt"/>
              </a:defRPr>
            </a:lvl8pPr>
            <a:lvl9pPr marL="3886200" indent="-228600" eaLnBrk="0" fontAlgn="base" hangingPunct="0">
              <a:spcBef>
                <a:spcPct val="20000"/>
              </a:spcBef>
              <a:spcAft>
                <a:spcPct val="0"/>
              </a:spcAft>
              <a:buChar char="»"/>
              <a:defRPr>
                <a:latin typeface="+mn-lt"/>
              </a:defRPr>
            </a:lvl9pPr>
          </a:lstStyle>
          <a:p>
            <a:r>
              <a:rPr lang="en-US" sz="2400" dirty="0"/>
              <a:t>C Programming</a:t>
            </a:r>
          </a:p>
          <a:p>
            <a:pPr lvl="1"/>
            <a:r>
              <a:rPr lang="en-US" sz="2000" dirty="0"/>
              <a:t>#include &lt;</a:t>
            </a:r>
            <a:r>
              <a:rPr lang="en-US" sz="2000" dirty="0" err="1"/>
              <a:t>limits.h</a:t>
            </a:r>
            <a:r>
              <a:rPr lang="en-US" sz="2000" dirty="0"/>
              <a:t>&gt;</a:t>
            </a:r>
          </a:p>
          <a:p>
            <a:pPr lvl="1"/>
            <a:r>
              <a:rPr lang="en-US" sz="2000" dirty="0"/>
              <a:t>Declares constants, e.g.,</a:t>
            </a:r>
          </a:p>
          <a:p>
            <a:pPr lvl="2"/>
            <a:r>
              <a:rPr lang="en-US" sz="1800" dirty="0"/>
              <a:t>ULONG_MAX</a:t>
            </a:r>
          </a:p>
          <a:p>
            <a:pPr lvl="2"/>
            <a:r>
              <a:rPr lang="en-US" sz="1800" dirty="0"/>
              <a:t>LONG_MAX</a:t>
            </a:r>
          </a:p>
          <a:p>
            <a:pPr lvl="2"/>
            <a:r>
              <a:rPr lang="en-US" sz="1800" dirty="0"/>
              <a:t>LONG_MIN</a:t>
            </a:r>
          </a:p>
          <a:p>
            <a:pPr lvl="1"/>
            <a:r>
              <a:rPr lang="en-US" sz="2000" dirty="0"/>
              <a:t>Values platform specific</a:t>
            </a:r>
          </a:p>
        </p:txBody>
      </p:sp>
      <p:sp>
        <p:nvSpPr>
          <p:cNvPr id="2" name="灯片编号占位符 1">
            <a:extLst>
              <a:ext uri="{FF2B5EF4-FFF2-40B4-BE49-F238E27FC236}">
                <a16:creationId xmlns:a16="http://schemas.microsoft.com/office/drawing/2014/main" id="{0C3EF8E5-5123-4317-8274-2A23C2BF0BBA}"/>
              </a:ext>
            </a:extLst>
          </p:cNvPr>
          <p:cNvSpPr>
            <a:spLocks noGrp="1"/>
          </p:cNvSpPr>
          <p:nvPr>
            <p:ph type="sldNum" sz="quarter" idx="12"/>
          </p:nvPr>
        </p:nvSpPr>
        <p:spPr/>
        <p:txBody>
          <a:bodyPr/>
          <a:lstStyle/>
          <a:p>
            <a:pPr>
              <a:defRPr/>
            </a:pPr>
            <a:fld id="{7CD91111-FDA0-40C1-BB89-68CC8A010988}" type="slidenum">
              <a:rPr lang="zh-CN" altLang="en-US" smtClean="0"/>
              <a:pPr>
                <a:defRPr/>
              </a:pPr>
              <a:t>25</a:t>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192087"/>
            <a:ext cx="8305800" cy="555625"/>
          </a:xfrm>
          <a:noFill/>
        </p:spPr>
        <p:txBody>
          <a:bodyPr wrap="none" lIns="63500" tIns="25400" rIns="63500" bIns="25400" anchor="t">
            <a:spAutoFit/>
          </a:bodyPr>
          <a:lstStyle/>
          <a:p>
            <a:pPr eaLnBrk="1" hangingPunct="1"/>
            <a:r>
              <a:rPr lang="en-US" dirty="0"/>
              <a:t>Unsigned &amp; Signed Numeric Values</a:t>
            </a:r>
          </a:p>
        </p:txBody>
      </p:sp>
      <p:sp>
        <p:nvSpPr>
          <p:cNvPr id="111619" name="Rectangle 3"/>
          <p:cNvSpPr>
            <a:spLocks noGrp="1" noChangeArrowheads="1"/>
          </p:cNvSpPr>
          <p:nvPr>
            <p:ph type="body" idx="1"/>
          </p:nvPr>
        </p:nvSpPr>
        <p:spPr>
          <a:xfrm>
            <a:off x="4114800" y="1066800"/>
            <a:ext cx="4459288" cy="5224463"/>
          </a:xfrm>
        </p:spPr>
        <p:txBody>
          <a:bodyPr lIns="90487" tIns="44450" rIns="90487" bIns="44450"/>
          <a:lstStyle/>
          <a:p>
            <a:pPr eaLnBrk="1" hangingPunct="1">
              <a:defRPr/>
            </a:pPr>
            <a:r>
              <a:rPr lang="en-US" sz="2400" dirty="0"/>
              <a:t>Equivalence</a:t>
            </a:r>
          </a:p>
          <a:p>
            <a:pPr lvl="1" eaLnBrk="1" hangingPunct="1">
              <a:defRPr/>
            </a:pPr>
            <a:r>
              <a:rPr lang="en-US" sz="2000" dirty="0"/>
              <a:t>Same encodings for nonnegative values</a:t>
            </a:r>
          </a:p>
          <a:p>
            <a:pPr eaLnBrk="1" hangingPunct="1">
              <a:defRPr/>
            </a:pPr>
            <a:r>
              <a:rPr lang="en-US" sz="2400" dirty="0"/>
              <a:t>Uniqueness</a:t>
            </a:r>
            <a:endParaRPr lang="en-US" sz="2400" i="1" dirty="0"/>
          </a:p>
          <a:p>
            <a:pPr lvl="1" eaLnBrk="1" hangingPunct="1">
              <a:defRPr/>
            </a:pPr>
            <a:r>
              <a:rPr lang="en-US" sz="2000" dirty="0"/>
              <a:t>Every bit pattern represents unique integer value</a:t>
            </a:r>
          </a:p>
          <a:p>
            <a:pPr lvl="1" eaLnBrk="1" hangingPunct="1">
              <a:defRPr/>
            </a:pPr>
            <a:r>
              <a:rPr lang="en-US" sz="2000" dirty="0"/>
              <a:t>Each </a:t>
            </a:r>
            <a:r>
              <a:rPr lang="en-US" sz="2000" dirty="0" err="1"/>
              <a:t>representable</a:t>
            </a:r>
            <a:r>
              <a:rPr lang="en-US" sz="2000" dirty="0"/>
              <a:t> integer has unique bit encoding</a:t>
            </a:r>
          </a:p>
          <a:p>
            <a:pPr eaLnBrk="1" hangingPunct="1">
              <a:defRPr/>
            </a:pPr>
            <a:r>
              <a:rPr lang="en-US" sz="2400" dirty="0">
                <a:sym typeface="Symbol" pitchFamily="18" charset="2"/>
              </a:rPr>
              <a:t></a:t>
            </a:r>
            <a:r>
              <a:rPr lang="en-US" sz="2400" dirty="0"/>
              <a:t> Can Invert Mappings</a:t>
            </a:r>
          </a:p>
          <a:p>
            <a:pPr lvl="1" eaLnBrk="1" hangingPunct="1">
              <a:defRPr/>
            </a:pPr>
            <a:r>
              <a:rPr lang="en-US" sz="2000" dirty="0"/>
              <a:t>U2B(</a:t>
            </a:r>
            <a:r>
              <a:rPr lang="en-US" sz="2000" b="0" i="1" dirty="0"/>
              <a:t>x</a:t>
            </a:r>
            <a:r>
              <a:rPr lang="en-US" sz="2000" dirty="0"/>
              <a:t>)  =  B2U</a:t>
            </a:r>
            <a:r>
              <a:rPr lang="en-US" sz="2000" b="0" baseline="30000" dirty="0"/>
              <a:t>-1</a:t>
            </a:r>
            <a:r>
              <a:rPr lang="en-US" sz="2000" dirty="0"/>
              <a:t>(</a:t>
            </a:r>
            <a:r>
              <a:rPr lang="en-US" sz="2000" b="0" i="1" dirty="0"/>
              <a:t>x</a:t>
            </a:r>
            <a:r>
              <a:rPr lang="en-US" sz="2000" dirty="0"/>
              <a:t>)</a:t>
            </a:r>
          </a:p>
          <a:p>
            <a:pPr lvl="2" eaLnBrk="1" hangingPunct="1">
              <a:defRPr/>
            </a:pPr>
            <a:r>
              <a:rPr lang="en-US" sz="1800" dirty="0"/>
              <a:t>Bit pattern for unsigned integer</a:t>
            </a:r>
          </a:p>
          <a:p>
            <a:pPr lvl="1" eaLnBrk="1" hangingPunct="1">
              <a:defRPr/>
            </a:pPr>
            <a:r>
              <a:rPr lang="en-US" sz="2000" dirty="0"/>
              <a:t>T2B(</a:t>
            </a:r>
            <a:r>
              <a:rPr lang="en-US" sz="2000" b="0" i="1" dirty="0"/>
              <a:t>x</a:t>
            </a:r>
            <a:r>
              <a:rPr lang="en-US" sz="2000" dirty="0"/>
              <a:t>)  =  B2T</a:t>
            </a:r>
            <a:r>
              <a:rPr lang="en-US" sz="2000" b="0" baseline="30000" dirty="0"/>
              <a:t>-1</a:t>
            </a:r>
            <a:r>
              <a:rPr lang="en-US" sz="2000" dirty="0"/>
              <a:t>(</a:t>
            </a:r>
            <a:r>
              <a:rPr lang="en-US" sz="2000" b="0" i="1" dirty="0"/>
              <a:t>x</a:t>
            </a:r>
            <a:r>
              <a:rPr lang="en-US" sz="2000" dirty="0"/>
              <a:t>)</a:t>
            </a:r>
          </a:p>
          <a:p>
            <a:pPr lvl="2" eaLnBrk="1" hangingPunct="1">
              <a:defRPr/>
            </a:pPr>
            <a:r>
              <a:rPr lang="en-US" sz="1800" dirty="0"/>
              <a:t>Bit pattern for two’s comp integer</a:t>
            </a:r>
          </a:p>
        </p:txBody>
      </p:sp>
      <p:grpSp>
        <p:nvGrpSpPr>
          <p:cNvPr id="2" name="Group 4"/>
          <p:cNvGrpSpPr>
            <a:grpSpLocks/>
          </p:cNvGrpSpPr>
          <p:nvPr/>
        </p:nvGrpSpPr>
        <p:grpSpPr bwMode="auto">
          <a:xfrm>
            <a:off x="622300" y="12192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B2T(</a:t>
              </a:r>
              <a:r>
                <a:rPr lang="en-US" sz="1800" i="1" dirty="0">
                  <a:latin typeface="Calibri" pitchFamily="34" charset="0"/>
                </a:rPr>
                <a:t>X</a:t>
              </a:r>
              <a:r>
                <a:rPr lang="en-US" sz="1800"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B2U(</a:t>
              </a:r>
              <a:r>
                <a:rPr lang="en-US" sz="1800" i="1" dirty="0">
                  <a:latin typeface="Calibri" pitchFamily="34" charset="0"/>
                </a:rPr>
                <a:t>X</a:t>
              </a:r>
              <a:r>
                <a:rPr lang="en-US" sz="1800"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sz="1800"/>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sz="1800"/>
            </a:p>
          </p:txBody>
        </p:sp>
      </p:grpSp>
      <p:sp>
        <p:nvSpPr>
          <p:cNvPr id="3" name="灯片编号占位符 2">
            <a:extLst>
              <a:ext uri="{FF2B5EF4-FFF2-40B4-BE49-F238E27FC236}">
                <a16:creationId xmlns:a16="http://schemas.microsoft.com/office/drawing/2014/main" id="{1FDC0572-D37A-4A63-90A0-3363C4B944C1}"/>
              </a:ext>
            </a:extLst>
          </p:cNvPr>
          <p:cNvSpPr>
            <a:spLocks noGrp="1"/>
          </p:cNvSpPr>
          <p:nvPr>
            <p:ph type="sldNum" sz="quarter" idx="12"/>
          </p:nvPr>
        </p:nvSpPr>
        <p:spPr/>
        <p:txBody>
          <a:bodyPr/>
          <a:lstStyle/>
          <a:p>
            <a:pPr>
              <a:defRPr/>
            </a:pPr>
            <a:fld id="{7CD91111-FDA0-40C1-BB89-68CC8A010988}" type="slidenum">
              <a:rPr lang="zh-CN" altLang="en-US" smtClean="0"/>
              <a:pPr>
                <a:defRPr/>
              </a:pPr>
              <a:t>26</a:t>
            </a:fld>
            <a:endParaRPr lang="en-US"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dirty="0">
                <a:solidFill>
                  <a:schemeClr val="bg1">
                    <a:lumMod val="65000"/>
                  </a:schemeClr>
                </a:solidFill>
              </a:rPr>
              <a:t>Representation: unsigned and signed</a:t>
            </a:r>
          </a:p>
          <a:p>
            <a:pPr lvl="1"/>
            <a:r>
              <a:rPr lang="en-US" b="1" dirty="0"/>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
        <p:nvSpPr>
          <p:cNvPr id="4" name="灯片编号占位符 3">
            <a:extLst>
              <a:ext uri="{FF2B5EF4-FFF2-40B4-BE49-F238E27FC236}">
                <a16:creationId xmlns:a16="http://schemas.microsoft.com/office/drawing/2014/main" id="{CE5D01A7-B5E0-4FB8-B5BA-B2921A1981BB}"/>
              </a:ext>
            </a:extLst>
          </p:cNvPr>
          <p:cNvSpPr>
            <a:spLocks noGrp="1"/>
          </p:cNvSpPr>
          <p:nvPr>
            <p:ph type="sldNum" sz="quarter" idx="12"/>
          </p:nvPr>
        </p:nvSpPr>
        <p:spPr/>
        <p:txBody>
          <a:bodyPr/>
          <a:lstStyle/>
          <a:p>
            <a:pPr>
              <a:defRPr/>
            </a:pPr>
            <a:fld id="{7CD91111-FDA0-40C1-BB89-68CC8A010988}" type="slidenum">
              <a:rPr lang="zh-CN" altLang="en-US"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3" name="Rectangle 3"/>
          <p:cNvSpPr>
            <a:spLocks noChangeArrowheads="1"/>
          </p:cNvSpPr>
          <p:nvPr/>
        </p:nvSpPr>
        <p:spPr bwMode="auto">
          <a:xfrm>
            <a:off x="3213100" y="1231899"/>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a:latin typeface="Calibri" pitchFamily="34" charset="0"/>
              </a:rPr>
              <a:t>T2U</a:t>
            </a:r>
          </a:p>
        </p:txBody>
      </p:sp>
      <p:sp>
        <p:nvSpPr>
          <p:cNvPr id="19474" name="Rectangle 4"/>
          <p:cNvSpPr>
            <a:spLocks noChangeArrowheads="1"/>
          </p:cNvSpPr>
          <p:nvPr/>
        </p:nvSpPr>
        <p:spPr bwMode="auto">
          <a:xfrm>
            <a:off x="3517900" y="1612899"/>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dirty="0">
                <a:latin typeface="Calibri" pitchFamily="34" charset="0"/>
              </a:rPr>
              <a:t>T2B</a:t>
            </a:r>
          </a:p>
        </p:txBody>
      </p:sp>
      <p:sp>
        <p:nvSpPr>
          <p:cNvPr id="19475" name="Rectangle 5"/>
          <p:cNvSpPr>
            <a:spLocks noChangeArrowheads="1"/>
          </p:cNvSpPr>
          <p:nvPr/>
        </p:nvSpPr>
        <p:spPr bwMode="auto">
          <a:xfrm>
            <a:off x="4660900" y="1612899"/>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B2U</a:t>
            </a:r>
          </a:p>
        </p:txBody>
      </p:sp>
      <p:sp>
        <p:nvSpPr>
          <p:cNvPr id="19476" name="Line 6"/>
          <p:cNvSpPr>
            <a:spLocks noChangeShapeType="1"/>
          </p:cNvSpPr>
          <p:nvPr/>
        </p:nvSpPr>
        <p:spPr bwMode="auto">
          <a:xfrm>
            <a:off x="2527300" y="1752599"/>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7" name="Line 7"/>
          <p:cNvSpPr>
            <a:spLocks noChangeShapeType="1"/>
          </p:cNvSpPr>
          <p:nvPr/>
        </p:nvSpPr>
        <p:spPr bwMode="auto">
          <a:xfrm>
            <a:off x="5270500" y="1752599"/>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8" name="Line 8"/>
          <p:cNvSpPr>
            <a:spLocks noChangeShapeType="1"/>
          </p:cNvSpPr>
          <p:nvPr/>
        </p:nvSpPr>
        <p:spPr bwMode="auto">
          <a:xfrm>
            <a:off x="4127500" y="1752599"/>
            <a:ext cx="5080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9" name="Rectangle 9"/>
          <p:cNvSpPr>
            <a:spLocks noChangeArrowheads="1"/>
          </p:cNvSpPr>
          <p:nvPr/>
        </p:nvSpPr>
        <p:spPr bwMode="auto">
          <a:xfrm>
            <a:off x="0" y="1065212"/>
            <a:ext cx="26225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Two’s Complement</a:t>
            </a:r>
          </a:p>
        </p:txBody>
      </p:sp>
      <p:sp>
        <p:nvSpPr>
          <p:cNvPr id="19480" name="Rectangle 10"/>
          <p:cNvSpPr>
            <a:spLocks noChangeArrowheads="1"/>
          </p:cNvSpPr>
          <p:nvPr/>
        </p:nvSpPr>
        <p:spPr bwMode="auto">
          <a:xfrm>
            <a:off x="6324600" y="1002505"/>
            <a:ext cx="13779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Unsigned</a:t>
            </a:r>
          </a:p>
        </p:txBody>
      </p:sp>
      <p:sp>
        <p:nvSpPr>
          <p:cNvPr id="19481" name="Rectangle 11"/>
          <p:cNvSpPr>
            <a:spLocks noChangeArrowheads="1"/>
          </p:cNvSpPr>
          <p:nvPr/>
        </p:nvSpPr>
        <p:spPr bwMode="auto">
          <a:xfrm>
            <a:off x="2947988" y="2339974"/>
            <a:ext cx="2919413" cy="396875"/>
          </a:xfrm>
          <a:prstGeom prst="rect">
            <a:avLst/>
          </a:prstGeom>
          <a:noFill/>
          <a:ln w="25400">
            <a:noFill/>
            <a:miter lim="800000"/>
            <a:headEnd/>
            <a:tailEnd/>
          </a:ln>
        </p:spPr>
        <p:txBody>
          <a:bodyPr wrap="none" lIns="90487" tIns="44450" rIns="90487" bIns="44450">
            <a:spAutoFit/>
          </a:bodyPr>
          <a:lstStyle/>
          <a:p>
            <a:pPr>
              <a:lnSpc>
                <a:spcPct val="100000"/>
              </a:lnSpc>
            </a:pPr>
            <a:r>
              <a:rPr lang="en-US" sz="2000" b="0" dirty="0">
                <a:latin typeface="Calibri" pitchFamily="34" charset="0"/>
              </a:rPr>
              <a:t>Maintain Same Bit Pattern</a:t>
            </a:r>
          </a:p>
        </p:txBody>
      </p:sp>
      <p:sp>
        <p:nvSpPr>
          <p:cNvPr id="19482" name="Rectangle 12"/>
          <p:cNvSpPr>
            <a:spLocks noChangeArrowheads="1"/>
          </p:cNvSpPr>
          <p:nvPr/>
        </p:nvSpPr>
        <p:spPr bwMode="auto">
          <a:xfrm>
            <a:off x="2043113" y="1522100"/>
            <a:ext cx="318997"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483" name="Rectangle 13"/>
          <p:cNvSpPr>
            <a:spLocks noChangeArrowheads="1"/>
          </p:cNvSpPr>
          <p:nvPr/>
        </p:nvSpPr>
        <p:spPr bwMode="auto">
          <a:xfrm>
            <a:off x="6310313" y="1522100"/>
            <a:ext cx="472885"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ux</a:t>
            </a:r>
          </a:p>
        </p:txBody>
      </p:sp>
      <p:sp>
        <p:nvSpPr>
          <p:cNvPr id="19484" name="Rectangle 14"/>
          <p:cNvSpPr>
            <a:spLocks noChangeArrowheads="1"/>
          </p:cNvSpPr>
          <p:nvPr/>
        </p:nvSpPr>
        <p:spPr bwMode="auto">
          <a:xfrm>
            <a:off x="4176713" y="1695284"/>
            <a:ext cx="37029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8694" name="Rectangle 38"/>
          <p:cNvSpPr>
            <a:spLocks noGrp="1" noChangeArrowheads="1"/>
          </p:cNvSpPr>
          <p:nvPr>
            <p:ph type="title"/>
          </p:nvPr>
        </p:nvSpPr>
        <p:spPr>
          <a:xfrm>
            <a:off x="357018" y="-76200"/>
            <a:ext cx="7592093" cy="762000"/>
          </a:xfrm>
        </p:spPr>
        <p:txBody>
          <a:bodyPr/>
          <a:lstStyle/>
          <a:p>
            <a:pPr eaLnBrk="1" hangingPunct="1">
              <a:defRPr/>
            </a:pPr>
            <a:r>
              <a:rPr lang="en-US"/>
              <a:t>Mapping Between Signed &amp; Unsigned</a:t>
            </a:r>
          </a:p>
        </p:txBody>
      </p:sp>
      <p:sp>
        <p:nvSpPr>
          <p:cNvPr id="19460" name="Rectangle 42"/>
          <p:cNvSpPr>
            <a:spLocks noChangeArrowheads="1"/>
          </p:cNvSpPr>
          <p:nvPr/>
        </p:nvSpPr>
        <p:spPr bwMode="auto">
          <a:xfrm>
            <a:off x="3224213" y="3100388"/>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dirty="0">
                <a:latin typeface="Calibri" pitchFamily="34" charset="0"/>
              </a:rPr>
              <a:t>U2T</a:t>
            </a:r>
          </a:p>
        </p:txBody>
      </p:sp>
      <p:sp>
        <p:nvSpPr>
          <p:cNvPr id="19461" name="Rectangle 43"/>
          <p:cNvSpPr>
            <a:spLocks noChangeArrowheads="1"/>
          </p:cNvSpPr>
          <p:nvPr/>
        </p:nvSpPr>
        <p:spPr bwMode="auto">
          <a:xfrm>
            <a:off x="3529013" y="3481388"/>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U2B</a:t>
            </a:r>
          </a:p>
        </p:txBody>
      </p:sp>
      <p:sp>
        <p:nvSpPr>
          <p:cNvPr id="19462" name="Rectangle 44"/>
          <p:cNvSpPr>
            <a:spLocks noChangeArrowheads="1"/>
          </p:cNvSpPr>
          <p:nvPr/>
        </p:nvSpPr>
        <p:spPr bwMode="auto">
          <a:xfrm>
            <a:off x="4672013" y="3481388"/>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B2T</a:t>
            </a:r>
          </a:p>
        </p:txBody>
      </p:sp>
      <p:sp>
        <p:nvSpPr>
          <p:cNvPr id="19463" name="Line 45"/>
          <p:cNvSpPr>
            <a:spLocks noChangeShapeType="1"/>
          </p:cNvSpPr>
          <p:nvPr/>
        </p:nvSpPr>
        <p:spPr bwMode="auto">
          <a:xfrm>
            <a:off x="2538413" y="3621088"/>
            <a:ext cx="965200" cy="0"/>
          </a:xfrm>
          <a:prstGeom prst="line">
            <a:avLst/>
          </a:prstGeom>
          <a:noFill/>
          <a:ln w="25400">
            <a:solidFill>
              <a:schemeClr val="tx1"/>
            </a:solidFill>
            <a:round/>
            <a:headEnd/>
            <a:tailEnd type="triangle" w="med" len="med"/>
          </a:ln>
        </p:spPr>
        <p:txBody>
          <a:bodyPr wrap="none" anchor="ctr"/>
          <a:lstStyle/>
          <a:p>
            <a:endParaRPr lang="en-US"/>
          </a:p>
        </p:txBody>
      </p:sp>
      <p:sp>
        <p:nvSpPr>
          <p:cNvPr id="19464" name="Line 46"/>
          <p:cNvSpPr>
            <a:spLocks noChangeShapeType="1"/>
          </p:cNvSpPr>
          <p:nvPr/>
        </p:nvSpPr>
        <p:spPr bwMode="auto">
          <a:xfrm>
            <a:off x="5281613" y="3621088"/>
            <a:ext cx="965200" cy="0"/>
          </a:xfrm>
          <a:prstGeom prst="line">
            <a:avLst/>
          </a:prstGeom>
          <a:noFill/>
          <a:ln w="25400">
            <a:solidFill>
              <a:schemeClr val="tx1"/>
            </a:solidFill>
            <a:round/>
            <a:headEnd/>
            <a:tailEnd type="triangle" w="med" len="med"/>
          </a:ln>
        </p:spPr>
        <p:txBody>
          <a:bodyPr wrap="none" anchor="ctr"/>
          <a:lstStyle/>
          <a:p>
            <a:endParaRPr lang="en-US"/>
          </a:p>
        </p:txBody>
      </p:sp>
      <p:sp>
        <p:nvSpPr>
          <p:cNvPr id="19465" name="Line 47"/>
          <p:cNvSpPr>
            <a:spLocks noChangeShapeType="1"/>
          </p:cNvSpPr>
          <p:nvPr/>
        </p:nvSpPr>
        <p:spPr bwMode="auto">
          <a:xfrm>
            <a:off x="4138613" y="3621088"/>
            <a:ext cx="508000" cy="0"/>
          </a:xfrm>
          <a:prstGeom prst="line">
            <a:avLst/>
          </a:prstGeom>
          <a:noFill/>
          <a:ln w="25400">
            <a:solidFill>
              <a:schemeClr val="tx1"/>
            </a:solidFill>
            <a:round/>
            <a:headEnd/>
            <a:tailEnd type="triangle" w="med" len="med"/>
          </a:ln>
        </p:spPr>
        <p:txBody>
          <a:bodyPr wrap="none" anchor="ctr"/>
          <a:lstStyle/>
          <a:p>
            <a:endParaRPr lang="en-US"/>
          </a:p>
        </p:txBody>
      </p:sp>
      <p:sp>
        <p:nvSpPr>
          <p:cNvPr id="19466" name="Rectangle 48"/>
          <p:cNvSpPr>
            <a:spLocks noChangeArrowheads="1"/>
          </p:cNvSpPr>
          <p:nvPr/>
        </p:nvSpPr>
        <p:spPr bwMode="auto">
          <a:xfrm>
            <a:off x="6324600" y="2971006"/>
            <a:ext cx="2622768"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Two’s Complement</a:t>
            </a:r>
          </a:p>
        </p:txBody>
      </p:sp>
      <p:sp>
        <p:nvSpPr>
          <p:cNvPr id="19467" name="Rectangle 49"/>
          <p:cNvSpPr>
            <a:spLocks noChangeArrowheads="1"/>
          </p:cNvSpPr>
          <p:nvPr/>
        </p:nvSpPr>
        <p:spPr bwMode="auto">
          <a:xfrm>
            <a:off x="1243968" y="3048000"/>
            <a:ext cx="1378582"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Unsigned</a:t>
            </a:r>
          </a:p>
        </p:txBody>
      </p:sp>
      <p:sp>
        <p:nvSpPr>
          <p:cNvPr id="19468" name="Rectangle 50"/>
          <p:cNvSpPr>
            <a:spLocks noChangeArrowheads="1"/>
          </p:cNvSpPr>
          <p:nvPr/>
        </p:nvSpPr>
        <p:spPr bwMode="auto">
          <a:xfrm>
            <a:off x="2947306" y="4208463"/>
            <a:ext cx="2920094" cy="397545"/>
          </a:xfrm>
          <a:prstGeom prst="rect">
            <a:avLst/>
          </a:prstGeom>
          <a:noFill/>
          <a:ln w="25400">
            <a:noFill/>
            <a:miter lim="800000"/>
            <a:headEnd/>
            <a:tailEnd/>
          </a:ln>
        </p:spPr>
        <p:txBody>
          <a:bodyPr wrap="none" lIns="90487" tIns="44450" rIns="90487" bIns="44450">
            <a:spAutoFit/>
          </a:bodyPr>
          <a:lstStyle/>
          <a:p>
            <a:pPr>
              <a:lnSpc>
                <a:spcPct val="100000"/>
              </a:lnSpc>
            </a:pPr>
            <a:r>
              <a:rPr lang="en-US" sz="2000" b="0">
                <a:latin typeface="Calibri" pitchFamily="34" charset="0"/>
              </a:rPr>
              <a:t>Maintain Same Bit Pattern</a:t>
            </a:r>
          </a:p>
        </p:txBody>
      </p:sp>
      <p:sp>
        <p:nvSpPr>
          <p:cNvPr id="19469" name="Rectangle 51"/>
          <p:cNvSpPr>
            <a:spLocks noChangeArrowheads="1"/>
          </p:cNvSpPr>
          <p:nvPr/>
        </p:nvSpPr>
        <p:spPr bwMode="auto">
          <a:xfrm>
            <a:off x="2054225" y="3352800"/>
            <a:ext cx="3968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err="1">
                <a:latin typeface="Times" pitchFamily="18" charset="0"/>
              </a:rPr>
              <a:t>ux</a:t>
            </a:r>
            <a:endParaRPr lang="en-US" b="0" i="1" dirty="0">
              <a:latin typeface="Times" pitchFamily="18" charset="0"/>
            </a:endParaRPr>
          </a:p>
        </p:txBody>
      </p:sp>
      <p:sp>
        <p:nvSpPr>
          <p:cNvPr id="19470" name="Rectangle 52"/>
          <p:cNvSpPr>
            <a:spLocks noChangeArrowheads="1"/>
          </p:cNvSpPr>
          <p:nvPr/>
        </p:nvSpPr>
        <p:spPr bwMode="auto">
          <a:xfrm>
            <a:off x="6321425" y="3352800"/>
            <a:ext cx="2825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x</a:t>
            </a:r>
            <a:endParaRPr lang="en-US" b="0" i="1">
              <a:latin typeface="Symbol" pitchFamily="18" charset="2"/>
            </a:endParaRPr>
          </a:p>
        </p:txBody>
      </p:sp>
      <p:sp>
        <p:nvSpPr>
          <p:cNvPr id="19471" name="Rectangle 53"/>
          <p:cNvSpPr>
            <a:spLocks noChangeArrowheads="1"/>
          </p:cNvSpPr>
          <p:nvPr/>
        </p:nvSpPr>
        <p:spPr bwMode="auto">
          <a:xfrm>
            <a:off x="4173971" y="3560619"/>
            <a:ext cx="3206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472" name="Rectangle 56"/>
          <p:cNvSpPr>
            <a:spLocks noGrp="1" noChangeArrowheads="1"/>
          </p:cNvSpPr>
          <p:nvPr>
            <p:ph type="body" idx="1"/>
          </p:nvPr>
        </p:nvSpPr>
        <p:spPr>
          <a:xfrm>
            <a:off x="290513" y="5060950"/>
            <a:ext cx="8656855" cy="1263650"/>
          </a:xfrm>
        </p:spPr>
        <p:txBody>
          <a:bodyPr/>
          <a:lstStyle/>
          <a:p>
            <a:r>
              <a:rPr lang="en-US" sz="2400" dirty="0"/>
              <a:t>Mappings between unsigned and two’s complement numbers:</a:t>
            </a:r>
            <a:br>
              <a:rPr lang="en-US" sz="2400" dirty="0"/>
            </a:br>
            <a:r>
              <a:rPr lang="en-US" sz="2400" dirty="0"/>
              <a:t> </a:t>
            </a:r>
            <a:r>
              <a:rPr lang="en-US" sz="2400" dirty="0">
                <a:solidFill>
                  <a:srgbClr val="C00000"/>
                </a:solidFill>
              </a:rPr>
              <a:t>Keep bit representations and reinterpret</a:t>
            </a:r>
          </a:p>
        </p:txBody>
      </p:sp>
      <p:sp>
        <p:nvSpPr>
          <p:cNvPr id="2" name="灯片编号占位符 1">
            <a:extLst>
              <a:ext uri="{FF2B5EF4-FFF2-40B4-BE49-F238E27FC236}">
                <a16:creationId xmlns:a16="http://schemas.microsoft.com/office/drawing/2014/main" id="{071282BB-DFB8-4B10-A6F7-D1409A90966A}"/>
              </a:ext>
            </a:extLst>
          </p:cNvPr>
          <p:cNvSpPr>
            <a:spLocks noGrp="1"/>
          </p:cNvSpPr>
          <p:nvPr>
            <p:ph type="sldNum" sz="quarter" idx="12"/>
          </p:nvPr>
        </p:nvSpPr>
        <p:spPr/>
        <p:txBody>
          <a:bodyPr/>
          <a:lstStyle/>
          <a:p>
            <a:pPr>
              <a:defRPr/>
            </a:pPr>
            <a:fld id="{7CD91111-FDA0-40C1-BB89-68CC8A010988}" type="slidenum">
              <a:rPr lang="zh-CN" altLang="en-US" smtClean="0"/>
              <a:pPr>
                <a:defRPr/>
              </a:pPr>
              <a:t>28</a:t>
            </a:fld>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04813" y="247650"/>
            <a:ext cx="6824662" cy="555625"/>
          </a:xfrm>
          <a:noFill/>
        </p:spPr>
        <p:txBody>
          <a:bodyPr wrap="none" lIns="63500" tIns="25400" rIns="63500" bIns="25400" anchor="t">
            <a:spAutoFit/>
          </a:bodyPr>
          <a:lstStyle/>
          <a:p>
            <a:pPr eaLnBrk="1" hangingPunct="1"/>
            <a:r>
              <a:rPr lang="en-US" dirty="0"/>
              <a:t>Mapping Signed </a:t>
            </a:r>
            <a:r>
              <a:rPr lang="en-US" dirty="0">
                <a:sym typeface="Symbol" pitchFamily="18" charset="2"/>
              </a:rPr>
              <a:t></a:t>
            </a:r>
            <a:r>
              <a:rPr lang="en-US" dirty="0"/>
              <a:t> Unsigned</a:t>
            </a:r>
          </a:p>
        </p:txBody>
      </p:sp>
      <p:graphicFrame>
        <p:nvGraphicFramePr>
          <p:cNvPr id="203779" name="Group 3"/>
          <p:cNvGraphicFramePr>
            <a:graphicFrameLocks noGrp="1"/>
          </p:cNvGraphicFramePr>
          <p:nvPr/>
        </p:nvGraphicFramePr>
        <p:xfrm>
          <a:off x="37338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nvGraphicFramePr>
        <p:xfrm>
          <a:off x="7010400" y="1004379"/>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175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2" name="Group 124"/>
          <p:cNvGrpSpPr>
            <a:grpSpLocks/>
          </p:cNvGrpSpPr>
          <p:nvPr/>
        </p:nvGrpSpPr>
        <p:grpSpPr bwMode="auto">
          <a:xfrm>
            <a:off x="5181600" y="3530600"/>
            <a:ext cx="1574800" cy="279400"/>
            <a:chOff x="3264" y="2608"/>
            <a:chExt cx="992" cy="176"/>
          </a:xfrm>
        </p:grpSpPr>
        <p:sp>
          <p:nvSpPr>
            <p:cNvPr id="20602" name="Rectangle 117"/>
            <p:cNvSpPr>
              <a:spLocks noChangeArrowheads="1"/>
            </p:cNvSpPr>
            <p:nvPr/>
          </p:nvSpPr>
          <p:spPr bwMode="auto">
            <a:xfrm>
              <a:off x="3552" y="2608"/>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U2T</a:t>
              </a:r>
            </a:p>
          </p:txBody>
        </p:sp>
        <p:sp>
          <p:nvSpPr>
            <p:cNvPr id="20603" name="Line 118"/>
            <p:cNvSpPr>
              <a:spLocks noChangeShapeType="1"/>
            </p:cNvSpPr>
            <p:nvPr/>
          </p:nvSpPr>
          <p:spPr bwMode="auto">
            <a:xfrm flipH="1" flipV="1">
              <a:off x="3264" y="2704"/>
              <a:ext cx="288" cy="0"/>
            </a:xfrm>
            <a:prstGeom prst="line">
              <a:avLst/>
            </a:prstGeom>
            <a:noFill/>
            <a:ln w="25400">
              <a:solidFill>
                <a:schemeClr val="tx1"/>
              </a:solidFill>
              <a:round/>
              <a:headEnd/>
              <a:tailEnd type="triangle" w="med" len="med"/>
            </a:ln>
          </p:spPr>
          <p:txBody>
            <a:bodyPr wrap="none" anchor="ctr"/>
            <a:lstStyle/>
            <a:p>
              <a:endParaRPr lang="en-US"/>
            </a:p>
          </p:txBody>
        </p:sp>
        <p:sp>
          <p:nvSpPr>
            <p:cNvPr id="20604" name="Line 119"/>
            <p:cNvSpPr>
              <a:spLocks noChangeShapeType="1"/>
            </p:cNvSpPr>
            <p:nvPr/>
          </p:nvSpPr>
          <p:spPr bwMode="auto">
            <a:xfrm flipH="1">
              <a:off x="3936" y="2696"/>
              <a:ext cx="320" cy="0"/>
            </a:xfrm>
            <a:prstGeom prst="line">
              <a:avLst/>
            </a:prstGeom>
            <a:noFill/>
            <a:ln w="25400">
              <a:solidFill>
                <a:schemeClr val="tx1"/>
              </a:solidFill>
              <a:round/>
              <a:headEnd/>
              <a:tailEnd type="triangle" w="med" len="med"/>
            </a:ln>
          </p:spPr>
          <p:txBody>
            <a:bodyPr wrap="none" anchor="ctr"/>
            <a:lstStyle/>
            <a:p>
              <a:endParaRPr lang="en-US"/>
            </a:p>
          </p:txBody>
        </p:sp>
      </p:grpSp>
      <p:grpSp>
        <p:nvGrpSpPr>
          <p:cNvPr id="3" name="Group 123"/>
          <p:cNvGrpSpPr>
            <a:grpSpLocks/>
          </p:cNvGrpSpPr>
          <p:nvPr/>
        </p:nvGrpSpPr>
        <p:grpSpPr bwMode="auto">
          <a:xfrm>
            <a:off x="5181600" y="3098800"/>
            <a:ext cx="1574800" cy="279400"/>
            <a:chOff x="3264" y="2128"/>
            <a:chExt cx="992" cy="176"/>
          </a:xfrm>
        </p:grpSpPr>
        <p:sp>
          <p:nvSpPr>
            <p:cNvPr id="20599" name="Rectangle 120"/>
            <p:cNvSpPr>
              <a:spLocks noChangeArrowheads="1"/>
            </p:cNvSpPr>
            <p:nvPr/>
          </p:nvSpPr>
          <p:spPr bwMode="auto">
            <a:xfrm>
              <a:off x="3552" y="2128"/>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T2U</a:t>
              </a:r>
            </a:p>
          </p:txBody>
        </p:sp>
        <p:sp>
          <p:nvSpPr>
            <p:cNvPr id="20600" name="Line 121"/>
            <p:cNvSpPr>
              <a:spLocks noChangeShapeType="1"/>
            </p:cNvSpPr>
            <p:nvPr/>
          </p:nvSpPr>
          <p:spPr bwMode="auto">
            <a:xfrm flipH="1" flipV="1">
              <a:off x="3264" y="2224"/>
              <a:ext cx="288" cy="0"/>
            </a:xfrm>
            <a:prstGeom prst="line">
              <a:avLst/>
            </a:prstGeom>
            <a:noFill/>
            <a:ln w="25400">
              <a:solidFill>
                <a:schemeClr val="tx1"/>
              </a:solidFill>
              <a:round/>
              <a:headEnd type="triangle" w="med" len="med"/>
              <a:tailEnd/>
            </a:ln>
          </p:spPr>
          <p:txBody>
            <a:bodyPr wrap="none" anchor="ctr"/>
            <a:lstStyle/>
            <a:p>
              <a:endParaRPr lang="en-US"/>
            </a:p>
          </p:txBody>
        </p:sp>
        <p:sp>
          <p:nvSpPr>
            <p:cNvPr id="20601" name="Line 122"/>
            <p:cNvSpPr>
              <a:spLocks noChangeShapeType="1"/>
            </p:cNvSpPr>
            <p:nvPr/>
          </p:nvSpPr>
          <p:spPr bwMode="auto">
            <a:xfrm flipH="1">
              <a:off x="3936" y="2216"/>
              <a:ext cx="320" cy="0"/>
            </a:xfrm>
            <a:prstGeom prst="line">
              <a:avLst/>
            </a:prstGeom>
            <a:noFill/>
            <a:ln w="25400">
              <a:solidFill>
                <a:schemeClr val="tx1"/>
              </a:solidFill>
              <a:round/>
              <a:headEnd type="triangle" w="med" len="med"/>
              <a:tailEnd/>
            </a:ln>
          </p:spPr>
          <p:txBody>
            <a:bodyPr wrap="none" anchor="ctr"/>
            <a:lstStyle/>
            <a:p>
              <a:endParaRPr lang="en-US"/>
            </a:p>
          </p:txBody>
        </p:sp>
      </p:grpSp>
      <p:sp>
        <p:nvSpPr>
          <p:cNvPr id="4" name="灯片编号占位符 3">
            <a:extLst>
              <a:ext uri="{FF2B5EF4-FFF2-40B4-BE49-F238E27FC236}">
                <a16:creationId xmlns:a16="http://schemas.microsoft.com/office/drawing/2014/main" id="{1887E2F0-DEEE-474A-9308-F39A93B26BB2}"/>
              </a:ext>
            </a:extLst>
          </p:cNvPr>
          <p:cNvSpPr>
            <a:spLocks noGrp="1"/>
          </p:cNvSpPr>
          <p:nvPr>
            <p:ph type="sldNum" sz="quarter" idx="12"/>
          </p:nvPr>
        </p:nvSpPr>
        <p:spPr/>
        <p:txBody>
          <a:bodyPr/>
          <a:lstStyle/>
          <a:p>
            <a:pPr>
              <a:defRPr/>
            </a:pPr>
            <a:fld id="{44DF2893-BD81-4B20-8850-BD19E5472E88}" type="slidenum">
              <a:rPr lang="zh-CN" altLang="en-US" smtClean="0"/>
              <a:pPr>
                <a:defRPr/>
              </a:pPr>
              <a:t>29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2FD3-6FFB-4D2A-AD7C-D940CAB4D6A9}"/>
              </a:ext>
            </a:extLst>
          </p:cNvPr>
          <p:cNvSpPr>
            <a:spLocks noGrp="1"/>
          </p:cNvSpPr>
          <p:nvPr>
            <p:ph type="title"/>
          </p:nvPr>
        </p:nvSpPr>
        <p:spPr/>
        <p:txBody>
          <a:bodyPr/>
          <a:lstStyle/>
          <a:p>
            <a:r>
              <a:rPr lang="en-US" dirty="0"/>
              <a:t>Before digital there was analog…</a:t>
            </a:r>
          </a:p>
        </p:txBody>
      </p:sp>
      <p:graphicFrame>
        <p:nvGraphicFramePr>
          <p:cNvPr id="9" name="Content Placeholder 8">
            <a:extLst>
              <a:ext uri="{FF2B5EF4-FFF2-40B4-BE49-F238E27FC236}">
                <a16:creationId xmlns:a16="http://schemas.microsoft.com/office/drawing/2014/main" id="{776992CC-195B-4E21-B559-59A77F356835}"/>
              </a:ext>
            </a:extLst>
          </p:cNvPr>
          <p:cNvGraphicFramePr>
            <a:graphicFrameLocks noGrp="1"/>
          </p:cNvGraphicFramePr>
          <p:nvPr>
            <p:ph idx="1"/>
          </p:nvPr>
        </p:nvGraphicFramePr>
        <p:xfrm>
          <a:off x="396875" y="1362075"/>
          <a:ext cx="7896225" cy="4972050"/>
        </p:xfrm>
        <a:graphic>
          <a:graphicData uri="http://schemas.openxmlformats.org/drawingml/2006/chart">
            <c:chart xmlns:c="http://schemas.openxmlformats.org/drawingml/2006/chart" xmlns:r="http://schemas.openxmlformats.org/officeDocument/2006/relationships" r:id="rId3"/>
          </a:graphicData>
        </a:graphic>
      </p:graphicFrame>
      <p:sp>
        <p:nvSpPr>
          <p:cNvPr id="3" name="灯片编号占位符 2">
            <a:extLst>
              <a:ext uri="{FF2B5EF4-FFF2-40B4-BE49-F238E27FC236}">
                <a16:creationId xmlns:a16="http://schemas.microsoft.com/office/drawing/2014/main" id="{432E5D5C-A014-4EA4-B286-1D6B546DAA6F}"/>
              </a:ext>
            </a:extLst>
          </p:cNvPr>
          <p:cNvSpPr>
            <a:spLocks noGrp="1"/>
          </p:cNvSpPr>
          <p:nvPr>
            <p:ph type="sldNum" sz="quarter" idx="12"/>
          </p:nvPr>
        </p:nvSpPr>
        <p:spPr/>
        <p:txBody>
          <a:bodyPr/>
          <a:lstStyle/>
          <a:p>
            <a:pPr>
              <a:defRPr/>
            </a:pPr>
            <a:fld id="{7CD91111-FDA0-40C1-BB89-68CC8A010988}" type="slidenum">
              <a:rPr lang="zh-CN" altLang="en-US" smtClean="0"/>
              <a:pPr>
                <a:defRPr/>
              </a:pPr>
              <a:t>3</a:t>
            </a:fld>
            <a:endParaRPr lang="en-US" altLang="zh-CN"/>
          </a:p>
        </p:txBody>
      </p:sp>
    </p:spTree>
    <p:extLst>
      <p:ext uri="{BB962C8B-B14F-4D97-AF65-F5344CB8AC3E}">
        <p14:creationId xmlns:p14="http://schemas.microsoft.com/office/powerpoint/2010/main" val="3817564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04813" y="247650"/>
            <a:ext cx="6824662" cy="555625"/>
          </a:xfrm>
          <a:noFill/>
        </p:spPr>
        <p:txBody>
          <a:bodyPr wrap="none" lIns="63500" tIns="25400" rIns="63500" bIns="25400" anchor="t">
            <a:spAutoFit/>
          </a:bodyPr>
          <a:lstStyle/>
          <a:p>
            <a:pPr eaLnBrk="1" hangingPunct="1"/>
            <a:r>
              <a:rPr lang="en-US" dirty="0"/>
              <a:t>Mapping Signed </a:t>
            </a:r>
            <a:r>
              <a:rPr lang="en-US" dirty="0">
                <a:sym typeface="Symbol" pitchFamily="18" charset="2"/>
              </a:rPr>
              <a:t></a:t>
            </a:r>
            <a:r>
              <a:rPr lang="en-US" dirty="0"/>
              <a:t> Unsigned</a:t>
            </a:r>
          </a:p>
        </p:txBody>
      </p:sp>
      <p:graphicFrame>
        <p:nvGraphicFramePr>
          <p:cNvPr id="203779" name="Group 3"/>
          <p:cNvGraphicFramePr>
            <a:graphicFrameLocks noGrp="1"/>
          </p:cNvGraphicFramePr>
          <p:nvPr/>
        </p:nvGraphicFramePr>
        <p:xfrm>
          <a:off x="37338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nvGraphicFramePr>
        <p:xfrm>
          <a:off x="70104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175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a:grpSpLocks/>
          </p:cNvGrpSpPr>
          <p:nvPr/>
        </p:nvGrpSpPr>
        <p:grpSpPr bwMode="auto">
          <a:xfrm>
            <a:off x="5257800" y="228600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headEnd/>
              <a:tailEnd type="none" w="sm" len="sm"/>
            </a:ln>
          </p:spPr>
          <p:txBody>
            <a:bodyPr wrap="none" lIns="45720" rIns="45720">
              <a:spAutoFit/>
            </a:bodyPr>
            <a:lstStyle/>
            <a:p>
              <a:pPr algn="ctr"/>
              <a:r>
                <a:rPr lang="en-US" sz="3200" dirty="0">
                  <a:latin typeface="Calibri" pitchFamily="34" charset="0"/>
                </a:rPr>
                <a:t>=</a:t>
              </a:r>
            </a:p>
          </p:txBody>
        </p:sp>
      </p:grpSp>
      <p:grpSp>
        <p:nvGrpSpPr>
          <p:cNvPr id="17" name="Group 127"/>
          <p:cNvGrpSpPr>
            <a:grpSpLocks/>
          </p:cNvGrpSpPr>
          <p:nvPr/>
        </p:nvGrpSpPr>
        <p:grpSpPr bwMode="auto">
          <a:xfrm>
            <a:off x="5257800" y="4724396"/>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9" name="Text Box 125"/>
            <p:cNvSpPr txBox="1">
              <a:spLocks noChangeArrowheads="1"/>
            </p:cNvSpPr>
            <p:nvPr/>
          </p:nvSpPr>
          <p:spPr bwMode="auto">
            <a:xfrm>
              <a:off x="3504" y="2762"/>
              <a:ext cx="329" cy="291"/>
            </a:xfrm>
            <a:prstGeom prst="rect">
              <a:avLst/>
            </a:prstGeom>
            <a:noFill/>
            <a:ln w="57150">
              <a:noFill/>
              <a:round/>
              <a:headEnd type="triangle" w="lg" len="lg"/>
              <a:tailEnd type="triangle" w="lg" len="lg"/>
            </a:ln>
          </p:spPr>
          <p:txBody>
            <a:bodyPr wrap="none" anchor="ctr"/>
            <a:lstStyle/>
            <a:p>
              <a:r>
                <a:rPr lang="en-US" dirty="0">
                  <a:latin typeface="Calibri" pitchFamily="34" charset="0"/>
                </a:rPr>
                <a:t>+/- 16</a:t>
              </a:r>
            </a:p>
          </p:txBody>
        </p:sp>
      </p:grpSp>
      <p:sp>
        <p:nvSpPr>
          <p:cNvPr id="2" name="灯片编号占位符 1">
            <a:extLst>
              <a:ext uri="{FF2B5EF4-FFF2-40B4-BE49-F238E27FC236}">
                <a16:creationId xmlns:a16="http://schemas.microsoft.com/office/drawing/2014/main" id="{743D6212-9DBE-427D-89F6-8C6D006B46C3}"/>
              </a:ext>
            </a:extLst>
          </p:cNvPr>
          <p:cNvSpPr>
            <a:spLocks noGrp="1"/>
          </p:cNvSpPr>
          <p:nvPr>
            <p:ph type="sldNum" sz="quarter" idx="12"/>
          </p:nvPr>
        </p:nvSpPr>
        <p:spPr/>
        <p:txBody>
          <a:bodyPr/>
          <a:lstStyle/>
          <a:p>
            <a:pPr>
              <a:defRPr/>
            </a:pPr>
            <a:fld id="{44DF2893-BD81-4B20-8850-BD19E5472E88}" type="slidenum">
              <a:rPr lang="zh-CN" altLang="en-US" smtClean="0"/>
              <a:pPr>
                <a:defRPr/>
              </a:pPr>
              <a:t>30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6"/>
          <p:cNvGrpSpPr>
            <a:grpSpLocks/>
          </p:cNvGrpSpPr>
          <p:nvPr/>
        </p:nvGrpSpPr>
        <p:grpSpPr bwMode="auto">
          <a:xfrm>
            <a:off x="1752600" y="3684814"/>
            <a:ext cx="2743200" cy="228600"/>
            <a:chOff x="2832" y="2208"/>
            <a:chExt cx="1728" cy="144"/>
          </a:xfrm>
        </p:grpSpPr>
        <p:sp>
          <p:nvSpPr>
            <p:cNvPr id="5142" name="Rectangle 17"/>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3" name="Rectangle 18"/>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4" name="Rectangle 19"/>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5" name="Rectangle 20"/>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6" name="Rectangle 21"/>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7" name="Rectangle 22"/>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8" name="Rectangle 23"/>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4" name="Group 24"/>
          <p:cNvGrpSpPr>
            <a:grpSpLocks/>
          </p:cNvGrpSpPr>
          <p:nvPr/>
        </p:nvGrpSpPr>
        <p:grpSpPr bwMode="auto">
          <a:xfrm>
            <a:off x="1752600" y="4142014"/>
            <a:ext cx="2743200" cy="228600"/>
            <a:chOff x="2832" y="2208"/>
            <a:chExt cx="1728" cy="144"/>
          </a:xfrm>
        </p:grpSpPr>
        <p:sp>
          <p:nvSpPr>
            <p:cNvPr id="5135" name="Rectangle 25"/>
            <p:cNvSpPr>
              <a:spLocks noChangeArrowheads="1"/>
            </p:cNvSpPr>
            <p:nvPr/>
          </p:nvSpPr>
          <p:spPr bwMode="auto">
            <a:xfrm>
              <a:off x="2832" y="2208"/>
              <a:ext cx="144" cy="144"/>
            </a:xfrm>
            <a:prstGeom prst="rect">
              <a:avLst/>
            </a:prstGeom>
            <a:solidFill>
              <a:srgbClr val="F1C7C7"/>
            </a:solidFill>
            <a:ln w="25400">
              <a:solidFill>
                <a:schemeClr val="tx1"/>
              </a:solidFill>
              <a:miter lim="800000"/>
              <a:headEnd/>
              <a:tailEnd/>
            </a:ln>
          </p:spPr>
          <p:txBody>
            <a:bodyPr wrap="none" anchor="ctr"/>
            <a:lstStyle/>
            <a:p>
              <a:pPr algn="ctr">
                <a:lnSpc>
                  <a:spcPct val="100000"/>
                </a:lnSpc>
              </a:pPr>
              <a:r>
                <a:rPr lang="en-US" b="0" dirty="0"/>
                <a:t>-</a:t>
              </a:r>
            </a:p>
          </p:txBody>
        </p:sp>
        <p:sp>
          <p:nvSpPr>
            <p:cNvPr id="5136" name="Rectangle 26"/>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7" name="Rectangle 27"/>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8" name="Rectangle 28"/>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9" name="Rectangle 29"/>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0" name="Rectangle 30"/>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1" name="Rectangle 31"/>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5126" name="Rectangle 32"/>
          <p:cNvSpPr>
            <a:spLocks noChangeArrowheads="1"/>
          </p:cNvSpPr>
          <p:nvPr/>
        </p:nvSpPr>
        <p:spPr bwMode="auto">
          <a:xfrm>
            <a:off x="1219200" y="3532414"/>
            <a:ext cx="4000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ux</a:t>
            </a:r>
          </a:p>
        </p:txBody>
      </p:sp>
      <p:sp>
        <p:nvSpPr>
          <p:cNvPr id="5127" name="Rectangle 33"/>
          <p:cNvSpPr>
            <a:spLocks noChangeArrowheads="1"/>
          </p:cNvSpPr>
          <p:nvPr/>
        </p:nvSpPr>
        <p:spPr bwMode="auto">
          <a:xfrm>
            <a:off x="1219200" y="3989614"/>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x</a:t>
            </a:r>
          </a:p>
        </p:txBody>
      </p:sp>
      <p:sp>
        <p:nvSpPr>
          <p:cNvPr id="5128" name="Rectangle 36"/>
          <p:cNvSpPr>
            <a:spLocks noChangeArrowheads="1"/>
          </p:cNvSpPr>
          <p:nvPr/>
        </p:nvSpPr>
        <p:spPr bwMode="auto">
          <a:xfrm>
            <a:off x="1600200" y="3303814"/>
            <a:ext cx="565150" cy="366713"/>
          </a:xfrm>
          <a:prstGeom prst="rect">
            <a:avLst/>
          </a:prstGeom>
          <a:noFill/>
          <a:ln w="25400">
            <a:noFill/>
            <a:miter lim="800000"/>
            <a:headEnd/>
            <a:tailEnd/>
          </a:ln>
        </p:spPr>
        <p:txBody>
          <a:bodyPr wrap="none">
            <a:spAutoFit/>
          </a:bodyPr>
          <a:lstStyle/>
          <a:p>
            <a:pPr>
              <a:lnSpc>
                <a:spcPct val="100000"/>
              </a:lnSpc>
            </a:pPr>
            <a:r>
              <a:rPr lang="en-US" sz="1800" b="0" i="1">
                <a:latin typeface="Times" pitchFamily="18" charset="0"/>
              </a:rPr>
              <a:t>w</a:t>
            </a:r>
            <a:r>
              <a:rPr lang="en-US" sz="1800" b="0">
                <a:latin typeface="Times" pitchFamily="18" charset="0"/>
              </a:rPr>
              <a:t>–1</a:t>
            </a:r>
            <a:endParaRPr lang="en-US" sz="1800" b="0" i="1">
              <a:latin typeface="Times" pitchFamily="18" charset="0"/>
            </a:endParaRPr>
          </a:p>
        </p:txBody>
      </p:sp>
      <p:sp>
        <p:nvSpPr>
          <p:cNvPr id="5129" name="Rectangle 37"/>
          <p:cNvSpPr>
            <a:spLocks noChangeArrowheads="1"/>
          </p:cNvSpPr>
          <p:nvPr/>
        </p:nvSpPr>
        <p:spPr bwMode="auto">
          <a:xfrm>
            <a:off x="4267200" y="3303814"/>
            <a:ext cx="298450" cy="366713"/>
          </a:xfrm>
          <a:prstGeom prst="rect">
            <a:avLst/>
          </a:prstGeom>
          <a:noFill/>
          <a:ln w="25400">
            <a:noFill/>
            <a:miter lim="800000"/>
            <a:headEnd/>
            <a:tailEnd/>
          </a:ln>
        </p:spPr>
        <p:txBody>
          <a:bodyPr wrap="none">
            <a:spAutoFit/>
          </a:bodyPr>
          <a:lstStyle/>
          <a:p>
            <a:pPr>
              <a:lnSpc>
                <a:spcPct val="100000"/>
              </a:lnSpc>
            </a:pPr>
            <a:r>
              <a:rPr lang="en-US" sz="1800" b="0">
                <a:latin typeface="Times" pitchFamily="18" charset="0"/>
              </a:rPr>
              <a:t>0</a:t>
            </a:r>
          </a:p>
        </p:txBody>
      </p:sp>
      <p:sp>
        <p:nvSpPr>
          <p:cNvPr id="189482" name="Rectangle 42"/>
          <p:cNvSpPr>
            <a:spLocks noGrp="1" noChangeArrowheads="1"/>
          </p:cNvSpPr>
          <p:nvPr>
            <p:ph type="title"/>
          </p:nvPr>
        </p:nvSpPr>
        <p:spPr>
          <a:xfrm>
            <a:off x="457199" y="76200"/>
            <a:ext cx="8305799" cy="636814"/>
          </a:xfrm>
        </p:spPr>
        <p:txBody>
          <a:bodyPr/>
          <a:lstStyle/>
          <a:p>
            <a:pPr eaLnBrk="1" hangingPunct="1">
              <a:defRPr/>
            </a:pPr>
            <a:r>
              <a:rPr lang="en-US"/>
              <a:t>Relation between Signed &amp; Unsigned</a:t>
            </a:r>
          </a:p>
        </p:txBody>
      </p:sp>
      <p:sp>
        <p:nvSpPr>
          <p:cNvPr id="5132" name="Line 43"/>
          <p:cNvSpPr>
            <a:spLocks noChangeShapeType="1"/>
          </p:cNvSpPr>
          <p:nvPr/>
        </p:nvSpPr>
        <p:spPr bwMode="auto">
          <a:xfrm flipV="1">
            <a:off x="1828800" y="4523014"/>
            <a:ext cx="0" cy="533400"/>
          </a:xfrm>
          <a:prstGeom prst="line">
            <a:avLst/>
          </a:prstGeom>
          <a:noFill/>
          <a:ln w="28575">
            <a:solidFill>
              <a:schemeClr val="tx2"/>
            </a:solidFill>
            <a:round/>
            <a:headEnd/>
            <a:tailEnd type="triangle" w="lg" len="med"/>
          </a:ln>
        </p:spPr>
        <p:txBody>
          <a:bodyPr wrap="none" lIns="45720" rIns="45720" anchor="ctr">
            <a:spAutoFit/>
          </a:bodyPr>
          <a:lstStyle/>
          <a:p>
            <a:endParaRPr lang="en-US"/>
          </a:p>
        </p:txBody>
      </p:sp>
      <p:sp>
        <p:nvSpPr>
          <p:cNvPr id="5133" name="Text Box 44"/>
          <p:cNvSpPr txBox="1">
            <a:spLocks noChangeArrowheads="1"/>
          </p:cNvSpPr>
          <p:nvPr/>
        </p:nvSpPr>
        <p:spPr bwMode="auto">
          <a:xfrm>
            <a:off x="582613" y="5132614"/>
            <a:ext cx="2880725" cy="1200329"/>
          </a:xfrm>
          <a:prstGeom prst="rect">
            <a:avLst/>
          </a:prstGeom>
          <a:noFill/>
          <a:ln w="19050">
            <a:noFill/>
            <a:miter lim="800000"/>
            <a:headEnd/>
            <a:tailEnd type="none" w="sm" len="sm"/>
          </a:ln>
        </p:spPr>
        <p:txBody>
          <a:bodyPr wrap="none" lIns="45720" rIns="45720">
            <a:spAutoFit/>
          </a:bodyPr>
          <a:lstStyle/>
          <a:p>
            <a:pPr algn="ctr"/>
            <a:r>
              <a:rPr lang="en-US" dirty="0">
                <a:latin typeface="Calibri" pitchFamily="34" charset="0"/>
              </a:rPr>
              <a:t>Large negative weight</a:t>
            </a:r>
          </a:p>
          <a:p>
            <a:pPr algn="ctr"/>
            <a:r>
              <a:rPr lang="en-US" b="0" i="1" dirty="0">
                <a:latin typeface="Calibri" pitchFamily="34" charset="0"/>
                <a:sym typeface="Symbol" pitchFamily="18" charset="2"/>
              </a:rPr>
              <a:t>becomes</a:t>
            </a:r>
          </a:p>
          <a:p>
            <a:pPr algn="ctr"/>
            <a:r>
              <a:rPr lang="en-US" dirty="0">
                <a:latin typeface="Calibri" pitchFamily="34" charset="0"/>
              </a:rPr>
              <a:t>Large positive weight</a:t>
            </a:r>
          </a:p>
        </p:txBody>
      </p:sp>
      <p:sp>
        <p:nvSpPr>
          <p:cNvPr id="41" name="Rectangle 3"/>
          <p:cNvSpPr>
            <a:spLocks noChangeArrowheads="1"/>
          </p:cNvSpPr>
          <p:nvPr/>
        </p:nvSpPr>
        <p:spPr bwMode="auto">
          <a:xfrm>
            <a:off x="3587750" y="1628208"/>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a:latin typeface="Calibri" pitchFamily="34" charset="0"/>
              </a:rPr>
              <a:t>T2U</a:t>
            </a:r>
          </a:p>
        </p:txBody>
      </p:sp>
      <p:sp>
        <p:nvSpPr>
          <p:cNvPr id="42" name="Rectangle 4"/>
          <p:cNvSpPr>
            <a:spLocks noChangeArrowheads="1"/>
          </p:cNvSpPr>
          <p:nvPr/>
        </p:nvSpPr>
        <p:spPr bwMode="auto">
          <a:xfrm>
            <a:off x="3892550" y="2009208"/>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dirty="0">
                <a:latin typeface="Calibri" pitchFamily="34" charset="0"/>
              </a:rPr>
              <a:t>T2B</a:t>
            </a:r>
          </a:p>
        </p:txBody>
      </p:sp>
      <p:sp>
        <p:nvSpPr>
          <p:cNvPr id="43" name="Rectangle 5"/>
          <p:cNvSpPr>
            <a:spLocks noChangeArrowheads="1"/>
          </p:cNvSpPr>
          <p:nvPr/>
        </p:nvSpPr>
        <p:spPr bwMode="auto">
          <a:xfrm>
            <a:off x="5035550" y="2009208"/>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B2U</a:t>
            </a:r>
          </a:p>
        </p:txBody>
      </p:sp>
      <p:sp>
        <p:nvSpPr>
          <p:cNvPr id="44" name="Line 6"/>
          <p:cNvSpPr>
            <a:spLocks noChangeShapeType="1"/>
          </p:cNvSpPr>
          <p:nvPr/>
        </p:nvSpPr>
        <p:spPr bwMode="auto">
          <a:xfrm>
            <a:off x="2901950" y="2148908"/>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5" name="Line 7"/>
          <p:cNvSpPr>
            <a:spLocks noChangeShapeType="1"/>
          </p:cNvSpPr>
          <p:nvPr/>
        </p:nvSpPr>
        <p:spPr bwMode="auto">
          <a:xfrm>
            <a:off x="5645150" y="2148908"/>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6" name="Line 8"/>
          <p:cNvSpPr>
            <a:spLocks noChangeShapeType="1"/>
          </p:cNvSpPr>
          <p:nvPr/>
        </p:nvSpPr>
        <p:spPr bwMode="auto">
          <a:xfrm>
            <a:off x="4502150" y="2148908"/>
            <a:ext cx="5080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7" name="Rectangle 9"/>
          <p:cNvSpPr>
            <a:spLocks noChangeArrowheads="1"/>
          </p:cNvSpPr>
          <p:nvPr/>
        </p:nvSpPr>
        <p:spPr bwMode="auto">
          <a:xfrm>
            <a:off x="374650" y="1461521"/>
            <a:ext cx="26225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Two’s Complement</a:t>
            </a:r>
          </a:p>
        </p:txBody>
      </p:sp>
      <p:sp>
        <p:nvSpPr>
          <p:cNvPr id="48" name="Rectangle 10"/>
          <p:cNvSpPr>
            <a:spLocks noChangeArrowheads="1"/>
          </p:cNvSpPr>
          <p:nvPr/>
        </p:nvSpPr>
        <p:spPr bwMode="auto">
          <a:xfrm>
            <a:off x="6699250" y="1398814"/>
            <a:ext cx="13779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Unsigned</a:t>
            </a:r>
          </a:p>
        </p:txBody>
      </p:sp>
      <p:sp>
        <p:nvSpPr>
          <p:cNvPr id="49" name="Rectangle 11"/>
          <p:cNvSpPr>
            <a:spLocks noChangeArrowheads="1"/>
          </p:cNvSpPr>
          <p:nvPr/>
        </p:nvSpPr>
        <p:spPr bwMode="auto">
          <a:xfrm>
            <a:off x="3322638" y="2736283"/>
            <a:ext cx="2919413" cy="396875"/>
          </a:xfrm>
          <a:prstGeom prst="rect">
            <a:avLst/>
          </a:prstGeom>
          <a:noFill/>
          <a:ln w="25400">
            <a:noFill/>
            <a:miter lim="800000"/>
            <a:headEnd/>
            <a:tailEnd/>
          </a:ln>
        </p:spPr>
        <p:txBody>
          <a:bodyPr wrap="none" lIns="90487" tIns="44450" rIns="90487" bIns="44450">
            <a:spAutoFit/>
          </a:bodyPr>
          <a:lstStyle/>
          <a:p>
            <a:pPr>
              <a:lnSpc>
                <a:spcPct val="100000"/>
              </a:lnSpc>
            </a:pPr>
            <a:r>
              <a:rPr lang="en-US" sz="2000" b="0" dirty="0">
                <a:latin typeface="Calibri" pitchFamily="34" charset="0"/>
              </a:rPr>
              <a:t>Maintain Same Bit Pattern</a:t>
            </a:r>
          </a:p>
        </p:txBody>
      </p:sp>
      <p:sp>
        <p:nvSpPr>
          <p:cNvPr id="50" name="Rectangle 12"/>
          <p:cNvSpPr>
            <a:spLocks noChangeArrowheads="1"/>
          </p:cNvSpPr>
          <p:nvPr/>
        </p:nvSpPr>
        <p:spPr bwMode="auto">
          <a:xfrm>
            <a:off x="2417763" y="1918409"/>
            <a:ext cx="318997"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51" name="Rectangle 13"/>
          <p:cNvSpPr>
            <a:spLocks noChangeArrowheads="1"/>
          </p:cNvSpPr>
          <p:nvPr/>
        </p:nvSpPr>
        <p:spPr bwMode="auto">
          <a:xfrm>
            <a:off x="6684963" y="1918409"/>
            <a:ext cx="472885"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ux</a:t>
            </a:r>
          </a:p>
        </p:txBody>
      </p:sp>
      <p:sp>
        <p:nvSpPr>
          <p:cNvPr id="52" name="Rectangle 14"/>
          <p:cNvSpPr>
            <a:spLocks noChangeArrowheads="1"/>
          </p:cNvSpPr>
          <p:nvPr/>
        </p:nvSpPr>
        <p:spPr bwMode="auto">
          <a:xfrm>
            <a:off x="4551363" y="2091593"/>
            <a:ext cx="37029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2" name="灯片编号占位符 1">
            <a:extLst>
              <a:ext uri="{FF2B5EF4-FFF2-40B4-BE49-F238E27FC236}">
                <a16:creationId xmlns:a16="http://schemas.microsoft.com/office/drawing/2014/main" id="{7587E74E-2B6E-470E-AC8A-886173A39DEF}"/>
              </a:ext>
            </a:extLst>
          </p:cNvPr>
          <p:cNvSpPr>
            <a:spLocks noGrp="1"/>
          </p:cNvSpPr>
          <p:nvPr>
            <p:ph type="sldNum" sz="quarter" idx="12"/>
          </p:nvPr>
        </p:nvSpPr>
        <p:spPr/>
        <p:txBody>
          <a:bodyPr/>
          <a:lstStyle/>
          <a:p>
            <a:pPr>
              <a:defRPr/>
            </a:pPr>
            <a:fld id="{7CD91111-FDA0-40C1-BB89-68CC8A010988}" type="slidenum">
              <a:rPr lang="zh-CN" altLang="en-US" smtClean="0"/>
              <a:pPr>
                <a:defRPr/>
              </a:pPr>
              <a:t>31</a:t>
            </a:fld>
            <a:endParaRPr lang="en-US" alt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ChangeArrowheads="1"/>
          </p:cNvSpPr>
          <p:nvPr/>
        </p:nvSpPr>
        <p:spPr bwMode="auto">
          <a:xfrm>
            <a:off x="5675314" y="2743200"/>
            <a:ext cx="457200" cy="1828800"/>
          </a:xfrm>
          <a:prstGeom prst="rect">
            <a:avLst/>
          </a:prstGeom>
          <a:solidFill>
            <a:srgbClr val="CDF1C5"/>
          </a:solidFill>
          <a:ln w="25400">
            <a:noFill/>
            <a:miter lim="800000"/>
            <a:headEnd/>
            <a:tailEnd/>
          </a:ln>
        </p:spPr>
        <p:txBody>
          <a:bodyPr wrap="none" anchor="ctr"/>
          <a:lstStyle/>
          <a:p>
            <a:endParaRPr lang="en-US"/>
          </a:p>
        </p:txBody>
      </p:sp>
      <p:sp>
        <p:nvSpPr>
          <p:cNvPr id="24582" name="Rectangle 4"/>
          <p:cNvSpPr>
            <a:spLocks noChangeArrowheads="1"/>
          </p:cNvSpPr>
          <p:nvPr/>
        </p:nvSpPr>
        <p:spPr bwMode="auto">
          <a:xfrm>
            <a:off x="3998914" y="2743200"/>
            <a:ext cx="457200" cy="1828800"/>
          </a:xfrm>
          <a:prstGeom prst="rect">
            <a:avLst/>
          </a:prstGeom>
          <a:solidFill>
            <a:srgbClr val="CDF1C5"/>
          </a:solidFill>
          <a:ln w="25400">
            <a:noFill/>
            <a:miter lim="800000"/>
            <a:headEnd/>
            <a:tailEnd/>
          </a:ln>
        </p:spPr>
        <p:txBody>
          <a:bodyPr wrap="none" anchor="ctr"/>
          <a:lstStyle/>
          <a:p>
            <a:endParaRPr lang="en-US"/>
          </a:p>
        </p:txBody>
      </p:sp>
      <p:sp>
        <p:nvSpPr>
          <p:cNvPr id="24583" name="Rectangle 5"/>
          <p:cNvSpPr>
            <a:spLocks noChangeArrowheads="1"/>
          </p:cNvSpPr>
          <p:nvPr/>
        </p:nvSpPr>
        <p:spPr bwMode="auto">
          <a:xfrm>
            <a:off x="3998914" y="4572000"/>
            <a:ext cx="457200" cy="1524000"/>
          </a:xfrm>
          <a:prstGeom prst="rect">
            <a:avLst/>
          </a:prstGeom>
          <a:solidFill>
            <a:srgbClr val="EFBFBF"/>
          </a:solidFill>
          <a:ln w="25400">
            <a:noFill/>
            <a:miter lim="800000"/>
            <a:headEnd/>
            <a:tailEnd/>
          </a:ln>
        </p:spPr>
        <p:txBody>
          <a:bodyPr wrap="none" anchor="ctr"/>
          <a:lstStyle/>
          <a:p>
            <a:endParaRPr lang="en-US"/>
          </a:p>
        </p:txBody>
      </p:sp>
      <p:sp>
        <p:nvSpPr>
          <p:cNvPr id="24584" name="Rectangle 6"/>
          <p:cNvSpPr>
            <a:spLocks noChangeArrowheads="1"/>
          </p:cNvSpPr>
          <p:nvPr/>
        </p:nvSpPr>
        <p:spPr bwMode="auto">
          <a:xfrm>
            <a:off x="5675314" y="1219200"/>
            <a:ext cx="457200" cy="1524000"/>
          </a:xfrm>
          <a:prstGeom prst="rect">
            <a:avLst/>
          </a:prstGeom>
          <a:solidFill>
            <a:srgbClr val="EFBFBF"/>
          </a:solidFill>
          <a:ln w="25400">
            <a:noFill/>
            <a:miter lim="800000"/>
            <a:headEnd/>
            <a:tailEnd/>
          </a:ln>
        </p:spPr>
        <p:txBody>
          <a:bodyPr wrap="none" anchor="ctr"/>
          <a:lstStyle/>
          <a:p>
            <a:endParaRPr lang="en-US"/>
          </a:p>
        </p:txBody>
      </p:sp>
      <p:sp>
        <p:nvSpPr>
          <p:cNvPr id="24590" name="Oval 8"/>
          <p:cNvSpPr>
            <a:spLocks noChangeArrowheads="1"/>
          </p:cNvSpPr>
          <p:nvPr/>
        </p:nvSpPr>
        <p:spPr bwMode="auto">
          <a:xfrm>
            <a:off x="4075114" y="4343400"/>
            <a:ext cx="152400" cy="152400"/>
          </a:xfrm>
          <a:prstGeom prst="ellipse">
            <a:avLst/>
          </a:prstGeom>
          <a:solidFill>
            <a:schemeClr val="tx1"/>
          </a:solidFill>
          <a:ln w="25400">
            <a:solidFill>
              <a:schemeClr val="tx1"/>
            </a:solidFill>
            <a:round/>
            <a:headEnd/>
            <a:tailEnd/>
          </a:ln>
        </p:spPr>
        <p:txBody>
          <a:bodyPr wrap="none" anchor="ctr"/>
          <a:lstStyle/>
          <a:p>
            <a:endParaRPr lang="en-US"/>
          </a:p>
        </p:txBody>
      </p:sp>
      <p:sp>
        <p:nvSpPr>
          <p:cNvPr id="24591" name="Text Box 9"/>
          <p:cNvSpPr txBox="1">
            <a:spLocks noChangeArrowheads="1"/>
          </p:cNvSpPr>
          <p:nvPr/>
        </p:nvSpPr>
        <p:spPr bwMode="auto">
          <a:xfrm>
            <a:off x="3160714" y="42672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0</a:t>
            </a:r>
          </a:p>
        </p:txBody>
      </p:sp>
      <p:sp>
        <p:nvSpPr>
          <p:cNvPr id="24592" name="Line 10"/>
          <p:cNvSpPr>
            <a:spLocks noChangeShapeType="1"/>
          </p:cNvSpPr>
          <p:nvPr/>
        </p:nvSpPr>
        <p:spPr bwMode="auto">
          <a:xfrm>
            <a:off x="4227514" y="4419600"/>
            <a:ext cx="1676400" cy="0"/>
          </a:xfrm>
          <a:prstGeom prst="line">
            <a:avLst/>
          </a:prstGeom>
          <a:noFill/>
          <a:ln w="25400">
            <a:solidFill>
              <a:schemeClr val="tx1"/>
            </a:solidFill>
            <a:round/>
            <a:headEnd/>
            <a:tailEnd type="triangle" w="med" len="med"/>
          </a:ln>
        </p:spPr>
        <p:txBody>
          <a:bodyPr wrap="none" anchor="ctr"/>
          <a:lstStyle/>
          <a:p>
            <a:endParaRPr lang="en-US"/>
          </a:p>
        </p:txBody>
      </p:sp>
      <p:sp>
        <p:nvSpPr>
          <p:cNvPr id="24593" name="Oval 11"/>
          <p:cNvSpPr>
            <a:spLocks noChangeArrowheads="1"/>
          </p:cNvSpPr>
          <p:nvPr/>
        </p:nvSpPr>
        <p:spPr bwMode="auto">
          <a:xfrm>
            <a:off x="4075114" y="2819400"/>
            <a:ext cx="152400" cy="152400"/>
          </a:xfrm>
          <a:prstGeom prst="ellipse">
            <a:avLst/>
          </a:prstGeom>
          <a:solidFill>
            <a:schemeClr val="tx1"/>
          </a:solidFill>
          <a:ln w="25400">
            <a:solidFill>
              <a:schemeClr val="tx1"/>
            </a:solidFill>
            <a:round/>
            <a:headEnd/>
            <a:tailEnd/>
          </a:ln>
        </p:spPr>
        <p:txBody>
          <a:bodyPr wrap="none" anchor="ctr"/>
          <a:lstStyle/>
          <a:p>
            <a:endParaRPr lang="en-US"/>
          </a:p>
        </p:txBody>
      </p:sp>
      <p:sp>
        <p:nvSpPr>
          <p:cNvPr id="24594" name="Text Box 12"/>
          <p:cNvSpPr txBox="1">
            <a:spLocks noChangeArrowheads="1"/>
          </p:cNvSpPr>
          <p:nvPr/>
        </p:nvSpPr>
        <p:spPr bwMode="auto">
          <a:xfrm>
            <a:off x="3101976" y="2743200"/>
            <a:ext cx="890588" cy="461963"/>
          </a:xfrm>
          <a:prstGeom prst="rect">
            <a:avLst/>
          </a:prstGeom>
          <a:noFill/>
          <a:ln w="25400">
            <a:noFill/>
            <a:miter lim="800000"/>
            <a:headEnd/>
            <a:tailEnd/>
          </a:ln>
        </p:spPr>
        <p:txBody>
          <a:bodyPr wrap="none">
            <a:spAutoFit/>
          </a:bodyPr>
          <a:lstStyle/>
          <a:p>
            <a:pPr algn="r">
              <a:lnSpc>
                <a:spcPct val="100000"/>
              </a:lnSpc>
            </a:pPr>
            <a:r>
              <a:rPr lang="en-US" b="0" i="1" dirty="0" err="1">
                <a:latin typeface="Calibri" pitchFamily="34" charset="0"/>
              </a:rPr>
              <a:t>TMax</a:t>
            </a:r>
            <a:endParaRPr lang="en-US" b="0" i="1" dirty="0">
              <a:latin typeface="Calibri" pitchFamily="34" charset="0"/>
            </a:endParaRPr>
          </a:p>
        </p:txBody>
      </p:sp>
      <p:sp>
        <p:nvSpPr>
          <p:cNvPr id="24595" name="Line 13"/>
          <p:cNvSpPr>
            <a:spLocks noChangeShapeType="1"/>
          </p:cNvSpPr>
          <p:nvPr/>
        </p:nvSpPr>
        <p:spPr bwMode="auto">
          <a:xfrm>
            <a:off x="4227514" y="2895600"/>
            <a:ext cx="1676400" cy="0"/>
          </a:xfrm>
          <a:prstGeom prst="line">
            <a:avLst/>
          </a:prstGeom>
          <a:noFill/>
          <a:ln w="25400">
            <a:solidFill>
              <a:schemeClr val="tx1"/>
            </a:solidFill>
            <a:round/>
            <a:headEnd/>
            <a:tailEnd type="triangle" w="med" len="med"/>
          </a:ln>
        </p:spPr>
        <p:txBody>
          <a:bodyPr wrap="none" anchor="ctr"/>
          <a:lstStyle/>
          <a:p>
            <a:endParaRPr lang="en-US"/>
          </a:p>
        </p:txBody>
      </p:sp>
      <p:sp>
        <p:nvSpPr>
          <p:cNvPr id="24596" name="Oval 14"/>
          <p:cNvSpPr>
            <a:spLocks noChangeArrowheads="1"/>
          </p:cNvSpPr>
          <p:nvPr/>
        </p:nvSpPr>
        <p:spPr bwMode="auto">
          <a:xfrm>
            <a:off x="4075114" y="5867400"/>
            <a:ext cx="152400" cy="152400"/>
          </a:xfrm>
          <a:prstGeom prst="ellipse">
            <a:avLst/>
          </a:prstGeom>
          <a:solidFill>
            <a:schemeClr val="tx1"/>
          </a:solidFill>
          <a:ln w="25400">
            <a:noFill/>
            <a:round/>
            <a:headEnd/>
            <a:tailEnd/>
          </a:ln>
        </p:spPr>
        <p:txBody>
          <a:bodyPr wrap="none" anchor="ctr"/>
          <a:lstStyle/>
          <a:p>
            <a:endParaRPr lang="en-US"/>
          </a:p>
        </p:txBody>
      </p:sp>
      <p:sp>
        <p:nvSpPr>
          <p:cNvPr id="24597" name="Text Box 15"/>
          <p:cNvSpPr txBox="1">
            <a:spLocks noChangeArrowheads="1"/>
          </p:cNvSpPr>
          <p:nvPr/>
        </p:nvSpPr>
        <p:spPr bwMode="auto">
          <a:xfrm>
            <a:off x="3089276" y="5791200"/>
            <a:ext cx="827088" cy="461963"/>
          </a:xfrm>
          <a:prstGeom prst="rect">
            <a:avLst/>
          </a:prstGeom>
          <a:noFill/>
          <a:ln w="25400">
            <a:noFill/>
            <a:miter lim="800000"/>
            <a:headEnd/>
            <a:tailEnd/>
          </a:ln>
        </p:spPr>
        <p:txBody>
          <a:bodyPr wrap="none">
            <a:spAutoFit/>
          </a:bodyPr>
          <a:lstStyle/>
          <a:p>
            <a:pPr algn="r">
              <a:lnSpc>
                <a:spcPct val="100000"/>
              </a:lnSpc>
            </a:pPr>
            <a:r>
              <a:rPr lang="en-US" b="0" i="1" dirty="0" err="1">
                <a:latin typeface="Calibri" pitchFamily="34" charset="0"/>
              </a:rPr>
              <a:t>TMin</a:t>
            </a:r>
            <a:endParaRPr lang="en-US" b="0" i="1" dirty="0">
              <a:latin typeface="Calibri" pitchFamily="34" charset="0"/>
            </a:endParaRPr>
          </a:p>
        </p:txBody>
      </p:sp>
      <p:sp>
        <p:nvSpPr>
          <p:cNvPr id="24598" name="Oval 16"/>
          <p:cNvSpPr>
            <a:spLocks noChangeArrowheads="1"/>
          </p:cNvSpPr>
          <p:nvPr/>
        </p:nvSpPr>
        <p:spPr bwMode="auto">
          <a:xfrm>
            <a:off x="4075114" y="4648200"/>
            <a:ext cx="152400" cy="152400"/>
          </a:xfrm>
          <a:prstGeom prst="ellipse">
            <a:avLst/>
          </a:prstGeom>
          <a:solidFill>
            <a:schemeClr val="tx1"/>
          </a:solidFill>
          <a:ln w="25400">
            <a:noFill/>
            <a:round/>
            <a:headEnd/>
            <a:tailEnd/>
          </a:ln>
        </p:spPr>
        <p:txBody>
          <a:bodyPr wrap="none" anchor="ctr"/>
          <a:lstStyle/>
          <a:p>
            <a:endParaRPr lang="en-US"/>
          </a:p>
        </p:txBody>
      </p:sp>
      <p:sp>
        <p:nvSpPr>
          <p:cNvPr id="24599" name="Text Box 17"/>
          <p:cNvSpPr txBox="1">
            <a:spLocks noChangeArrowheads="1"/>
          </p:cNvSpPr>
          <p:nvPr/>
        </p:nvSpPr>
        <p:spPr bwMode="auto">
          <a:xfrm>
            <a:off x="3160714" y="45720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–1</a:t>
            </a:r>
          </a:p>
        </p:txBody>
      </p:sp>
      <p:sp>
        <p:nvSpPr>
          <p:cNvPr id="24600" name="Oval 18"/>
          <p:cNvSpPr>
            <a:spLocks noChangeArrowheads="1"/>
          </p:cNvSpPr>
          <p:nvPr/>
        </p:nvSpPr>
        <p:spPr bwMode="auto">
          <a:xfrm>
            <a:off x="4075114" y="4953000"/>
            <a:ext cx="152400" cy="152400"/>
          </a:xfrm>
          <a:prstGeom prst="ellipse">
            <a:avLst/>
          </a:prstGeom>
          <a:solidFill>
            <a:schemeClr val="tx1"/>
          </a:solidFill>
          <a:ln w="25400">
            <a:noFill/>
            <a:round/>
            <a:headEnd/>
            <a:tailEnd/>
          </a:ln>
        </p:spPr>
        <p:txBody>
          <a:bodyPr wrap="none" anchor="ctr"/>
          <a:lstStyle/>
          <a:p>
            <a:endParaRPr lang="en-US"/>
          </a:p>
        </p:txBody>
      </p:sp>
      <p:sp>
        <p:nvSpPr>
          <p:cNvPr id="24601" name="Text Box 19"/>
          <p:cNvSpPr txBox="1">
            <a:spLocks noChangeArrowheads="1"/>
          </p:cNvSpPr>
          <p:nvPr/>
        </p:nvSpPr>
        <p:spPr bwMode="auto">
          <a:xfrm>
            <a:off x="3160714" y="48768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–2</a:t>
            </a:r>
          </a:p>
        </p:txBody>
      </p:sp>
      <p:sp>
        <p:nvSpPr>
          <p:cNvPr id="24602" name="Oval 20"/>
          <p:cNvSpPr>
            <a:spLocks noChangeArrowheads="1"/>
          </p:cNvSpPr>
          <p:nvPr/>
        </p:nvSpPr>
        <p:spPr bwMode="auto">
          <a:xfrm>
            <a:off x="5903914" y="4343400"/>
            <a:ext cx="152400" cy="152400"/>
          </a:xfrm>
          <a:prstGeom prst="ellipse">
            <a:avLst/>
          </a:prstGeom>
          <a:solidFill>
            <a:schemeClr val="tx1"/>
          </a:solidFill>
          <a:ln w="25400">
            <a:noFill/>
            <a:round/>
            <a:headEnd/>
            <a:tailEnd/>
          </a:ln>
        </p:spPr>
        <p:txBody>
          <a:bodyPr wrap="none" anchor="ctr"/>
          <a:lstStyle/>
          <a:p>
            <a:endParaRPr lang="en-US"/>
          </a:p>
        </p:txBody>
      </p:sp>
      <p:sp>
        <p:nvSpPr>
          <p:cNvPr id="24603" name="Oval 21"/>
          <p:cNvSpPr>
            <a:spLocks noChangeArrowheads="1"/>
          </p:cNvSpPr>
          <p:nvPr/>
        </p:nvSpPr>
        <p:spPr bwMode="auto">
          <a:xfrm>
            <a:off x="5903914" y="2819400"/>
            <a:ext cx="152400" cy="152400"/>
          </a:xfrm>
          <a:prstGeom prst="ellipse">
            <a:avLst/>
          </a:prstGeom>
          <a:solidFill>
            <a:schemeClr val="tx1"/>
          </a:solidFill>
          <a:ln w="25400">
            <a:noFill/>
            <a:round/>
            <a:headEnd/>
            <a:tailEnd/>
          </a:ln>
        </p:spPr>
        <p:txBody>
          <a:bodyPr wrap="none" anchor="ctr"/>
          <a:lstStyle/>
          <a:p>
            <a:endParaRPr lang="en-US"/>
          </a:p>
        </p:txBody>
      </p:sp>
      <p:sp>
        <p:nvSpPr>
          <p:cNvPr id="24604" name="Oval 22"/>
          <p:cNvSpPr>
            <a:spLocks noChangeArrowheads="1"/>
          </p:cNvSpPr>
          <p:nvPr/>
        </p:nvSpPr>
        <p:spPr bwMode="auto">
          <a:xfrm>
            <a:off x="5903914" y="2514600"/>
            <a:ext cx="152400" cy="152400"/>
          </a:xfrm>
          <a:prstGeom prst="ellipse">
            <a:avLst/>
          </a:prstGeom>
          <a:solidFill>
            <a:schemeClr val="tx1"/>
          </a:solidFill>
          <a:ln w="25400">
            <a:noFill/>
            <a:round/>
            <a:headEnd/>
            <a:tailEnd/>
          </a:ln>
        </p:spPr>
        <p:txBody>
          <a:bodyPr wrap="none" anchor="ctr"/>
          <a:lstStyle/>
          <a:p>
            <a:endParaRPr lang="en-US"/>
          </a:p>
        </p:txBody>
      </p:sp>
      <p:sp>
        <p:nvSpPr>
          <p:cNvPr id="24605" name="Oval 23"/>
          <p:cNvSpPr>
            <a:spLocks noChangeArrowheads="1"/>
          </p:cNvSpPr>
          <p:nvPr/>
        </p:nvSpPr>
        <p:spPr bwMode="auto">
          <a:xfrm>
            <a:off x="5903914" y="1295400"/>
            <a:ext cx="152400" cy="152400"/>
          </a:xfrm>
          <a:prstGeom prst="ellipse">
            <a:avLst/>
          </a:prstGeom>
          <a:solidFill>
            <a:schemeClr val="tx1"/>
          </a:solidFill>
          <a:ln w="25400">
            <a:noFill/>
            <a:round/>
            <a:headEnd/>
            <a:tailEnd/>
          </a:ln>
        </p:spPr>
        <p:txBody>
          <a:bodyPr wrap="none" anchor="ctr"/>
          <a:lstStyle/>
          <a:p>
            <a:endParaRPr lang="en-US"/>
          </a:p>
        </p:txBody>
      </p:sp>
      <p:sp>
        <p:nvSpPr>
          <p:cNvPr id="24606" name="Oval 24"/>
          <p:cNvSpPr>
            <a:spLocks noChangeArrowheads="1"/>
          </p:cNvSpPr>
          <p:nvPr/>
        </p:nvSpPr>
        <p:spPr bwMode="auto">
          <a:xfrm>
            <a:off x="5903914" y="1600200"/>
            <a:ext cx="152400" cy="152400"/>
          </a:xfrm>
          <a:prstGeom prst="ellipse">
            <a:avLst/>
          </a:prstGeom>
          <a:solidFill>
            <a:schemeClr val="tx1"/>
          </a:solidFill>
          <a:ln w="25400">
            <a:noFill/>
            <a:round/>
            <a:headEnd/>
            <a:tailEnd/>
          </a:ln>
        </p:spPr>
        <p:txBody>
          <a:bodyPr wrap="none" anchor="ctr"/>
          <a:lstStyle/>
          <a:p>
            <a:endParaRPr lang="en-US"/>
          </a:p>
        </p:txBody>
      </p:sp>
      <p:sp>
        <p:nvSpPr>
          <p:cNvPr id="24607" name="Freeform 25"/>
          <p:cNvSpPr>
            <a:spLocks/>
          </p:cNvSpPr>
          <p:nvPr/>
        </p:nvSpPr>
        <p:spPr bwMode="auto">
          <a:xfrm>
            <a:off x="4227514" y="13716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08" name="Freeform 26"/>
          <p:cNvSpPr>
            <a:spLocks/>
          </p:cNvSpPr>
          <p:nvPr/>
        </p:nvSpPr>
        <p:spPr bwMode="auto">
          <a:xfrm>
            <a:off x="4227514" y="16764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09" name="Freeform 27"/>
          <p:cNvSpPr>
            <a:spLocks/>
          </p:cNvSpPr>
          <p:nvPr/>
        </p:nvSpPr>
        <p:spPr bwMode="auto">
          <a:xfrm>
            <a:off x="4227514" y="25908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10" name="Text Box 28"/>
          <p:cNvSpPr txBox="1">
            <a:spLocks noChangeArrowheads="1"/>
          </p:cNvSpPr>
          <p:nvPr/>
        </p:nvSpPr>
        <p:spPr bwMode="auto">
          <a:xfrm>
            <a:off x="6208714" y="4267200"/>
            <a:ext cx="762000" cy="461963"/>
          </a:xfrm>
          <a:prstGeom prst="rect">
            <a:avLst/>
          </a:prstGeom>
          <a:noFill/>
          <a:ln w="25400">
            <a:noFill/>
            <a:miter lim="800000"/>
            <a:headEnd/>
            <a:tailEnd/>
          </a:ln>
        </p:spPr>
        <p:txBody>
          <a:bodyPr>
            <a:spAutoFit/>
          </a:bodyPr>
          <a:lstStyle/>
          <a:p>
            <a:pPr>
              <a:lnSpc>
                <a:spcPct val="100000"/>
              </a:lnSpc>
            </a:pPr>
            <a:r>
              <a:rPr lang="en-US" b="0" dirty="0">
                <a:latin typeface="Calibri" pitchFamily="34" charset="0"/>
              </a:rPr>
              <a:t>0</a:t>
            </a:r>
          </a:p>
        </p:txBody>
      </p:sp>
      <p:sp>
        <p:nvSpPr>
          <p:cNvPr id="24611" name="Text Box 29"/>
          <p:cNvSpPr txBox="1">
            <a:spLocks noChangeArrowheads="1"/>
          </p:cNvSpPr>
          <p:nvPr/>
        </p:nvSpPr>
        <p:spPr bwMode="auto">
          <a:xfrm>
            <a:off x="6132514" y="1143000"/>
            <a:ext cx="1143000" cy="461963"/>
          </a:xfrm>
          <a:prstGeom prst="rect">
            <a:avLst/>
          </a:prstGeom>
          <a:noFill/>
          <a:ln w="25400">
            <a:noFill/>
            <a:miter lim="800000"/>
            <a:headEnd/>
            <a:tailEnd/>
          </a:ln>
        </p:spPr>
        <p:txBody>
          <a:bodyPr wrap="square">
            <a:spAutoFit/>
          </a:bodyPr>
          <a:lstStyle/>
          <a:p>
            <a:pPr>
              <a:lnSpc>
                <a:spcPct val="100000"/>
              </a:lnSpc>
            </a:pPr>
            <a:r>
              <a:rPr lang="en-US" b="0" i="1" dirty="0" err="1">
                <a:latin typeface="Calibri" pitchFamily="34" charset="0"/>
              </a:rPr>
              <a:t>UMax</a:t>
            </a:r>
            <a:endParaRPr lang="en-US" b="0" i="1" dirty="0">
              <a:latin typeface="Calibri" pitchFamily="34" charset="0"/>
            </a:endParaRPr>
          </a:p>
        </p:txBody>
      </p:sp>
      <p:sp>
        <p:nvSpPr>
          <p:cNvPr id="24612" name="Text Box 30"/>
          <p:cNvSpPr txBox="1">
            <a:spLocks noChangeArrowheads="1"/>
          </p:cNvSpPr>
          <p:nvPr/>
        </p:nvSpPr>
        <p:spPr bwMode="auto">
          <a:xfrm>
            <a:off x="6132514" y="1447800"/>
            <a:ext cx="1447800" cy="461963"/>
          </a:xfrm>
          <a:prstGeom prst="rect">
            <a:avLst/>
          </a:prstGeom>
          <a:noFill/>
          <a:ln w="25400">
            <a:noFill/>
            <a:miter lim="800000"/>
            <a:headEnd/>
            <a:tailEnd/>
          </a:ln>
        </p:spPr>
        <p:txBody>
          <a:bodyPr>
            <a:spAutoFit/>
          </a:bodyPr>
          <a:lstStyle/>
          <a:p>
            <a:pPr>
              <a:lnSpc>
                <a:spcPct val="100000"/>
              </a:lnSpc>
            </a:pPr>
            <a:r>
              <a:rPr lang="en-US" b="0" i="1" dirty="0" err="1">
                <a:latin typeface="Calibri" pitchFamily="34" charset="0"/>
              </a:rPr>
              <a:t>UMax</a:t>
            </a:r>
            <a:r>
              <a:rPr lang="en-US" b="0" dirty="0">
                <a:latin typeface="Calibri" pitchFamily="34" charset="0"/>
              </a:rPr>
              <a:t> – 1</a:t>
            </a:r>
            <a:endParaRPr lang="en-US" b="0" i="1" dirty="0">
              <a:latin typeface="Calibri" pitchFamily="34" charset="0"/>
            </a:endParaRPr>
          </a:p>
        </p:txBody>
      </p:sp>
      <p:sp>
        <p:nvSpPr>
          <p:cNvPr id="24613" name="Text Box 31"/>
          <p:cNvSpPr txBox="1">
            <a:spLocks noChangeArrowheads="1"/>
          </p:cNvSpPr>
          <p:nvPr/>
        </p:nvSpPr>
        <p:spPr bwMode="auto">
          <a:xfrm>
            <a:off x="6208714" y="2743200"/>
            <a:ext cx="890588" cy="461963"/>
          </a:xfrm>
          <a:prstGeom prst="rect">
            <a:avLst/>
          </a:prstGeom>
          <a:noFill/>
          <a:ln w="25400">
            <a:noFill/>
            <a:miter lim="800000"/>
            <a:headEnd/>
            <a:tailEnd/>
          </a:ln>
        </p:spPr>
        <p:txBody>
          <a:bodyPr wrap="none">
            <a:spAutoFit/>
          </a:bodyPr>
          <a:lstStyle/>
          <a:p>
            <a:pPr>
              <a:lnSpc>
                <a:spcPct val="100000"/>
              </a:lnSpc>
            </a:pPr>
            <a:r>
              <a:rPr lang="en-US" b="0" i="1" dirty="0" err="1">
                <a:latin typeface="Calibri" pitchFamily="34" charset="0"/>
              </a:rPr>
              <a:t>TMax</a:t>
            </a:r>
            <a:endParaRPr lang="en-US" b="0" i="1" dirty="0">
              <a:latin typeface="Calibri" pitchFamily="34" charset="0"/>
            </a:endParaRPr>
          </a:p>
        </p:txBody>
      </p:sp>
      <p:sp>
        <p:nvSpPr>
          <p:cNvPr id="24614" name="Text Box 32"/>
          <p:cNvSpPr txBox="1">
            <a:spLocks noChangeArrowheads="1"/>
          </p:cNvSpPr>
          <p:nvPr/>
        </p:nvSpPr>
        <p:spPr bwMode="auto">
          <a:xfrm>
            <a:off x="6208714" y="2438400"/>
            <a:ext cx="1406525" cy="461963"/>
          </a:xfrm>
          <a:prstGeom prst="rect">
            <a:avLst/>
          </a:prstGeom>
          <a:noFill/>
          <a:ln w="25400">
            <a:noFill/>
            <a:miter lim="800000"/>
            <a:headEnd/>
            <a:tailEnd/>
          </a:ln>
        </p:spPr>
        <p:txBody>
          <a:bodyPr wrap="none">
            <a:spAutoFit/>
          </a:bodyPr>
          <a:lstStyle/>
          <a:p>
            <a:pPr>
              <a:lnSpc>
                <a:spcPct val="100000"/>
              </a:lnSpc>
            </a:pPr>
            <a:r>
              <a:rPr lang="en-US" b="0" i="1" dirty="0" err="1">
                <a:latin typeface="Calibri" pitchFamily="34" charset="0"/>
              </a:rPr>
              <a:t>TMax</a:t>
            </a:r>
            <a:r>
              <a:rPr lang="en-US" b="0" i="1" dirty="0">
                <a:latin typeface="Calibri" pitchFamily="34" charset="0"/>
              </a:rPr>
              <a:t>  </a:t>
            </a:r>
            <a:r>
              <a:rPr lang="en-US" b="0" dirty="0">
                <a:latin typeface="Calibri" pitchFamily="34" charset="0"/>
              </a:rPr>
              <a:t>+ 1</a:t>
            </a:r>
            <a:endParaRPr lang="en-US" b="0" i="1" dirty="0">
              <a:latin typeface="Calibri" pitchFamily="34" charset="0"/>
            </a:endParaRPr>
          </a:p>
        </p:txBody>
      </p:sp>
      <p:sp>
        <p:nvSpPr>
          <p:cNvPr id="24586" name="Rectangle 33"/>
          <p:cNvSpPr>
            <a:spLocks noChangeArrowheads="1"/>
          </p:cNvSpPr>
          <p:nvPr/>
        </p:nvSpPr>
        <p:spPr bwMode="auto">
          <a:xfrm>
            <a:off x="685801" y="4168775"/>
            <a:ext cx="2133600" cy="708025"/>
          </a:xfrm>
          <a:prstGeom prst="rect">
            <a:avLst/>
          </a:prstGeom>
          <a:noFill/>
          <a:ln w="25400">
            <a:noFill/>
            <a:miter lim="800000"/>
            <a:headEnd/>
            <a:tailEnd/>
          </a:ln>
        </p:spPr>
        <p:txBody>
          <a:bodyPr wrap="square">
            <a:spAutoFit/>
          </a:bodyPr>
          <a:lstStyle/>
          <a:p>
            <a:pPr algn="r">
              <a:lnSpc>
                <a:spcPct val="100000"/>
              </a:lnSpc>
            </a:pPr>
            <a:r>
              <a:rPr lang="en-US" sz="2000" b="0" dirty="0">
                <a:latin typeface="Calibri" pitchFamily="34" charset="0"/>
              </a:rPr>
              <a:t>2’s Complement Range</a:t>
            </a:r>
          </a:p>
        </p:txBody>
      </p:sp>
      <p:sp>
        <p:nvSpPr>
          <p:cNvPr id="24587" name="Freeform 34"/>
          <p:cNvSpPr>
            <a:spLocks/>
          </p:cNvSpPr>
          <p:nvPr/>
        </p:nvSpPr>
        <p:spPr bwMode="auto">
          <a:xfrm>
            <a:off x="2971801" y="2819400"/>
            <a:ext cx="152400" cy="3352800"/>
          </a:xfrm>
          <a:custGeom>
            <a:avLst/>
            <a:gdLst>
              <a:gd name="T0" fmla="*/ 96 w 144"/>
              <a:gd name="T1" fmla="*/ 2160 h 2160"/>
              <a:gd name="T2" fmla="*/ 0 w 144"/>
              <a:gd name="T3" fmla="*/ 2160 h 2160"/>
              <a:gd name="T4" fmla="*/ 0 w 144"/>
              <a:gd name="T5" fmla="*/ 0 h 2160"/>
              <a:gd name="T6" fmla="*/ 144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p:spPr>
        <p:txBody>
          <a:bodyPr wrap="none" anchor="ctr"/>
          <a:lstStyle/>
          <a:p>
            <a:endParaRPr lang="en-US"/>
          </a:p>
        </p:txBody>
      </p:sp>
      <p:sp>
        <p:nvSpPr>
          <p:cNvPr id="24588" name="Freeform 35"/>
          <p:cNvSpPr>
            <a:spLocks/>
          </p:cNvSpPr>
          <p:nvPr/>
        </p:nvSpPr>
        <p:spPr bwMode="auto">
          <a:xfrm flipH="1">
            <a:off x="7564439" y="1219200"/>
            <a:ext cx="152400" cy="3352800"/>
          </a:xfrm>
          <a:custGeom>
            <a:avLst/>
            <a:gdLst>
              <a:gd name="T0" fmla="*/ 96 w 144"/>
              <a:gd name="T1" fmla="*/ 2160 h 2160"/>
              <a:gd name="T2" fmla="*/ 0 w 144"/>
              <a:gd name="T3" fmla="*/ 2160 h 2160"/>
              <a:gd name="T4" fmla="*/ 0 w 144"/>
              <a:gd name="T5" fmla="*/ 0 h 2160"/>
              <a:gd name="T6" fmla="*/ 144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p:spPr>
        <p:txBody>
          <a:bodyPr wrap="none" anchor="ctr"/>
          <a:lstStyle/>
          <a:p>
            <a:endParaRPr lang="en-US"/>
          </a:p>
        </p:txBody>
      </p:sp>
      <p:sp>
        <p:nvSpPr>
          <p:cNvPr id="24589" name="Rectangle 36"/>
          <p:cNvSpPr>
            <a:spLocks noChangeArrowheads="1"/>
          </p:cNvSpPr>
          <p:nvPr/>
        </p:nvSpPr>
        <p:spPr bwMode="auto">
          <a:xfrm>
            <a:off x="7753352" y="2514600"/>
            <a:ext cx="1162050" cy="708025"/>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Unsigned</a:t>
            </a:r>
          </a:p>
          <a:p>
            <a:pPr>
              <a:lnSpc>
                <a:spcPct val="100000"/>
              </a:lnSpc>
            </a:pPr>
            <a:r>
              <a:rPr lang="en-US" sz="2000" b="0" dirty="0">
                <a:latin typeface="Calibri" pitchFamily="34" charset="0"/>
              </a:rPr>
              <a:t>Range</a:t>
            </a:r>
          </a:p>
        </p:txBody>
      </p:sp>
      <p:sp>
        <p:nvSpPr>
          <p:cNvPr id="123941" name="Rectangle 37"/>
          <p:cNvSpPr>
            <a:spLocks noGrp="1" noChangeArrowheads="1"/>
          </p:cNvSpPr>
          <p:nvPr>
            <p:ph type="title"/>
          </p:nvPr>
        </p:nvSpPr>
        <p:spPr>
          <a:xfrm>
            <a:off x="270412" y="152400"/>
            <a:ext cx="7945438" cy="573088"/>
          </a:xfrm>
        </p:spPr>
        <p:txBody>
          <a:bodyPr/>
          <a:lstStyle/>
          <a:p>
            <a:pPr eaLnBrk="1" hangingPunct="1">
              <a:defRPr/>
            </a:pPr>
            <a:r>
              <a:rPr lang="en-US" dirty="0"/>
              <a:t>Conversion Visualized</a:t>
            </a:r>
          </a:p>
        </p:txBody>
      </p:sp>
      <p:sp>
        <p:nvSpPr>
          <p:cNvPr id="123942" name="Rectangle 38"/>
          <p:cNvSpPr>
            <a:spLocks noGrp="1" noChangeArrowheads="1"/>
          </p:cNvSpPr>
          <p:nvPr>
            <p:ph type="body" idx="1"/>
          </p:nvPr>
        </p:nvSpPr>
        <p:spPr>
          <a:xfrm>
            <a:off x="290513" y="839788"/>
            <a:ext cx="4159250" cy="1716087"/>
          </a:xfrm>
        </p:spPr>
        <p:txBody>
          <a:bodyPr/>
          <a:lstStyle/>
          <a:p>
            <a:pPr eaLnBrk="1" hangingPunct="1">
              <a:defRPr/>
            </a:pPr>
            <a:r>
              <a:rPr lang="en-US"/>
              <a:t>2’s Comp. </a:t>
            </a:r>
            <a:r>
              <a:rPr lang="en-US">
                <a:sym typeface="Symbol" pitchFamily="18" charset="2"/>
              </a:rPr>
              <a:t></a:t>
            </a:r>
            <a:r>
              <a:rPr lang="en-US"/>
              <a:t> Unsigned</a:t>
            </a:r>
          </a:p>
          <a:p>
            <a:pPr lvl="1" eaLnBrk="1" hangingPunct="1">
              <a:defRPr/>
            </a:pPr>
            <a:r>
              <a:rPr lang="en-US"/>
              <a:t>Ordering Inversion</a:t>
            </a:r>
          </a:p>
          <a:p>
            <a:pPr lvl="1" eaLnBrk="1" hangingPunct="1">
              <a:defRPr/>
            </a:pPr>
            <a:r>
              <a:rPr lang="en-US"/>
              <a:t>Negative </a:t>
            </a:r>
            <a:r>
              <a:rPr lang="en-US">
                <a:sym typeface="Symbol" pitchFamily="18" charset="2"/>
              </a:rPr>
              <a:t></a:t>
            </a:r>
            <a:r>
              <a:rPr lang="en-US"/>
              <a:t> Big Positive</a:t>
            </a:r>
          </a:p>
        </p:txBody>
      </p:sp>
      <p:sp>
        <p:nvSpPr>
          <p:cNvPr id="2" name="灯片编号占位符 1">
            <a:extLst>
              <a:ext uri="{FF2B5EF4-FFF2-40B4-BE49-F238E27FC236}">
                <a16:creationId xmlns:a16="http://schemas.microsoft.com/office/drawing/2014/main" id="{D2C0371C-C7DD-45DE-8832-9C586647E57D}"/>
              </a:ext>
            </a:extLst>
          </p:cNvPr>
          <p:cNvSpPr>
            <a:spLocks noGrp="1"/>
          </p:cNvSpPr>
          <p:nvPr>
            <p:ph type="sldNum" sz="quarter" idx="12"/>
          </p:nvPr>
        </p:nvSpPr>
        <p:spPr/>
        <p:txBody>
          <a:bodyPr/>
          <a:lstStyle/>
          <a:p>
            <a:pPr>
              <a:defRPr/>
            </a:pPr>
            <a:fld id="{7CD91111-FDA0-40C1-BB89-68CC8A010988}" type="slidenum">
              <a:rPr lang="zh-CN" altLang="en-US" smtClean="0"/>
              <a:pPr>
                <a:defRPr/>
              </a:pPr>
              <a:t>32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6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6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6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6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6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6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6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6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6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5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0" grpId="0" animBg="1"/>
      <p:bldP spid="24592" grpId="0" animBg="1"/>
      <p:bldP spid="24593" grpId="0" animBg="1"/>
      <p:bldP spid="24595" grpId="0" animBg="1"/>
      <p:bldP spid="24596" grpId="0" animBg="1"/>
      <p:bldP spid="24598" grpId="0" animBg="1"/>
      <p:bldP spid="24600" grpId="0" animBg="1"/>
      <p:bldP spid="24602" grpId="0" animBg="1"/>
      <p:bldP spid="24603" grpId="0" animBg="1"/>
      <p:bldP spid="24604" grpId="0" animBg="1"/>
      <p:bldP spid="24605" grpId="0" animBg="1"/>
      <p:bldP spid="24606" grpId="0" animBg="1"/>
      <p:bldP spid="24607" grpId="0" animBg="1"/>
      <p:bldP spid="24608" grpId="0" animBg="1"/>
      <p:bldP spid="24609" grpId="0" animBg="1"/>
      <p:bldP spid="24587" grpId="0" animBg="1"/>
      <p:bldP spid="2458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04800" y="76200"/>
            <a:ext cx="7323138" cy="555625"/>
          </a:xfrm>
        </p:spPr>
        <p:txBody>
          <a:bodyPr/>
          <a:lstStyle/>
          <a:p>
            <a:pPr eaLnBrk="1" hangingPunct="1">
              <a:defRPr/>
            </a:pPr>
            <a:r>
              <a:rPr lang="en-US"/>
              <a:t>Signed vs. Unsigned in C</a:t>
            </a:r>
          </a:p>
        </p:txBody>
      </p:sp>
      <p:sp>
        <p:nvSpPr>
          <p:cNvPr id="119811" name="Rectangle 3"/>
          <p:cNvSpPr>
            <a:spLocks noGrp="1" noChangeArrowheads="1"/>
          </p:cNvSpPr>
          <p:nvPr>
            <p:ph type="body" idx="1"/>
          </p:nvPr>
        </p:nvSpPr>
        <p:spPr>
          <a:xfrm>
            <a:off x="290513" y="763588"/>
            <a:ext cx="8701087" cy="5224462"/>
          </a:xfrm>
        </p:spPr>
        <p:txBody>
          <a:bodyPr lIns="90487" tIns="44450" rIns="90487" bIns="44450"/>
          <a:lstStyle/>
          <a:p>
            <a:pPr eaLnBrk="1" hangingPunct="1">
              <a:defRPr/>
            </a:pPr>
            <a:r>
              <a:rPr lang="en-US" sz="2400" dirty="0"/>
              <a:t>Constants</a:t>
            </a:r>
          </a:p>
          <a:p>
            <a:pPr lvl="1" eaLnBrk="1" hangingPunct="1">
              <a:defRPr/>
            </a:pPr>
            <a:r>
              <a:rPr lang="en-US" sz="2000" dirty="0"/>
              <a:t>By default are considered to be signed</a:t>
            </a:r>
          </a:p>
          <a:p>
            <a:pPr lvl="1" eaLnBrk="1" hangingPunct="1">
              <a:defRPr/>
            </a:pPr>
            <a:r>
              <a:rPr lang="en-US" sz="2000" dirty="0"/>
              <a:t>Unsigned if have “U” as suffix, or if too big to be signed</a:t>
            </a:r>
          </a:p>
          <a:p>
            <a:pPr lvl="2" eaLnBrk="1" hangingPunct="1">
              <a:buFont typeface="Wingdings" pitchFamily="2" charset="2"/>
              <a:buNone/>
              <a:defRPr/>
            </a:pPr>
            <a:r>
              <a:rPr lang="en-US" sz="1800" b="1" dirty="0">
                <a:latin typeface="Courier New" pitchFamily="49" charset="0"/>
              </a:rPr>
              <a:t>0U, 2147483648</a:t>
            </a:r>
          </a:p>
          <a:p>
            <a:pPr lvl="1" eaLnBrk="1" hangingPunct="1">
              <a:defRPr/>
            </a:pPr>
            <a:r>
              <a:rPr lang="en-US" sz="2000" dirty="0"/>
              <a:t>Watch out! A leading minus sign is not part of the constant!</a:t>
            </a:r>
            <a:br>
              <a:rPr lang="en-US" sz="2000" dirty="0"/>
            </a:br>
            <a:r>
              <a:rPr lang="en-US" sz="2000" b="1" dirty="0">
                <a:latin typeface="Courier New" panose="02070309020205020404" pitchFamily="49" charset="0"/>
                <a:cs typeface="Courier New" panose="02070309020205020404" pitchFamily="49" charset="0"/>
              </a:rPr>
              <a:t> -2147483648 == 2147483648</a:t>
            </a:r>
            <a:r>
              <a:rPr lang="en-US" sz="2000" dirty="0">
                <a:cs typeface="Calibri" panose="020F0502020204030204" pitchFamily="34" charset="0"/>
              </a:rPr>
              <a:t> on 32-bit machines (why?)</a:t>
            </a:r>
          </a:p>
          <a:p>
            <a:pPr eaLnBrk="1" hangingPunct="1">
              <a:defRPr/>
            </a:pPr>
            <a:r>
              <a:rPr lang="en-US" sz="2400" dirty="0"/>
              <a:t>Casting</a:t>
            </a:r>
          </a:p>
          <a:p>
            <a:pPr lvl="1" eaLnBrk="1" hangingPunct="1">
              <a:defRPr/>
            </a:pPr>
            <a:r>
              <a:rPr lang="en-US" sz="2000" dirty="0"/>
              <a:t>Explicit casting between signed &amp; unsigned same as U2T and T2U</a:t>
            </a:r>
          </a:p>
          <a:p>
            <a:pPr lvl="2" eaLnBrk="1" hangingPunct="1">
              <a:buFont typeface="Wingdings" pitchFamily="2" charset="2"/>
              <a:buNone/>
              <a:defRPr/>
            </a:pPr>
            <a:r>
              <a:rPr lang="en-US" sz="1600" b="1" dirty="0" err="1">
                <a:latin typeface="Courier New" pitchFamily="49" charset="0"/>
              </a:rPr>
              <a:t>int</a:t>
            </a:r>
            <a:r>
              <a:rPr lang="en-US" sz="1600" b="1" dirty="0">
                <a:latin typeface="Courier New" pitchFamily="49" charset="0"/>
              </a:rPr>
              <a:t> </a:t>
            </a:r>
            <a:r>
              <a:rPr lang="en-US" sz="1600" b="1" dirty="0" err="1">
                <a:latin typeface="Courier New" pitchFamily="49" charset="0"/>
              </a:rPr>
              <a:t>tx</a:t>
            </a:r>
            <a:r>
              <a:rPr lang="en-US" sz="1600" b="1" dirty="0">
                <a:latin typeface="Courier New" pitchFamily="49" charset="0"/>
              </a:rPr>
              <a:t>, </a:t>
            </a:r>
            <a:r>
              <a:rPr lang="en-US" sz="1600" b="1" dirty="0" err="1">
                <a:latin typeface="Courier New" pitchFamily="49" charset="0"/>
              </a:rPr>
              <a:t>ty</a:t>
            </a:r>
            <a:r>
              <a:rPr lang="en-US" sz="1600" b="1" dirty="0">
                <a:latin typeface="Courier New" pitchFamily="49" charset="0"/>
              </a:rPr>
              <a:t>;</a:t>
            </a:r>
          </a:p>
          <a:p>
            <a:pPr lvl="2" eaLnBrk="1" hangingPunct="1">
              <a:buFont typeface="Wingdings" pitchFamily="2" charset="2"/>
              <a:buNone/>
              <a:defRPr/>
            </a:pPr>
            <a:r>
              <a:rPr lang="en-US" sz="1600" b="1" dirty="0">
                <a:latin typeface="Courier New" pitchFamily="49" charset="0"/>
              </a:rPr>
              <a:t>unsigned </a:t>
            </a:r>
            <a:r>
              <a:rPr lang="en-US" sz="1600" b="1" dirty="0" err="1">
                <a:latin typeface="Courier New" pitchFamily="49" charset="0"/>
              </a:rPr>
              <a:t>ux</a:t>
            </a:r>
            <a:r>
              <a:rPr lang="en-US" sz="1600" b="1" dirty="0">
                <a:latin typeface="Courier New" pitchFamily="49" charset="0"/>
              </a:rPr>
              <a:t>, </a:t>
            </a:r>
            <a:r>
              <a:rPr lang="en-US" sz="1600" b="1" dirty="0" err="1">
                <a:latin typeface="Courier New" pitchFamily="49" charset="0"/>
              </a:rPr>
              <a:t>uy</a:t>
            </a:r>
            <a:r>
              <a:rPr lang="en-US" sz="1600" b="1" dirty="0">
                <a:latin typeface="Courier New" pitchFamily="49" charset="0"/>
              </a:rPr>
              <a:t>;</a:t>
            </a:r>
          </a:p>
          <a:p>
            <a:pPr lvl="2" eaLnBrk="1" hangingPunct="1">
              <a:buFont typeface="Wingdings" pitchFamily="2" charset="2"/>
              <a:buNone/>
              <a:defRPr/>
            </a:pPr>
            <a:r>
              <a:rPr lang="en-US" sz="1600" b="1" dirty="0" err="1">
                <a:latin typeface="Courier New" pitchFamily="49" charset="0"/>
              </a:rPr>
              <a:t>tx</a:t>
            </a:r>
            <a:r>
              <a:rPr lang="en-US" sz="1600" b="1" dirty="0">
                <a:latin typeface="Courier New" pitchFamily="49" charset="0"/>
              </a:rPr>
              <a:t> = (</a:t>
            </a:r>
            <a:r>
              <a:rPr lang="en-US" sz="1600" b="1" dirty="0" err="1">
                <a:latin typeface="Courier New" pitchFamily="49" charset="0"/>
              </a:rPr>
              <a:t>int</a:t>
            </a:r>
            <a:r>
              <a:rPr lang="en-US" sz="1600" b="1" dirty="0">
                <a:latin typeface="Courier New" pitchFamily="49" charset="0"/>
              </a:rPr>
              <a:t>) </a:t>
            </a:r>
            <a:r>
              <a:rPr lang="en-US" sz="1600" b="1" dirty="0" err="1">
                <a:latin typeface="Courier New" pitchFamily="49" charset="0"/>
              </a:rPr>
              <a:t>ux</a:t>
            </a:r>
            <a:r>
              <a:rPr lang="en-US" sz="1600" b="1" dirty="0">
                <a:latin typeface="Courier New" pitchFamily="49" charset="0"/>
              </a:rPr>
              <a:t>;</a:t>
            </a:r>
          </a:p>
          <a:p>
            <a:pPr lvl="2" eaLnBrk="1" hangingPunct="1">
              <a:buFont typeface="Wingdings" pitchFamily="2" charset="2"/>
              <a:buNone/>
              <a:defRPr/>
            </a:pPr>
            <a:r>
              <a:rPr lang="en-US" sz="1600" b="1" dirty="0" err="1">
                <a:latin typeface="Courier New" pitchFamily="49" charset="0"/>
              </a:rPr>
              <a:t>uy</a:t>
            </a:r>
            <a:r>
              <a:rPr lang="en-US" sz="1600" b="1" dirty="0">
                <a:latin typeface="Courier New" pitchFamily="49" charset="0"/>
              </a:rPr>
              <a:t> = (unsigned) ty;</a:t>
            </a:r>
            <a:endParaRPr lang="en-US" sz="1800" dirty="0"/>
          </a:p>
          <a:p>
            <a:pPr lvl="1" eaLnBrk="1" hangingPunct="1">
              <a:defRPr/>
            </a:pPr>
            <a:r>
              <a:rPr lang="en-US" sz="2000" dirty="0"/>
              <a:t>Implicit casting also occurs via assignments and procedure calls</a:t>
            </a:r>
          </a:p>
          <a:p>
            <a:pPr lvl="2" eaLnBrk="1" hangingPunct="1">
              <a:buFont typeface="Wingdings" pitchFamily="2" charset="2"/>
              <a:buNone/>
              <a:defRPr/>
            </a:pPr>
            <a:r>
              <a:rPr lang="en-US" sz="1600" b="1" dirty="0" err="1">
                <a:latin typeface="Courier New" pitchFamily="49" charset="0"/>
              </a:rPr>
              <a:t>tx</a:t>
            </a:r>
            <a:r>
              <a:rPr lang="en-US" sz="1600" b="1" dirty="0">
                <a:latin typeface="Courier New" pitchFamily="49" charset="0"/>
              </a:rPr>
              <a:t> = </a:t>
            </a:r>
            <a:r>
              <a:rPr lang="en-US" sz="1600" b="1" dirty="0" err="1">
                <a:latin typeface="Courier New" pitchFamily="49" charset="0"/>
              </a:rPr>
              <a:t>ux</a:t>
            </a:r>
            <a:r>
              <a:rPr lang="en-US" sz="1600" b="1" dirty="0">
                <a:latin typeface="Courier New" pitchFamily="49" charset="0"/>
              </a:rPr>
              <a:t>;                   </a:t>
            </a:r>
            <a:r>
              <a:rPr lang="en-US" sz="1600" b="1" dirty="0" err="1">
                <a:latin typeface="Courier New" pitchFamily="49" charset="0"/>
              </a:rPr>
              <a:t>int</a:t>
            </a:r>
            <a:r>
              <a:rPr lang="en-US" sz="1600" b="1" dirty="0">
                <a:latin typeface="Courier New" pitchFamily="49" charset="0"/>
              </a:rPr>
              <a:t> fun(unsigned u);</a:t>
            </a:r>
          </a:p>
          <a:p>
            <a:pPr lvl="2" eaLnBrk="1" hangingPunct="1">
              <a:buFont typeface="Wingdings" pitchFamily="2" charset="2"/>
              <a:buNone/>
              <a:defRPr/>
            </a:pPr>
            <a:r>
              <a:rPr lang="en-US" sz="1600" b="1" dirty="0" err="1">
                <a:latin typeface="Courier New" pitchFamily="49" charset="0"/>
              </a:rPr>
              <a:t>uy</a:t>
            </a:r>
            <a:r>
              <a:rPr lang="en-US" sz="1600" b="1" dirty="0">
                <a:latin typeface="Courier New" pitchFamily="49" charset="0"/>
              </a:rPr>
              <a:t> = ty;                   </a:t>
            </a:r>
            <a:r>
              <a:rPr lang="en-US" sz="1600" b="1" dirty="0" err="1">
                <a:latin typeface="Courier New" pitchFamily="49" charset="0"/>
              </a:rPr>
              <a:t>uy</a:t>
            </a:r>
            <a:r>
              <a:rPr lang="en-US" sz="1600" b="1" dirty="0">
                <a:latin typeface="Courier New" pitchFamily="49" charset="0"/>
              </a:rPr>
              <a:t> = fun(</a:t>
            </a:r>
            <a:r>
              <a:rPr lang="en-US" sz="1600" b="1" dirty="0" err="1">
                <a:latin typeface="Courier New" pitchFamily="49" charset="0"/>
              </a:rPr>
              <a:t>tx</a:t>
            </a:r>
            <a:r>
              <a:rPr lang="en-US" sz="1600" b="1" dirty="0">
                <a:latin typeface="Courier New" pitchFamily="49" charset="0"/>
              </a:rPr>
              <a:t>);</a:t>
            </a:r>
          </a:p>
          <a:p>
            <a:pPr eaLnBrk="1" hangingPunct="1">
              <a:defRPr/>
            </a:pPr>
            <a:endParaRPr lang="en-US" sz="1600" b="0" dirty="0">
              <a:latin typeface="Courier New" pitchFamily="49" charset="0"/>
            </a:endParaRPr>
          </a:p>
        </p:txBody>
      </p:sp>
      <p:sp>
        <p:nvSpPr>
          <p:cNvPr id="2" name="灯片编号占位符 1">
            <a:extLst>
              <a:ext uri="{FF2B5EF4-FFF2-40B4-BE49-F238E27FC236}">
                <a16:creationId xmlns:a16="http://schemas.microsoft.com/office/drawing/2014/main" id="{8E3BC6C5-BD60-4E0F-A8DD-02EF2FF8EC29}"/>
              </a:ext>
            </a:extLst>
          </p:cNvPr>
          <p:cNvSpPr>
            <a:spLocks noGrp="1"/>
          </p:cNvSpPr>
          <p:nvPr>
            <p:ph type="sldNum" sz="quarter" idx="12"/>
          </p:nvPr>
        </p:nvSpPr>
        <p:spPr/>
        <p:txBody>
          <a:bodyPr/>
          <a:lstStyle/>
          <a:p>
            <a:pPr>
              <a:defRPr/>
            </a:pPr>
            <a:fld id="{7CD91111-FDA0-40C1-BB89-68CC8A010988}" type="slidenum">
              <a:rPr lang="zh-CN" altLang="en-US" smtClean="0"/>
              <a:pPr>
                <a:defRPr/>
              </a:pPr>
              <a:t>33</a:t>
            </a:fld>
            <a:endParaRPr lang="en-US" altLang="zh-C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290513" y="3276600"/>
            <a:ext cx="8853487" cy="3581400"/>
          </a:xfrm>
          <a:prstGeom prst="rect">
            <a:avLst/>
          </a:prstGeom>
          <a:noFill/>
          <a:ln w="12700">
            <a:noFill/>
            <a:miter lim="800000"/>
            <a:headEnd/>
            <a:tailEnd/>
          </a:ln>
        </p:spPr>
        <p:txBody>
          <a:bodyPr lIns="90487" tIns="44450" rIns="90487" bIns="44450"/>
          <a:lstStyle/>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0	0U	</a:t>
            </a:r>
            <a:r>
              <a:rPr lang="en-US" sz="2000" dirty="0"/>
              <a: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-1	0	</a:t>
            </a:r>
            <a:r>
              <a:rPr lang="en-US" sz="2000" dirty="0"/>
              <a:t>&lt;	</a:t>
            </a:r>
            <a:r>
              <a:rPr lang="en-US" sz="2000" dirty="0">
                <a:latin typeface="Calibri" pitchFamily="34" charset="0"/>
              </a:rPr>
              <a:t>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-1	0U	</a:t>
            </a:r>
            <a:r>
              <a:rPr lang="en-US" sz="2000" dirty="0"/>
              <a:t>&gt;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	-2147483648</a:t>
            </a:r>
            <a:r>
              <a:rPr lang="en-US" sz="2000" dirty="0"/>
              <a:t> 	&gt;	</a:t>
            </a:r>
            <a:r>
              <a:rPr lang="en-US" sz="2000" dirty="0">
                <a:latin typeface="Calibri" pitchFamily="34" charset="0"/>
              </a:rPr>
              <a:t>signed</a:t>
            </a:r>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2147483647U	-2147483648</a:t>
            </a:r>
            <a:r>
              <a:rPr lang="en-US" sz="2000" dirty="0"/>
              <a:t> 	&lt;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-1	-2</a:t>
            </a:r>
            <a:r>
              <a:rPr lang="en-US" sz="2000" dirty="0"/>
              <a:t> 	&gt;	</a:t>
            </a:r>
            <a:r>
              <a:rPr lang="en-US" sz="2000" dirty="0">
                <a:latin typeface="Calibri" pitchFamily="34" charset="0"/>
              </a:rPr>
              <a:t>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(unsigned) -1	-2</a:t>
            </a:r>
            <a:r>
              <a:rPr lang="en-US" sz="2000" dirty="0"/>
              <a:t> 	&gt;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 	2147483648U</a:t>
            </a:r>
            <a:r>
              <a:rPr lang="en-US" sz="2000" dirty="0"/>
              <a:t> 	&lt;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 	(</a:t>
            </a:r>
            <a:r>
              <a:rPr lang="en-US" sz="2000" dirty="0" err="1">
                <a:solidFill>
                  <a:schemeClr val="bg1"/>
                </a:solidFill>
              </a:rPr>
              <a:t>int</a:t>
            </a:r>
            <a:r>
              <a:rPr lang="en-US" sz="2000" dirty="0">
                <a:solidFill>
                  <a:schemeClr val="bg1"/>
                </a:solidFill>
              </a:rPr>
              <a:t>) 2147483648U</a:t>
            </a:r>
            <a:r>
              <a:rPr lang="en-US" sz="2000" dirty="0"/>
              <a:t>	&gt;	</a:t>
            </a:r>
            <a:r>
              <a:rPr lang="en-US" sz="2000" dirty="0">
                <a:latin typeface="Calibri" pitchFamily="34" charset="0"/>
              </a:rPr>
              <a:t>signed</a:t>
            </a:r>
            <a:endParaRPr lang="en-US" sz="2000" dirty="0"/>
          </a:p>
        </p:txBody>
      </p:sp>
      <p:sp>
        <p:nvSpPr>
          <p:cNvPr id="121859" name="Rectangle 3"/>
          <p:cNvSpPr>
            <a:spLocks noGrp="1" noChangeArrowheads="1"/>
          </p:cNvSpPr>
          <p:nvPr>
            <p:ph type="title"/>
          </p:nvPr>
        </p:nvSpPr>
        <p:spPr>
          <a:xfrm>
            <a:off x="381000" y="76200"/>
            <a:ext cx="6524625" cy="555625"/>
          </a:xfrm>
        </p:spPr>
        <p:txBody>
          <a:bodyPr/>
          <a:lstStyle/>
          <a:p>
            <a:pPr eaLnBrk="1" hangingPunct="1">
              <a:defRPr/>
            </a:pPr>
            <a:r>
              <a:rPr lang="en-US" dirty="0"/>
              <a:t>Casting Surprises</a:t>
            </a:r>
          </a:p>
        </p:txBody>
      </p:sp>
      <p:sp>
        <p:nvSpPr>
          <p:cNvPr id="121860" name="Rectangle 4"/>
          <p:cNvSpPr>
            <a:spLocks noGrp="1" noChangeArrowheads="1"/>
          </p:cNvSpPr>
          <p:nvPr>
            <p:ph type="body" idx="1"/>
          </p:nvPr>
        </p:nvSpPr>
        <p:spPr>
          <a:xfrm>
            <a:off x="290513" y="762000"/>
            <a:ext cx="8701087" cy="5867400"/>
          </a:xfrm>
        </p:spPr>
        <p:txBody>
          <a:bodyPr lIns="90487" tIns="44450" rIns="90487" bIns="44450"/>
          <a:lstStyle/>
          <a:p>
            <a:pPr eaLnBrk="1" hangingPunct="1">
              <a:tabLst>
                <a:tab pos="457200" algn="l"/>
                <a:tab pos="2857500" algn="l"/>
                <a:tab pos="5549900" algn="l"/>
                <a:tab pos="6972300" algn="l"/>
              </a:tabLst>
              <a:defRPr/>
            </a:pPr>
            <a:r>
              <a:rPr lang="en-US" sz="2400" dirty="0"/>
              <a:t>Expression Evaluation</a:t>
            </a:r>
          </a:p>
          <a:p>
            <a:pPr marL="687388" lvl="1" indent="-187325" eaLnBrk="1" hangingPunct="1">
              <a:tabLst>
                <a:tab pos="457200" algn="l"/>
                <a:tab pos="2857500" algn="l"/>
                <a:tab pos="5549900" algn="l"/>
                <a:tab pos="6972300" algn="l"/>
              </a:tabLst>
              <a:defRPr/>
            </a:pPr>
            <a:r>
              <a:rPr lang="en-US" sz="2000" dirty="0"/>
              <a:t>If there is a mix of unsigned and signed in single expression, </a:t>
            </a:r>
            <a:br>
              <a:rPr lang="en-US" sz="2000" dirty="0"/>
            </a:br>
            <a:r>
              <a:rPr lang="en-US" sz="2000" b="1" i="1" dirty="0">
                <a:solidFill>
                  <a:srgbClr val="C00000"/>
                </a:solidFill>
              </a:rPr>
              <a:t>signed values implicitly cast to unsigned</a:t>
            </a:r>
          </a:p>
          <a:p>
            <a:pPr marL="687388" lvl="1" indent="-187325" eaLnBrk="1" hangingPunct="1">
              <a:tabLst>
                <a:tab pos="457200" algn="l"/>
                <a:tab pos="2857500" algn="l"/>
                <a:tab pos="5549900" algn="l"/>
                <a:tab pos="6972300" algn="l"/>
              </a:tabLst>
              <a:defRPr/>
            </a:pPr>
            <a:r>
              <a:rPr lang="en-US" sz="2000" dirty="0"/>
              <a:t>Including comparison operations </a:t>
            </a:r>
            <a:r>
              <a:rPr lang="en-US" sz="2000" b="1" dirty="0">
                <a:latin typeface="Courier New" pitchFamily="49" charset="0"/>
              </a:rPr>
              <a:t>&lt;</a:t>
            </a:r>
            <a:r>
              <a:rPr lang="en-US" sz="2000" b="1" dirty="0"/>
              <a:t>, </a:t>
            </a:r>
            <a:r>
              <a:rPr lang="en-US" sz="2000" b="1" dirty="0">
                <a:latin typeface="Courier New" pitchFamily="49" charset="0"/>
              </a:rPr>
              <a:t>&gt;</a:t>
            </a:r>
            <a:r>
              <a:rPr lang="en-US" sz="2000" b="1" dirty="0"/>
              <a:t>, </a:t>
            </a:r>
            <a:r>
              <a:rPr lang="en-US" sz="2000" b="1" dirty="0">
                <a:latin typeface="Courier New" pitchFamily="49" charset="0"/>
              </a:rPr>
              <a:t>==</a:t>
            </a:r>
            <a:r>
              <a:rPr lang="en-US" sz="2000" b="1" dirty="0"/>
              <a:t>, </a:t>
            </a:r>
            <a:r>
              <a:rPr lang="en-US" sz="2000" b="1" dirty="0">
                <a:latin typeface="Courier New" pitchFamily="49" charset="0"/>
              </a:rPr>
              <a:t>&lt;=</a:t>
            </a:r>
            <a:r>
              <a:rPr lang="en-US" sz="2000" b="1" dirty="0"/>
              <a:t>, </a:t>
            </a:r>
            <a:r>
              <a:rPr lang="en-US" sz="2000" b="1" dirty="0">
                <a:latin typeface="Courier New" pitchFamily="49" charset="0"/>
              </a:rPr>
              <a:t>&gt;=</a:t>
            </a:r>
          </a:p>
          <a:p>
            <a:pPr marL="687388" lvl="1" indent="-187325">
              <a:tabLst>
                <a:tab pos="457200" algn="l"/>
                <a:tab pos="2857500" algn="l"/>
                <a:tab pos="5549900" algn="l"/>
                <a:tab pos="6972300" algn="l"/>
              </a:tabLst>
              <a:defRPr/>
            </a:pPr>
            <a:r>
              <a:rPr lang="en-US" sz="2000" dirty="0"/>
              <a:t>Examples for </a:t>
            </a:r>
            <a:r>
              <a:rPr lang="en-US" sz="2000" i="1" dirty="0"/>
              <a:t>W</a:t>
            </a:r>
            <a:r>
              <a:rPr lang="en-US" sz="2000" dirty="0"/>
              <a:t> = 32:   </a:t>
            </a:r>
            <a:r>
              <a:rPr lang="en-US" sz="2000" b="1" dirty="0">
                <a:solidFill>
                  <a:srgbClr val="C00000"/>
                </a:solidFill>
              </a:rPr>
              <a:t>TMIN = -2,147,483,648</a:t>
            </a:r>
          </a:p>
          <a:p>
            <a:pPr marL="500063" lvl="1" indent="0">
              <a:buNone/>
              <a:tabLst>
                <a:tab pos="457200" algn="l"/>
                <a:tab pos="2857500" algn="l"/>
                <a:tab pos="5549900" algn="l"/>
                <a:tab pos="6972300" algn="l"/>
              </a:tabLst>
              <a:defRPr/>
            </a:pPr>
            <a:r>
              <a:rPr lang="en-US" sz="2000" b="1" dirty="0">
                <a:solidFill>
                  <a:srgbClr val="C00000"/>
                </a:solidFill>
              </a:rPr>
              <a:t>                           TMAX =  2,147,483,647</a:t>
            </a:r>
          </a:p>
          <a:p>
            <a:pPr eaLnBrk="1" hangingPunct="1">
              <a:tabLst>
                <a:tab pos="457200" algn="l"/>
                <a:tab pos="2857500" algn="l"/>
                <a:tab pos="5549900" algn="l"/>
                <a:tab pos="6972300" algn="l"/>
              </a:tabLst>
              <a:defRPr/>
            </a:pPr>
            <a:r>
              <a:rPr lang="en-US" sz="2400" dirty="0"/>
              <a:t>Constant</a:t>
            </a:r>
            <a:r>
              <a:rPr lang="en-US" sz="2400" baseline="-25000" dirty="0"/>
              <a:t>1</a:t>
            </a:r>
            <a:r>
              <a:rPr lang="en-US" sz="2400" dirty="0"/>
              <a:t>	Constant</a:t>
            </a:r>
            <a:r>
              <a:rPr lang="en-US" sz="2400" baseline="-25000" dirty="0"/>
              <a:t>2</a:t>
            </a:r>
            <a:r>
              <a:rPr lang="en-US" sz="2400" dirty="0"/>
              <a:t>	Relation	Evaluation</a:t>
            </a:r>
          </a:p>
          <a:p>
            <a:pPr marL="288925" lvl="1" indent="-117475" eaLnBrk="1" hangingPunct="1">
              <a:buFont typeface="Wingdings" pitchFamily="2" charset="2"/>
              <a:buNone/>
              <a:tabLst>
                <a:tab pos="227013" algn="l"/>
                <a:tab pos="2860675" algn="l"/>
                <a:tab pos="5657850" algn="l"/>
                <a:tab pos="6972300" algn="l"/>
              </a:tabLst>
              <a:defRPr/>
            </a:pPr>
            <a:r>
              <a:rPr lang="en-US" sz="2000" dirty="0"/>
              <a:t>	0	0U	</a:t>
            </a:r>
          </a:p>
          <a:p>
            <a:pPr marL="288925" lvl="1" indent="-117475" eaLnBrk="1" hangingPunct="1">
              <a:buFont typeface="Wingdings" pitchFamily="2" charset="2"/>
              <a:buNone/>
              <a:tabLst>
                <a:tab pos="227013" algn="l"/>
                <a:tab pos="2860675" algn="l"/>
                <a:tab pos="5549900" algn="l"/>
                <a:tab pos="6972300" algn="l"/>
              </a:tabLst>
              <a:defRPr/>
            </a:pPr>
            <a:r>
              <a:rPr lang="en-US" sz="2000" dirty="0"/>
              <a:t>	-1	0	</a:t>
            </a:r>
          </a:p>
          <a:p>
            <a:pPr marL="288925" lvl="1" indent="-117475" eaLnBrk="1" hangingPunct="1">
              <a:buFont typeface="Wingdings" pitchFamily="2" charset="2"/>
              <a:buNone/>
              <a:tabLst>
                <a:tab pos="227013" algn="l"/>
                <a:tab pos="2860675" algn="l"/>
                <a:tab pos="5549900" algn="l"/>
                <a:tab pos="6972300" algn="l"/>
              </a:tabLst>
              <a:defRPr/>
            </a:pPr>
            <a:r>
              <a:rPr lang="en-US" sz="2000" dirty="0"/>
              <a:t>	-1	0U	</a:t>
            </a:r>
          </a:p>
          <a:p>
            <a:pPr marL="288925" lvl="1" indent="-117475" eaLnBrk="1" hangingPunct="1">
              <a:buFont typeface="Wingdings" pitchFamily="2" charset="2"/>
              <a:buNone/>
              <a:tabLst>
                <a:tab pos="227013" algn="l"/>
                <a:tab pos="2860675" algn="l"/>
                <a:tab pos="5549900" algn="l"/>
                <a:tab pos="6972300" algn="l"/>
              </a:tabLst>
              <a:defRPr/>
            </a:pPr>
            <a:r>
              <a:rPr lang="en-US" sz="2000" dirty="0"/>
              <a:t>	2147483647	-2147483647-1 	</a:t>
            </a:r>
          </a:p>
          <a:p>
            <a:pPr marL="288925" lvl="1" indent="-117475" eaLnBrk="1" hangingPunct="1">
              <a:buFont typeface="Wingdings" pitchFamily="2" charset="2"/>
              <a:buNone/>
              <a:tabLst>
                <a:tab pos="227013" algn="l"/>
                <a:tab pos="2860675" algn="l"/>
                <a:tab pos="5549900" algn="l"/>
                <a:tab pos="6972300" algn="l"/>
              </a:tabLst>
              <a:defRPr/>
            </a:pPr>
            <a:r>
              <a:rPr lang="en-US" sz="2000" dirty="0"/>
              <a:t>	2147483647U	-2147483647-1 	</a:t>
            </a:r>
          </a:p>
          <a:p>
            <a:pPr marL="288925" lvl="1" indent="-117475" eaLnBrk="1" hangingPunct="1">
              <a:buFont typeface="Wingdings" pitchFamily="2" charset="2"/>
              <a:buNone/>
              <a:tabLst>
                <a:tab pos="227013" algn="l"/>
                <a:tab pos="2860675" algn="l"/>
                <a:tab pos="5549900" algn="l"/>
                <a:tab pos="6972300" algn="l"/>
              </a:tabLst>
              <a:defRPr/>
            </a:pPr>
            <a:r>
              <a:rPr lang="en-US" sz="2000" dirty="0"/>
              <a:t>	-1	-2 	</a:t>
            </a:r>
          </a:p>
          <a:p>
            <a:pPr marL="288925" lvl="1" indent="-117475" eaLnBrk="1" hangingPunct="1">
              <a:buFont typeface="Wingdings" pitchFamily="2" charset="2"/>
              <a:buNone/>
              <a:tabLst>
                <a:tab pos="227013" algn="l"/>
                <a:tab pos="2860675" algn="l"/>
                <a:tab pos="5549900" algn="l"/>
                <a:tab pos="6972300" algn="l"/>
              </a:tabLst>
              <a:defRPr/>
            </a:pPr>
            <a:r>
              <a:rPr lang="en-US" sz="2000" dirty="0"/>
              <a:t>	(unsigned)-1	-2 	</a:t>
            </a:r>
          </a:p>
          <a:p>
            <a:pPr marL="288925" lvl="1" indent="-117475" eaLnBrk="1" hangingPunct="1">
              <a:buFont typeface="Wingdings" pitchFamily="2" charset="2"/>
              <a:buNone/>
              <a:tabLst>
                <a:tab pos="227013" algn="l"/>
                <a:tab pos="2860675" algn="l"/>
                <a:tab pos="5713413" algn="l"/>
                <a:tab pos="6972300" algn="l"/>
              </a:tabLst>
              <a:defRPr/>
            </a:pPr>
            <a:r>
              <a:rPr lang="en-US" sz="2000" dirty="0"/>
              <a:t>	 2147483647 	2147483648U 	</a:t>
            </a:r>
          </a:p>
          <a:p>
            <a:pPr marL="288925" lvl="1" indent="-117475" eaLnBrk="1" hangingPunct="1">
              <a:buFont typeface="Wingdings" pitchFamily="2" charset="2"/>
              <a:buNone/>
              <a:tabLst>
                <a:tab pos="227013" algn="l"/>
                <a:tab pos="2860675" algn="l"/>
                <a:tab pos="5549900" algn="l"/>
                <a:tab pos="6972300" algn="l"/>
              </a:tabLst>
              <a:defRPr/>
            </a:pPr>
            <a:r>
              <a:rPr lang="en-US" sz="2000" dirty="0"/>
              <a:t>	 2147483647 	(</a:t>
            </a:r>
            <a:r>
              <a:rPr lang="en-US" sz="2000" dirty="0" err="1"/>
              <a:t>int</a:t>
            </a:r>
            <a:r>
              <a:rPr lang="en-US" sz="2000" dirty="0"/>
              <a:t>) 2147483648U </a:t>
            </a:r>
            <a:r>
              <a:rPr lang="en-US" sz="2000" dirty="0">
                <a:latin typeface="Courier New" pitchFamily="49" charset="0"/>
              </a:rPr>
              <a:t>	</a:t>
            </a:r>
          </a:p>
        </p:txBody>
      </p:sp>
      <p:sp>
        <p:nvSpPr>
          <p:cNvPr id="2" name="灯片编号占位符 1">
            <a:extLst>
              <a:ext uri="{FF2B5EF4-FFF2-40B4-BE49-F238E27FC236}">
                <a16:creationId xmlns:a16="http://schemas.microsoft.com/office/drawing/2014/main" id="{63C70B20-E9A6-481B-A4BF-F1E7A0588332}"/>
              </a:ext>
            </a:extLst>
          </p:cNvPr>
          <p:cNvSpPr>
            <a:spLocks noGrp="1"/>
          </p:cNvSpPr>
          <p:nvPr>
            <p:ph type="sldNum" sz="quarter" idx="12"/>
          </p:nvPr>
        </p:nvSpPr>
        <p:spPr/>
        <p:txBody>
          <a:bodyPr/>
          <a:lstStyle/>
          <a:p>
            <a:pPr>
              <a:defRPr/>
            </a:pPr>
            <a:fld id="{7CD91111-FDA0-40C1-BB89-68CC8A010988}" type="slidenum">
              <a:rPr lang="zh-CN" altLang="en-US" smtClean="0"/>
              <a:pPr>
                <a:defRPr/>
              </a:pPr>
              <a:t>34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8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8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8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18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185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18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8610600" cy="573088"/>
          </a:xfrm>
        </p:spPr>
        <p:txBody>
          <a:bodyPr/>
          <a:lstStyle/>
          <a:p>
            <a:pPr eaLnBrk="1" hangingPunct="1">
              <a:defRPr/>
            </a:pPr>
            <a:r>
              <a:rPr lang="en-US" dirty="0"/>
              <a:t>Unsigned vs. Signed: Easy to Make Mistakes</a:t>
            </a:r>
          </a:p>
        </p:txBody>
      </p:sp>
      <p:sp>
        <p:nvSpPr>
          <p:cNvPr id="132099" name="Rectangle 3"/>
          <p:cNvSpPr>
            <a:spLocks noGrp="1" noChangeArrowheads="1"/>
          </p:cNvSpPr>
          <p:nvPr>
            <p:ph type="body" idx="1"/>
          </p:nvPr>
        </p:nvSpPr>
        <p:spPr>
          <a:xfrm>
            <a:off x="532606" y="1447800"/>
            <a:ext cx="8307388" cy="5224463"/>
          </a:xfrm>
        </p:spPr>
        <p:txBody>
          <a:bodyPr/>
          <a:lstStyle/>
          <a:p>
            <a:pPr lvl="2" eaLnBrk="1" hangingPunct="1">
              <a:buFont typeface="Wingdings" pitchFamily="2" charset="2"/>
              <a:buNone/>
              <a:defRPr/>
            </a:pPr>
            <a:r>
              <a:rPr lang="en-US" sz="1800" b="1" dirty="0">
                <a:latin typeface="Courier New" pitchFamily="49" charset="0"/>
              </a:rPr>
              <a:t>unsigned </a:t>
            </a:r>
            <a:r>
              <a:rPr lang="en-US" sz="1800" b="1" dirty="0" err="1">
                <a:latin typeface="Courier New" pitchFamily="49" charset="0"/>
              </a:rPr>
              <a:t>i</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cnt-2; </a:t>
            </a:r>
            <a:r>
              <a:rPr lang="en-US" sz="1800" b="1" dirty="0" err="1">
                <a:latin typeface="Courier New" pitchFamily="49" charset="0"/>
              </a:rPr>
              <a:t>i</a:t>
            </a:r>
            <a:r>
              <a:rPr lang="en-US" sz="1800" b="1" dirty="0">
                <a:latin typeface="Courier New" pitchFamily="49" charset="0"/>
              </a:rPr>
              <a:t> &gt;= 0; </a:t>
            </a:r>
            <a:r>
              <a:rPr lang="en-US" sz="1800" b="1" dirty="0" err="1">
                <a:latin typeface="Courier New" pitchFamily="49" charset="0"/>
              </a:rPr>
              <a:t>i</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  a[</a:t>
            </a:r>
            <a:r>
              <a:rPr lang="en-US" sz="1800" b="1" dirty="0" err="1">
                <a:latin typeface="Courier New" pitchFamily="49" charset="0"/>
              </a:rPr>
              <a:t>i</a:t>
            </a:r>
            <a:r>
              <a:rPr lang="en-US" sz="1800" b="1" dirty="0">
                <a:latin typeface="Courier New" pitchFamily="49" charset="0"/>
              </a:rPr>
              <a:t>] += a[i+1];</a:t>
            </a:r>
          </a:p>
          <a:p>
            <a:pPr lvl="1" eaLnBrk="1" hangingPunct="1">
              <a:defRPr/>
            </a:pPr>
            <a:endParaRPr lang="en-US" dirty="0"/>
          </a:p>
          <a:p>
            <a:pPr lvl="1" eaLnBrk="1" hangingPunct="1">
              <a:defRPr/>
            </a:pPr>
            <a:endParaRPr lang="en-US" dirty="0"/>
          </a:p>
          <a:p>
            <a:pPr lvl="1" eaLnBrk="1" hangingPunct="1">
              <a:defRPr/>
            </a:pPr>
            <a:r>
              <a:rPr lang="en-US" dirty="0"/>
              <a:t>Can be very subtle</a:t>
            </a:r>
          </a:p>
          <a:p>
            <a:pPr lvl="2">
              <a:buNone/>
              <a:defRPr/>
            </a:pPr>
            <a:r>
              <a:rPr lang="en-US" sz="1800" b="1" dirty="0">
                <a:latin typeface="Courier New" pitchFamily="49" charset="0"/>
              </a:rPr>
              <a:t>#define DELTA </a:t>
            </a:r>
            <a:r>
              <a:rPr lang="en-US" sz="1800" b="1" dirty="0" err="1">
                <a:latin typeface="Courier New" pitchFamily="49" charset="0"/>
              </a:rPr>
              <a:t>sizeof</a:t>
            </a:r>
            <a:r>
              <a:rPr lang="en-US" sz="1800" b="1" dirty="0">
                <a:latin typeface="Courier New" pitchFamily="49" charset="0"/>
              </a:rPr>
              <a:t>(</a:t>
            </a:r>
            <a:r>
              <a:rPr lang="en-US" sz="1800" b="1" dirty="0" err="1">
                <a:latin typeface="Courier New" pitchFamily="49" charset="0"/>
              </a:rPr>
              <a:t>int</a:t>
            </a:r>
            <a:r>
              <a:rPr lang="en-US" sz="1800" b="1" dirty="0">
                <a:latin typeface="Courier New" pitchFamily="49" charset="0"/>
              </a:rPr>
              <a:t>)</a:t>
            </a:r>
          </a:p>
          <a:p>
            <a:pPr lvl="2">
              <a:buNone/>
              <a:defRPr/>
            </a:pP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lvl="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 </a:t>
            </a:r>
            <a:r>
              <a:rPr lang="en-US" sz="1800" b="1" dirty="0" err="1">
                <a:latin typeface="Courier New" pitchFamily="49" charset="0"/>
              </a:rPr>
              <a:t>i</a:t>
            </a:r>
            <a:r>
              <a:rPr lang="en-US" sz="1800" b="1" dirty="0">
                <a:latin typeface="Courier New" pitchFamily="49" charset="0"/>
              </a:rPr>
              <a:t>-DELTA &gt;= 0; </a:t>
            </a:r>
            <a:r>
              <a:rPr lang="en-US" sz="1800" b="1" dirty="0" err="1">
                <a:latin typeface="Courier New" pitchFamily="49" charset="0"/>
              </a:rPr>
              <a:t>i</a:t>
            </a:r>
            <a:r>
              <a:rPr lang="en-US" sz="1800" b="1" dirty="0">
                <a:latin typeface="Courier New" pitchFamily="49" charset="0"/>
              </a:rPr>
              <a:t>-= DELTA)</a:t>
            </a:r>
          </a:p>
          <a:p>
            <a:pPr lvl="2">
              <a:buNone/>
              <a:defRPr/>
            </a:pPr>
            <a:r>
              <a:rPr lang="en-US" sz="1800" b="1" dirty="0">
                <a:latin typeface="Courier New" pitchFamily="49" charset="0"/>
              </a:rPr>
              <a:t>. . .</a:t>
            </a:r>
          </a:p>
        </p:txBody>
      </p:sp>
      <p:sp>
        <p:nvSpPr>
          <p:cNvPr id="2" name="灯片编号占位符 1">
            <a:extLst>
              <a:ext uri="{FF2B5EF4-FFF2-40B4-BE49-F238E27FC236}">
                <a16:creationId xmlns:a16="http://schemas.microsoft.com/office/drawing/2014/main" id="{88ECE130-CBDB-4BC1-995D-B9267EC9C961}"/>
              </a:ext>
            </a:extLst>
          </p:cNvPr>
          <p:cNvSpPr>
            <a:spLocks noGrp="1"/>
          </p:cNvSpPr>
          <p:nvPr>
            <p:ph type="sldNum" sz="quarter" idx="12"/>
          </p:nvPr>
        </p:nvSpPr>
        <p:spPr/>
        <p:txBody>
          <a:bodyPr/>
          <a:lstStyle/>
          <a:p>
            <a:pPr>
              <a:defRPr/>
            </a:pPr>
            <a:fld id="{7CD91111-FDA0-40C1-BB89-68CC8A010988}" type="slidenum">
              <a:rPr lang="zh-CN" altLang="en-US" smtClean="0"/>
              <a:pPr>
                <a:defRPr/>
              </a:pPr>
              <a:t>35</a:t>
            </a:fld>
            <a:endParaRPr lang="en-US" altLang="zh-CN"/>
          </a:p>
        </p:txBody>
      </p:sp>
    </p:spTree>
    <p:extLst>
      <p:ext uri="{BB962C8B-B14F-4D97-AF65-F5344CB8AC3E}">
        <p14:creationId xmlns:p14="http://schemas.microsoft.com/office/powerpoint/2010/main" val="1990393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0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0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09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2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90600" y="4010024"/>
            <a:ext cx="7543800" cy="942975"/>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3" name="Content Placeholder 2"/>
          <p:cNvSpPr>
            <a:spLocks noGrp="1"/>
          </p:cNvSpPr>
          <p:nvPr>
            <p:ph idx="1"/>
          </p:nvPr>
        </p:nvSpPr>
        <p:spPr>
          <a:xfrm>
            <a:off x="537453" y="1524000"/>
            <a:ext cx="8177382" cy="4972050"/>
          </a:xfrm>
        </p:spPr>
        <p:txBody>
          <a:bodyPr/>
          <a:lstStyle/>
          <a:p>
            <a:r>
              <a:rPr lang="en-US" dirty="0"/>
              <a:t>Bit pattern is maintained</a:t>
            </a:r>
          </a:p>
          <a:p>
            <a:r>
              <a:rPr lang="en-US" dirty="0"/>
              <a:t>But reinterpreted</a:t>
            </a:r>
          </a:p>
          <a:p>
            <a:r>
              <a:rPr lang="en-US" dirty="0"/>
              <a:t>Can have unexpected effects: adding or subtracting 2</a:t>
            </a:r>
            <a:r>
              <a:rPr lang="en-US" baseline="30000" dirty="0"/>
              <a:t>w</a:t>
            </a:r>
          </a:p>
          <a:p>
            <a:endParaRPr lang="en-US" dirty="0"/>
          </a:p>
          <a:p>
            <a:r>
              <a:rPr lang="en-US" dirty="0"/>
              <a:t>Expression containing signed and unsigned </a:t>
            </a:r>
            <a:r>
              <a:rPr lang="en-US" dirty="0" err="1"/>
              <a:t>int</a:t>
            </a:r>
            <a:endParaRPr lang="en-US" dirty="0"/>
          </a:p>
          <a:p>
            <a:pPr lvl="1"/>
            <a:r>
              <a:rPr lang="en-US" dirty="0" err="1">
                <a:latin typeface="Courier New"/>
                <a:cs typeface="Courier New"/>
              </a:rPr>
              <a:t>int</a:t>
            </a:r>
            <a:r>
              <a:rPr lang="en-US" dirty="0"/>
              <a:t> is cast to </a:t>
            </a:r>
            <a:r>
              <a:rPr lang="en-US" dirty="0">
                <a:latin typeface="Courier New"/>
                <a:cs typeface="Courier New"/>
              </a:rPr>
              <a:t>unsigned</a:t>
            </a:r>
            <a:r>
              <a:rPr lang="en-US" dirty="0"/>
              <a:t>!!</a:t>
            </a:r>
          </a:p>
        </p:txBody>
      </p:sp>
      <p:sp>
        <p:nvSpPr>
          <p:cNvPr id="2" name="Title 1"/>
          <p:cNvSpPr>
            <a:spLocks noGrp="1"/>
          </p:cNvSpPr>
          <p:nvPr>
            <p:ph type="title"/>
          </p:nvPr>
        </p:nvSpPr>
        <p:spPr>
          <a:xfrm>
            <a:off x="396875" y="381000"/>
            <a:ext cx="8177382" cy="762000"/>
          </a:xfrm>
        </p:spPr>
        <p:txBody>
          <a:bodyPr/>
          <a:lstStyle/>
          <a:p>
            <a:pPr marL="0" indent="0"/>
            <a:r>
              <a:rPr lang="en-US" dirty="0"/>
              <a:t>Summary</a:t>
            </a:r>
            <a:br>
              <a:rPr lang="en-US" dirty="0"/>
            </a:br>
            <a:r>
              <a:rPr lang="en-US" dirty="0"/>
              <a:t>Casting Signed </a:t>
            </a:r>
            <a:r>
              <a:rPr lang="en-US" altLang="zh-CN" dirty="0">
                <a:latin typeface="Arial" panose="020B0604020202020204" pitchFamily="34" charset="0"/>
                <a:cs typeface="Arial" panose="020B0604020202020204" pitchFamily="34" charset="0"/>
              </a:rPr>
              <a:t>↔</a:t>
            </a:r>
            <a:r>
              <a:rPr lang="en-US" dirty="0"/>
              <a:t> Unsigned: Basic Rules</a:t>
            </a:r>
          </a:p>
        </p:txBody>
      </p:sp>
      <p:sp>
        <p:nvSpPr>
          <p:cNvPr id="5" name="灯片编号占位符 4">
            <a:extLst>
              <a:ext uri="{FF2B5EF4-FFF2-40B4-BE49-F238E27FC236}">
                <a16:creationId xmlns:a16="http://schemas.microsoft.com/office/drawing/2014/main" id="{57359EFD-BED0-4F7A-9009-5FC0F47A0C9F}"/>
              </a:ext>
            </a:extLst>
          </p:cNvPr>
          <p:cNvSpPr>
            <a:spLocks noGrp="1"/>
          </p:cNvSpPr>
          <p:nvPr>
            <p:ph type="sldNum" sz="quarter" idx="12"/>
          </p:nvPr>
        </p:nvSpPr>
        <p:spPr/>
        <p:txBody>
          <a:bodyPr/>
          <a:lstStyle/>
          <a:p>
            <a:pPr>
              <a:defRPr/>
            </a:pPr>
            <a:fld id="{7CD91111-FDA0-40C1-BB89-68CC8A010988}" type="slidenum">
              <a:rPr lang="zh-CN" altLang="en-US" smtClean="0"/>
              <a:pPr>
                <a:defRPr/>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dirty="0">
                <a:solidFill>
                  <a:schemeClr val="bg1">
                    <a:lumMod val="65000"/>
                  </a:schemeClr>
                </a:solidFill>
              </a:rPr>
              <a:t>Representation: unsigned and signed</a:t>
            </a:r>
          </a:p>
          <a:p>
            <a:pPr lvl="1"/>
            <a:r>
              <a:rPr lang="en-US" dirty="0">
                <a:solidFill>
                  <a:srgbClr val="A6A6A6"/>
                </a:solidFill>
              </a:rPr>
              <a:t>Conversion, casting</a:t>
            </a:r>
          </a:p>
          <a:p>
            <a:pPr lvl="1"/>
            <a:r>
              <a:rPr lang="en-US" b="1" dirty="0"/>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
        <p:nvSpPr>
          <p:cNvPr id="4" name="灯片编号占位符 3">
            <a:extLst>
              <a:ext uri="{FF2B5EF4-FFF2-40B4-BE49-F238E27FC236}">
                <a16:creationId xmlns:a16="http://schemas.microsoft.com/office/drawing/2014/main" id="{FC46BCA1-8B0B-42E2-BB01-9D15EF7D756A}"/>
              </a:ext>
            </a:extLst>
          </p:cNvPr>
          <p:cNvSpPr>
            <a:spLocks noGrp="1"/>
          </p:cNvSpPr>
          <p:nvPr>
            <p:ph type="sldNum" sz="quarter" idx="12"/>
          </p:nvPr>
        </p:nvSpPr>
        <p:spPr/>
        <p:txBody>
          <a:bodyPr/>
          <a:lstStyle/>
          <a:p>
            <a:pPr>
              <a:defRPr/>
            </a:pPr>
            <a:fld id="{7CD91111-FDA0-40C1-BB89-68CC8A010988}" type="slidenum">
              <a:rPr lang="zh-CN" altLang="en-US" smtClean="0"/>
              <a:pPr>
                <a:defRPr/>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04800" y="152400"/>
            <a:ext cx="6110288" cy="555625"/>
          </a:xfrm>
        </p:spPr>
        <p:txBody>
          <a:bodyPr/>
          <a:lstStyle/>
          <a:p>
            <a:pPr eaLnBrk="1" hangingPunct="1">
              <a:defRPr/>
            </a:pPr>
            <a:r>
              <a:rPr lang="en-US" dirty="0"/>
              <a:t>Sign Extension</a:t>
            </a:r>
          </a:p>
        </p:txBody>
      </p:sp>
      <p:sp>
        <p:nvSpPr>
          <p:cNvPr id="125955" name="Rectangle 3"/>
          <p:cNvSpPr>
            <a:spLocks noGrp="1" noChangeArrowheads="1"/>
          </p:cNvSpPr>
          <p:nvPr>
            <p:ph type="body" idx="1"/>
          </p:nvPr>
        </p:nvSpPr>
        <p:spPr>
          <a:xfrm>
            <a:off x="303213" y="839788"/>
            <a:ext cx="8294687" cy="5224462"/>
          </a:xfrm>
        </p:spPr>
        <p:txBody>
          <a:bodyPr lIns="90487" tIns="44450" rIns="90487" bIns="44450"/>
          <a:lstStyle/>
          <a:p>
            <a:pPr eaLnBrk="1" hangingPunct="1">
              <a:defRPr/>
            </a:pPr>
            <a:r>
              <a:rPr lang="en-US" dirty="0"/>
              <a:t>Task:</a:t>
            </a:r>
          </a:p>
          <a:p>
            <a:pPr lvl="1" eaLnBrk="1" hangingPunct="1">
              <a:defRPr/>
            </a:pPr>
            <a:r>
              <a:rPr lang="en-US" dirty="0"/>
              <a:t>Given </a:t>
            </a:r>
            <a:r>
              <a:rPr lang="en-US" i="1" dirty="0"/>
              <a:t>w</a:t>
            </a:r>
            <a:r>
              <a:rPr lang="en-US" dirty="0"/>
              <a:t>-bit signed integer </a:t>
            </a:r>
            <a:r>
              <a:rPr lang="en-US" i="1" dirty="0"/>
              <a:t>x</a:t>
            </a:r>
            <a:endParaRPr lang="en-US" dirty="0"/>
          </a:p>
          <a:p>
            <a:pPr lvl="1" eaLnBrk="1" hangingPunct="1">
              <a:defRPr/>
            </a:pPr>
            <a:r>
              <a:rPr lang="en-US" dirty="0"/>
              <a:t>Convert it to </a:t>
            </a:r>
            <a:r>
              <a:rPr lang="en-US" i="1" dirty="0" err="1"/>
              <a:t>w</a:t>
            </a:r>
            <a:r>
              <a:rPr lang="en-US" dirty="0" err="1"/>
              <a:t>+</a:t>
            </a:r>
            <a:r>
              <a:rPr lang="en-US" i="1" dirty="0" err="1"/>
              <a:t>k</a:t>
            </a:r>
            <a:r>
              <a:rPr lang="en-US" dirty="0" err="1"/>
              <a:t>-bit</a:t>
            </a:r>
            <a:r>
              <a:rPr lang="en-US" dirty="0"/>
              <a:t> integer with same value</a:t>
            </a:r>
          </a:p>
          <a:p>
            <a:pPr eaLnBrk="1" hangingPunct="1">
              <a:defRPr/>
            </a:pPr>
            <a:r>
              <a:rPr lang="en-US" dirty="0"/>
              <a:t>Rule:</a:t>
            </a:r>
          </a:p>
          <a:p>
            <a:pPr lvl="1" eaLnBrk="1" hangingPunct="1">
              <a:defRPr/>
            </a:pPr>
            <a:r>
              <a:rPr lang="en-US" dirty="0"/>
              <a:t>Make </a:t>
            </a:r>
            <a:r>
              <a:rPr lang="en-US" i="1" dirty="0"/>
              <a:t>k</a:t>
            </a:r>
            <a:r>
              <a:rPr lang="en-US" dirty="0"/>
              <a:t> copies of sign bit:</a:t>
            </a:r>
          </a:p>
          <a:p>
            <a:pPr lvl="1" eaLnBrk="1" hangingPunct="1">
              <a:defRPr/>
            </a:pPr>
            <a:r>
              <a:rPr lang="en-US" b="0" i="1" dirty="0"/>
              <a:t>X</a:t>
            </a:r>
            <a:r>
              <a:rPr lang="en-US" dirty="0"/>
              <a:t> </a:t>
            </a:r>
            <a:r>
              <a:rPr lang="en-US" dirty="0">
                <a:latin typeface="Symbol" pitchFamily="18" charset="2"/>
              </a:rPr>
              <a:t></a:t>
            </a:r>
            <a:r>
              <a:rPr lang="en-US" dirty="0"/>
              <a:t> =  </a:t>
            </a:r>
            <a:r>
              <a:rPr lang="en-US" b="0" i="1" dirty="0" err="1"/>
              <a:t>x</a:t>
            </a:r>
            <a:r>
              <a:rPr lang="en-US" b="0" i="1" baseline="-25000" dirty="0" err="1"/>
              <a:t>w</a:t>
            </a:r>
            <a:r>
              <a:rPr lang="en-US" b="0" baseline="-25000" dirty="0"/>
              <a:t>–1 </a:t>
            </a:r>
            <a:r>
              <a:rPr lang="en-US" dirty="0"/>
              <a:t>,…, </a:t>
            </a:r>
            <a:r>
              <a:rPr lang="en-US" b="0" i="1" dirty="0" err="1"/>
              <a:t>x</a:t>
            </a:r>
            <a:r>
              <a:rPr lang="en-US" b="0" i="1" baseline="-25000" dirty="0" err="1"/>
              <a:t>w</a:t>
            </a:r>
            <a:r>
              <a:rPr lang="en-US" b="0" baseline="-25000" dirty="0"/>
              <a:t>–1 </a:t>
            </a:r>
            <a:r>
              <a:rPr lang="en-US" dirty="0"/>
              <a:t>, </a:t>
            </a:r>
            <a:r>
              <a:rPr lang="en-US" b="0" i="1" dirty="0" err="1"/>
              <a:t>x</a:t>
            </a:r>
            <a:r>
              <a:rPr lang="en-US" b="0" i="1" baseline="-25000" dirty="0" err="1"/>
              <a:t>w</a:t>
            </a:r>
            <a:r>
              <a:rPr lang="en-US" b="0" baseline="-25000" dirty="0"/>
              <a:t>–1 </a:t>
            </a:r>
            <a:r>
              <a:rPr lang="en-US" dirty="0"/>
              <a:t>, </a:t>
            </a:r>
            <a:r>
              <a:rPr lang="en-US" b="0" i="1" dirty="0" err="1"/>
              <a:t>x</a:t>
            </a:r>
            <a:r>
              <a:rPr lang="en-US" b="0" i="1" baseline="-25000" dirty="0" err="1"/>
              <a:t>w</a:t>
            </a:r>
            <a:r>
              <a:rPr lang="en-US" b="0" baseline="-25000" dirty="0"/>
              <a:t>–2 </a:t>
            </a:r>
            <a:r>
              <a:rPr lang="en-US" dirty="0"/>
              <a:t>,…, </a:t>
            </a:r>
            <a:r>
              <a:rPr lang="en-US" b="0" i="1" dirty="0"/>
              <a:t>x</a:t>
            </a:r>
            <a:r>
              <a:rPr lang="en-US" b="0" baseline="-25000" dirty="0"/>
              <a:t>0</a:t>
            </a:r>
          </a:p>
          <a:p>
            <a:pPr eaLnBrk="1" hangingPunct="1">
              <a:defRPr/>
            </a:pPr>
            <a:endParaRPr lang="en-US" dirty="0"/>
          </a:p>
        </p:txBody>
      </p:sp>
      <p:sp>
        <p:nvSpPr>
          <p:cNvPr id="28676" name="Freeform 4"/>
          <p:cNvSpPr>
            <a:spLocks/>
          </p:cNvSpPr>
          <p:nvPr/>
        </p:nvSpPr>
        <p:spPr bwMode="auto">
          <a:xfrm>
            <a:off x="1979612" y="3733800"/>
            <a:ext cx="1296988" cy="77788"/>
          </a:xfrm>
          <a:custGeom>
            <a:avLst/>
            <a:gdLst>
              <a:gd name="T0" fmla="*/ 0 w 817"/>
              <a:gd name="T1" fmla="*/ 0 h 49"/>
              <a:gd name="T2" fmla="*/ 0 w 817"/>
              <a:gd name="T3" fmla="*/ 48 h 49"/>
              <a:gd name="T4" fmla="*/ 816 w 817"/>
              <a:gd name="T5" fmla="*/ 48 h 49"/>
              <a:gd name="T6" fmla="*/ 816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p:spPr>
        <p:txBody>
          <a:bodyPr/>
          <a:lstStyle/>
          <a:p>
            <a:endParaRPr lang="en-US"/>
          </a:p>
        </p:txBody>
      </p:sp>
      <p:sp>
        <p:nvSpPr>
          <p:cNvPr id="28677" name="Rectangle 5"/>
          <p:cNvSpPr>
            <a:spLocks noChangeArrowheads="1"/>
          </p:cNvSpPr>
          <p:nvPr/>
        </p:nvSpPr>
        <p:spPr bwMode="auto">
          <a:xfrm>
            <a:off x="1828800" y="3962400"/>
            <a:ext cx="1529841" cy="335989"/>
          </a:xfrm>
          <a:prstGeom prst="rect">
            <a:avLst/>
          </a:prstGeom>
          <a:noFill/>
          <a:ln w="25400">
            <a:noFill/>
            <a:miter lim="800000"/>
            <a:headEnd/>
            <a:tailEnd/>
          </a:ln>
        </p:spPr>
        <p:txBody>
          <a:bodyPr wrap="none" lIns="90487" tIns="44450" rIns="90487" bIns="44450">
            <a:spAutoFit/>
          </a:bodyPr>
          <a:lstStyle/>
          <a:p>
            <a:pPr>
              <a:lnSpc>
                <a:spcPct val="100000"/>
              </a:lnSpc>
            </a:pPr>
            <a:r>
              <a:rPr lang="en-US" sz="1600" i="1" dirty="0">
                <a:latin typeface="Calibri" pitchFamily="34" charset="0"/>
              </a:rPr>
              <a:t>k</a:t>
            </a:r>
            <a:r>
              <a:rPr lang="en-US" sz="1600" dirty="0">
                <a:latin typeface="Calibri" pitchFamily="34" charset="0"/>
              </a:rPr>
              <a:t> copies of MSB</a:t>
            </a:r>
          </a:p>
        </p:txBody>
      </p:sp>
      <p:grpSp>
        <p:nvGrpSpPr>
          <p:cNvPr id="2" name="Group 6"/>
          <p:cNvGrpSpPr>
            <a:grpSpLocks/>
          </p:cNvGrpSpPr>
          <p:nvPr/>
        </p:nvGrpSpPr>
        <p:grpSpPr bwMode="auto">
          <a:xfrm>
            <a:off x="1905000" y="3876675"/>
            <a:ext cx="5181600" cy="2924174"/>
            <a:chOff x="1392" y="2097"/>
            <a:chExt cx="3264" cy="1842"/>
          </a:xfrm>
        </p:grpSpPr>
        <p:grpSp>
          <p:nvGrpSpPr>
            <p:cNvPr id="3" name="Group 7"/>
            <p:cNvGrpSpPr>
              <a:grpSpLocks/>
            </p:cNvGrpSpPr>
            <p:nvPr/>
          </p:nvGrpSpPr>
          <p:grpSpPr bwMode="auto">
            <a:xfrm>
              <a:off x="1392" y="2352"/>
              <a:ext cx="3264" cy="1248"/>
              <a:chOff x="1392" y="2352"/>
              <a:chExt cx="3264" cy="1248"/>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28687" name="Rectangle 16"/>
              <p:cNvSpPr>
                <a:spLocks noChangeArrowheads="1"/>
              </p:cNvSpPr>
              <p:nvPr/>
            </p:nvSpPr>
            <p:spPr bwMode="auto">
              <a:xfrm>
                <a:off x="2544" y="2352"/>
                <a:ext cx="248"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endParaRPr lang="en-US" b="0">
                  <a:latin typeface="Symbol" pitchFamily="18" charset="2"/>
                </a:endParaRPr>
              </a:p>
            </p:txBody>
          </p:sp>
          <p:sp>
            <p:nvSpPr>
              <p:cNvPr id="28688" name="Rectangle 17"/>
              <p:cNvSpPr>
                <a:spLocks noChangeArrowheads="1"/>
              </p:cNvSpPr>
              <p:nvPr/>
            </p:nvSpPr>
            <p:spPr bwMode="auto">
              <a:xfrm>
                <a:off x="1392" y="3360"/>
                <a:ext cx="284"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r>
                  <a:rPr lang="en-US" b="0">
                    <a:latin typeface="Symbol" pitchFamily="18" charset="2"/>
                  </a:rPr>
                  <a:t></a:t>
                </a: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r>
                    <a:rPr lang="en-US" b="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700" name="Rectangle 42"/>
              <p:cNvSpPr>
                <a:spLocks noChangeArrowheads="1"/>
              </p:cNvSpPr>
              <p:nvPr/>
            </p:nvSpPr>
            <p:spPr bwMode="auto">
              <a:xfrm>
                <a:off x="2352" y="3120"/>
                <a:ext cx="451" cy="192"/>
              </a:xfrm>
              <a:prstGeom prst="rect">
                <a:avLst/>
              </a:prstGeom>
              <a:noFill/>
              <a:ln w="25400">
                <a:noFill/>
                <a:miter lim="800000"/>
                <a:headEnd/>
                <a:tailEnd/>
              </a:ln>
            </p:spPr>
            <p:txBody>
              <a:bodyPr wrap="none">
                <a:spAutoFit/>
              </a:bodyPr>
              <a:lstStyle/>
              <a:p>
                <a:pPr>
                  <a:lnSpc>
                    <a:spcPct val="100000"/>
                  </a:lnSpc>
                </a:pPr>
                <a:r>
                  <a:rPr lang="en-US" sz="1400" b="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3696" y="2097"/>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3696"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2208"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k</a:t>
              </a:r>
            </a:p>
          </p:txBody>
        </p:sp>
      </p:grpSp>
      <p:sp>
        <p:nvSpPr>
          <p:cNvPr id="7" name="灯片编号占位符 6">
            <a:extLst>
              <a:ext uri="{FF2B5EF4-FFF2-40B4-BE49-F238E27FC236}">
                <a16:creationId xmlns:a16="http://schemas.microsoft.com/office/drawing/2014/main" id="{A62B18AC-634D-4F71-87A3-6351DE653D25}"/>
              </a:ext>
            </a:extLst>
          </p:cNvPr>
          <p:cNvSpPr>
            <a:spLocks noGrp="1"/>
          </p:cNvSpPr>
          <p:nvPr>
            <p:ph type="sldNum" sz="quarter" idx="12"/>
          </p:nvPr>
        </p:nvSpPr>
        <p:spPr/>
        <p:txBody>
          <a:bodyPr/>
          <a:lstStyle/>
          <a:p>
            <a:pPr>
              <a:defRPr/>
            </a:pPr>
            <a:fld id="{7CD91111-FDA0-40C1-BB89-68CC8A010988}" type="slidenum">
              <a:rPr lang="zh-CN" altLang="en-US" smtClean="0"/>
              <a:pPr>
                <a:defRPr/>
              </a:pPr>
              <a:t>38</a:t>
            </a:fld>
            <a:endParaRPr lang="en-US" alt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Sign Extension: Simple Example</a:t>
            </a:r>
          </a:p>
        </p:txBody>
      </p:sp>
      <p:sp>
        <p:nvSpPr>
          <p:cNvPr id="2" name="TextBox 1"/>
          <p:cNvSpPr txBox="1"/>
          <p:nvPr/>
        </p:nvSpPr>
        <p:spPr>
          <a:xfrm>
            <a:off x="76200" y="309371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3" name="Table 2"/>
          <p:cNvGraphicFramePr>
            <a:graphicFrameLocks noGrp="1"/>
          </p:cNvGraphicFramePr>
          <p:nvPr/>
        </p:nvGraphicFramePr>
        <p:xfrm>
          <a:off x="1503749" y="27127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9" name="TextBox 8"/>
          <p:cNvSpPr txBox="1"/>
          <p:nvPr/>
        </p:nvSpPr>
        <p:spPr>
          <a:xfrm>
            <a:off x="76200" y="478149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12" name="Table 11"/>
          <p:cNvGraphicFramePr>
            <a:graphicFrameLocks noGrp="1"/>
          </p:cNvGraphicFramePr>
          <p:nvPr/>
        </p:nvGraphicFramePr>
        <p:xfrm>
          <a:off x="914400" y="4400490"/>
          <a:ext cx="3505200" cy="76708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4200">
                  <a:extLst>
                    <a:ext uri="{9D8B030D-6E8A-4147-A177-3AD203B41FA5}">
                      <a16:colId xmlns:a16="http://schemas.microsoft.com/office/drawing/2014/main" val="20005"/>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-32</a:t>
                      </a:r>
                    </a:p>
                  </a:txBody>
                  <a:tcPr>
                    <a:solidFill>
                      <a:schemeClr val="bg1">
                        <a:lumMod val="95000"/>
                      </a:schemeClr>
                    </a:solidFill>
                  </a:tcPr>
                </a:tc>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3" name="TextBox 12"/>
          <p:cNvSpPr txBox="1"/>
          <p:nvPr/>
        </p:nvSpPr>
        <p:spPr>
          <a:xfrm>
            <a:off x="4719320" y="3093710"/>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14" name="Table 13"/>
          <p:cNvGraphicFramePr>
            <a:graphicFrameLocks noGrp="1"/>
          </p:cNvGraphicFramePr>
          <p:nvPr/>
        </p:nvGraphicFramePr>
        <p:xfrm>
          <a:off x="6146869" y="27127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nvGraphicFramePr>
        <p:xfrm>
          <a:off x="5582920" y="4400490"/>
          <a:ext cx="3505200" cy="76708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4200">
                  <a:extLst>
                    <a:ext uri="{9D8B030D-6E8A-4147-A177-3AD203B41FA5}">
                      <a16:colId xmlns:a16="http://schemas.microsoft.com/office/drawing/2014/main" val="20005"/>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-32</a:t>
                      </a:r>
                    </a:p>
                  </a:txBody>
                  <a:tcPr>
                    <a:solidFill>
                      <a:schemeClr val="bg1">
                        <a:lumMod val="95000"/>
                      </a:schemeClr>
                    </a:solidFill>
                  </a:tcPr>
                </a:tc>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5" name="TextBox 14"/>
          <p:cNvSpPr txBox="1"/>
          <p:nvPr/>
        </p:nvSpPr>
        <p:spPr>
          <a:xfrm>
            <a:off x="4719320" y="4781490"/>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cxnSp>
        <p:nvCxnSpPr>
          <p:cNvPr id="5" name="Straight Connector 4"/>
          <p:cNvCxnSpPr/>
          <p:nvPr/>
        </p:nvCxnSpPr>
        <p:spPr bwMode="auto">
          <a:xfrm>
            <a:off x="4572000" y="1752600"/>
            <a:ext cx="0" cy="4572000"/>
          </a:xfrm>
          <a:prstGeom prst="line">
            <a:avLst/>
          </a:prstGeom>
          <a:noFill/>
          <a:ln w="25400" cap="flat" cmpd="sng" algn="ctr">
            <a:solidFill>
              <a:schemeClr val="bg2">
                <a:lumMod val="75000"/>
              </a:schemeClr>
            </a:solidFill>
            <a:prstDash val="solid"/>
            <a:round/>
            <a:headEnd type="none" w="med" len="med"/>
            <a:tailEnd type="none" w="med" len="med"/>
          </a:ln>
          <a:effectLst/>
        </p:spPr>
      </p:cxnSp>
      <p:cxnSp>
        <p:nvCxnSpPr>
          <p:cNvPr id="17" name="Straight Arrow Connector 16"/>
          <p:cNvCxnSpPr/>
          <p:nvPr/>
        </p:nvCxnSpPr>
        <p:spPr bwMode="auto">
          <a:xfrm>
            <a:off x="1788160" y="3373120"/>
            <a:ext cx="0" cy="1524000"/>
          </a:xfrm>
          <a:prstGeom prst="straightConnector1">
            <a:avLst/>
          </a:prstGeom>
          <a:noFill/>
          <a:ln w="25400" cap="flat" cmpd="sng" algn="ctr">
            <a:solidFill>
              <a:srgbClr val="CC0000"/>
            </a:solidFill>
            <a:prstDash val="solid"/>
            <a:round/>
            <a:headEnd type="none" w="med" len="med"/>
            <a:tailEnd type="arrow"/>
          </a:ln>
          <a:effectLst/>
        </p:spPr>
      </p:cxnSp>
      <p:cxnSp>
        <p:nvCxnSpPr>
          <p:cNvPr id="21" name="Straight Arrow Connector 20"/>
          <p:cNvCxnSpPr/>
          <p:nvPr/>
        </p:nvCxnSpPr>
        <p:spPr bwMode="auto">
          <a:xfrm flipH="1">
            <a:off x="1219200" y="3352800"/>
            <a:ext cx="533400" cy="1524000"/>
          </a:xfrm>
          <a:prstGeom prst="straightConnector1">
            <a:avLst/>
          </a:prstGeom>
          <a:noFill/>
          <a:ln w="25400" cap="flat" cmpd="sng" algn="ctr">
            <a:solidFill>
              <a:srgbClr val="CC0000"/>
            </a:solidFill>
            <a:prstDash val="solid"/>
            <a:round/>
            <a:headEnd type="none" w="med" len="med"/>
            <a:tailEnd type="arrow"/>
          </a:ln>
          <a:effectLst/>
        </p:spPr>
      </p:cxnSp>
      <p:cxnSp>
        <p:nvCxnSpPr>
          <p:cNvPr id="26" name="Straight Arrow Connector 25"/>
          <p:cNvCxnSpPr/>
          <p:nvPr/>
        </p:nvCxnSpPr>
        <p:spPr bwMode="auto">
          <a:xfrm>
            <a:off x="6461760" y="3373120"/>
            <a:ext cx="0" cy="1524000"/>
          </a:xfrm>
          <a:prstGeom prst="straightConnector1">
            <a:avLst/>
          </a:prstGeom>
          <a:noFill/>
          <a:ln w="25400" cap="flat" cmpd="sng" algn="ctr">
            <a:solidFill>
              <a:srgbClr val="CC0000"/>
            </a:solidFill>
            <a:prstDash val="solid"/>
            <a:round/>
            <a:headEnd type="none" w="med" len="med"/>
            <a:tailEnd type="arrow"/>
          </a:ln>
          <a:effectLst/>
        </p:spPr>
      </p:cxnSp>
      <p:cxnSp>
        <p:nvCxnSpPr>
          <p:cNvPr id="27" name="Straight Arrow Connector 26"/>
          <p:cNvCxnSpPr/>
          <p:nvPr/>
        </p:nvCxnSpPr>
        <p:spPr bwMode="auto">
          <a:xfrm flipH="1">
            <a:off x="5892800" y="3352800"/>
            <a:ext cx="533400" cy="1524000"/>
          </a:xfrm>
          <a:prstGeom prst="straightConnector1">
            <a:avLst/>
          </a:prstGeom>
          <a:noFill/>
          <a:ln w="25400" cap="flat" cmpd="sng" algn="ctr">
            <a:solidFill>
              <a:srgbClr val="CC0000"/>
            </a:solidFill>
            <a:prstDash val="solid"/>
            <a:round/>
            <a:headEnd type="none" w="med" len="med"/>
            <a:tailEnd type="arrow"/>
          </a:ln>
          <a:effectLst/>
        </p:spPr>
      </p:cxnSp>
      <p:sp>
        <p:nvSpPr>
          <p:cNvPr id="25" name="TextBox 24"/>
          <p:cNvSpPr txBox="1"/>
          <p:nvPr/>
        </p:nvSpPr>
        <p:spPr>
          <a:xfrm>
            <a:off x="1219200" y="1600200"/>
            <a:ext cx="2267159" cy="461665"/>
          </a:xfrm>
          <a:prstGeom prst="rect">
            <a:avLst/>
          </a:prstGeom>
          <a:noFill/>
        </p:spPr>
        <p:txBody>
          <a:bodyPr wrap="none" rtlCol="0">
            <a:spAutoFit/>
          </a:bodyPr>
          <a:lstStyle/>
          <a:p>
            <a:r>
              <a:rPr lang="en-US" dirty="0">
                <a:solidFill>
                  <a:schemeClr val="bg2">
                    <a:lumMod val="75000"/>
                  </a:schemeClr>
                </a:solidFill>
                <a:latin typeface="Calibri" pitchFamily="34" charset="0"/>
              </a:rPr>
              <a:t>Positive number</a:t>
            </a:r>
          </a:p>
        </p:txBody>
      </p:sp>
      <p:sp>
        <p:nvSpPr>
          <p:cNvPr id="29" name="TextBox 28"/>
          <p:cNvSpPr txBox="1"/>
          <p:nvPr/>
        </p:nvSpPr>
        <p:spPr>
          <a:xfrm>
            <a:off x="5918200" y="1600200"/>
            <a:ext cx="2392193" cy="461665"/>
          </a:xfrm>
          <a:prstGeom prst="rect">
            <a:avLst/>
          </a:prstGeom>
          <a:noFill/>
        </p:spPr>
        <p:txBody>
          <a:bodyPr wrap="none" rtlCol="0">
            <a:spAutoFit/>
          </a:bodyPr>
          <a:lstStyle/>
          <a:p>
            <a:r>
              <a:rPr lang="en-US" dirty="0">
                <a:solidFill>
                  <a:schemeClr val="bg2">
                    <a:lumMod val="75000"/>
                  </a:schemeClr>
                </a:solidFill>
                <a:latin typeface="Calibri" pitchFamily="34" charset="0"/>
              </a:rPr>
              <a:t>Negative number</a:t>
            </a:r>
          </a:p>
        </p:txBody>
      </p:sp>
      <p:sp>
        <p:nvSpPr>
          <p:cNvPr id="4" name="灯片编号占位符 3">
            <a:extLst>
              <a:ext uri="{FF2B5EF4-FFF2-40B4-BE49-F238E27FC236}">
                <a16:creationId xmlns:a16="http://schemas.microsoft.com/office/drawing/2014/main" id="{15B23D0D-7526-4D9D-9B89-47AF82C51213}"/>
              </a:ext>
            </a:extLst>
          </p:cNvPr>
          <p:cNvSpPr>
            <a:spLocks noGrp="1"/>
          </p:cNvSpPr>
          <p:nvPr>
            <p:ph type="sldNum" sz="quarter" idx="12"/>
          </p:nvPr>
        </p:nvSpPr>
        <p:spPr/>
        <p:txBody>
          <a:bodyPr/>
          <a:lstStyle/>
          <a:p>
            <a:pPr>
              <a:defRPr/>
            </a:pPr>
            <a:fld id="{44DF2893-BD81-4B20-8850-BD19E5472E88}" type="slidenum">
              <a:rPr lang="zh-CN" altLang="en-US" smtClean="0"/>
              <a:pPr>
                <a:defRPr/>
              </a:pPr>
              <a:t>39</a:t>
            </a:fld>
            <a:endParaRPr lang="en-US" altLang="zh-CN"/>
          </a:p>
        </p:txBody>
      </p:sp>
    </p:spTree>
    <p:extLst>
      <p:ext uri="{BB962C8B-B14F-4D97-AF65-F5344CB8AC3E}">
        <p14:creationId xmlns:p14="http://schemas.microsoft.com/office/powerpoint/2010/main" val="460219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BCF2A3-FAE8-476D-AA4E-D1A4ABF0AE94}"/>
              </a:ext>
            </a:extLst>
          </p:cNvPr>
          <p:cNvSpPr>
            <a:spLocks noGrp="1"/>
          </p:cNvSpPr>
          <p:nvPr>
            <p:ph type="title"/>
          </p:nvPr>
        </p:nvSpPr>
        <p:spPr>
          <a:xfrm>
            <a:off x="396875" y="213207"/>
            <a:ext cx="7592093" cy="762000"/>
          </a:xfrm>
        </p:spPr>
        <p:txBody>
          <a:bodyPr/>
          <a:lstStyle/>
          <a:p>
            <a:r>
              <a:rPr lang="en-US" dirty="0"/>
              <a:t>Antikythera Mechanism</a:t>
            </a:r>
          </a:p>
        </p:txBody>
      </p:sp>
      <p:pic>
        <p:nvPicPr>
          <p:cNvPr id="5" name="Picture 4" descr="A picture containing animal, indoor&#10;&#10;Description automatically generated">
            <a:extLst>
              <a:ext uri="{FF2B5EF4-FFF2-40B4-BE49-F238E27FC236}">
                <a16:creationId xmlns:a16="http://schemas.microsoft.com/office/drawing/2014/main" id="{748610AD-1D35-46F9-9CD0-C47949E50EE1}"/>
              </a:ext>
            </a:extLst>
          </p:cNvPr>
          <p:cNvPicPr>
            <a:picLocks noChangeAspect="1"/>
          </p:cNvPicPr>
          <p:nvPr/>
        </p:nvPicPr>
        <p:blipFill rotWithShape="1">
          <a:blip r:embed="rId3">
            <a:extLst>
              <a:ext uri="{28A0092B-C50C-407E-A947-70E740481C1C}">
                <a14:useLocalDpi xmlns:a14="http://schemas.microsoft.com/office/drawing/2010/main" val="0"/>
              </a:ext>
            </a:extLst>
          </a:blip>
          <a:srcRect t="18397" r="2" b="11053"/>
          <a:stretch/>
        </p:blipFill>
        <p:spPr>
          <a:xfrm>
            <a:off x="533400" y="1066800"/>
            <a:ext cx="7896225" cy="4972050"/>
          </a:xfrm>
          <a:prstGeom prst="rect">
            <a:avLst/>
          </a:prstGeom>
          <a:noFill/>
        </p:spPr>
      </p:pic>
      <p:sp>
        <p:nvSpPr>
          <p:cNvPr id="2" name="灯片编号占位符 1">
            <a:extLst>
              <a:ext uri="{FF2B5EF4-FFF2-40B4-BE49-F238E27FC236}">
                <a16:creationId xmlns:a16="http://schemas.microsoft.com/office/drawing/2014/main" id="{07E60074-B493-455A-B6A0-BC3EF599EA0C}"/>
              </a:ext>
            </a:extLst>
          </p:cNvPr>
          <p:cNvSpPr>
            <a:spLocks noGrp="1"/>
          </p:cNvSpPr>
          <p:nvPr>
            <p:ph type="sldNum" sz="quarter" idx="12"/>
          </p:nvPr>
        </p:nvSpPr>
        <p:spPr/>
        <p:txBody>
          <a:bodyPr/>
          <a:lstStyle/>
          <a:p>
            <a:pPr>
              <a:defRPr/>
            </a:pPr>
            <a:fld id="{7CD91111-FDA0-40C1-BB89-68CC8A010988}" type="slidenum">
              <a:rPr lang="zh-CN" altLang="en-US" smtClean="0"/>
              <a:pPr>
                <a:defRPr/>
              </a:pPr>
              <a:t>4</a:t>
            </a:fld>
            <a:endParaRPr lang="en-US" altLang="zh-CN"/>
          </a:p>
        </p:txBody>
      </p:sp>
    </p:spTree>
    <p:extLst>
      <p:ext uri="{BB962C8B-B14F-4D97-AF65-F5344CB8AC3E}">
        <p14:creationId xmlns:p14="http://schemas.microsoft.com/office/powerpoint/2010/main" val="3565325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04800" y="127000"/>
            <a:ext cx="7005638" cy="573088"/>
          </a:xfrm>
        </p:spPr>
        <p:txBody>
          <a:bodyPr/>
          <a:lstStyle/>
          <a:p>
            <a:pPr eaLnBrk="1" hangingPunct="1">
              <a:defRPr/>
            </a:pPr>
            <a:r>
              <a:rPr lang="en-US" dirty="0"/>
              <a:t>Larger Sign Extension Example</a:t>
            </a:r>
          </a:p>
        </p:txBody>
      </p:sp>
      <p:sp>
        <p:nvSpPr>
          <p:cNvPr id="29699" name="Rectangle 3"/>
          <p:cNvSpPr>
            <a:spLocks noGrp="1" noChangeArrowheads="1"/>
          </p:cNvSpPr>
          <p:nvPr>
            <p:ph type="body" idx="1"/>
          </p:nvPr>
        </p:nvSpPr>
        <p:spPr>
          <a:xfrm>
            <a:off x="290513" y="4606925"/>
            <a:ext cx="8307387" cy="1641475"/>
          </a:xfrm>
        </p:spPr>
        <p:txBody>
          <a:bodyPr/>
          <a:lstStyle/>
          <a:p>
            <a:r>
              <a:rPr lang="en-US" dirty="0"/>
              <a:t>Converting from smaller to larger integer data type</a:t>
            </a:r>
          </a:p>
          <a:p>
            <a:r>
              <a:rPr lang="en-US" dirty="0"/>
              <a:t>C automatically performs sign extension</a:t>
            </a:r>
          </a:p>
        </p:txBody>
      </p:sp>
      <p:sp>
        <p:nvSpPr>
          <p:cNvPr id="29700" name="Text Box 4"/>
          <p:cNvSpPr txBox="1">
            <a:spLocks noChangeArrowheads="1"/>
          </p:cNvSpPr>
          <p:nvPr/>
        </p:nvSpPr>
        <p:spPr bwMode="auto">
          <a:xfrm>
            <a:off x="381000" y="1088132"/>
            <a:ext cx="4191000" cy="1077218"/>
          </a:xfrm>
          <a:prstGeom prst="rect">
            <a:avLst/>
          </a:prstGeom>
          <a:solidFill>
            <a:srgbClr val="CDF1C5"/>
          </a:solidFill>
          <a:ln w="12700" cmpd="dbl">
            <a:solidFill>
              <a:schemeClr val="tx1"/>
            </a:solidFill>
            <a:miter lim="800000"/>
            <a:headEnd/>
            <a:tailEnd/>
          </a:ln>
        </p:spPr>
        <p:txBody>
          <a:bodyPr>
            <a:spAutoFit/>
          </a:bodyPr>
          <a:lstStyle/>
          <a:p>
            <a:pPr>
              <a:lnSpc>
                <a:spcPct val="100000"/>
              </a:lnSpc>
            </a:pPr>
            <a:r>
              <a:rPr lang="en-US" sz="1600" dirty="0">
                <a:latin typeface="Courier New" pitchFamily="49" charset="0"/>
                <a:cs typeface="Courier New" pitchFamily="49" charset="0"/>
              </a:rPr>
              <a:t>  short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x</a:t>
            </a:r>
            <a:r>
              <a:rPr lang="en-US" sz="1600" dirty="0">
                <a:latin typeface="Courier New" pitchFamily="49" charset="0"/>
                <a:cs typeface="Courier New" pitchFamily="49" charset="0"/>
              </a:rPr>
              <a:t> =  15213;</a:t>
            </a:r>
          </a:p>
          <a:p>
            <a:pPr>
              <a:lnSpc>
                <a:spcPct val="100000"/>
              </a:lnSpc>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ix =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x</a:t>
            </a:r>
            <a:r>
              <a:rPr lang="en-US" sz="1600" dirty="0">
                <a:latin typeface="Courier New" pitchFamily="49" charset="0"/>
                <a:cs typeface="Courier New" pitchFamily="49" charset="0"/>
              </a:rPr>
              <a:t>; </a:t>
            </a:r>
          </a:p>
          <a:p>
            <a:pPr>
              <a:lnSpc>
                <a:spcPct val="100000"/>
              </a:lnSpc>
            </a:pPr>
            <a:r>
              <a:rPr lang="en-US" sz="1600" dirty="0">
                <a:latin typeface="Courier New" pitchFamily="49" charset="0"/>
                <a:cs typeface="Courier New" pitchFamily="49" charset="0"/>
              </a:rPr>
              <a:t>  short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y</a:t>
            </a:r>
            <a:r>
              <a:rPr lang="en-US" sz="1600" dirty="0">
                <a:latin typeface="Courier New" pitchFamily="49" charset="0"/>
                <a:cs typeface="Courier New" pitchFamily="49" charset="0"/>
              </a:rPr>
              <a:t> = -15213;</a:t>
            </a:r>
          </a:p>
          <a:p>
            <a:pPr>
              <a:lnSpc>
                <a:spcPct val="100000"/>
              </a:lnSpc>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iy</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y</a:t>
            </a:r>
            <a:r>
              <a:rPr lang="en-US" sz="1600" dirty="0">
                <a:latin typeface="Courier New" pitchFamily="49" charset="0"/>
                <a:cs typeface="Courier New" pitchFamily="49" charset="0"/>
              </a:rPr>
              <a:t>;</a:t>
            </a:r>
          </a:p>
        </p:txBody>
      </p:sp>
      <p:sp>
        <p:nvSpPr>
          <p:cNvPr id="29701" name="Rectangle 5"/>
          <p:cNvSpPr>
            <a:spLocks noChangeArrowheads="1"/>
          </p:cNvSpPr>
          <p:nvPr/>
        </p:nvSpPr>
        <p:spPr bwMode="auto">
          <a:xfrm>
            <a:off x="1109663" y="2667000"/>
            <a:ext cx="19050" cy="1588"/>
          </a:xfrm>
          <a:prstGeom prst="rect">
            <a:avLst/>
          </a:prstGeom>
          <a:solidFill>
            <a:srgbClr val="000000"/>
          </a:solidFill>
          <a:ln w="9525">
            <a:noFill/>
            <a:miter lim="800000"/>
            <a:headEnd/>
            <a:tailEnd/>
          </a:ln>
        </p:spPr>
        <p:txBody>
          <a:bodyPr/>
          <a:lstStyle/>
          <a:p>
            <a:endParaRPr lang="en-US"/>
          </a:p>
        </p:txBody>
      </p:sp>
      <p:sp>
        <p:nvSpPr>
          <p:cNvPr id="29702" name="Rectangle 6"/>
          <p:cNvSpPr>
            <a:spLocks noChangeArrowheads="1"/>
          </p:cNvSpPr>
          <p:nvPr/>
        </p:nvSpPr>
        <p:spPr bwMode="auto">
          <a:xfrm>
            <a:off x="2082800" y="2667000"/>
            <a:ext cx="17463" cy="1588"/>
          </a:xfrm>
          <a:prstGeom prst="rect">
            <a:avLst/>
          </a:prstGeom>
          <a:solidFill>
            <a:srgbClr val="000000"/>
          </a:solidFill>
          <a:ln w="9525">
            <a:noFill/>
            <a:miter lim="800000"/>
            <a:headEnd/>
            <a:tailEnd/>
          </a:ln>
        </p:spPr>
        <p:txBody>
          <a:bodyPr/>
          <a:lstStyle/>
          <a:p>
            <a:endParaRPr lang="en-US"/>
          </a:p>
        </p:txBody>
      </p:sp>
      <p:sp>
        <p:nvSpPr>
          <p:cNvPr id="29703" name="Rectangle 7"/>
          <p:cNvSpPr>
            <a:spLocks noChangeArrowheads="1"/>
          </p:cNvSpPr>
          <p:nvPr/>
        </p:nvSpPr>
        <p:spPr bwMode="auto">
          <a:xfrm>
            <a:off x="3738563" y="2667000"/>
            <a:ext cx="19050" cy="1588"/>
          </a:xfrm>
          <a:prstGeom prst="rect">
            <a:avLst/>
          </a:prstGeom>
          <a:solidFill>
            <a:srgbClr val="000000"/>
          </a:solidFill>
          <a:ln w="9525">
            <a:noFill/>
            <a:miter lim="800000"/>
            <a:headEnd/>
            <a:tailEnd/>
          </a:ln>
        </p:spPr>
        <p:txBody>
          <a:bodyPr/>
          <a:lstStyle/>
          <a:p>
            <a:endParaRPr lang="en-US"/>
          </a:p>
        </p:txBody>
      </p:sp>
      <p:grpSp>
        <p:nvGrpSpPr>
          <p:cNvPr id="2" name="Group 8"/>
          <p:cNvGrpSpPr>
            <a:grpSpLocks/>
          </p:cNvGrpSpPr>
          <p:nvPr/>
        </p:nvGrpSpPr>
        <p:grpSpPr bwMode="auto">
          <a:xfrm>
            <a:off x="355600" y="2647951"/>
            <a:ext cx="8431213" cy="1427163"/>
            <a:chOff x="224" y="1792"/>
            <a:chExt cx="5311" cy="899"/>
          </a:xfrm>
        </p:grpSpPr>
        <p:sp>
          <p:nvSpPr>
            <p:cNvPr id="29705" name="Rectangle 9"/>
            <p:cNvSpPr>
              <a:spLocks noChangeArrowheads="1"/>
            </p:cNvSpPr>
            <p:nvPr/>
          </p:nvSpPr>
          <p:spPr bwMode="auto">
            <a:xfrm>
              <a:off x="751" y="1808"/>
              <a:ext cx="544"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Decimal</a:t>
              </a:r>
              <a:endParaRPr lang="en-US" sz="1600" dirty="0">
                <a:latin typeface="Courier New" pitchFamily="49" charset="0"/>
                <a:cs typeface="Courier New" pitchFamily="49" charset="0"/>
              </a:endParaRPr>
            </a:p>
          </p:txBody>
        </p:sp>
        <p:sp>
          <p:nvSpPr>
            <p:cNvPr id="29706" name="Rectangle 10"/>
            <p:cNvSpPr>
              <a:spLocks noChangeArrowheads="1"/>
            </p:cNvSpPr>
            <p:nvPr/>
          </p:nvSpPr>
          <p:spPr bwMode="auto">
            <a:xfrm>
              <a:off x="1711" y="1808"/>
              <a:ext cx="233"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Hex</a:t>
              </a:r>
              <a:endParaRPr lang="en-US" sz="1600" dirty="0">
                <a:latin typeface="Courier New" pitchFamily="49" charset="0"/>
                <a:cs typeface="Courier New" pitchFamily="49" charset="0"/>
              </a:endParaRPr>
            </a:p>
          </p:txBody>
        </p:sp>
        <p:sp>
          <p:nvSpPr>
            <p:cNvPr id="29707" name="Rectangle 11"/>
            <p:cNvSpPr>
              <a:spLocks noChangeArrowheads="1"/>
            </p:cNvSpPr>
            <p:nvPr/>
          </p:nvSpPr>
          <p:spPr bwMode="auto">
            <a:xfrm>
              <a:off x="3742" y="1808"/>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Binary</a:t>
              </a:r>
              <a:endParaRPr lang="en-US" sz="1600" dirty="0">
                <a:latin typeface="Courier New" pitchFamily="49" charset="0"/>
                <a:cs typeface="Courier New" pitchFamily="49" charset="0"/>
              </a:endParaRPr>
            </a:p>
          </p:txBody>
        </p:sp>
        <p:sp>
          <p:nvSpPr>
            <p:cNvPr id="29708" name="Rectangle 12"/>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09" name="Rectangle 13"/>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0" name="Rectangle 14"/>
            <p:cNvSpPr>
              <a:spLocks noChangeArrowheads="1"/>
            </p:cNvSpPr>
            <p:nvPr/>
          </p:nvSpPr>
          <p:spPr bwMode="auto">
            <a:xfrm>
              <a:off x="236" y="1792"/>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1" name="Rectangle 15"/>
            <p:cNvSpPr>
              <a:spLocks noChangeArrowheads="1"/>
            </p:cNvSpPr>
            <p:nvPr/>
          </p:nvSpPr>
          <p:spPr bwMode="auto">
            <a:xfrm>
              <a:off x="699"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2" name="Rectangle 16"/>
            <p:cNvSpPr>
              <a:spLocks noChangeArrowheads="1"/>
            </p:cNvSpPr>
            <p:nvPr/>
          </p:nvSpPr>
          <p:spPr bwMode="auto">
            <a:xfrm>
              <a:off x="711" y="1792"/>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3" name="Rectangle 17"/>
            <p:cNvSpPr>
              <a:spLocks noChangeArrowheads="1"/>
            </p:cNvSpPr>
            <p:nvPr/>
          </p:nvSpPr>
          <p:spPr bwMode="auto">
            <a:xfrm>
              <a:off x="1312" y="1792"/>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4" name="Rectangle 18"/>
            <p:cNvSpPr>
              <a:spLocks noChangeArrowheads="1"/>
            </p:cNvSpPr>
            <p:nvPr/>
          </p:nvSpPr>
          <p:spPr bwMode="auto">
            <a:xfrm>
              <a:off x="1323" y="1792"/>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5" name="Rectangle 19"/>
            <p:cNvSpPr>
              <a:spLocks noChangeArrowheads="1"/>
            </p:cNvSpPr>
            <p:nvPr/>
          </p:nvSpPr>
          <p:spPr bwMode="auto">
            <a:xfrm>
              <a:off x="2355"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6" name="Rectangle 20"/>
            <p:cNvSpPr>
              <a:spLocks noChangeArrowheads="1"/>
            </p:cNvSpPr>
            <p:nvPr/>
          </p:nvSpPr>
          <p:spPr bwMode="auto">
            <a:xfrm>
              <a:off x="2367" y="1792"/>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7" name="Rectangle 21"/>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8" name="Rectangle 22"/>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9" name="Rectangle 23"/>
            <p:cNvSpPr>
              <a:spLocks noChangeArrowheads="1"/>
            </p:cNvSpPr>
            <p:nvPr/>
          </p:nvSpPr>
          <p:spPr bwMode="auto">
            <a:xfrm>
              <a:off x="224"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0" name="Rectangle 24"/>
            <p:cNvSpPr>
              <a:spLocks noChangeArrowheads="1"/>
            </p:cNvSpPr>
            <p:nvPr/>
          </p:nvSpPr>
          <p:spPr bwMode="auto">
            <a:xfrm>
              <a:off x="699"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1" name="Rectangle 25"/>
            <p:cNvSpPr>
              <a:spLocks noChangeArrowheads="1"/>
            </p:cNvSpPr>
            <p:nvPr/>
          </p:nvSpPr>
          <p:spPr bwMode="auto">
            <a:xfrm>
              <a:off x="1312" y="1804"/>
              <a:ext cx="11"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2" name="Rectangle 26"/>
            <p:cNvSpPr>
              <a:spLocks noChangeArrowheads="1"/>
            </p:cNvSpPr>
            <p:nvPr/>
          </p:nvSpPr>
          <p:spPr bwMode="auto">
            <a:xfrm>
              <a:off x="2355"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3" name="Rectangle 27"/>
            <p:cNvSpPr>
              <a:spLocks noChangeArrowheads="1"/>
            </p:cNvSpPr>
            <p:nvPr/>
          </p:nvSpPr>
          <p:spPr bwMode="auto">
            <a:xfrm>
              <a:off x="5523"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4" name="Rectangle 28"/>
            <p:cNvSpPr>
              <a:spLocks noChangeArrowheads="1"/>
            </p:cNvSpPr>
            <p:nvPr/>
          </p:nvSpPr>
          <p:spPr bwMode="auto">
            <a:xfrm>
              <a:off x="273" y="1993"/>
              <a:ext cx="78"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x</a:t>
              </a:r>
              <a:endParaRPr lang="en-US" sz="1600" dirty="0">
                <a:latin typeface="Courier New" pitchFamily="49" charset="0"/>
                <a:cs typeface="Courier New" pitchFamily="49" charset="0"/>
              </a:endParaRPr>
            </a:p>
          </p:txBody>
        </p:sp>
        <p:sp>
          <p:nvSpPr>
            <p:cNvPr id="29725" name="Rectangle 29"/>
            <p:cNvSpPr>
              <a:spLocks noChangeArrowheads="1"/>
            </p:cNvSpPr>
            <p:nvPr/>
          </p:nvSpPr>
          <p:spPr bwMode="auto">
            <a:xfrm>
              <a:off x="874" y="1986"/>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26" name="Rectangle 30"/>
            <p:cNvSpPr>
              <a:spLocks noChangeArrowheads="1"/>
            </p:cNvSpPr>
            <p:nvPr/>
          </p:nvSpPr>
          <p:spPr bwMode="auto">
            <a:xfrm>
              <a:off x="1886" y="1993"/>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3B 6D</a:t>
              </a:r>
              <a:endParaRPr lang="en-US" sz="1600" dirty="0">
                <a:latin typeface="Courier New" pitchFamily="49" charset="0"/>
                <a:cs typeface="Courier New" pitchFamily="49" charset="0"/>
              </a:endParaRPr>
            </a:p>
          </p:txBody>
        </p:sp>
        <p:sp>
          <p:nvSpPr>
            <p:cNvPr id="29727" name="Rectangle 31"/>
            <p:cNvSpPr>
              <a:spLocks noChangeArrowheads="1"/>
            </p:cNvSpPr>
            <p:nvPr/>
          </p:nvSpPr>
          <p:spPr bwMode="auto">
            <a:xfrm>
              <a:off x="4017" y="1993"/>
              <a:ext cx="132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00111011 01101101</a:t>
              </a:r>
              <a:endParaRPr lang="en-US" sz="1600" dirty="0">
                <a:latin typeface="Courier New" pitchFamily="49" charset="0"/>
                <a:cs typeface="Courier New" pitchFamily="49" charset="0"/>
              </a:endParaRPr>
            </a:p>
          </p:txBody>
        </p:sp>
        <p:sp>
          <p:nvSpPr>
            <p:cNvPr id="29728" name="Rectangle 32"/>
            <p:cNvSpPr>
              <a:spLocks noChangeArrowheads="1"/>
            </p:cNvSpPr>
            <p:nvPr/>
          </p:nvSpPr>
          <p:spPr bwMode="auto">
            <a:xfrm>
              <a:off x="224"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9" name="Rectangle 33"/>
            <p:cNvSpPr>
              <a:spLocks noChangeArrowheads="1"/>
            </p:cNvSpPr>
            <p:nvPr/>
          </p:nvSpPr>
          <p:spPr bwMode="auto">
            <a:xfrm>
              <a:off x="236" y="1970"/>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0" name="Rectangle 34"/>
            <p:cNvSpPr>
              <a:spLocks noChangeArrowheads="1"/>
            </p:cNvSpPr>
            <p:nvPr/>
          </p:nvSpPr>
          <p:spPr bwMode="auto">
            <a:xfrm>
              <a:off x="699"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1" name="Rectangle 35"/>
            <p:cNvSpPr>
              <a:spLocks noChangeArrowheads="1"/>
            </p:cNvSpPr>
            <p:nvPr/>
          </p:nvSpPr>
          <p:spPr bwMode="auto">
            <a:xfrm>
              <a:off x="711" y="1970"/>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2" name="Rectangle 36"/>
            <p:cNvSpPr>
              <a:spLocks noChangeArrowheads="1"/>
            </p:cNvSpPr>
            <p:nvPr/>
          </p:nvSpPr>
          <p:spPr bwMode="auto">
            <a:xfrm>
              <a:off x="1312" y="1970"/>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3" name="Rectangle 37"/>
            <p:cNvSpPr>
              <a:spLocks noChangeArrowheads="1"/>
            </p:cNvSpPr>
            <p:nvPr/>
          </p:nvSpPr>
          <p:spPr bwMode="auto">
            <a:xfrm>
              <a:off x="1323" y="1970"/>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4" name="Rectangle 38"/>
            <p:cNvSpPr>
              <a:spLocks noChangeArrowheads="1"/>
            </p:cNvSpPr>
            <p:nvPr/>
          </p:nvSpPr>
          <p:spPr bwMode="auto">
            <a:xfrm>
              <a:off x="2355"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5" name="Rectangle 39"/>
            <p:cNvSpPr>
              <a:spLocks noChangeArrowheads="1"/>
            </p:cNvSpPr>
            <p:nvPr/>
          </p:nvSpPr>
          <p:spPr bwMode="auto">
            <a:xfrm>
              <a:off x="2367" y="1970"/>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6" name="Rectangle 40"/>
            <p:cNvSpPr>
              <a:spLocks noChangeArrowheads="1"/>
            </p:cNvSpPr>
            <p:nvPr/>
          </p:nvSpPr>
          <p:spPr bwMode="auto">
            <a:xfrm>
              <a:off x="5523"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7" name="Rectangle 41"/>
            <p:cNvSpPr>
              <a:spLocks noChangeArrowheads="1"/>
            </p:cNvSpPr>
            <p:nvPr/>
          </p:nvSpPr>
          <p:spPr bwMode="auto">
            <a:xfrm>
              <a:off x="224"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8" name="Rectangle 42"/>
            <p:cNvSpPr>
              <a:spLocks noChangeArrowheads="1"/>
            </p:cNvSpPr>
            <p:nvPr/>
          </p:nvSpPr>
          <p:spPr bwMode="auto">
            <a:xfrm>
              <a:off x="699"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9" name="Rectangle 43"/>
            <p:cNvSpPr>
              <a:spLocks noChangeArrowheads="1"/>
            </p:cNvSpPr>
            <p:nvPr/>
          </p:nvSpPr>
          <p:spPr bwMode="auto">
            <a:xfrm>
              <a:off x="1312" y="1982"/>
              <a:ext cx="11"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0" name="Rectangle 44"/>
            <p:cNvSpPr>
              <a:spLocks noChangeArrowheads="1"/>
            </p:cNvSpPr>
            <p:nvPr/>
          </p:nvSpPr>
          <p:spPr bwMode="auto">
            <a:xfrm>
              <a:off x="2355"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1" name="Rectangle 45"/>
            <p:cNvSpPr>
              <a:spLocks noChangeArrowheads="1"/>
            </p:cNvSpPr>
            <p:nvPr/>
          </p:nvSpPr>
          <p:spPr bwMode="auto">
            <a:xfrm>
              <a:off x="5523"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2" name="Rectangle 46"/>
            <p:cNvSpPr>
              <a:spLocks noChangeArrowheads="1"/>
            </p:cNvSpPr>
            <p:nvPr/>
          </p:nvSpPr>
          <p:spPr bwMode="auto">
            <a:xfrm>
              <a:off x="273" y="2170"/>
              <a:ext cx="156"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ix</a:t>
              </a:r>
              <a:endParaRPr lang="en-US" sz="1600" dirty="0">
                <a:latin typeface="Courier New" pitchFamily="49" charset="0"/>
                <a:cs typeface="Courier New" pitchFamily="49" charset="0"/>
              </a:endParaRPr>
            </a:p>
          </p:txBody>
        </p:sp>
        <p:sp>
          <p:nvSpPr>
            <p:cNvPr id="29743" name="Rectangle 47"/>
            <p:cNvSpPr>
              <a:spLocks noChangeArrowheads="1"/>
            </p:cNvSpPr>
            <p:nvPr/>
          </p:nvSpPr>
          <p:spPr bwMode="auto">
            <a:xfrm>
              <a:off x="874" y="2164"/>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44" name="Rectangle 48"/>
            <p:cNvSpPr>
              <a:spLocks noChangeArrowheads="1"/>
            </p:cNvSpPr>
            <p:nvPr/>
          </p:nvSpPr>
          <p:spPr bwMode="auto">
            <a:xfrm>
              <a:off x="1419" y="2170"/>
              <a:ext cx="855"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 00 3B 6D</a:t>
              </a:r>
              <a:endParaRPr lang="en-US" sz="1600" dirty="0">
                <a:latin typeface="Courier New" pitchFamily="49" charset="0"/>
                <a:cs typeface="Courier New" pitchFamily="49" charset="0"/>
              </a:endParaRPr>
            </a:p>
          </p:txBody>
        </p:sp>
        <p:sp>
          <p:nvSpPr>
            <p:cNvPr id="29745" name="Rectangle 49"/>
            <p:cNvSpPr>
              <a:spLocks noChangeArrowheads="1"/>
            </p:cNvSpPr>
            <p:nvPr/>
          </p:nvSpPr>
          <p:spPr bwMode="auto">
            <a:xfrm>
              <a:off x="2617" y="2170"/>
              <a:ext cx="2721"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00000000 00000000 00111011 01101101</a:t>
              </a:r>
              <a:endParaRPr lang="en-US" sz="1600" dirty="0">
                <a:latin typeface="Courier New" pitchFamily="49" charset="0"/>
                <a:cs typeface="Courier New" pitchFamily="49" charset="0"/>
              </a:endParaRPr>
            </a:p>
          </p:txBody>
        </p:sp>
        <p:sp>
          <p:nvSpPr>
            <p:cNvPr id="29746" name="Rectangle 50"/>
            <p:cNvSpPr>
              <a:spLocks noChangeArrowheads="1"/>
            </p:cNvSpPr>
            <p:nvPr/>
          </p:nvSpPr>
          <p:spPr bwMode="auto">
            <a:xfrm>
              <a:off x="224"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7" name="Rectangle 51"/>
            <p:cNvSpPr>
              <a:spLocks noChangeArrowheads="1"/>
            </p:cNvSpPr>
            <p:nvPr/>
          </p:nvSpPr>
          <p:spPr bwMode="auto">
            <a:xfrm>
              <a:off x="236" y="2147"/>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8" name="Rectangle 52"/>
            <p:cNvSpPr>
              <a:spLocks noChangeArrowheads="1"/>
            </p:cNvSpPr>
            <p:nvPr/>
          </p:nvSpPr>
          <p:spPr bwMode="auto">
            <a:xfrm>
              <a:off x="699"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9" name="Rectangle 53"/>
            <p:cNvSpPr>
              <a:spLocks noChangeArrowheads="1"/>
            </p:cNvSpPr>
            <p:nvPr/>
          </p:nvSpPr>
          <p:spPr bwMode="auto">
            <a:xfrm>
              <a:off x="711" y="2147"/>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0" name="Rectangle 54"/>
            <p:cNvSpPr>
              <a:spLocks noChangeArrowheads="1"/>
            </p:cNvSpPr>
            <p:nvPr/>
          </p:nvSpPr>
          <p:spPr bwMode="auto">
            <a:xfrm>
              <a:off x="1312" y="2147"/>
              <a:ext cx="11"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1" name="Rectangle 55"/>
            <p:cNvSpPr>
              <a:spLocks noChangeArrowheads="1"/>
            </p:cNvSpPr>
            <p:nvPr/>
          </p:nvSpPr>
          <p:spPr bwMode="auto">
            <a:xfrm>
              <a:off x="1323" y="2147"/>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2" name="Rectangle 56"/>
            <p:cNvSpPr>
              <a:spLocks noChangeArrowheads="1"/>
            </p:cNvSpPr>
            <p:nvPr/>
          </p:nvSpPr>
          <p:spPr bwMode="auto">
            <a:xfrm>
              <a:off x="2355"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3" name="Rectangle 57"/>
            <p:cNvSpPr>
              <a:spLocks noChangeArrowheads="1"/>
            </p:cNvSpPr>
            <p:nvPr/>
          </p:nvSpPr>
          <p:spPr bwMode="auto">
            <a:xfrm>
              <a:off x="2367" y="2147"/>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4" name="Rectangle 58"/>
            <p:cNvSpPr>
              <a:spLocks noChangeArrowheads="1"/>
            </p:cNvSpPr>
            <p:nvPr/>
          </p:nvSpPr>
          <p:spPr bwMode="auto">
            <a:xfrm>
              <a:off x="5523"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5" name="Rectangle 59"/>
            <p:cNvSpPr>
              <a:spLocks noChangeArrowheads="1"/>
            </p:cNvSpPr>
            <p:nvPr/>
          </p:nvSpPr>
          <p:spPr bwMode="auto">
            <a:xfrm>
              <a:off x="224"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6" name="Rectangle 60"/>
            <p:cNvSpPr>
              <a:spLocks noChangeArrowheads="1"/>
            </p:cNvSpPr>
            <p:nvPr/>
          </p:nvSpPr>
          <p:spPr bwMode="auto">
            <a:xfrm>
              <a:off x="699"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7" name="Rectangle 61"/>
            <p:cNvSpPr>
              <a:spLocks noChangeArrowheads="1"/>
            </p:cNvSpPr>
            <p:nvPr/>
          </p:nvSpPr>
          <p:spPr bwMode="auto">
            <a:xfrm>
              <a:off x="1312" y="2160"/>
              <a:ext cx="11"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8" name="Rectangle 62"/>
            <p:cNvSpPr>
              <a:spLocks noChangeArrowheads="1"/>
            </p:cNvSpPr>
            <p:nvPr/>
          </p:nvSpPr>
          <p:spPr bwMode="auto">
            <a:xfrm>
              <a:off x="2355"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9" name="Rectangle 63"/>
            <p:cNvSpPr>
              <a:spLocks noChangeArrowheads="1"/>
            </p:cNvSpPr>
            <p:nvPr/>
          </p:nvSpPr>
          <p:spPr bwMode="auto">
            <a:xfrm>
              <a:off x="5523"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0" name="Rectangle 64"/>
            <p:cNvSpPr>
              <a:spLocks noChangeArrowheads="1"/>
            </p:cNvSpPr>
            <p:nvPr/>
          </p:nvSpPr>
          <p:spPr bwMode="auto">
            <a:xfrm>
              <a:off x="273" y="2348"/>
              <a:ext cx="78"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y</a:t>
              </a:r>
              <a:endParaRPr lang="en-US" sz="1600" dirty="0">
                <a:latin typeface="Courier New" pitchFamily="49" charset="0"/>
                <a:cs typeface="Courier New" pitchFamily="49" charset="0"/>
              </a:endParaRPr>
            </a:p>
          </p:txBody>
        </p:sp>
        <p:sp>
          <p:nvSpPr>
            <p:cNvPr id="29761" name="Rectangle 65"/>
            <p:cNvSpPr>
              <a:spLocks noChangeArrowheads="1"/>
            </p:cNvSpPr>
            <p:nvPr/>
          </p:nvSpPr>
          <p:spPr bwMode="auto">
            <a:xfrm>
              <a:off x="826" y="2341"/>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62" name="Rectangle 66"/>
            <p:cNvSpPr>
              <a:spLocks noChangeArrowheads="1"/>
            </p:cNvSpPr>
            <p:nvPr/>
          </p:nvSpPr>
          <p:spPr bwMode="auto">
            <a:xfrm>
              <a:off x="1886" y="2348"/>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C4 93</a:t>
              </a:r>
              <a:endParaRPr lang="en-US" sz="1600" dirty="0">
                <a:latin typeface="Courier New" pitchFamily="49" charset="0"/>
                <a:cs typeface="Courier New" pitchFamily="49" charset="0"/>
              </a:endParaRPr>
            </a:p>
          </p:txBody>
        </p:sp>
        <p:sp>
          <p:nvSpPr>
            <p:cNvPr id="29763" name="Rectangle 67"/>
            <p:cNvSpPr>
              <a:spLocks noChangeArrowheads="1"/>
            </p:cNvSpPr>
            <p:nvPr/>
          </p:nvSpPr>
          <p:spPr bwMode="auto">
            <a:xfrm>
              <a:off x="4017" y="2348"/>
              <a:ext cx="132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11000100 10010011</a:t>
              </a:r>
              <a:endParaRPr lang="en-US" sz="1600" dirty="0">
                <a:latin typeface="Courier New" pitchFamily="49" charset="0"/>
                <a:cs typeface="Courier New" pitchFamily="49" charset="0"/>
              </a:endParaRPr>
            </a:p>
          </p:txBody>
        </p:sp>
        <p:sp>
          <p:nvSpPr>
            <p:cNvPr id="29764" name="Rectangle 68"/>
            <p:cNvSpPr>
              <a:spLocks noChangeArrowheads="1"/>
            </p:cNvSpPr>
            <p:nvPr/>
          </p:nvSpPr>
          <p:spPr bwMode="auto">
            <a:xfrm>
              <a:off x="224"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5" name="Rectangle 69"/>
            <p:cNvSpPr>
              <a:spLocks noChangeArrowheads="1"/>
            </p:cNvSpPr>
            <p:nvPr/>
          </p:nvSpPr>
          <p:spPr bwMode="auto">
            <a:xfrm>
              <a:off x="236" y="2325"/>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6" name="Rectangle 70"/>
            <p:cNvSpPr>
              <a:spLocks noChangeArrowheads="1"/>
            </p:cNvSpPr>
            <p:nvPr/>
          </p:nvSpPr>
          <p:spPr bwMode="auto">
            <a:xfrm>
              <a:off x="699"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7" name="Rectangle 71"/>
            <p:cNvSpPr>
              <a:spLocks noChangeArrowheads="1"/>
            </p:cNvSpPr>
            <p:nvPr/>
          </p:nvSpPr>
          <p:spPr bwMode="auto">
            <a:xfrm>
              <a:off x="711" y="2325"/>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8" name="Rectangle 72"/>
            <p:cNvSpPr>
              <a:spLocks noChangeArrowheads="1"/>
            </p:cNvSpPr>
            <p:nvPr/>
          </p:nvSpPr>
          <p:spPr bwMode="auto">
            <a:xfrm>
              <a:off x="1312" y="2325"/>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9" name="Rectangle 73"/>
            <p:cNvSpPr>
              <a:spLocks noChangeArrowheads="1"/>
            </p:cNvSpPr>
            <p:nvPr/>
          </p:nvSpPr>
          <p:spPr bwMode="auto">
            <a:xfrm>
              <a:off x="1323" y="2325"/>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0" name="Rectangle 74"/>
            <p:cNvSpPr>
              <a:spLocks noChangeArrowheads="1"/>
            </p:cNvSpPr>
            <p:nvPr/>
          </p:nvSpPr>
          <p:spPr bwMode="auto">
            <a:xfrm>
              <a:off x="2355"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1" name="Rectangle 75"/>
            <p:cNvSpPr>
              <a:spLocks noChangeArrowheads="1"/>
            </p:cNvSpPr>
            <p:nvPr/>
          </p:nvSpPr>
          <p:spPr bwMode="auto">
            <a:xfrm>
              <a:off x="2367" y="2325"/>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2" name="Rectangle 76"/>
            <p:cNvSpPr>
              <a:spLocks noChangeArrowheads="1"/>
            </p:cNvSpPr>
            <p:nvPr/>
          </p:nvSpPr>
          <p:spPr bwMode="auto">
            <a:xfrm>
              <a:off x="5523"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3" name="Rectangle 77"/>
            <p:cNvSpPr>
              <a:spLocks noChangeArrowheads="1"/>
            </p:cNvSpPr>
            <p:nvPr/>
          </p:nvSpPr>
          <p:spPr bwMode="auto">
            <a:xfrm>
              <a:off x="224"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4" name="Rectangle 78"/>
            <p:cNvSpPr>
              <a:spLocks noChangeArrowheads="1"/>
            </p:cNvSpPr>
            <p:nvPr/>
          </p:nvSpPr>
          <p:spPr bwMode="auto">
            <a:xfrm>
              <a:off x="699"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5" name="Rectangle 79"/>
            <p:cNvSpPr>
              <a:spLocks noChangeArrowheads="1"/>
            </p:cNvSpPr>
            <p:nvPr/>
          </p:nvSpPr>
          <p:spPr bwMode="auto">
            <a:xfrm>
              <a:off x="1312" y="2337"/>
              <a:ext cx="11"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6" name="Rectangle 80"/>
            <p:cNvSpPr>
              <a:spLocks noChangeArrowheads="1"/>
            </p:cNvSpPr>
            <p:nvPr/>
          </p:nvSpPr>
          <p:spPr bwMode="auto">
            <a:xfrm>
              <a:off x="2355"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7" name="Rectangle 81"/>
            <p:cNvSpPr>
              <a:spLocks noChangeArrowheads="1"/>
            </p:cNvSpPr>
            <p:nvPr/>
          </p:nvSpPr>
          <p:spPr bwMode="auto">
            <a:xfrm>
              <a:off x="5523"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8" name="Rectangle 82"/>
            <p:cNvSpPr>
              <a:spLocks noChangeArrowheads="1"/>
            </p:cNvSpPr>
            <p:nvPr/>
          </p:nvSpPr>
          <p:spPr bwMode="auto">
            <a:xfrm>
              <a:off x="316" y="2526"/>
              <a:ext cx="156" cy="155"/>
            </a:xfrm>
            <a:prstGeom prst="rect">
              <a:avLst/>
            </a:prstGeom>
            <a:noFill/>
            <a:ln w="9525">
              <a:noFill/>
              <a:miter lim="800000"/>
              <a:headEnd/>
              <a:tailEnd/>
            </a:ln>
          </p:spPr>
          <p:txBody>
            <a:bodyPr wrap="none" lIns="0" tIns="0" rIns="0" bIns="0">
              <a:spAutoFit/>
            </a:bodyPr>
            <a:lstStyle/>
            <a:p>
              <a:pPr algn="ctr"/>
              <a:r>
                <a:rPr lang="en-US" sz="1600" dirty="0" err="1">
                  <a:solidFill>
                    <a:srgbClr val="000000"/>
                  </a:solidFill>
                  <a:latin typeface="Courier New" pitchFamily="49" charset="0"/>
                  <a:cs typeface="Courier New" pitchFamily="49" charset="0"/>
                </a:rPr>
                <a:t>iy</a:t>
              </a:r>
              <a:endParaRPr lang="en-US" sz="1600" dirty="0">
                <a:latin typeface="Courier New" pitchFamily="49" charset="0"/>
                <a:cs typeface="Courier New" pitchFamily="49" charset="0"/>
              </a:endParaRPr>
            </a:p>
          </p:txBody>
        </p:sp>
        <p:sp>
          <p:nvSpPr>
            <p:cNvPr id="29779" name="Rectangle 83"/>
            <p:cNvSpPr>
              <a:spLocks noChangeArrowheads="1"/>
            </p:cNvSpPr>
            <p:nvPr/>
          </p:nvSpPr>
          <p:spPr bwMode="auto">
            <a:xfrm>
              <a:off x="826" y="2519"/>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80" name="Rectangle 84"/>
            <p:cNvSpPr>
              <a:spLocks noChangeArrowheads="1"/>
            </p:cNvSpPr>
            <p:nvPr/>
          </p:nvSpPr>
          <p:spPr bwMode="auto">
            <a:xfrm>
              <a:off x="1419" y="2526"/>
              <a:ext cx="855"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FF </a:t>
              </a:r>
              <a:r>
                <a:rPr lang="en-US" sz="1600" dirty="0" err="1">
                  <a:solidFill>
                    <a:srgbClr val="000000"/>
                  </a:solidFill>
                  <a:latin typeface="Courier New" pitchFamily="49" charset="0"/>
                  <a:cs typeface="Courier New" pitchFamily="49" charset="0"/>
                </a:rPr>
                <a:t>FF</a:t>
              </a:r>
              <a:r>
                <a:rPr lang="en-US" sz="1600" dirty="0">
                  <a:solidFill>
                    <a:srgbClr val="000000"/>
                  </a:solidFill>
                  <a:latin typeface="Courier New" pitchFamily="49" charset="0"/>
                  <a:cs typeface="Courier New" pitchFamily="49" charset="0"/>
                </a:rPr>
                <a:t> C4 93</a:t>
              </a:r>
              <a:endParaRPr lang="en-US" sz="1600" dirty="0">
                <a:latin typeface="Courier New" pitchFamily="49" charset="0"/>
                <a:cs typeface="Courier New" pitchFamily="49" charset="0"/>
              </a:endParaRPr>
            </a:p>
          </p:txBody>
        </p:sp>
        <p:sp>
          <p:nvSpPr>
            <p:cNvPr id="29781" name="Rectangle 85"/>
            <p:cNvSpPr>
              <a:spLocks noChangeArrowheads="1"/>
            </p:cNvSpPr>
            <p:nvPr/>
          </p:nvSpPr>
          <p:spPr bwMode="auto">
            <a:xfrm>
              <a:off x="2617" y="2526"/>
              <a:ext cx="2721"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11111111 11111111 11000100 10010011</a:t>
              </a:r>
              <a:endParaRPr lang="en-US" sz="1600" dirty="0">
                <a:latin typeface="Courier New" pitchFamily="49" charset="0"/>
                <a:cs typeface="Courier New" pitchFamily="49" charset="0"/>
              </a:endParaRPr>
            </a:p>
          </p:txBody>
        </p:sp>
        <p:sp>
          <p:nvSpPr>
            <p:cNvPr id="29782" name="Rectangle 86"/>
            <p:cNvSpPr>
              <a:spLocks noChangeArrowheads="1"/>
            </p:cNvSpPr>
            <p:nvPr/>
          </p:nvSpPr>
          <p:spPr bwMode="auto">
            <a:xfrm>
              <a:off x="224"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3" name="Rectangle 87"/>
            <p:cNvSpPr>
              <a:spLocks noChangeArrowheads="1"/>
            </p:cNvSpPr>
            <p:nvPr/>
          </p:nvSpPr>
          <p:spPr bwMode="auto">
            <a:xfrm>
              <a:off x="236" y="2503"/>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4" name="Rectangle 88"/>
            <p:cNvSpPr>
              <a:spLocks noChangeArrowheads="1"/>
            </p:cNvSpPr>
            <p:nvPr/>
          </p:nvSpPr>
          <p:spPr bwMode="auto">
            <a:xfrm>
              <a:off x="699"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5" name="Rectangle 89"/>
            <p:cNvSpPr>
              <a:spLocks noChangeArrowheads="1"/>
            </p:cNvSpPr>
            <p:nvPr/>
          </p:nvSpPr>
          <p:spPr bwMode="auto">
            <a:xfrm>
              <a:off x="711" y="2503"/>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6" name="Rectangle 90"/>
            <p:cNvSpPr>
              <a:spLocks noChangeArrowheads="1"/>
            </p:cNvSpPr>
            <p:nvPr/>
          </p:nvSpPr>
          <p:spPr bwMode="auto">
            <a:xfrm>
              <a:off x="1312" y="2503"/>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7" name="Rectangle 91"/>
            <p:cNvSpPr>
              <a:spLocks noChangeArrowheads="1"/>
            </p:cNvSpPr>
            <p:nvPr/>
          </p:nvSpPr>
          <p:spPr bwMode="auto">
            <a:xfrm>
              <a:off x="1323" y="2503"/>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8" name="Rectangle 92"/>
            <p:cNvSpPr>
              <a:spLocks noChangeArrowheads="1"/>
            </p:cNvSpPr>
            <p:nvPr/>
          </p:nvSpPr>
          <p:spPr bwMode="auto">
            <a:xfrm>
              <a:off x="2355"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9" name="Rectangle 93"/>
            <p:cNvSpPr>
              <a:spLocks noChangeArrowheads="1"/>
            </p:cNvSpPr>
            <p:nvPr/>
          </p:nvSpPr>
          <p:spPr bwMode="auto">
            <a:xfrm>
              <a:off x="2367" y="2503"/>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0" name="Rectangle 94"/>
            <p:cNvSpPr>
              <a:spLocks noChangeArrowheads="1"/>
            </p:cNvSpPr>
            <p:nvPr/>
          </p:nvSpPr>
          <p:spPr bwMode="auto">
            <a:xfrm>
              <a:off x="5523"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1" name="Rectangle 95"/>
            <p:cNvSpPr>
              <a:spLocks noChangeArrowheads="1"/>
            </p:cNvSpPr>
            <p:nvPr/>
          </p:nvSpPr>
          <p:spPr bwMode="auto">
            <a:xfrm>
              <a:off x="224"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2" name="Rectangle 96"/>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3" name="Rectangle 97"/>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4" name="Rectangle 98"/>
            <p:cNvSpPr>
              <a:spLocks noChangeArrowheads="1"/>
            </p:cNvSpPr>
            <p:nvPr/>
          </p:nvSpPr>
          <p:spPr bwMode="auto">
            <a:xfrm>
              <a:off x="236" y="2679"/>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5" name="Rectangle 99"/>
            <p:cNvSpPr>
              <a:spLocks noChangeArrowheads="1"/>
            </p:cNvSpPr>
            <p:nvPr/>
          </p:nvSpPr>
          <p:spPr bwMode="auto">
            <a:xfrm>
              <a:off x="699"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6" name="Rectangle 100"/>
            <p:cNvSpPr>
              <a:spLocks noChangeArrowheads="1"/>
            </p:cNvSpPr>
            <p:nvPr/>
          </p:nvSpPr>
          <p:spPr bwMode="auto">
            <a:xfrm>
              <a:off x="699"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7" name="Rectangle 101"/>
            <p:cNvSpPr>
              <a:spLocks noChangeArrowheads="1"/>
            </p:cNvSpPr>
            <p:nvPr/>
          </p:nvSpPr>
          <p:spPr bwMode="auto">
            <a:xfrm>
              <a:off x="711" y="2679"/>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8" name="Rectangle 102"/>
            <p:cNvSpPr>
              <a:spLocks noChangeArrowheads="1"/>
            </p:cNvSpPr>
            <p:nvPr/>
          </p:nvSpPr>
          <p:spPr bwMode="auto">
            <a:xfrm>
              <a:off x="1312" y="2515"/>
              <a:ext cx="11"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9" name="Rectangle 103"/>
            <p:cNvSpPr>
              <a:spLocks noChangeArrowheads="1"/>
            </p:cNvSpPr>
            <p:nvPr/>
          </p:nvSpPr>
          <p:spPr bwMode="auto">
            <a:xfrm>
              <a:off x="1312" y="2679"/>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0" name="Rectangle 104"/>
            <p:cNvSpPr>
              <a:spLocks noChangeArrowheads="1"/>
            </p:cNvSpPr>
            <p:nvPr/>
          </p:nvSpPr>
          <p:spPr bwMode="auto">
            <a:xfrm>
              <a:off x="1323" y="2679"/>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1" name="Rectangle 105"/>
            <p:cNvSpPr>
              <a:spLocks noChangeArrowheads="1"/>
            </p:cNvSpPr>
            <p:nvPr/>
          </p:nvSpPr>
          <p:spPr bwMode="auto">
            <a:xfrm>
              <a:off x="2355"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2" name="Rectangle 106"/>
            <p:cNvSpPr>
              <a:spLocks noChangeArrowheads="1"/>
            </p:cNvSpPr>
            <p:nvPr/>
          </p:nvSpPr>
          <p:spPr bwMode="auto">
            <a:xfrm>
              <a:off x="2355"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3" name="Rectangle 107"/>
            <p:cNvSpPr>
              <a:spLocks noChangeArrowheads="1"/>
            </p:cNvSpPr>
            <p:nvPr/>
          </p:nvSpPr>
          <p:spPr bwMode="auto">
            <a:xfrm>
              <a:off x="2367" y="2679"/>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4" name="Rectangle 108"/>
            <p:cNvSpPr>
              <a:spLocks noChangeArrowheads="1"/>
            </p:cNvSpPr>
            <p:nvPr/>
          </p:nvSpPr>
          <p:spPr bwMode="auto">
            <a:xfrm>
              <a:off x="5523"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5" name="Rectangle 109"/>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6" name="Rectangle 110"/>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grpSp>
      <p:sp>
        <p:nvSpPr>
          <p:cNvPr id="3" name="灯片编号占位符 2">
            <a:extLst>
              <a:ext uri="{FF2B5EF4-FFF2-40B4-BE49-F238E27FC236}">
                <a16:creationId xmlns:a16="http://schemas.microsoft.com/office/drawing/2014/main" id="{8E854E79-CD78-4F02-80CE-ECEA234E260B}"/>
              </a:ext>
            </a:extLst>
          </p:cNvPr>
          <p:cNvSpPr>
            <a:spLocks noGrp="1"/>
          </p:cNvSpPr>
          <p:nvPr>
            <p:ph type="sldNum" sz="quarter" idx="12"/>
          </p:nvPr>
        </p:nvSpPr>
        <p:spPr/>
        <p:txBody>
          <a:bodyPr/>
          <a:lstStyle/>
          <a:p>
            <a:pPr>
              <a:defRPr/>
            </a:pPr>
            <a:fld id="{7CD91111-FDA0-40C1-BB89-68CC8A010988}" type="slidenum">
              <a:rPr lang="zh-CN" altLang="en-US" smtClean="0"/>
              <a:pPr>
                <a:defRPr/>
              </a:pPr>
              <a:t>40</a:t>
            </a:fld>
            <a:endParaRPr lang="en-US" altLang="zh-CN"/>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04800" y="252412"/>
            <a:ext cx="6110288" cy="555625"/>
          </a:xfrm>
        </p:spPr>
        <p:txBody>
          <a:bodyPr/>
          <a:lstStyle/>
          <a:p>
            <a:pPr eaLnBrk="1" hangingPunct="1">
              <a:defRPr/>
            </a:pPr>
            <a:r>
              <a:rPr lang="en-US" dirty="0"/>
              <a:t>Truncation</a:t>
            </a:r>
          </a:p>
        </p:txBody>
      </p:sp>
      <p:sp>
        <p:nvSpPr>
          <p:cNvPr id="125955" name="Rectangle 3"/>
          <p:cNvSpPr>
            <a:spLocks noGrp="1" noChangeArrowheads="1"/>
          </p:cNvSpPr>
          <p:nvPr>
            <p:ph type="body" idx="1"/>
          </p:nvPr>
        </p:nvSpPr>
        <p:spPr>
          <a:xfrm>
            <a:off x="303213" y="939800"/>
            <a:ext cx="8294687" cy="2360612"/>
          </a:xfrm>
        </p:spPr>
        <p:txBody>
          <a:bodyPr lIns="90487" tIns="44450" rIns="90487" bIns="44450"/>
          <a:lstStyle/>
          <a:p>
            <a:pPr eaLnBrk="1" hangingPunct="1">
              <a:defRPr/>
            </a:pPr>
            <a:r>
              <a:rPr lang="en-US" dirty="0"/>
              <a:t>Task:</a:t>
            </a:r>
          </a:p>
          <a:p>
            <a:pPr lvl="1" eaLnBrk="1" hangingPunct="1">
              <a:defRPr/>
            </a:pPr>
            <a:r>
              <a:rPr lang="en-US" dirty="0"/>
              <a:t>Given </a:t>
            </a:r>
            <a:r>
              <a:rPr lang="en-US" dirty="0" err="1"/>
              <a:t>k+</a:t>
            </a:r>
            <a:r>
              <a:rPr lang="en-US" i="1" dirty="0" err="1"/>
              <a:t>w</a:t>
            </a:r>
            <a:r>
              <a:rPr lang="en-US" dirty="0" err="1"/>
              <a:t>-bit</a:t>
            </a:r>
            <a:r>
              <a:rPr lang="en-US" dirty="0"/>
              <a:t> signed or unsigned integer </a:t>
            </a:r>
            <a:r>
              <a:rPr lang="en-US" i="1" dirty="0"/>
              <a:t>X</a:t>
            </a:r>
            <a:endParaRPr lang="en-US" dirty="0"/>
          </a:p>
          <a:p>
            <a:pPr lvl="1" eaLnBrk="1" hangingPunct="1">
              <a:defRPr/>
            </a:pPr>
            <a:r>
              <a:rPr lang="en-US" dirty="0"/>
              <a:t>Convert it to </a:t>
            </a:r>
            <a:r>
              <a:rPr lang="en-US" i="1" dirty="0"/>
              <a:t>w</a:t>
            </a:r>
            <a:r>
              <a:rPr lang="en-US" dirty="0"/>
              <a:t>-bit integer X’ with same value for “small enough” X</a:t>
            </a:r>
          </a:p>
          <a:p>
            <a:pPr eaLnBrk="1" hangingPunct="1">
              <a:defRPr/>
            </a:pPr>
            <a:r>
              <a:rPr lang="en-US" dirty="0"/>
              <a:t>Rule:</a:t>
            </a:r>
          </a:p>
          <a:p>
            <a:pPr lvl="1" eaLnBrk="1" hangingPunct="1">
              <a:defRPr/>
            </a:pPr>
            <a:r>
              <a:rPr lang="en-US" dirty="0"/>
              <a:t>Drop top </a:t>
            </a:r>
            <a:r>
              <a:rPr lang="en-US" i="1" dirty="0"/>
              <a:t>k</a:t>
            </a:r>
            <a:r>
              <a:rPr lang="en-US" dirty="0"/>
              <a:t> bits:</a:t>
            </a:r>
          </a:p>
          <a:p>
            <a:pPr lvl="1" eaLnBrk="1" hangingPunct="1">
              <a:defRPr/>
            </a:pPr>
            <a:r>
              <a:rPr lang="en-US" b="0" i="1" dirty="0"/>
              <a:t>X</a:t>
            </a:r>
            <a:r>
              <a:rPr lang="en-US" dirty="0"/>
              <a:t> </a:t>
            </a:r>
            <a:r>
              <a:rPr lang="en-US" dirty="0">
                <a:latin typeface="Symbol" pitchFamily="18" charset="2"/>
              </a:rPr>
              <a:t></a:t>
            </a:r>
            <a:r>
              <a:rPr lang="en-US" dirty="0"/>
              <a:t> =  </a:t>
            </a:r>
            <a:r>
              <a:rPr lang="en-US" b="0" i="1" dirty="0" err="1"/>
              <a:t>x</a:t>
            </a:r>
            <a:r>
              <a:rPr lang="en-US" b="0" i="1" baseline="-25000" dirty="0" err="1"/>
              <a:t>w</a:t>
            </a:r>
            <a:r>
              <a:rPr lang="en-US" b="0" baseline="-25000" dirty="0"/>
              <a:t>–1 </a:t>
            </a:r>
            <a:r>
              <a:rPr lang="en-US" dirty="0"/>
              <a:t>, </a:t>
            </a:r>
            <a:r>
              <a:rPr lang="en-US" b="0" i="1" dirty="0" err="1"/>
              <a:t>x</a:t>
            </a:r>
            <a:r>
              <a:rPr lang="en-US" b="0" i="1" baseline="-25000" dirty="0" err="1"/>
              <a:t>w</a:t>
            </a:r>
            <a:r>
              <a:rPr lang="en-US" b="0" baseline="-25000" dirty="0"/>
              <a:t>–2 </a:t>
            </a:r>
            <a:r>
              <a:rPr lang="en-US" dirty="0"/>
              <a:t>,…, </a:t>
            </a:r>
            <a:r>
              <a:rPr lang="en-US" b="0" i="1" dirty="0"/>
              <a:t>x</a:t>
            </a:r>
            <a:r>
              <a:rPr lang="en-US" b="0" baseline="-25000" dirty="0"/>
              <a:t>0</a:t>
            </a:r>
          </a:p>
          <a:p>
            <a:pPr eaLnBrk="1" hangingPunct="1">
              <a:defRPr/>
            </a:pPr>
            <a:endParaRPr lang="en-US" dirty="0"/>
          </a:p>
        </p:txBody>
      </p:sp>
      <p:sp>
        <p:nvSpPr>
          <p:cNvPr id="28689" name="Line 18"/>
          <p:cNvSpPr>
            <a:spLocks noChangeShapeType="1"/>
          </p:cNvSpPr>
          <p:nvPr/>
        </p:nvSpPr>
        <p:spPr bwMode="auto">
          <a:xfrm>
            <a:off x="4495800" y="4381499"/>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5" name="Line 37"/>
          <p:cNvSpPr>
            <a:spLocks noChangeShapeType="1"/>
          </p:cNvSpPr>
          <p:nvPr/>
        </p:nvSpPr>
        <p:spPr bwMode="auto">
          <a:xfrm>
            <a:off x="4724400" y="4381499"/>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6" name="Line 38"/>
          <p:cNvSpPr>
            <a:spLocks noChangeShapeType="1"/>
          </p:cNvSpPr>
          <p:nvPr/>
        </p:nvSpPr>
        <p:spPr bwMode="auto">
          <a:xfrm>
            <a:off x="4953000" y="4381499"/>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7" name="Line 39"/>
          <p:cNvSpPr>
            <a:spLocks noChangeShapeType="1"/>
          </p:cNvSpPr>
          <p:nvPr/>
        </p:nvSpPr>
        <p:spPr bwMode="auto">
          <a:xfrm>
            <a:off x="6553200" y="4381499"/>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8" name="Line 40"/>
          <p:cNvSpPr>
            <a:spLocks noChangeShapeType="1"/>
          </p:cNvSpPr>
          <p:nvPr/>
        </p:nvSpPr>
        <p:spPr bwMode="auto">
          <a:xfrm>
            <a:off x="6781800" y="4381499"/>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9" name="Line 41"/>
          <p:cNvSpPr>
            <a:spLocks noChangeShapeType="1"/>
          </p:cNvSpPr>
          <p:nvPr/>
        </p:nvSpPr>
        <p:spPr bwMode="auto">
          <a:xfrm>
            <a:off x="7010400" y="4381499"/>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700" name="Rectangle 42"/>
          <p:cNvSpPr>
            <a:spLocks noChangeArrowheads="1"/>
          </p:cNvSpPr>
          <p:nvPr/>
        </p:nvSpPr>
        <p:spPr bwMode="auto">
          <a:xfrm>
            <a:off x="3429000" y="5219698"/>
            <a:ext cx="715963" cy="304800"/>
          </a:xfrm>
          <a:prstGeom prst="rect">
            <a:avLst/>
          </a:prstGeom>
          <a:noFill/>
          <a:ln w="25400">
            <a:noFill/>
            <a:miter lim="800000"/>
            <a:headEnd/>
            <a:tailEnd/>
          </a:ln>
        </p:spPr>
        <p:txBody>
          <a:bodyPr wrap="none">
            <a:spAutoFit/>
          </a:bodyPr>
          <a:lstStyle/>
          <a:p>
            <a:pPr>
              <a:lnSpc>
                <a:spcPct val="100000"/>
              </a:lnSpc>
            </a:pPr>
            <a:r>
              <a:rPr lang="en-US" sz="1400" b="0"/>
              <a:t>• • •</a:t>
            </a:r>
          </a:p>
        </p:txBody>
      </p:sp>
      <p:grpSp>
        <p:nvGrpSpPr>
          <p:cNvPr id="4" name="Group 8"/>
          <p:cNvGrpSpPr>
            <a:grpSpLocks/>
          </p:cNvGrpSpPr>
          <p:nvPr/>
        </p:nvGrpSpPr>
        <p:grpSpPr bwMode="auto">
          <a:xfrm>
            <a:off x="4343400" y="5738812"/>
            <a:ext cx="2743200" cy="228600"/>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28687" name="Rectangle 16"/>
          <p:cNvSpPr>
            <a:spLocks noChangeArrowheads="1"/>
          </p:cNvSpPr>
          <p:nvPr/>
        </p:nvSpPr>
        <p:spPr bwMode="auto">
          <a:xfrm>
            <a:off x="3733800" y="5662612"/>
            <a:ext cx="619080" cy="461665"/>
          </a:xfrm>
          <a:prstGeom prst="rect">
            <a:avLst/>
          </a:prstGeom>
          <a:noFill/>
          <a:ln w="25400">
            <a:noFill/>
            <a:miter lim="800000"/>
            <a:headEnd/>
            <a:tailEnd/>
          </a:ln>
        </p:spPr>
        <p:txBody>
          <a:bodyPr wrap="none">
            <a:spAutoFit/>
          </a:bodyPr>
          <a:lstStyle/>
          <a:p>
            <a:pPr>
              <a:lnSpc>
                <a:spcPct val="100000"/>
              </a:lnSpc>
            </a:pPr>
            <a:r>
              <a:rPr lang="en-US" i="1" dirty="0">
                <a:latin typeface="Times" pitchFamily="18" charset="0"/>
              </a:rPr>
              <a:t>X</a:t>
            </a:r>
            <a:r>
              <a:rPr lang="en-US" b="0" dirty="0">
                <a:latin typeface="Symbol" pitchFamily="18" charset="2"/>
              </a:rPr>
              <a:t> </a:t>
            </a:r>
            <a:r>
              <a:rPr lang="en-US" b="0" dirty="0">
                <a:latin typeface="Times" pitchFamily="18" charset="0"/>
              </a:rPr>
              <a:t> </a:t>
            </a:r>
            <a:endParaRPr lang="en-US" b="0" dirty="0">
              <a:latin typeface="Symbol" pitchFamily="18" charset="2"/>
            </a:endParaRPr>
          </a:p>
        </p:txBody>
      </p:sp>
      <p:grpSp>
        <p:nvGrpSpPr>
          <p:cNvPr id="9" name="Group 8"/>
          <p:cNvGrpSpPr/>
          <p:nvPr/>
        </p:nvGrpSpPr>
        <p:grpSpPr>
          <a:xfrm>
            <a:off x="4343400" y="6015038"/>
            <a:ext cx="2743200" cy="461962"/>
            <a:chOff x="4343400" y="5867400"/>
            <a:chExt cx="2743200" cy="461962"/>
          </a:xfrm>
        </p:grpSpPr>
        <p:sp>
          <p:nvSpPr>
            <p:cNvPr id="28680" name="Line 43"/>
            <p:cNvSpPr>
              <a:spLocks noChangeShapeType="1"/>
            </p:cNvSpPr>
            <p:nvPr/>
          </p:nvSpPr>
          <p:spPr bwMode="auto">
            <a:xfrm>
              <a:off x="4343400" y="6043612"/>
              <a:ext cx="27432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5562600" y="5867400"/>
              <a:ext cx="404813" cy="461962"/>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grpSp>
      <p:sp>
        <p:nvSpPr>
          <p:cNvPr id="28688" name="Rectangle 17"/>
          <p:cNvSpPr>
            <a:spLocks noChangeArrowheads="1"/>
          </p:cNvSpPr>
          <p:nvPr/>
        </p:nvSpPr>
        <p:spPr bwMode="auto">
          <a:xfrm>
            <a:off x="1905000" y="3966507"/>
            <a:ext cx="389850" cy="461665"/>
          </a:xfrm>
          <a:prstGeom prst="rect">
            <a:avLst/>
          </a:prstGeom>
          <a:noFill/>
          <a:ln w="25400">
            <a:noFill/>
            <a:miter lim="800000"/>
            <a:headEnd/>
            <a:tailEnd/>
          </a:ln>
        </p:spPr>
        <p:txBody>
          <a:bodyPr wrap="none">
            <a:spAutoFit/>
          </a:bodyPr>
          <a:lstStyle/>
          <a:p>
            <a:pPr>
              <a:lnSpc>
                <a:spcPct val="100000"/>
              </a:lnSpc>
            </a:pPr>
            <a:r>
              <a:rPr lang="en-US" i="1" dirty="0">
                <a:latin typeface="Times" pitchFamily="18" charset="0"/>
              </a:rPr>
              <a:t>X</a:t>
            </a:r>
            <a:endParaRPr lang="en-US" b="0" dirty="0">
              <a:latin typeface="Symbol" pitchFamily="18" charset="2"/>
            </a:endParaRPr>
          </a:p>
        </p:txBody>
      </p:sp>
      <p:grpSp>
        <p:nvGrpSpPr>
          <p:cNvPr id="5" name="Group 20"/>
          <p:cNvGrpSpPr>
            <a:grpSpLocks/>
          </p:cNvGrpSpPr>
          <p:nvPr/>
        </p:nvGrpSpPr>
        <p:grpSpPr bwMode="auto">
          <a:xfrm>
            <a:off x="2590800" y="4118907"/>
            <a:ext cx="4495800" cy="228600"/>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r>
                <a:rPr lang="en-US" b="0"/>
                <a:t>• • •</a:t>
              </a:r>
            </a:p>
          </p:txBody>
        </p:sp>
        <p:sp>
          <p:nvSpPr>
            <p:cNvPr id="28702" name="Rectangle 22"/>
            <p:cNvSpPr>
              <a:spLocks noChangeArrowheads="1"/>
            </p:cNvSpPr>
            <p:nvPr/>
          </p:nvSpPr>
          <p:spPr bwMode="auto">
            <a:xfrm>
              <a:off x="2784" y="3456"/>
              <a:ext cx="144"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grpSp>
        <p:nvGrpSpPr>
          <p:cNvPr id="10" name="Group 9"/>
          <p:cNvGrpSpPr/>
          <p:nvPr/>
        </p:nvGrpSpPr>
        <p:grpSpPr>
          <a:xfrm>
            <a:off x="2590800" y="3590270"/>
            <a:ext cx="4495800" cy="474662"/>
            <a:chOff x="2590800" y="4173538"/>
            <a:chExt cx="4495800" cy="474662"/>
          </a:xfrm>
        </p:grpSpPr>
        <p:sp>
          <p:nvSpPr>
            <p:cNvPr id="28682" name="Line 45"/>
            <p:cNvSpPr>
              <a:spLocks noChangeShapeType="1"/>
            </p:cNvSpPr>
            <p:nvPr/>
          </p:nvSpPr>
          <p:spPr bwMode="auto">
            <a:xfrm>
              <a:off x="4343400" y="4338638"/>
              <a:ext cx="27432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5562600" y="4173538"/>
              <a:ext cx="404813" cy="461962"/>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4" name="Line 47"/>
            <p:cNvSpPr>
              <a:spLocks noChangeShapeType="1"/>
            </p:cNvSpPr>
            <p:nvPr/>
          </p:nvSpPr>
          <p:spPr bwMode="auto">
            <a:xfrm>
              <a:off x="2590800" y="4338638"/>
              <a:ext cx="17526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3200400" y="4186238"/>
              <a:ext cx="323850" cy="461962"/>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k</a:t>
              </a:r>
            </a:p>
          </p:txBody>
        </p:sp>
      </p:grpSp>
      <p:sp>
        <p:nvSpPr>
          <p:cNvPr id="2" name="灯片编号占位符 1">
            <a:extLst>
              <a:ext uri="{FF2B5EF4-FFF2-40B4-BE49-F238E27FC236}">
                <a16:creationId xmlns:a16="http://schemas.microsoft.com/office/drawing/2014/main" id="{6F1B0655-BA70-43B6-B79E-ABFBCC586B53}"/>
              </a:ext>
            </a:extLst>
          </p:cNvPr>
          <p:cNvSpPr>
            <a:spLocks noGrp="1"/>
          </p:cNvSpPr>
          <p:nvPr>
            <p:ph type="sldNum" sz="quarter" idx="12"/>
          </p:nvPr>
        </p:nvSpPr>
        <p:spPr/>
        <p:txBody>
          <a:bodyPr/>
          <a:lstStyle/>
          <a:p>
            <a:pPr>
              <a:defRPr/>
            </a:pPr>
            <a:fld id="{7CD91111-FDA0-40C1-BB89-68CC8A010988}" type="slidenum">
              <a:rPr lang="zh-CN" altLang="en-US" smtClean="0"/>
              <a:pPr>
                <a:defRPr/>
              </a:pPr>
              <a:t>41</a:t>
            </a:fld>
            <a:endParaRPr lang="en-US" altLang="zh-CN"/>
          </a:p>
        </p:txBody>
      </p:sp>
    </p:spTree>
    <p:extLst>
      <p:ext uri="{BB962C8B-B14F-4D97-AF65-F5344CB8AC3E}">
        <p14:creationId xmlns:p14="http://schemas.microsoft.com/office/powerpoint/2010/main" val="54931616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Truncation: Simple Example</a:t>
            </a:r>
          </a:p>
        </p:txBody>
      </p:sp>
      <p:sp>
        <p:nvSpPr>
          <p:cNvPr id="2" name="TextBox 1"/>
          <p:cNvSpPr txBox="1"/>
          <p:nvPr/>
        </p:nvSpPr>
        <p:spPr>
          <a:xfrm>
            <a:off x="5119685" y="190500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3" name="Table 2"/>
          <p:cNvGraphicFramePr>
            <a:graphicFrameLocks noGrp="1"/>
          </p:cNvGraphicFramePr>
          <p:nvPr/>
        </p:nvGraphicFramePr>
        <p:xfrm>
          <a:off x="6053541" y="15240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8" name="TextBox 17"/>
          <p:cNvSpPr txBox="1"/>
          <p:nvPr/>
        </p:nvSpPr>
        <p:spPr>
          <a:xfrm>
            <a:off x="5119685" y="2988965"/>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-6 = </a:t>
            </a:r>
          </a:p>
        </p:txBody>
      </p:sp>
      <p:graphicFrame>
        <p:nvGraphicFramePr>
          <p:cNvPr id="19" name="Table 18"/>
          <p:cNvGraphicFramePr>
            <a:graphicFrameLocks noGrp="1"/>
          </p:cNvGraphicFramePr>
          <p:nvPr/>
        </p:nvGraphicFramePr>
        <p:xfrm>
          <a:off x="6053541" y="260796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0" name="TextBox 19"/>
          <p:cNvSpPr txBox="1"/>
          <p:nvPr/>
        </p:nvSpPr>
        <p:spPr>
          <a:xfrm>
            <a:off x="4945545" y="455483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22" name="Table 21"/>
          <p:cNvGraphicFramePr>
            <a:graphicFrameLocks noGrp="1"/>
          </p:cNvGraphicFramePr>
          <p:nvPr/>
        </p:nvGraphicFramePr>
        <p:xfrm>
          <a:off x="6053541" y="417383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3" name="TextBox 22"/>
          <p:cNvSpPr txBox="1"/>
          <p:nvPr/>
        </p:nvSpPr>
        <p:spPr>
          <a:xfrm>
            <a:off x="5119685" y="563880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 6 = </a:t>
            </a:r>
          </a:p>
        </p:txBody>
      </p:sp>
      <p:graphicFrame>
        <p:nvGraphicFramePr>
          <p:cNvPr id="24" name="Table 23"/>
          <p:cNvGraphicFramePr>
            <a:graphicFrameLocks noGrp="1"/>
          </p:cNvGraphicFramePr>
          <p:nvPr/>
        </p:nvGraphicFramePr>
        <p:xfrm>
          <a:off x="6053541" y="52578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cxnSp>
        <p:nvCxnSpPr>
          <p:cNvPr id="28" name="Straight Connector 27"/>
          <p:cNvCxnSpPr/>
          <p:nvPr/>
        </p:nvCxnSpPr>
        <p:spPr bwMode="auto">
          <a:xfrm>
            <a:off x="4724400" y="1143000"/>
            <a:ext cx="0" cy="5181600"/>
          </a:xfrm>
          <a:prstGeom prst="line">
            <a:avLst/>
          </a:prstGeom>
          <a:noFill/>
          <a:ln w="25400" cap="flat" cmpd="sng" algn="ctr">
            <a:solidFill>
              <a:schemeClr val="bg2">
                <a:lumMod val="75000"/>
              </a:schemeClr>
            </a:solidFill>
            <a:prstDash val="solid"/>
            <a:round/>
            <a:headEnd type="none" w="med" len="med"/>
            <a:tailEnd type="none" w="med" len="med"/>
          </a:ln>
          <a:effectLst/>
        </p:spPr>
      </p:cxnSp>
      <p:sp>
        <p:nvSpPr>
          <p:cNvPr id="30" name="TextBox 29"/>
          <p:cNvSpPr txBox="1"/>
          <p:nvPr/>
        </p:nvSpPr>
        <p:spPr>
          <a:xfrm>
            <a:off x="5901141" y="914400"/>
            <a:ext cx="1694566" cy="461665"/>
          </a:xfrm>
          <a:prstGeom prst="rect">
            <a:avLst/>
          </a:prstGeom>
          <a:noFill/>
        </p:spPr>
        <p:txBody>
          <a:bodyPr wrap="none" rtlCol="0">
            <a:spAutoFit/>
          </a:bodyPr>
          <a:lstStyle/>
          <a:p>
            <a:r>
              <a:rPr lang="en-US" dirty="0">
                <a:solidFill>
                  <a:schemeClr val="bg2">
                    <a:lumMod val="75000"/>
                  </a:schemeClr>
                </a:solidFill>
                <a:latin typeface="Calibri" pitchFamily="34" charset="0"/>
              </a:rPr>
              <a:t>Sign change</a:t>
            </a:r>
          </a:p>
        </p:txBody>
      </p:sp>
      <p:sp>
        <p:nvSpPr>
          <p:cNvPr id="31" name="TextBox 30"/>
          <p:cNvSpPr txBox="1"/>
          <p:nvPr/>
        </p:nvSpPr>
        <p:spPr>
          <a:xfrm>
            <a:off x="528922" y="1905000"/>
            <a:ext cx="80021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2 = </a:t>
            </a:r>
          </a:p>
        </p:txBody>
      </p:sp>
      <p:graphicFrame>
        <p:nvGraphicFramePr>
          <p:cNvPr id="32" name="Table 31"/>
          <p:cNvGraphicFramePr>
            <a:graphicFrameLocks noGrp="1"/>
          </p:cNvGraphicFramePr>
          <p:nvPr/>
        </p:nvGraphicFramePr>
        <p:xfrm>
          <a:off x="1329141" y="15240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3" name="TextBox 32"/>
          <p:cNvSpPr txBox="1"/>
          <p:nvPr/>
        </p:nvSpPr>
        <p:spPr>
          <a:xfrm>
            <a:off x="528922" y="2988965"/>
            <a:ext cx="80021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2 = </a:t>
            </a:r>
          </a:p>
        </p:txBody>
      </p:sp>
      <p:graphicFrame>
        <p:nvGraphicFramePr>
          <p:cNvPr id="34" name="Table 33"/>
          <p:cNvGraphicFramePr>
            <a:graphicFrameLocks noGrp="1"/>
          </p:cNvGraphicFramePr>
          <p:nvPr/>
        </p:nvGraphicFramePr>
        <p:xfrm>
          <a:off x="1329141" y="260796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5" name="TextBox 34"/>
          <p:cNvSpPr txBox="1"/>
          <p:nvPr/>
        </p:nvSpPr>
        <p:spPr>
          <a:xfrm>
            <a:off x="375034" y="4554835"/>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-6 = </a:t>
            </a:r>
          </a:p>
        </p:txBody>
      </p:sp>
      <p:graphicFrame>
        <p:nvGraphicFramePr>
          <p:cNvPr id="36" name="Table 35"/>
          <p:cNvGraphicFramePr>
            <a:graphicFrameLocks noGrp="1"/>
          </p:cNvGraphicFramePr>
          <p:nvPr/>
        </p:nvGraphicFramePr>
        <p:xfrm>
          <a:off x="1329141" y="417383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7" name="TextBox 36"/>
          <p:cNvSpPr txBox="1"/>
          <p:nvPr/>
        </p:nvSpPr>
        <p:spPr>
          <a:xfrm>
            <a:off x="395285" y="563880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-6 = </a:t>
            </a:r>
          </a:p>
        </p:txBody>
      </p:sp>
      <p:graphicFrame>
        <p:nvGraphicFramePr>
          <p:cNvPr id="38" name="Table 37"/>
          <p:cNvGraphicFramePr>
            <a:graphicFrameLocks noGrp="1"/>
          </p:cNvGraphicFramePr>
          <p:nvPr/>
        </p:nvGraphicFramePr>
        <p:xfrm>
          <a:off x="1329141" y="52578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9" name="TextBox 38"/>
          <p:cNvSpPr txBox="1"/>
          <p:nvPr/>
        </p:nvSpPr>
        <p:spPr>
          <a:xfrm>
            <a:off x="1176741" y="914400"/>
            <a:ext cx="2108141" cy="461665"/>
          </a:xfrm>
          <a:prstGeom prst="rect">
            <a:avLst/>
          </a:prstGeom>
          <a:noFill/>
        </p:spPr>
        <p:txBody>
          <a:bodyPr wrap="none" rtlCol="0">
            <a:spAutoFit/>
          </a:bodyPr>
          <a:lstStyle/>
          <a:p>
            <a:r>
              <a:rPr lang="en-US" dirty="0">
                <a:solidFill>
                  <a:schemeClr val="bg2">
                    <a:lumMod val="75000"/>
                  </a:schemeClr>
                </a:solidFill>
                <a:latin typeface="Calibri" pitchFamily="34" charset="0"/>
              </a:rPr>
              <a:t>No sign change</a:t>
            </a:r>
          </a:p>
        </p:txBody>
      </p:sp>
      <p:sp>
        <p:nvSpPr>
          <p:cNvPr id="7" name="TextBox 6"/>
          <p:cNvSpPr txBox="1"/>
          <p:nvPr/>
        </p:nvSpPr>
        <p:spPr>
          <a:xfrm>
            <a:off x="4800600" y="3399235"/>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10 mod 16 = 10U mod 16 = 10U = -6</a:t>
            </a:r>
          </a:p>
        </p:txBody>
      </p:sp>
      <p:sp>
        <p:nvSpPr>
          <p:cNvPr id="40" name="TextBox 39"/>
          <p:cNvSpPr txBox="1"/>
          <p:nvPr/>
        </p:nvSpPr>
        <p:spPr>
          <a:xfrm>
            <a:off x="4800600" y="6096000"/>
            <a:ext cx="4134465"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-10 mod 16 = 22U mod 16 = 6U = 6</a:t>
            </a:r>
          </a:p>
        </p:txBody>
      </p:sp>
      <p:sp>
        <p:nvSpPr>
          <p:cNvPr id="41" name="TextBox 40"/>
          <p:cNvSpPr txBox="1"/>
          <p:nvPr/>
        </p:nvSpPr>
        <p:spPr>
          <a:xfrm>
            <a:off x="1839359" y="3399235"/>
            <a:ext cx="1665841"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2 mod 16 = 2</a:t>
            </a:r>
          </a:p>
        </p:txBody>
      </p:sp>
      <p:sp>
        <p:nvSpPr>
          <p:cNvPr id="42" name="TextBox 41"/>
          <p:cNvSpPr txBox="1"/>
          <p:nvPr/>
        </p:nvSpPr>
        <p:spPr>
          <a:xfrm>
            <a:off x="152400" y="6096000"/>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-6 mod 16 = 26U mod 16 = 10U = -6</a:t>
            </a:r>
          </a:p>
        </p:txBody>
      </p:sp>
      <p:sp>
        <p:nvSpPr>
          <p:cNvPr id="4" name="灯片编号占位符 3">
            <a:extLst>
              <a:ext uri="{FF2B5EF4-FFF2-40B4-BE49-F238E27FC236}">
                <a16:creationId xmlns:a16="http://schemas.microsoft.com/office/drawing/2014/main" id="{BDD628FD-4414-40AE-9BE5-283CEF809C52}"/>
              </a:ext>
            </a:extLst>
          </p:cNvPr>
          <p:cNvSpPr>
            <a:spLocks noGrp="1"/>
          </p:cNvSpPr>
          <p:nvPr>
            <p:ph type="sldNum" sz="quarter" idx="12"/>
          </p:nvPr>
        </p:nvSpPr>
        <p:spPr/>
        <p:txBody>
          <a:bodyPr/>
          <a:lstStyle/>
          <a:p>
            <a:pPr>
              <a:defRPr/>
            </a:pPr>
            <a:fld id="{44DF2893-BD81-4B20-8850-BD19E5472E88}" type="slidenum">
              <a:rPr lang="zh-CN" altLang="en-US" smtClean="0"/>
              <a:pPr>
                <a:defRPr/>
              </a:pPr>
              <a:t>42</a:t>
            </a:fld>
            <a:endParaRPr lang="en-US" altLang="zh-CN"/>
          </a:p>
        </p:txBody>
      </p:sp>
    </p:spTree>
    <p:extLst>
      <p:ext uri="{BB962C8B-B14F-4D97-AF65-F5344CB8AC3E}">
        <p14:creationId xmlns:p14="http://schemas.microsoft.com/office/powerpoint/2010/main" val="143943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0" grpId="0"/>
      <p:bldP spid="23" grpId="0"/>
      <p:bldP spid="30" grpId="0"/>
      <p:bldP spid="33" grpId="0"/>
      <p:bldP spid="35" grpId="0"/>
      <p:bldP spid="37" grpId="0"/>
      <p:bldP spid="7" grpId="0"/>
      <p:bldP spid="40" grpId="0"/>
      <p:bldP spid="41" grpId="0"/>
      <p:bldP spid="4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290" y="228600"/>
            <a:ext cx="8155110" cy="762000"/>
          </a:xfrm>
        </p:spPr>
        <p:txBody>
          <a:bodyPr/>
          <a:lstStyle/>
          <a:p>
            <a:pPr marL="0" indent="0"/>
            <a:r>
              <a:rPr lang="en-US" dirty="0" err="1"/>
              <a:t>Summary:Expanding</a:t>
            </a:r>
            <a:r>
              <a:rPr lang="en-US" dirty="0"/>
              <a:t>, Truncating: Basic Rules</a:t>
            </a:r>
          </a:p>
        </p:txBody>
      </p:sp>
      <p:sp>
        <p:nvSpPr>
          <p:cNvPr id="3" name="Content Placeholder 2"/>
          <p:cNvSpPr>
            <a:spLocks noGrp="1"/>
          </p:cNvSpPr>
          <p:nvPr>
            <p:ph idx="1"/>
          </p:nvPr>
        </p:nvSpPr>
        <p:spPr>
          <a:xfrm>
            <a:off x="379290" y="1219200"/>
            <a:ext cx="7896225" cy="4972050"/>
          </a:xfrm>
        </p:spPr>
        <p:txBody>
          <a:bodyPr/>
          <a:lstStyle/>
          <a:p>
            <a:r>
              <a:rPr lang="en-US" dirty="0"/>
              <a:t>Expanding (e.g., short </a:t>
            </a:r>
            <a:r>
              <a:rPr lang="en-US" dirty="0" err="1"/>
              <a:t>int</a:t>
            </a:r>
            <a:r>
              <a:rPr lang="en-US" dirty="0"/>
              <a:t> to </a:t>
            </a:r>
            <a:r>
              <a:rPr lang="en-US" dirty="0" err="1"/>
              <a:t>int</a:t>
            </a:r>
            <a:r>
              <a:rPr lang="en-US" dirty="0"/>
              <a:t>)</a:t>
            </a:r>
          </a:p>
          <a:p>
            <a:pPr lvl="1"/>
            <a:r>
              <a:rPr lang="en-US" dirty="0"/>
              <a:t>Unsigned: zeros added</a:t>
            </a:r>
          </a:p>
          <a:p>
            <a:pPr lvl="1"/>
            <a:r>
              <a:rPr lang="en-US" dirty="0"/>
              <a:t>Signed: sign extension</a:t>
            </a:r>
          </a:p>
          <a:p>
            <a:pPr lvl="1"/>
            <a:r>
              <a:rPr lang="en-US" dirty="0"/>
              <a:t>Both yield expected result</a:t>
            </a:r>
          </a:p>
          <a:p>
            <a:pPr lvl="1"/>
            <a:endParaRPr lang="en-US" dirty="0"/>
          </a:p>
          <a:p>
            <a:r>
              <a:rPr lang="en-US" dirty="0"/>
              <a:t>Truncating (e.g., unsigned to unsigned short)</a:t>
            </a:r>
          </a:p>
          <a:p>
            <a:pPr lvl="1"/>
            <a:r>
              <a:rPr lang="en-US" dirty="0"/>
              <a:t>Unsigned/signed: bits are truncated</a:t>
            </a:r>
          </a:p>
          <a:p>
            <a:pPr lvl="1"/>
            <a:r>
              <a:rPr lang="en-US" dirty="0"/>
              <a:t>Result reinterpreted</a:t>
            </a:r>
          </a:p>
          <a:p>
            <a:pPr lvl="1"/>
            <a:r>
              <a:rPr lang="en-US" dirty="0"/>
              <a:t>Unsigned: mod operation</a:t>
            </a:r>
          </a:p>
          <a:p>
            <a:pPr lvl="1"/>
            <a:r>
              <a:rPr lang="en-US" dirty="0"/>
              <a:t>Signed: similar to mod</a:t>
            </a:r>
          </a:p>
          <a:p>
            <a:pPr lvl="1"/>
            <a:r>
              <a:rPr lang="en-US" dirty="0"/>
              <a:t>For small (in magnitude) numbers yields expected behavior</a:t>
            </a:r>
          </a:p>
          <a:p>
            <a:pPr lvl="1"/>
            <a:endParaRPr lang="en-US" dirty="0"/>
          </a:p>
        </p:txBody>
      </p:sp>
      <p:sp>
        <p:nvSpPr>
          <p:cNvPr id="4" name="灯片编号占位符 3">
            <a:extLst>
              <a:ext uri="{FF2B5EF4-FFF2-40B4-BE49-F238E27FC236}">
                <a16:creationId xmlns:a16="http://schemas.microsoft.com/office/drawing/2014/main" id="{827130FA-4E84-4EA0-B3F7-C6C5817B6CD2}"/>
              </a:ext>
            </a:extLst>
          </p:cNvPr>
          <p:cNvSpPr>
            <a:spLocks noGrp="1"/>
          </p:cNvSpPr>
          <p:nvPr>
            <p:ph type="sldNum" sz="quarter" idx="12"/>
          </p:nvPr>
        </p:nvSpPr>
        <p:spPr/>
        <p:txBody>
          <a:bodyPr/>
          <a:lstStyle/>
          <a:p>
            <a:pPr>
              <a:defRPr/>
            </a:pPr>
            <a:fld id="{7CD91111-FDA0-40C1-BB89-68CC8A010988}" type="slidenum">
              <a:rPr lang="zh-CN" altLang="en-US" smtClean="0"/>
              <a:pPr>
                <a:defRPr/>
              </a:pPr>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dirty="0">
                <a:solidFill>
                  <a:schemeClr val="bg1">
                    <a:lumMod val="65000"/>
                  </a:schemeClr>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b="1" dirty="0"/>
              <a:t>Addition, negation, multiplication, shifting</a:t>
            </a:r>
          </a:p>
          <a:p>
            <a:r>
              <a:rPr lang="en-US" dirty="0">
                <a:solidFill>
                  <a:schemeClr val="bg1">
                    <a:lumMod val="65000"/>
                  </a:schemeClr>
                </a:solidFill>
              </a:rPr>
              <a:t>Representations in memory, pointers, strings</a:t>
            </a:r>
          </a:p>
          <a:p>
            <a:r>
              <a:rPr lang="en-US" dirty="0">
                <a:solidFill>
                  <a:srgbClr val="A6A6A6"/>
                </a:solidFill>
              </a:rPr>
              <a:t>Summary</a:t>
            </a:r>
          </a:p>
        </p:txBody>
      </p:sp>
      <p:sp>
        <p:nvSpPr>
          <p:cNvPr id="4" name="灯片编号占位符 3">
            <a:extLst>
              <a:ext uri="{FF2B5EF4-FFF2-40B4-BE49-F238E27FC236}">
                <a16:creationId xmlns:a16="http://schemas.microsoft.com/office/drawing/2014/main" id="{9D142826-E99F-457F-8A29-9799B8A52BB7}"/>
              </a:ext>
            </a:extLst>
          </p:cNvPr>
          <p:cNvSpPr>
            <a:spLocks noGrp="1"/>
          </p:cNvSpPr>
          <p:nvPr>
            <p:ph type="sldNum" sz="quarter" idx="12"/>
          </p:nvPr>
        </p:nvSpPr>
        <p:spPr/>
        <p:txBody>
          <a:bodyPr/>
          <a:lstStyle/>
          <a:p>
            <a:pPr>
              <a:defRPr/>
            </a:pPr>
            <a:fld id="{7CD91111-FDA0-40C1-BB89-68CC8A010988}" type="slidenum">
              <a:rPr lang="zh-CN" altLang="en-US" smtClean="0"/>
              <a:pPr>
                <a:defRPr/>
              </a:pPr>
              <a:t>44</a:t>
            </a:fld>
            <a:endParaRPr lang="en-US" altLang="zh-CN"/>
          </a:p>
        </p:txBody>
      </p:sp>
    </p:spTree>
    <p:extLst>
      <p:ext uri="{BB962C8B-B14F-4D97-AF65-F5344CB8AC3E}">
        <p14:creationId xmlns:p14="http://schemas.microsoft.com/office/powerpoint/2010/main" val="762370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6400" y="4953000"/>
            <a:ext cx="6985000" cy="1616165"/>
          </a:xfrm>
          <a:prstGeom prst="rect">
            <a:avLst/>
          </a:prstGeom>
          <a:solidFill>
            <a:schemeClr val="bg2">
              <a:lumMod val="20000"/>
              <a:lumOff val="80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38242" name="Rectangle 2"/>
          <p:cNvSpPr>
            <a:spLocks noGrp="1" noChangeArrowheads="1"/>
          </p:cNvSpPr>
          <p:nvPr>
            <p:ph type="title"/>
          </p:nvPr>
        </p:nvSpPr>
        <p:spPr>
          <a:xfrm>
            <a:off x="457200" y="511175"/>
            <a:ext cx="6381750" cy="555625"/>
          </a:xfrm>
        </p:spPr>
        <p:txBody>
          <a:bodyPr/>
          <a:lstStyle/>
          <a:p>
            <a:pPr eaLnBrk="1" hangingPunct="1">
              <a:defRPr/>
            </a:pPr>
            <a:r>
              <a:rPr lang="en-US"/>
              <a:t>Unsigned Addition</a:t>
            </a:r>
          </a:p>
        </p:txBody>
      </p:sp>
      <p:sp>
        <p:nvSpPr>
          <p:cNvPr id="138243" name="Rectangle 3"/>
          <p:cNvSpPr>
            <a:spLocks noGrp="1" noChangeArrowheads="1"/>
          </p:cNvSpPr>
          <p:nvPr>
            <p:ph type="body" idx="1"/>
          </p:nvPr>
        </p:nvSpPr>
        <p:spPr>
          <a:xfrm>
            <a:off x="679450" y="3276600"/>
            <a:ext cx="5149850" cy="1643063"/>
          </a:xfrm>
        </p:spPr>
        <p:txBody>
          <a:bodyPr lIns="90487" tIns="44450" rIns="90487" bIns="44450"/>
          <a:lstStyle/>
          <a:p>
            <a:pPr eaLnBrk="1" hangingPunct="1">
              <a:tabLst>
                <a:tab pos="800100" algn="l"/>
                <a:tab pos="1257300" algn="l"/>
                <a:tab pos="3035300" algn="l"/>
                <a:tab pos="3429000" algn="l"/>
              </a:tabLst>
              <a:defRPr/>
            </a:pPr>
            <a:r>
              <a:rPr lang="en-US" sz="2400" dirty="0"/>
              <a:t>Standard Addition Function</a:t>
            </a:r>
          </a:p>
          <a:p>
            <a:pPr lvl="1" eaLnBrk="1" hangingPunct="1">
              <a:tabLst>
                <a:tab pos="800100" algn="l"/>
                <a:tab pos="1257300" algn="l"/>
                <a:tab pos="3035300" algn="l"/>
                <a:tab pos="3429000" algn="l"/>
              </a:tabLst>
              <a:defRPr/>
            </a:pPr>
            <a:r>
              <a:rPr lang="en-US" sz="2000" dirty="0"/>
              <a:t>Ignores carry output</a:t>
            </a:r>
          </a:p>
          <a:p>
            <a:pPr eaLnBrk="1" hangingPunct="1">
              <a:tabLst>
                <a:tab pos="800100" algn="l"/>
                <a:tab pos="1257300" algn="l"/>
                <a:tab pos="3035300" algn="l"/>
                <a:tab pos="3429000" algn="l"/>
              </a:tabLst>
              <a:defRPr/>
            </a:pPr>
            <a:r>
              <a:rPr lang="en-US" sz="2400" dirty="0"/>
              <a:t>Implements Modular Arithmetic</a:t>
            </a:r>
          </a:p>
          <a:p>
            <a:pPr lvl="1" eaLnBrk="1" hangingPunct="1">
              <a:buFont typeface="Wingdings" pitchFamily="2" charset="2"/>
              <a:buNone/>
              <a:tabLst>
                <a:tab pos="800100" algn="l"/>
                <a:tab pos="1257300" algn="l"/>
                <a:tab pos="3035300" algn="l"/>
                <a:tab pos="3429000" algn="l"/>
              </a:tabLst>
              <a:defRPr/>
            </a:pPr>
            <a:r>
              <a:rPr lang="en-US" sz="2000" b="0" i="1" dirty="0"/>
              <a:t>s</a:t>
            </a:r>
            <a:r>
              <a:rPr lang="en-US" sz="2000" b="0" dirty="0"/>
              <a:t>		=	 </a:t>
            </a:r>
            <a:r>
              <a:rPr lang="en-US" sz="2000" b="0" dirty="0" err="1"/>
              <a:t>UAdd</a:t>
            </a:r>
            <a:r>
              <a:rPr lang="en-US" sz="2000" b="0" i="1" baseline="-25000" dirty="0" err="1"/>
              <a:t>w</a:t>
            </a:r>
            <a:r>
              <a:rPr lang="en-US" sz="2000" b="0" dirty="0"/>
              <a:t>(</a:t>
            </a:r>
            <a:r>
              <a:rPr lang="en-US" sz="2000" b="0" i="1" dirty="0"/>
              <a:t>u</a:t>
            </a:r>
            <a:r>
              <a:rPr lang="en-US" sz="2000" b="0" dirty="0"/>
              <a:t> , </a:t>
            </a:r>
            <a:r>
              <a:rPr lang="en-US" sz="2000" b="0" i="1" dirty="0"/>
              <a:t>v</a:t>
            </a:r>
            <a:r>
              <a:rPr lang="en-US" sz="2000" b="0" dirty="0"/>
              <a:t>)	=	</a:t>
            </a:r>
            <a:r>
              <a:rPr lang="en-US" sz="2000" b="0" i="1" dirty="0"/>
              <a:t>u</a:t>
            </a:r>
            <a:r>
              <a:rPr lang="en-US" sz="2000" b="0" dirty="0"/>
              <a:t> + </a:t>
            </a:r>
            <a:r>
              <a:rPr lang="en-US" sz="2000" b="0" i="1" dirty="0"/>
              <a:t>v</a:t>
            </a:r>
            <a:r>
              <a:rPr lang="en-US" sz="2000" b="0" dirty="0"/>
              <a:t>  mod 2</a:t>
            </a:r>
            <a:r>
              <a:rPr lang="en-US" sz="2000" b="0" i="1" baseline="30000" dirty="0"/>
              <a:t>w</a:t>
            </a:r>
          </a:p>
        </p:txBody>
      </p:sp>
      <p:grpSp>
        <p:nvGrpSpPr>
          <p:cNvPr id="2" name="Group 5"/>
          <p:cNvGrpSpPr>
            <a:grpSpLocks/>
          </p:cNvGrpSpPr>
          <p:nvPr/>
        </p:nvGrpSpPr>
        <p:grpSpPr bwMode="auto">
          <a:xfrm>
            <a:off x="4965700" y="1371600"/>
            <a:ext cx="2743200" cy="228600"/>
            <a:chOff x="2976" y="816"/>
            <a:chExt cx="1728" cy="144"/>
          </a:xfrm>
        </p:grpSpPr>
        <p:sp>
          <p:nvSpPr>
            <p:cNvPr id="7210"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1"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2"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3"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4"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5"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16"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3"/>
          <p:cNvGrpSpPr>
            <a:grpSpLocks/>
          </p:cNvGrpSpPr>
          <p:nvPr/>
        </p:nvGrpSpPr>
        <p:grpSpPr bwMode="auto">
          <a:xfrm>
            <a:off x="4965700" y="1828800"/>
            <a:ext cx="2743200" cy="228600"/>
            <a:chOff x="2976" y="1104"/>
            <a:chExt cx="1728" cy="144"/>
          </a:xfrm>
        </p:grpSpPr>
        <p:sp>
          <p:nvSpPr>
            <p:cNvPr id="7203"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4"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5"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6"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7"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8"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9"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75" name="Rectangle 21"/>
          <p:cNvSpPr>
            <a:spLocks noChangeArrowheads="1"/>
          </p:cNvSpPr>
          <p:nvPr/>
        </p:nvSpPr>
        <p:spPr bwMode="auto">
          <a:xfrm>
            <a:off x="4425950" y="1219200"/>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7176" name="Rectangle 22"/>
          <p:cNvSpPr>
            <a:spLocks noChangeArrowheads="1"/>
          </p:cNvSpPr>
          <p:nvPr/>
        </p:nvSpPr>
        <p:spPr bwMode="auto">
          <a:xfrm>
            <a:off x="4438650" y="16764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7177" name="Line 23"/>
          <p:cNvSpPr>
            <a:spLocks noChangeShapeType="1"/>
          </p:cNvSpPr>
          <p:nvPr/>
        </p:nvSpPr>
        <p:spPr bwMode="auto">
          <a:xfrm>
            <a:off x="3975100" y="2133600"/>
            <a:ext cx="3886200" cy="0"/>
          </a:xfrm>
          <a:prstGeom prst="line">
            <a:avLst/>
          </a:prstGeom>
          <a:noFill/>
          <a:ln w="25400">
            <a:solidFill>
              <a:schemeClr val="tx1"/>
            </a:solidFill>
            <a:round/>
            <a:headEnd/>
            <a:tailEnd/>
          </a:ln>
        </p:spPr>
        <p:txBody>
          <a:bodyPr wrap="none" anchor="ctr"/>
          <a:lstStyle/>
          <a:p>
            <a:endParaRPr lang="en-US"/>
          </a:p>
        </p:txBody>
      </p:sp>
      <p:sp>
        <p:nvSpPr>
          <p:cNvPr id="7178" name="Rectangle 24"/>
          <p:cNvSpPr>
            <a:spLocks noChangeArrowheads="1"/>
          </p:cNvSpPr>
          <p:nvPr/>
        </p:nvSpPr>
        <p:spPr bwMode="auto">
          <a:xfrm>
            <a:off x="4147417" y="1683760"/>
            <a:ext cx="357790" cy="461665"/>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a:t>
            </a:r>
          </a:p>
        </p:txBody>
      </p:sp>
      <p:grpSp>
        <p:nvGrpSpPr>
          <p:cNvPr id="4" name="Group 25"/>
          <p:cNvGrpSpPr>
            <a:grpSpLocks/>
          </p:cNvGrpSpPr>
          <p:nvPr/>
        </p:nvGrpSpPr>
        <p:grpSpPr bwMode="auto">
          <a:xfrm>
            <a:off x="4737100" y="2286000"/>
            <a:ext cx="2971800" cy="228600"/>
            <a:chOff x="2832" y="1392"/>
            <a:chExt cx="1872" cy="144"/>
          </a:xfrm>
        </p:grpSpPr>
        <p:grpSp>
          <p:nvGrpSpPr>
            <p:cNvPr id="5" name="Group 26"/>
            <p:cNvGrpSpPr>
              <a:grpSpLocks/>
            </p:cNvGrpSpPr>
            <p:nvPr/>
          </p:nvGrpSpPr>
          <p:grpSpPr bwMode="auto">
            <a:xfrm>
              <a:off x="2976" y="1392"/>
              <a:ext cx="1728" cy="144"/>
              <a:chOff x="2976" y="1392"/>
              <a:chExt cx="1728" cy="144"/>
            </a:xfrm>
          </p:grpSpPr>
          <p:sp>
            <p:nvSpPr>
              <p:cNvPr id="7196"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7"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8"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9"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0"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1"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202"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95" name="Rectangle 34"/>
            <p:cNvSpPr>
              <a:spLocks noChangeArrowheads="1"/>
            </p:cNvSpPr>
            <p:nvPr/>
          </p:nvSpPr>
          <p:spPr bwMode="auto">
            <a:xfrm>
              <a:off x="2832" y="1392"/>
              <a:ext cx="144" cy="144"/>
            </a:xfrm>
            <a:prstGeom prst="rect">
              <a:avLst/>
            </a:prstGeom>
            <a:solidFill>
              <a:srgbClr val="FF9999"/>
            </a:solidFill>
            <a:ln w="25400">
              <a:solidFill>
                <a:schemeClr val="tx1"/>
              </a:solidFill>
              <a:miter lim="800000"/>
              <a:headEnd/>
              <a:tailEnd/>
            </a:ln>
          </p:spPr>
          <p:txBody>
            <a:bodyPr wrap="none" anchor="ctr"/>
            <a:lstStyle/>
            <a:p>
              <a:pPr algn="ctr">
                <a:lnSpc>
                  <a:spcPct val="100000"/>
                </a:lnSpc>
              </a:pPr>
              <a:endParaRPr lang="en-US" b="0"/>
            </a:p>
          </p:txBody>
        </p:sp>
      </p:grpSp>
      <p:sp>
        <p:nvSpPr>
          <p:cNvPr id="7180" name="Rectangle 35"/>
          <p:cNvSpPr>
            <a:spLocks noChangeArrowheads="1"/>
          </p:cNvSpPr>
          <p:nvPr/>
        </p:nvSpPr>
        <p:spPr bwMode="auto">
          <a:xfrm>
            <a:off x="4081462" y="2133600"/>
            <a:ext cx="642938"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6" name="Group 36"/>
          <p:cNvGrpSpPr>
            <a:grpSpLocks/>
          </p:cNvGrpSpPr>
          <p:nvPr/>
        </p:nvGrpSpPr>
        <p:grpSpPr bwMode="auto">
          <a:xfrm>
            <a:off x="4965700" y="2743200"/>
            <a:ext cx="2743200" cy="228600"/>
            <a:chOff x="2976" y="1392"/>
            <a:chExt cx="1728" cy="144"/>
          </a:xfrm>
        </p:grpSpPr>
        <p:sp>
          <p:nvSpPr>
            <p:cNvPr id="7187"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88"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89"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0"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1"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2"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7193"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7182" name="Line 44"/>
          <p:cNvSpPr>
            <a:spLocks noChangeShapeType="1"/>
          </p:cNvSpPr>
          <p:nvPr/>
        </p:nvSpPr>
        <p:spPr bwMode="auto">
          <a:xfrm>
            <a:off x="3975100" y="2590800"/>
            <a:ext cx="3886200" cy="0"/>
          </a:xfrm>
          <a:prstGeom prst="line">
            <a:avLst/>
          </a:prstGeom>
          <a:noFill/>
          <a:ln w="25400">
            <a:solidFill>
              <a:schemeClr val="tx1"/>
            </a:solidFill>
            <a:round/>
            <a:headEnd/>
            <a:tailEnd/>
          </a:ln>
        </p:spPr>
        <p:txBody>
          <a:bodyPr wrap="none" anchor="ctr"/>
          <a:lstStyle/>
          <a:p>
            <a:endParaRPr lang="en-US"/>
          </a:p>
        </p:txBody>
      </p:sp>
      <p:sp>
        <p:nvSpPr>
          <p:cNvPr id="7183" name="Text Box 45"/>
          <p:cNvSpPr txBox="1">
            <a:spLocks noChangeArrowheads="1"/>
          </p:cNvSpPr>
          <p:nvPr/>
        </p:nvSpPr>
        <p:spPr bwMode="auto">
          <a:xfrm>
            <a:off x="457200" y="2057400"/>
            <a:ext cx="2169312"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Sum: </a:t>
            </a:r>
            <a:r>
              <a:rPr lang="en-US" sz="2000" b="0" i="1" dirty="0">
                <a:latin typeface="Calibri" pitchFamily="34" charset="0"/>
              </a:rPr>
              <a:t>w</a:t>
            </a:r>
            <a:r>
              <a:rPr lang="en-US" sz="2000" b="0" dirty="0">
                <a:latin typeface="Calibri" pitchFamily="34" charset="0"/>
              </a:rPr>
              <a:t>+1 bits</a:t>
            </a:r>
          </a:p>
        </p:txBody>
      </p:sp>
      <p:sp>
        <p:nvSpPr>
          <p:cNvPr id="7184" name="Text Box 46"/>
          <p:cNvSpPr txBox="1">
            <a:spLocks noChangeArrowheads="1"/>
          </p:cNvSpPr>
          <p:nvPr/>
        </p:nvSpPr>
        <p:spPr bwMode="auto">
          <a:xfrm>
            <a:off x="457200" y="13716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7185" name="Text Box 47"/>
          <p:cNvSpPr txBox="1">
            <a:spLocks noChangeArrowheads="1"/>
          </p:cNvSpPr>
          <p:nvPr/>
        </p:nvSpPr>
        <p:spPr bwMode="auto">
          <a:xfrm>
            <a:off x="457200" y="2667000"/>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Carry: </a:t>
            </a:r>
            <a:r>
              <a:rPr lang="en-US" sz="2000" b="0" i="1" dirty="0">
                <a:latin typeface="Calibri" pitchFamily="34" charset="0"/>
              </a:rPr>
              <a:t>w</a:t>
            </a:r>
            <a:r>
              <a:rPr lang="en-US" sz="2000" b="0" dirty="0">
                <a:latin typeface="Calibri" pitchFamily="34" charset="0"/>
              </a:rPr>
              <a:t> bits</a:t>
            </a:r>
          </a:p>
        </p:txBody>
      </p:sp>
      <p:sp>
        <p:nvSpPr>
          <p:cNvPr id="7186" name="Rectangle 48"/>
          <p:cNvSpPr>
            <a:spLocks noChangeArrowheads="1"/>
          </p:cNvSpPr>
          <p:nvPr/>
        </p:nvSpPr>
        <p:spPr bwMode="auto">
          <a:xfrm>
            <a:off x="3437081" y="2590800"/>
            <a:ext cx="1384300" cy="366713"/>
          </a:xfrm>
          <a:prstGeom prst="rect">
            <a:avLst/>
          </a:prstGeom>
          <a:noFill/>
          <a:ln w="25400">
            <a:noFill/>
            <a:miter lim="800000"/>
            <a:headEnd/>
            <a:tailEnd/>
          </a:ln>
        </p:spPr>
        <p:txBody>
          <a:bodyPr wrap="none">
            <a:spAutoFit/>
          </a:bodyPr>
          <a:lstStyle/>
          <a:p>
            <a:pPr algn="r">
              <a:lnSpc>
                <a:spcPct val="100000"/>
              </a:lnSpc>
            </a:pPr>
            <a:r>
              <a:rPr lang="en-US" b="0" dirty="0" err="1">
                <a:latin typeface="Times" pitchFamily="18" charset="0"/>
              </a:rPr>
              <a:t>UAdd</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sp>
        <p:nvSpPr>
          <p:cNvPr id="49" name="Rectangle 5"/>
          <p:cNvSpPr>
            <a:spLocks/>
          </p:cNvSpPr>
          <p:nvPr/>
        </p:nvSpPr>
        <p:spPr bwMode="auto">
          <a:xfrm>
            <a:off x="2683312" y="5062537"/>
            <a:ext cx="1990288"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1110 1001</a:t>
            </a:r>
          </a:p>
          <a:p>
            <a:pPr eaLnBrk="1" hangingPunct="1"/>
            <a:r>
              <a:rPr lang="en-US" sz="2000" b="0" dirty="0">
                <a:solidFill>
                  <a:srgbClr val="000066"/>
                </a:solidFill>
                <a:latin typeface="Courier New Bold" charset="0"/>
                <a:ea typeface="Courier New Bold" charset="0"/>
                <a:cs typeface="Courier New Bold" charset="0"/>
                <a:sym typeface="Courier New Bold" charset="0"/>
              </a:rPr>
              <a:t>+  1101 0101</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50" name="Line 6"/>
          <p:cNvSpPr>
            <a:spLocks noChangeShapeType="1"/>
          </p:cNvSpPr>
          <p:nvPr/>
        </p:nvSpPr>
        <p:spPr bwMode="auto">
          <a:xfrm>
            <a:off x="2713195" y="5748337"/>
            <a:ext cx="1861979"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1" name="Rectangle 13"/>
          <p:cNvSpPr>
            <a:spLocks/>
          </p:cNvSpPr>
          <p:nvPr/>
        </p:nvSpPr>
        <p:spPr bwMode="auto">
          <a:xfrm>
            <a:off x="2683312" y="5718968"/>
            <a:ext cx="1990288"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1 1011 1110</a:t>
            </a:r>
          </a:p>
        </p:txBody>
      </p:sp>
      <p:sp>
        <p:nvSpPr>
          <p:cNvPr id="52" name="Rectangle 13"/>
          <p:cNvSpPr>
            <a:spLocks/>
          </p:cNvSpPr>
          <p:nvPr/>
        </p:nvSpPr>
        <p:spPr bwMode="auto">
          <a:xfrm>
            <a:off x="2683312" y="6083379"/>
            <a:ext cx="1990288"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1011 1110</a:t>
            </a:r>
          </a:p>
        </p:txBody>
      </p:sp>
      <p:sp>
        <p:nvSpPr>
          <p:cNvPr id="53" name="Line 6"/>
          <p:cNvSpPr>
            <a:spLocks noChangeShapeType="1"/>
          </p:cNvSpPr>
          <p:nvPr/>
        </p:nvSpPr>
        <p:spPr bwMode="auto">
          <a:xfrm>
            <a:off x="2713196" y="6088459"/>
            <a:ext cx="1861978"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9" name="Rectangle 5"/>
          <p:cNvSpPr>
            <a:spLocks/>
          </p:cNvSpPr>
          <p:nvPr/>
        </p:nvSpPr>
        <p:spPr bwMode="auto">
          <a:xfrm>
            <a:off x="5022056" y="5062537"/>
            <a:ext cx="759182"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E9</a:t>
            </a:r>
          </a:p>
          <a:p>
            <a:pPr eaLnBrk="1" hangingPunct="1"/>
            <a:r>
              <a:rPr lang="en-US" sz="2000" b="0" dirty="0">
                <a:solidFill>
                  <a:srgbClr val="000066"/>
                </a:solidFill>
                <a:latin typeface="Courier New Bold" charset="0"/>
                <a:ea typeface="Courier New Bold" charset="0"/>
                <a:cs typeface="Courier New Bold" charset="0"/>
                <a:sym typeface="Courier New Bold" charset="0"/>
              </a:rPr>
              <a:t>+ D5</a:t>
            </a:r>
          </a:p>
        </p:txBody>
      </p:sp>
      <p:sp>
        <p:nvSpPr>
          <p:cNvPr id="60" name="Line 6"/>
          <p:cNvSpPr>
            <a:spLocks noChangeShapeType="1"/>
          </p:cNvSpPr>
          <p:nvPr/>
        </p:nvSpPr>
        <p:spPr bwMode="auto">
          <a:xfrm>
            <a:off x="5098256" y="5748337"/>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1" name="Rectangle 13"/>
          <p:cNvSpPr>
            <a:spLocks/>
          </p:cNvSpPr>
          <p:nvPr/>
        </p:nvSpPr>
        <p:spPr bwMode="auto">
          <a:xfrm>
            <a:off x="5022056" y="5718968"/>
            <a:ext cx="75918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1BE</a:t>
            </a:r>
          </a:p>
        </p:txBody>
      </p:sp>
      <p:sp>
        <p:nvSpPr>
          <p:cNvPr id="62" name="Rectangle 13"/>
          <p:cNvSpPr>
            <a:spLocks/>
          </p:cNvSpPr>
          <p:nvPr/>
        </p:nvSpPr>
        <p:spPr bwMode="auto">
          <a:xfrm>
            <a:off x="5022056" y="6083379"/>
            <a:ext cx="75918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BE</a:t>
            </a:r>
          </a:p>
        </p:txBody>
      </p:sp>
      <p:sp>
        <p:nvSpPr>
          <p:cNvPr id="63" name="Line 6"/>
          <p:cNvSpPr>
            <a:spLocks noChangeShapeType="1"/>
          </p:cNvSpPr>
          <p:nvPr/>
        </p:nvSpPr>
        <p:spPr bwMode="auto">
          <a:xfrm>
            <a:off x="5098256" y="6088459"/>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67" name="Group 5"/>
          <p:cNvGrpSpPr>
            <a:grpSpLocks/>
          </p:cNvGrpSpPr>
          <p:nvPr/>
        </p:nvGrpSpPr>
        <p:grpSpPr bwMode="auto">
          <a:xfrm>
            <a:off x="7631317" y="3048000"/>
            <a:ext cx="1528162" cy="3646061"/>
            <a:chOff x="0" y="178"/>
            <a:chExt cx="1140" cy="2719"/>
          </a:xfrm>
        </p:grpSpPr>
        <p:grpSp>
          <p:nvGrpSpPr>
            <p:cNvPr id="68" name="Group 6"/>
            <p:cNvGrpSpPr>
              <a:grpSpLocks/>
            </p:cNvGrpSpPr>
            <p:nvPr/>
          </p:nvGrpSpPr>
          <p:grpSpPr bwMode="auto">
            <a:xfrm>
              <a:off x="0" y="500"/>
              <a:ext cx="1104" cy="2397"/>
              <a:chOff x="0" y="-7"/>
              <a:chExt cx="1104" cy="2397"/>
            </a:xfrm>
          </p:grpSpPr>
          <p:grpSp>
            <p:nvGrpSpPr>
              <p:cNvPr id="72" name="Group 7"/>
              <p:cNvGrpSpPr>
                <a:grpSpLocks/>
              </p:cNvGrpSpPr>
              <p:nvPr/>
            </p:nvGrpSpPr>
            <p:grpSpPr bwMode="auto">
              <a:xfrm>
                <a:off x="0" y="-7"/>
                <a:ext cx="288" cy="237"/>
                <a:chOff x="0" y="-7"/>
                <a:chExt cx="288" cy="237"/>
              </a:xfrm>
            </p:grpSpPr>
            <p:sp>
              <p:nvSpPr>
                <p:cNvPr id="214"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15" name="Rectangle 9"/>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a:t>
                  </a:r>
                </a:p>
              </p:txBody>
            </p:sp>
          </p:grpSp>
          <p:grpSp>
            <p:nvGrpSpPr>
              <p:cNvPr id="73" name="Group 10"/>
              <p:cNvGrpSpPr>
                <a:grpSpLocks/>
              </p:cNvGrpSpPr>
              <p:nvPr/>
            </p:nvGrpSpPr>
            <p:grpSpPr bwMode="auto">
              <a:xfrm>
                <a:off x="288" y="-7"/>
                <a:ext cx="288" cy="237"/>
                <a:chOff x="0" y="-7"/>
                <a:chExt cx="288" cy="237"/>
              </a:xfrm>
            </p:grpSpPr>
            <p:sp>
              <p:nvSpPr>
                <p:cNvPr id="212"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13" name="Rectangle 12"/>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a:t>
                  </a:r>
                </a:p>
              </p:txBody>
            </p:sp>
          </p:grpSp>
          <p:grpSp>
            <p:nvGrpSpPr>
              <p:cNvPr id="74" name="Group 13"/>
              <p:cNvGrpSpPr>
                <a:grpSpLocks/>
              </p:cNvGrpSpPr>
              <p:nvPr/>
            </p:nvGrpSpPr>
            <p:grpSpPr bwMode="auto">
              <a:xfrm>
                <a:off x="576" y="-7"/>
                <a:ext cx="528" cy="237"/>
                <a:chOff x="0" y="-7"/>
                <a:chExt cx="528" cy="237"/>
              </a:xfrm>
            </p:grpSpPr>
            <p:sp>
              <p:nvSpPr>
                <p:cNvPr id="210"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11" name="Rectangle 15"/>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0000</a:t>
                  </a:r>
                </a:p>
              </p:txBody>
            </p:sp>
          </p:grpSp>
          <p:grpSp>
            <p:nvGrpSpPr>
              <p:cNvPr id="75" name="Group 16"/>
              <p:cNvGrpSpPr>
                <a:grpSpLocks/>
              </p:cNvGrpSpPr>
              <p:nvPr/>
            </p:nvGrpSpPr>
            <p:grpSpPr bwMode="auto">
              <a:xfrm>
                <a:off x="0" y="137"/>
                <a:ext cx="288" cy="237"/>
                <a:chOff x="0" y="-7"/>
                <a:chExt cx="288" cy="237"/>
              </a:xfrm>
            </p:grpSpPr>
            <p:sp>
              <p:nvSpPr>
                <p:cNvPr id="208"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9" name="Rectangle 18"/>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a:t>
                  </a:r>
                </a:p>
              </p:txBody>
            </p:sp>
          </p:grpSp>
          <p:grpSp>
            <p:nvGrpSpPr>
              <p:cNvPr id="76" name="Group 19"/>
              <p:cNvGrpSpPr>
                <a:grpSpLocks/>
              </p:cNvGrpSpPr>
              <p:nvPr/>
            </p:nvGrpSpPr>
            <p:grpSpPr bwMode="auto">
              <a:xfrm>
                <a:off x="288" y="137"/>
                <a:ext cx="288" cy="237"/>
                <a:chOff x="0" y="-7"/>
                <a:chExt cx="288" cy="237"/>
              </a:xfrm>
            </p:grpSpPr>
            <p:sp>
              <p:nvSpPr>
                <p:cNvPr id="206"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7" name="Rectangle 21"/>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a:t>
                  </a:r>
                </a:p>
              </p:txBody>
            </p:sp>
          </p:grpSp>
          <p:grpSp>
            <p:nvGrpSpPr>
              <p:cNvPr id="77" name="Group 22"/>
              <p:cNvGrpSpPr>
                <a:grpSpLocks/>
              </p:cNvGrpSpPr>
              <p:nvPr/>
            </p:nvGrpSpPr>
            <p:grpSpPr bwMode="auto">
              <a:xfrm>
                <a:off x="576" y="137"/>
                <a:ext cx="528" cy="237"/>
                <a:chOff x="0" y="-7"/>
                <a:chExt cx="528" cy="237"/>
              </a:xfrm>
            </p:grpSpPr>
            <p:sp>
              <p:nvSpPr>
                <p:cNvPr id="204"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5" name="Rectangle 24"/>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0001</a:t>
                  </a:r>
                </a:p>
              </p:txBody>
            </p:sp>
          </p:grpSp>
          <p:grpSp>
            <p:nvGrpSpPr>
              <p:cNvPr id="78" name="Group 25"/>
              <p:cNvGrpSpPr>
                <a:grpSpLocks/>
              </p:cNvGrpSpPr>
              <p:nvPr/>
            </p:nvGrpSpPr>
            <p:grpSpPr bwMode="auto">
              <a:xfrm>
                <a:off x="0" y="281"/>
                <a:ext cx="288" cy="237"/>
                <a:chOff x="0" y="-7"/>
                <a:chExt cx="288" cy="237"/>
              </a:xfrm>
            </p:grpSpPr>
            <p:sp>
              <p:nvSpPr>
                <p:cNvPr id="202"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3" name="Rectangle 27"/>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2</a:t>
                  </a:r>
                </a:p>
              </p:txBody>
            </p:sp>
          </p:grpSp>
          <p:grpSp>
            <p:nvGrpSpPr>
              <p:cNvPr id="79" name="Group 28"/>
              <p:cNvGrpSpPr>
                <a:grpSpLocks/>
              </p:cNvGrpSpPr>
              <p:nvPr/>
            </p:nvGrpSpPr>
            <p:grpSpPr bwMode="auto">
              <a:xfrm>
                <a:off x="288" y="281"/>
                <a:ext cx="288" cy="237"/>
                <a:chOff x="0" y="-7"/>
                <a:chExt cx="288" cy="237"/>
              </a:xfrm>
            </p:grpSpPr>
            <p:sp>
              <p:nvSpPr>
                <p:cNvPr id="200"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201" name="Rectangle 30"/>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2</a:t>
                  </a:r>
                </a:p>
              </p:txBody>
            </p:sp>
          </p:grpSp>
          <p:grpSp>
            <p:nvGrpSpPr>
              <p:cNvPr id="80" name="Group 31"/>
              <p:cNvGrpSpPr>
                <a:grpSpLocks/>
              </p:cNvGrpSpPr>
              <p:nvPr/>
            </p:nvGrpSpPr>
            <p:grpSpPr bwMode="auto">
              <a:xfrm>
                <a:off x="576" y="281"/>
                <a:ext cx="528" cy="237"/>
                <a:chOff x="0" y="-7"/>
                <a:chExt cx="528" cy="237"/>
              </a:xfrm>
            </p:grpSpPr>
            <p:sp>
              <p:nvSpPr>
                <p:cNvPr id="198"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9" name="Rectangle 33"/>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0010</a:t>
                  </a:r>
                </a:p>
              </p:txBody>
            </p:sp>
          </p:grpSp>
          <p:grpSp>
            <p:nvGrpSpPr>
              <p:cNvPr id="81" name="Group 34"/>
              <p:cNvGrpSpPr>
                <a:grpSpLocks/>
              </p:cNvGrpSpPr>
              <p:nvPr/>
            </p:nvGrpSpPr>
            <p:grpSpPr bwMode="auto">
              <a:xfrm>
                <a:off x="0" y="425"/>
                <a:ext cx="288" cy="237"/>
                <a:chOff x="0" y="-7"/>
                <a:chExt cx="288" cy="237"/>
              </a:xfrm>
            </p:grpSpPr>
            <p:sp>
              <p:nvSpPr>
                <p:cNvPr id="196"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7" name="Rectangle 36"/>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3</a:t>
                  </a:r>
                </a:p>
              </p:txBody>
            </p:sp>
          </p:grpSp>
          <p:grpSp>
            <p:nvGrpSpPr>
              <p:cNvPr id="82" name="Group 37"/>
              <p:cNvGrpSpPr>
                <a:grpSpLocks/>
              </p:cNvGrpSpPr>
              <p:nvPr/>
            </p:nvGrpSpPr>
            <p:grpSpPr bwMode="auto">
              <a:xfrm>
                <a:off x="288" y="425"/>
                <a:ext cx="288" cy="237"/>
                <a:chOff x="0" y="-7"/>
                <a:chExt cx="288" cy="237"/>
              </a:xfrm>
            </p:grpSpPr>
            <p:sp>
              <p:nvSpPr>
                <p:cNvPr id="194"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5" name="Rectangle 39"/>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dirty="0">
                      <a:solidFill>
                        <a:srgbClr val="000066"/>
                      </a:solidFill>
                      <a:latin typeface="Courier New Bold" charset="0"/>
                      <a:ea typeface="Courier New Bold" charset="0"/>
                      <a:cs typeface="Courier New Bold" charset="0"/>
                      <a:sym typeface="Courier New Bold" charset="0"/>
                    </a:rPr>
                    <a:t>3</a:t>
                  </a:r>
                </a:p>
              </p:txBody>
            </p:sp>
          </p:grpSp>
          <p:grpSp>
            <p:nvGrpSpPr>
              <p:cNvPr id="83" name="Group 40"/>
              <p:cNvGrpSpPr>
                <a:grpSpLocks/>
              </p:cNvGrpSpPr>
              <p:nvPr/>
            </p:nvGrpSpPr>
            <p:grpSpPr bwMode="auto">
              <a:xfrm>
                <a:off x="576" y="425"/>
                <a:ext cx="528" cy="237"/>
                <a:chOff x="0" y="-7"/>
                <a:chExt cx="528" cy="237"/>
              </a:xfrm>
            </p:grpSpPr>
            <p:sp>
              <p:nvSpPr>
                <p:cNvPr id="192"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3" name="Rectangle 42"/>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0011</a:t>
                  </a:r>
                </a:p>
              </p:txBody>
            </p:sp>
          </p:grpSp>
          <p:grpSp>
            <p:nvGrpSpPr>
              <p:cNvPr id="84" name="Group 43"/>
              <p:cNvGrpSpPr>
                <a:grpSpLocks/>
              </p:cNvGrpSpPr>
              <p:nvPr/>
            </p:nvGrpSpPr>
            <p:grpSpPr bwMode="auto">
              <a:xfrm>
                <a:off x="0" y="569"/>
                <a:ext cx="288" cy="237"/>
                <a:chOff x="0" y="-7"/>
                <a:chExt cx="288" cy="237"/>
              </a:xfrm>
            </p:grpSpPr>
            <p:sp>
              <p:nvSpPr>
                <p:cNvPr id="190"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91" name="Rectangle 45"/>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4</a:t>
                  </a:r>
                </a:p>
              </p:txBody>
            </p:sp>
          </p:grpSp>
          <p:grpSp>
            <p:nvGrpSpPr>
              <p:cNvPr id="85" name="Group 46"/>
              <p:cNvGrpSpPr>
                <a:grpSpLocks/>
              </p:cNvGrpSpPr>
              <p:nvPr/>
            </p:nvGrpSpPr>
            <p:grpSpPr bwMode="auto">
              <a:xfrm>
                <a:off x="288" y="569"/>
                <a:ext cx="288" cy="237"/>
                <a:chOff x="0" y="-7"/>
                <a:chExt cx="288" cy="237"/>
              </a:xfrm>
            </p:grpSpPr>
            <p:sp>
              <p:nvSpPr>
                <p:cNvPr id="188"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9" name="Rectangle 48"/>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4</a:t>
                  </a:r>
                </a:p>
              </p:txBody>
            </p:sp>
          </p:grpSp>
          <p:grpSp>
            <p:nvGrpSpPr>
              <p:cNvPr id="86" name="Group 49"/>
              <p:cNvGrpSpPr>
                <a:grpSpLocks/>
              </p:cNvGrpSpPr>
              <p:nvPr/>
            </p:nvGrpSpPr>
            <p:grpSpPr bwMode="auto">
              <a:xfrm>
                <a:off x="576" y="569"/>
                <a:ext cx="528" cy="237"/>
                <a:chOff x="0" y="-7"/>
                <a:chExt cx="528" cy="237"/>
              </a:xfrm>
            </p:grpSpPr>
            <p:sp>
              <p:nvSpPr>
                <p:cNvPr id="186"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7" name="Rectangle 51"/>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0100</a:t>
                  </a:r>
                </a:p>
              </p:txBody>
            </p:sp>
          </p:grpSp>
          <p:grpSp>
            <p:nvGrpSpPr>
              <p:cNvPr id="87" name="Group 52"/>
              <p:cNvGrpSpPr>
                <a:grpSpLocks/>
              </p:cNvGrpSpPr>
              <p:nvPr/>
            </p:nvGrpSpPr>
            <p:grpSpPr bwMode="auto">
              <a:xfrm>
                <a:off x="0" y="713"/>
                <a:ext cx="288" cy="237"/>
                <a:chOff x="0" y="-7"/>
                <a:chExt cx="288" cy="237"/>
              </a:xfrm>
            </p:grpSpPr>
            <p:sp>
              <p:nvSpPr>
                <p:cNvPr id="184"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5" name="Rectangle 54"/>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5</a:t>
                  </a:r>
                </a:p>
              </p:txBody>
            </p:sp>
          </p:grpSp>
          <p:grpSp>
            <p:nvGrpSpPr>
              <p:cNvPr id="88" name="Group 55"/>
              <p:cNvGrpSpPr>
                <a:grpSpLocks/>
              </p:cNvGrpSpPr>
              <p:nvPr/>
            </p:nvGrpSpPr>
            <p:grpSpPr bwMode="auto">
              <a:xfrm>
                <a:off x="288" y="713"/>
                <a:ext cx="288" cy="237"/>
                <a:chOff x="0" y="-7"/>
                <a:chExt cx="288" cy="237"/>
              </a:xfrm>
            </p:grpSpPr>
            <p:sp>
              <p:nvSpPr>
                <p:cNvPr id="182"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3" name="Rectangle 57"/>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5</a:t>
                  </a:r>
                </a:p>
              </p:txBody>
            </p:sp>
          </p:grpSp>
          <p:grpSp>
            <p:nvGrpSpPr>
              <p:cNvPr id="89" name="Group 58"/>
              <p:cNvGrpSpPr>
                <a:grpSpLocks/>
              </p:cNvGrpSpPr>
              <p:nvPr/>
            </p:nvGrpSpPr>
            <p:grpSpPr bwMode="auto">
              <a:xfrm>
                <a:off x="576" y="713"/>
                <a:ext cx="528" cy="237"/>
                <a:chOff x="0" y="-7"/>
                <a:chExt cx="528" cy="237"/>
              </a:xfrm>
            </p:grpSpPr>
            <p:sp>
              <p:nvSpPr>
                <p:cNvPr id="180"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81" name="Rectangle 60"/>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0101</a:t>
                  </a:r>
                </a:p>
              </p:txBody>
            </p:sp>
          </p:grpSp>
          <p:grpSp>
            <p:nvGrpSpPr>
              <p:cNvPr id="90" name="Group 61"/>
              <p:cNvGrpSpPr>
                <a:grpSpLocks/>
              </p:cNvGrpSpPr>
              <p:nvPr/>
            </p:nvGrpSpPr>
            <p:grpSpPr bwMode="auto">
              <a:xfrm>
                <a:off x="0" y="857"/>
                <a:ext cx="288" cy="237"/>
                <a:chOff x="0" y="-7"/>
                <a:chExt cx="288" cy="237"/>
              </a:xfrm>
            </p:grpSpPr>
            <p:sp>
              <p:nvSpPr>
                <p:cNvPr id="178"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9" name="Rectangle 63"/>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6</a:t>
                  </a:r>
                </a:p>
              </p:txBody>
            </p:sp>
          </p:grpSp>
          <p:grpSp>
            <p:nvGrpSpPr>
              <p:cNvPr id="91" name="Group 64"/>
              <p:cNvGrpSpPr>
                <a:grpSpLocks/>
              </p:cNvGrpSpPr>
              <p:nvPr/>
            </p:nvGrpSpPr>
            <p:grpSpPr bwMode="auto">
              <a:xfrm>
                <a:off x="288" y="857"/>
                <a:ext cx="288" cy="237"/>
                <a:chOff x="0" y="-7"/>
                <a:chExt cx="288" cy="237"/>
              </a:xfrm>
            </p:grpSpPr>
            <p:sp>
              <p:nvSpPr>
                <p:cNvPr id="176"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7" name="Rectangle 66"/>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6</a:t>
                  </a:r>
                </a:p>
              </p:txBody>
            </p:sp>
          </p:grpSp>
          <p:grpSp>
            <p:nvGrpSpPr>
              <p:cNvPr id="92" name="Group 67"/>
              <p:cNvGrpSpPr>
                <a:grpSpLocks/>
              </p:cNvGrpSpPr>
              <p:nvPr/>
            </p:nvGrpSpPr>
            <p:grpSpPr bwMode="auto">
              <a:xfrm>
                <a:off x="576" y="857"/>
                <a:ext cx="528" cy="237"/>
                <a:chOff x="0" y="-7"/>
                <a:chExt cx="528" cy="237"/>
              </a:xfrm>
            </p:grpSpPr>
            <p:sp>
              <p:nvSpPr>
                <p:cNvPr id="174"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5" name="Rectangle 69"/>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0110</a:t>
                  </a:r>
                </a:p>
              </p:txBody>
            </p:sp>
          </p:grpSp>
          <p:grpSp>
            <p:nvGrpSpPr>
              <p:cNvPr id="93" name="Group 70"/>
              <p:cNvGrpSpPr>
                <a:grpSpLocks/>
              </p:cNvGrpSpPr>
              <p:nvPr/>
            </p:nvGrpSpPr>
            <p:grpSpPr bwMode="auto">
              <a:xfrm>
                <a:off x="0" y="1001"/>
                <a:ext cx="288" cy="237"/>
                <a:chOff x="0" y="-7"/>
                <a:chExt cx="288" cy="237"/>
              </a:xfrm>
            </p:grpSpPr>
            <p:sp>
              <p:nvSpPr>
                <p:cNvPr id="172"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3" name="Rectangle 72"/>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7</a:t>
                  </a:r>
                </a:p>
              </p:txBody>
            </p:sp>
          </p:grpSp>
          <p:grpSp>
            <p:nvGrpSpPr>
              <p:cNvPr id="94" name="Group 73"/>
              <p:cNvGrpSpPr>
                <a:grpSpLocks/>
              </p:cNvGrpSpPr>
              <p:nvPr/>
            </p:nvGrpSpPr>
            <p:grpSpPr bwMode="auto">
              <a:xfrm>
                <a:off x="288" y="1001"/>
                <a:ext cx="288" cy="237"/>
                <a:chOff x="0" y="-7"/>
                <a:chExt cx="288" cy="237"/>
              </a:xfrm>
            </p:grpSpPr>
            <p:sp>
              <p:nvSpPr>
                <p:cNvPr id="170"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71" name="Rectangle 75"/>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7</a:t>
                  </a:r>
                </a:p>
              </p:txBody>
            </p:sp>
          </p:grpSp>
          <p:grpSp>
            <p:nvGrpSpPr>
              <p:cNvPr id="95" name="Group 76"/>
              <p:cNvGrpSpPr>
                <a:grpSpLocks/>
              </p:cNvGrpSpPr>
              <p:nvPr/>
            </p:nvGrpSpPr>
            <p:grpSpPr bwMode="auto">
              <a:xfrm>
                <a:off x="576" y="1001"/>
                <a:ext cx="528" cy="237"/>
                <a:chOff x="0" y="-7"/>
                <a:chExt cx="528" cy="237"/>
              </a:xfrm>
            </p:grpSpPr>
            <p:sp>
              <p:nvSpPr>
                <p:cNvPr id="168"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9" name="Rectangle 78"/>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0111</a:t>
                  </a:r>
                </a:p>
              </p:txBody>
            </p:sp>
          </p:grpSp>
          <p:grpSp>
            <p:nvGrpSpPr>
              <p:cNvPr id="96" name="Group 79"/>
              <p:cNvGrpSpPr>
                <a:grpSpLocks/>
              </p:cNvGrpSpPr>
              <p:nvPr/>
            </p:nvGrpSpPr>
            <p:grpSpPr bwMode="auto">
              <a:xfrm>
                <a:off x="0" y="1145"/>
                <a:ext cx="288" cy="237"/>
                <a:chOff x="0" y="-7"/>
                <a:chExt cx="288" cy="237"/>
              </a:xfrm>
            </p:grpSpPr>
            <p:sp>
              <p:nvSpPr>
                <p:cNvPr id="166"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7" name="Rectangle 81"/>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8</a:t>
                  </a:r>
                </a:p>
              </p:txBody>
            </p:sp>
          </p:grpSp>
          <p:grpSp>
            <p:nvGrpSpPr>
              <p:cNvPr id="97" name="Group 82"/>
              <p:cNvGrpSpPr>
                <a:grpSpLocks/>
              </p:cNvGrpSpPr>
              <p:nvPr/>
            </p:nvGrpSpPr>
            <p:grpSpPr bwMode="auto">
              <a:xfrm>
                <a:off x="288" y="1145"/>
                <a:ext cx="288" cy="237"/>
                <a:chOff x="0" y="-7"/>
                <a:chExt cx="288" cy="237"/>
              </a:xfrm>
            </p:grpSpPr>
            <p:sp>
              <p:nvSpPr>
                <p:cNvPr id="164"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5" name="Rectangle 84"/>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8</a:t>
                  </a:r>
                </a:p>
              </p:txBody>
            </p:sp>
          </p:grpSp>
          <p:grpSp>
            <p:nvGrpSpPr>
              <p:cNvPr id="98" name="Group 85"/>
              <p:cNvGrpSpPr>
                <a:grpSpLocks/>
              </p:cNvGrpSpPr>
              <p:nvPr/>
            </p:nvGrpSpPr>
            <p:grpSpPr bwMode="auto">
              <a:xfrm>
                <a:off x="576" y="1145"/>
                <a:ext cx="528" cy="237"/>
                <a:chOff x="0" y="-7"/>
                <a:chExt cx="528" cy="237"/>
              </a:xfrm>
            </p:grpSpPr>
            <p:sp>
              <p:nvSpPr>
                <p:cNvPr id="162"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3" name="Rectangle 87"/>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1000</a:t>
                  </a:r>
                </a:p>
              </p:txBody>
            </p:sp>
          </p:grpSp>
          <p:grpSp>
            <p:nvGrpSpPr>
              <p:cNvPr id="99" name="Group 88"/>
              <p:cNvGrpSpPr>
                <a:grpSpLocks/>
              </p:cNvGrpSpPr>
              <p:nvPr/>
            </p:nvGrpSpPr>
            <p:grpSpPr bwMode="auto">
              <a:xfrm>
                <a:off x="0" y="1289"/>
                <a:ext cx="288" cy="237"/>
                <a:chOff x="0" y="-7"/>
                <a:chExt cx="288" cy="237"/>
              </a:xfrm>
            </p:grpSpPr>
            <p:sp>
              <p:nvSpPr>
                <p:cNvPr id="160"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61" name="Rectangle 90"/>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9</a:t>
                  </a:r>
                </a:p>
              </p:txBody>
            </p:sp>
          </p:grpSp>
          <p:grpSp>
            <p:nvGrpSpPr>
              <p:cNvPr id="100" name="Group 91"/>
              <p:cNvGrpSpPr>
                <a:grpSpLocks/>
              </p:cNvGrpSpPr>
              <p:nvPr/>
            </p:nvGrpSpPr>
            <p:grpSpPr bwMode="auto">
              <a:xfrm>
                <a:off x="288" y="1289"/>
                <a:ext cx="288" cy="237"/>
                <a:chOff x="0" y="-7"/>
                <a:chExt cx="288" cy="237"/>
              </a:xfrm>
            </p:grpSpPr>
            <p:sp>
              <p:nvSpPr>
                <p:cNvPr id="158"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9" name="Rectangle 93"/>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9</a:t>
                  </a:r>
                </a:p>
              </p:txBody>
            </p:sp>
          </p:grpSp>
          <p:grpSp>
            <p:nvGrpSpPr>
              <p:cNvPr id="101" name="Group 94"/>
              <p:cNvGrpSpPr>
                <a:grpSpLocks/>
              </p:cNvGrpSpPr>
              <p:nvPr/>
            </p:nvGrpSpPr>
            <p:grpSpPr bwMode="auto">
              <a:xfrm>
                <a:off x="576" y="1289"/>
                <a:ext cx="528" cy="237"/>
                <a:chOff x="0" y="-7"/>
                <a:chExt cx="528" cy="237"/>
              </a:xfrm>
            </p:grpSpPr>
            <p:sp>
              <p:nvSpPr>
                <p:cNvPr id="156"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7" name="Rectangle 96"/>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1001</a:t>
                  </a:r>
                </a:p>
              </p:txBody>
            </p:sp>
          </p:grpSp>
          <p:grpSp>
            <p:nvGrpSpPr>
              <p:cNvPr id="102" name="Group 97"/>
              <p:cNvGrpSpPr>
                <a:grpSpLocks/>
              </p:cNvGrpSpPr>
              <p:nvPr/>
            </p:nvGrpSpPr>
            <p:grpSpPr bwMode="auto">
              <a:xfrm>
                <a:off x="0" y="1433"/>
                <a:ext cx="288" cy="237"/>
                <a:chOff x="0" y="-7"/>
                <a:chExt cx="288" cy="237"/>
              </a:xfrm>
            </p:grpSpPr>
            <p:sp>
              <p:nvSpPr>
                <p:cNvPr id="154"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5" name="Rectangle 99"/>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A</a:t>
                  </a:r>
                </a:p>
              </p:txBody>
            </p:sp>
          </p:grpSp>
          <p:grpSp>
            <p:nvGrpSpPr>
              <p:cNvPr id="103" name="Group 100"/>
              <p:cNvGrpSpPr>
                <a:grpSpLocks/>
              </p:cNvGrpSpPr>
              <p:nvPr/>
            </p:nvGrpSpPr>
            <p:grpSpPr bwMode="auto">
              <a:xfrm>
                <a:off x="288" y="1433"/>
                <a:ext cx="288" cy="237"/>
                <a:chOff x="0" y="-7"/>
                <a:chExt cx="288" cy="237"/>
              </a:xfrm>
            </p:grpSpPr>
            <p:sp>
              <p:nvSpPr>
                <p:cNvPr id="152"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3" name="Rectangle 102"/>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a:t>
                  </a:r>
                </a:p>
              </p:txBody>
            </p:sp>
          </p:grpSp>
          <p:grpSp>
            <p:nvGrpSpPr>
              <p:cNvPr id="104" name="Group 103"/>
              <p:cNvGrpSpPr>
                <a:grpSpLocks/>
              </p:cNvGrpSpPr>
              <p:nvPr/>
            </p:nvGrpSpPr>
            <p:grpSpPr bwMode="auto">
              <a:xfrm>
                <a:off x="576" y="1433"/>
                <a:ext cx="528" cy="237"/>
                <a:chOff x="0" y="-7"/>
                <a:chExt cx="528" cy="237"/>
              </a:xfrm>
            </p:grpSpPr>
            <p:sp>
              <p:nvSpPr>
                <p:cNvPr id="150"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51" name="Rectangle 105"/>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1010</a:t>
                  </a:r>
                </a:p>
              </p:txBody>
            </p:sp>
          </p:grpSp>
          <p:grpSp>
            <p:nvGrpSpPr>
              <p:cNvPr id="105" name="Group 106"/>
              <p:cNvGrpSpPr>
                <a:grpSpLocks/>
              </p:cNvGrpSpPr>
              <p:nvPr/>
            </p:nvGrpSpPr>
            <p:grpSpPr bwMode="auto">
              <a:xfrm>
                <a:off x="0" y="1577"/>
                <a:ext cx="288" cy="237"/>
                <a:chOff x="0" y="-7"/>
                <a:chExt cx="288" cy="237"/>
              </a:xfrm>
            </p:grpSpPr>
            <p:sp>
              <p:nvSpPr>
                <p:cNvPr id="148"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9" name="Rectangle 108"/>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B</a:t>
                  </a:r>
                </a:p>
              </p:txBody>
            </p:sp>
          </p:grpSp>
          <p:grpSp>
            <p:nvGrpSpPr>
              <p:cNvPr id="106" name="Group 109"/>
              <p:cNvGrpSpPr>
                <a:grpSpLocks/>
              </p:cNvGrpSpPr>
              <p:nvPr/>
            </p:nvGrpSpPr>
            <p:grpSpPr bwMode="auto">
              <a:xfrm>
                <a:off x="288" y="1577"/>
                <a:ext cx="288" cy="237"/>
                <a:chOff x="0" y="-7"/>
                <a:chExt cx="288" cy="237"/>
              </a:xfrm>
            </p:grpSpPr>
            <p:sp>
              <p:nvSpPr>
                <p:cNvPr id="146"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7" name="Rectangle 111"/>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a:t>
                  </a:r>
                </a:p>
              </p:txBody>
            </p:sp>
          </p:grpSp>
          <p:grpSp>
            <p:nvGrpSpPr>
              <p:cNvPr id="107" name="Group 112"/>
              <p:cNvGrpSpPr>
                <a:grpSpLocks/>
              </p:cNvGrpSpPr>
              <p:nvPr/>
            </p:nvGrpSpPr>
            <p:grpSpPr bwMode="auto">
              <a:xfrm>
                <a:off x="576" y="1577"/>
                <a:ext cx="528" cy="237"/>
                <a:chOff x="0" y="-7"/>
                <a:chExt cx="528" cy="237"/>
              </a:xfrm>
            </p:grpSpPr>
            <p:sp>
              <p:nvSpPr>
                <p:cNvPr id="144"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5" name="Rectangle 114"/>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1011</a:t>
                  </a:r>
                </a:p>
              </p:txBody>
            </p:sp>
          </p:grpSp>
          <p:grpSp>
            <p:nvGrpSpPr>
              <p:cNvPr id="108" name="Group 115"/>
              <p:cNvGrpSpPr>
                <a:grpSpLocks/>
              </p:cNvGrpSpPr>
              <p:nvPr/>
            </p:nvGrpSpPr>
            <p:grpSpPr bwMode="auto">
              <a:xfrm>
                <a:off x="0" y="1721"/>
                <a:ext cx="288" cy="237"/>
                <a:chOff x="0" y="-7"/>
                <a:chExt cx="288" cy="237"/>
              </a:xfrm>
            </p:grpSpPr>
            <p:sp>
              <p:nvSpPr>
                <p:cNvPr id="142"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3" name="Rectangle 117"/>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C</a:t>
                  </a:r>
                </a:p>
              </p:txBody>
            </p:sp>
          </p:grpSp>
          <p:grpSp>
            <p:nvGrpSpPr>
              <p:cNvPr id="109" name="Group 118"/>
              <p:cNvGrpSpPr>
                <a:grpSpLocks/>
              </p:cNvGrpSpPr>
              <p:nvPr/>
            </p:nvGrpSpPr>
            <p:grpSpPr bwMode="auto">
              <a:xfrm>
                <a:off x="288" y="1721"/>
                <a:ext cx="288" cy="237"/>
                <a:chOff x="0" y="-7"/>
                <a:chExt cx="288" cy="237"/>
              </a:xfrm>
            </p:grpSpPr>
            <p:sp>
              <p:nvSpPr>
                <p:cNvPr id="140"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41" name="Rectangle 120"/>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12</a:t>
                  </a:r>
                </a:p>
              </p:txBody>
            </p:sp>
          </p:grpSp>
          <p:grpSp>
            <p:nvGrpSpPr>
              <p:cNvPr id="110" name="Group 121"/>
              <p:cNvGrpSpPr>
                <a:grpSpLocks/>
              </p:cNvGrpSpPr>
              <p:nvPr/>
            </p:nvGrpSpPr>
            <p:grpSpPr bwMode="auto">
              <a:xfrm>
                <a:off x="576" y="1721"/>
                <a:ext cx="528" cy="237"/>
                <a:chOff x="0" y="-7"/>
                <a:chExt cx="528" cy="237"/>
              </a:xfrm>
            </p:grpSpPr>
            <p:sp>
              <p:nvSpPr>
                <p:cNvPr id="138"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9" name="Rectangle 123"/>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1100</a:t>
                  </a:r>
                </a:p>
              </p:txBody>
            </p:sp>
          </p:grpSp>
          <p:grpSp>
            <p:nvGrpSpPr>
              <p:cNvPr id="111" name="Group 124"/>
              <p:cNvGrpSpPr>
                <a:grpSpLocks/>
              </p:cNvGrpSpPr>
              <p:nvPr/>
            </p:nvGrpSpPr>
            <p:grpSpPr bwMode="auto">
              <a:xfrm>
                <a:off x="0" y="1865"/>
                <a:ext cx="288" cy="237"/>
                <a:chOff x="0" y="-7"/>
                <a:chExt cx="288" cy="237"/>
              </a:xfrm>
            </p:grpSpPr>
            <p:sp>
              <p:nvSpPr>
                <p:cNvPr id="136"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7" name="Rectangle 126"/>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D</a:t>
                  </a:r>
                </a:p>
              </p:txBody>
            </p:sp>
          </p:grpSp>
          <p:grpSp>
            <p:nvGrpSpPr>
              <p:cNvPr id="112" name="Group 127"/>
              <p:cNvGrpSpPr>
                <a:grpSpLocks/>
              </p:cNvGrpSpPr>
              <p:nvPr/>
            </p:nvGrpSpPr>
            <p:grpSpPr bwMode="auto">
              <a:xfrm>
                <a:off x="288" y="1865"/>
                <a:ext cx="288" cy="237"/>
                <a:chOff x="0" y="-7"/>
                <a:chExt cx="288" cy="237"/>
              </a:xfrm>
            </p:grpSpPr>
            <p:sp>
              <p:nvSpPr>
                <p:cNvPr id="134"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5" name="Rectangle 129"/>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13</a:t>
                  </a:r>
                </a:p>
              </p:txBody>
            </p:sp>
          </p:grpSp>
          <p:grpSp>
            <p:nvGrpSpPr>
              <p:cNvPr id="113" name="Group 130"/>
              <p:cNvGrpSpPr>
                <a:grpSpLocks/>
              </p:cNvGrpSpPr>
              <p:nvPr/>
            </p:nvGrpSpPr>
            <p:grpSpPr bwMode="auto">
              <a:xfrm>
                <a:off x="576" y="1865"/>
                <a:ext cx="528" cy="237"/>
                <a:chOff x="0" y="-7"/>
                <a:chExt cx="528" cy="237"/>
              </a:xfrm>
            </p:grpSpPr>
            <p:sp>
              <p:nvSpPr>
                <p:cNvPr id="132"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3" name="Rectangle 132"/>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1101</a:t>
                  </a:r>
                </a:p>
              </p:txBody>
            </p:sp>
          </p:grpSp>
          <p:grpSp>
            <p:nvGrpSpPr>
              <p:cNvPr id="114" name="Group 133"/>
              <p:cNvGrpSpPr>
                <a:grpSpLocks/>
              </p:cNvGrpSpPr>
              <p:nvPr/>
            </p:nvGrpSpPr>
            <p:grpSpPr bwMode="auto">
              <a:xfrm>
                <a:off x="0" y="2009"/>
                <a:ext cx="288" cy="237"/>
                <a:chOff x="0" y="-7"/>
                <a:chExt cx="288" cy="237"/>
              </a:xfrm>
            </p:grpSpPr>
            <p:sp>
              <p:nvSpPr>
                <p:cNvPr id="130"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31" name="Rectangle 135"/>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E</a:t>
                  </a:r>
                </a:p>
              </p:txBody>
            </p:sp>
          </p:grpSp>
          <p:grpSp>
            <p:nvGrpSpPr>
              <p:cNvPr id="115" name="Group 136"/>
              <p:cNvGrpSpPr>
                <a:grpSpLocks/>
              </p:cNvGrpSpPr>
              <p:nvPr/>
            </p:nvGrpSpPr>
            <p:grpSpPr bwMode="auto">
              <a:xfrm>
                <a:off x="288" y="2009"/>
                <a:ext cx="288" cy="237"/>
                <a:chOff x="0" y="-7"/>
                <a:chExt cx="288" cy="237"/>
              </a:xfrm>
            </p:grpSpPr>
            <p:sp>
              <p:nvSpPr>
                <p:cNvPr id="128"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9" name="Rectangle 138"/>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14</a:t>
                  </a:r>
                </a:p>
              </p:txBody>
            </p:sp>
          </p:grpSp>
          <p:grpSp>
            <p:nvGrpSpPr>
              <p:cNvPr id="116" name="Group 139"/>
              <p:cNvGrpSpPr>
                <a:grpSpLocks/>
              </p:cNvGrpSpPr>
              <p:nvPr/>
            </p:nvGrpSpPr>
            <p:grpSpPr bwMode="auto">
              <a:xfrm>
                <a:off x="576" y="2009"/>
                <a:ext cx="528" cy="237"/>
                <a:chOff x="0" y="-7"/>
                <a:chExt cx="528" cy="237"/>
              </a:xfrm>
            </p:grpSpPr>
            <p:sp>
              <p:nvSpPr>
                <p:cNvPr id="126"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dirty="0">
                    <a:solidFill>
                      <a:srgbClr val="000000"/>
                    </a:solidFill>
                    <a:latin typeface="Gill Sans" charset="0"/>
                    <a:ea typeface="ヒラギノ角ゴ ProN W3" charset="-128"/>
                    <a:cs typeface="ヒラギノ角ゴ ProN W3" charset="-128"/>
                    <a:sym typeface="Gill Sans" charset="0"/>
                  </a:endParaRPr>
                </a:p>
              </p:txBody>
            </p:sp>
            <p:sp>
              <p:nvSpPr>
                <p:cNvPr id="127" name="Rectangle 141"/>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1110</a:t>
                  </a:r>
                </a:p>
              </p:txBody>
            </p:sp>
          </p:grpSp>
          <p:grpSp>
            <p:nvGrpSpPr>
              <p:cNvPr id="117" name="Group 142"/>
              <p:cNvGrpSpPr>
                <a:grpSpLocks/>
              </p:cNvGrpSpPr>
              <p:nvPr/>
            </p:nvGrpSpPr>
            <p:grpSpPr bwMode="auto">
              <a:xfrm>
                <a:off x="0" y="2153"/>
                <a:ext cx="288" cy="237"/>
                <a:chOff x="0" y="-7"/>
                <a:chExt cx="288" cy="237"/>
              </a:xfrm>
            </p:grpSpPr>
            <p:sp>
              <p:nvSpPr>
                <p:cNvPr id="124"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5" name="Rectangle 144"/>
                <p:cNvSpPr>
                  <a:spLocks/>
                </p:cNvSpPr>
                <p:nvPr/>
              </p:nvSpPr>
              <p:spPr bwMode="auto">
                <a:xfrm>
                  <a:off x="50" y="-7"/>
                  <a:ext cx="18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F</a:t>
                  </a:r>
                </a:p>
              </p:txBody>
            </p:sp>
          </p:grpSp>
          <p:grpSp>
            <p:nvGrpSpPr>
              <p:cNvPr id="118" name="Group 145"/>
              <p:cNvGrpSpPr>
                <a:grpSpLocks/>
              </p:cNvGrpSpPr>
              <p:nvPr/>
            </p:nvGrpSpPr>
            <p:grpSpPr bwMode="auto">
              <a:xfrm>
                <a:off x="288" y="2153"/>
                <a:ext cx="288" cy="237"/>
                <a:chOff x="0" y="-7"/>
                <a:chExt cx="288" cy="237"/>
              </a:xfrm>
            </p:grpSpPr>
            <p:sp>
              <p:nvSpPr>
                <p:cNvPr id="122"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3" name="Rectangle 147"/>
                <p:cNvSpPr>
                  <a:spLocks/>
                </p:cNvSpPr>
                <p:nvPr/>
              </p:nvSpPr>
              <p:spPr bwMode="auto">
                <a:xfrm>
                  <a:off x="10" y="-7"/>
                  <a:ext cx="267"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15</a:t>
                  </a:r>
                </a:p>
              </p:txBody>
            </p:sp>
          </p:grpSp>
          <p:grpSp>
            <p:nvGrpSpPr>
              <p:cNvPr id="119" name="Group 148"/>
              <p:cNvGrpSpPr>
                <a:grpSpLocks/>
              </p:cNvGrpSpPr>
              <p:nvPr/>
            </p:nvGrpSpPr>
            <p:grpSpPr bwMode="auto">
              <a:xfrm>
                <a:off x="576" y="2153"/>
                <a:ext cx="528" cy="237"/>
                <a:chOff x="0" y="-7"/>
                <a:chExt cx="528" cy="237"/>
              </a:xfrm>
            </p:grpSpPr>
            <p:sp>
              <p:nvSpPr>
                <p:cNvPr id="120"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3600" b="0">
                    <a:solidFill>
                      <a:srgbClr val="000000"/>
                    </a:solidFill>
                    <a:latin typeface="Gill Sans" charset="0"/>
                    <a:ea typeface="ヒラギノ角ゴ ProN W3" charset="-128"/>
                    <a:cs typeface="ヒラギノ角ゴ ProN W3" charset="-128"/>
                    <a:sym typeface="Gill Sans" charset="0"/>
                  </a:endParaRPr>
                </a:p>
              </p:txBody>
            </p:sp>
            <p:sp>
              <p:nvSpPr>
                <p:cNvPr id="121" name="Rectangle 150"/>
                <p:cNvSpPr>
                  <a:spLocks/>
                </p:cNvSpPr>
                <p:nvPr/>
              </p:nvSpPr>
              <p:spPr bwMode="auto">
                <a:xfrm>
                  <a:off x="50" y="-7"/>
                  <a:ext cx="428" cy="237"/>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1111</a:t>
                  </a:r>
                </a:p>
              </p:txBody>
            </p:sp>
          </p:grpSp>
        </p:grpSp>
        <p:sp>
          <p:nvSpPr>
            <p:cNvPr id="69" name="Rectangle 151"/>
            <p:cNvSpPr>
              <a:spLocks/>
            </p:cNvSpPr>
            <p:nvPr/>
          </p:nvSpPr>
          <p:spPr bwMode="auto">
            <a:xfrm rot="19260000">
              <a:off x="55" y="268"/>
              <a:ext cx="352" cy="237"/>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400">
                  <a:solidFill>
                    <a:srgbClr val="000066"/>
                  </a:solidFill>
                  <a:latin typeface="Helvetica" charset="0"/>
                  <a:ea typeface="Helvetica" charset="0"/>
                  <a:cs typeface="Helvetica" charset="0"/>
                  <a:sym typeface="Helvetica" charset="0"/>
                </a:rPr>
                <a:t>Hex</a:t>
              </a:r>
            </a:p>
          </p:txBody>
        </p:sp>
        <p:sp>
          <p:nvSpPr>
            <p:cNvPr id="70" name="Rectangle 152"/>
            <p:cNvSpPr>
              <a:spLocks/>
            </p:cNvSpPr>
            <p:nvPr/>
          </p:nvSpPr>
          <p:spPr bwMode="auto">
            <a:xfrm rot="19260000">
              <a:off x="321" y="178"/>
              <a:ext cx="620" cy="237"/>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400">
                  <a:solidFill>
                    <a:srgbClr val="000066"/>
                  </a:solidFill>
                  <a:latin typeface="Helvetica" charset="0"/>
                  <a:ea typeface="Helvetica" charset="0"/>
                  <a:cs typeface="Helvetica" charset="0"/>
                  <a:sym typeface="Helvetica" charset="0"/>
                </a:rPr>
                <a:t>Decimal</a:t>
              </a:r>
            </a:p>
          </p:txBody>
        </p:sp>
        <p:sp>
          <p:nvSpPr>
            <p:cNvPr id="71" name="Rectangle 153"/>
            <p:cNvSpPr>
              <a:spLocks/>
            </p:cNvSpPr>
            <p:nvPr/>
          </p:nvSpPr>
          <p:spPr bwMode="auto">
            <a:xfrm rot="19260000">
              <a:off x="617" y="211"/>
              <a:ext cx="523" cy="237"/>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400">
                  <a:solidFill>
                    <a:srgbClr val="000066"/>
                  </a:solidFill>
                  <a:latin typeface="Helvetica" charset="0"/>
                  <a:ea typeface="Helvetica" charset="0"/>
                  <a:cs typeface="Helvetica" charset="0"/>
                  <a:sym typeface="Helvetica" charset="0"/>
                </a:rPr>
                <a:t>Binary</a:t>
              </a:r>
            </a:p>
          </p:txBody>
        </p:sp>
      </p:grpSp>
      <p:sp>
        <p:nvSpPr>
          <p:cNvPr id="216" name="Rectangle 5"/>
          <p:cNvSpPr>
            <a:spLocks/>
          </p:cNvSpPr>
          <p:nvPr/>
        </p:nvSpPr>
        <p:spPr bwMode="auto">
          <a:xfrm>
            <a:off x="6273800" y="5062537"/>
            <a:ext cx="913070"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223</a:t>
            </a:r>
          </a:p>
          <a:p>
            <a:pPr eaLnBrk="1" hangingPunct="1"/>
            <a:r>
              <a:rPr lang="en-US" sz="2000" b="0" dirty="0">
                <a:solidFill>
                  <a:srgbClr val="000066"/>
                </a:solidFill>
                <a:latin typeface="Courier New Bold" charset="0"/>
                <a:ea typeface="Courier New Bold" charset="0"/>
                <a:cs typeface="Courier New Bold" charset="0"/>
                <a:sym typeface="Courier New Bold" charset="0"/>
              </a:rPr>
              <a:t>+ 213</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217" name="Line 6"/>
          <p:cNvSpPr>
            <a:spLocks noChangeShapeType="1"/>
          </p:cNvSpPr>
          <p:nvPr/>
        </p:nvSpPr>
        <p:spPr bwMode="auto">
          <a:xfrm>
            <a:off x="6350000" y="5748337"/>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18" name="Rectangle 13"/>
          <p:cNvSpPr>
            <a:spLocks/>
          </p:cNvSpPr>
          <p:nvPr/>
        </p:nvSpPr>
        <p:spPr bwMode="auto">
          <a:xfrm>
            <a:off x="6273800" y="5718968"/>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446</a:t>
            </a:r>
          </a:p>
        </p:txBody>
      </p:sp>
      <p:sp>
        <p:nvSpPr>
          <p:cNvPr id="219" name="Rectangle 13"/>
          <p:cNvSpPr>
            <a:spLocks/>
          </p:cNvSpPr>
          <p:nvPr/>
        </p:nvSpPr>
        <p:spPr bwMode="auto">
          <a:xfrm>
            <a:off x="6273800" y="6083379"/>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190</a:t>
            </a:r>
          </a:p>
        </p:txBody>
      </p:sp>
      <p:sp>
        <p:nvSpPr>
          <p:cNvPr id="220" name="Line 6"/>
          <p:cNvSpPr>
            <a:spLocks noChangeShapeType="1"/>
          </p:cNvSpPr>
          <p:nvPr/>
        </p:nvSpPr>
        <p:spPr bwMode="auto">
          <a:xfrm>
            <a:off x="6350000" y="6088459"/>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 name="TextBox 6"/>
          <p:cNvSpPr txBox="1"/>
          <p:nvPr/>
        </p:nvSpPr>
        <p:spPr>
          <a:xfrm>
            <a:off x="406400" y="5043427"/>
            <a:ext cx="218521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u</a:t>
            </a:r>
            <a:r>
              <a:rPr lang="en-US" sz="2000">
                <a:latin typeface="Courier New" panose="02070309020205020404" pitchFamily="49" charset="0"/>
                <a:cs typeface="Courier New" panose="02070309020205020404" pitchFamily="49" charset="0"/>
              </a:rPr>
              <a:t>nsigned </a:t>
            </a:r>
            <a:r>
              <a:rPr lang="en-US" sz="2000" dirty="0">
                <a:latin typeface="Courier New" panose="02070309020205020404" pitchFamily="49" charset="0"/>
                <a:cs typeface="Courier New" panose="02070309020205020404" pitchFamily="49" charset="0"/>
              </a:rPr>
              <a:t>char</a:t>
            </a:r>
          </a:p>
        </p:txBody>
      </p:sp>
      <p:sp>
        <p:nvSpPr>
          <p:cNvPr id="9" name="灯片编号占位符 8">
            <a:extLst>
              <a:ext uri="{FF2B5EF4-FFF2-40B4-BE49-F238E27FC236}">
                <a16:creationId xmlns:a16="http://schemas.microsoft.com/office/drawing/2014/main" id="{B7BA37B6-00E4-4308-AA0F-82F1E4DAA337}"/>
              </a:ext>
            </a:extLst>
          </p:cNvPr>
          <p:cNvSpPr>
            <a:spLocks noGrp="1"/>
          </p:cNvSpPr>
          <p:nvPr>
            <p:ph type="sldNum" sz="quarter" idx="12"/>
          </p:nvPr>
        </p:nvSpPr>
        <p:spPr/>
        <p:txBody>
          <a:bodyPr/>
          <a:lstStyle/>
          <a:p>
            <a:pPr>
              <a:defRPr/>
            </a:pPr>
            <a:fld id="{7CD91111-FDA0-40C1-BB89-68CC8A010988}" type="slidenum">
              <a:rPr lang="zh-CN" altLang="en-US" smtClean="0"/>
              <a:pPr>
                <a:defRPr/>
              </a:pPr>
              <a:t>45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9" grpId="0"/>
      <p:bldP spid="50" grpId="0" animBg="1"/>
      <p:bldP spid="51" grpId="0"/>
      <p:bldP spid="52" grpId="0"/>
      <p:bldP spid="53" grpId="0" animBg="1"/>
      <p:bldP spid="59" grpId="0"/>
      <p:bldP spid="60" grpId="0" animBg="1"/>
      <p:bldP spid="61" grpId="0"/>
      <p:bldP spid="62" grpId="0"/>
      <p:bldP spid="63" grpId="0" animBg="1"/>
      <p:bldP spid="216" grpId="0"/>
      <p:bldP spid="217" grpId="0" animBg="1"/>
      <p:bldP spid="218" grpId="0"/>
      <p:bldP spid="219" grpId="0"/>
      <p:bldP spid="220" grpId="0" animBg="1"/>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extLst>
              <p:ext uri="{D42A27DB-BD31-4B8C-83A1-F6EECF244321}">
                <p14:modId xmlns:p14="http://schemas.microsoft.com/office/powerpoint/2010/main" val="1849380156"/>
              </p:ext>
            </p:extLst>
          </p:nvPr>
        </p:nvGraphicFramePr>
        <p:xfrm>
          <a:off x="3821112" y="1752600"/>
          <a:ext cx="4560888" cy="3973513"/>
        </p:xfrm>
        <a:graphic>
          <a:graphicData uri="http://schemas.openxmlformats.org/presentationml/2006/ole">
            <mc:AlternateContent xmlns:mc="http://schemas.openxmlformats.org/markup-compatibility/2006">
              <mc:Choice xmlns:v="urn:schemas-microsoft-com:vml" Requires="v">
                <p:oleObj name="Chart" r:id="rId3" imgW="6146800" imgH="5067300" progId="Excel.Sheet.8">
                  <p:embed/>
                </p:oleObj>
              </mc:Choice>
              <mc:Fallback>
                <p:oleObj name="Chart" r:id="rId3" imgW="6146800" imgH="5067300" progId="Excel.Sheet.8">
                  <p:embed/>
                  <p:pic>
                    <p:nvPicPr>
                      <p:cNvPr id="81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112" y="1752600"/>
                        <a:ext cx="4560888" cy="39735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0291" name="Rectangle 3"/>
          <p:cNvSpPr>
            <a:spLocks noGrp="1" noChangeArrowheads="1"/>
          </p:cNvSpPr>
          <p:nvPr>
            <p:ph type="title"/>
          </p:nvPr>
        </p:nvSpPr>
        <p:spPr>
          <a:xfrm>
            <a:off x="304800" y="255587"/>
            <a:ext cx="8839200" cy="555625"/>
          </a:xfrm>
        </p:spPr>
        <p:txBody>
          <a:bodyPr/>
          <a:lstStyle/>
          <a:p>
            <a:pPr eaLnBrk="1" hangingPunct="1">
              <a:defRPr/>
            </a:pPr>
            <a:r>
              <a:rPr lang="en-US" dirty="0"/>
              <a:t>Visualizing (Mathematical) Integer Addition</a:t>
            </a:r>
          </a:p>
        </p:txBody>
      </p:sp>
      <p:sp>
        <p:nvSpPr>
          <p:cNvPr id="140292" name="Rectangle 4"/>
          <p:cNvSpPr>
            <a:spLocks noGrp="1" noChangeArrowheads="1"/>
          </p:cNvSpPr>
          <p:nvPr>
            <p:ph type="body" idx="1"/>
          </p:nvPr>
        </p:nvSpPr>
        <p:spPr>
          <a:xfrm>
            <a:off x="377825" y="1296988"/>
            <a:ext cx="3290887" cy="4767262"/>
          </a:xfrm>
        </p:spPr>
        <p:txBody>
          <a:bodyPr lIns="90487" tIns="44450" rIns="90487" bIns="44450"/>
          <a:lstStyle/>
          <a:p>
            <a:pPr marL="228600" indent="-228600" eaLnBrk="1" hangingPunct="1">
              <a:defRPr/>
            </a:pPr>
            <a:r>
              <a:rPr lang="en-US" dirty="0"/>
              <a:t>Integer Addition</a:t>
            </a:r>
          </a:p>
          <a:p>
            <a:pPr marL="635000" lvl="1" indent="-228600" eaLnBrk="1" hangingPunct="1">
              <a:defRPr/>
            </a:pPr>
            <a:r>
              <a:rPr lang="en-US" dirty="0"/>
              <a:t>4-bit integers </a:t>
            </a:r>
            <a:r>
              <a:rPr lang="en-US" i="1" dirty="0"/>
              <a:t>u</a:t>
            </a:r>
            <a:r>
              <a:rPr lang="en-US" dirty="0"/>
              <a:t>, </a:t>
            </a:r>
            <a:r>
              <a:rPr lang="en-US" i="1" dirty="0"/>
              <a:t>v</a:t>
            </a:r>
            <a:endParaRPr lang="en-US" dirty="0"/>
          </a:p>
          <a:p>
            <a:pPr marL="635000" lvl="1" indent="-228600" eaLnBrk="1" hangingPunct="1">
              <a:defRPr/>
            </a:pPr>
            <a:r>
              <a:rPr lang="en-US" dirty="0"/>
              <a:t>Compute true sum Add</a:t>
            </a:r>
            <a:r>
              <a:rPr lang="en-US" baseline="-25000" dirty="0"/>
              <a:t>4</a:t>
            </a:r>
            <a:r>
              <a:rPr lang="en-US" dirty="0"/>
              <a:t>(</a:t>
            </a:r>
            <a:r>
              <a:rPr lang="en-US" i="1" dirty="0"/>
              <a:t>u</a:t>
            </a:r>
            <a:r>
              <a:rPr lang="en-US" dirty="0"/>
              <a:t> , </a:t>
            </a:r>
            <a:r>
              <a:rPr lang="en-US" i="1" dirty="0"/>
              <a:t>v</a:t>
            </a:r>
            <a:r>
              <a:rPr lang="en-US" dirty="0"/>
              <a:t>)</a:t>
            </a:r>
          </a:p>
          <a:p>
            <a:pPr marL="635000" lvl="1" indent="-228600" eaLnBrk="1" hangingPunct="1">
              <a:defRPr/>
            </a:pPr>
            <a:r>
              <a:rPr lang="en-US" dirty="0"/>
              <a:t>Values increase linearly with </a:t>
            </a:r>
            <a:r>
              <a:rPr lang="en-US" i="1" dirty="0"/>
              <a:t>u</a:t>
            </a:r>
            <a:r>
              <a:rPr lang="en-US" dirty="0"/>
              <a:t> and </a:t>
            </a:r>
            <a:r>
              <a:rPr lang="en-US" i="1" dirty="0"/>
              <a:t>v</a:t>
            </a:r>
          </a:p>
          <a:p>
            <a:pPr marL="635000" lvl="1" indent="-228600" eaLnBrk="1" hangingPunct="1">
              <a:defRPr/>
            </a:pPr>
            <a:r>
              <a:rPr lang="en-US" dirty="0"/>
              <a:t>Forms planar surface</a:t>
            </a:r>
          </a:p>
        </p:txBody>
      </p:sp>
      <p:sp>
        <p:nvSpPr>
          <p:cNvPr id="8197" name="Rectangle 5"/>
          <p:cNvSpPr>
            <a:spLocks noChangeArrowheads="1"/>
          </p:cNvSpPr>
          <p:nvPr/>
        </p:nvSpPr>
        <p:spPr bwMode="auto">
          <a:xfrm>
            <a:off x="5345112" y="1295400"/>
            <a:ext cx="1553309"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dirty="0">
                <a:solidFill>
                  <a:schemeClr val="tx2"/>
                </a:solidFill>
                <a:latin typeface="Calibri" pitchFamily="34" charset="0"/>
              </a:rPr>
              <a:t>Add</a:t>
            </a:r>
            <a:r>
              <a:rPr lang="en-US" baseline="-25000" dirty="0">
                <a:solidFill>
                  <a:schemeClr val="tx2"/>
                </a:solidFill>
                <a:latin typeface="Calibri" pitchFamily="34" charset="0"/>
              </a:rPr>
              <a:t>4</a:t>
            </a:r>
            <a:r>
              <a:rPr lang="en-US" dirty="0">
                <a:solidFill>
                  <a:schemeClr val="tx2"/>
                </a:solidFill>
                <a:latin typeface="Calibri" pitchFamily="34" charset="0"/>
              </a:rPr>
              <a:t>(</a:t>
            </a:r>
            <a:r>
              <a:rPr lang="en-US" i="1" dirty="0">
                <a:solidFill>
                  <a:schemeClr val="tx2"/>
                </a:solidFill>
                <a:latin typeface="Calibri" pitchFamily="34" charset="0"/>
              </a:rPr>
              <a:t>u</a:t>
            </a:r>
            <a:r>
              <a:rPr lang="en-US" dirty="0">
                <a:solidFill>
                  <a:schemeClr val="tx2"/>
                </a:solidFill>
                <a:latin typeface="Calibri" pitchFamily="34" charset="0"/>
              </a:rPr>
              <a:t> , </a:t>
            </a:r>
            <a:r>
              <a:rPr lang="en-US" i="1" dirty="0">
                <a:solidFill>
                  <a:schemeClr val="tx2"/>
                </a:solidFill>
                <a:latin typeface="Calibri" pitchFamily="34" charset="0"/>
              </a:rPr>
              <a:t>v</a:t>
            </a:r>
            <a:r>
              <a:rPr lang="en-US" dirty="0">
                <a:solidFill>
                  <a:schemeClr val="tx2"/>
                </a:solidFill>
                <a:latin typeface="Calibri" pitchFamily="34" charset="0"/>
              </a:rPr>
              <a:t>)</a:t>
            </a:r>
          </a:p>
        </p:txBody>
      </p:sp>
      <p:sp>
        <p:nvSpPr>
          <p:cNvPr id="8198" name="Rectangle 6"/>
          <p:cNvSpPr>
            <a:spLocks noChangeArrowheads="1"/>
          </p:cNvSpPr>
          <p:nvPr/>
        </p:nvSpPr>
        <p:spPr bwMode="auto">
          <a:xfrm>
            <a:off x="4430712" y="5105400"/>
            <a:ext cx="344645"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a:solidFill>
                  <a:schemeClr val="tx2"/>
                </a:solidFill>
                <a:latin typeface="Calibri" pitchFamily="34" charset="0"/>
              </a:rPr>
              <a:t>u</a:t>
            </a:r>
          </a:p>
        </p:txBody>
      </p:sp>
      <p:sp>
        <p:nvSpPr>
          <p:cNvPr id="8199" name="Rectangle 7"/>
          <p:cNvSpPr>
            <a:spLocks noChangeArrowheads="1"/>
          </p:cNvSpPr>
          <p:nvPr/>
        </p:nvSpPr>
        <p:spPr bwMode="auto">
          <a:xfrm>
            <a:off x="7326312" y="4572000"/>
            <a:ext cx="327012"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a:solidFill>
                  <a:schemeClr val="tx2"/>
                </a:solidFill>
                <a:latin typeface="Calibri" pitchFamily="34" charset="0"/>
              </a:rPr>
              <a:t>v</a:t>
            </a:r>
          </a:p>
        </p:txBody>
      </p:sp>
      <p:sp>
        <p:nvSpPr>
          <p:cNvPr id="2" name="灯片编号占位符 1">
            <a:extLst>
              <a:ext uri="{FF2B5EF4-FFF2-40B4-BE49-F238E27FC236}">
                <a16:creationId xmlns:a16="http://schemas.microsoft.com/office/drawing/2014/main" id="{969750E4-998C-4857-AF2B-811E10482D6C}"/>
              </a:ext>
            </a:extLst>
          </p:cNvPr>
          <p:cNvSpPr>
            <a:spLocks noGrp="1"/>
          </p:cNvSpPr>
          <p:nvPr>
            <p:ph type="sldNum" sz="quarter" idx="12"/>
          </p:nvPr>
        </p:nvSpPr>
        <p:spPr/>
        <p:txBody>
          <a:bodyPr/>
          <a:lstStyle/>
          <a:p>
            <a:pPr>
              <a:defRPr/>
            </a:pPr>
            <a:fld id="{7CD91111-FDA0-40C1-BB89-68CC8A010988}" type="slidenum">
              <a:rPr lang="zh-CN" altLang="en-US" smtClean="0"/>
              <a:pPr>
                <a:defRPr/>
              </a:pPr>
              <a:t>46</a:t>
            </a:fld>
            <a:endParaRPr lang="en-US" altLang="zh-CN"/>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extLst>
              <p:ext uri="{D42A27DB-BD31-4B8C-83A1-F6EECF244321}">
                <p14:modId xmlns:p14="http://schemas.microsoft.com/office/powerpoint/2010/main" val="450470993"/>
              </p:ext>
            </p:extLst>
          </p:nvPr>
        </p:nvGraphicFramePr>
        <p:xfrm>
          <a:off x="3810000" y="1958975"/>
          <a:ext cx="4560888" cy="3975100"/>
        </p:xfrm>
        <a:graphic>
          <a:graphicData uri="http://schemas.openxmlformats.org/presentationml/2006/ole">
            <mc:AlternateContent xmlns:mc="http://schemas.openxmlformats.org/markup-compatibility/2006">
              <mc:Choice xmlns:v="urn:schemas-microsoft-com:vml" Requires="v">
                <p:oleObj name="Chart" r:id="rId3" imgW="6146800" imgH="5067300" progId="Excel.Sheet.8">
                  <p:embed/>
                </p:oleObj>
              </mc:Choice>
              <mc:Fallback>
                <p:oleObj name="Chart" r:id="rId3" imgW="6146800" imgH="5067300" progId="Excel.Sheet.8">
                  <p:embed/>
                  <p:pic>
                    <p:nvPicPr>
                      <p:cNvPr id="92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958975"/>
                        <a:ext cx="4560888" cy="39751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2339" name="Rectangle 3"/>
          <p:cNvSpPr>
            <a:spLocks noGrp="1" noChangeArrowheads="1"/>
          </p:cNvSpPr>
          <p:nvPr>
            <p:ph type="title"/>
          </p:nvPr>
        </p:nvSpPr>
        <p:spPr>
          <a:xfrm>
            <a:off x="304800" y="228600"/>
            <a:ext cx="7853363" cy="555625"/>
          </a:xfrm>
        </p:spPr>
        <p:txBody>
          <a:bodyPr/>
          <a:lstStyle/>
          <a:p>
            <a:pPr eaLnBrk="1" hangingPunct="1">
              <a:defRPr/>
            </a:pPr>
            <a:r>
              <a:rPr lang="en-US"/>
              <a:t>Visualizing Unsigned Addition</a:t>
            </a:r>
          </a:p>
        </p:txBody>
      </p:sp>
      <p:sp>
        <p:nvSpPr>
          <p:cNvPr id="142340" name="Rectangle 4"/>
          <p:cNvSpPr>
            <a:spLocks noGrp="1" noChangeArrowheads="1"/>
          </p:cNvSpPr>
          <p:nvPr>
            <p:ph type="body" idx="1"/>
          </p:nvPr>
        </p:nvSpPr>
        <p:spPr>
          <a:xfrm>
            <a:off x="290513" y="1350963"/>
            <a:ext cx="3476625" cy="5224462"/>
          </a:xfrm>
        </p:spPr>
        <p:txBody>
          <a:bodyPr lIns="90487" tIns="44450" rIns="90487" bIns="44450"/>
          <a:lstStyle/>
          <a:p>
            <a:pPr eaLnBrk="1" hangingPunct="1">
              <a:defRPr/>
            </a:pPr>
            <a:r>
              <a:rPr lang="en-US"/>
              <a:t>Wraps Around</a:t>
            </a:r>
          </a:p>
          <a:p>
            <a:pPr lvl="1" eaLnBrk="1" hangingPunct="1">
              <a:defRPr/>
            </a:pPr>
            <a:r>
              <a:rPr lang="en-US"/>
              <a:t>If true sum ≥ 2</a:t>
            </a:r>
            <a:r>
              <a:rPr lang="en-US" i="1" baseline="30000"/>
              <a:t>w</a:t>
            </a:r>
            <a:endParaRPr lang="en-US"/>
          </a:p>
          <a:p>
            <a:pPr lvl="1" eaLnBrk="1" hangingPunct="1">
              <a:defRPr/>
            </a:pPr>
            <a:r>
              <a:rPr lang="en-US"/>
              <a:t>At most once</a:t>
            </a:r>
          </a:p>
        </p:txBody>
      </p:sp>
      <p:grpSp>
        <p:nvGrpSpPr>
          <p:cNvPr id="2" name="Group 5"/>
          <p:cNvGrpSpPr>
            <a:grpSpLocks/>
          </p:cNvGrpSpPr>
          <p:nvPr/>
        </p:nvGrpSpPr>
        <p:grpSpPr bwMode="auto">
          <a:xfrm>
            <a:off x="609600" y="3460750"/>
            <a:ext cx="2044699" cy="1830388"/>
            <a:chOff x="384" y="2098"/>
            <a:chExt cx="1288" cy="1153"/>
          </a:xfrm>
        </p:grpSpPr>
        <p:grpSp>
          <p:nvGrpSpPr>
            <p:cNvPr id="3" name="Group 6"/>
            <p:cNvGrpSpPr>
              <a:grpSpLocks/>
            </p:cNvGrpSpPr>
            <p:nvPr/>
          </p:nvGrpSpPr>
          <p:grpSpPr bwMode="auto">
            <a:xfrm>
              <a:off x="776" y="2208"/>
              <a:ext cx="80" cy="864"/>
              <a:chOff x="776" y="2208"/>
              <a:chExt cx="80" cy="864"/>
            </a:xfrm>
          </p:grpSpPr>
          <p:sp>
            <p:nvSpPr>
              <p:cNvPr id="9240" name="Line 7"/>
              <p:cNvSpPr>
                <a:spLocks noChangeShapeType="1"/>
              </p:cNvSpPr>
              <p:nvPr/>
            </p:nvSpPr>
            <p:spPr bwMode="auto">
              <a:xfrm>
                <a:off x="816" y="2216"/>
                <a:ext cx="0" cy="848"/>
              </a:xfrm>
              <a:prstGeom prst="line">
                <a:avLst/>
              </a:prstGeom>
              <a:noFill/>
              <a:ln w="25400">
                <a:solidFill>
                  <a:schemeClr val="tx1"/>
                </a:solidFill>
                <a:round/>
                <a:headEnd/>
                <a:tailEnd/>
              </a:ln>
            </p:spPr>
            <p:txBody>
              <a:bodyPr wrap="none" anchor="ctr"/>
              <a:lstStyle/>
              <a:p>
                <a:endParaRPr lang="en-US"/>
              </a:p>
            </p:txBody>
          </p:sp>
          <p:sp>
            <p:nvSpPr>
              <p:cNvPr id="9241" name="Line 8"/>
              <p:cNvSpPr>
                <a:spLocks noChangeShapeType="1"/>
              </p:cNvSpPr>
              <p:nvPr/>
            </p:nvSpPr>
            <p:spPr bwMode="auto">
              <a:xfrm>
                <a:off x="776" y="3072"/>
                <a:ext cx="80" cy="0"/>
              </a:xfrm>
              <a:prstGeom prst="line">
                <a:avLst/>
              </a:prstGeom>
              <a:noFill/>
              <a:ln w="25400">
                <a:solidFill>
                  <a:schemeClr val="tx1"/>
                </a:solidFill>
                <a:round/>
                <a:headEnd/>
                <a:tailEnd/>
              </a:ln>
            </p:spPr>
            <p:txBody>
              <a:bodyPr wrap="none" anchor="ctr"/>
              <a:lstStyle/>
              <a:p>
                <a:endParaRPr lang="en-US"/>
              </a:p>
            </p:txBody>
          </p:sp>
          <p:sp>
            <p:nvSpPr>
              <p:cNvPr id="9242" name="Line 9"/>
              <p:cNvSpPr>
                <a:spLocks noChangeShapeType="1"/>
              </p:cNvSpPr>
              <p:nvPr/>
            </p:nvSpPr>
            <p:spPr bwMode="auto">
              <a:xfrm>
                <a:off x="776" y="2640"/>
                <a:ext cx="80" cy="0"/>
              </a:xfrm>
              <a:prstGeom prst="line">
                <a:avLst/>
              </a:prstGeom>
              <a:noFill/>
              <a:ln w="25400">
                <a:solidFill>
                  <a:schemeClr val="tx1"/>
                </a:solidFill>
                <a:round/>
                <a:headEnd/>
                <a:tailEnd/>
              </a:ln>
            </p:spPr>
            <p:txBody>
              <a:bodyPr wrap="none" anchor="ctr"/>
              <a:lstStyle/>
              <a:p>
                <a:endParaRPr lang="en-US"/>
              </a:p>
            </p:txBody>
          </p:sp>
          <p:sp>
            <p:nvSpPr>
              <p:cNvPr id="9243" name="Line 10"/>
              <p:cNvSpPr>
                <a:spLocks noChangeShapeType="1"/>
              </p:cNvSpPr>
              <p:nvPr/>
            </p:nvSpPr>
            <p:spPr bwMode="auto">
              <a:xfrm>
                <a:off x="776" y="2208"/>
                <a:ext cx="80" cy="0"/>
              </a:xfrm>
              <a:prstGeom prst="line">
                <a:avLst/>
              </a:prstGeom>
              <a:noFill/>
              <a:ln w="25400">
                <a:solidFill>
                  <a:schemeClr val="tx1"/>
                </a:solidFill>
                <a:round/>
                <a:headEnd/>
                <a:tailEnd/>
              </a:ln>
            </p:spPr>
            <p:txBody>
              <a:bodyPr wrap="none" anchor="ctr"/>
              <a:lstStyle/>
              <a:p>
                <a:endParaRPr lang="en-US"/>
              </a:p>
            </p:txBody>
          </p:sp>
        </p:grpSp>
        <p:grpSp>
          <p:nvGrpSpPr>
            <p:cNvPr id="4" name="Group 11"/>
            <p:cNvGrpSpPr>
              <a:grpSpLocks/>
            </p:cNvGrpSpPr>
            <p:nvPr/>
          </p:nvGrpSpPr>
          <p:grpSpPr bwMode="auto">
            <a:xfrm>
              <a:off x="1592" y="2640"/>
              <a:ext cx="80" cy="432"/>
              <a:chOff x="1592" y="2640"/>
              <a:chExt cx="80" cy="432"/>
            </a:xfrm>
          </p:grpSpPr>
          <p:sp>
            <p:nvSpPr>
              <p:cNvPr id="9237" name="Line 12"/>
              <p:cNvSpPr>
                <a:spLocks noChangeShapeType="1"/>
              </p:cNvSpPr>
              <p:nvPr/>
            </p:nvSpPr>
            <p:spPr bwMode="auto">
              <a:xfrm>
                <a:off x="1632" y="2648"/>
                <a:ext cx="0" cy="416"/>
              </a:xfrm>
              <a:prstGeom prst="line">
                <a:avLst/>
              </a:prstGeom>
              <a:noFill/>
              <a:ln w="25400">
                <a:solidFill>
                  <a:schemeClr val="tx1"/>
                </a:solidFill>
                <a:round/>
                <a:headEnd/>
                <a:tailEnd/>
              </a:ln>
            </p:spPr>
            <p:txBody>
              <a:bodyPr wrap="none" anchor="ctr"/>
              <a:lstStyle/>
              <a:p>
                <a:endParaRPr lang="en-US"/>
              </a:p>
            </p:txBody>
          </p:sp>
          <p:sp>
            <p:nvSpPr>
              <p:cNvPr id="9238" name="Line 13"/>
              <p:cNvSpPr>
                <a:spLocks noChangeShapeType="1"/>
              </p:cNvSpPr>
              <p:nvPr/>
            </p:nvSpPr>
            <p:spPr bwMode="auto">
              <a:xfrm>
                <a:off x="1592" y="3072"/>
                <a:ext cx="80" cy="0"/>
              </a:xfrm>
              <a:prstGeom prst="line">
                <a:avLst/>
              </a:prstGeom>
              <a:noFill/>
              <a:ln w="25400">
                <a:solidFill>
                  <a:schemeClr val="tx1"/>
                </a:solidFill>
                <a:round/>
                <a:headEnd/>
                <a:tailEnd/>
              </a:ln>
            </p:spPr>
            <p:txBody>
              <a:bodyPr wrap="none" anchor="ctr"/>
              <a:lstStyle/>
              <a:p>
                <a:endParaRPr lang="en-US"/>
              </a:p>
            </p:txBody>
          </p:sp>
          <p:sp>
            <p:nvSpPr>
              <p:cNvPr id="9239" name="Line 14"/>
              <p:cNvSpPr>
                <a:spLocks noChangeShapeType="1"/>
              </p:cNvSpPr>
              <p:nvPr/>
            </p:nvSpPr>
            <p:spPr bwMode="auto">
              <a:xfrm>
                <a:off x="1592" y="2640"/>
                <a:ext cx="80" cy="0"/>
              </a:xfrm>
              <a:prstGeom prst="line">
                <a:avLst/>
              </a:prstGeom>
              <a:noFill/>
              <a:ln w="25400">
                <a:solidFill>
                  <a:schemeClr val="tx1"/>
                </a:solidFill>
                <a:round/>
                <a:headEnd/>
                <a:tailEnd/>
              </a:ln>
            </p:spPr>
            <p:txBody>
              <a:bodyPr wrap="none" anchor="ctr"/>
              <a:lstStyle/>
              <a:p>
                <a:endParaRPr lang="en-US"/>
              </a:p>
            </p:txBody>
          </p:sp>
        </p:grpSp>
        <p:sp>
          <p:nvSpPr>
            <p:cNvPr id="9232" name="Line 15"/>
            <p:cNvSpPr>
              <a:spLocks noChangeShapeType="1"/>
            </p:cNvSpPr>
            <p:nvPr/>
          </p:nvSpPr>
          <p:spPr bwMode="auto">
            <a:xfrm>
              <a:off x="920" y="2880"/>
              <a:ext cx="608" cy="0"/>
            </a:xfrm>
            <a:prstGeom prst="line">
              <a:avLst/>
            </a:prstGeom>
            <a:noFill/>
            <a:ln w="25400">
              <a:solidFill>
                <a:schemeClr val="tx1"/>
              </a:solidFill>
              <a:round/>
              <a:headEnd/>
              <a:tailEnd type="triangle" w="med" len="med"/>
            </a:ln>
          </p:spPr>
          <p:txBody>
            <a:bodyPr wrap="none" anchor="ctr"/>
            <a:lstStyle/>
            <a:p>
              <a:endParaRPr lang="en-US"/>
            </a:p>
          </p:txBody>
        </p:sp>
        <p:sp>
          <p:nvSpPr>
            <p:cNvPr id="9233" name="Freeform 16"/>
            <p:cNvSpPr>
              <a:spLocks/>
            </p:cNvSpPr>
            <p:nvPr/>
          </p:nvSpPr>
          <p:spPr bwMode="auto">
            <a:xfrm>
              <a:off x="912" y="2400"/>
              <a:ext cx="625" cy="337"/>
            </a:xfrm>
            <a:custGeom>
              <a:avLst/>
              <a:gdLst>
                <a:gd name="T0" fmla="*/ 0 w 625"/>
                <a:gd name="T1" fmla="*/ 0 h 337"/>
                <a:gd name="T2" fmla="*/ 240 w 625"/>
                <a:gd name="T3" fmla="*/ 0 h 337"/>
                <a:gd name="T4" fmla="*/ 384 w 625"/>
                <a:gd name="T5" fmla="*/ 336 h 337"/>
                <a:gd name="T6" fmla="*/ 624 w 625"/>
                <a:gd name="T7" fmla="*/ 336 h 337"/>
                <a:gd name="T8" fmla="*/ 0 60000 65536"/>
                <a:gd name="T9" fmla="*/ 0 60000 65536"/>
                <a:gd name="T10" fmla="*/ 0 60000 65536"/>
                <a:gd name="T11" fmla="*/ 0 60000 65536"/>
                <a:gd name="T12" fmla="*/ 0 w 625"/>
                <a:gd name="T13" fmla="*/ 0 h 337"/>
                <a:gd name="T14" fmla="*/ 625 w 625"/>
                <a:gd name="T15" fmla="*/ 337 h 337"/>
              </a:gdLst>
              <a:ahLst/>
              <a:cxnLst>
                <a:cxn ang="T8">
                  <a:pos x="T0" y="T1"/>
                </a:cxn>
                <a:cxn ang="T9">
                  <a:pos x="T2" y="T3"/>
                </a:cxn>
                <a:cxn ang="T10">
                  <a:pos x="T4" y="T5"/>
                </a:cxn>
                <a:cxn ang="T11">
                  <a:pos x="T6" y="T7"/>
                </a:cxn>
              </a:cxnLst>
              <a:rect l="T12" t="T13" r="T14" b="T15"/>
              <a:pathLst>
                <a:path w="625" h="337">
                  <a:moveTo>
                    <a:pt x="0" y="0"/>
                  </a:moveTo>
                  <a:lnTo>
                    <a:pt x="240" y="0"/>
                  </a:lnTo>
                  <a:lnTo>
                    <a:pt x="384" y="336"/>
                  </a:lnTo>
                  <a:lnTo>
                    <a:pt x="624" y="336"/>
                  </a:lnTo>
                </a:path>
              </a:pathLst>
            </a:custGeom>
            <a:noFill/>
            <a:ln w="25400" cap="rnd">
              <a:solidFill>
                <a:schemeClr val="tx1"/>
              </a:solidFill>
              <a:round/>
              <a:headEnd/>
              <a:tailEnd type="triangle" w="med" len="med"/>
            </a:ln>
          </p:spPr>
          <p:txBody>
            <a:bodyPr/>
            <a:lstStyle/>
            <a:p>
              <a:endParaRPr lang="en-US"/>
            </a:p>
          </p:txBody>
        </p:sp>
        <p:sp>
          <p:nvSpPr>
            <p:cNvPr id="9234" name="Rectangle 17"/>
            <p:cNvSpPr>
              <a:spLocks noChangeArrowheads="1"/>
            </p:cNvSpPr>
            <p:nvPr/>
          </p:nvSpPr>
          <p:spPr bwMode="auto">
            <a:xfrm>
              <a:off x="384" y="2962"/>
              <a:ext cx="213" cy="289"/>
            </a:xfrm>
            <a:prstGeom prst="rect">
              <a:avLst/>
            </a:prstGeom>
            <a:noFill/>
            <a:ln w="25400">
              <a:noFill/>
              <a:miter lim="800000"/>
              <a:headEnd/>
              <a:tailEnd/>
            </a:ln>
          </p:spPr>
          <p:txBody>
            <a:bodyPr wrap="none" lIns="90487" tIns="44450" rIns="90487" bIns="44450">
              <a:spAutoFit/>
            </a:bodyPr>
            <a:lstStyle/>
            <a:p>
              <a:pPr>
                <a:lnSpc>
                  <a:spcPct val="100000"/>
                </a:lnSpc>
              </a:pPr>
              <a:r>
                <a:rPr lang="en-US" b="0" dirty="0">
                  <a:latin typeface="Calibri" pitchFamily="34" charset="0"/>
                </a:rPr>
                <a:t>0</a:t>
              </a:r>
            </a:p>
          </p:txBody>
        </p:sp>
        <p:sp>
          <p:nvSpPr>
            <p:cNvPr id="9235" name="Rectangle 18"/>
            <p:cNvSpPr>
              <a:spLocks noChangeArrowheads="1"/>
            </p:cNvSpPr>
            <p:nvPr/>
          </p:nvSpPr>
          <p:spPr bwMode="auto">
            <a:xfrm>
              <a:off x="384" y="2530"/>
              <a:ext cx="306" cy="289"/>
            </a:xfrm>
            <a:prstGeom prst="rect">
              <a:avLst/>
            </a:prstGeom>
            <a:noFill/>
            <a:ln w="25400">
              <a:noFill/>
              <a:miter lim="800000"/>
              <a:headEnd/>
              <a:tailEnd/>
            </a:ln>
          </p:spPr>
          <p:txBody>
            <a:bodyPr wrap="none" lIns="90487" tIns="44450" rIns="90487" bIns="44450">
              <a:spAutoFit/>
            </a:bodyPr>
            <a:lstStyle/>
            <a:p>
              <a:pPr>
                <a:lnSpc>
                  <a:spcPct val="100000"/>
                </a:lnSpc>
              </a:pPr>
              <a:r>
                <a:rPr lang="en-US" b="0" dirty="0">
                  <a:latin typeface="Calibri" pitchFamily="34" charset="0"/>
                </a:rPr>
                <a:t>2</a:t>
              </a:r>
              <a:r>
                <a:rPr lang="en-US" b="0" i="1" baseline="30000" dirty="0">
                  <a:latin typeface="Calibri" pitchFamily="34" charset="0"/>
                </a:rPr>
                <a:t>w</a:t>
              </a:r>
            </a:p>
          </p:txBody>
        </p:sp>
        <p:sp>
          <p:nvSpPr>
            <p:cNvPr id="9236" name="Rectangle 19"/>
            <p:cNvSpPr>
              <a:spLocks noChangeArrowheads="1"/>
            </p:cNvSpPr>
            <p:nvPr/>
          </p:nvSpPr>
          <p:spPr bwMode="auto">
            <a:xfrm>
              <a:off x="384" y="2098"/>
              <a:ext cx="453" cy="289"/>
            </a:xfrm>
            <a:prstGeom prst="rect">
              <a:avLst/>
            </a:prstGeom>
            <a:noFill/>
            <a:ln w="25400">
              <a:noFill/>
              <a:miter lim="800000"/>
              <a:headEnd/>
              <a:tailEnd/>
            </a:ln>
          </p:spPr>
          <p:txBody>
            <a:bodyPr wrap="none" lIns="90487" tIns="44450" rIns="90487" bIns="44450">
              <a:spAutoFit/>
            </a:bodyPr>
            <a:lstStyle/>
            <a:p>
              <a:pPr>
                <a:lnSpc>
                  <a:spcPct val="100000"/>
                </a:lnSpc>
              </a:pPr>
              <a:r>
                <a:rPr lang="en-US" b="0" dirty="0">
                  <a:latin typeface="Calibri" pitchFamily="34" charset="0"/>
                </a:rPr>
                <a:t>2</a:t>
              </a:r>
              <a:r>
                <a:rPr lang="en-US" b="0" i="1" baseline="30000" dirty="0">
                  <a:latin typeface="Calibri" pitchFamily="34" charset="0"/>
                </a:rPr>
                <a:t>w</a:t>
              </a:r>
              <a:r>
                <a:rPr lang="en-US" b="0" baseline="30000" dirty="0">
                  <a:latin typeface="Calibri" pitchFamily="34" charset="0"/>
                </a:rPr>
                <a:t>+1</a:t>
              </a:r>
            </a:p>
          </p:txBody>
        </p:sp>
      </p:grpSp>
      <p:sp>
        <p:nvSpPr>
          <p:cNvPr id="9222" name="Rectangle 20"/>
          <p:cNvSpPr>
            <a:spLocks noChangeArrowheads="1"/>
          </p:cNvSpPr>
          <p:nvPr/>
        </p:nvSpPr>
        <p:spPr bwMode="auto">
          <a:xfrm>
            <a:off x="5410200" y="2035175"/>
            <a:ext cx="1745413"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dirty="0">
                <a:solidFill>
                  <a:schemeClr val="tx2"/>
                </a:solidFill>
                <a:latin typeface="Calibri" pitchFamily="34" charset="0"/>
              </a:rPr>
              <a:t>UAdd</a:t>
            </a:r>
            <a:r>
              <a:rPr lang="en-US" baseline="-25000" dirty="0">
                <a:solidFill>
                  <a:schemeClr val="tx2"/>
                </a:solidFill>
                <a:latin typeface="Calibri" pitchFamily="34" charset="0"/>
              </a:rPr>
              <a:t>4</a:t>
            </a:r>
            <a:r>
              <a:rPr lang="en-US" dirty="0">
                <a:solidFill>
                  <a:schemeClr val="tx2"/>
                </a:solidFill>
                <a:latin typeface="Calibri" pitchFamily="34" charset="0"/>
              </a:rPr>
              <a:t>(</a:t>
            </a:r>
            <a:r>
              <a:rPr lang="en-US" i="1" dirty="0">
                <a:solidFill>
                  <a:schemeClr val="tx2"/>
                </a:solidFill>
                <a:latin typeface="Calibri" pitchFamily="34" charset="0"/>
              </a:rPr>
              <a:t>u</a:t>
            </a:r>
            <a:r>
              <a:rPr lang="en-US" dirty="0">
                <a:solidFill>
                  <a:schemeClr val="tx2"/>
                </a:solidFill>
                <a:latin typeface="Calibri" pitchFamily="34" charset="0"/>
              </a:rPr>
              <a:t> , </a:t>
            </a:r>
            <a:r>
              <a:rPr lang="en-US" i="1" dirty="0">
                <a:solidFill>
                  <a:schemeClr val="tx2"/>
                </a:solidFill>
                <a:latin typeface="Calibri" pitchFamily="34" charset="0"/>
              </a:rPr>
              <a:t>v</a:t>
            </a:r>
            <a:r>
              <a:rPr lang="en-US" dirty="0">
                <a:solidFill>
                  <a:schemeClr val="tx2"/>
                </a:solidFill>
                <a:latin typeface="Calibri" pitchFamily="34" charset="0"/>
              </a:rPr>
              <a:t>)</a:t>
            </a:r>
          </a:p>
        </p:txBody>
      </p:sp>
      <p:sp>
        <p:nvSpPr>
          <p:cNvPr id="9223" name="Rectangle 21"/>
          <p:cNvSpPr>
            <a:spLocks noChangeArrowheads="1"/>
          </p:cNvSpPr>
          <p:nvPr/>
        </p:nvSpPr>
        <p:spPr bwMode="auto">
          <a:xfrm>
            <a:off x="4240213" y="5335588"/>
            <a:ext cx="344645"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a:solidFill>
                  <a:schemeClr val="tx2"/>
                </a:solidFill>
                <a:latin typeface="Calibri" pitchFamily="34" charset="0"/>
              </a:rPr>
              <a:t>u</a:t>
            </a:r>
          </a:p>
        </p:txBody>
      </p:sp>
      <p:sp>
        <p:nvSpPr>
          <p:cNvPr id="9224" name="Rectangle 22"/>
          <p:cNvSpPr>
            <a:spLocks noChangeArrowheads="1"/>
          </p:cNvSpPr>
          <p:nvPr/>
        </p:nvSpPr>
        <p:spPr bwMode="auto">
          <a:xfrm>
            <a:off x="7764463" y="4649788"/>
            <a:ext cx="327012"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a:solidFill>
                  <a:schemeClr val="tx2"/>
                </a:solidFill>
                <a:latin typeface="Calibri" pitchFamily="34" charset="0"/>
              </a:rPr>
              <a:t>v</a:t>
            </a:r>
          </a:p>
        </p:txBody>
      </p:sp>
      <p:sp>
        <p:nvSpPr>
          <p:cNvPr id="9225" name="Rectangle 23"/>
          <p:cNvSpPr>
            <a:spLocks noChangeArrowheads="1"/>
          </p:cNvSpPr>
          <p:nvPr/>
        </p:nvSpPr>
        <p:spPr bwMode="auto">
          <a:xfrm>
            <a:off x="442913" y="3155950"/>
            <a:ext cx="1378838"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True Sum</a:t>
            </a:r>
          </a:p>
        </p:txBody>
      </p:sp>
      <p:sp>
        <p:nvSpPr>
          <p:cNvPr id="9226" name="Rectangle 24"/>
          <p:cNvSpPr>
            <a:spLocks noChangeArrowheads="1"/>
          </p:cNvSpPr>
          <p:nvPr/>
        </p:nvSpPr>
        <p:spPr bwMode="auto">
          <a:xfrm>
            <a:off x="1662113" y="5060950"/>
            <a:ext cx="1913984"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Modular Sum</a:t>
            </a:r>
          </a:p>
        </p:txBody>
      </p:sp>
      <p:sp>
        <p:nvSpPr>
          <p:cNvPr id="9227" name="Text Box 25"/>
          <p:cNvSpPr txBox="1">
            <a:spLocks noChangeArrowheads="1"/>
          </p:cNvSpPr>
          <p:nvPr/>
        </p:nvSpPr>
        <p:spPr bwMode="auto">
          <a:xfrm>
            <a:off x="1524000" y="3635375"/>
            <a:ext cx="985838" cy="336550"/>
          </a:xfrm>
          <a:prstGeom prst="rect">
            <a:avLst/>
          </a:prstGeom>
          <a:noFill/>
          <a:ln w="25400">
            <a:noFill/>
            <a:miter lim="800000"/>
            <a:headEnd/>
            <a:tailEnd/>
          </a:ln>
        </p:spPr>
        <p:txBody>
          <a:bodyPr wrap="none">
            <a:spAutoFit/>
          </a:bodyPr>
          <a:lstStyle/>
          <a:p>
            <a:pPr>
              <a:lnSpc>
                <a:spcPct val="100000"/>
              </a:lnSpc>
            </a:pPr>
            <a:r>
              <a:rPr lang="en-US" sz="1600" b="0" dirty="0">
                <a:latin typeface="Calibri" pitchFamily="34" charset="0"/>
              </a:rPr>
              <a:t>Overflow</a:t>
            </a:r>
          </a:p>
        </p:txBody>
      </p:sp>
      <p:sp>
        <p:nvSpPr>
          <p:cNvPr id="9228" name="Text Box 26"/>
          <p:cNvSpPr txBox="1">
            <a:spLocks noChangeArrowheads="1"/>
          </p:cNvSpPr>
          <p:nvPr/>
        </p:nvSpPr>
        <p:spPr bwMode="auto">
          <a:xfrm>
            <a:off x="6477000" y="1349375"/>
            <a:ext cx="974241" cy="338554"/>
          </a:xfrm>
          <a:prstGeom prst="rect">
            <a:avLst/>
          </a:prstGeom>
          <a:noFill/>
          <a:ln w="25400">
            <a:noFill/>
            <a:miter lim="800000"/>
            <a:headEnd/>
            <a:tailEnd/>
          </a:ln>
        </p:spPr>
        <p:txBody>
          <a:bodyPr wrap="none">
            <a:spAutoFit/>
          </a:bodyPr>
          <a:lstStyle/>
          <a:p>
            <a:pPr>
              <a:lnSpc>
                <a:spcPct val="100000"/>
              </a:lnSpc>
            </a:pPr>
            <a:r>
              <a:rPr lang="en-US" sz="1600" dirty="0">
                <a:latin typeface="Calibri" pitchFamily="34" charset="0"/>
              </a:rPr>
              <a:t>Overflow</a:t>
            </a:r>
          </a:p>
        </p:txBody>
      </p:sp>
      <p:sp>
        <p:nvSpPr>
          <p:cNvPr id="9229" name="Line 27"/>
          <p:cNvSpPr>
            <a:spLocks noChangeShapeType="1"/>
          </p:cNvSpPr>
          <p:nvPr/>
        </p:nvSpPr>
        <p:spPr bwMode="auto">
          <a:xfrm>
            <a:off x="7010400" y="1806575"/>
            <a:ext cx="381000" cy="1295400"/>
          </a:xfrm>
          <a:prstGeom prst="line">
            <a:avLst/>
          </a:prstGeom>
          <a:noFill/>
          <a:ln w="25400">
            <a:solidFill>
              <a:schemeClr val="tx1"/>
            </a:solidFill>
            <a:round/>
            <a:headEnd/>
            <a:tailEnd type="triangle" w="med" len="med"/>
          </a:ln>
        </p:spPr>
        <p:txBody>
          <a:bodyPr wrap="none" anchor="ctr"/>
          <a:lstStyle/>
          <a:p>
            <a:endParaRPr lang="en-US"/>
          </a:p>
        </p:txBody>
      </p:sp>
      <p:sp>
        <p:nvSpPr>
          <p:cNvPr id="5" name="灯片编号占位符 4">
            <a:extLst>
              <a:ext uri="{FF2B5EF4-FFF2-40B4-BE49-F238E27FC236}">
                <a16:creationId xmlns:a16="http://schemas.microsoft.com/office/drawing/2014/main" id="{779E03CA-3002-445A-A276-A95384D690BB}"/>
              </a:ext>
            </a:extLst>
          </p:cNvPr>
          <p:cNvSpPr>
            <a:spLocks noGrp="1"/>
          </p:cNvSpPr>
          <p:nvPr>
            <p:ph type="sldNum" sz="quarter" idx="12"/>
          </p:nvPr>
        </p:nvSpPr>
        <p:spPr/>
        <p:txBody>
          <a:bodyPr/>
          <a:lstStyle/>
          <a:p>
            <a:pPr>
              <a:defRPr/>
            </a:pPr>
            <a:fld id="{7CD91111-FDA0-40C1-BB89-68CC8A010988}" type="slidenum">
              <a:rPr lang="zh-CN" altLang="en-US" smtClean="0"/>
              <a:pPr>
                <a:defRPr/>
              </a:pPr>
              <a:t>47</a:t>
            </a:fld>
            <a:endParaRPr lang="en-US" altLang="zh-CN"/>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81000" y="152400"/>
            <a:ext cx="7473950" cy="555625"/>
          </a:xfrm>
        </p:spPr>
        <p:txBody>
          <a:bodyPr/>
          <a:lstStyle/>
          <a:p>
            <a:pPr eaLnBrk="1" hangingPunct="1">
              <a:defRPr/>
            </a:pPr>
            <a:r>
              <a:rPr lang="en-US"/>
              <a:t>Two’s Complement Addition</a:t>
            </a:r>
          </a:p>
        </p:txBody>
      </p:sp>
      <p:sp>
        <p:nvSpPr>
          <p:cNvPr id="146435" name="Rectangle 3"/>
          <p:cNvSpPr>
            <a:spLocks noGrp="1" noChangeArrowheads="1"/>
          </p:cNvSpPr>
          <p:nvPr>
            <p:ph type="body" idx="1"/>
          </p:nvPr>
        </p:nvSpPr>
        <p:spPr>
          <a:xfrm>
            <a:off x="454025" y="3175000"/>
            <a:ext cx="7916863" cy="2239963"/>
          </a:xfrm>
        </p:spPr>
        <p:txBody>
          <a:bodyPr lIns="90487" tIns="44450" rIns="90487" bIns="44450"/>
          <a:lstStyle/>
          <a:p>
            <a:pPr eaLnBrk="1" hangingPunct="1">
              <a:tabLst>
                <a:tab pos="1371600" algn="l"/>
                <a:tab pos="1892300" algn="l"/>
                <a:tab pos="2349500" algn="l"/>
              </a:tabLst>
              <a:defRPr/>
            </a:pPr>
            <a:r>
              <a:rPr lang="en-US" sz="2400" dirty="0" err="1"/>
              <a:t>TAdd</a:t>
            </a:r>
            <a:r>
              <a:rPr lang="en-US" sz="2400" dirty="0"/>
              <a:t> and </a:t>
            </a:r>
            <a:r>
              <a:rPr lang="en-US" sz="2400" dirty="0" err="1"/>
              <a:t>UAdd</a:t>
            </a:r>
            <a:r>
              <a:rPr lang="en-US" sz="2400" dirty="0"/>
              <a:t> have Identical Bit-Level Behavior</a:t>
            </a:r>
          </a:p>
          <a:p>
            <a:pPr lvl="1" eaLnBrk="1" hangingPunct="1">
              <a:tabLst>
                <a:tab pos="1371600" algn="l"/>
                <a:tab pos="1892300" algn="l"/>
                <a:tab pos="2349500" algn="l"/>
              </a:tabLst>
              <a:defRPr/>
            </a:pPr>
            <a:r>
              <a:rPr lang="en-US" sz="2000" dirty="0"/>
              <a:t>Signed vs. unsigned addition in C:</a:t>
            </a:r>
          </a:p>
          <a:p>
            <a:pPr lvl="1" eaLnBrk="1" hangingPunct="1">
              <a:buFont typeface="Wingdings" pitchFamily="2" charset="2"/>
              <a:buNone/>
              <a:tabLst>
                <a:tab pos="1371600" algn="l"/>
                <a:tab pos="1892300" algn="l"/>
                <a:tab pos="2349500" algn="l"/>
              </a:tabLst>
              <a:defRPr/>
            </a:pPr>
            <a:r>
              <a:rPr lang="en-US" sz="1600" b="1" dirty="0">
                <a:latin typeface="Courier New" pitchFamily="49" charset="0"/>
              </a:rPr>
              <a:t>	</a:t>
            </a:r>
            <a:r>
              <a:rPr lang="en-US" sz="1600" b="1" dirty="0" err="1">
                <a:latin typeface="Courier New" pitchFamily="49" charset="0"/>
              </a:rPr>
              <a:t>int</a:t>
            </a:r>
            <a:r>
              <a:rPr lang="en-US" sz="1600" b="1" dirty="0">
                <a:latin typeface="Courier New" pitchFamily="49" charset="0"/>
              </a:rPr>
              <a:t> s, t, u, v;</a:t>
            </a:r>
          </a:p>
          <a:p>
            <a:pPr lvl="1" eaLnBrk="1" hangingPunct="1">
              <a:buFont typeface="Wingdings" pitchFamily="2" charset="2"/>
              <a:buNone/>
              <a:tabLst>
                <a:tab pos="1371600" algn="l"/>
                <a:tab pos="1892300" algn="l"/>
                <a:tab pos="2349500" algn="l"/>
              </a:tabLst>
              <a:defRPr/>
            </a:pPr>
            <a:r>
              <a:rPr lang="en-US" sz="1600" b="1" dirty="0">
                <a:latin typeface="Courier New" pitchFamily="49" charset="0"/>
              </a:rPr>
              <a:t>	s = (</a:t>
            </a:r>
            <a:r>
              <a:rPr lang="en-US" sz="1600" b="1" dirty="0" err="1">
                <a:latin typeface="Courier New" pitchFamily="49" charset="0"/>
              </a:rPr>
              <a:t>int</a:t>
            </a:r>
            <a:r>
              <a:rPr lang="en-US" sz="1600" b="1" dirty="0">
                <a:latin typeface="Courier New" pitchFamily="49" charset="0"/>
              </a:rPr>
              <a:t>) ((unsigned) u + (unsigned) v);</a:t>
            </a:r>
          </a:p>
          <a:p>
            <a:pPr lvl="1" eaLnBrk="1" hangingPunct="1">
              <a:buFont typeface="Wingdings" pitchFamily="2" charset="2"/>
              <a:buNone/>
              <a:tabLst>
                <a:tab pos="1371600" algn="l"/>
                <a:tab pos="1892300" algn="l"/>
                <a:tab pos="2349500" algn="l"/>
              </a:tabLst>
              <a:defRPr/>
            </a:pPr>
            <a:r>
              <a:rPr lang="en-US" sz="1600" b="1" dirty="0">
                <a:latin typeface="Courier New" pitchFamily="49" charset="0"/>
              </a:rPr>
              <a:t> 	t = u + v</a:t>
            </a:r>
          </a:p>
          <a:p>
            <a:pPr lvl="1" eaLnBrk="1" hangingPunct="1">
              <a:tabLst>
                <a:tab pos="1371600" algn="l"/>
                <a:tab pos="1892300" algn="l"/>
                <a:tab pos="2349500" algn="l"/>
              </a:tabLst>
              <a:defRPr/>
            </a:pPr>
            <a:r>
              <a:rPr lang="en-US" sz="2000" dirty="0"/>
              <a:t>Will give</a:t>
            </a:r>
            <a:r>
              <a:rPr lang="en-US" sz="2000" dirty="0">
                <a:latin typeface="Courier New" pitchFamily="49" charset="0"/>
              </a:rPr>
              <a:t> </a:t>
            </a:r>
            <a:r>
              <a:rPr lang="en-US" sz="1600" b="1" dirty="0">
                <a:latin typeface="Courier New" pitchFamily="49" charset="0"/>
              </a:rPr>
              <a:t>s == t</a:t>
            </a:r>
          </a:p>
        </p:txBody>
      </p:sp>
      <p:grpSp>
        <p:nvGrpSpPr>
          <p:cNvPr id="2" name="Group 4"/>
          <p:cNvGrpSpPr>
            <a:grpSpLocks/>
          </p:cNvGrpSpPr>
          <p:nvPr/>
        </p:nvGrpSpPr>
        <p:grpSpPr bwMode="auto">
          <a:xfrm>
            <a:off x="4626534" y="1033606"/>
            <a:ext cx="2743200" cy="228600"/>
            <a:chOff x="2976" y="816"/>
            <a:chExt cx="1728" cy="144"/>
          </a:xfrm>
        </p:grpSpPr>
        <p:sp>
          <p:nvSpPr>
            <p:cNvPr id="33833"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4"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5"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6"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7"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8"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9"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2"/>
          <p:cNvGrpSpPr>
            <a:grpSpLocks/>
          </p:cNvGrpSpPr>
          <p:nvPr/>
        </p:nvGrpSpPr>
        <p:grpSpPr bwMode="auto">
          <a:xfrm>
            <a:off x="4626534" y="1490806"/>
            <a:ext cx="2743200" cy="228600"/>
            <a:chOff x="2976" y="1104"/>
            <a:chExt cx="1728" cy="144"/>
          </a:xfrm>
        </p:grpSpPr>
        <p:sp>
          <p:nvSpPr>
            <p:cNvPr id="33826"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7"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8"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9"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0"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1"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32"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3798" name="Rectangle 20"/>
          <p:cNvSpPr>
            <a:spLocks noChangeArrowheads="1"/>
          </p:cNvSpPr>
          <p:nvPr/>
        </p:nvSpPr>
        <p:spPr bwMode="auto">
          <a:xfrm>
            <a:off x="4016934" y="957406"/>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33799" name="Rectangle 21"/>
          <p:cNvSpPr>
            <a:spLocks noChangeArrowheads="1"/>
          </p:cNvSpPr>
          <p:nvPr/>
        </p:nvSpPr>
        <p:spPr bwMode="auto">
          <a:xfrm>
            <a:off x="4016934" y="1414606"/>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33800" name="Line 22"/>
          <p:cNvSpPr>
            <a:spLocks noChangeShapeType="1"/>
          </p:cNvSpPr>
          <p:nvPr/>
        </p:nvSpPr>
        <p:spPr bwMode="auto">
          <a:xfrm>
            <a:off x="3635934" y="1795606"/>
            <a:ext cx="3886200" cy="0"/>
          </a:xfrm>
          <a:prstGeom prst="line">
            <a:avLst/>
          </a:prstGeom>
          <a:noFill/>
          <a:ln w="25400">
            <a:solidFill>
              <a:schemeClr val="tx1"/>
            </a:solidFill>
            <a:round/>
            <a:headEnd/>
            <a:tailEnd/>
          </a:ln>
        </p:spPr>
        <p:txBody>
          <a:bodyPr wrap="none" anchor="ctr"/>
          <a:lstStyle/>
          <a:p>
            <a:endParaRPr lang="en-US"/>
          </a:p>
        </p:txBody>
      </p:sp>
      <p:sp>
        <p:nvSpPr>
          <p:cNvPr id="33801" name="Rectangle 23"/>
          <p:cNvSpPr>
            <a:spLocks noChangeArrowheads="1"/>
          </p:cNvSpPr>
          <p:nvPr/>
        </p:nvSpPr>
        <p:spPr bwMode="auto">
          <a:xfrm>
            <a:off x="3635934" y="1414606"/>
            <a:ext cx="320675" cy="366713"/>
          </a:xfrm>
          <a:prstGeom prst="rect">
            <a:avLst/>
          </a:prstGeom>
          <a:noFill/>
          <a:ln w="25400">
            <a:noFill/>
            <a:miter lim="800000"/>
            <a:headEnd/>
            <a:tailEnd/>
          </a:ln>
        </p:spPr>
        <p:txBody>
          <a:bodyPr wrap="none">
            <a:spAutoFit/>
          </a:bodyPr>
          <a:lstStyle/>
          <a:p>
            <a:pPr>
              <a:lnSpc>
                <a:spcPct val="100000"/>
              </a:lnSpc>
            </a:pPr>
            <a:r>
              <a:rPr lang="en-US"/>
              <a:t>+</a:t>
            </a:r>
          </a:p>
        </p:txBody>
      </p:sp>
      <p:grpSp>
        <p:nvGrpSpPr>
          <p:cNvPr id="4" name="Group 24"/>
          <p:cNvGrpSpPr>
            <a:grpSpLocks/>
          </p:cNvGrpSpPr>
          <p:nvPr/>
        </p:nvGrpSpPr>
        <p:grpSpPr bwMode="auto">
          <a:xfrm>
            <a:off x="4397934" y="1948006"/>
            <a:ext cx="2971800" cy="228600"/>
            <a:chOff x="2832" y="1392"/>
            <a:chExt cx="1872" cy="144"/>
          </a:xfrm>
        </p:grpSpPr>
        <p:grpSp>
          <p:nvGrpSpPr>
            <p:cNvPr id="5" name="Group 25"/>
            <p:cNvGrpSpPr>
              <a:grpSpLocks/>
            </p:cNvGrpSpPr>
            <p:nvPr/>
          </p:nvGrpSpPr>
          <p:grpSpPr bwMode="auto">
            <a:xfrm>
              <a:off x="2976" y="1392"/>
              <a:ext cx="1728" cy="144"/>
              <a:chOff x="2976" y="1392"/>
              <a:chExt cx="1728" cy="144"/>
            </a:xfrm>
          </p:grpSpPr>
          <p:sp>
            <p:nvSpPr>
              <p:cNvPr id="33819" name="Rectangle 2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0" name="Rectangle 2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1" name="Rectangle 2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2" name="Rectangle 2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3" name="Rectangle 3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4" name="Rectangle 3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25" name="Rectangle 3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3818" name="Rectangle 33"/>
            <p:cNvSpPr>
              <a:spLocks noChangeArrowheads="1"/>
            </p:cNvSpPr>
            <p:nvPr/>
          </p:nvSpPr>
          <p:spPr bwMode="auto">
            <a:xfrm>
              <a:off x="2832" y="1392"/>
              <a:ext cx="144" cy="144"/>
            </a:xfrm>
            <a:prstGeom prst="rect">
              <a:avLst/>
            </a:prstGeom>
            <a:solidFill>
              <a:srgbClr val="FF9999"/>
            </a:solidFill>
            <a:ln w="25400">
              <a:solidFill>
                <a:schemeClr val="tx1"/>
              </a:solidFill>
              <a:miter lim="800000"/>
              <a:headEnd/>
              <a:tailEnd/>
            </a:ln>
          </p:spPr>
          <p:txBody>
            <a:bodyPr wrap="none" anchor="ctr"/>
            <a:lstStyle/>
            <a:p>
              <a:pPr algn="ctr">
                <a:lnSpc>
                  <a:spcPct val="100000"/>
                </a:lnSpc>
              </a:pPr>
              <a:endParaRPr lang="en-US" b="0"/>
            </a:p>
          </p:txBody>
        </p:sp>
      </p:grpSp>
      <p:sp>
        <p:nvSpPr>
          <p:cNvPr id="33803" name="Rectangle 34"/>
          <p:cNvSpPr>
            <a:spLocks noChangeArrowheads="1"/>
          </p:cNvSpPr>
          <p:nvPr/>
        </p:nvSpPr>
        <p:spPr bwMode="auto">
          <a:xfrm>
            <a:off x="3635934" y="1795606"/>
            <a:ext cx="642938"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6" name="Group 35"/>
          <p:cNvGrpSpPr>
            <a:grpSpLocks/>
          </p:cNvGrpSpPr>
          <p:nvPr/>
        </p:nvGrpSpPr>
        <p:grpSpPr bwMode="auto">
          <a:xfrm>
            <a:off x="4626534" y="2405206"/>
            <a:ext cx="2743200" cy="228600"/>
            <a:chOff x="2976" y="1392"/>
            <a:chExt cx="1728" cy="144"/>
          </a:xfrm>
        </p:grpSpPr>
        <p:sp>
          <p:nvSpPr>
            <p:cNvPr id="33810" name="Rectangle 3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1" name="Rectangle 3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2" name="Rectangle 3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3" name="Rectangle 3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4" name="Rectangle 4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5" name="Rectangle 4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3816" name="Rectangle 4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3805" name="Line 43"/>
          <p:cNvSpPr>
            <a:spLocks noChangeShapeType="1"/>
          </p:cNvSpPr>
          <p:nvPr/>
        </p:nvSpPr>
        <p:spPr bwMode="auto">
          <a:xfrm>
            <a:off x="3635934" y="2252806"/>
            <a:ext cx="3886200" cy="0"/>
          </a:xfrm>
          <a:prstGeom prst="line">
            <a:avLst/>
          </a:prstGeom>
          <a:noFill/>
          <a:ln w="25400">
            <a:solidFill>
              <a:schemeClr val="tx1"/>
            </a:solidFill>
            <a:round/>
            <a:headEnd/>
            <a:tailEnd/>
          </a:ln>
        </p:spPr>
        <p:txBody>
          <a:bodyPr wrap="none" anchor="ctr"/>
          <a:lstStyle/>
          <a:p>
            <a:endParaRPr lang="en-US"/>
          </a:p>
        </p:txBody>
      </p:sp>
      <p:sp>
        <p:nvSpPr>
          <p:cNvPr id="33806" name="Text Box 44"/>
          <p:cNvSpPr txBox="1">
            <a:spLocks noChangeArrowheads="1"/>
          </p:cNvSpPr>
          <p:nvPr/>
        </p:nvSpPr>
        <p:spPr bwMode="auto">
          <a:xfrm>
            <a:off x="457200" y="1698625"/>
            <a:ext cx="2169312"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Sum: </a:t>
            </a:r>
            <a:r>
              <a:rPr lang="en-US" sz="2000" b="0" i="1" dirty="0">
                <a:latin typeface="Calibri" pitchFamily="34" charset="0"/>
              </a:rPr>
              <a:t>w</a:t>
            </a:r>
            <a:r>
              <a:rPr lang="en-US" sz="2000" b="0" dirty="0">
                <a:latin typeface="Calibri" pitchFamily="34" charset="0"/>
              </a:rPr>
              <a:t>+1 bits</a:t>
            </a:r>
          </a:p>
        </p:txBody>
      </p:sp>
      <p:sp>
        <p:nvSpPr>
          <p:cNvPr id="33807" name="Text Box 45"/>
          <p:cNvSpPr txBox="1">
            <a:spLocks noChangeArrowheads="1"/>
          </p:cNvSpPr>
          <p:nvPr/>
        </p:nvSpPr>
        <p:spPr bwMode="auto">
          <a:xfrm>
            <a:off x="457200" y="1012825"/>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33808" name="Text Box 46"/>
          <p:cNvSpPr txBox="1">
            <a:spLocks noChangeArrowheads="1"/>
          </p:cNvSpPr>
          <p:nvPr/>
        </p:nvSpPr>
        <p:spPr bwMode="auto">
          <a:xfrm>
            <a:off x="457200" y="2308225"/>
            <a:ext cx="2971800" cy="400110"/>
          </a:xfrm>
          <a:prstGeom prst="rect">
            <a:avLst/>
          </a:prstGeom>
          <a:noFill/>
          <a:ln w="25400">
            <a:noFill/>
            <a:miter lim="800000"/>
            <a:headEnd/>
            <a:tailEnd/>
          </a:ln>
        </p:spPr>
        <p:txBody>
          <a:bodyPr wrap="square">
            <a:spAutoFit/>
          </a:bodyPr>
          <a:lstStyle/>
          <a:p>
            <a:pPr>
              <a:lnSpc>
                <a:spcPct val="100000"/>
              </a:lnSpc>
            </a:pPr>
            <a:r>
              <a:rPr lang="en-US" sz="2000" b="0" dirty="0">
                <a:latin typeface="Calibri" pitchFamily="34" charset="0"/>
              </a:rPr>
              <a:t>Discard Carry: </a:t>
            </a:r>
            <a:r>
              <a:rPr lang="en-US" sz="2000" b="0" i="1" dirty="0">
                <a:latin typeface="Calibri" pitchFamily="34" charset="0"/>
              </a:rPr>
              <a:t>w</a:t>
            </a:r>
            <a:r>
              <a:rPr lang="en-US" sz="2000" b="0" dirty="0">
                <a:latin typeface="Calibri" pitchFamily="34" charset="0"/>
              </a:rPr>
              <a:t> bits</a:t>
            </a:r>
          </a:p>
        </p:txBody>
      </p:sp>
      <p:sp>
        <p:nvSpPr>
          <p:cNvPr id="33809" name="Rectangle 47"/>
          <p:cNvSpPr>
            <a:spLocks noChangeArrowheads="1"/>
          </p:cNvSpPr>
          <p:nvPr/>
        </p:nvSpPr>
        <p:spPr bwMode="auto">
          <a:xfrm>
            <a:off x="3048000" y="2309896"/>
            <a:ext cx="1502334" cy="400110"/>
          </a:xfrm>
          <a:prstGeom prst="rect">
            <a:avLst/>
          </a:prstGeom>
          <a:noFill/>
          <a:ln w="25400">
            <a:noFill/>
            <a:miter lim="800000"/>
            <a:headEnd/>
            <a:tailEnd/>
          </a:ln>
        </p:spPr>
        <p:txBody>
          <a:bodyPr wrap="none">
            <a:spAutoFit/>
          </a:bodyPr>
          <a:lstStyle/>
          <a:p>
            <a:pPr algn="r">
              <a:lnSpc>
                <a:spcPct val="100000"/>
              </a:lnSpc>
            </a:pPr>
            <a:r>
              <a:rPr lang="en-US" sz="2000" b="0">
                <a:latin typeface="Times" pitchFamily="18" charset="0"/>
              </a:rPr>
              <a:t>TAdd</a:t>
            </a:r>
            <a:r>
              <a:rPr lang="en-US" sz="2000" b="0" i="1" baseline="-25000">
                <a:latin typeface="Times" pitchFamily="18" charset="0"/>
              </a:rPr>
              <a:t>w</a:t>
            </a:r>
            <a:r>
              <a:rPr lang="en-US" sz="2000" b="0">
                <a:latin typeface="Times" pitchFamily="18" charset="0"/>
              </a:rPr>
              <a:t>(</a:t>
            </a:r>
            <a:r>
              <a:rPr lang="en-US" sz="2000" b="0" i="1">
                <a:latin typeface="Times" pitchFamily="18" charset="0"/>
              </a:rPr>
              <a:t>u</a:t>
            </a:r>
            <a:r>
              <a:rPr lang="en-US" sz="2000" b="0">
                <a:latin typeface="Times" pitchFamily="18" charset="0"/>
              </a:rPr>
              <a:t> , </a:t>
            </a:r>
            <a:r>
              <a:rPr lang="en-US" sz="2000" b="0" i="1">
                <a:latin typeface="Times" pitchFamily="18" charset="0"/>
              </a:rPr>
              <a:t>v</a:t>
            </a:r>
            <a:r>
              <a:rPr lang="en-US" sz="2000" b="0">
                <a:latin typeface="Times" pitchFamily="18" charset="0"/>
              </a:rPr>
              <a:t>)</a:t>
            </a:r>
          </a:p>
        </p:txBody>
      </p:sp>
      <p:sp>
        <p:nvSpPr>
          <p:cNvPr id="58" name="Rectangle 5"/>
          <p:cNvSpPr>
            <a:spLocks/>
          </p:cNvSpPr>
          <p:nvPr/>
        </p:nvSpPr>
        <p:spPr bwMode="auto">
          <a:xfrm>
            <a:off x="4386444" y="4991814"/>
            <a:ext cx="1990288"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1110 1001</a:t>
            </a:r>
          </a:p>
          <a:p>
            <a:pPr eaLnBrk="1" hangingPunct="1"/>
            <a:r>
              <a:rPr lang="en-US" sz="2000" b="0" dirty="0">
                <a:solidFill>
                  <a:srgbClr val="000066"/>
                </a:solidFill>
                <a:latin typeface="Courier New Bold" charset="0"/>
                <a:ea typeface="Courier New Bold" charset="0"/>
                <a:cs typeface="Courier New Bold" charset="0"/>
                <a:sym typeface="Courier New Bold" charset="0"/>
              </a:rPr>
              <a:t>+  1101 0101</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59" name="Line 6"/>
          <p:cNvSpPr>
            <a:spLocks noChangeShapeType="1"/>
          </p:cNvSpPr>
          <p:nvPr/>
        </p:nvSpPr>
        <p:spPr bwMode="auto">
          <a:xfrm>
            <a:off x="4416328" y="5677614"/>
            <a:ext cx="1832072"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0" name="Rectangle 13"/>
          <p:cNvSpPr>
            <a:spLocks/>
          </p:cNvSpPr>
          <p:nvPr/>
        </p:nvSpPr>
        <p:spPr bwMode="auto">
          <a:xfrm>
            <a:off x="4386444" y="5648245"/>
            <a:ext cx="1990288"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1 1011 1110</a:t>
            </a:r>
          </a:p>
        </p:txBody>
      </p:sp>
      <p:sp>
        <p:nvSpPr>
          <p:cNvPr id="61" name="Rectangle 13"/>
          <p:cNvSpPr>
            <a:spLocks/>
          </p:cNvSpPr>
          <p:nvPr/>
        </p:nvSpPr>
        <p:spPr bwMode="auto">
          <a:xfrm>
            <a:off x="4386444" y="6012656"/>
            <a:ext cx="1990288"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1011 1110</a:t>
            </a:r>
          </a:p>
        </p:txBody>
      </p:sp>
      <p:sp>
        <p:nvSpPr>
          <p:cNvPr id="62" name="Line 6"/>
          <p:cNvSpPr>
            <a:spLocks noChangeShapeType="1"/>
          </p:cNvSpPr>
          <p:nvPr/>
        </p:nvSpPr>
        <p:spPr bwMode="auto">
          <a:xfrm>
            <a:off x="4416328" y="6017736"/>
            <a:ext cx="1832072"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3" name="Rectangle 5"/>
          <p:cNvSpPr>
            <a:spLocks/>
          </p:cNvSpPr>
          <p:nvPr/>
        </p:nvSpPr>
        <p:spPr bwMode="auto">
          <a:xfrm>
            <a:off x="6725188" y="4991814"/>
            <a:ext cx="759182"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E9</a:t>
            </a:r>
          </a:p>
          <a:p>
            <a:pPr eaLnBrk="1" hangingPunct="1"/>
            <a:r>
              <a:rPr lang="en-US" sz="2000" b="0" dirty="0">
                <a:solidFill>
                  <a:srgbClr val="000066"/>
                </a:solidFill>
                <a:latin typeface="Courier New Bold" charset="0"/>
                <a:ea typeface="Courier New Bold" charset="0"/>
                <a:cs typeface="Courier New Bold" charset="0"/>
                <a:sym typeface="Courier New Bold" charset="0"/>
              </a:rPr>
              <a:t>+ D5</a:t>
            </a:r>
          </a:p>
        </p:txBody>
      </p:sp>
      <p:sp>
        <p:nvSpPr>
          <p:cNvPr id="64" name="Line 6"/>
          <p:cNvSpPr>
            <a:spLocks noChangeShapeType="1"/>
          </p:cNvSpPr>
          <p:nvPr/>
        </p:nvSpPr>
        <p:spPr bwMode="auto">
          <a:xfrm>
            <a:off x="6801388" y="5677614"/>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5" name="Rectangle 13"/>
          <p:cNvSpPr>
            <a:spLocks/>
          </p:cNvSpPr>
          <p:nvPr/>
        </p:nvSpPr>
        <p:spPr bwMode="auto">
          <a:xfrm>
            <a:off x="6725188" y="5648245"/>
            <a:ext cx="75918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1BE</a:t>
            </a:r>
          </a:p>
        </p:txBody>
      </p:sp>
      <p:sp>
        <p:nvSpPr>
          <p:cNvPr id="66" name="Rectangle 13"/>
          <p:cNvSpPr>
            <a:spLocks/>
          </p:cNvSpPr>
          <p:nvPr/>
        </p:nvSpPr>
        <p:spPr bwMode="auto">
          <a:xfrm>
            <a:off x="6725188" y="6012656"/>
            <a:ext cx="75918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BE</a:t>
            </a:r>
          </a:p>
        </p:txBody>
      </p:sp>
      <p:sp>
        <p:nvSpPr>
          <p:cNvPr id="67" name="Line 6"/>
          <p:cNvSpPr>
            <a:spLocks noChangeShapeType="1"/>
          </p:cNvSpPr>
          <p:nvPr/>
        </p:nvSpPr>
        <p:spPr bwMode="auto">
          <a:xfrm>
            <a:off x="6801388" y="6017736"/>
            <a:ext cx="59690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8" name="Rectangle 5"/>
          <p:cNvSpPr>
            <a:spLocks/>
          </p:cNvSpPr>
          <p:nvPr/>
        </p:nvSpPr>
        <p:spPr bwMode="auto">
          <a:xfrm>
            <a:off x="7976932" y="4991814"/>
            <a:ext cx="913070"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-23</a:t>
            </a:r>
          </a:p>
          <a:p>
            <a:pPr eaLnBrk="1" hangingPunct="1"/>
            <a:r>
              <a:rPr lang="en-US" sz="2000" b="0" dirty="0">
                <a:solidFill>
                  <a:srgbClr val="000066"/>
                </a:solidFill>
                <a:latin typeface="Courier New Bold" charset="0"/>
                <a:ea typeface="Courier New Bold" charset="0"/>
                <a:cs typeface="Courier New Bold" charset="0"/>
                <a:sym typeface="Courier New Bold" charset="0"/>
              </a:rPr>
              <a:t>+ -43</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69" name="Line 6"/>
          <p:cNvSpPr>
            <a:spLocks noChangeShapeType="1"/>
          </p:cNvSpPr>
          <p:nvPr/>
        </p:nvSpPr>
        <p:spPr bwMode="auto">
          <a:xfrm>
            <a:off x="8053132" y="5677614"/>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0" name="Rectangle 13"/>
          <p:cNvSpPr>
            <a:spLocks/>
          </p:cNvSpPr>
          <p:nvPr/>
        </p:nvSpPr>
        <p:spPr bwMode="auto">
          <a:xfrm>
            <a:off x="7976932" y="5648245"/>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-66</a:t>
            </a:r>
          </a:p>
        </p:txBody>
      </p:sp>
      <p:sp>
        <p:nvSpPr>
          <p:cNvPr id="71" name="Rectangle 13"/>
          <p:cNvSpPr>
            <a:spLocks/>
          </p:cNvSpPr>
          <p:nvPr/>
        </p:nvSpPr>
        <p:spPr bwMode="auto">
          <a:xfrm>
            <a:off x="7976932" y="6012656"/>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-66</a:t>
            </a:r>
          </a:p>
        </p:txBody>
      </p:sp>
      <p:sp>
        <p:nvSpPr>
          <p:cNvPr id="72" name="Line 6"/>
          <p:cNvSpPr>
            <a:spLocks noChangeShapeType="1"/>
          </p:cNvSpPr>
          <p:nvPr/>
        </p:nvSpPr>
        <p:spPr bwMode="auto">
          <a:xfrm>
            <a:off x="8053132" y="6017736"/>
            <a:ext cx="76505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 name="灯片编号占位符 6">
            <a:extLst>
              <a:ext uri="{FF2B5EF4-FFF2-40B4-BE49-F238E27FC236}">
                <a16:creationId xmlns:a16="http://schemas.microsoft.com/office/drawing/2014/main" id="{35802425-64BE-4CB7-A3AA-A4EA0DAC82CE}"/>
              </a:ext>
            </a:extLst>
          </p:cNvPr>
          <p:cNvSpPr>
            <a:spLocks noGrp="1"/>
          </p:cNvSpPr>
          <p:nvPr>
            <p:ph type="sldNum" sz="quarter" idx="12"/>
          </p:nvPr>
        </p:nvSpPr>
        <p:spPr/>
        <p:txBody>
          <a:bodyPr/>
          <a:lstStyle/>
          <a:p>
            <a:pPr>
              <a:defRPr/>
            </a:pPr>
            <a:fld id="{7CD91111-FDA0-40C1-BB89-68CC8A010988}" type="slidenum">
              <a:rPr lang="zh-CN" altLang="en-US" smtClean="0"/>
              <a:pPr>
                <a:defRPr/>
              </a:pPr>
              <a:t>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P spid="58" grpId="0"/>
      <p:bldP spid="59" grpId="0" animBg="1"/>
      <p:bldP spid="60" grpId="0"/>
      <p:bldP spid="61" grpId="0"/>
      <p:bldP spid="62" grpId="0" animBg="1"/>
      <p:bldP spid="63" grpId="0"/>
      <p:bldP spid="64" grpId="0" animBg="1"/>
      <p:bldP spid="65" grpId="0"/>
      <p:bldP spid="66" grpId="0"/>
      <p:bldP spid="67" grpId="0" animBg="1"/>
      <p:bldP spid="68" grpId="0"/>
      <p:bldP spid="69" grpId="0" animBg="1"/>
      <p:bldP spid="70" grpId="0"/>
      <p:bldP spid="71" grpId="0"/>
      <p:bldP spid="7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304800" y="282575"/>
            <a:ext cx="6759575" cy="555625"/>
          </a:xfrm>
        </p:spPr>
        <p:txBody>
          <a:bodyPr/>
          <a:lstStyle/>
          <a:p>
            <a:pPr eaLnBrk="1" hangingPunct="1">
              <a:defRPr/>
            </a:pPr>
            <a:r>
              <a:rPr lang="en-US"/>
              <a:t>TAdd Overflow</a:t>
            </a:r>
          </a:p>
        </p:txBody>
      </p:sp>
      <p:sp>
        <p:nvSpPr>
          <p:cNvPr id="148483" name="Rectangle 3"/>
          <p:cNvSpPr>
            <a:spLocks noGrp="1" noChangeArrowheads="1"/>
          </p:cNvSpPr>
          <p:nvPr>
            <p:ph type="body" idx="1"/>
          </p:nvPr>
        </p:nvSpPr>
        <p:spPr>
          <a:xfrm>
            <a:off x="304800" y="1176337"/>
            <a:ext cx="3309938" cy="5224463"/>
          </a:xfrm>
        </p:spPr>
        <p:txBody>
          <a:bodyPr lIns="90487" tIns="44450" rIns="90487" bIns="44450"/>
          <a:lstStyle/>
          <a:p>
            <a:pPr eaLnBrk="1" hangingPunct="1">
              <a:defRPr/>
            </a:pPr>
            <a:r>
              <a:rPr lang="en-US" sz="2400" dirty="0"/>
              <a:t>Functionality</a:t>
            </a:r>
          </a:p>
          <a:p>
            <a:pPr lvl="1" eaLnBrk="1" hangingPunct="1">
              <a:defRPr/>
            </a:pPr>
            <a:r>
              <a:rPr lang="en-US" sz="2000" dirty="0"/>
              <a:t>True sum requires </a:t>
            </a:r>
            <a:r>
              <a:rPr lang="en-US" sz="2000" b="0" i="1" dirty="0"/>
              <a:t>w</a:t>
            </a:r>
            <a:r>
              <a:rPr lang="en-US" sz="2000" b="0" dirty="0"/>
              <a:t>+1</a:t>
            </a:r>
            <a:r>
              <a:rPr lang="en-US" sz="2000" dirty="0"/>
              <a:t> bits</a:t>
            </a:r>
          </a:p>
          <a:p>
            <a:pPr lvl="1" eaLnBrk="1" hangingPunct="1">
              <a:defRPr/>
            </a:pPr>
            <a:r>
              <a:rPr lang="en-US" sz="2000" dirty="0"/>
              <a:t>Drop off MSB</a:t>
            </a:r>
          </a:p>
          <a:p>
            <a:pPr lvl="1" eaLnBrk="1" hangingPunct="1">
              <a:defRPr/>
            </a:pPr>
            <a:r>
              <a:rPr lang="en-US" sz="2000" dirty="0"/>
              <a:t>Treat remaining bits as 2’s comp. integer</a:t>
            </a:r>
          </a:p>
        </p:txBody>
      </p:sp>
      <p:sp>
        <p:nvSpPr>
          <p:cNvPr id="34820" name="Rectangle 5"/>
          <p:cNvSpPr>
            <a:spLocks noChangeArrowheads="1"/>
          </p:cNvSpPr>
          <p:nvPr/>
        </p:nvSpPr>
        <p:spPr bwMode="auto">
          <a:xfrm>
            <a:off x="4959240" y="3685687"/>
            <a:ext cx="714137" cy="366767"/>
          </a:xfrm>
          <a:prstGeom prst="rect">
            <a:avLst/>
          </a:prstGeom>
          <a:noFill/>
          <a:ln w="25400">
            <a:noFill/>
            <a:miter lim="800000"/>
            <a:headEnd/>
            <a:tailEnd/>
          </a:ln>
        </p:spPr>
        <p:txBody>
          <a:bodyPr wrap="none" lIns="90487" tIns="44450" rIns="90487" bIns="44450">
            <a:spAutoFit/>
          </a:bodyPr>
          <a:lstStyle/>
          <a:p>
            <a:pPr algn="r">
              <a:lnSpc>
                <a:spcPct val="100000"/>
              </a:lnSpc>
            </a:pPr>
            <a:r>
              <a:rPr lang="en-US" sz="1800" b="0" dirty="0">
                <a:latin typeface="Calibri" pitchFamily="34" charset="0"/>
              </a:rPr>
              <a:t>–2</a:t>
            </a:r>
            <a:r>
              <a:rPr lang="en-US" sz="1800" b="0" i="1" baseline="30000" dirty="0">
                <a:latin typeface="Calibri" pitchFamily="34" charset="0"/>
              </a:rPr>
              <a:t>w </a:t>
            </a:r>
            <a:r>
              <a:rPr lang="en-US" sz="1800" b="0" baseline="30000" dirty="0">
                <a:latin typeface="Calibri" pitchFamily="34" charset="0"/>
              </a:rPr>
              <a:t>–1</a:t>
            </a:r>
            <a:endParaRPr lang="en-US" sz="1800" b="0" dirty="0">
              <a:latin typeface="Calibri" pitchFamily="34" charset="0"/>
            </a:endParaRPr>
          </a:p>
        </p:txBody>
      </p:sp>
      <p:sp>
        <p:nvSpPr>
          <p:cNvPr id="34821" name="Rectangle 6"/>
          <p:cNvSpPr>
            <a:spLocks noChangeArrowheads="1"/>
          </p:cNvSpPr>
          <p:nvPr/>
        </p:nvSpPr>
        <p:spPr bwMode="auto">
          <a:xfrm>
            <a:off x="5147593" y="4371111"/>
            <a:ext cx="525784" cy="366767"/>
          </a:xfrm>
          <a:prstGeom prst="rect">
            <a:avLst/>
          </a:prstGeom>
          <a:noFill/>
          <a:ln w="25400">
            <a:noFill/>
            <a:miter lim="800000"/>
            <a:headEnd/>
            <a:tailEnd/>
          </a:ln>
        </p:spPr>
        <p:txBody>
          <a:bodyPr wrap="none" lIns="90487" tIns="44450" rIns="90487" bIns="44450">
            <a:spAutoFit/>
          </a:bodyPr>
          <a:lstStyle/>
          <a:p>
            <a:pPr algn="r">
              <a:lnSpc>
                <a:spcPct val="100000"/>
              </a:lnSpc>
            </a:pPr>
            <a:r>
              <a:rPr lang="en-US" sz="1800" b="0" dirty="0">
                <a:latin typeface="Calibri" pitchFamily="34" charset="0"/>
              </a:rPr>
              <a:t>–2</a:t>
            </a:r>
            <a:r>
              <a:rPr lang="en-US" sz="1800" b="0" i="1" baseline="30000" dirty="0">
                <a:latin typeface="Calibri" pitchFamily="34" charset="0"/>
              </a:rPr>
              <a:t>w</a:t>
            </a:r>
          </a:p>
        </p:txBody>
      </p:sp>
      <p:sp>
        <p:nvSpPr>
          <p:cNvPr id="34835" name="Line 8"/>
          <p:cNvSpPr>
            <a:spLocks noChangeShapeType="1"/>
          </p:cNvSpPr>
          <p:nvPr/>
        </p:nvSpPr>
        <p:spPr bwMode="auto">
          <a:xfrm>
            <a:off x="5818911" y="1820862"/>
            <a:ext cx="0" cy="1346200"/>
          </a:xfrm>
          <a:prstGeom prst="line">
            <a:avLst/>
          </a:prstGeom>
          <a:noFill/>
          <a:ln w="25400">
            <a:solidFill>
              <a:schemeClr val="tx1"/>
            </a:solidFill>
            <a:round/>
            <a:headEnd/>
            <a:tailEnd/>
          </a:ln>
        </p:spPr>
        <p:txBody>
          <a:bodyPr wrap="none" anchor="ctr"/>
          <a:lstStyle/>
          <a:p>
            <a:endParaRPr lang="en-US"/>
          </a:p>
        </p:txBody>
      </p:sp>
      <p:sp>
        <p:nvSpPr>
          <p:cNvPr id="34836" name="Line 9"/>
          <p:cNvSpPr>
            <a:spLocks noChangeShapeType="1"/>
          </p:cNvSpPr>
          <p:nvPr/>
        </p:nvSpPr>
        <p:spPr bwMode="auto">
          <a:xfrm>
            <a:off x="5754696" y="3179762"/>
            <a:ext cx="127000" cy="0"/>
          </a:xfrm>
          <a:prstGeom prst="line">
            <a:avLst/>
          </a:prstGeom>
          <a:noFill/>
          <a:ln w="25400">
            <a:solidFill>
              <a:schemeClr val="tx1"/>
            </a:solidFill>
            <a:round/>
            <a:headEnd/>
            <a:tailEnd/>
          </a:ln>
        </p:spPr>
        <p:txBody>
          <a:bodyPr wrap="none" anchor="ctr"/>
          <a:lstStyle/>
          <a:p>
            <a:endParaRPr lang="en-US"/>
          </a:p>
        </p:txBody>
      </p:sp>
      <p:sp>
        <p:nvSpPr>
          <p:cNvPr id="34837" name="Line 10"/>
          <p:cNvSpPr>
            <a:spLocks noChangeShapeType="1"/>
          </p:cNvSpPr>
          <p:nvPr/>
        </p:nvSpPr>
        <p:spPr bwMode="auto">
          <a:xfrm>
            <a:off x="5754696" y="2493962"/>
            <a:ext cx="127000" cy="0"/>
          </a:xfrm>
          <a:prstGeom prst="line">
            <a:avLst/>
          </a:prstGeom>
          <a:noFill/>
          <a:ln w="25400">
            <a:solidFill>
              <a:schemeClr val="tx1"/>
            </a:solidFill>
            <a:round/>
            <a:headEnd/>
            <a:tailEnd/>
          </a:ln>
        </p:spPr>
        <p:txBody>
          <a:bodyPr wrap="none" anchor="ctr"/>
          <a:lstStyle/>
          <a:p>
            <a:endParaRPr lang="en-US"/>
          </a:p>
        </p:txBody>
      </p:sp>
      <p:sp>
        <p:nvSpPr>
          <p:cNvPr id="34838" name="Line 11"/>
          <p:cNvSpPr>
            <a:spLocks noChangeShapeType="1"/>
          </p:cNvSpPr>
          <p:nvPr/>
        </p:nvSpPr>
        <p:spPr bwMode="auto">
          <a:xfrm>
            <a:off x="5754696" y="1808162"/>
            <a:ext cx="127000" cy="0"/>
          </a:xfrm>
          <a:prstGeom prst="line">
            <a:avLst/>
          </a:prstGeom>
          <a:noFill/>
          <a:ln w="25400">
            <a:solidFill>
              <a:schemeClr val="tx1"/>
            </a:solidFill>
            <a:round/>
            <a:headEnd/>
            <a:tailEnd/>
          </a:ln>
        </p:spPr>
        <p:txBody>
          <a:bodyPr wrap="none" anchor="ctr"/>
          <a:lstStyle/>
          <a:p>
            <a:endParaRPr lang="en-US"/>
          </a:p>
        </p:txBody>
      </p:sp>
      <p:sp>
        <p:nvSpPr>
          <p:cNvPr id="34839" name="Line 12"/>
          <p:cNvSpPr>
            <a:spLocks noChangeShapeType="1"/>
          </p:cNvSpPr>
          <p:nvPr/>
        </p:nvSpPr>
        <p:spPr bwMode="auto">
          <a:xfrm>
            <a:off x="7113598" y="2506662"/>
            <a:ext cx="0" cy="660400"/>
          </a:xfrm>
          <a:prstGeom prst="line">
            <a:avLst/>
          </a:prstGeom>
          <a:noFill/>
          <a:ln w="25400">
            <a:solidFill>
              <a:schemeClr val="tx1"/>
            </a:solidFill>
            <a:round/>
            <a:headEnd/>
            <a:tailEnd/>
          </a:ln>
        </p:spPr>
        <p:txBody>
          <a:bodyPr wrap="none" anchor="ctr"/>
          <a:lstStyle/>
          <a:p>
            <a:endParaRPr lang="en-US"/>
          </a:p>
        </p:txBody>
      </p:sp>
      <p:sp>
        <p:nvSpPr>
          <p:cNvPr id="34840" name="Line 13"/>
          <p:cNvSpPr>
            <a:spLocks noChangeShapeType="1"/>
          </p:cNvSpPr>
          <p:nvPr/>
        </p:nvSpPr>
        <p:spPr bwMode="auto">
          <a:xfrm>
            <a:off x="7050098" y="3179762"/>
            <a:ext cx="127000" cy="0"/>
          </a:xfrm>
          <a:prstGeom prst="line">
            <a:avLst/>
          </a:prstGeom>
          <a:noFill/>
          <a:ln w="25400">
            <a:solidFill>
              <a:schemeClr val="tx1"/>
            </a:solidFill>
            <a:round/>
            <a:headEnd/>
            <a:tailEnd/>
          </a:ln>
        </p:spPr>
        <p:txBody>
          <a:bodyPr wrap="none" anchor="ctr"/>
          <a:lstStyle/>
          <a:p>
            <a:endParaRPr lang="en-US"/>
          </a:p>
        </p:txBody>
      </p:sp>
      <p:sp>
        <p:nvSpPr>
          <p:cNvPr id="34841" name="Line 14"/>
          <p:cNvSpPr>
            <a:spLocks noChangeShapeType="1"/>
          </p:cNvSpPr>
          <p:nvPr/>
        </p:nvSpPr>
        <p:spPr bwMode="auto">
          <a:xfrm>
            <a:off x="7050098" y="2493962"/>
            <a:ext cx="127000" cy="0"/>
          </a:xfrm>
          <a:prstGeom prst="line">
            <a:avLst/>
          </a:prstGeom>
          <a:noFill/>
          <a:ln w="25400">
            <a:solidFill>
              <a:schemeClr val="tx1"/>
            </a:solidFill>
            <a:round/>
            <a:headEnd/>
            <a:tailEnd/>
          </a:ln>
        </p:spPr>
        <p:txBody>
          <a:bodyPr wrap="none" anchor="ctr"/>
          <a:lstStyle/>
          <a:p>
            <a:endParaRPr lang="en-US"/>
          </a:p>
        </p:txBody>
      </p:sp>
      <p:sp>
        <p:nvSpPr>
          <p:cNvPr id="34842" name="Line 15"/>
          <p:cNvSpPr>
            <a:spLocks noChangeShapeType="1"/>
          </p:cNvSpPr>
          <p:nvPr/>
        </p:nvSpPr>
        <p:spPr bwMode="auto">
          <a:xfrm>
            <a:off x="5983296" y="2722562"/>
            <a:ext cx="965201" cy="0"/>
          </a:xfrm>
          <a:prstGeom prst="line">
            <a:avLst/>
          </a:prstGeom>
          <a:noFill/>
          <a:ln w="76200">
            <a:solidFill>
              <a:schemeClr val="accent2">
                <a:lumMod val="75000"/>
              </a:schemeClr>
            </a:solidFill>
            <a:round/>
            <a:headEnd/>
            <a:tailEnd type="triangle" w="med" len="med"/>
          </a:ln>
        </p:spPr>
        <p:txBody>
          <a:bodyPr wrap="none" anchor="ctr"/>
          <a:lstStyle/>
          <a:p>
            <a:endParaRPr lang="en-US"/>
          </a:p>
        </p:txBody>
      </p:sp>
      <p:sp>
        <p:nvSpPr>
          <p:cNvPr id="34843" name="Freeform 16"/>
          <p:cNvSpPr>
            <a:spLocks/>
          </p:cNvSpPr>
          <p:nvPr/>
        </p:nvSpPr>
        <p:spPr bwMode="auto">
          <a:xfrm>
            <a:off x="5970596" y="2189162"/>
            <a:ext cx="992189" cy="1296988"/>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rgbClr val="C00000"/>
            </a:solidFill>
            <a:round/>
            <a:headEnd/>
            <a:tailEnd type="triangle" w="med" len="med"/>
          </a:ln>
        </p:spPr>
        <p:txBody>
          <a:bodyPr/>
          <a:lstStyle/>
          <a:p>
            <a:endParaRPr lang="en-US"/>
          </a:p>
        </p:txBody>
      </p:sp>
      <p:sp>
        <p:nvSpPr>
          <p:cNvPr id="34844" name="Rectangle 17"/>
          <p:cNvSpPr>
            <a:spLocks noChangeArrowheads="1"/>
          </p:cNvSpPr>
          <p:nvPr/>
        </p:nvSpPr>
        <p:spPr bwMode="auto">
          <a:xfrm>
            <a:off x="5373616" y="2992581"/>
            <a:ext cx="299761" cy="366767"/>
          </a:xfrm>
          <a:prstGeom prst="rect">
            <a:avLst/>
          </a:prstGeom>
          <a:noFill/>
          <a:ln w="25400">
            <a:noFill/>
            <a:miter lim="800000"/>
            <a:headEnd/>
            <a:tailEnd/>
          </a:ln>
        </p:spPr>
        <p:txBody>
          <a:bodyPr wrap="none" lIns="90487" tIns="44450" rIns="90487" bIns="44450">
            <a:spAutoFit/>
          </a:bodyPr>
          <a:lstStyle/>
          <a:p>
            <a:pPr>
              <a:lnSpc>
                <a:spcPct val="100000"/>
              </a:lnSpc>
            </a:pPr>
            <a:r>
              <a:rPr lang="en-US" sz="1800" b="0" dirty="0">
                <a:latin typeface="Calibri" pitchFamily="34" charset="0"/>
              </a:rPr>
              <a:t>0</a:t>
            </a:r>
          </a:p>
        </p:txBody>
      </p:sp>
      <p:sp>
        <p:nvSpPr>
          <p:cNvPr id="34845" name="Rectangle 18"/>
          <p:cNvSpPr>
            <a:spLocks noChangeArrowheads="1"/>
          </p:cNvSpPr>
          <p:nvPr/>
        </p:nvSpPr>
        <p:spPr bwMode="auto">
          <a:xfrm>
            <a:off x="4959240" y="2314087"/>
            <a:ext cx="944143" cy="366767"/>
          </a:xfrm>
          <a:prstGeom prst="rect">
            <a:avLst/>
          </a:prstGeom>
          <a:noFill/>
          <a:ln w="25400">
            <a:noFill/>
            <a:miter lim="800000"/>
            <a:headEnd/>
            <a:tailEnd/>
          </a:ln>
        </p:spPr>
        <p:txBody>
          <a:bodyPr wrap="square" lIns="90487" tIns="44450" rIns="90487" bIns="44450">
            <a:spAutoFit/>
          </a:bodyPr>
          <a:lstStyle/>
          <a:p>
            <a:pPr>
              <a:lnSpc>
                <a:spcPct val="100000"/>
              </a:lnSpc>
            </a:pPr>
            <a:r>
              <a:rPr lang="en-US" sz="1800" b="0" dirty="0">
                <a:latin typeface="Calibri" pitchFamily="34" charset="0"/>
              </a:rPr>
              <a:t>2</a:t>
            </a:r>
            <a:r>
              <a:rPr lang="en-US" sz="1800" b="0" i="1" baseline="30000" dirty="0">
                <a:latin typeface="Calibri" pitchFamily="34" charset="0"/>
              </a:rPr>
              <a:t>w </a:t>
            </a:r>
            <a:r>
              <a:rPr lang="en-US" sz="1800" b="0" baseline="30000" dirty="0">
                <a:latin typeface="Calibri" pitchFamily="34" charset="0"/>
              </a:rPr>
              <a:t>–1</a:t>
            </a:r>
            <a:r>
              <a:rPr lang="en-US" sz="1800" b="0" dirty="0">
                <a:latin typeface="Calibri" pitchFamily="34" charset="0"/>
              </a:rPr>
              <a:t>–1</a:t>
            </a:r>
          </a:p>
        </p:txBody>
      </p:sp>
      <p:sp>
        <p:nvSpPr>
          <p:cNvPr id="34846" name="Rectangle 19"/>
          <p:cNvSpPr>
            <a:spLocks noChangeArrowheads="1"/>
          </p:cNvSpPr>
          <p:nvPr/>
        </p:nvSpPr>
        <p:spPr bwMode="auto">
          <a:xfrm>
            <a:off x="5030573" y="1620981"/>
            <a:ext cx="642804" cy="366767"/>
          </a:xfrm>
          <a:prstGeom prst="rect">
            <a:avLst/>
          </a:prstGeom>
          <a:noFill/>
          <a:ln w="25400">
            <a:noFill/>
            <a:miter lim="800000"/>
            <a:headEnd/>
            <a:tailEnd/>
          </a:ln>
        </p:spPr>
        <p:txBody>
          <a:bodyPr wrap="none" lIns="90487" tIns="44450" rIns="90487" bIns="44450">
            <a:spAutoFit/>
          </a:bodyPr>
          <a:lstStyle/>
          <a:p>
            <a:pPr>
              <a:lnSpc>
                <a:spcPct val="100000"/>
              </a:lnSpc>
            </a:pPr>
            <a:r>
              <a:rPr lang="en-US" sz="1800" b="0" dirty="0">
                <a:latin typeface="Calibri" pitchFamily="34" charset="0"/>
              </a:rPr>
              <a:t>2</a:t>
            </a:r>
            <a:r>
              <a:rPr lang="en-US" sz="1800" b="0" i="1" baseline="30000" dirty="0">
                <a:latin typeface="Calibri" pitchFamily="34" charset="0"/>
              </a:rPr>
              <a:t>w</a:t>
            </a:r>
            <a:r>
              <a:rPr lang="en-US" sz="1800" b="0" dirty="0">
                <a:latin typeface="Calibri" pitchFamily="34" charset="0"/>
              </a:rPr>
              <a:t>–1</a:t>
            </a:r>
          </a:p>
        </p:txBody>
      </p:sp>
      <p:sp>
        <p:nvSpPr>
          <p:cNvPr id="34847" name="Line 20"/>
          <p:cNvSpPr>
            <a:spLocks noChangeShapeType="1"/>
          </p:cNvSpPr>
          <p:nvPr/>
        </p:nvSpPr>
        <p:spPr bwMode="auto">
          <a:xfrm>
            <a:off x="5818196" y="3192462"/>
            <a:ext cx="0" cy="1346200"/>
          </a:xfrm>
          <a:prstGeom prst="line">
            <a:avLst/>
          </a:prstGeom>
          <a:noFill/>
          <a:ln w="25400">
            <a:solidFill>
              <a:schemeClr val="tx1"/>
            </a:solidFill>
            <a:round/>
            <a:headEnd/>
            <a:tailEnd/>
          </a:ln>
        </p:spPr>
        <p:txBody>
          <a:bodyPr wrap="none" anchor="ctr"/>
          <a:lstStyle/>
          <a:p>
            <a:endParaRPr lang="en-US"/>
          </a:p>
        </p:txBody>
      </p:sp>
      <p:sp>
        <p:nvSpPr>
          <p:cNvPr id="34848" name="Line 21"/>
          <p:cNvSpPr>
            <a:spLocks noChangeShapeType="1"/>
          </p:cNvSpPr>
          <p:nvPr/>
        </p:nvSpPr>
        <p:spPr bwMode="auto">
          <a:xfrm>
            <a:off x="5754696" y="4551362"/>
            <a:ext cx="127000" cy="0"/>
          </a:xfrm>
          <a:prstGeom prst="line">
            <a:avLst/>
          </a:prstGeom>
          <a:noFill/>
          <a:ln w="25400">
            <a:solidFill>
              <a:schemeClr val="tx1"/>
            </a:solidFill>
            <a:round/>
            <a:headEnd/>
            <a:tailEnd/>
          </a:ln>
        </p:spPr>
        <p:txBody>
          <a:bodyPr wrap="none" anchor="ctr"/>
          <a:lstStyle/>
          <a:p>
            <a:endParaRPr lang="en-US"/>
          </a:p>
        </p:txBody>
      </p:sp>
      <p:sp>
        <p:nvSpPr>
          <p:cNvPr id="34849" name="Line 22"/>
          <p:cNvSpPr>
            <a:spLocks noChangeShapeType="1"/>
          </p:cNvSpPr>
          <p:nvPr/>
        </p:nvSpPr>
        <p:spPr bwMode="auto">
          <a:xfrm>
            <a:off x="5754696" y="3865562"/>
            <a:ext cx="127000" cy="0"/>
          </a:xfrm>
          <a:prstGeom prst="line">
            <a:avLst/>
          </a:prstGeom>
          <a:noFill/>
          <a:ln w="25400">
            <a:solidFill>
              <a:schemeClr val="tx1"/>
            </a:solidFill>
            <a:round/>
            <a:headEnd/>
            <a:tailEnd/>
          </a:ln>
        </p:spPr>
        <p:txBody>
          <a:bodyPr wrap="none" anchor="ctr"/>
          <a:lstStyle/>
          <a:p>
            <a:endParaRPr lang="en-US"/>
          </a:p>
        </p:txBody>
      </p:sp>
      <p:sp>
        <p:nvSpPr>
          <p:cNvPr id="34850" name="Line 23"/>
          <p:cNvSpPr>
            <a:spLocks noChangeShapeType="1"/>
          </p:cNvSpPr>
          <p:nvPr/>
        </p:nvSpPr>
        <p:spPr bwMode="auto">
          <a:xfrm>
            <a:off x="5754696" y="3179762"/>
            <a:ext cx="127000" cy="0"/>
          </a:xfrm>
          <a:prstGeom prst="line">
            <a:avLst/>
          </a:prstGeom>
          <a:noFill/>
          <a:ln w="25400">
            <a:solidFill>
              <a:schemeClr val="tx1"/>
            </a:solidFill>
            <a:round/>
            <a:headEnd/>
            <a:tailEnd/>
          </a:ln>
        </p:spPr>
        <p:txBody>
          <a:bodyPr wrap="none" anchor="ctr"/>
          <a:lstStyle/>
          <a:p>
            <a:endParaRPr lang="en-US"/>
          </a:p>
        </p:txBody>
      </p:sp>
      <p:sp>
        <p:nvSpPr>
          <p:cNvPr id="34851" name="Line 24"/>
          <p:cNvSpPr>
            <a:spLocks noChangeShapeType="1"/>
          </p:cNvSpPr>
          <p:nvPr/>
        </p:nvSpPr>
        <p:spPr bwMode="auto">
          <a:xfrm>
            <a:off x="7113598" y="3192462"/>
            <a:ext cx="0" cy="660400"/>
          </a:xfrm>
          <a:prstGeom prst="line">
            <a:avLst/>
          </a:prstGeom>
          <a:noFill/>
          <a:ln w="25400">
            <a:solidFill>
              <a:schemeClr val="tx1"/>
            </a:solidFill>
            <a:round/>
            <a:headEnd/>
            <a:tailEnd/>
          </a:ln>
        </p:spPr>
        <p:txBody>
          <a:bodyPr wrap="none" anchor="ctr"/>
          <a:lstStyle/>
          <a:p>
            <a:endParaRPr lang="en-US"/>
          </a:p>
        </p:txBody>
      </p:sp>
      <p:sp>
        <p:nvSpPr>
          <p:cNvPr id="34852" name="Line 25"/>
          <p:cNvSpPr>
            <a:spLocks noChangeShapeType="1"/>
          </p:cNvSpPr>
          <p:nvPr/>
        </p:nvSpPr>
        <p:spPr bwMode="auto">
          <a:xfrm>
            <a:off x="7050098" y="3865562"/>
            <a:ext cx="127000" cy="0"/>
          </a:xfrm>
          <a:prstGeom prst="line">
            <a:avLst/>
          </a:prstGeom>
          <a:noFill/>
          <a:ln w="25400">
            <a:solidFill>
              <a:schemeClr val="tx1"/>
            </a:solidFill>
            <a:round/>
            <a:headEnd/>
            <a:tailEnd/>
          </a:ln>
        </p:spPr>
        <p:txBody>
          <a:bodyPr wrap="none" anchor="ctr"/>
          <a:lstStyle/>
          <a:p>
            <a:endParaRPr lang="en-US"/>
          </a:p>
        </p:txBody>
      </p:sp>
      <p:sp>
        <p:nvSpPr>
          <p:cNvPr id="34853" name="Line 26"/>
          <p:cNvSpPr>
            <a:spLocks noChangeShapeType="1"/>
          </p:cNvSpPr>
          <p:nvPr/>
        </p:nvSpPr>
        <p:spPr bwMode="auto">
          <a:xfrm>
            <a:off x="7050098" y="3179762"/>
            <a:ext cx="127000" cy="0"/>
          </a:xfrm>
          <a:prstGeom prst="line">
            <a:avLst/>
          </a:prstGeom>
          <a:noFill/>
          <a:ln w="25400">
            <a:solidFill>
              <a:schemeClr val="tx1"/>
            </a:solidFill>
            <a:round/>
            <a:headEnd/>
            <a:tailEnd/>
          </a:ln>
        </p:spPr>
        <p:txBody>
          <a:bodyPr wrap="none" anchor="ctr"/>
          <a:lstStyle/>
          <a:p>
            <a:endParaRPr lang="en-US"/>
          </a:p>
        </p:txBody>
      </p:sp>
      <p:sp>
        <p:nvSpPr>
          <p:cNvPr id="34854" name="Line 27"/>
          <p:cNvSpPr>
            <a:spLocks noChangeShapeType="1"/>
          </p:cNvSpPr>
          <p:nvPr/>
        </p:nvSpPr>
        <p:spPr bwMode="auto">
          <a:xfrm>
            <a:off x="5983296" y="3636962"/>
            <a:ext cx="965201" cy="0"/>
          </a:xfrm>
          <a:prstGeom prst="line">
            <a:avLst/>
          </a:prstGeom>
          <a:noFill/>
          <a:ln w="76200">
            <a:solidFill>
              <a:schemeClr val="accent2">
                <a:lumMod val="75000"/>
              </a:schemeClr>
            </a:solidFill>
            <a:round/>
            <a:headEnd/>
            <a:tailEnd type="triangle" w="med" len="med"/>
          </a:ln>
        </p:spPr>
        <p:txBody>
          <a:bodyPr wrap="none" anchor="ctr"/>
          <a:lstStyle/>
          <a:p>
            <a:endParaRPr lang="en-US"/>
          </a:p>
        </p:txBody>
      </p:sp>
      <p:sp>
        <p:nvSpPr>
          <p:cNvPr id="34855" name="Freeform 28"/>
          <p:cNvSpPr>
            <a:spLocks/>
          </p:cNvSpPr>
          <p:nvPr/>
        </p:nvSpPr>
        <p:spPr bwMode="auto">
          <a:xfrm>
            <a:off x="5970596" y="2951162"/>
            <a:ext cx="992189" cy="1296988"/>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rgbClr val="C00000"/>
            </a:solidFill>
            <a:round/>
            <a:headEnd/>
            <a:tailEnd type="triangle" w="med" len="med"/>
          </a:ln>
        </p:spPr>
        <p:txBody>
          <a:bodyPr/>
          <a:lstStyle/>
          <a:p>
            <a:endParaRPr lang="en-US"/>
          </a:p>
        </p:txBody>
      </p:sp>
      <p:sp>
        <p:nvSpPr>
          <p:cNvPr id="34823" name="Rectangle 29"/>
          <p:cNvSpPr>
            <a:spLocks noChangeArrowheads="1"/>
          </p:cNvSpPr>
          <p:nvPr/>
        </p:nvSpPr>
        <p:spPr bwMode="auto">
          <a:xfrm>
            <a:off x="5181600" y="1143000"/>
            <a:ext cx="1378838"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True Sum</a:t>
            </a:r>
          </a:p>
        </p:txBody>
      </p:sp>
      <p:sp>
        <p:nvSpPr>
          <p:cNvPr id="34824" name="Rectangle 30"/>
          <p:cNvSpPr>
            <a:spLocks noChangeArrowheads="1"/>
          </p:cNvSpPr>
          <p:nvPr/>
        </p:nvSpPr>
        <p:spPr bwMode="auto">
          <a:xfrm>
            <a:off x="6781800" y="1905000"/>
            <a:ext cx="1691359"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err="1">
                <a:latin typeface="Calibri" pitchFamily="34" charset="0"/>
              </a:rPr>
              <a:t>TAdd</a:t>
            </a:r>
            <a:r>
              <a:rPr lang="en-US" dirty="0">
                <a:latin typeface="Calibri" pitchFamily="34" charset="0"/>
              </a:rPr>
              <a:t> Result</a:t>
            </a:r>
          </a:p>
        </p:txBody>
      </p:sp>
      <p:sp>
        <p:nvSpPr>
          <p:cNvPr id="34825" name="Rectangle 31"/>
          <p:cNvSpPr>
            <a:spLocks noChangeArrowheads="1"/>
          </p:cNvSpPr>
          <p:nvPr/>
        </p:nvSpPr>
        <p:spPr bwMode="auto">
          <a:xfrm>
            <a:off x="3886200" y="43465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1</a:t>
            </a:r>
            <a:r>
              <a:rPr lang="en-US" sz="1400" b="0" dirty="0">
                <a:latin typeface="Calibri" pitchFamily="34" charset="0"/>
              </a:rPr>
              <a:t> 000…0</a:t>
            </a:r>
          </a:p>
        </p:txBody>
      </p:sp>
      <p:sp>
        <p:nvSpPr>
          <p:cNvPr id="34826" name="Rectangle 32"/>
          <p:cNvSpPr>
            <a:spLocks noChangeArrowheads="1"/>
          </p:cNvSpPr>
          <p:nvPr/>
        </p:nvSpPr>
        <p:spPr bwMode="auto">
          <a:xfrm>
            <a:off x="3880259" y="3678606"/>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1</a:t>
            </a:r>
            <a:r>
              <a:rPr lang="en-US" sz="1400" b="0" dirty="0">
                <a:latin typeface="Calibri" pitchFamily="34" charset="0"/>
              </a:rPr>
              <a:t> 100…0</a:t>
            </a:r>
          </a:p>
        </p:txBody>
      </p:sp>
      <p:sp>
        <p:nvSpPr>
          <p:cNvPr id="34827" name="Rectangle 33"/>
          <p:cNvSpPr>
            <a:spLocks noChangeArrowheads="1"/>
          </p:cNvSpPr>
          <p:nvPr/>
        </p:nvSpPr>
        <p:spPr bwMode="auto">
          <a:xfrm>
            <a:off x="3886200" y="29749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0</a:t>
            </a:r>
            <a:r>
              <a:rPr lang="en-US" sz="1400" b="0" dirty="0">
                <a:latin typeface="Calibri" pitchFamily="34" charset="0"/>
              </a:rPr>
              <a:t> 000…0</a:t>
            </a:r>
          </a:p>
        </p:txBody>
      </p:sp>
      <p:sp>
        <p:nvSpPr>
          <p:cNvPr id="34828" name="Rectangle 34"/>
          <p:cNvSpPr>
            <a:spLocks noChangeArrowheads="1"/>
          </p:cNvSpPr>
          <p:nvPr/>
        </p:nvSpPr>
        <p:spPr bwMode="auto">
          <a:xfrm>
            <a:off x="3880259" y="2161481"/>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0</a:t>
            </a:r>
            <a:r>
              <a:rPr lang="en-US" sz="1400" b="0" dirty="0">
                <a:latin typeface="Calibri" pitchFamily="34" charset="0"/>
              </a:rPr>
              <a:t> 100…0</a:t>
            </a:r>
          </a:p>
        </p:txBody>
      </p:sp>
      <p:sp>
        <p:nvSpPr>
          <p:cNvPr id="34829" name="Rectangle 35"/>
          <p:cNvSpPr>
            <a:spLocks noChangeArrowheads="1"/>
          </p:cNvSpPr>
          <p:nvPr/>
        </p:nvSpPr>
        <p:spPr bwMode="auto">
          <a:xfrm>
            <a:off x="3886200" y="1603375"/>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0</a:t>
            </a:r>
            <a:r>
              <a:rPr lang="en-US" sz="1400" b="0" dirty="0">
                <a:latin typeface="Calibri" pitchFamily="34" charset="0"/>
              </a:rPr>
              <a:t> 111…1</a:t>
            </a:r>
          </a:p>
        </p:txBody>
      </p:sp>
      <p:sp>
        <p:nvSpPr>
          <p:cNvPr id="34830" name="Rectangle 36"/>
          <p:cNvSpPr>
            <a:spLocks noChangeArrowheads="1"/>
          </p:cNvSpPr>
          <p:nvPr/>
        </p:nvSpPr>
        <p:spPr bwMode="auto">
          <a:xfrm>
            <a:off x="7391400" y="3736975"/>
            <a:ext cx="671658"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b="0" dirty="0">
                <a:latin typeface="Calibri" pitchFamily="34" charset="0"/>
              </a:rPr>
              <a:t>100…0</a:t>
            </a:r>
          </a:p>
        </p:txBody>
      </p:sp>
      <p:sp>
        <p:nvSpPr>
          <p:cNvPr id="34831" name="Rectangle 37"/>
          <p:cNvSpPr>
            <a:spLocks noChangeArrowheads="1"/>
          </p:cNvSpPr>
          <p:nvPr/>
        </p:nvSpPr>
        <p:spPr bwMode="auto">
          <a:xfrm>
            <a:off x="7391400" y="3051175"/>
            <a:ext cx="671658"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b="0" dirty="0">
                <a:latin typeface="Calibri" pitchFamily="34" charset="0"/>
              </a:rPr>
              <a:t>000…0</a:t>
            </a:r>
          </a:p>
        </p:txBody>
      </p:sp>
      <p:sp>
        <p:nvSpPr>
          <p:cNvPr id="34832" name="Rectangle 38"/>
          <p:cNvSpPr>
            <a:spLocks noChangeArrowheads="1"/>
          </p:cNvSpPr>
          <p:nvPr/>
        </p:nvSpPr>
        <p:spPr bwMode="auto">
          <a:xfrm>
            <a:off x="7391400" y="2365375"/>
            <a:ext cx="671658"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b="0" dirty="0">
                <a:latin typeface="Calibri" pitchFamily="34" charset="0"/>
              </a:rPr>
              <a:t>011…1</a:t>
            </a:r>
          </a:p>
        </p:txBody>
      </p:sp>
      <p:sp>
        <p:nvSpPr>
          <p:cNvPr id="34833" name="Text Box 39"/>
          <p:cNvSpPr txBox="1">
            <a:spLocks noChangeArrowheads="1"/>
          </p:cNvSpPr>
          <p:nvPr/>
        </p:nvSpPr>
        <p:spPr bwMode="auto">
          <a:xfrm>
            <a:off x="5867400" y="1862137"/>
            <a:ext cx="790088" cy="307777"/>
          </a:xfrm>
          <a:prstGeom prst="rect">
            <a:avLst/>
          </a:prstGeom>
          <a:noFill/>
          <a:ln w="25400">
            <a:noFill/>
            <a:miter lim="800000"/>
            <a:headEnd/>
            <a:tailEnd/>
          </a:ln>
        </p:spPr>
        <p:txBody>
          <a:bodyPr wrap="none">
            <a:spAutoFit/>
          </a:bodyPr>
          <a:lstStyle/>
          <a:p>
            <a:pPr>
              <a:lnSpc>
                <a:spcPct val="100000"/>
              </a:lnSpc>
            </a:pPr>
            <a:r>
              <a:rPr lang="en-US" sz="1400" b="0" dirty="0" err="1">
                <a:latin typeface="Calibri" pitchFamily="34" charset="0"/>
              </a:rPr>
              <a:t>PosOver</a:t>
            </a:r>
            <a:endParaRPr lang="en-US" sz="1400" b="0" dirty="0">
              <a:latin typeface="Calibri" pitchFamily="34" charset="0"/>
            </a:endParaRPr>
          </a:p>
        </p:txBody>
      </p:sp>
      <p:sp>
        <p:nvSpPr>
          <p:cNvPr id="34834" name="Text Box 40"/>
          <p:cNvSpPr txBox="1">
            <a:spLocks noChangeArrowheads="1"/>
          </p:cNvSpPr>
          <p:nvPr/>
        </p:nvSpPr>
        <p:spPr bwMode="auto">
          <a:xfrm>
            <a:off x="5943600" y="4300537"/>
            <a:ext cx="825739" cy="307777"/>
          </a:xfrm>
          <a:prstGeom prst="rect">
            <a:avLst/>
          </a:prstGeom>
          <a:noFill/>
          <a:ln w="25400">
            <a:noFill/>
            <a:miter lim="800000"/>
            <a:headEnd/>
            <a:tailEnd/>
          </a:ln>
        </p:spPr>
        <p:txBody>
          <a:bodyPr wrap="none">
            <a:spAutoFit/>
          </a:bodyPr>
          <a:lstStyle/>
          <a:p>
            <a:pPr>
              <a:lnSpc>
                <a:spcPct val="100000"/>
              </a:lnSpc>
            </a:pPr>
            <a:r>
              <a:rPr lang="en-US" sz="1400" b="0" dirty="0" err="1">
                <a:latin typeface="Calibri" pitchFamily="34" charset="0"/>
              </a:rPr>
              <a:t>NegOver</a:t>
            </a:r>
            <a:endParaRPr lang="en-US" sz="1400" b="0" dirty="0">
              <a:latin typeface="Calibri" pitchFamily="34" charset="0"/>
            </a:endParaRPr>
          </a:p>
        </p:txBody>
      </p:sp>
      <p:sp>
        <p:nvSpPr>
          <p:cNvPr id="2" name="Rectangle 34">
            <a:extLst>
              <a:ext uri="{FF2B5EF4-FFF2-40B4-BE49-F238E27FC236}">
                <a16:creationId xmlns:a16="http://schemas.microsoft.com/office/drawing/2014/main" id="{F71332F3-BEE9-4EDF-B3B6-7610CA6C2B47}"/>
              </a:ext>
            </a:extLst>
          </p:cNvPr>
          <p:cNvSpPr>
            <a:spLocks noChangeArrowheads="1"/>
          </p:cNvSpPr>
          <p:nvPr/>
        </p:nvSpPr>
        <p:spPr bwMode="auto">
          <a:xfrm>
            <a:off x="3878335" y="2341356"/>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0</a:t>
            </a:r>
            <a:r>
              <a:rPr lang="en-US" sz="1400" b="0" dirty="0">
                <a:latin typeface="Calibri" pitchFamily="34" charset="0"/>
              </a:rPr>
              <a:t> 011…1</a:t>
            </a:r>
          </a:p>
        </p:txBody>
      </p:sp>
      <p:sp>
        <p:nvSpPr>
          <p:cNvPr id="3" name="Rectangle 32">
            <a:extLst>
              <a:ext uri="{FF2B5EF4-FFF2-40B4-BE49-F238E27FC236}">
                <a16:creationId xmlns:a16="http://schemas.microsoft.com/office/drawing/2014/main" id="{3B2C4411-9CA3-4017-BFFD-063319F093C7}"/>
              </a:ext>
            </a:extLst>
          </p:cNvPr>
          <p:cNvSpPr>
            <a:spLocks noChangeArrowheads="1"/>
          </p:cNvSpPr>
          <p:nvPr/>
        </p:nvSpPr>
        <p:spPr bwMode="auto">
          <a:xfrm>
            <a:off x="3878335" y="3848787"/>
            <a:ext cx="803104" cy="305212"/>
          </a:xfrm>
          <a:prstGeom prst="rect">
            <a:avLst/>
          </a:prstGeom>
          <a:noFill/>
          <a:ln w="25400">
            <a:noFill/>
            <a:miter lim="800000"/>
            <a:headEnd/>
            <a:tailEnd/>
          </a:ln>
        </p:spPr>
        <p:txBody>
          <a:bodyPr wrap="none" lIns="90487" tIns="44450" rIns="90487" bIns="44450">
            <a:spAutoFit/>
          </a:bodyPr>
          <a:lstStyle/>
          <a:p>
            <a:pPr>
              <a:lnSpc>
                <a:spcPct val="100000"/>
              </a:lnSpc>
            </a:pPr>
            <a:r>
              <a:rPr lang="en-US" sz="1400" dirty="0">
                <a:latin typeface="Calibri" pitchFamily="34" charset="0"/>
              </a:rPr>
              <a:t>1</a:t>
            </a:r>
            <a:r>
              <a:rPr lang="en-US" sz="1400" b="0" dirty="0">
                <a:latin typeface="Calibri" pitchFamily="34" charset="0"/>
              </a:rPr>
              <a:t> 011…1</a:t>
            </a:r>
          </a:p>
        </p:txBody>
      </p:sp>
      <p:sp>
        <p:nvSpPr>
          <p:cNvPr id="4" name="灯片编号占位符 3">
            <a:extLst>
              <a:ext uri="{FF2B5EF4-FFF2-40B4-BE49-F238E27FC236}">
                <a16:creationId xmlns:a16="http://schemas.microsoft.com/office/drawing/2014/main" id="{9034282F-67F4-46B8-AA08-36FB52098093}"/>
              </a:ext>
            </a:extLst>
          </p:cNvPr>
          <p:cNvSpPr>
            <a:spLocks noGrp="1"/>
          </p:cNvSpPr>
          <p:nvPr>
            <p:ph type="sldNum" sz="quarter" idx="12"/>
          </p:nvPr>
        </p:nvSpPr>
        <p:spPr/>
        <p:txBody>
          <a:bodyPr/>
          <a:lstStyle/>
          <a:p>
            <a:pPr>
              <a:defRPr/>
            </a:pPr>
            <a:fld id="{7CD91111-FDA0-40C1-BB89-68CC8A010988}" type="slidenum">
              <a:rPr lang="zh-CN" altLang="en-US" smtClean="0"/>
              <a:pPr>
                <a:defRPr/>
              </a:pPr>
              <a:t>49</a:t>
            </a:fld>
            <a:endParaRPr lang="en-US" altLang="zh-CN"/>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5EFC-40FE-4CF9-800A-1C4D877B0D30}"/>
              </a:ext>
            </a:extLst>
          </p:cNvPr>
          <p:cNvSpPr>
            <a:spLocks noGrp="1"/>
          </p:cNvSpPr>
          <p:nvPr>
            <p:ph type="title"/>
          </p:nvPr>
        </p:nvSpPr>
        <p:spPr/>
        <p:txBody>
          <a:bodyPr/>
          <a:lstStyle/>
          <a:p>
            <a:r>
              <a:rPr lang="en-US" dirty="0"/>
              <a:t>(1969) Simulators Inc. model 240</a:t>
            </a:r>
          </a:p>
        </p:txBody>
      </p:sp>
      <p:pic>
        <p:nvPicPr>
          <p:cNvPr id="6" name="Content Placeholder 5" descr="A picture containing text&#10;&#10;Description automatically generated">
            <a:extLst>
              <a:ext uri="{FF2B5EF4-FFF2-40B4-BE49-F238E27FC236}">
                <a16:creationId xmlns:a16="http://schemas.microsoft.com/office/drawing/2014/main" id="{1186F1BC-9AB6-44E8-A7D9-B73ABC8CBF1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44163" y="1362075"/>
            <a:ext cx="4001649" cy="4972050"/>
          </a:xfrm>
        </p:spPr>
      </p:pic>
      <p:sp>
        <p:nvSpPr>
          <p:cNvPr id="3" name="灯片编号占位符 2">
            <a:extLst>
              <a:ext uri="{FF2B5EF4-FFF2-40B4-BE49-F238E27FC236}">
                <a16:creationId xmlns:a16="http://schemas.microsoft.com/office/drawing/2014/main" id="{9CDA2648-91B9-42C0-A456-94C25F350EA1}"/>
              </a:ext>
            </a:extLst>
          </p:cNvPr>
          <p:cNvSpPr>
            <a:spLocks noGrp="1"/>
          </p:cNvSpPr>
          <p:nvPr>
            <p:ph type="sldNum" sz="quarter" idx="12"/>
          </p:nvPr>
        </p:nvSpPr>
        <p:spPr/>
        <p:txBody>
          <a:bodyPr/>
          <a:lstStyle/>
          <a:p>
            <a:pPr>
              <a:defRPr/>
            </a:pPr>
            <a:fld id="{7CD91111-FDA0-40C1-BB89-68CC8A010988}" type="slidenum">
              <a:rPr lang="zh-CN" altLang="en-US" smtClean="0"/>
              <a:pPr>
                <a:defRPr/>
              </a:pPr>
              <a:t>5</a:t>
            </a:fld>
            <a:endParaRPr lang="en-US" altLang="zh-CN"/>
          </a:p>
        </p:txBody>
      </p:sp>
    </p:spTree>
    <p:extLst>
      <p:ext uri="{BB962C8B-B14F-4D97-AF65-F5344CB8AC3E}">
        <p14:creationId xmlns:p14="http://schemas.microsoft.com/office/powerpoint/2010/main" val="1267105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extLst>
              <p:ext uri="{D42A27DB-BD31-4B8C-83A1-F6EECF244321}">
                <p14:modId xmlns:p14="http://schemas.microsoft.com/office/powerpoint/2010/main" val="69686906"/>
              </p:ext>
            </p:extLst>
          </p:nvPr>
        </p:nvGraphicFramePr>
        <p:xfrm>
          <a:off x="3886200" y="1393825"/>
          <a:ext cx="4560888" cy="3975100"/>
        </p:xfrm>
        <a:graphic>
          <a:graphicData uri="http://schemas.openxmlformats.org/presentationml/2006/ole">
            <mc:AlternateContent xmlns:mc="http://schemas.openxmlformats.org/markup-compatibility/2006">
              <mc:Choice xmlns:v="urn:schemas-microsoft-com:vml" Requires="v">
                <p:oleObj name="Chart" r:id="rId3" imgW="6146800" imgH="5067300" progId="Excel.Sheet.8">
                  <p:embed/>
                </p:oleObj>
              </mc:Choice>
              <mc:Fallback>
                <p:oleObj name="Chart" r:id="rId3" imgW="6146800" imgH="5067300" progId="Excel.Sheet.8">
                  <p:embed/>
                  <p:pic>
                    <p:nvPicPr>
                      <p:cNvPr id="102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393825"/>
                        <a:ext cx="4560888" cy="39751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50531" name="Rectangle 3"/>
          <p:cNvSpPr>
            <a:spLocks noGrp="1" noChangeArrowheads="1"/>
          </p:cNvSpPr>
          <p:nvPr>
            <p:ph type="title"/>
          </p:nvPr>
        </p:nvSpPr>
        <p:spPr>
          <a:xfrm>
            <a:off x="228600" y="76200"/>
            <a:ext cx="7983538" cy="555625"/>
          </a:xfrm>
        </p:spPr>
        <p:txBody>
          <a:bodyPr/>
          <a:lstStyle/>
          <a:p>
            <a:pPr eaLnBrk="1" hangingPunct="1">
              <a:defRPr/>
            </a:pPr>
            <a:r>
              <a:rPr lang="en-US" dirty="0"/>
              <a:t>Visualizing 2’s Complement Addition</a:t>
            </a:r>
          </a:p>
        </p:txBody>
      </p:sp>
      <p:sp>
        <p:nvSpPr>
          <p:cNvPr id="150532" name="Rectangle 4"/>
          <p:cNvSpPr>
            <a:spLocks noGrp="1" noChangeArrowheads="1"/>
          </p:cNvSpPr>
          <p:nvPr>
            <p:ph type="body" idx="1"/>
          </p:nvPr>
        </p:nvSpPr>
        <p:spPr>
          <a:xfrm>
            <a:off x="228600" y="1089025"/>
            <a:ext cx="3354388" cy="4592638"/>
          </a:xfrm>
        </p:spPr>
        <p:txBody>
          <a:bodyPr lIns="90487" tIns="44450" rIns="90487" bIns="44450"/>
          <a:lstStyle/>
          <a:p>
            <a:pPr eaLnBrk="1" hangingPunct="1">
              <a:defRPr/>
            </a:pPr>
            <a:r>
              <a:rPr lang="en-US" sz="2400" dirty="0"/>
              <a:t>Values</a:t>
            </a:r>
          </a:p>
          <a:p>
            <a:pPr lvl="1" eaLnBrk="1" hangingPunct="1">
              <a:defRPr/>
            </a:pPr>
            <a:r>
              <a:rPr lang="en-US" sz="2000" dirty="0"/>
              <a:t>4-bit two’s comp.</a:t>
            </a:r>
          </a:p>
          <a:p>
            <a:pPr lvl="1" eaLnBrk="1" hangingPunct="1">
              <a:defRPr/>
            </a:pPr>
            <a:r>
              <a:rPr lang="en-US" sz="2000" dirty="0"/>
              <a:t>Range from -8 to +7</a:t>
            </a:r>
          </a:p>
          <a:p>
            <a:pPr eaLnBrk="1" hangingPunct="1">
              <a:defRPr/>
            </a:pPr>
            <a:r>
              <a:rPr lang="en-US" sz="2400" dirty="0"/>
              <a:t>Wraps Around</a:t>
            </a:r>
          </a:p>
          <a:p>
            <a:pPr lvl="1" eaLnBrk="1" hangingPunct="1">
              <a:defRPr/>
            </a:pPr>
            <a:r>
              <a:rPr lang="en-US" sz="2000" dirty="0"/>
              <a:t>If sum </a:t>
            </a:r>
            <a:r>
              <a:rPr lang="en-US" sz="2000" dirty="0">
                <a:sym typeface="Symbol" pitchFamily="18" charset="2"/>
              </a:rPr>
              <a:t> </a:t>
            </a:r>
            <a:r>
              <a:rPr lang="en-US" sz="2000" dirty="0"/>
              <a:t>2</a:t>
            </a:r>
            <a:r>
              <a:rPr lang="en-US" sz="2000" i="1" baseline="30000" dirty="0"/>
              <a:t>w</a:t>
            </a:r>
            <a:r>
              <a:rPr lang="en-US" sz="2000" baseline="30000" dirty="0"/>
              <a:t>–1</a:t>
            </a:r>
            <a:endParaRPr lang="en-US" sz="2000" dirty="0"/>
          </a:p>
          <a:p>
            <a:pPr lvl="2" eaLnBrk="1" hangingPunct="1">
              <a:defRPr/>
            </a:pPr>
            <a:r>
              <a:rPr lang="en-US" sz="1800" dirty="0"/>
              <a:t>Becomes negative</a:t>
            </a:r>
          </a:p>
          <a:p>
            <a:pPr lvl="2" eaLnBrk="1" hangingPunct="1">
              <a:defRPr/>
            </a:pPr>
            <a:r>
              <a:rPr lang="en-US" sz="1800" dirty="0"/>
              <a:t>At most once</a:t>
            </a:r>
          </a:p>
          <a:p>
            <a:pPr lvl="1" eaLnBrk="1" hangingPunct="1">
              <a:defRPr/>
            </a:pPr>
            <a:r>
              <a:rPr lang="en-US" sz="2000" dirty="0"/>
              <a:t>If sum &lt; –2</a:t>
            </a:r>
            <a:r>
              <a:rPr lang="en-US" sz="2000" i="1" baseline="30000" dirty="0"/>
              <a:t>w</a:t>
            </a:r>
            <a:r>
              <a:rPr lang="en-US" sz="2000" baseline="30000" dirty="0"/>
              <a:t>–1</a:t>
            </a:r>
            <a:endParaRPr lang="en-US" sz="2000" dirty="0"/>
          </a:p>
          <a:p>
            <a:pPr lvl="2" eaLnBrk="1" hangingPunct="1">
              <a:defRPr/>
            </a:pPr>
            <a:r>
              <a:rPr lang="en-US" sz="1800" dirty="0"/>
              <a:t>Becomes positive</a:t>
            </a:r>
          </a:p>
          <a:p>
            <a:pPr lvl="2" eaLnBrk="1" hangingPunct="1">
              <a:defRPr/>
            </a:pPr>
            <a:r>
              <a:rPr lang="en-US" sz="1800" dirty="0"/>
              <a:t>At most once</a:t>
            </a:r>
          </a:p>
        </p:txBody>
      </p:sp>
      <p:sp>
        <p:nvSpPr>
          <p:cNvPr id="10245" name="Rectangle 5"/>
          <p:cNvSpPr>
            <a:spLocks noChangeArrowheads="1"/>
          </p:cNvSpPr>
          <p:nvPr/>
        </p:nvSpPr>
        <p:spPr bwMode="auto">
          <a:xfrm>
            <a:off x="5638800" y="1470025"/>
            <a:ext cx="1681421"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dirty="0">
                <a:solidFill>
                  <a:schemeClr val="tx2"/>
                </a:solidFill>
                <a:latin typeface="Calibri" pitchFamily="34" charset="0"/>
              </a:rPr>
              <a:t>TAdd</a:t>
            </a:r>
            <a:r>
              <a:rPr lang="en-US" baseline="-25000" dirty="0">
                <a:solidFill>
                  <a:schemeClr val="tx2"/>
                </a:solidFill>
                <a:latin typeface="Calibri" pitchFamily="34" charset="0"/>
              </a:rPr>
              <a:t>4</a:t>
            </a:r>
            <a:r>
              <a:rPr lang="en-US" dirty="0">
                <a:solidFill>
                  <a:schemeClr val="tx2"/>
                </a:solidFill>
                <a:latin typeface="Calibri" pitchFamily="34" charset="0"/>
              </a:rPr>
              <a:t>(</a:t>
            </a:r>
            <a:r>
              <a:rPr lang="en-US" i="1" dirty="0">
                <a:solidFill>
                  <a:schemeClr val="tx2"/>
                </a:solidFill>
                <a:latin typeface="Calibri" pitchFamily="34" charset="0"/>
              </a:rPr>
              <a:t>u</a:t>
            </a:r>
            <a:r>
              <a:rPr lang="en-US" dirty="0">
                <a:solidFill>
                  <a:schemeClr val="tx2"/>
                </a:solidFill>
                <a:latin typeface="Calibri" pitchFamily="34" charset="0"/>
              </a:rPr>
              <a:t> , </a:t>
            </a:r>
            <a:r>
              <a:rPr lang="en-US" i="1" dirty="0">
                <a:solidFill>
                  <a:schemeClr val="tx2"/>
                </a:solidFill>
                <a:latin typeface="Calibri" pitchFamily="34" charset="0"/>
              </a:rPr>
              <a:t>v</a:t>
            </a:r>
            <a:r>
              <a:rPr lang="en-US" dirty="0">
                <a:solidFill>
                  <a:schemeClr val="tx2"/>
                </a:solidFill>
                <a:latin typeface="Calibri" pitchFamily="34" charset="0"/>
              </a:rPr>
              <a:t>)</a:t>
            </a:r>
          </a:p>
        </p:txBody>
      </p:sp>
      <p:sp>
        <p:nvSpPr>
          <p:cNvPr id="10246" name="Rectangle 6"/>
          <p:cNvSpPr>
            <a:spLocks noChangeArrowheads="1"/>
          </p:cNvSpPr>
          <p:nvPr/>
        </p:nvSpPr>
        <p:spPr bwMode="auto">
          <a:xfrm>
            <a:off x="4648200" y="4899025"/>
            <a:ext cx="344645"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a:solidFill>
                  <a:schemeClr val="tx2"/>
                </a:solidFill>
                <a:latin typeface="Calibri" pitchFamily="34" charset="0"/>
              </a:rPr>
              <a:t>u</a:t>
            </a:r>
          </a:p>
        </p:txBody>
      </p:sp>
      <p:sp>
        <p:nvSpPr>
          <p:cNvPr id="10247" name="Rectangle 7"/>
          <p:cNvSpPr>
            <a:spLocks noChangeArrowheads="1"/>
          </p:cNvSpPr>
          <p:nvPr/>
        </p:nvSpPr>
        <p:spPr bwMode="auto">
          <a:xfrm>
            <a:off x="7315200" y="4365625"/>
            <a:ext cx="327012" cy="459100"/>
          </a:xfrm>
          <a:prstGeom prst="rect">
            <a:avLst/>
          </a:prstGeom>
          <a:noFill/>
          <a:ln w="25400">
            <a:noFill/>
            <a:miter lim="800000"/>
            <a:headEnd/>
            <a:tailEnd/>
          </a:ln>
        </p:spPr>
        <p:txBody>
          <a:bodyPr wrap="none" lIns="90487" tIns="44450" rIns="90487" bIns="44450">
            <a:spAutoFit/>
          </a:bodyPr>
          <a:lstStyle/>
          <a:p>
            <a:pPr>
              <a:spcBef>
                <a:spcPct val="30000"/>
              </a:spcBef>
            </a:pPr>
            <a:r>
              <a:rPr lang="en-US" i="1" dirty="0">
                <a:solidFill>
                  <a:schemeClr val="tx2"/>
                </a:solidFill>
                <a:latin typeface="Calibri" pitchFamily="34" charset="0"/>
              </a:rPr>
              <a:t>v</a:t>
            </a:r>
          </a:p>
        </p:txBody>
      </p:sp>
      <p:sp>
        <p:nvSpPr>
          <p:cNvPr id="10248" name="Text Box 8"/>
          <p:cNvSpPr txBox="1">
            <a:spLocks noChangeArrowheads="1"/>
          </p:cNvSpPr>
          <p:nvPr/>
        </p:nvSpPr>
        <p:spPr bwMode="auto">
          <a:xfrm>
            <a:off x="7391400" y="4899025"/>
            <a:ext cx="894347" cy="338554"/>
          </a:xfrm>
          <a:prstGeom prst="rect">
            <a:avLst/>
          </a:prstGeom>
          <a:noFill/>
          <a:ln w="25400">
            <a:noFill/>
            <a:miter lim="800000"/>
            <a:headEnd/>
            <a:tailEnd/>
          </a:ln>
        </p:spPr>
        <p:txBody>
          <a:bodyPr wrap="none">
            <a:spAutoFit/>
          </a:bodyPr>
          <a:lstStyle/>
          <a:p>
            <a:pPr>
              <a:lnSpc>
                <a:spcPct val="100000"/>
              </a:lnSpc>
            </a:pPr>
            <a:r>
              <a:rPr lang="en-US" sz="1600" dirty="0" err="1">
                <a:latin typeface="Calibri" pitchFamily="34" charset="0"/>
              </a:rPr>
              <a:t>PosOver</a:t>
            </a:r>
            <a:endParaRPr lang="en-US" sz="1600" dirty="0">
              <a:latin typeface="Calibri" pitchFamily="34" charset="0"/>
            </a:endParaRPr>
          </a:p>
        </p:txBody>
      </p:sp>
      <p:sp>
        <p:nvSpPr>
          <p:cNvPr id="10249" name="Text Box 9"/>
          <p:cNvSpPr txBox="1">
            <a:spLocks noChangeArrowheads="1"/>
          </p:cNvSpPr>
          <p:nvPr/>
        </p:nvSpPr>
        <p:spPr bwMode="auto">
          <a:xfrm>
            <a:off x="3429000" y="708025"/>
            <a:ext cx="931345" cy="338554"/>
          </a:xfrm>
          <a:prstGeom prst="rect">
            <a:avLst/>
          </a:prstGeom>
          <a:noFill/>
          <a:ln w="25400">
            <a:noFill/>
            <a:miter lim="800000"/>
            <a:headEnd/>
            <a:tailEnd/>
          </a:ln>
        </p:spPr>
        <p:txBody>
          <a:bodyPr wrap="none">
            <a:spAutoFit/>
          </a:bodyPr>
          <a:lstStyle/>
          <a:p>
            <a:pPr>
              <a:lnSpc>
                <a:spcPct val="100000"/>
              </a:lnSpc>
            </a:pPr>
            <a:r>
              <a:rPr lang="en-US" sz="1600" dirty="0" err="1">
                <a:latin typeface="Calibri" pitchFamily="34" charset="0"/>
              </a:rPr>
              <a:t>NegOver</a:t>
            </a:r>
            <a:endParaRPr lang="en-US" sz="1600" dirty="0">
              <a:latin typeface="Calibri" pitchFamily="34" charset="0"/>
            </a:endParaRPr>
          </a:p>
        </p:txBody>
      </p:sp>
      <p:sp>
        <p:nvSpPr>
          <p:cNvPr id="10250" name="Line 10"/>
          <p:cNvSpPr>
            <a:spLocks noChangeShapeType="1"/>
          </p:cNvSpPr>
          <p:nvPr/>
        </p:nvSpPr>
        <p:spPr bwMode="auto">
          <a:xfrm>
            <a:off x="4038600" y="1089025"/>
            <a:ext cx="838200" cy="1752600"/>
          </a:xfrm>
          <a:prstGeom prst="line">
            <a:avLst/>
          </a:prstGeom>
          <a:noFill/>
          <a:ln w="25400">
            <a:solidFill>
              <a:srgbClr val="CC0000"/>
            </a:solidFill>
            <a:round/>
            <a:headEnd/>
            <a:tailEnd type="triangle" w="med" len="med"/>
          </a:ln>
        </p:spPr>
        <p:txBody>
          <a:bodyPr wrap="none" anchor="ctr"/>
          <a:lstStyle/>
          <a:p>
            <a:endParaRPr lang="en-US"/>
          </a:p>
        </p:txBody>
      </p:sp>
      <p:sp>
        <p:nvSpPr>
          <p:cNvPr id="10251" name="Line 11"/>
          <p:cNvSpPr>
            <a:spLocks noChangeShapeType="1"/>
          </p:cNvSpPr>
          <p:nvPr/>
        </p:nvSpPr>
        <p:spPr bwMode="auto">
          <a:xfrm flipH="1" flipV="1">
            <a:off x="7543800" y="3527425"/>
            <a:ext cx="609600" cy="1295400"/>
          </a:xfrm>
          <a:prstGeom prst="line">
            <a:avLst/>
          </a:prstGeom>
          <a:noFill/>
          <a:ln w="25400">
            <a:solidFill>
              <a:srgbClr val="CC0000"/>
            </a:solidFill>
            <a:round/>
            <a:headEnd/>
            <a:tailEnd type="triangle" w="med" len="med"/>
          </a:ln>
        </p:spPr>
        <p:txBody>
          <a:bodyPr wrap="none" anchor="ctr"/>
          <a:lstStyle/>
          <a:p>
            <a:endParaRPr lang="en-US"/>
          </a:p>
        </p:txBody>
      </p:sp>
      <p:sp>
        <p:nvSpPr>
          <p:cNvPr id="2" name="灯片编号占位符 1">
            <a:extLst>
              <a:ext uri="{FF2B5EF4-FFF2-40B4-BE49-F238E27FC236}">
                <a16:creationId xmlns:a16="http://schemas.microsoft.com/office/drawing/2014/main" id="{0A386C77-F4C5-43A7-8D20-951B28EE49C0}"/>
              </a:ext>
            </a:extLst>
          </p:cNvPr>
          <p:cNvSpPr>
            <a:spLocks noGrp="1"/>
          </p:cNvSpPr>
          <p:nvPr>
            <p:ph type="sldNum" sz="quarter" idx="12"/>
          </p:nvPr>
        </p:nvSpPr>
        <p:spPr/>
        <p:txBody>
          <a:bodyPr/>
          <a:lstStyle/>
          <a:p>
            <a:pPr>
              <a:defRPr/>
            </a:pPr>
            <a:fld id="{7CD91111-FDA0-40C1-BB89-68CC8A010988}" type="slidenum">
              <a:rPr lang="zh-CN" altLang="en-US" smtClean="0"/>
              <a:pPr>
                <a:defRPr/>
              </a:pPr>
              <a:t>50</a:t>
            </a:fld>
            <a:endParaRPr lang="en-US" altLang="zh-C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04800" y="228600"/>
            <a:ext cx="6759575" cy="555625"/>
          </a:xfrm>
        </p:spPr>
        <p:txBody>
          <a:bodyPr/>
          <a:lstStyle/>
          <a:p>
            <a:pPr eaLnBrk="1" hangingPunct="1">
              <a:defRPr/>
            </a:pPr>
            <a:r>
              <a:rPr lang="en-US"/>
              <a:t>Characterizing TAdd</a:t>
            </a:r>
          </a:p>
        </p:txBody>
      </p:sp>
      <p:sp>
        <p:nvSpPr>
          <p:cNvPr id="221187" name="Rectangle 3"/>
          <p:cNvSpPr>
            <a:spLocks noGrp="1" noChangeArrowheads="1"/>
          </p:cNvSpPr>
          <p:nvPr>
            <p:ph type="body" idx="1"/>
          </p:nvPr>
        </p:nvSpPr>
        <p:spPr>
          <a:xfrm>
            <a:off x="304800" y="1274762"/>
            <a:ext cx="3810000" cy="3471863"/>
          </a:xfrm>
        </p:spPr>
        <p:txBody>
          <a:bodyPr lIns="90487" tIns="44450" rIns="90487" bIns="44450"/>
          <a:lstStyle/>
          <a:p>
            <a:pPr eaLnBrk="1" hangingPunct="1">
              <a:defRPr/>
            </a:pPr>
            <a:r>
              <a:rPr lang="en-US" dirty="0"/>
              <a:t>Functionality</a:t>
            </a:r>
          </a:p>
          <a:p>
            <a:pPr lvl="1" eaLnBrk="1" hangingPunct="1">
              <a:defRPr/>
            </a:pPr>
            <a:r>
              <a:rPr lang="en-US" dirty="0"/>
              <a:t>True sum requires </a:t>
            </a:r>
            <a:r>
              <a:rPr lang="en-US" b="0" i="1" dirty="0"/>
              <a:t>w</a:t>
            </a:r>
            <a:r>
              <a:rPr lang="en-US" b="0" dirty="0"/>
              <a:t>+1</a:t>
            </a:r>
            <a:r>
              <a:rPr lang="en-US" dirty="0"/>
              <a:t> bits</a:t>
            </a:r>
          </a:p>
          <a:p>
            <a:pPr lvl="1" eaLnBrk="1" hangingPunct="1">
              <a:defRPr/>
            </a:pPr>
            <a:r>
              <a:rPr lang="en-US" dirty="0"/>
              <a:t>Drop off MSB</a:t>
            </a:r>
          </a:p>
          <a:p>
            <a:pPr lvl="1" eaLnBrk="1" hangingPunct="1">
              <a:defRPr/>
            </a:pPr>
            <a:r>
              <a:rPr lang="en-US" dirty="0"/>
              <a:t>Treat remaining bits as 2’s comp. integer</a:t>
            </a:r>
          </a:p>
        </p:txBody>
      </p:sp>
      <p:graphicFrame>
        <p:nvGraphicFramePr>
          <p:cNvPr id="11266" name="Object 40"/>
          <p:cNvGraphicFramePr>
            <a:graphicFrameLocks/>
          </p:cNvGraphicFramePr>
          <p:nvPr>
            <p:extLst>
              <p:ext uri="{D42A27DB-BD31-4B8C-83A1-F6EECF244321}">
                <p14:modId xmlns:p14="http://schemas.microsoft.com/office/powerpoint/2010/main" val="2731433468"/>
              </p:ext>
            </p:extLst>
          </p:nvPr>
        </p:nvGraphicFramePr>
        <p:xfrm>
          <a:off x="1866900" y="4594225"/>
          <a:ext cx="5473700" cy="1201738"/>
        </p:xfrm>
        <a:graphic>
          <a:graphicData uri="http://schemas.openxmlformats.org/presentationml/2006/ole">
            <mc:AlternateContent xmlns:mc="http://schemas.openxmlformats.org/markup-compatibility/2006">
              <mc:Choice xmlns:v="urn:schemas-microsoft-com:vml" Requires="v">
                <p:oleObj name="Equation" r:id="rId3" imgW="6096000" imgH="4064000" progId="Equation.3">
                  <p:embed/>
                </p:oleObj>
              </mc:Choice>
              <mc:Fallback>
                <p:oleObj name="Equation" r:id="rId3" imgW="6096000" imgH="4064000" progId="Equation.3">
                  <p:embed/>
                  <p:pic>
                    <p:nvPicPr>
                      <p:cNvPr id="11266" name="Object 40"/>
                      <p:cNvPicPr>
                        <a:picLocks noChangeArrowheads="1"/>
                      </p:cNvPicPr>
                      <p:nvPr/>
                    </p:nvPicPr>
                    <p:blipFill>
                      <a:blip r:embed="rId4">
                        <a:extLst>
                          <a:ext uri="{28A0092B-C50C-407E-A947-70E740481C1C}">
                            <a14:useLocalDpi xmlns:a14="http://schemas.microsoft.com/office/drawing/2010/main" val="0"/>
                          </a:ext>
                        </a:extLst>
                      </a:blip>
                      <a:srcRect r="10396" b="70523"/>
                      <a:stretch>
                        <a:fillRect/>
                      </a:stretch>
                    </p:blipFill>
                    <p:spPr bwMode="auto">
                      <a:xfrm>
                        <a:off x="1866900" y="4594225"/>
                        <a:ext cx="5473700" cy="1201738"/>
                      </a:xfrm>
                      <a:prstGeom prst="rect">
                        <a:avLst/>
                      </a:prstGeom>
                      <a:solidFill>
                        <a:srgbClr val="FFFF99"/>
                      </a:solidFill>
                      <a:ln w="25400">
                        <a:solidFill>
                          <a:schemeClr val="accent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269" name="Text Box 41"/>
          <p:cNvSpPr txBox="1">
            <a:spLocks noChangeArrowheads="1"/>
          </p:cNvSpPr>
          <p:nvPr/>
        </p:nvSpPr>
        <p:spPr bwMode="auto">
          <a:xfrm>
            <a:off x="6286500" y="4592638"/>
            <a:ext cx="949234" cy="307777"/>
          </a:xfrm>
          <a:prstGeom prst="rect">
            <a:avLst/>
          </a:prstGeom>
          <a:noFill/>
          <a:ln w="25400">
            <a:noFill/>
            <a:miter lim="800000"/>
            <a:headEnd/>
            <a:tailEnd/>
          </a:ln>
        </p:spPr>
        <p:txBody>
          <a:bodyPr wrap="none">
            <a:spAutoFit/>
          </a:bodyPr>
          <a:lstStyle/>
          <a:p>
            <a:pPr>
              <a:lnSpc>
                <a:spcPct val="100000"/>
              </a:lnSpc>
            </a:pPr>
            <a:r>
              <a:rPr lang="en-US" sz="1400" dirty="0">
                <a:latin typeface="Calibri" pitchFamily="34" charset="0"/>
              </a:rPr>
              <a:t>(</a:t>
            </a:r>
            <a:r>
              <a:rPr lang="en-US" sz="1400" dirty="0" err="1">
                <a:latin typeface="Calibri" pitchFamily="34" charset="0"/>
              </a:rPr>
              <a:t>NegOver</a:t>
            </a:r>
            <a:r>
              <a:rPr lang="en-US" sz="1400" dirty="0">
                <a:latin typeface="Calibri" pitchFamily="34" charset="0"/>
              </a:rPr>
              <a:t>)</a:t>
            </a:r>
          </a:p>
        </p:txBody>
      </p:sp>
      <p:sp>
        <p:nvSpPr>
          <p:cNvPr id="11270" name="Text Box 42"/>
          <p:cNvSpPr txBox="1">
            <a:spLocks noChangeArrowheads="1"/>
          </p:cNvSpPr>
          <p:nvPr/>
        </p:nvSpPr>
        <p:spPr bwMode="auto">
          <a:xfrm>
            <a:off x="6362700" y="5354638"/>
            <a:ext cx="917495" cy="307777"/>
          </a:xfrm>
          <a:prstGeom prst="rect">
            <a:avLst/>
          </a:prstGeom>
          <a:noFill/>
          <a:ln w="25400">
            <a:noFill/>
            <a:miter lim="800000"/>
            <a:headEnd/>
            <a:tailEnd/>
          </a:ln>
        </p:spPr>
        <p:txBody>
          <a:bodyPr wrap="none">
            <a:spAutoFit/>
          </a:bodyPr>
          <a:lstStyle/>
          <a:p>
            <a:pPr>
              <a:lnSpc>
                <a:spcPct val="100000"/>
              </a:lnSpc>
            </a:pPr>
            <a:r>
              <a:rPr lang="en-US" sz="1400" dirty="0">
                <a:latin typeface="Calibri" pitchFamily="34" charset="0"/>
              </a:rPr>
              <a:t>(</a:t>
            </a:r>
            <a:r>
              <a:rPr lang="en-US" sz="1400" dirty="0" err="1">
                <a:latin typeface="Calibri" pitchFamily="34" charset="0"/>
              </a:rPr>
              <a:t>PosOver</a:t>
            </a:r>
            <a:r>
              <a:rPr lang="en-US" sz="1400" dirty="0">
                <a:latin typeface="Calibri" pitchFamily="34" charset="0"/>
              </a:rPr>
              <a:t>)</a:t>
            </a:r>
          </a:p>
        </p:txBody>
      </p:sp>
      <p:grpSp>
        <p:nvGrpSpPr>
          <p:cNvPr id="2" name="Group 43"/>
          <p:cNvGrpSpPr>
            <a:grpSpLocks/>
          </p:cNvGrpSpPr>
          <p:nvPr/>
        </p:nvGrpSpPr>
        <p:grpSpPr bwMode="auto">
          <a:xfrm>
            <a:off x="4314824" y="1085850"/>
            <a:ext cx="3609976" cy="2670175"/>
            <a:chOff x="-105" y="2016"/>
            <a:chExt cx="2274" cy="1682"/>
          </a:xfrm>
        </p:grpSpPr>
        <p:sp>
          <p:nvSpPr>
            <p:cNvPr id="11272" name="Rectangle 44"/>
            <p:cNvSpPr>
              <a:spLocks noChangeArrowheads="1"/>
            </p:cNvSpPr>
            <p:nvPr/>
          </p:nvSpPr>
          <p:spPr bwMode="auto">
            <a:xfrm>
              <a:off x="720" y="2448"/>
              <a:ext cx="432" cy="3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1273" name="Rectangle 45"/>
            <p:cNvSpPr>
              <a:spLocks noChangeArrowheads="1"/>
            </p:cNvSpPr>
            <p:nvPr/>
          </p:nvSpPr>
          <p:spPr bwMode="auto">
            <a:xfrm>
              <a:off x="1056" y="3312"/>
              <a:ext cx="213" cy="291"/>
            </a:xfrm>
            <a:prstGeom prst="rect">
              <a:avLst/>
            </a:prstGeom>
            <a:noFill/>
            <a:ln w="25400">
              <a:noFill/>
              <a:miter lim="800000"/>
              <a:headEnd/>
              <a:tailEnd/>
            </a:ln>
          </p:spPr>
          <p:txBody>
            <a:bodyPr wrap="none">
              <a:spAutoFit/>
            </a:bodyPr>
            <a:lstStyle/>
            <a:p>
              <a:pPr>
                <a:lnSpc>
                  <a:spcPct val="100000"/>
                </a:lnSpc>
              </a:pPr>
              <a:r>
                <a:rPr lang="en-US" dirty="0"/>
                <a:t>u</a:t>
              </a:r>
            </a:p>
          </p:txBody>
        </p:sp>
        <p:sp>
          <p:nvSpPr>
            <p:cNvPr id="11274" name="Rectangle 46"/>
            <p:cNvSpPr>
              <a:spLocks noChangeArrowheads="1"/>
            </p:cNvSpPr>
            <p:nvPr/>
          </p:nvSpPr>
          <p:spPr bwMode="auto">
            <a:xfrm>
              <a:off x="192" y="2670"/>
              <a:ext cx="205" cy="291"/>
            </a:xfrm>
            <a:prstGeom prst="rect">
              <a:avLst/>
            </a:prstGeom>
            <a:noFill/>
            <a:ln w="25400">
              <a:noFill/>
              <a:miter lim="800000"/>
              <a:headEnd/>
              <a:tailEnd/>
            </a:ln>
          </p:spPr>
          <p:txBody>
            <a:bodyPr wrap="none">
              <a:spAutoFit/>
            </a:bodyPr>
            <a:lstStyle/>
            <a:p>
              <a:pPr>
                <a:lnSpc>
                  <a:spcPct val="100000"/>
                </a:lnSpc>
              </a:pPr>
              <a:r>
                <a:rPr lang="en-US" dirty="0"/>
                <a:t>v</a:t>
              </a:r>
            </a:p>
          </p:txBody>
        </p:sp>
        <p:sp>
          <p:nvSpPr>
            <p:cNvPr id="11275" name="Rectangle 47"/>
            <p:cNvSpPr>
              <a:spLocks noChangeArrowheads="1"/>
            </p:cNvSpPr>
            <p:nvPr/>
          </p:nvSpPr>
          <p:spPr bwMode="auto">
            <a:xfrm>
              <a:off x="768" y="3216"/>
              <a:ext cx="696" cy="291"/>
            </a:xfrm>
            <a:prstGeom prst="rect">
              <a:avLst/>
            </a:prstGeom>
            <a:noFill/>
            <a:ln w="25400">
              <a:noFill/>
              <a:miter lim="800000"/>
              <a:headEnd/>
              <a:tailEnd/>
            </a:ln>
          </p:spPr>
          <p:txBody>
            <a:bodyPr wrap="square">
              <a:spAutoFit/>
            </a:bodyPr>
            <a:lstStyle/>
            <a:p>
              <a:pPr>
                <a:lnSpc>
                  <a:spcPct val="100000"/>
                </a:lnSpc>
              </a:pPr>
              <a:r>
                <a:rPr lang="en-US" b="0" dirty="0">
                  <a:latin typeface="Calibri" pitchFamily="34" charset="0"/>
                </a:rPr>
                <a:t>&lt; 0</a:t>
              </a:r>
            </a:p>
          </p:txBody>
        </p:sp>
        <p:sp>
          <p:nvSpPr>
            <p:cNvPr id="11276" name="Rectangle 48"/>
            <p:cNvSpPr>
              <a:spLocks noChangeArrowheads="1"/>
            </p:cNvSpPr>
            <p:nvPr/>
          </p:nvSpPr>
          <p:spPr bwMode="auto">
            <a:xfrm>
              <a:off x="1200" y="3216"/>
              <a:ext cx="480" cy="291"/>
            </a:xfrm>
            <a:prstGeom prst="rect">
              <a:avLst/>
            </a:prstGeom>
            <a:noFill/>
            <a:ln w="25400">
              <a:noFill/>
              <a:miter lim="800000"/>
              <a:headEnd/>
              <a:tailEnd/>
            </a:ln>
          </p:spPr>
          <p:txBody>
            <a:bodyPr wrap="square">
              <a:spAutoFit/>
            </a:bodyPr>
            <a:lstStyle/>
            <a:p>
              <a:pPr>
                <a:lnSpc>
                  <a:spcPct val="100000"/>
                </a:lnSpc>
              </a:pPr>
              <a:r>
                <a:rPr lang="en-US" b="0" dirty="0">
                  <a:latin typeface="Calibri" pitchFamily="34" charset="0"/>
                </a:rPr>
                <a:t>&gt; 0</a:t>
              </a:r>
            </a:p>
          </p:txBody>
        </p:sp>
        <p:sp>
          <p:nvSpPr>
            <p:cNvPr id="11277" name="Rectangle 49"/>
            <p:cNvSpPr>
              <a:spLocks noChangeArrowheads="1"/>
            </p:cNvSpPr>
            <p:nvPr/>
          </p:nvSpPr>
          <p:spPr bwMode="auto">
            <a:xfrm>
              <a:off x="240" y="2880"/>
              <a:ext cx="464" cy="291"/>
            </a:xfrm>
            <a:prstGeom prst="rect">
              <a:avLst/>
            </a:prstGeom>
            <a:noFill/>
            <a:ln w="25400">
              <a:noFill/>
              <a:miter lim="800000"/>
              <a:headEnd/>
              <a:tailEnd/>
            </a:ln>
          </p:spPr>
          <p:txBody>
            <a:bodyPr wrap="square">
              <a:spAutoFit/>
            </a:bodyPr>
            <a:lstStyle/>
            <a:p>
              <a:pPr>
                <a:lnSpc>
                  <a:spcPct val="100000"/>
                </a:lnSpc>
              </a:pPr>
              <a:r>
                <a:rPr lang="en-US" b="0" dirty="0">
                  <a:latin typeface="Calibri" pitchFamily="34" charset="0"/>
                </a:rPr>
                <a:t>&lt; 0</a:t>
              </a:r>
            </a:p>
          </p:txBody>
        </p:sp>
        <p:sp>
          <p:nvSpPr>
            <p:cNvPr id="11278" name="Rectangle 50"/>
            <p:cNvSpPr>
              <a:spLocks noChangeArrowheads="1"/>
            </p:cNvSpPr>
            <p:nvPr/>
          </p:nvSpPr>
          <p:spPr bwMode="auto">
            <a:xfrm>
              <a:off x="240" y="2496"/>
              <a:ext cx="464" cy="291"/>
            </a:xfrm>
            <a:prstGeom prst="rect">
              <a:avLst/>
            </a:prstGeom>
            <a:noFill/>
            <a:ln w="25400">
              <a:noFill/>
              <a:miter lim="800000"/>
              <a:headEnd/>
              <a:tailEnd/>
            </a:ln>
          </p:spPr>
          <p:txBody>
            <a:bodyPr wrap="square">
              <a:spAutoFit/>
            </a:bodyPr>
            <a:lstStyle/>
            <a:p>
              <a:pPr>
                <a:lnSpc>
                  <a:spcPct val="100000"/>
                </a:lnSpc>
              </a:pPr>
              <a:r>
                <a:rPr lang="en-US" b="0" dirty="0">
                  <a:latin typeface="Calibri" pitchFamily="34" charset="0"/>
                </a:rPr>
                <a:t>&gt; 0</a:t>
              </a:r>
            </a:p>
          </p:txBody>
        </p:sp>
        <p:sp>
          <p:nvSpPr>
            <p:cNvPr id="11279" name="Rectangle 51"/>
            <p:cNvSpPr>
              <a:spLocks noChangeArrowheads="1"/>
            </p:cNvSpPr>
            <p:nvPr/>
          </p:nvSpPr>
          <p:spPr bwMode="auto">
            <a:xfrm>
              <a:off x="-105" y="3504"/>
              <a:ext cx="969" cy="194"/>
            </a:xfrm>
            <a:prstGeom prst="rect">
              <a:avLst/>
            </a:prstGeom>
            <a:noFill/>
            <a:ln w="25400">
              <a:noFill/>
              <a:miter lim="800000"/>
              <a:headEnd/>
              <a:tailEnd/>
            </a:ln>
          </p:spPr>
          <p:txBody>
            <a:bodyPr wrap="none">
              <a:spAutoFit/>
            </a:bodyPr>
            <a:lstStyle/>
            <a:p>
              <a:pPr>
                <a:lnSpc>
                  <a:spcPct val="100000"/>
                </a:lnSpc>
              </a:pPr>
              <a:r>
                <a:rPr lang="en-US" sz="1400" b="0" dirty="0">
                  <a:latin typeface="Calibri" pitchFamily="34" charset="0"/>
                </a:rPr>
                <a:t>Negative Overflow</a:t>
              </a:r>
            </a:p>
          </p:txBody>
        </p:sp>
        <p:sp>
          <p:nvSpPr>
            <p:cNvPr id="11280" name="Rectangle 52"/>
            <p:cNvSpPr>
              <a:spLocks noChangeArrowheads="1"/>
            </p:cNvSpPr>
            <p:nvPr/>
          </p:nvSpPr>
          <p:spPr bwMode="auto">
            <a:xfrm>
              <a:off x="1248" y="2016"/>
              <a:ext cx="921" cy="194"/>
            </a:xfrm>
            <a:prstGeom prst="rect">
              <a:avLst/>
            </a:prstGeom>
            <a:noFill/>
            <a:ln w="25400">
              <a:noFill/>
              <a:miter lim="800000"/>
              <a:headEnd/>
              <a:tailEnd/>
            </a:ln>
          </p:spPr>
          <p:txBody>
            <a:bodyPr wrap="none">
              <a:spAutoFit/>
            </a:bodyPr>
            <a:lstStyle/>
            <a:p>
              <a:pPr>
                <a:lnSpc>
                  <a:spcPct val="100000"/>
                </a:lnSpc>
              </a:pPr>
              <a:r>
                <a:rPr lang="en-US" sz="1400" b="0" dirty="0">
                  <a:latin typeface="Calibri" pitchFamily="34" charset="0"/>
                </a:rPr>
                <a:t>Positive Overflow</a:t>
              </a:r>
            </a:p>
          </p:txBody>
        </p:sp>
        <p:sp>
          <p:nvSpPr>
            <p:cNvPr id="11281" name="Rectangle 53"/>
            <p:cNvSpPr>
              <a:spLocks noChangeArrowheads="1"/>
            </p:cNvSpPr>
            <p:nvPr/>
          </p:nvSpPr>
          <p:spPr bwMode="auto">
            <a:xfrm>
              <a:off x="1152" y="2448"/>
              <a:ext cx="432" cy="3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1282" name="Rectangle 54"/>
            <p:cNvSpPr>
              <a:spLocks noChangeArrowheads="1"/>
            </p:cNvSpPr>
            <p:nvPr/>
          </p:nvSpPr>
          <p:spPr bwMode="auto">
            <a:xfrm>
              <a:off x="720" y="2832"/>
              <a:ext cx="432" cy="3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1283" name="Rectangle 55"/>
            <p:cNvSpPr>
              <a:spLocks noChangeArrowheads="1"/>
            </p:cNvSpPr>
            <p:nvPr/>
          </p:nvSpPr>
          <p:spPr bwMode="auto">
            <a:xfrm>
              <a:off x="1152" y="2832"/>
              <a:ext cx="432" cy="3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1284" name="Freeform 56"/>
            <p:cNvSpPr>
              <a:spLocks/>
            </p:cNvSpPr>
            <p:nvPr/>
          </p:nvSpPr>
          <p:spPr bwMode="auto">
            <a:xfrm rot="5400000" flipH="1">
              <a:off x="1176" y="2424"/>
              <a:ext cx="384" cy="432"/>
            </a:xfrm>
            <a:custGeom>
              <a:avLst/>
              <a:gdLst>
                <a:gd name="T0" fmla="*/ 0 w 432"/>
                <a:gd name="T1" fmla="*/ 0 h 384"/>
                <a:gd name="T2" fmla="*/ 432 w 432"/>
                <a:gd name="T3" fmla="*/ 384 h 384"/>
                <a:gd name="T4" fmla="*/ 432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rgbClr val="FF9999"/>
            </a:solidFill>
            <a:ln w="25400">
              <a:solidFill>
                <a:schemeClr val="tx1"/>
              </a:solidFill>
              <a:round/>
              <a:headEnd/>
              <a:tailEnd/>
            </a:ln>
          </p:spPr>
          <p:txBody>
            <a:bodyPr wrap="none" anchor="ctr"/>
            <a:lstStyle/>
            <a:p>
              <a:endParaRPr lang="en-US"/>
            </a:p>
          </p:txBody>
        </p:sp>
        <p:sp>
          <p:nvSpPr>
            <p:cNvPr id="11285" name="Freeform 57"/>
            <p:cNvSpPr>
              <a:spLocks/>
            </p:cNvSpPr>
            <p:nvPr/>
          </p:nvSpPr>
          <p:spPr bwMode="auto">
            <a:xfrm rot="16200000" flipH="1">
              <a:off x="744" y="2808"/>
              <a:ext cx="384" cy="432"/>
            </a:xfrm>
            <a:custGeom>
              <a:avLst/>
              <a:gdLst>
                <a:gd name="T0" fmla="*/ 0 w 432"/>
                <a:gd name="T1" fmla="*/ 0 h 384"/>
                <a:gd name="T2" fmla="*/ 432 w 432"/>
                <a:gd name="T3" fmla="*/ 384 h 384"/>
                <a:gd name="T4" fmla="*/ 432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rgbClr val="FF9999"/>
            </a:solidFill>
            <a:ln w="25400">
              <a:solidFill>
                <a:schemeClr val="tx1"/>
              </a:solidFill>
              <a:round/>
              <a:headEnd/>
              <a:tailEnd/>
            </a:ln>
          </p:spPr>
          <p:txBody>
            <a:bodyPr wrap="none" anchor="ctr"/>
            <a:lstStyle/>
            <a:p>
              <a:endParaRPr lang="en-US"/>
            </a:p>
          </p:txBody>
        </p:sp>
        <p:sp>
          <p:nvSpPr>
            <p:cNvPr id="11286" name="Line 58"/>
            <p:cNvSpPr>
              <a:spLocks noChangeShapeType="1"/>
            </p:cNvSpPr>
            <p:nvPr/>
          </p:nvSpPr>
          <p:spPr bwMode="auto">
            <a:xfrm flipV="1">
              <a:off x="672" y="3072"/>
              <a:ext cx="144" cy="432"/>
            </a:xfrm>
            <a:prstGeom prst="line">
              <a:avLst/>
            </a:prstGeom>
            <a:noFill/>
            <a:ln w="25400">
              <a:solidFill>
                <a:schemeClr val="tx1"/>
              </a:solidFill>
              <a:round/>
              <a:headEnd/>
              <a:tailEnd type="triangle" w="med" len="med"/>
            </a:ln>
          </p:spPr>
          <p:txBody>
            <a:bodyPr wrap="none" anchor="ctr"/>
            <a:lstStyle/>
            <a:p>
              <a:endParaRPr lang="en-US"/>
            </a:p>
          </p:txBody>
        </p:sp>
        <p:sp>
          <p:nvSpPr>
            <p:cNvPr id="11287" name="Line 59"/>
            <p:cNvSpPr>
              <a:spLocks noChangeShapeType="1"/>
            </p:cNvSpPr>
            <p:nvPr/>
          </p:nvSpPr>
          <p:spPr bwMode="auto">
            <a:xfrm flipH="1">
              <a:off x="1440" y="2256"/>
              <a:ext cx="0" cy="336"/>
            </a:xfrm>
            <a:prstGeom prst="line">
              <a:avLst/>
            </a:prstGeom>
            <a:noFill/>
            <a:ln w="25400">
              <a:solidFill>
                <a:schemeClr val="tx1"/>
              </a:solidFill>
              <a:round/>
              <a:headEnd/>
              <a:tailEnd type="triangle" w="med" len="med"/>
            </a:ln>
          </p:spPr>
          <p:txBody>
            <a:bodyPr wrap="none" anchor="ctr"/>
            <a:lstStyle/>
            <a:p>
              <a:endParaRPr lang="en-US"/>
            </a:p>
          </p:txBody>
        </p:sp>
        <p:sp>
          <p:nvSpPr>
            <p:cNvPr id="11288" name="Rectangle 60"/>
            <p:cNvSpPr>
              <a:spLocks noChangeArrowheads="1"/>
            </p:cNvSpPr>
            <p:nvPr/>
          </p:nvSpPr>
          <p:spPr bwMode="auto">
            <a:xfrm>
              <a:off x="144" y="2159"/>
              <a:ext cx="976" cy="289"/>
            </a:xfrm>
            <a:prstGeom prst="rect">
              <a:avLst/>
            </a:prstGeom>
            <a:noFill/>
            <a:ln w="25400">
              <a:noFill/>
              <a:miter lim="800000"/>
              <a:headEnd/>
              <a:tailEnd/>
            </a:ln>
          </p:spPr>
          <p:txBody>
            <a:bodyPr wrap="none" lIns="90487" tIns="44450" rIns="90487" bIns="44450">
              <a:spAutoFit/>
            </a:bodyPr>
            <a:lstStyle/>
            <a:p>
              <a:pPr>
                <a:spcBef>
                  <a:spcPct val="30000"/>
                </a:spcBef>
              </a:pPr>
              <a:r>
                <a:rPr lang="en-US" dirty="0" err="1">
                  <a:solidFill>
                    <a:schemeClr val="tx2"/>
                  </a:solidFill>
                  <a:latin typeface="Calibri" pitchFamily="34" charset="0"/>
                </a:rPr>
                <a:t>TAdd</a:t>
              </a:r>
              <a:r>
                <a:rPr lang="en-US" dirty="0">
                  <a:solidFill>
                    <a:schemeClr val="tx2"/>
                  </a:solidFill>
                  <a:latin typeface="Calibri" pitchFamily="34" charset="0"/>
                </a:rPr>
                <a:t>(</a:t>
              </a:r>
              <a:r>
                <a:rPr lang="en-US" i="1" dirty="0">
                  <a:solidFill>
                    <a:schemeClr val="tx2"/>
                  </a:solidFill>
                  <a:latin typeface="Calibri" pitchFamily="34" charset="0"/>
                </a:rPr>
                <a:t>u</a:t>
              </a:r>
              <a:r>
                <a:rPr lang="en-US" dirty="0">
                  <a:solidFill>
                    <a:schemeClr val="tx2"/>
                  </a:solidFill>
                  <a:latin typeface="Calibri" pitchFamily="34" charset="0"/>
                </a:rPr>
                <a:t> , </a:t>
              </a:r>
              <a:r>
                <a:rPr lang="en-US" i="1" dirty="0">
                  <a:solidFill>
                    <a:schemeClr val="tx2"/>
                  </a:solidFill>
                  <a:latin typeface="Calibri" pitchFamily="34" charset="0"/>
                </a:rPr>
                <a:t>v</a:t>
              </a:r>
              <a:r>
                <a:rPr lang="en-US" dirty="0">
                  <a:solidFill>
                    <a:schemeClr val="tx2"/>
                  </a:solidFill>
                  <a:latin typeface="Calibri" pitchFamily="34" charset="0"/>
                </a:rPr>
                <a:t>)</a:t>
              </a:r>
            </a:p>
          </p:txBody>
        </p:sp>
      </p:grpSp>
      <p:sp>
        <p:nvSpPr>
          <p:cNvPr id="25" name="TextBox 24"/>
          <p:cNvSpPr txBox="1"/>
          <p:nvPr/>
        </p:nvSpPr>
        <p:spPr>
          <a:xfrm>
            <a:off x="4235302" y="4594225"/>
            <a:ext cx="551010" cy="363534"/>
          </a:xfrm>
          <a:prstGeom prst="rect">
            <a:avLst/>
          </a:prstGeom>
          <a:solidFill>
            <a:srgbClr val="FFFF99"/>
          </a:solidFill>
        </p:spPr>
        <p:txBody>
          <a:bodyPr wrap="square" rtlCol="0">
            <a:spAutoFit/>
          </a:bodyPr>
          <a:lstStyle/>
          <a:p>
            <a:r>
              <a:rPr lang="en-US" sz="2000" b="0" i="1" dirty="0">
                <a:latin typeface="Times New Roman" pitchFamily="18" charset="0"/>
                <a:cs typeface="Times New Roman" pitchFamily="18" charset="0"/>
              </a:rPr>
              <a:t>2</a:t>
            </a:r>
            <a:r>
              <a:rPr lang="en-US" sz="2000" b="0" i="1" baseline="30000" dirty="0">
                <a:latin typeface="Times New Roman" pitchFamily="18" charset="0"/>
                <a:cs typeface="Times New Roman" pitchFamily="18" charset="0"/>
              </a:rPr>
              <a:t>w</a:t>
            </a:r>
          </a:p>
        </p:txBody>
      </p:sp>
      <p:sp>
        <p:nvSpPr>
          <p:cNvPr id="26" name="TextBox 25"/>
          <p:cNvSpPr txBox="1"/>
          <p:nvPr/>
        </p:nvSpPr>
        <p:spPr>
          <a:xfrm>
            <a:off x="4288970" y="5260915"/>
            <a:ext cx="551010" cy="400110"/>
          </a:xfrm>
          <a:prstGeom prst="rect">
            <a:avLst/>
          </a:prstGeom>
          <a:solidFill>
            <a:srgbClr val="FFFF99"/>
          </a:solidFill>
        </p:spPr>
        <p:txBody>
          <a:bodyPr wrap="square" rtlCol="0">
            <a:spAutoFit/>
          </a:bodyPr>
          <a:lstStyle/>
          <a:p>
            <a:r>
              <a:rPr lang="en-US" sz="2000" b="0" i="1" dirty="0">
                <a:latin typeface="Times New Roman" pitchFamily="18" charset="0"/>
                <a:cs typeface="Times New Roman" pitchFamily="18" charset="0"/>
              </a:rPr>
              <a:t>2</a:t>
            </a:r>
            <a:r>
              <a:rPr lang="en-US" sz="2000" b="0" i="1" baseline="30000" dirty="0">
                <a:latin typeface="Times New Roman" pitchFamily="18" charset="0"/>
                <a:cs typeface="Times New Roman" pitchFamily="18" charset="0"/>
              </a:rPr>
              <a:t>w</a:t>
            </a:r>
          </a:p>
        </p:txBody>
      </p:sp>
      <p:sp>
        <p:nvSpPr>
          <p:cNvPr id="3" name="灯片编号占位符 2">
            <a:extLst>
              <a:ext uri="{FF2B5EF4-FFF2-40B4-BE49-F238E27FC236}">
                <a16:creationId xmlns:a16="http://schemas.microsoft.com/office/drawing/2014/main" id="{ED628354-D6C1-47D7-A565-95F1624601F3}"/>
              </a:ext>
            </a:extLst>
          </p:cNvPr>
          <p:cNvSpPr>
            <a:spLocks noGrp="1"/>
          </p:cNvSpPr>
          <p:nvPr>
            <p:ph type="sldNum" sz="quarter" idx="12"/>
          </p:nvPr>
        </p:nvSpPr>
        <p:spPr/>
        <p:txBody>
          <a:bodyPr/>
          <a:lstStyle/>
          <a:p>
            <a:pPr>
              <a:defRPr/>
            </a:pPr>
            <a:fld id="{7CD91111-FDA0-40C1-BB89-68CC8A010988}" type="slidenum">
              <a:rPr lang="zh-CN" altLang="en-US" smtClean="0"/>
              <a:pPr>
                <a:defRPr/>
              </a:pPr>
              <a:t>51</a:t>
            </a:fld>
            <a:endParaRPr lang="en-US" altLang="zh-CN"/>
          </a:p>
        </p:txBody>
      </p:sp>
    </p:spTree>
    <p:extLst>
      <p:ext uri="{BB962C8B-B14F-4D97-AF65-F5344CB8AC3E}">
        <p14:creationId xmlns:p14="http://schemas.microsoft.com/office/powerpoint/2010/main" val="883942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04800" y="76200"/>
            <a:ext cx="5908675" cy="555625"/>
          </a:xfrm>
        </p:spPr>
        <p:txBody>
          <a:bodyPr/>
          <a:lstStyle/>
          <a:p>
            <a:pPr eaLnBrk="1" hangingPunct="1">
              <a:defRPr/>
            </a:pPr>
            <a:r>
              <a:rPr lang="en-US"/>
              <a:t>Multiplication</a:t>
            </a:r>
          </a:p>
        </p:txBody>
      </p:sp>
      <p:sp>
        <p:nvSpPr>
          <p:cNvPr id="156675" name="Rectangle 3"/>
          <p:cNvSpPr>
            <a:spLocks noGrp="1" noChangeArrowheads="1"/>
          </p:cNvSpPr>
          <p:nvPr>
            <p:ph type="body" idx="1"/>
          </p:nvPr>
        </p:nvSpPr>
        <p:spPr>
          <a:xfrm>
            <a:off x="304800" y="817562"/>
            <a:ext cx="8307388" cy="5224463"/>
          </a:xfrm>
        </p:spPr>
        <p:txBody>
          <a:bodyPr lIns="90487" tIns="44450" rIns="90487" bIns="44450"/>
          <a:lstStyle/>
          <a:p>
            <a:pPr eaLnBrk="1" hangingPunct="1">
              <a:defRPr/>
            </a:pPr>
            <a:r>
              <a:rPr lang="en-US" sz="2400" dirty="0"/>
              <a:t>Goal: Computing Product of </a:t>
            </a:r>
            <a:r>
              <a:rPr lang="en-US" sz="2400" b="0" i="1" dirty="0"/>
              <a:t>w</a:t>
            </a:r>
            <a:r>
              <a:rPr lang="en-US" sz="2400" dirty="0"/>
              <a:t>-bit numbers </a:t>
            </a:r>
            <a:r>
              <a:rPr lang="en-US" sz="2400" b="0" i="1" dirty="0"/>
              <a:t>x</a:t>
            </a:r>
            <a:r>
              <a:rPr lang="en-US" sz="2400" dirty="0"/>
              <a:t>, </a:t>
            </a:r>
            <a:r>
              <a:rPr lang="en-US" sz="2400" b="0" i="1" dirty="0"/>
              <a:t>y</a:t>
            </a:r>
          </a:p>
          <a:p>
            <a:pPr lvl="1" eaLnBrk="1" hangingPunct="1">
              <a:defRPr/>
            </a:pPr>
            <a:r>
              <a:rPr lang="en-US" sz="2000" dirty="0"/>
              <a:t>Either signed or unsigned</a:t>
            </a:r>
          </a:p>
          <a:p>
            <a:pPr eaLnBrk="1" hangingPunct="1">
              <a:defRPr/>
            </a:pPr>
            <a:r>
              <a:rPr lang="en-US" sz="2400" dirty="0"/>
              <a:t>But, exact results can be bigger than </a:t>
            </a:r>
            <a:r>
              <a:rPr lang="en-US" sz="2400" b="0" i="1" dirty="0" err="1"/>
              <a:t>w</a:t>
            </a:r>
            <a:r>
              <a:rPr lang="en-US" sz="2400" b="0" i="1" dirty="0"/>
              <a:t> </a:t>
            </a:r>
            <a:r>
              <a:rPr lang="en-US" sz="2400" dirty="0"/>
              <a:t>bits</a:t>
            </a:r>
            <a:endParaRPr lang="en-US" sz="2400" i="1" dirty="0"/>
          </a:p>
          <a:p>
            <a:pPr lvl="1" eaLnBrk="1" hangingPunct="1">
              <a:defRPr/>
            </a:pPr>
            <a:r>
              <a:rPr lang="en-US" sz="2000" dirty="0"/>
              <a:t>Unsigned: up to 2</a:t>
            </a:r>
            <a:r>
              <a:rPr lang="en-US" sz="2000" i="1" dirty="0"/>
              <a:t>w</a:t>
            </a:r>
            <a:r>
              <a:rPr lang="en-US" sz="2000" dirty="0"/>
              <a:t> bits</a:t>
            </a:r>
          </a:p>
          <a:p>
            <a:pPr lvl="2">
              <a:defRPr/>
            </a:pPr>
            <a:r>
              <a:rPr lang="en-US" sz="1800" b="0" dirty="0"/>
              <a:t>Result range: 0 ≤ </a:t>
            </a:r>
            <a:r>
              <a:rPr lang="en-US" sz="1800" b="0" i="1" dirty="0"/>
              <a:t>x</a:t>
            </a:r>
            <a:r>
              <a:rPr lang="en-US" sz="1800" b="0" dirty="0"/>
              <a:t> * </a:t>
            </a:r>
            <a:r>
              <a:rPr lang="en-US" sz="1800" b="0" i="1" dirty="0"/>
              <a:t>y</a:t>
            </a:r>
            <a:r>
              <a:rPr lang="en-US" sz="1800" b="0" dirty="0"/>
              <a:t> ≤ (2</a:t>
            </a:r>
            <a:r>
              <a:rPr lang="en-US" sz="1800" b="0" i="1" baseline="30000" dirty="0"/>
              <a:t>w</a:t>
            </a:r>
            <a:r>
              <a:rPr lang="en-US" sz="1800" b="0" dirty="0"/>
              <a:t> – 1) </a:t>
            </a:r>
            <a:r>
              <a:rPr lang="en-US" sz="1800" b="0" baseline="30000" dirty="0"/>
              <a:t>2</a:t>
            </a:r>
            <a:r>
              <a:rPr lang="en-US" sz="1800" b="0" dirty="0"/>
              <a:t>  =  2</a:t>
            </a:r>
            <a:r>
              <a:rPr lang="en-US" sz="1800" b="0" baseline="30000" dirty="0"/>
              <a:t>2</a:t>
            </a:r>
            <a:r>
              <a:rPr lang="en-US" sz="1800" b="0" i="1" baseline="30000" dirty="0"/>
              <a:t>w</a:t>
            </a:r>
            <a:r>
              <a:rPr lang="en-US" sz="1800" b="0" dirty="0"/>
              <a:t> – 2</a:t>
            </a:r>
            <a:r>
              <a:rPr lang="en-US" sz="1800" b="0" i="1" baseline="30000" dirty="0"/>
              <a:t>w</a:t>
            </a:r>
            <a:r>
              <a:rPr lang="en-US" sz="1800" b="0" baseline="30000" dirty="0"/>
              <a:t>+1</a:t>
            </a:r>
            <a:r>
              <a:rPr lang="en-US" sz="1800" b="0" dirty="0"/>
              <a:t> + 1</a:t>
            </a:r>
          </a:p>
          <a:p>
            <a:pPr lvl="1" eaLnBrk="1" hangingPunct="1">
              <a:defRPr/>
            </a:pPr>
            <a:r>
              <a:rPr lang="en-US" sz="2000" dirty="0"/>
              <a:t>Two’s complement min (negative): Up to 2</a:t>
            </a:r>
            <a:r>
              <a:rPr lang="en-US" sz="2000" i="1" dirty="0"/>
              <a:t>w</a:t>
            </a:r>
            <a:r>
              <a:rPr lang="en-US" sz="2000" dirty="0"/>
              <a:t>-1 bits</a:t>
            </a:r>
          </a:p>
          <a:p>
            <a:pPr lvl="2">
              <a:defRPr/>
            </a:pPr>
            <a:r>
              <a:rPr lang="en-US" sz="1800" b="0" dirty="0"/>
              <a:t>Result range</a:t>
            </a:r>
            <a:r>
              <a:rPr lang="en-US" sz="1800" b="0" i="1" dirty="0"/>
              <a:t>: </a:t>
            </a:r>
            <a:r>
              <a:rPr lang="en-US" sz="1800" b="0" i="1" dirty="0" err="1"/>
              <a:t>x</a:t>
            </a:r>
            <a:r>
              <a:rPr lang="en-US" sz="1800" b="0" dirty="0"/>
              <a:t> * </a:t>
            </a:r>
            <a:r>
              <a:rPr lang="en-US" sz="1800" b="0" i="1" dirty="0"/>
              <a:t>y</a:t>
            </a:r>
            <a:r>
              <a:rPr lang="en-US" sz="1800" b="0" dirty="0"/>
              <a:t>  ≥ (–2</a:t>
            </a:r>
            <a:r>
              <a:rPr lang="en-US" sz="1800" b="0" i="1" baseline="30000" dirty="0"/>
              <a:t>w</a:t>
            </a:r>
            <a:r>
              <a:rPr lang="en-US" sz="1800" b="0" baseline="30000" dirty="0"/>
              <a:t>–1</a:t>
            </a:r>
            <a:r>
              <a:rPr lang="en-US" sz="1800" b="0" dirty="0"/>
              <a:t>)*(2</a:t>
            </a:r>
            <a:r>
              <a:rPr lang="en-US" sz="1800" b="0" i="1" baseline="30000" dirty="0"/>
              <a:t>w</a:t>
            </a:r>
            <a:r>
              <a:rPr lang="en-US" sz="1800" b="0" baseline="30000" dirty="0"/>
              <a:t>–1</a:t>
            </a:r>
            <a:r>
              <a:rPr lang="en-US" sz="1800" b="0" dirty="0"/>
              <a:t>–1)  =  –2</a:t>
            </a:r>
            <a:r>
              <a:rPr lang="en-US" sz="1800" b="0" baseline="30000" dirty="0"/>
              <a:t>2</a:t>
            </a:r>
            <a:r>
              <a:rPr lang="en-US" sz="1800" b="0" i="1" baseline="30000" dirty="0"/>
              <a:t>w</a:t>
            </a:r>
            <a:r>
              <a:rPr lang="en-US" sz="1800" b="0" baseline="30000" dirty="0"/>
              <a:t>–2 </a:t>
            </a:r>
            <a:r>
              <a:rPr lang="en-US" sz="1800" b="0" dirty="0"/>
              <a:t>+ 2</a:t>
            </a:r>
            <a:r>
              <a:rPr lang="en-US" sz="1800" b="0" i="1" baseline="30000" dirty="0"/>
              <a:t>w</a:t>
            </a:r>
            <a:r>
              <a:rPr lang="en-US" sz="1800" b="0" baseline="30000" dirty="0"/>
              <a:t>–1</a:t>
            </a:r>
          </a:p>
          <a:p>
            <a:pPr lvl="1">
              <a:defRPr/>
            </a:pPr>
            <a:r>
              <a:rPr lang="en-US" sz="2000" dirty="0"/>
              <a:t>Two’s complement max (positive): Up to 2</a:t>
            </a:r>
            <a:r>
              <a:rPr lang="en-US" sz="2000" i="1" dirty="0"/>
              <a:t>w</a:t>
            </a:r>
            <a:r>
              <a:rPr lang="en-US" sz="2000" dirty="0"/>
              <a:t> bits, but only for (</a:t>
            </a:r>
            <a:r>
              <a:rPr lang="en-US" sz="2000" i="1" dirty="0"/>
              <a:t>TMin</a:t>
            </a:r>
            <a:r>
              <a:rPr lang="en-US" sz="2000" i="1" baseline="-25000" dirty="0"/>
              <a:t>w</a:t>
            </a:r>
            <a:r>
              <a:rPr lang="en-US" sz="2000" dirty="0"/>
              <a:t>)</a:t>
            </a:r>
            <a:r>
              <a:rPr lang="en-US" sz="2000" baseline="30000" dirty="0"/>
              <a:t>2</a:t>
            </a:r>
          </a:p>
          <a:p>
            <a:pPr lvl="2">
              <a:defRPr/>
            </a:pPr>
            <a:r>
              <a:rPr lang="en-US" sz="1800" b="0" dirty="0"/>
              <a:t>Result range: </a:t>
            </a:r>
            <a:r>
              <a:rPr lang="en-US" sz="1800" b="0" i="1" dirty="0" err="1"/>
              <a:t>x</a:t>
            </a:r>
            <a:r>
              <a:rPr lang="en-US" sz="1800" b="0" dirty="0"/>
              <a:t> * </a:t>
            </a:r>
            <a:r>
              <a:rPr lang="en-US" sz="1800" b="0" i="1" dirty="0"/>
              <a:t>y</a:t>
            </a:r>
            <a:r>
              <a:rPr lang="en-US" sz="1800" b="0" dirty="0"/>
              <a:t> ≤ (–2</a:t>
            </a:r>
            <a:r>
              <a:rPr lang="en-US" sz="1800" b="0" i="1" baseline="30000" dirty="0"/>
              <a:t>w</a:t>
            </a:r>
            <a:r>
              <a:rPr lang="en-US" sz="1800" b="0" baseline="30000" dirty="0"/>
              <a:t>–1</a:t>
            </a:r>
            <a:r>
              <a:rPr lang="en-US" sz="1800" b="0" dirty="0"/>
              <a:t>) </a:t>
            </a:r>
            <a:r>
              <a:rPr lang="en-US" sz="1800" b="0" baseline="30000" dirty="0"/>
              <a:t>2</a:t>
            </a:r>
            <a:r>
              <a:rPr lang="en-US" sz="1800" b="0" dirty="0"/>
              <a:t>  =  2</a:t>
            </a:r>
            <a:r>
              <a:rPr lang="en-US" sz="1800" b="0" baseline="30000" dirty="0"/>
              <a:t>2</a:t>
            </a:r>
            <a:r>
              <a:rPr lang="en-US" sz="1800" b="0" i="1" baseline="30000" dirty="0"/>
              <a:t>w</a:t>
            </a:r>
            <a:r>
              <a:rPr lang="en-US" sz="1800" b="0" baseline="30000" dirty="0"/>
              <a:t>–2</a:t>
            </a:r>
          </a:p>
          <a:p>
            <a:pPr eaLnBrk="1" hangingPunct="1">
              <a:defRPr/>
            </a:pPr>
            <a:r>
              <a:rPr lang="en-US" sz="2400" dirty="0"/>
              <a:t>So, maintaining exact results…</a:t>
            </a:r>
          </a:p>
          <a:p>
            <a:pPr lvl="1" eaLnBrk="1" hangingPunct="1">
              <a:defRPr/>
            </a:pPr>
            <a:r>
              <a:rPr lang="en-US" sz="2000" dirty="0"/>
              <a:t>would need to keep expanding word size with each product computed</a:t>
            </a:r>
          </a:p>
          <a:p>
            <a:pPr lvl="1" eaLnBrk="1" hangingPunct="1">
              <a:defRPr/>
            </a:pPr>
            <a:r>
              <a:rPr lang="en-US" sz="2000" dirty="0"/>
              <a:t>is done in software, if needed</a:t>
            </a:r>
          </a:p>
          <a:p>
            <a:pPr lvl="2">
              <a:defRPr/>
            </a:pPr>
            <a:r>
              <a:rPr lang="en-US" sz="1800" dirty="0"/>
              <a:t>e.g., by “arbitrary precision” arithmetic packages</a:t>
            </a:r>
          </a:p>
        </p:txBody>
      </p:sp>
      <p:sp>
        <p:nvSpPr>
          <p:cNvPr id="2" name="灯片编号占位符 1">
            <a:extLst>
              <a:ext uri="{FF2B5EF4-FFF2-40B4-BE49-F238E27FC236}">
                <a16:creationId xmlns:a16="http://schemas.microsoft.com/office/drawing/2014/main" id="{8A47BB28-B235-4F6A-A115-B50DA7EB62C6}"/>
              </a:ext>
            </a:extLst>
          </p:cNvPr>
          <p:cNvSpPr>
            <a:spLocks noGrp="1"/>
          </p:cNvSpPr>
          <p:nvPr>
            <p:ph type="sldNum" sz="quarter" idx="12"/>
          </p:nvPr>
        </p:nvSpPr>
        <p:spPr/>
        <p:txBody>
          <a:bodyPr/>
          <a:lstStyle/>
          <a:p>
            <a:pPr>
              <a:defRPr/>
            </a:pPr>
            <a:fld id="{7CD91111-FDA0-40C1-BB89-68CC8A010988}" type="slidenum">
              <a:rPr lang="zh-CN" altLang="en-US" smtClean="0"/>
              <a:pPr>
                <a:defRPr/>
              </a:pPr>
              <a:t>52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6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667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6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667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67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667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675">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228600" y="76200"/>
            <a:ext cx="7686675" cy="555625"/>
          </a:xfrm>
        </p:spPr>
        <p:txBody>
          <a:bodyPr/>
          <a:lstStyle/>
          <a:p>
            <a:pPr eaLnBrk="1" hangingPunct="1">
              <a:defRPr/>
            </a:pPr>
            <a:r>
              <a:rPr lang="en-US"/>
              <a:t>Unsigned Multiplication in C</a:t>
            </a:r>
          </a:p>
        </p:txBody>
      </p:sp>
      <p:sp>
        <p:nvSpPr>
          <p:cNvPr id="158723" name="Rectangle 3"/>
          <p:cNvSpPr>
            <a:spLocks noGrp="1" noChangeArrowheads="1"/>
          </p:cNvSpPr>
          <p:nvPr>
            <p:ph type="body" idx="1"/>
          </p:nvPr>
        </p:nvSpPr>
        <p:spPr>
          <a:xfrm>
            <a:off x="326320" y="2994076"/>
            <a:ext cx="6068618" cy="1643063"/>
          </a:xfrm>
        </p:spPr>
        <p:txBody>
          <a:bodyPr lIns="90487" tIns="44450" rIns="90487" bIns="44450"/>
          <a:lstStyle/>
          <a:p>
            <a:pPr eaLnBrk="1" hangingPunct="1">
              <a:tabLst>
                <a:tab pos="1828800" algn="l"/>
                <a:tab pos="2286000" algn="l"/>
                <a:tab pos="3035300" algn="l"/>
                <a:tab pos="3429000" algn="l"/>
              </a:tabLst>
              <a:defRPr/>
            </a:pPr>
            <a:r>
              <a:rPr lang="en-US" sz="2400" dirty="0"/>
              <a:t>Standard Multiplication Function</a:t>
            </a:r>
          </a:p>
          <a:p>
            <a:pPr lvl="1" eaLnBrk="1" hangingPunct="1">
              <a:tabLst>
                <a:tab pos="1828800" algn="l"/>
                <a:tab pos="2286000" algn="l"/>
                <a:tab pos="3035300" algn="l"/>
                <a:tab pos="3429000" algn="l"/>
              </a:tabLst>
              <a:defRPr/>
            </a:pPr>
            <a:r>
              <a:rPr lang="en-US" sz="2000" dirty="0"/>
              <a:t>Ignores high order </a:t>
            </a:r>
            <a:r>
              <a:rPr lang="en-US" sz="2000" b="0" i="1" dirty="0"/>
              <a:t>w</a:t>
            </a:r>
            <a:r>
              <a:rPr lang="en-US" sz="2000" dirty="0"/>
              <a:t> bits</a:t>
            </a:r>
          </a:p>
          <a:p>
            <a:pPr eaLnBrk="1" hangingPunct="1">
              <a:tabLst>
                <a:tab pos="1828800" algn="l"/>
                <a:tab pos="2286000" algn="l"/>
                <a:tab pos="3035300" algn="l"/>
                <a:tab pos="3429000" algn="l"/>
              </a:tabLst>
              <a:defRPr/>
            </a:pPr>
            <a:r>
              <a:rPr lang="en-US" sz="2400" dirty="0"/>
              <a:t>Implements Modular Arithmetic</a:t>
            </a:r>
          </a:p>
          <a:p>
            <a:pPr lvl="1" eaLnBrk="1" hangingPunct="1">
              <a:buFont typeface="Wingdings" pitchFamily="2" charset="2"/>
              <a:buNone/>
              <a:tabLst>
                <a:tab pos="1828800" algn="l"/>
                <a:tab pos="2286000" algn="l"/>
                <a:tab pos="3035300" algn="l"/>
                <a:tab pos="3429000" algn="l"/>
              </a:tabLst>
              <a:defRPr/>
            </a:pPr>
            <a:r>
              <a:rPr lang="en-US" sz="2000" b="0" dirty="0" err="1"/>
              <a:t>UMult</a:t>
            </a:r>
            <a:r>
              <a:rPr lang="en-US" sz="2000" b="0" i="1" baseline="-25000" dirty="0" err="1"/>
              <a:t>w</a:t>
            </a:r>
            <a:r>
              <a:rPr lang="en-US" sz="2000" b="0" dirty="0"/>
              <a:t>(</a:t>
            </a:r>
            <a:r>
              <a:rPr lang="en-US" sz="2000" b="0" i="1" dirty="0"/>
              <a:t>u</a:t>
            </a:r>
            <a:r>
              <a:rPr lang="en-US" sz="2000" b="0" dirty="0"/>
              <a:t> , </a:t>
            </a:r>
            <a:r>
              <a:rPr lang="en-US" sz="2000" b="0" i="1" dirty="0"/>
              <a:t>v</a:t>
            </a:r>
            <a:r>
              <a:rPr lang="en-US" sz="2000" b="0" dirty="0"/>
              <a:t>)	=	</a:t>
            </a:r>
            <a:r>
              <a:rPr lang="en-US" sz="2000" b="0" i="1" dirty="0"/>
              <a:t>u</a:t>
            </a:r>
            <a:r>
              <a:rPr lang="en-US" sz="2000" b="0" dirty="0"/>
              <a:t>   · </a:t>
            </a:r>
            <a:r>
              <a:rPr lang="en-US" sz="2000" b="0" i="1" dirty="0"/>
              <a:t>v</a:t>
            </a:r>
            <a:r>
              <a:rPr lang="en-US" sz="2000" b="0" dirty="0"/>
              <a:t>  mod 2</a:t>
            </a:r>
            <a:r>
              <a:rPr lang="en-US" sz="2000" b="0" i="1" baseline="30000" dirty="0"/>
              <a:t>w</a:t>
            </a:r>
          </a:p>
        </p:txBody>
      </p:sp>
      <p:grpSp>
        <p:nvGrpSpPr>
          <p:cNvPr id="2" name="Group 4"/>
          <p:cNvGrpSpPr>
            <a:grpSpLocks/>
          </p:cNvGrpSpPr>
          <p:nvPr/>
        </p:nvGrpSpPr>
        <p:grpSpPr bwMode="auto">
          <a:xfrm>
            <a:off x="6172200" y="1012825"/>
            <a:ext cx="2743200" cy="228600"/>
            <a:chOff x="2976" y="816"/>
            <a:chExt cx="1728" cy="144"/>
          </a:xfrm>
        </p:grpSpPr>
        <p:sp>
          <p:nvSpPr>
            <p:cNvPr id="3691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2"/>
          <p:cNvGrpSpPr>
            <a:grpSpLocks/>
          </p:cNvGrpSpPr>
          <p:nvPr/>
        </p:nvGrpSpPr>
        <p:grpSpPr bwMode="auto">
          <a:xfrm>
            <a:off x="6172200" y="1470025"/>
            <a:ext cx="2743200" cy="228600"/>
            <a:chOff x="2976" y="1104"/>
            <a:chExt cx="1728" cy="144"/>
          </a:xfrm>
        </p:grpSpPr>
        <p:sp>
          <p:nvSpPr>
            <p:cNvPr id="36904"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5"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6"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7"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8"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9"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10"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6870" name="Rectangle 20"/>
          <p:cNvSpPr>
            <a:spLocks noChangeArrowheads="1"/>
          </p:cNvSpPr>
          <p:nvPr/>
        </p:nvSpPr>
        <p:spPr bwMode="auto">
          <a:xfrm>
            <a:off x="5562600" y="936625"/>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36871" name="Rectangle 21"/>
          <p:cNvSpPr>
            <a:spLocks noChangeArrowheads="1"/>
          </p:cNvSpPr>
          <p:nvPr/>
        </p:nvSpPr>
        <p:spPr bwMode="auto">
          <a:xfrm>
            <a:off x="5562600" y="1393825"/>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36872" name="Line 22"/>
          <p:cNvSpPr>
            <a:spLocks noChangeShapeType="1"/>
          </p:cNvSpPr>
          <p:nvPr/>
        </p:nvSpPr>
        <p:spPr bwMode="auto">
          <a:xfrm>
            <a:off x="2743200" y="1774825"/>
            <a:ext cx="6324600" cy="0"/>
          </a:xfrm>
          <a:prstGeom prst="line">
            <a:avLst/>
          </a:prstGeom>
          <a:noFill/>
          <a:ln w="25400">
            <a:solidFill>
              <a:schemeClr val="tx1"/>
            </a:solidFill>
            <a:round/>
            <a:headEnd/>
            <a:tailEnd/>
          </a:ln>
        </p:spPr>
        <p:txBody>
          <a:bodyPr wrap="none" anchor="ctr"/>
          <a:lstStyle/>
          <a:p>
            <a:endParaRPr lang="en-US"/>
          </a:p>
        </p:txBody>
      </p:sp>
      <p:sp>
        <p:nvSpPr>
          <p:cNvPr id="36873" name="Rectangle 23"/>
          <p:cNvSpPr>
            <a:spLocks noChangeArrowheads="1"/>
          </p:cNvSpPr>
          <p:nvPr/>
        </p:nvSpPr>
        <p:spPr bwMode="auto">
          <a:xfrm>
            <a:off x="5181600" y="1393825"/>
            <a:ext cx="320675" cy="366713"/>
          </a:xfrm>
          <a:prstGeom prst="rect">
            <a:avLst/>
          </a:prstGeom>
          <a:noFill/>
          <a:ln w="25400">
            <a:noFill/>
            <a:miter lim="800000"/>
            <a:headEnd/>
            <a:tailEnd/>
          </a:ln>
        </p:spPr>
        <p:txBody>
          <a:bodyPr wrap="none">
            <a:spAutoFit/>
          </a:bodyPr>
          <a:lstStyle/>
          <a:p>
            <a:pPr>
              <a:lnSpc>
                <a:spcPct val="100000"/>
              </a:lnSpc>
            </a:pPr>
            <a:r>
              <a:rPr lang="en-US"/>
              <a:t>*</a:t>
            </a:r>
          </a:p>
        </p:txBody>
      </p:sp>
      <p:grpSp>
        <p:nvGrpSpPr>
          <p:cNvPr id="4" name="Group 24"/>
          <p:cNvGrpSpPr>
            <a:grpSpLocks/>
          </p:cNvGrpSpPr>
          <p:nvPr/>
        </p:nvGrpSpPr>
        <p:grpSpPr bwMode="auto">
          <a:xfrm>
            <a:off x="6172200" y="1927225"/>
            <a:ext cx="2743200" cy="228600"/>
            <a:chOff x="2976" y="1392"/>
            <a:chExt cx="1728" cy="144"/>
          </a:xfrm>
        </p:grpSpPr>
        <p:sp>
          <p:nvSpPr>
            <p:cNvPr id="36897"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8"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9"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0"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1"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2"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903"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6875" name="Rectangle 32"/>
          <p:cNvSpPr>
            <a:spLocks noChangeArrowheads="1"/>
          </p:cNvSpPr>
          <p:nvPr/>
        </p:nvSpPr>
        <p:spPr bwMode="auto">
          <a:xfrm>
            <a:off x="2857500" y="1774825"/>
            <a:ext cx="571500"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5" name="Group 33"/>
          <p:cNvGrpSpPr>
            <a:grpSpLocks/>
          </p:cNvGrpSpPr>
          <p:nvPr/>
        </p:nvGrpSpPr>
        <p:grpSpPr bwMode="auto">
          <a:xfrm>
            <a:off x="6172200" y="2384425"/>
            <a:ext cx="2743200" cy="228600"/>
            <a:chOff x="2976" y="1392"/>
            <a:chExt cx="1728" cy="144"/>
          </a:xfrm>
        </p:grpSpPr>
        <p:sp>
          <p:nvSpPr>
            <p:cNvPr id="36890"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1"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2"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3"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4"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5"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36896"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36877" name="Line 41"/>
          <p:cNvSpPr>
            <a:spLocks noChangeShapeType="1"/>
          </p:cNvSpPr>
          <p:nvPr/>
        </p:nvSpPr>
        <p:spPr bwMode="auto">
          <a:xfrm flipV="1">
            <a:off x="2743200" y="2232025"/>
            <a:ext cx="6324600" cy="0"/>
          </a:xfrm>
          <a:prstGeom prst="line">
            <a:avLst/>
          </a:prstGeom>
          <a:noFill/>
          <a:ln w="25400">
            <a:solidFill>
              <a:schemeClr val="tx1"/>
            </a:solidFill>
            <a:round/>
            <a:headEnd/>
            <a:tailEnd/>
          </a:ln>
        </p:spPr>
        <p:txBody>
          <a:bodyPr wrap="none" anchor="ctr"/>
          <a:lstStyle/>
          <a:p>
            <a:endParaRPr lang="en-US"/>
          </a:p>
        </p:txBody>
      </p:sp>
      <p:sp>
        <p:nvSpPr>
          <p:cNvPr id="36878" name="Text Box 42"/>
          <p:cNvSpPr txBox="1">
            <a:spLocks noChangeArrowheads="1"/>
          </p:cNvSpPr>
          <p:nvPr/>
        </p:nvSpPr>
        <p:spPr bwMode="auto">
          <a:xfrm>
            <a:off x="40218" y="1841470"/>
            <a:ext cx="2586798"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Product: 2*</a:t>
            </a:r>
            <a:r>
              <a:rPr lang="en-US" sz="2000" b="0" i="1" dirty="0">
                <a:latin typeface="Calibri" pitchFamily="34" charset="0"/>
              </a:rPr>
              <a:t>w</a:t>
            </a:r>
            <a:r>
              <a:rPr lang="en-US" sz="2000" b="0" dirty="0">
                <a:latin typeface="Calibri" pitchFamily="34" charset="0"/>
              </a:rPr>
              <a:t>  bits</a:t>
            </a:r>
          </a:p>
        </p:txBody>
      </p:sp>
      <p:sp>
        <p:nvSpPr>
          <p:cNvPr id="36879" name="Text Box 43"/>
          <p:cNvSpPr txBox="1">
            <a:spLocks noChangeArrowheads="1"/>
          </p:cNvSpPr>
          <p:nvPr/>
        </p:nvSpPr>
        <p:spPr bwMode="auto">
          <a:xfrm>
            <a:off x="76200" y="1187801"/>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36880" name="Text Box 44"/>
          <p:cNvSpPr txBox="1">
            <a:spLocks noChangeArrowheads="1"/>
          </p:cNvSpPr>
          <p:nvPr/>
        </p:nvSpPr>
        <p:spPr bwMode="auto">
          <a:xfrm>
            <a:off x="76201" y="2460625"/>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a:t>
            </a:r>
            <a:r>
              <a:rPr lang="en-US" sz="2000" b="0" i="1" dirty="0">
                <a:latin typeface="Calibri" pitchFamily="34" charset="0"/>
              </a:rPr>
              <a:t>w</a:t>
            </a:r>
            <a:r>
              <a:rPr lang="en-US" sz="2000" b="0" dirty="0">
                <a:latin typeface="Calibri" pitchFamily="34" charset="0"/>
              </a:rPr>
              <a:t> bits: </a:t>
            </a:r>
            <a:r>
              <a:rPr lang="en-US" sz="2000" b="0" i="1" dirty="0">
                <a:latin typeface="Calibri" pitchFamily="34" charset="0"/>
              </a:rPr>
              <a:t>w</a:t>
            </a:r>
            <a:r>
              <a:rPr lang="en-US" sz="2000" b="0" dirty="0">
                <a:latin typeface="Calibri" pitchFamily="34" charset="0"/>
              </a:rPr>
              <a:t> bits</a:t>
            </a:r>
          </a:p>
        </p:txBody>
      </p:sp>
      <p:sp>
        <p:nvSpPr>
          <p:cNvPr id="36881" name="Rectangle 45"/>
          <p:cNvSpPr>
            <a:spLocks noChangeArrowheads="1"/>
          </p:cNvSpPr>
          <p:nvPr/>
        </p:nvSpPr>
        <p:spPr bwMode="auto">
          <a:xfrm>
            <a:off x="4584700" y="2232025"/>
            <a:ext cx="1435100" cy="366713"/>
          </a:xfrm>
          <a:prstGeom prst="rect">
            <a:avLst/>
          </a:prstGeom>
          <a:noFill/>
          <a:ln w="25400">
            <a:noFill/>
            <a:miter lim="800000"/>
            <a:headEnd/>
            <a:tailEnd/>
          </a:ln>
        </p:spPr>
        <p:txBody>
          <a:bodyPr wrap="none">
            <a:spAutoFit/>
          </a:bodyPr>
          <a:lstStyle/>
          <a:p>
            <a:pPr algn="r">
              <a:lnSpc>
                <a:spcPct val="100000"/>
              </a:lnSpc>
            </a:pPr>
            <a:r>
              <a:rPr lang="en-US" b="0">
                <a:latin typeface="Times" pitchFamily="18" charset="0"/>
              </a:rPr>
              <a:t>UMult</a:t>
            </a:r>
            <a:r>
              <a:rPr lang="en-US" b="0" i="1" baseline="-25000">
                <a:latin typeface="Times" pitchFamily="18" charset="0"/>
              </a:rPr>
              <a:t>w</a:t>
            </a:r>
            <a:r>
              <a:rPr lang="en-US" b="0">
                <a:latin typeface="Times" pitchFamily="18" charset="0"/>
              </a:rPr>
              <a:t>(</a:t>
            </a:r>
            <a:r>
              <a:rPr lang="en-US" b="0" i="1">
                <a:latin typeface="Times" pitchFamily="18" charset="0"/>
              </a:rPr>
              <a:t>u</a:t>
            </a:r>
            <a:r>
              <a:rPr lang="en-US" b="0">
                <a:latin typeface="Times" pitchFamily="18" charset="0"/>
              </a:rPr>
              <a:t> , </a:t>
            </a:r>
            <a:r>
              <a:rPr lang="en-US" b="0" i="1">
                <a:latin typeface="Times" pitchFamily="18" charset="0"/>
              </a:rPr>
              <a:t>v</a:t>
            </a:r>
            <a:r>
              <a:rPr lang="en-US" b="0">
                <a:latin typeface="Times" pitchFamily="18" charset="0"/>
              </a:rPr>
              <a:t>)</a:t>
            </a:r>
          </a:p>
        </p:txBody>
      </p:sp>
      <p:grpSp>
        <p:nvGrpSpPr>
          <p:cNvPr id="6" name="Group 46"/>
          <p:cNvGrpSpPr>
            <a:grpSpLocks/>
          </p:cNvGrpSpPr>
          <p:nvPr/>
        </p:nvGrpSpPr>
        <p:grpSpPr bwMode="auto">
          <a:xfrm>
            <a:off x="3429000" y="1927225"/>
            <a:ext cx="2743200" cy="228600"/>
            <a:chOff x="2976" y="1392"/>
            <a:chExt cx="1728" cy="144"/>
          </a:xfrm>
          <a:solidFill>
            <a:schemeClr val="accent2">
              <a:lumMod val="40000"/>
              <a:lumOff val="60000"/>
            </a:schemeClr>
          </a:solidFill>
        </p:grpSpPr>
        <p:sp>
          <p:nvSpPr>
            <p:cNvPr id="36883" name="Rectangle 47"/>
            <p:cNvSpPr>
              <a:spLocks noChangeArrowheads="1"/>
            </p:cNvSpPr>
            <p:nvPr/>
          </p:nvSpPr>
          <p:spPr bwMode="auto">
            <a:xfrm>
              <a:off x="2976"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4" name="Rectangle 48"/>
            <p:cNvSpPr>
              <a:spLocks noChangeArrowheads="1"/>
            </p:cNvSpPr>
            <p:nvPr/>
          </p:nvSpPr>
          <p:spPr bwMode="auto">
            <a:xfrm>
              <a:off x="3120"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5" name="Rectangle 49"/>
            <p:cNvSpPr>
              <a:spLocks noChangeArrowheads="1"/>
            </p:cNvSpPr>
            <p:nvPr/>
          </p:nvSpPr>
          <p:spPr bwMode="auto">
            <a:xfrm>
              <a:off x="3264"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6" name="Rectangle 50"/>
            <p:cNvSpPr>
              <a:spLocks noChangeArrowheads="1"/>
            </p:cNvSpPr>
            <p:nvPr/>
          </p:nvSpPr>
          <p:spPr bwMode="auto">
            <a:xfrm>
              <a:off x="4272"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7" name="Rectangle 51"/>
            <p:cNvSpPr>
              <a:spLocks noChangeArrowheads="1"/>
            </p:cNvSpPr>
            <p:nvPr/>
          </p:nvSpPr>
          <p:spPr bwMode="auto">
            <a:xfrm>
              <a:off x="4416"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8" name="Rectangle 52"/>
            <p:cNvSpPr>
              <a:spLocks noChangeArrowheads="1"/>
            </p:cNvSpPr>
            <p:nvPr/>
          </p:nvSpPr>
          <p:spPr bwMode="auto">
            <a:xfrm>
              <a:off x="4560" y="1392"/>
              <a:ext cx="144" cy="144"/>
            </a:xfrm>
            <a:prstGeom prst="rect">
              <a:avLst/>
            </a:prstGeom>
            <a:grpFill/>
            <a:ln w="25400">
              <a:solidFill>
                <a:schemeClr val="tx1"/>
              </a:solidFill>
              <a:miter lim="800000"/>
              <a:headEnd/>
              <a:tailEnd/>
            </a:ln>
          </p:spPr>
          <p:txBody>
            <a:bodyPr wrap="none" anchor="ctr"/>
            <a:lstStyle/>
            <a:p>
              <a:pPr algn="ctr">
                <a:lnSpc>
                  <a:spcPct val="100000"/>
                </a:lnSpc>
              </a:pPr>
              <a:endParaRPr lang="en-US" b="0"/>
            </a:p>
          </p:txBody>
        </p:sp>
        <p:sp>
          <p:nvSpPr>
            <p:cNvPr id="36889" name="Rectangle 53"/>
            <p:cNvSpPr>
              <a:spLocks noChangeArrowheads="1"/>
            </p:cNvSpPr>
            <p:nvPr/>
          </p:nvSpPr>
          <p:spPr bwMode="auto">
            <a:xfrm>
              <a:off x="3408" y="1392"/>
              <a:ext cx="864" cy="144"/>
            </a:xfrm>
            <a:prstGeom prst="rect">
              <a:avLst/>
            </a:prstGeom>
            <a:grpFill/>
            <a:ln w="25400">
              <a:solidFill>
                <a:schemeClr val="tx1"/>
              </a:solidFill>
              <a:miter lim="800000"/>
              <a:headEnd/>
              <a:tailEnd/>
            </a:ln>
          </p:spPr>
          <p:txBody>
            <a:bodyPr wrap="none" anchor="ctr"/>
            <a:lstStyle/>
            <a:p>
              <a:pPr algn="ctr">
                <a:lnSpc>
                  <a:spcPct val="100000"/>
                </a:lnSpc>
              </a:pPr>
              <a:r>
                <a:rPr lang="en-US" b="0"/>
                <a:t>• • •</a:t>
              </a:r>
            </a:p>
          </p:txBody>
        </p:sp>
      </p:grpSp>
      <p:sp>
        <p:nvSpPr>
          <p:cNvPr id="69" name="Rectangle 5"/>
          <p:cNvSpPr>
            <a:spLocks/>
          </p:cNvSpPr>
          <p:nvPr/>
        </p:nvSpPr>
        <p:spPr bwMode="auto">
          <a:xfrm>
            <a:off x="2895600" y="4839414"/>
            <a:ext cx="3221395"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1110 1001</a:t>
            </a:r>
          </a:p>
          <a:p>
            <a:pPr eaLnBrk="1" hangingPunct="1"/>
            <a:r>
              <a:rPr lang="en-US" sz="2000" b="0" dirty="0">
                <a:solidFill>
                  <a:srgbClr val="000066"/>
                </a:solidFill>
                <a:latin typeface="Courier New Bold" charset="0"/>
                <a:ea typeface="Courier New Bold" charset="0"/>
                <a:cs typeface="Courier New Bold" charset="0"/>
                <a:sym typeface="Courier New Bold" charset="0"/>
              </a:rPr>
              <a:t>*          1101 0101</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70" name="Line 6"/>
          <p:cNvSpPr>
            <a:spLocks noChangeShapeType="1"/>
          </p:cNvSpPr>
          <p:nvPr/>
        </p:nvSpPr>
        <p:spPr bwMode="auto">
          <a:xfrm>
            <a:off x="2925483" y="5525214"/>
            <a:ext cx="3094317"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1" name="Rectangle 13"/>
          <p:cNvSpPr>
            <a:spLocks/>
          </p:cNvSpPr>
          <p:nvPr/>
        </p:nvSpPr>
        <p:spPr bwMode="auto">
          <a:xfrm>
            <a:off x="2895600" y="5495845"/>
            <a:ext cx="3221896"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1100 0001 1101 1101</a:t>
            </a:r>
          </a:p>
        </p:txBody>
      </p:sp>
      <p:sp>
        <p:nvSpPr>
          <p:cNvPr id="72" name="Rectangle 13"/>
          <p:cNvSpPr>
            <a:spLocks/>
          </p:cNvSpPr>
          <p:nvPr/>
        </p:nvSpPr>
        <p:spPr bwMode="auto">
          <a:xfrm>
            <a:off x="2895600" y="5860256"/>
            <a:ext cx="3221395"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1101 1101</a:t>
            </a:r>
          </a:p>
        </p:txBody>
      </p:sp>
      <p:sp>
        <p:nvSpPr>
          <p:cNvPr id="73" name="Line 6"/>
          <p:cNvSpPr>
            <a:spLocks noChangeShapeType="1"/>
          </p:cNvSpPr>
          <p:nvPr/>
        </p:nvSpPr>
        <p:spPr bwMode="auto">
          <a:xfrm>
            <a:off x="2925484" y="5865336"/>
            <a:ext cx="309431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4" name="Rectangle 5"/>
          <p:cNvSpPr>
            <a:spLocks/>
          </p:cNvSpPr>
          <p:nvPr/>
        </p:nvSpPr>
        <p:spPr bwMode="auto">
          <a:xfrm>
            <a:off x="6351193" y="4839414"/>
            <a:ext cx="913070"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E9</a:t>
            </a:r>
          </a:p>
          <a:p>
            <a:pPr eaLnBrk="1" hangingPunct="1"/>
            <a:r>
              <a:rPr lang="en-US" sz="2000" b="0" dirty="0">
                <a:solidFill>
                  <a:srgbClr val="000066"/>
                </a:solidFill>
                <a:latin typeface="Courier New Bold" charset="0"/>
                <a:ea typeface="Courier New Bold" charset="0"/>
                <a:cs typeface="Courier New Bold" charset="0"/>
                <a:sym typeface="Courier New Bold" charset="0"/>
              </a:rPr>
              <a:t>*  D5</a:t>
            </a:r>
          </a:p>
        </p:txBody>
      </p:sp>
      <p:sp>
        <p:nvSpPr>
          <p:cNvPr id="75" name="Line 6"/>
          <p:cNvSpPr>
            <a:spLocks noChangeShapeType="1"/>
          </p:cNvSpPr>
          <p:nvPr/>
        </p:nvSpPr>
        <p:spPr bwMode="auto">
          <a:xfrm>
            <a:off x="6427393" y="5525214"/>
            <a:ext cx="73540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6" name="Rectangle 13"/>
          <p:cNvSpPr>
            <a:spLocks/>
          </p:cNvSpPr>
          <p:nvPr/>
        </p:nvSpPr>
        <p:spPr bwMode="auto">
          <a:xfrm>
            <a:off x="6351193" y="5495845"/>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C1DD</a:t>
            </a:r>
          </a:p>
        </p:txBody>
      </p:sp>
      <p:sp>
        <p:nvSpPr>
          <p:cNvPr id="77" name="Rectangle 13"/>
          <p:cNvSpPr>
            <a:spLocks/>
          </p:cNvSpPr>
          <p:nvPr/>
        </p:nvSpPr>
        <p:spPr bwMode="auto">
          <a:xfrm>
            <a:off x="6351193" y="5860256"/>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DD</a:t>
            </a:r>
          </a:p>
        </p:txBody>
      </p:sp>
      <p:sp>
        <p:nvSpPr>
          <p:cNvPr id="78" name="Line 6"/>
          <p:cNvSpPr>
            <a:spLocks noChangeShapeType="1"/>
          </p:cNvSpPr>
          <p:nvPr/>
        </p:nvSpPr>
        <p:spPr bwMode="auto">
          <a:xfrm>
            <a:off x="6427392" y="5865336"/>
            <a:ext cx="735407"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9" name="Rectangle 5"/>
          <p:cNvSpPr>
            <a:spLocks/>
          </p:cNvSpPr>
          <p:nvPr/>
        </p:nvSpPr>
        <p:spPr bwMode="auto">
          <a:xfrm>
            <a:off x="7602937" y="4839414"/>
            <a:ext cx="1220847"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233</a:t>
            </a:r>
          </a:p>
          <a:p>
            <a:pPr eaLnBrk="1" hangingPunct="1"/>
            <a:r>
              <a:rPr lang="en-US" sz="2000" b="0" dirty="0">
                <a:solidFill>
                  <a:srgbClr val="000066"/>
                </a:solidFill>
                <a:latin typeface="Courier New Bold" charset="0"/>
                <a:ea typeface="Courier New Bold" charset="0"/>
                <a:cs typeface="Courier New Bold" charset="0"/>
                <a:sym typeface="Courier New Bold" charset="0"/>
              </a:rPr>
              <a:t>*   213</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80" name="Line 6"/>
          <p:cNvSpPr>
            <a:spLocks noChangeShapeType="1"/>
          </p:cNvSpPr>
          <p:nvPr/>
        </p:nvSpPr>
        <p:spPr bwMode="auto">
          <a:xfrm>
            <a:off x="7679136" y="5525214"/>
            <a:ext cx="1007663"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1" name="Rectangle 13"/>
          <p:cNvSpPr>
            <a:spLocks/>
          </p:cNvSpPr>
          <p:nvPr/>
        </p:nvSpPr>
        <p:spPr bwMode="auto">
          <a:xfrm>
            <a:off x="7602937" y="5495845"/>
            <a:ext cx="1220847"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49629</a:t>
            </a:r>
          </a:p>
        </p:txBody>
      </p:sp>
      <p:sp>
        <p:nvSpPr>
          <p:cNvPr id="82" name="Rectangle 13"/>
          <p:cNvSpPr>
            <a:spLocks/>
          </p:cNvSpPr>
          <p:nvPr/>
        </p:nvSpPr>
        <p:spPr bwMode="auto">
          <a:xfrm>
            <a:off x="7602937" y="5860256"/>
            <a:ext cx="1220847"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221</a:t>
            </a:r>
          </a:p>
        </p:txBody>
      </p:sp>
      <p:sp>
        <p:nvSpPr>
          <p:cNvPr id="83" name="Line 6"/>
          <p:cNvSpPr>
            <a:spLocks noChangeShapeType="1"/>
          </p:cNvSpPr>
          <p:nvPr/>
        </p:nvSpPr>
        <p:spPr bwMode="auto">
          <a:xfrm>
            <a:off x="7679136" y="5865336"/>
            <a:ext cx="1007663"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 name="灯片编号占位符 6">
            <a:extLst>
              <a:ext uri="{FF2B5EF4-FFF2-40B4-BE49-F238E27FC236}">
                <a16:creationId xmlns:a16="http://schemas.microsoft.com/office/drawing/2014/main" id="{FE327D9C-A4A8-4E89-BD35-C7EBC7B8C8C5}"/>
              </a:ext>
            </a:extLst>
          </p:cNvPr>
          <p:cNvSpPr>
            <a:spLocks noGrp="1"/>
          </p:cNvSpPr>
          <p:nvPr>
            <p:ph type="sldNum" sz="quarter" idx="12"/>
          </p:nvPr>
        </p:nvSpPr>
        <p:spPr/>
        <p:txBody>
          <a:bodyPr/>
          <a:lstStyle/>
          <a:p>
            <a:pPr>
              <a:defRPr/>
            </a:pPr>
            <a:fld id="{7CD91111-FDA0-40C1-BB89-68CC8A010988}" type="slidenum">
              <a:rPr lang="zh-CN" altLang="en-US" smtClean="0"/>
              <a:pPr>
                <a:defRPr/>
              </a:pPr>
              <a:t>53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animBg="1"/>
      <p:bldP spid="71" grpId="0"/>
      <p:bldP spid="72" grpId="0"/>
      <p:bldP spid="73" grpId="0" animBg="1"/>
      <p:bldP spid="74" grpId="0"/>
      <p:bldP spid="75" grpId="0" animBg="1"/>
      <p:bldP spid="76" grpId="0"/>
      <p:bldP spid="77" grpId="0"/>
      <p:bldP spid="78" grpId="0" animBg="1"/>
      <p:bldP spid="79" grpId="0"/>
      <p:bldP spid="80" grpId="0" animBg="1"/>
      <p:bldP spid="81" grpId="0"/>
      <p:bldP spid="82" grpId="0"/>
      <p:bldP spid="8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28600" y="152400"/>
            <a:ext cx="7686675" cy="555625"/>
          </a:xfrm>
        </p:spPr>
        <p:txBody>
          <a:bodyPr/>
          <a:lstStyle/>
          <a:p>
            <a:pPr eaLnBrk="1" hangingPunct="1">
              <a:defRPr/>
            </a:pPr>
            <a:r>
              <a:rPr lang="en-US" dirty="0"/>
              <a:t>Signed Multiplication in C</a:t>
            </a:r>
          </a:p>
        </p:txBody>
      </p:sp>
      <p:sp>
        <p:nvSpPr>
          <p:cNvPr id="191491" name="Rectangle 3"/>
          <p:cNvSpPr>
            <a:spLocks noGrp="1" noChangeArrowheads="1"/>
          </p:cNvSpPr>
          <p:nvPr>
            <p:ph type="body" idx="1"/>
          </p:nvPr>
        </p:nvSpPr>
        <p:spPr>
          <a:xfrm>
            <a:off x="379709" y="2794158"/>
            <a:ext cx="7849892" cy="2109310"/>
          </a:xfrm>
        </p:spPr>
        <p:txBody>
          <a:bodyPr lIns="90487" tIns="44450" rIns="90487" bIns="44450"/>
          <a:lstStyle/>
          <a:p>
            <a:pPr eaLnBrk="1" hangingPunct="1">
              <a:tabLst>
                <a:tab pos="1828800" algn="l"/>
                <a:tab pos="2286000" algn="l"/>
                <a:tab pos="3035300" algn="l"/>
                <a:tab pos="3429000" algn="l"/>
              </a:tabLst>
              <a:defRPr/>
            </a:pPr>
            <a:r>
              <a:rPr lang="en-US" sz="2400" dirty="0"/>
              <a:t>Standard Multiplication Function</a:t>
            </a:r>
          </a:p>
          <a:p>
            <a:pPr lvl="1" eaLnBrk="1" hangingPunct="1">
              <a:tabLst>
                <a:tab pos="1828800" algn="l"/>
                <a:tab pos="2286000" algn="l"/>
                <a:tab pos="3035300" algn="l"/>
                <a:tab pos="3429000" algn="l"/>
              </a:tabLst>
              <a:defRPr/>
            </a:pPr>
            <a:r>
              <a:rPr lang="en-US" sz="2000" dirty="0"/>
              <a:t>Ignores high order </a:t>
            </a:r>
            <a:r>
              <a:rPr lang="en-US" sz="2000" b="0" i="1" dirty="0"/>
              <a:t>w</a:t>
            </a:r>
            <a:r>
              <a:rPr lang="en-US" sz="2000" dirty="0"/>
              <a:t> bits</a:t>
            </a:r>
          </a:p>
          <a:p>
            <a:pPr lvl="1" eaLnBrk="1" hangingPunct="1">
              <a:tabLst>
                <a:tab pos="1828800" algn="l"/>
                <a:tab pos="2286000" algn="l"/>
                <a:tab pos="3035300" algn="l"/>
                <a:tab pos="3429000" algn="l"/>
              </a:tabLst>
              <a:defRPr/>
            </a:pPr>
            <a:r>
              <a:rPr lang="en-US" sz="2000" dirty="0"/>
              <a:t>Some of which are different for signed vs. unsigned multiplication</a:t>
            </a:r>
          </a:p>
          <a:p>
            <a:pPr lvl="1" eaLnBrk="1" hangingPunct="1">
              <a:tabLst>
                <a:tab pos="1828800" algn="l"/>
                <a:tab pos="2286000" algn="l"/>
                <a:tab pos="3035300" algn="l"/>
                <a:tab pos="3429000" algn="l"/>
              </a:tabLst>
              <a:defRPr/>
            </a:pPr>
            <a:r>
              <a:rPr lang="en-US" sz="2000" dirty="0"/>
              <a:t>Lower bits are the same</a:t>
            </a:r>
          </a:p>
        </p:txBody>
      </p:sp>
      <p:grpSp>
        <p:nvGrpSpPr>
          <p:cNvPr id="2" name="Group 4"/>
          <p:cNvGrpSpPr>
            <a:grpSpLocks/>
          </p:cNvGrpSpPr>
          <p:nvPr/>
        </p:nvGrpSpPr>
        <p:grpSpPr bwMode="auto">
          <a:xfrm>
            <a:off x="6172200" y="784225"/>
            <a:ext cx="2743200" cy="228600"/>
            <a:chOff x="2976" y="816"/>
            <a:chExt cx="1728" cy="144"/>
          </a:xfrm>
        </p:grpSpPr>
        <p:sp>
          <p:nvSpPr>
            <p:cNvPr id="41007"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8"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9"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0"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1"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2"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13"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3" name="Group 12"/>
          <p:cNvGrpSpPr>
            <a:grpSpLocks/>
          </p:cNvGrpSpPr>
          <p:nvPr/>
        </p:nvGrpSpPr>
        <p:grpSpPr bwMode="auto">
          <a:xfrm>
            <a:off x="6172200" y="1241425"/>
            <a:ext cx="2743200" cy="228600"/>
            <a:chOff x="2976" y="1104"/>
            <a:chExt cx="1728" cy="144"/>
          </a:xfrm>
        </p:grpSpPr>
        <p:sp>
          <p:nvSpPr>
            <p:cNvPr id="41000"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1"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2"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3"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4"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5"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1006"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40966" name="Rectangle 20"/>
          <p:cNvSpPr>
            <a:spLocks noChangeArrowheads="1"/>
          </p:cNvSpPr>
          <p:nvPr/>
        </p:nvSpPr>
        <p:spPr bwMode="auto">
          <a:xfrm>
            <a:off x="5562600" y="708025"/>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40967" name="Rectangle 21"/>
          <p:cNvSpPr>
            <a:spLocks noChangeArrowheads="1"/>
          </p:cNvSpPr>
          <p:nvPr/>
        </p:nvSpPr>
        <p:spPr bwMode="auto">
          <a:xfrm>
            <a:off x="5562600" y="1165225"/>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v</a:t>
            </a:r>
          </a:p>
        </p:txBody>
      </p:sp>
      <p:sp>
        <p:nvSpPr>
          <p:cNvPr id="40968" name="Line 22"/>
          <p:cNvSpPr>
            <a:spLocks noChangeShapeType="1"/>
          </p:cNvSpPr>
          <p:nvPr/>
        </p:nvSpPr>
        <p:spPr bwMode="auto">
          <a:xfrm>
            <a:off x="2743200" y="1546225"/>
            <a:ext cx="6324600" cy="0"/>
          </a:xfrm>
          <a:prstGeom prst="line">
            <a:avLst/>
          </a:prstGeom>
          <a:noFill/>
          <a:ln w="25400">
            <a:solidFill>
              <a:schemeClr val="tx1"/>
            </a:solidFill>
            <a:round/>
            <a:headEnd/>
            <a:tailEnd/>
          </a:ln>
        </p:spPr>
        <p:txBody>
          <a:bodyPr wrap="none" anchor="ctr"/>
          <a:lstStyle/>
          <a:p>
            <a:endParaRPr lang="en-US"/>
          </a:p>
        </p:txBody>
      </p:sp>
      <p:sp>
        <p:nvSpPr>
          <p:cNvPr id="40969" name="Rectangle 23"/>
          <p:cNvSpPr>
            <a:spLocks noChangeArrowheads="1"/>
          </p:cNvSpPr>
          <p:nvPr/>
        </p:nvSpPr>
        <p:spPr bwMode="auto">
          <a:xfrm>
            <a:off x="5181600" y="1165225"/>
            <a:ext cx="320675" cy="366713"/>
          </a:xfrm>
          <a:prstGeom prst="rect">
            <a:avLst/>
          </a:prstGeom>
          <a:noFill/>
          <a:ln w="25400">
            <a:noFill/>
            <a:miter lim="800000"/>
            <a:headEnd/>
            <a:tailEnd/>
          </a:ln>
        </p:spPr>
        <p:txBody>
          <a:bodyPr wrap="none">
            <a:spAutoFit/>
          </a:bodyPr>
          <a:lstStyle/>
          <a:p>
            <a:pPr>
              <a:lnSpc>
                <a:spcPct val="100000"/>
              </a:lnSpc>
            </a:pPr>
            <a:r>
              <a:rPr lang="en-US"/>
              <a:t>*</a:t>
            </a:r>
          </a:p>
        </p:txBody>
      </p:sp>
      <p:grpSp>
        <p:nvGrpSpPr>
          <p:cNvPr id="4" name="Group 24"/>
          <p:cNvGrpSpPr>
            <a:grpSpLocks/>
          </p:cNvGrpSpPr>
          <p:nvPr/>
        </p:nvGrpSpPr>
        <p:grpSpPr bwMode="auto">
          <a:xfrm>
            <a:off x="6172200" y="1698625"/>
            <a:ext cx="2743200" cy="228600"/>
            <a:chOff x="2976" y="1392"/>
            <a:chExt cx="1728" cy="144"/>
          </a:xfrm>
        </p:grpSpPr>
        <p:sp>
          <p:nvSpPr>
            <p:cNvPr id="40993"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4"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5"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6"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7"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8"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9"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40971" name="Rectangle 32"/>
          <p:cNvSpPr>
            <a:spLocks noChangeArrowheads="1"/>
          </p:cNvSpPr>
          <p:nvPr/>
        </p:nvSpPr>
        <p:spPr bwMode="auto">
          <a:xfrm>
            <a:off x="2857500" y="1546225"/>
            <a:ext cx="571500"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5" name="Group 33"/>
          <p:cNvGrpSpPr>
            <a:grpSpLocks/>
          </p:cNvGrpSpPr>
          <p:nvPr/>
        </p:nvGrpSpPr>
        <p:grpSpPr bwMode="auto">
          <a:xfrm>
            <a:off x="6172200" y="2155825"/>
            <a:ext cx="2743200" cy="228600"/>
            <a:chOff x="2976" y="1392"/>
            <a:chExt cx="1728" cy="144"/>
          </a:xfrm>
        </p:grpSpPr>
        <p:sp>
          <p:nvSpPr>
            <p:cNvPr id="40986"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87"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88"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89"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0"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1"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40992"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40973" name="Line 41"/>
          <p:cNvSpPr>
            <a:spLocks noChangeShapeType="1"/>
          </p:cNvSpPr>
          <p:nvPr/>
        </p:nvSpPr>
        <p:spPr bwMode="auto">
          <a:xfrm flipV="1">
            <a:off x="2743200" y="2003425"/>
            <a:ext cx="6324600" cy="0"/>
          </a:xfrm>
          <a:prstGeom prst="line">
            <a:avLst/>
          </a:prstGeom>
          <a:noFill/>
          <a:ln w="25400">
            <a:solidFill>
              <a:schemeClr val="tx1"/>
            </a:solidFill>
            <a:round/>
            <a:headEnd/>
            <a:tailEnd/>
          </a:ln>
        </p:spPr>
        <p:txBody>
          <a:bodyPr wrap="none" anchor="ctr"/>
          <a:lstStyle/>
          <a:p>
            <a:endParaRPr lang="en-US"/>
          </a:p>
        </p:txBody>
      </p:sp>
      <p:sp>
        <p:nvSpPr>
          <p:cNvPr id="40974" name="Text Box 42"/>
          <p:cNvSpPr txBox="1">
            <a:spLocks noChangeArrowheads="1"/>
          </p:cNvSpPr>
          <p:nvPr/>
        </p:nvSpPr>
        <p:spPr bwMode="auto">
          <a:xfrm>
            <a:off x="78201" y="1623275"/>
            <a:ext cx="2586798"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Product: 2*</a:t>
            </a:r>
            <a:r>
              <a:rPr lang="en-US" sz="2000" b="0" i="1" dirty="0">
                <a:latin typeface="Calibri" pitchFamily="34" charset="0"/>
              </a:rPr>
              <a:t>w</a:t>
            </a:r>
            <a:r>
              <a:rPr lang="en-US" sz="2000" b="0" dirty="0">
                <a:latin typeface="Calibri" pitchFamily="34" charset="0"/>
              </a:rPr>
              <a:t>  bits</a:t>
            </a:r>
          </a:p>
        </p:txBody>
      </p:sp>
      <p:sp>
        <p:nvSpPr>
          <p:cNvPr id="40975" name="Text Box 43"/>
          <p:cNvSpPr txBox="1">
            <a:spLocks noChangeArrowheads="1"/>
          </p:cNvSpPr>
          <p:nvPr/>
        </p:nvSpPr>
        <p:spPr bwMode="auto">
          <a:xfrm>
            <a:off x="76200" y="945497"/>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40976" name="Text Box 44"/>
          <p:cNvSpPr txBox="1">
            <a:spLocks noChangeArrowheads="1"/>
          </p:cNvSpPr>
          <p:nvPr/>
        </p:nvSpPr>
        <p:spPr bwMode="auto">
          <a:xfrm>
            <a:off x="76201" y="2241886"/>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a:t>
            </a:r>
            <a:r>
              <a:rPr lang="en-US" sz="2000" b="0" i="1" dirty="0">
                <a:latin typeface="Calibri" pitchFamily="34" charset="0"/>
              </a:rPr>
              <a:t>w</a:t>
            </a:r>
            <a:r>
              <a:rPr lang="en-US" sz="2000" b="0" dirty="0">
                <a:latin typeface="Calibri" pitchFamily="34" charset="0"/>
              </a:rPr>
              <a:t> bits: </a:t>
            </a:r>
            <a:r>
              <a:rPr lang="en-US" sz="2000" b="0" i="1" dirty="0">
                <a:latin typeface="Calibri" pitchFamily="34" charset="0"/>
              </a:rPr>
              <a:t>w</a:t>
            </a:r>
            <a:r>
              <a:rPr lang="en-US" sz="2000" b="0" dirty="0">
                <a:latin typeface="Calibri" pitchFamily="34" charset="0"/>
              </a:rPr>
              <a:t> bits</a:t>
            </a:r>
          </a:p>
        </p:txBody>
      </p:sp>
      <p:sp>
        <p:nvSpPr>
          <p:cNvPr id="40977" name="Rectangle 45"/>
          <p:cNvSpPr>
            <a:spLocks noChangeArrowheads="1"/>
          </p:cNvSpPr>
          <p:nvPr/>
        </p:nvSpPr>
        <p:spPr bwMode="auto">
          <a:xfrm>
            <a:off x="4648200" y="2003425"/>
            <a:ext cx="1409700" cy="366713"/>
          </a:xfrm>
          <a:prstGeom prst="rect">
            <a:avLst/>
          </a:prstGeom>
          <a:noFill/>
          <a:ln w="25400">
            <a:noFill/>
            <a:miter lim="800000"/>
            <a:headEnd/>
            <a:tailEnd/>
          </a:ln>
        </p:spPr>
        <p:txBody>
          <a:bodyPr wrap="none">
            <a:spAutoFit/>
          </a:bodyPr>
          <a:lstStyle/>
          <a:p>
            <a:pPr algn="r">
              <a:lnSpc>
                <a:spcPct val="100000"/>
              </a:lnSpc>
            </a:pPr>
            <a:r>
              <a:rPr lang="en-US" b="0" dirty="0" err="1">
                <a:latin typeface="Times" pitchFamily="18" charset="0"/>
              </a:rPr>
              <a:t>TMult</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grpSp>
        <p:nvGrpSpPr>
          <p:cNvPr id="6" name="Group 46"/>
          <p:cNvGrpSpPr>
            <a:grpSpLocks/>
          </p:cNvGrpSpPr>
          <p:nvPr/>
        </p:nvGrpSpPr>
        <p:grpSpPr bwMode="auto">
          <a:xfrm>
            <a:off x="3429000" y="1698625"/>
            <a:ext cx="2743200" cy="228600"/>
            <a:chOff x="2976" y="1392"/>
            <a:chExt cx="1728" cy="144"/>
          </a:xfrm>
        </p:grpSpPr>
        <p:sp>
          <p:nvSpPr>
            <p:cNvPr id="40979" name="Rectangle 47"/>
            <p:cNvSpPr>
              <a:spLocks noChangeArrowheads="1"/>
            </p:cNvSpPr>
            <p:nvPr/>
          </p:nvSpPr>
          <p:spPr bwMode="auto">
            <a:xfrm>
              <a:off x="2976"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0" name="Rectangle 48"/>
            <p:cNvSpPr>
              <a:spLocks noChangeArrowheads="1"/>
            </p:cNvSpPr>
            <p:nvPr/>
          </p:nvSpPr>
          <p:spPr bwMode="auto">
            <a:xfrm>
              <a:off x="3120"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1" name="Rectangle 49"/>
            <p:cNvSpPr>
              <a:spLocks noChangeArrowheads="1"/>
            </p:cNvSpPr>
            <p:nvPr/>
          </p:nvSpPr>
          <p:spPr bwMode="auto">
            <a:xfrm>
              <a:off x="3264"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2" name="Rectangle 50"/>
            <p:cNvSpPr>
              <a:spLocks noChangeArrowheads="1"/>
            </p:cNvSpPr>
            <p:nvPr/>
          </p:nvSpPr>
          <p:spPr bwMode="auto">
            <a:xfrm>
              <a:off x="4272"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3" name="Rectangle 51"/>
            <p:cNvSpPr>
              <a:spLocks noChangeArrowheads="1"/>
            </p:cNvSpPr>
            <p:nvPr/>
          </p:nvSpPr>
          <p:spPr bwMode="auto">
            <a:xfrm>
              <a:off x="4416"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4" name="Rectangle 52"/>
            <p:cNvSpPr>
              <a:spLocks noChangeArrowheads="1"/>
            </p:cNvSpPr>
            <p:nvPr/>
          </p:nvSpPr>
          <p:spPr bwMode="auto">
            <a:xfrm>
              <a:off x="4560" y="1392"/>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40985" name="Rectangle 53"/>
            <p:cNvSpPr>
              <a:spLocks noChangeArrowheads="1"/>
            </p:cNvSpPr>
            <p:nvPr/>
          </p:nvSpPr>
          <p:spPr bwMode="auto">
            <a:xfrm>
              <a:off x="3408" y="1392"/>
              <a:ext cx="86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b="0"/>
                <a:t>• • •</a:t>
              </a:r>
            </a:p>
          </p:txBody>
        </p:sp>
      </p:grpSp>
      <p:sp>
        <p:nvSpPr>
          <p:cNvPr id="64" name="Rectangle 5"/>
          <p:cNvSpPr>
            <a:spLocks/>
          </p:cNvSpPr>
          <p:nvPr/>
        </p:nvSpPr>
        <p:spPr bwMode="auto">
          <a:xfrm>
            <a:off x="7430830" y="4915614"/>
            <a:ext cx="1220847"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-23</a:t>
            </a:r>
          </a:p>
          <a:p>
            <a:pPr eaLnBrk="1" hangingPunct="1"/>
            <a:r>
              <a:rPr lang="en-US" sz="2000" b="0" dirty="0">
                <a:solidFill>
                  <a:srgbClr val="000066"/>
                </a:solidFill>
                <a:latin typeface="Courier New Bold" charset="0"/>
                <a:ea typeface="Courier New Bold" charset="0"/>
                <a:cs typeface="Courier New Bold" charset="0"/>
                <a:sym typeface="Courier New Bold" charset="0"/>
              </a:rPr>
              <a:t>*   -43</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65" name="Line 6"/>
          <p:cNvSpPr>
            <a:spLocks noChangeShapeType="1"/>
          </p:cNvSpPr>
          <p:nvPr/>
        </p:nvSpPr>
        <p:spPr bwMode="auto">
          <a:xfrm>
            <a:off x="7507030" y="5601414"/>
            <a:ext cx="106547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6" name="Rectangle 13"/>
          <p:cNvSpPr>
            <a:spLocks/>
          </p:cNvSpPr>
          <p:nvPr/>
        </p:nvSpPr>
        <p:spPr bwMode="auto">
          <a:xfrm>
            <a:off x="7430830" y="5572045"/>
            <a:ext cx="122102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989</a:t>
            </a:r>
          </a:p>
        </p:txBody>
      </p:sp>
      <p:sp>
        <p:nvSpPr>
          <p:cNvPr id="67" name="Rectangle 13"/>
          <p:cNvSpPr>
            <a:spLocks/>
          </p:cNvSpPr>
          <p:nvPr/>
        </p:nvSpPr>
        <p:spPr bwMode="auto">
          <a:xfrm>
            <a:off x="7430830" y="5936456"/>
            <a:ext cx="1220847"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-35</a:t>
            </a:r>
          </a:p>
        </p:txBody>
      </p:sp>
      <p:sp>
        <p:nvSpPr>
          <p:cNvPr id="68" name="Line 6"/>
          <p:cNvSpPr>
            <a:spLocks noChangeShapeType="1"/>
          </p:cNvSpPr>
          <p:nvPr/>
        </p:nvSpPr>
        <p:spPr bwMode="auto">
          <a:xfrm>
            <a:off x="7507030" y="5941536"/>
            <a:ext cx="1065470"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9" name="Rectangle 5"/>
          <p:cNvSpPr>
            <a:spLocks/>
          </p:cNvSpPr>
          <p:nvPr/>
        </p:nvSpPr>
        <p:spPr bwMode="auto">
          <a:xfrm>
            <a:off x="2895600" y="4915614"/>
            <a:ext cx="3221395"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1110 1001</a:t>
            </a:r>
          </a:p>
          <a:p>
            <a:pPr eaLnBrk="1" hangingPunct="1"/>
            <a:r>
              <a:rPr lang="en-US" sz="2000" b="0" dirty="0">
                <a:solidFill>
                  <a:srgbClr val="000066"/>
                </a:solidFill>
                <a:latin typeface="Courier New Bold" charset="0"/>
                <a:ea typeface="Courier New Bold" charset="0"/>
                <a:cs typeface="Courier New Bold" charset="0"/>
                <a:sym typeface="Courier New Bold" charset="0"/>
              </a:rPr>
              <a:t>*          1101 0101</a:t>
            </a: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70" name="Line 6"/>
          <p:cNvSpPr>
            <a:spLocks noChangeShapeType="1"/>
          </p:cNvSpPr>
          <p:nvPr/>
        </p:nvSpPr>
        <p:spPr bwMode="auto">
          <a:xfrm>
            <a:off x="2925483" y="5601414"/>
            <a:ext cx="3094317"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1" name="Rectangle 13"/>
          <p:cNvSpPr>
            <a:spLocks/>
          </p:cNvSpPr>
          <p:nvPr/>
        </p:nvSpPr>
        <p:spPr bwMode="auto">
          <a:xfrm>
            <a:off x="2895600" y="5572045"/>
            <a:ext cx="3221896"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0000 0011 1101 1101</a:t>
            </a:r>
          </a:p>
        </p:txBody>
      </p:sp>
      <p:sp>
        <p:nvSpPr>
          <p:cNvPr id="72" name="Rectangle 13"/>
          <p:cNvSpPr>
            <a:spLocks/>
          </p:cNvSpPr>
          <p:nvPr/>
        </p:nvSpPr>
        <p:spPr bwMode="auto">
          <a:xfrm>
            <a:off x="2895600" y="5936456"/>
            <a:ext cx="3221395"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1101 1101</a:t>
            </a:r>
          </a:p>
        </p:txBody>
      </p:sp>
      <p:sp>
        <p:nvSpPr>
          <p:cNvPr id="73" name="Line 6"/>
          <p:cNvSpPr>
            <a:spLocks noChangeShapeType="1"/>
          </p:cNvSpPr>
          <p:nvPr/>
        </p:nvSpPr>
        <p:spPr bwMode="auto">
          <a:xfrm>
            <a:off x="2925484" y="5941536"/>
            <a:ext cx="309431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4" name="Rectangle 5"/>
          <p:cNvSpPr>
            <a:spLocks/>
          </p:cNvSpPr>
          <p:nvPr/>
        </p:nvSpPr>
        <p:spPr bwMode="auto">
          <a:xfrm>
            <a:off x="6351193" y="4915614"/>
            <a:ext cx="913070" cy="718145"/>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E9</a:t>
            </a:r>
          </a:p>
          <a:p>
            <a:pPr eaLnBrk="1" hangingPunct="1"/>
            <a:r>
              <a:rPr lang="en-US" sz="2000" b="0" dirty="0">
                <a:solidFill>
                  <a:srgbClr val="000066"/>
                </a:solidFill>
                <a:latin typeface="Courier New Bold" charset="0"/>
                <a:ea typeface="Courier New Bold" charset="0"/>
                <a:cs typeface="Courier New Bold" charset="0"/>
                <a:sym typeface="Courier New Bold" charset="0"/>
              </a:rPr>
              <a:t>*  D5</a:t>
            </a:r>
          </a:p>
        </p:txBody>
      </p:sp>
      <p:sp>
        <p:nvSpPr>
          <p:cNvPr id="75" name="Line 6"/>
          <p:cNvSpPr>
            <a:spLocks noChangeShapeType="1"/>
          </p:cNvSpPr>
          <p:nvPr/>
        </p:nvSpPr>
        <p:spPr bwMode="auto">
          <a:xfrm>
            <a:off x="6427393" y="5601414"/>
            <a:ext cx="735406"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6" name="Rectangle 13"/>
          <p:cNvSpPr>
            <a:spLocks/>
          </p:cNvSpPr>
          <p:nvPr/>
        </p:nvSpPr>
        <p:spPr bwMode="auto">
          <a:xfrm>
            <a:off x="6351193" y="5572045"/>
            <a:ext cx="913196"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03DD</a:t>
            </a:r>
          </a:p>
        </p:txBody>
      </p:sp>
      <p:sp>
        <p:nvSpPr>
          <p:cNvPr id="77" name="Rectangle 13"/>
          <p:cNvSpPr>
            <a:spLocks/>
          </p:cNvSpPr>
          <p:nvPr/>
        </p:nvSpPr>
        <p:spPr bwMode="auto">
          <a:xfrm>
            <a:off x="6351193" y="5936456"/>
            <a:ext cx="913070"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DD</a:t>
            </a:r>
          </a:p>
        </p:txBody>
      </p:sp>
      <p:sp>
        <p:nvSpPr>
          <p:cNvPr id="78" name="Line 6"/>
          <p:cNvSpPr>
            <a:spLocks noChangeShapeType="1"/>
          </p:cNvSpPr>
          <p:nvPr/>
        </p:nvSpPr>
        <p:spPr bwMode="auto">
          <a:xfrm>
            <a:off x="6427392" y="5941536"/>
            <a:ext cx="735407" cy="0"/>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 name="灯片编号占位符 6">
            <a:extLst>
              <a:ext uri="{FF2B5EF4-FFF2-40B4-BE49-F238E27FC236}">
                <a16:creationId xmlns:a16="http://schemas.microsoft.com/office/drawing/2014/main" id="{987C40A1-1EE1-4D74-8C94-B9B5A927324A}"/>
              </a:ext>
            </a:extLst>
          </p:cNvPr>
          <p:cNvSpPr>
            <a:spLocks noGrp="1"/>
          </p:cNvSpPr>
          <p:nvPr>
            <p:ph type="sldNum" sz="quarter" idx="12"/>
          </p:nvPr>
        </p:nvSpPr>
        <p:spPr/>
        <p:txBody>
          <a:bodyPr/>
          <a:lstStyle/>
          <a:p>
            <a:pPr>
              <a:defRPr/>
            </a:pPr>
            <a:fld id="{7CD91111-FDA0-40C1-BB89-68CC8A010988}" type="slidenum">
              <a:rPr lang="zh-CN" altLang="en-US" smtClean="0"/>
              <a:pPr>
                <a:defRPr/>
              </a:pPr>
              <a:t>54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P spid="66" grpId="0"/>
      <p:bldP spid="67" grpId="0"/>
      <p:bldP spid="68" grpId="0" animBg="1"/>
      <p:bldP spid="69" grpId="0"/>
      <p:bldP spid="70" grpId="0" animBg="1"/>
      <p:bldP spid="71" grpId="0"/>
      <p:bldP spid="72" grpId="0"/>
      <p:bldP spid="73" grpId="0" animBg="1"/>
      <p:bldP spid="74" grpId="0"/>
      <p:bldP spid="75" grpId="0" animBg="1"/>
      <p:bldP spid="76" grpId="0"/>
      <p:bldP spid="77" grpId="0"/>
      <p:bldP spid="7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81000" y="152400"/>
            <a:ext cx="7399338" cy="573088"/>
          </a:xfrm>
        </p:spPr>
        <p:txBody>
          <a:bodyPr/>
          <a:lstStyle/>
          <a:p>
            <a:pPr eaLnBrk="1" hangingPunct="1">
              <a:defRPr/>
            </a:pPr>
            <a:r>
              <a:rPr lang="en-US" dirty="0"/>
              <a:t>Power-of-2 Multiply with Shift</a:t>
            </a:r>
          </a:p>
        </p:txBody>
      </p:sp>
      <p:sp>
        <p:nvSpPr>
          <p:cNvPr id="164867" name="Rectangle 3"/>
          <p:cNvSpPr>
            <a:spLocks noGrp="1" noChangeArrowheads="1"/>
          </p:cNvSpPr>
          <p:nvPr>
            <p:ph type="body" idx="1"/>
          </p:nvPr>
        </p:nvSpPr>
        <p:spPr>
          <a:xfrm>
            <a:off x="367707" y="776286"/>
            <a:ext cx="7896225" cy="5091109"/>
          </a:xfrm>
        </p:spPr>
        <p:txBody>
          <a:bodyPr/>
          <a:lstStyle/>
          <a:p>
            <a:pPr eaLnBrk="1" hangingPunct="1">
              <a:tabLst>
                <a:tab pos="2971800" algn="l"/>
              </a:tabLst>
              <a:defRPr/>
            </a:pPr>
            <a:r>
              <a:rPr lang="en-US" sz="2400" dirty="0"/>
              <a:t>Operation</a:t>
            </a:r>
          </a:p>
          <a:p>
            <a:pPr lvl="1" eaLnBrk="1" hangingPunct="1">
              <a:tabLst>
                <a:tab pos="2971800" algn="l"/>
              </a:tabLst>
              <a:defRPr/>
            </a:pPr>
            <a:r>
              <a:rPr lang="en-US" sz="2000" b="1" dirty="0">
                <a:latin typeface="Courier New" pitchFamily="49" charset="0"/>
              </a:rPr>
              <a:t>u &lt;&lt; k</a:t>
            </a:r>
            <a:r>
              <a:rPr lang="en-US" sz="2000" b="1" dirty="0"/>
              <a:t> </a:t>
            </a:r>
            <a:r>
              <a:rPr lang="en-US" sz="2000" dirty="0"/>
              <a:t>gives </a:t>
            </a:r>
            <a:r>
              <a:rPr lang="en-US" sz="2000" b="1" dirty="0">
                <a:latin typeface="Courier New" pitchFamily="49" charset="0"/>
              </a:rPr>
              <a:t>u * </a:t>
            </a:r>
            <a:r>
              <a:rPr lang="en-US" sz="2000" b="1" i="1" dirty="0"/>
              <a:t>2</a:t>
            </a:r>
            <a:r>
              <a:rPr lang="en-US" sz="2000" b="1" i="1" baseline="30000" dirty="0"/>
              <a:t>k</a:t>
            </a:r>
          </a:p>
          <a:p>
            <a:pPr lvl="1" eaLnBrk="1" hangingPunct="1">
              <a:tabLst>
                <a:tab pos="2971800" algn="l"/>
              </a:tabLst>
              <a:defRPr/>
            </a:pPr>
            <a:r>
              <a:rPr lang="en-US" sz="2000" dirty="0">
                <a:solidFill>
                  <a:schemeClr val="tx2"/>
                </a:solidFill>
              </a:rPr>
              <a:t>Both signed and unsigned</a:t>
            </a:r>
          </a:p>
          <a:p>
            <a:pPr eaLnBrk="1" hangingPunct="1">
              <a:tabLst>
                <a:tab pos="2971800" algn="l"/>
              </a:tabLst>
              <a:defRPr/>
            </a:pPr>
            <a:endParaRPr lang="en-US" sz="2400" dirty="0"/>
          </a:p>
          <a:p>
            <a:pPr eaLnBrk="1" hangingPunct="1">
              <a:tabLst>
                <a:tab pos="2971800" algn="l"/>
              </a:tabLst>
              <a:defRPr/>
            </a:pPr>
            <a:endParaRPr lang="en-US" sz="2400" dirty="0"/>
          </a:p>
          <a:p>
            <a:pPr eaLnBrk="1" hangingPunct="1">
              <a:tabLst>
                <a:tab pos="2971800" algn="l"/>
              </a:tabLst>
              <a:defRPr/>
            </a:pPr>
            <a:endParaRPr lang="en-US" sz="2400" dirty="0"/>
          </a:p>
          <a:p>
            <a:pPr eaLnBrk="1" hangingPunct="1">
              <a:tabLst>
                <a:tab pos="2971800" algn="l"/>
              </a:tabLst>
              <a:defRPr/>
            </a:pPr>
            <a:endParaRPr lang="en-US" sz="2400" dirty="0"/>
          </a:p>
          <a:p>
            <a:pPr eaLnBrk="1" hangingPunct="1">
              <a:tabLst>
                <a:tab pos="2971800" algn="l"/>
              </a:tabLst>
              <a:defRPr/>
            </a:pPr>
            <a:r>
              <a:rPr lang="en-US" sz="2400" dirty="0"/>
              <a:t>Examples</a:t>
            </a:r>
          </a:p>
          <a:p>
            <a:pPr lvl="1" eaLnBrk="1" hangingPunct="1">
              <a:tabLst>
                <a:tab pos="2971800" algn="l"/>
              </a:tabLst>
              <a:defRPr/>
            </a:pPr>
            <a:r>
              <a:rPr lang="en-US" sz="2000" b="1" dirty="0">
                <a:latin typeface="Courier New" pitchFamily="49" charset="0"/>
              </a:rPr>
              <a:t>u &lt;&lt; 3	==	u * 8</a:t>
            </a:r>
          </a:p>
          <a:p>
            <a:pPr lvl="1" eaLnBrk="1" hangingPunct="1">
              <a:tabLst>
                <a:tab pos="2971800" algn="l"/>
              </a:tabLst>
              <a:defRPr/>
            </a:pPr>
            <a:r>
              <a:rPr lang="en-US" sz="2000" b="1" dirty="0">
                <a:latin typeface="Courier New" pitchFamily="49" charset="0"/>
              </a:rPr>
              <a:t>(u &lt;&lt; 5) – (u &lt;&lt; 3)	==	u * 24</a:t>
            </a:r>
          </a:p>
          <a:p>
            <a:pPr lvl="1" eaLnBrk="1" hangingPunct="1">
              <a:tabLst>
                <a:tab pos="2971800" algn="l"/>
              </a:tabLst>
              <a:defRPr/>
            </a:pPr>
            <a:r>
              <a:rPr lang="en-US" sz="2000" dirty="0">
                <a:solidFill>
                  <a:schemeClr val="tx2"/>
                </a:solidFill>
              </a:rPr>
              <a:t>Most machines shift and add faster than multiply</a:t>
            </a:r>
          </a:p>
          <a:p>
            <a:pPr lvl="2" eaLnBrk="1" hangingPunct="1">
              <a:tabLst>
                <a:tab pos="2971800" algn="l"/>
              </a:tabLst>
              <a:defRPr/>
            </a:pPr>
            <a:r>
              <a:rPr lang="en-US" sz="1800" dirty="0"/>
              <a:t>Compiler generates this code automatically</a:t>
            </a:r>
          </a:p>
          <a:p>
            <a:pPr lvl="1" eaLnBrk="1" hangingPunct="1">
              <a:tabLst>
                <a:tab pos="2971800" algn="l"/>
              </a:tabLst>
              <a:defRPr/>
            </a:pPr>
            <a:endParaRPr lang="en-US" sz="2000" dirty="0"/>
          </a:p>
        </p:txBody>
      </p:sp>
      <p:sp>
        <p:nvSpPr>
          <p:cNvPr id="41988" name="Rectangle 4"/>
          <p:cNvSpPr>
            <a:spLocks noChangeArrowheads="1"/>
          </p:cNvSpPr>
          <p:nvPr/>
        </p:nvSpPr>
        <p:spPr bwMode="auto">
          <a:xfrm>
            <a:off x="5943600" y="19050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89" name="Rectangle 5"/>
          <p:cNvSpPr>
            <a:spLocks noChangeArrowheads="1"/>
          </p:cNvSpPr>
          <p:nvPr/>
        </p:nvSpPr>
        <p:spPr bwMode="auto">
          <a:xfrm>
            <a:off x="6172200" y="19050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0" name="Rectangle 6"/>
          <p:cNvSpPr>
            <a:spLocks noChangeArrowheads="1"/>
          </p:cNvSpPr>
          <p:nvPr/>
        </p:nvSpPr>
        <p:spPr bwMode="auto">
          <a:xfrm>
            <a:off x="6400800" y="19050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1" name="Rectangle 7"/>
          <p:cNvSpPr>
            <a:spLocks noChangeArrowheads="1"/>
          </p:cNvSpPr>
          <p:nvPr/>
        </p:nvSpPr>
        <p:spPr bwMode="auto">
          <a:xfrm>
            <a:off x="8001000" y="19050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2" name="Rectangle 8"/>
          <p:cNvSpPr>
            <a:spLocks noChangeArrowheads="1"/>
          </p:cNvSpPr>
          <p:nvPr/>
        </p:nvSpPr>
        <p:spPr bwMode="auto">
          <a:xfrm>
            <a:off x="8229600" y="19050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3" name="Rectangle 9"/>
          <p:cNvSpPr>
            <a:spLocks noChangeArrowheads="1"/>
          </p:cNvSpPr>
          <p:nvPr/>
        </p:nvSpPr>
        <p:spPr bwMode="auto">
          <a:xfrm>
            <a:off x="8458200" y="19050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1994" name="Rectangle 10"/>
          <p:cNvSpPr>
            <a:spLocks noChangeArrowheads="1"/>
          </p:cNvSpPr>
          <p:nvPr/>
        </p:nvSpPr>
        <p:spPr bwMode="auto">
          <a:xfrm>
            <a:off x="6629400" y="1905000"/>
            <a:ext cx="1371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 • •</a:t>
            </a:r>
          </a:p>
        </p:txBody>
      </p:sp>
      <p:sp>
        <p:nvSpPr>
          <p:cNvPr id="41995" name="Rectangle 11"/>
          <p:cNvSpPr>
            <a:spLocks noChangeArrowheads="1"/>
          </p:cNvSpPr>
          <p:nvPr/>
        </p:nvSpPr>
        <p:spPr bwMode="auto">
          <a:xfrm>
            <a:off x="5943600" y="2362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1996" name="Rectangle 12"/>
          <p:cNvSpPr>
            <a:spLocks noChangeArrowheads="1"/>
          </p:cNvSpPr>
          <p:nvPr/>
        </p:nvSpPr>
        <p:spPr bwMode="auto">
          <a:xfrm>
            <a:off x="6858000" y="2362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1997" name="Rectangle 13"/>
          <p:cNvSpPr>
            <a:spLocks noChangeArrowheads="1"/>
          </p:cNvSpPr>
          <p:nvPr/>
        </p:nvSpPr>
        <p:spPr bwMode="auto">
          <a:xfrm>
            <a:off x="7086600" y="2362200"/>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1998" name="Rectangle 14"/>
          <p:cNvSpPr>
            <a:spLocks noChangeArrowheads="1"/>
          </p:cNvSpPr>
          <p:nvPr/>
        </p:nvSpPr>
        <p:spPr bwMode="auto">
          <a:xfrm>
            <a:off x="7315200" y="2362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1999" name="Rectangle 15"/>
          <p:cNvSpPr>
            <a:spLocks noChangeArrowheads="1"/>
          </p:cNvSpPr>
          <p:nvPr/>
        </p:nvSpPr>
        <p:spPr bwMode="auto">
          <a:xfrm>
            <a:off x="8229600" y="2362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00" name="Rectangle 16"/>
          <p:cNvSpPr>
            <a:spLocks noChangeArrowheads="1"/>
          </p:cNvSpPr>
          <p:nvPr/>
        </p:nvSpPr>
        <p:spPr bwMode="auto">
          <a:xfrm>
            <a:off x="8458200" y="23622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01" name="Rectangle 17"/>
          <p:cNvSpPr>
            <a:spLocks noChangeArrowheads="1"/>
          </p:cNvSpPr>
          <p:nvPr/>
        </p:nvSpPr>
        <p:spPr bwMode="auto">
          <a:xfrm>
            <a:off x="6172200" y="23622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2002" name="Rectangle 18"/>
          <p:cNvSpPr>
            <a:spLocks noChangeArrowheads="1"/>
          </p:cNvSpPr>
          <p:nvPr/>
        </p:nvSpPr>
        <p:spPr bwMode="auto">
          <a:xfrm>
            <a:off x="5334000" y="1828800"/>
            <a:ext cx="298450" cy="366712"/>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42003" name="Rectangle 19"/>
          <p:cNvSpPr>
            <a:spLocks noChangeArrowheads="1"/>
          </p:cNvSpPr>
          <p:nvPr/>
        </p:nvSpPr>
        <p:spPr bwMode="auto">
          <a:xfrm>
            <a:off x="5334000" y="2286000"/>
            <a:ext cx="366713" cy="366712"/>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2004" name="Line 20"/>
          <p:cNvSpPr>
            <a:spLocks noChangeShapeType="1"/>
          </p:cNvSpPr>
          <p:nvPr/>
        </p:nvSpPr>
        <p:spPr bwMode="auto">
          <a:xfrm>
            <a:off x="2514600" y="2667000"/>
            <a:ext cx="6324600" cy="0"/>
          </a:xfrm>
          <a:prstGeom prst="line">
            <a:avLst/>
          </a:prstGeom>
          <a:noFill/>
          <a:ln w="25400">
            <a:solidFill>
              <a:schemeClr val="tx1"/>
            </a:solidFill>
            <a:round/>
            <a:headEnd/>
            <a:tailEnd/>
          </a:ln>
        </p:spPr>
        <p:txBody>
          <a:bodyPr wrap="none" anchor="ctr"/>
          <a:lstStyle/>
          <a:p>
            <a:endParaRPr lang="en-US"/>
          </a:p>
        </p:txBody>
      </p:sp>
      <p:sp>
        <p:nvSpPr>
          <p:cNvPr id="42005" name="Rectangle 21"/>
          <p:cNvSpPr>
            <a:spLocks noChangeArrowheads="1"/>
          </p:cNvSpPr>
          <p:nvPr/>
        </p:nvSpPr>
        <p:spPr bwMode="auto">
          <a:xfrm>
            <a:off x="4953000" y="2286000"/>
            <a:ext cx="320675" cy="366712"/>
          </a:xfrm>
          <a:prstGeom prst="rect">
            <a:avLst/>
          </a:prstGeom>
          <a:noFill/>
          <a:ln w="25400">
            <a:noFill/>
            <a:miter lim="800000"/>
            <a:headEnd/>
            <a:tailEnd/>
          </a:ln>
        </p:spPr>
        <p:txBody>
          <a:bodyPr wrap="none">
            <a:spAutoFit/>
          </a:bodyPr>
          <a:lstStyle/>
          <a:p>
            <a:pPr>
              <a:lnSpc>
                <a:spcPct val="100000"/>
              </a:lnSpc>
            </a:pPr>
            <a:r>
              <a:rPr lang="en-US"/>
              <a:t>*</a:t>
            </a:r>
          </a:p>
        </p:txBody>
      </p:sp>
      <p:sp>
        <p:nvSpPr>
          <p:cNvPr id="42006" name="Rectangle 22"/>
          <p:cNvSpPr>
            <a:spLocks noChangeArrowheads="1"/>
          </p:cNvSpPr>
          <p:nvPr/>
        </p:nvSpPr>
        <p:spPr bwMode="auto">
          <a:xfrm>
            <a:off x="3886200" y="2667000"/>
            <a:ext cx="652463" cy="366712"/>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42007" name="Line 23"/>
          <p:cNvSpPr>
            <a:spLocks noChangeShapeType="1"/>
          </p:cNvSpPr>
          <p:nvPr/>
        </p:nvSpPr>
        <p:spPr bwMode="auto">
          <a:xfrm flipV="1">
            <a:off x="2514600" y="3124200"/>
            <a:ext cx="6324600" cy="0"/>
          </a:xfrm>
          <a:prstGeom prst="line">
            <a:avLst/>
          </a:prstGeom>
          <a:noFill/>
          <a:ln w="25400">
            <a:solidFill>
              <a:schemeClr val="tx1"/>
            </a:solidFill>
            <a:round/>
            <a:headEnd/>
            <a:tailEnd/>
          </a:ln>
        </p:spPr>
        <p:txBody>
          <a:bodyPr wrap="none" anchor="ctr"/>
          <a:lstStyle/>
          <a:p>
            <a:endParaRPr lang="en-US"/>
          </a:p>
        </p:txBody>
      </p:sp>
      <p:sp>
        <p:nvSpPr>
          <p:cNvPr id="42008" name="Text Box 24"/>
          <p:cNvSpPr txBox="1">
            <a:spLocks noChangeArrowheads="1"/>
          </p:cNvSpPr>
          <p:nvPr/>
        </p:nvSpPr>
        <p:spPr bwMode="auto">
          <a:xfrm>
            <a:off x="990600" y="2743200"/>
            <a:ext cx="2573974"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True Product: </a:t>
            </a:r>
            <a:r>
              <a:rPr lang="en-US" sz="2000" b="0" i="1" dirty="0" err="1">
                <a:latin typeface="Calibri" pitchFamily="34" charset="0"/>
              </a:rPr>
              <a:t>w</a:t>
            </a:r>
            <a:r>
              <a:rPr lang="en-US" sz="2000" b="0" dirty="0" err="1">
                <a:latin typeface="Calibri" pitchFamily="34" charset="0"/>
              </a:rPr>
              <a:t>+</a:t>
            </a:r>
            <a:r>
              <a:rPr lang="en-US" sz="2000" b="0" i="1" dirty="0" err="1">
                <a:latin typeface="Calibri" pitchFamily="34" charset="0"/>
              </a:rPr>
              <a:t>k</a:t>
            </a:r>
            <a:r>
              <a:rPr lang="en-US" sz="2000" b="0" dirty="0">
                <a:latin typeface="Calibri" pitchFamily="34" charset="0"/>
              </a:rPr>
              <a:t>  bits</a:t>
            </a:r>
          </a:p>
        </p:txBody>
      </p:sp>
      <p:sp>
        <p:nvSpPr>
          <p:cNvPr id="42009" name="Text Box 25"/>
          <p:cNvSpPr txBox="1">
            <a:spLocks noChangeArrowheads="1"/>
          </p:cNvSpPr>
          <p:nvPr/>
        </p:nvSpPr>
        <p:spPr bwMode="auto">
          <a:xfrm>
            <a:off x="990600" y="2057400"/>
            <a:ext cx="1944315"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 </a:t>
            </a:r>
            <a:r>
              <a:rPr lang="en-US" sz="2000" b="0" i="1" dirty="0">
                <a:latin typeface="Calibri" pitchFamily="34" charset="0"/>
              </a:rPr>
              <a:t>w</a:t>
            </a:r>
            <a:r>
              <a:rPr lang="en-US" sz="2000" b="0" dirty="0">
                <a:latin typeface="Calibri" pitchFamily="34" charset="0"/>
              </a:rPr>
              <a:t> bits</a:t>
            </a:r>
          </a:p>
        </p:txBody>
      </p:sp>
      <p:sp>
        <p:nvSpPr>
          <p:cNvPr id="42010" name="Text Box 26"/>
          <p:cNvSpPr txBox="1">
            <a:spLocks noChangeArrowheads="1"/>
          </p:cNvSpPr>
          <p:nvPr/>
        </p:nvSpPr>
        <p:spPr bwMode="auto">
          <a:xfrm>
            <a:off x="990600" y="3186112"/>
            <a:ext cx="2438400" cy="400110"/>
          </a:xfrm>
          <a:prstGeom prst="rect">
            <a:avLst/>
          </a:prstGeom>
          <a:noFill/>
          <a:ln w="25400">
            <a:noFill/>
            <a:miter lim="800000"/>
            <a:headEnd/>
            <a:tailEnd/>
          </a:ln>
        </p:spPr>
        <p:txBody>
          <a:bodyPr>
            <a:spAutoFit/>
          </a:bodyPr>
          <a:lstStyle/>
          <a:p>
            <a:pPr>
              <a:lnSpc>
                <a:spcPct val="100000"/>
              </a:lnSpc>
            </a:pPr>
            <a:r>
              <a:rPr lang="en-US" sz="2000" b="0" dirty="0">
                <a:latin typeface="Calibri" pitchFamily="34" charset="0"/>
              </a:rPr>
              <a:t>Discard </a:t>
            </a:r>
            <a:r>
              <a:rPr lang="en-US" sz="2000" b="0" i="1" dirty="0">
                <a:latin typeface="Calibri" pitchFamily="34" charset="0"/>
              </a:rPr>
              <a:t>k </a:t>
            </a:r>
            <a:r>
              <a:rPr lang="en-US" sz="2000" b="0" dirty="0">
                <a:latin typeface="Calibri" pitchFamily="34" charset="0"/>
              </a:rPr>
              <a:t> bits: </a:t>
            </a:r>
            <a:r>
              <a:rPr lang="en-US" sz="2000" b="0" i="1" dirty="0">
                <a:latin typeface="Calibri" pitchFamily="34" charset="0"/>
              </a:rPr>
              <a:t>w</a:t>
            </a:r>
            <a:r>
              <a:rPr lang="en-US" sz="2000" b="0" dirty="0">
                <a:latin typeface="Calibri" pitchFamily="34" charset="0"/>
              </a:rPr>
              <a:t> bits</a:t>
            </a:r>
          </a:p>
        </p:txBody>
      </p:sp>
      <p:sp>
        <p:nvSpPr>
          <p:cNvPr id="42011" name="Rectangle 27"/>
          <p:cNvSpPr>
            <a:spLocks noChangeArrowheads="1"/>
          </p:cNvSpPr>
          <p:nvPr/>
        </p:nvSpPr>
        <p:spPr bwMode="auto">
          <a:xfrm>
            <a:off x="4383692" y="3186112"/>
            <a:ext cx="1382109" cy="338554"/>
          </a:xfrm>
          <a:prstGeom prst="rect">
            <a:avLst/>
          </a:prstGeom>
          <a:noFill/>
          <a:ln w="25400">
            <a:noFill/>
            <a:miter lim="800000"/>
            <a:headEnd/>
            <a:tailEnd/>
          </a:ln>
        </p:spPr>
        <p:txBody>
          <a:bodyPr wrap="none">
            <a:spAutoFit/>
          </a:bodyPr>
          <a:lstStyle/>
          <a:p>
            <a:pPr algn="r">
              <a:lnSpc>
                <a:spcPct val="100000"/>
              </a:lnSpc>
            </a:pPr>
            <a:r>
              <a:rPr lang="en-US" sz="1600" b="0">
                <a:latin typeface="Times" pitchFamily="18" charset="0"/>
              </a:rPr>
              <a:t>UMult</a:t>
            </a:r>
            <a:r>
              <a:rPr lang="en-US" sz="1600" b="0" i="1" baseline="-25000">
                <a:latin typeface="Times" pitchFamily="18" charset="0"/>
              </a:rPr>
              <a:t>w</a:t>
            </a:r>
            <a:r>
              <a:rPr lang="en-US" sz="1600" b="0">
                <a:latin typeface="Times" pitchFamily="18" charset="0"/>
              </a:rPr>
              <a:t>(</a:t>
            </a:r>
            <a:r>
              <a:rPr lang="en-US" sz="1600" b="0" i="1">
                <a:latin typeface="Times" pitchFamily="18" charset="0"/>
              </a:rPr>
              <a:t>u</a:t>
            </a:r>
            <a:r>
              <a:rPr lang="en-US" sz="1600" b="0">
                <a:latin typeface="Times" pitchFamily="18" charset="0"/>
              </a:rPr>
              <a:t> , 2</a:t>
            </a:r>
            <a:r>
              <a:rPr lang="en-US" sz="1600" b="0" i="1" baseline="30000">
                <a:latin typeface="Times" pitchFamily="18" charset="0"/>
              </a:rPr>
              <a:t>k</a:t>
            </a:r>
            <a:r>
              <a:rPr lang="en-US" sz="1600" b="0">
                <a:latin typeface="Times" pitchFamily="18" charset="0"/>
              </a:rPr>
              <a:t>)</a:t>
            </a:r>
          </a:p>
        </p:txBody>
      </p:sp>
      <p:sp>
        <p:nvSpPr>
          <p:cNvPr id="42012" name="Rectangle 28"/>
          <p:cNvSpPr>
            <a:spLocks noChangeArrowheads="1"/>
          </p:cNvSpPr>
          <p:nvPr/>
        </p:nvSpPr>
        <p:spPr bwMode="auto">
          <a:xfrm>
            <a:off x="7543800" y="23622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2013" name="Rectangle 29"/>
          <p:cNvSpPr>
            <a:spLocks noChangeArrowheads="1"/>
          </p:cNvSpPr>
          <p:nvPr/>
        </p:nvSpPr>
        <p:spPr bwMode="auto">
          <a:xfrm>
            <a:off x="7105650" y="1447800"/>
            <a:ext cx="285750" cy="366712"/>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grpSp>
        <p:nvGrpSpPr>
          <p:cNvPr id="2" name="Group 30"/>
          <p:cNvGrpSpPr>
            <a:grpSpLocks/>
          </p:cNvGrpSpPr>
          <p:nvPr/>
        </p:nvGrpSpPr>
        <p:grpSpPr bwMode="auto">
          <a:xfrm>
            <a:off x="4572000" y="2819400"/>
            <a:ext cx="2743200" cy="228600"/>
            <a:chOff x="2976" y="816"/>
            <a:chExt cx="1728" cy="144"/>
          </a:xfrm>
        </p:grpSpPr>
        <p:sp>
          <p:nvSpPr>
            <p:cNvPr id="42028" name="Rectangle 31"/>
            <p:cNvSpPr>
              <a:spLocks noChangeArrowheads="1"/>
            </p:cNvSpPr>
            <p:nvPr/>
          </p:nvSpPr>
          <p:spPr bwMode="auto">
            <a:xfrm>
              <a:off x="2976"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29" name="Rectangle 32"/>
            <p:cNvSpPr>
              <a:spLocks noChangeArrowheads="1"/>
            </p:cNvSpPr>
            <p:nvPr/>
          </p:nvSpPr>
          <p:spPr bwMode="auto">
            <a:xfrm>
              <a:off x="3120"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0" name="Rectangle 33"/>
            <p:cNvSpPr>
              <a:spLocks noChangeArrowheads="1"/>
            </p:cNvSpPr>
            <p:nvPr/>
          </p:nvSpPr>
          <p:spPr bwMode="auto">
            <a:xfrm>
              <a:off x="3264"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1" name="Rectangle 34"/>
            <p:cNvSpPr>
              <a:spLocks noChangeArrowheads="1"/>
            </p:cNvSpPr>
            <p:nvPr/>
          </p:nvSpPr>
          <p:spPr bwMode="auto">
            <a:xfrm>
              <a:off x="4272"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2" name="Rectangle 35"/>
            <p:cNvSpPr>
              <a:spLocks noChangeArrowheads="1"/>
            </p:cNvSpPr>
            <p:nvPr/>
          </p:nvSpPr>
          <p:spPr bwMode="auto">
            <a:xfrm>
              <a:off x="4416"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3" name="Rectangle 36"/>
            <p:cNvSpPr>
              <a:spLocks noChangeArrowheads="1"/>
            </p:cNvSpPr>
            <p:nvPr/>
          </p:nvSpPr>
          <p:spPr bwMode="auto">
            <a:xfrm>
              <a:off x="4560" y="81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42034" name="Rectangle 37"/>
            <p:cNvSpPr>
              <a:spLocks noChangeArrowheads="1"/>
            </p:cNvSpPr>
            <p:nvPr/>
          </p:nvSpPr>
          <p:spPr bwMode="auto">
            <a:xfrm>
              <a:off x="3408" y="816"/>
              <a:ext cx="86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2000" b="0" dirty="0">
                  <a:latin typeface="Calibri"/>
                  <a:cs typeface="Calibri"/>
                </a:rPr>
                <a:t>• • •</a:t>
              </a:r>
            </a:p>
          </p:txBody>
        </p:sp>
      </p:grpSp>
      <p:sp>
        <p:nvSpPr>
          <p:cNvPr id="42015" name="Rectangle 38"/>
          <p:cNvSpPr>
            <a:spLocks noChangeArrowheads="1"/>
          </p:cNvSpPr>
          <p:nvPr/>
        </p:nvSpPr>
        <p:spPr bwMode="auto">
          <a:xfrm>
            <a:off x="7315200" y="2819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16" name="Rectangle 39"/>
          <p:cNvSpPr>
            <a:spLocks noChangeArrowheads="1"/>
          </p:cNvSpPr>
          <p:nvPr/>
        </p:nvSpPr>
        <p:spPr bwMode="auto">
          <a:xfrm>
            <a:off x="8229600" y="2819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17" name="Rectangle 40"/>
          <p:cNvSpPr>
            <a:spLocks noChangeArrowheads="1"/>
          </p:cNvSpPr>
          <p:nvPr/>
        </p:nvSpPr>
        <p:spPr bwMode="auto">
          <a:xfrm>
            <a:off x="8458200" y="28194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18" name="Rectangle 41"/>
          <p:cNvSpPr>
            <a:spLocks noChangeArrowheads="1"/>
          </p:cNvSpPr>
          <p:nvPr/>
        </p:nvSpPr>
        <p:spPr bwMode="auto">
          <a:xfrm>
            <a:off x="7543800" y="28194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2019" name="Rectangle 42"/>
          <p:cNvSpPr>
            <a:spLocks noChangeArrowheads="1"/>
          </p:cNvSpPr>
          <p:nvPr/>
        </p:nvSpPr>
        <p:spPr bwMode="auto">
          <a:xfrm>
            <a:off x="4398197" y="3457158"/>
            <a:ext cx="1359667" cy="338554"/>
          </a:xfrm>
          <a:prstGeom prst="rect">
            <a:avLst/>
          </a:prstGeom>
          <a:noFill/>
          <a:ln w="25400">
            <a:noFill/>
            <a:miter lim="800000"/>
            <a:headEnd/>
            <a:tailEnd/>
          </a:ln>
        </p:spPr>
        <p:txBody>
          <a:bodyPr wrap="none">
            <a:spAutoFit/>
          </a:bodyPr>
          <a:lstStyle/>
          <a:p>
            <a:pPr algn="r">
              <a:lnSpc>
                <a:spcPct val="100000"/>
              </a:lnSpc>
            </a:pPr>
            <a:r>
              <a:rPr lang="en-US" sz="1600" b="0" dirty="0" err="1">
                <a:latin typeface="Times" pitchFamily="18" charset="0"/>
              </a:rPr>
              <a:t>TMult</a:t>
            </a:r>
            <a:r>
              <a:rPr lang="en-US" sz="1600" b="0" i="1" baseline="-25000" dirty="0" err="1">
                <a:latin typeface="Times" pitchFamily="18" charset="0"/>
              </a:rPr>
              <a:t>w</a:t>
            </a:r>
            <a:r>
              <a:rPr lang="en-US" sz="1600" b="0" dirty="0">
                <a:latin typeface="Times" pitchFamily="18" charset="0"/>
              </a:rPr>
              <a:t>(</a:t>
            </a:r>
            <a:r>
              <a:rPr lang="en-US" sz="1600" b="0" i="1" dirty="0">
                <a:latin typeface="Times" pitchFamily="18" charset="0"/>
              </a:rPr>
              <a:t>u</a:t>
            </a:r>
            <a:r>
              <a:rPr lang="en-US" sz="1600" b="0" dirty="0">
                <a:latin typeface="Times" pitchFamily="18" charset="0"/>
              </a:rPr>
              <a:t> , 2</a:t>
            </a:r>
            <a:r>
              <a:rPr lang="en-US" sz="1600" b="0" i="1" baseline="30000" dirty="0">
                <a:latin typeface="Times" pitchFamily="18" charset="0"/>
              </a:rPr>
              <a:t>k</a:t>
            </a:r>
            <a:r>
              <a:rPr lang="en-US" sz="1600" b="0" dirty="0">
                <a:latin typeface="Times" pitchFamily="18" charset="0"/>
              </a:rPr>
              <a:t>)</a:t>
            </a:r>
          </a:p>
        </p:txBody>
      </p:sp>
      <p:sp>
        <p:nvSpPr>
          <p:cNvPr id="42020" name="Rectangle 43"/>
          <p:cNvSpPr>
            <a:spLocks noChangeArrowheads="1"/>
          </p:cNvSpPr>
          <p:nvPr/>
        </p:nvSpPr>
        <p:spPr bwMode="auto">
          <a:xfrm>
            <a:off x="7315200" y="3276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21" name="Rectangle 44"/>
          <p:cNvSpPr>
            <a:spLocks noChangeArrowheads="1"/>
          </p:cNvSpPr>
          <p:nvPr/>
        </p:nvSpPr>
        <p:spPr bwMode="auto">
          <a:xfrm>
            <a:off x="8229600" y="3276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2022" name="Rectangle 45"/>
          <p:cNvSpPr>
            <a:spLocks noChangeArrowheads="1"/>
          </p:cNvSpPr>
          <p:nvPr/>
        </p:nvSpPr>
        <p:spPr bwMode="auto">
          <a:xfrm>
            <a:off x="8458200" y="32766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42023" name="Rectangle 46"/>
          <p:cNvSpPr>
            <a:spLocks noChangeArrowheads="1"/>
          </p:cNvSpPr>
          <p:nvPr/>
        </p:nvSpPr>
        <p:spPr bwMode="auto">
          <a:xfrm>
            <a:off x="7543800" y="32766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a:t>
            </a:r>
          </a:p>
        </p:txBody>
      </p:sp>
      <p:sp>
        <p:nvSpPr>
          <p:cNvPr id="42024" name="Rectangle 47"/>
          <p:cNvSpPr>
            <a:spLocks noChangeArrowheads="1"/>
          </p:cNvSpPr>
          <p:nvPr/>
        </p:nvSpPr>
        <p:spPr bwMode="auto">
          <a:xfrm>
            <a:off x="6629400" y="3276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2025" name="Rectangle 48"/>
          <p:cNvSpPr>
            <a:spLocks noChangeArrowheads="1"/>
          </p:cNvSpPr>
          <p:nvPr/>
        </p:nvSpPr>
        <p:spPr bwMode="auto">
          <a:xfrm>
            <a:off x="6858000" y="3276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2026" name="Rectangle 49"/>
          <p:cNvSpPr>
            <a:spLocks noChangeArrowheads="1"/>
          </p:cNvSpPr>
          <p:nvPr/>
        </p:nvSpPr>
        <p:spPr bwMode="auto">
          <a:xfrm>
            <a:off x="7086600" y="32766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2027" name="Rectangle 50"/>
          <p:cNvSpPr>
            <a:spLocks noChangeArrowheads="1"/>
          </p:cNvSpPr>
          <p:nvPr/>
        </p:nvSpPr>
        <p:spPr bwMode="auto">
          <a:xfrm>
            <a:off x="5943600" y="3276600"/>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a:t>
            </a:r>
          </a:p>
        </p:txBody>
      </p:sp>
      <p:sp>
        <p:nvSpPr>
          <p:cNvPr id="3" name="灯片编号占位符 2">
            <a:extLst>
              <a:ext uri="{FF2B5EF4-FFF2-40B4-BE49-F238E27FC236}">
                <a16:creationId xmlns:a16="http://schemas.microsoft.com/office/drawing/2014/main" id="{F1BC193D-B3E6-400B-AF30-B44CBD51DCD0}"/>
              </a:ext>
            </a:extLst>
          </p:cNvPr>
          <p:cNvSpPr>
            <a:spLocks noGrp="1"/>
          </p:cNvSpPr>
          <p:nvPr>
            <p:ph type="sldNum" sz="quarter" idx="12"/>
          </p:nvPr>
        </p:nvSpPr>
        <p:spPr/>
        <p:txBody>
          <a:bodyPr/>
          <a:lstStyle/>
          <a:p>
            <a:pPr>
              <a:defRPr/>
            </a:pPr>
            <a:fld id="{7CD91111-FDA0-40C1-BB89-68CC8A010988}" type="slidenum">
              <a:rPr lang="zh-CN" altLang="en-US" smtClean="0"/>
              <a:pPr>
                <a:defRPr/>
              </a:pPr>
              <a:t>55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0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0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0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0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0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0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0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420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0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0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0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0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0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0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0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0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0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0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0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4867">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4867">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4867">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4867">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48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6" grpId="0"/>
      <p:bldP spid="42007" grpId="0" animBg="1"/>
      <p:bldP spid="42007" grpId="1" animBg="1"/>
      <p:bldP spid="42008" grpId="0"/>
      <p:bldP spid="42010" grpId="0"/>
      <p:bldP spid="42011" grpId="0"/>
      <p:bldP spid="42015" grpId="0" animBg="1"/>
      <p:bldP spid="42016" grpId="0" animBg="1"/>
      <p:bldP spid="42017" grpId="0" animBg="1"/>
      <p:bldP spid="42018" grpId="0" animBg="1"/>
      <p:bldP spid="42019" grpId="0"/>
      <p:bldP spid="42020" grpId="0" animBg="1"/>
      <p:bldP spid="42021" grpId="0" animBg="1"/>
      <p:bldP spid="42022" grpId="0" animBg="1"/>
      <p:bldP spid="42023" grpId="0" animBg="1"/>
      <p:bldP spid="42024" grpId="0" animBg="1"/>
      <p:bldP spid="42025" grpId="0" animBg="1"/>
      <p:bldP spid="42026" grpId="0" animBg="1"/>
      <p:bldP spid="4202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04800" y="152400"/>
            <a:ext cx="8382000" cy="573088"/>
          </a:xfrm>
        </p:spPr>
        <p:txBody>
          <a:bodyPr/>
          <a:lstStyle/>
          <a:p>
            <a:pPr eaLnBrk="1" hangingPunct="1">
              <a:defRPr/>
            </a:pPr>
            <a:r>
              <a:rPr lang="en-US" dirty="0"/>
              <a:t>Unsigned Power-of-2 Divide with Shift</a:t>
            </a:r>
          </a:p>
        </p:txBody>
      </p:sp>
      <p:sp>
        <p:nvSpPr>
          <p:cNvPr id="168963" name="Rectangle 3"/>
          <p:cNvSpPr>
            <a:spLocks noGrp="1" noChangeArrowheads="1"/>
          </p:cNvSpPr>
          <p:nvPr>
            <p:ph type="body" idx="1"/>
          </p:nvPr>
        </p:nvSpPr>
        <p:spPr>
          <a:xfrm>
            <a:off x="290513" y="879476"/>
            <a:ext cx="8307387" cy="1268412"/>
          </a:xfrm>
        </p:spPr>
        <p:txBody>
          <a:bodyPr/>
          <a:lstStyle/>
          <a:p>
            <a:pPr eaLnBrk="1" hangingPunct="1">
              <a:tabLst>
                <a:tab pos="2971800" algn="l"/>
              </a:tabLst>
              <a:defRPr/>
            </a:pPr>
            <a:r>
              <a:rPr lang="en-US" sz="2400" dirty="0"/>
              <a:t>Quotient of Unsigned by Power of 2</a:t>
            </a:r>
          </a:p>
          <a:p>
            <a:pPr lvl="1" eaLnBrk="1" hangingPunct="1">
              <a:tabLst>
                <a:tab pos="2971800" algn="l"/>
              </a:tabLst>
              <a:defRPr/>
            </a:pPr>
            <a:r>
              <a:rPr lang="en-US" sz="2000" b="1" dirty="0">
                <a:latin typeface="Courier New" pitchFamily="49" charset="0"/>
              </a:rPr>
              <a:t>u &gt;&gt; k</a:t>
            </a:r>
            <a:r>
              <a:rPr lang="en-US" sz="2000" b="1" dirty="0"/>
              <a:t> </a:t>
            </a:r>
            <a:r>
              <a:rPr lang="en-US" sz="2000" dirty="0"/>
              <a:t>gives  </a:t>
            </a:r>
            <a:r>
              <a:rPr lang="en-US" sz="2000" b="1" dirty="0">
                <a:sym typeface="Symbol" pitchFamily="18" charset="2"/>
              </a:rPr>
              <a:t> </a:t>
            </a:r>
            <a:r>
              <a:rPr lang="en-US" sz="2000" b="1" dirty="0">
                <a:latin typeface="Courier New" pitchFamily="49" charset="0"/>
              </a:rPr>
              <a:t>u / </a:t>
            </a:r>
            <a:r>
              <a:rPr lang="en-US" sz="2000" b="1" i="1" dirty="0"/>
              <a:t>2</a:t>
            </a:r>
            <a:r>
              <a:rPr lang="en-US" sz="2000" b="1" i="1" baseline="30000" dirty="0"/>
              <a:t>k </a:t>
            </a:r>
            <a:r>
              <a:rPr lang="en-US" sz="2000" b="1" dirty="0">
                <a:sym typeface="Symbol" pitchFamily="18" charset="2"/>
              </a:rPr>
              <a:t></a:t>
            </a:r>
            <a:endParaRPr lang="en-US" sz="2000" b="1" i="1" baseline="30000" dirty="0"/>
          </a:p>
          <a:p>
            <a:pPr lvl="1" eaLnBrk="1" hangingPunct="1">
              <a:tabLst>
                <a:tab pos="2971800" algn="l"/>
              </a:tabLst>
              <a:defRPr/>
            </a:pPr>
            <a:r>
              <a:rPr lang="en-US" sz="2000" dirty="0">
                <a:solidFill>
                  <a:schemeClr val="tx2"/>
                </a:solidFill>
              </a:rPr>
              <a:t>Uses logical shift</a:t>
            </a:r>
          </a:p>
        </p:txBody>
      </p:sp>
      <p:graphicFrame>
        <p:nvGraphicFramePr>
          <p:cNvPr id="13314" name="Object 4"/>
          <p:cNvGraphicFramePr>
            <a:graphicFrameLocks noChangeAspect="1"/>
          </p:cNvGraphicFramePr>
          <p:nvPr>
            <p:extLst>
              <p:ext uri="{D42A27DB-BD31-4B8C-83A1-F6EECF244321}">
                <p14:modId xmlns:p14="http://schemas.microsoft.com/office/powerpoint/2010/main" val="376408557"/>
              </p:ext>
            </p:extLst>
          </p:nvPr>
        </p:nvGraphicFramePr>
        <p:xfrm>
          <a:off x="762000" y="4573588"/>
          <a:ext cx="7683500" cy="1638300"/>
        </p:xfrm>
        <a:graphic>
          <a:graphicData uri="http://schemas.openxmlformats.org/presentationml/2006/ole">
            <mc:AlternateContent xmlns:mc="http://schemas.openxmlformats.org/markup-compatibility/2006">
              <mc:Choice xmlns:v="urn:schemas-microsoft-com:vml" Requires="v">
                <p:oleObj name="Document" r:id="rId3" imgW="7988300" imgH="1651000" progId="Word.Document.8">
                  <p:embed/>
                </p:oleObj>
              </mc:Choice>
              <mc:Fallback>
                <p:oleObj name="Document" r:id="rId3" imgW="7988300" imgH="1651000" progId="Word.Document.8">
                  <p:embed/>
                  <p:pic>
                    <p:nvPicPr>
                      <p:cNvPr id="133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573588"/>
                        <a:ext cx="7683500" cy="1638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3317" name="Rectangle 5"/>
          <p:cNvSpPr>
            <a:spLocks noChangeArrowheads="1"/>
          </p:cNvSpPr>
          <p:nvPr/>
        </p:nvSpPr>
        <p:spPr bwMode="auto">
          <a:xfrm>
            <a:off x="3962400" y="2401888"/>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18" name="Rectangle 6"/>
          <p:cNvSpPr>
            <a:spLocks noChangeArrowheads="1"/>
          </p:cNvSpPr>
          <p:nvPr/>
        </p:nvSpPr>
        <p:spPr bwMode="auto">
          <a:xfrm>
            <a:off x="4191000" y="2401888"/>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19" name="Rectangle 7"/>
          <p:cNvSpPr>
            <a:spLocks noChangeArrowheads="1"/>
          </p:cNvSpPr>
          <p:nvPr/>
        </p:nvSpPr>
        <p:spPr bwMode="auto">
          <a:xfrm>
            <a:off x="5105400" y="2401888"/>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20" name="Rectangle 8"/>
          <p:cNvSpPr>
            <a:spLocks noChangeArrowheads="1"/>
          </p:cNvSpPr>
          <p:nvPr/>
        </p:nvSpPr>
        <p:spPr bwMode="auto">
          <a:xfrm>
            <a:off x="3962400" y="2859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21" name="Rectangle 9"/>
          <p:cNvSpPr>
            <a:spLocks noChangeArrowheads="1"/>
          </p:cNvSpPr>
          <p:nvPr/>
        </p:nvSpPr>
        <p:spPr bwMode="auto">
          <a:xfrm>
            <a:off x="4876800" y="2859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2" name="Rectangle 10"/>
          <p:cNvSpPr>
            <a:spLocks noChangeArrowheads="1"/>
          </p:cNvSpPr>
          <p:nvPr/>
        </p:nvSpPr>
        <p:spPr bwMode="auto">
          <a:xfrm>
            <a:off x="5105400" y="2859088"/>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13323" name="Rectangle 11"/>
          <p:cNvSpPr>
            <a:spLocks noChangeArrowheads="1"/>
          </p:cNvSpPr>
          <p:nvPr/>
        </p:nvSpPr>
        <p:spPr bwMode="auto">
          <a:xfrm>
            <a:off x="5334000" y="2859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4" name="Rectangle 12"/>
          <p:cNvSpPr>
            <a:spLocks noChangeArrowheads="1"/>
          </p:cNvSpPr>
          <p:nvPr/>
        </p:nvSpPr>
        <p:spPr bwMode="auto">
          <a:xfrm>
            <a:off x="6248400" y="2859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5" name="Rectangle 13"/>
          <p:cNvSpPr>
            <a:spLocks noChangeArrowheads="1"/>
          </p:cNvSpPr>
          <p:nvPr/>
        </p:nvSpPr>
        <p:spPr bwMode="auto">
          <a:xfrm>
            <a:off x="6477000" y="2859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26" name="Rectangle 14"/>
          <p:cNvSpPr>
            <a:spLocks noChangeArrowheads="1"/>
          </p:cNvSpPr>
          <p:nvPr/>
        </p:nvSpPr>
        <p:spPr bwMode="auto">
          <a:xfrm>
            <a:off x="4191000" y="2859088"/>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27" name="Rectangle 15"/>
          <p:cNvSpPr>
            <a:spLocks noChangeArrowheads="1"/>
          </p:cNvSpPr>
          <p:nvPr/>
        </p:nvSpPr>
        <p:spPr bwMode="auto">
          <a:xfrm>
            <a:off x="3352800" y="2325688"/>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13328" name="Rectangle 16"/>
          <p:cNvSpPr>
            <a:spLocks noChangeArrowheads="1"/>
          </p:cNvSpPr>
          <p:nvPr/>
        </p:nvSpPr>
        <p:spPr bwMode="auto">
          <a:xfrm>
            <a:off x="3352800" y="2782888"/>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3329" name="Line 17"/>
          <p:cNvSpPr>
            <a:spLocks noChangeShapeType="1"/>
          </p:cNvSpPr>
          <p:nvPr/>
        </p:nvSpPr>
        <p:spPr bwMode="auto">
          <a:xfrm>
            <a:off x="2209800" y="3163888"/>
            <a:ext cx="6324600" cy="0"/>
          </a:xfrm>
          <a:prstGeom prst="line">
            <a:avLst/>
          </a:prstGeom>
          <a:noFill/>
          <a:ln w="25400">
            <a:solidFill>
              <a:schemeClr val="tx1"/>
            </a:solidFill>
            <a:round/>
            <a:headEnd/>
            <a:tailEnd/>
          </a:ln>
        </p:spPr>
        <p:txBody>
          <a:bodyPr wrap="none" anchor="ctr"/>
          <a:lstStyle/>
          <a:p>
            <a:endParaRPr lang="en-US"/>
          </a:p>
        </p:txBody>
      </p:sp>
      <p:sp>
        <p:nvSpPr>
          <p:cNvPr id="13330" name="Rectangle 18"/>
          <p:cNvSpPr>
            <a:spLocks noChangeArrowheads="1"/>
          </p:cNvSpPr>
          <p:nvPr/>
        </p:nvSpPr>
        <p:spPr bwMode="auto">
          <a:xfrm>
            <a:off x="2971800" y="2782888"/>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13331" name="Rectangle 19"/>
          <p:cNvSpPr>
            <a:spLocks noChangeArrowheads="1"/>
          </p:cNvSpPr>
          <p:nvPr/>
        </p:nvSpPr>
        <p:spPr bwMode="auto">
          <a:xfrm>
            <a:off x="3048000" y="3240088"/>
            <a:ext cx="658813"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3332" name="Text Box 20"/>
          <p:cNvSpPr txBox="1">
            <a:spLocks noChangeArrowheads="1"/>
          </p:cNvSpPr>
          <p:nvPr/>
        </p:nvSpPr>
        <p:spPr bwMode="auto">
          <a:xfrm>
            <a:off x="533400" y="3240088"/>
            <a:ext cx="1319592"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Division: </a:t>
            </a:r>
          </a:p>
        </p:txBody>
      </p:sp>
      <p:sp>
        <p:nvSpPr>
          <p:cNvPr id="13333" name="Text Box 21"/>
          <p:cNvSpPr txBox="1">
            <a:spLocks noChangeArrowheads="1"/>
          </p:cNvSpPr>
          <p:nvPr/>
        </p:nvSpPr>
        <p:spPr bwMode="auto">
          <a:xfrm>
            <a:off x="533400" y="2554288"/>
            <a:ext cx="1478418"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Operands:</a:t>
            </a:r>
          </a:p>
        </p:txBody>
      </p:sp>
      <p:sp>
        <p:nvSpPr>
          <p:cNvPr id="13334" name="Rectangle 22"/>
          <p:cNvSpPr>
            <a:spLocks noChangeArrowheads="1"/>
          </p:cNvSpPr>
          <p:nvPr/>
        </p:nvSpPr>
        <p:spPr bwMode="auto">
          <a:xfrm>
            <a:off x="5562600" y="2859088"/>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35" name="Rectangle 23"/>
          <p:cNvSpPr>
            <a:spLocks noChangeArrowheads="1"/>
          </p:cNvSpPr>
          <p:nvPr/>
        </p:nvSpPr>
        <p:spPr bwMode="auto">
          <a:xfrm>
            <a:off x="5029200" y="2020888"/>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sp>
        <p:nvSpPr>
          <p:cNvPr id="13336" name="Rectangle 24"/>
          <p:cNvSpPr>
            <a:spLocks noChangeArrowheads="1"/>
          </p:cNvSpPr>
          <p:nvPr/>
        </p:nvSpPr>
        <p:spPr bwMode="auto">
          <a:xfrm>
            <a:off x="4419600" y="2401888"/>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a:t>
            </a:r>
          </a:p>
        </p:txBody>
      </p:sp>
      <p:grpSp>
        <p:nvGrpSpPr>
          <p:cNvPr id="2" name="Group 25"/>
          <p:cNvGrpSpPr>
            <a:grpSpLocks/>
          </p:cNvGrpSpPr>
          <p:nvPr/>
        </p:nvGrpSpPr>
        <p:grpSpPr bwMode="auto">
          <a:xfrm>
            <a:off x="5334000" y="2401888"/>
            <a:ext cx="1371600" cy="228600"/>
            <a:chOff x="3744" y="1488"/>
            <a:chExt cx="864" cy="144"/>
          </a:xfrm>
        </p:grpSpPr>
        <p:sp>
          <p:nvSpPr>
            <p:cNvPr id="13367"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68"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69"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2000" b="0">
                <a:latin typeface="Calibri"/>
                <a:cs typeface="Calibri"/>
              </a:endParaRPr>
            </a:p>
          </p:txBody>
        </p:sp>
        <p:sp>
          <p:nvSpPr>
            <p:cNvPr id="13370"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a:t>
              </a:r>
            </a:p>
          </p:txBody>
        </p:sp>
      </p:grpSp>
      <p:sp>
        <p:nvSpPr>
          <p:cNvPr id="13338" name="Rectangle 30"/>
          <p:cNvSpPr>
            <a:spLocks noChangeArrowheads="1"/>
          </p:cNvSpPr>
          <p:nvPr/>
        </p:nvSpPr>
        <p:spPr bwMode="auto">
          <a:xfrm>
            <a:off x="5334000" y="3316288"/>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39" name="Rectangle 31"/>
          <p:cNvSpPr>
            <a:spLocks noChangeArrowheads="1"/>
          </p:cNvSpPr>
          <p:nvPr/>
        </p:nvSpPr>
        <p:spPr bwMode="auto">
          <a:xfrm>
            <a:off x="5562600" y="3316288"/>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40" name="Rectangle 32"/>
          <p:cNvSpPr>
            <a:spLocks noChangeArrowheads="1"/>
          </p:cNvSpPr>
          <p:nvPr/>
        </p:nvSpPr>
        <p:spPr bwMode="auto">
          <a:xfrm>
            <a:off x="6477000" y="3316288"/>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41" name="Rectangle 33"/>
          <p:cNvSpPr>
            <a:spLocks noChangeArrowheads="1"/>
          </p:cNvSpPr>
          <p:nvPr/>
        </p:nvSpPr>
        <p:spPr bwMode="auto">
          <a:xfrm>
            <a:off x="5791200" y="3316288"/>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42" name="Rectangle 34"/>
          <p:cNvSpPr>
            <a:spLocks noChangeArrowheads="1"/>
          </p:cNvSpPr>
          <p:nvPr/>
        </p:nvSpPr>
        <p:spPr bwMode="auto">
          <a:xfrm>
            <a:off x="3962400" y="33162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43" name="Rectangle 35"/>
          <p:cNvSpPr>
            <a:spLocks noChangeArrowheads="1"/>
          </p:cNvSpPr>
          <p:nvPr/>
        </p:nvSpPr>
        <p:spPr bwMode="auto">
          <a:xfrm>
            <a:off x="4876800" y="33162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44" name="Rectangle 36"/>
          <p:cNvSpPr>
            <a:spLocks noChangeArrowheads="1"/>
          </p:cNvSpPr>
          <p:nvPr/>
        </p:nvSpPr>
        <p:spPr bwMode="auto">
          <a:xfrm>
            <a:off x="5105400" y="33162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45" name="Rectangle 37"/>
          <p:cNvSpPr>
            <a:spLocks noChangeArrowheads="1"/>
          </p:cNvSpPr>
          <p:nvPr/>
        </p:nvSpPr>
        <p:spPr bwMode="auto">
          <a:xfrm>
            <a:off x="4191000" y="3316288"/>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grpSp>
        <p:nvGrpSpPr>
          <p:cNvPr id="3" name="Group 38"/>
          <p:cNvGrpSpPr>
            <a:grpSpLocks/>
          </p:cNvGrpSpPr>
          <p:nvPr/>
        </p:nvGrpSpPr>
        <p:grpSpPr bwMode="auto">
          <a:xfrm>
            <a:off x="6781800" y="3316288"/>
            <a:ext cx="1371600" cy="228600"/>
            <a:chOff x="4416" y="2256"/>
            <a:chExt cx="864" cy="144"/>
          </a:xfrm>
        </p:grpSpPr>
        <p:sp>
          <p:nvSpPr>
            <p:cNvPr id="13363"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64"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65"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66"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grpSp>
      <p:sp>
        <p:nvSpPr>
          <p:cNvPr id="13347" name="Line 43"/>
          <p:cNvSpPr>
            <a:spLocks noChangeShapeType="1"/>
          </p:cNvSpPr>
          <p:nvPr/>
        </p:nvSpPr>
        <p:spPr bwMode="auto">
          <a:xfrm>
            <a:off x="2209800" y="3697288"/>
            <a:ext cx="6324600" cy="0"/>
          </a:xfrm>
          <a:prstGeom prst="line">
            <a:avLst/>
          </a:prstGeom>
          <a:noFill/>
          <a:ln w="25400">
            <a:solidFill>
              <a:schemeClr val="tx1"/>
            </a:solidFill>
            <a:round/>
            <a:headEnd/>
            <a:tailEnd/>
          </a:ln>
        </p:spPr>
        <p:txBody>
          <a:bodyPr wrap="none" anchor="ctr"/>
          <a:lstStyle/>
          <a:p>
            <a:endParaRPr lang="en-US"/>
          </a:p>
        </p:txBody>
      </p:sp>
      <p:sp>
        <p:nvSpPr>
          <p:cNvPr id="13348" name="Rectangle 44"/>
          <p:cNvSpPr>
            <a:spLocks noChangeArrowheads="1"/>
          </p:cNvSpPr>
          <p:nvPr/>
        </p:nvSpPr>
        <p:spPr bwMode="auto">
          <a:xfrm>
            <a:off x="2642741" y="3792538"/>
            <a:ext cx="1162498" cy="461665"/>
          </a:xfrm>
          <a:prstGeom prst="rect">
            <a:avLst/>
          </a:prstGeom>
          <a:noFill/>
          <a:ln w="25400">
            <a:noFill/>
            <a:miter lim="800000"/>
            <a:headEnd/>
            <a:tailEnd/>
          </a:ln>
        </p:spPr>
        <p:txBody>
          <a:bodyPr wrap="none">
            <a:spAutoFit/>
          </a:bodyPr>
          <a:lstStyle/>
          <a:p>
            <a:pPr algn="r">
              <a:lnSpc>
                <a:spcPct val="100000"/>
              </a:lnSpc>
            </a:pPr>
            <a:r>
              <a:rPr lang="en-US" b="0" dirty="0">
                <a:solidFill>
                  <a:schemeClr val="tx2"/>
                </a:solidFill>
                <a:latin typeface="Calibri" pitchFamily="34" charset="0"/>
                <a:sym typeface="Symbol" pitchFamily="18" charset="2"/>
              </a:rPr>
              <a:t></a:t>
            </a:r>
            <a:r>
              <a:rPr lang="en-US" sz="1600" b="0" i="1" dirty="0">
                <a:latin typeface="Times" pitchFamily="18" charset="0"/>
              </a:rPr>
              <a:t> </a:t>
            </a:r>
            <a:r>
              <a:rPr lang="en-US" b="0" i="1" dirty="0">
                <a:latin typeface="Times" pitchFamily="18" charset="0"/>
              </a:rPr>
              <a:t>u </a:t>
            </a:r>
            <a:r>
              <a:rPr lang="en-US" b="0" dirty="0">
                <a:latin typeface="Times" pitchFamily="18" charset="0"/>
              </a:rPr>
              <a:t>/ 2</a:t>
            </a:r>
            <a:r>
              <a:rPr lang="en-US" b="0" i="1" baseline="30000" dirty="0">
                <a:latin typeface="Times" pitchFamily="18" charset="0"/>
              </a:rPr>
              <a:t>k </a:t>
            </a:r>
            <a:r>
              <a:rPr lang="en-US" b="0" dirty="0">
                <a:solidFill>
                  <a:schemeClr val="tx2"/>
                </a:solidFill>
                <a:latin typeface="Calibri" pitchFamily="34" charset="0"/>
                <a:sym typeface="Symbol" pitchFamily="18" charset="2"/>
              </a:rPr>
              <a:t></a:t>
            </a:r>
          </a:p>
        </p:txBody>
      </p:sp>
      <p:sp>
        <p:nvSpPr>
          <p:cNvPr id="13349" name="Rectangle 45"/>
          <p:cNvSpPr>
            <a:spLocks noChangeArrowheads="1"/>
          </p:cNvSpPr>
          <p:nvPr/>
        </p:nvSpPr>
        <p:spPr bwMode="auto">
          <a:xfrm>
            <a:off x="5334000" y="3849688"/>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50" name="Rectangle 46"/>
          <p:cNvSpPr>
            <a:spLocks noChangeArrowheads="1"/>
          </p:cNvSpPr>
          <p:nvPr/>
        </p:nvSpPr>
        <p:spPr bwMode="auto">
          <a:xfrm>
            <a:off x="5562600" y="3849688"/>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51" name="Rectangle 47"/>
          <p:cNvSpPr>
            <a:spLocks noChangeArrowheads="1"/>
          </p:cNvSpPr>
          <p:nvPr/>
        </p:nvSpPr>
        <p:spPr bwMode="auto">
          <a:xfrm>
            <a:off x="6477000" y="3849688"/>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13352" name="Rectangle 48"/>
          <p:cNvSpPr>
            <a:spLocks noChangeArrowheads="1"/>
          </p:cNvSpPr>
          <p:nvPr/>
        </p:nvSpPr>
        <p:spPr bwMode="auto">
          <a:xfrm>
            <a:off x="5791200" y="3849688"/>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53" name="Text Box 49"/>
          <p:cNvSpPr txBox="1">
            <a:spLocks noChangeArrowheads="1"/>
          </p:cNvSpPr>
          <p:nvPr/>
        </p:nvSpPr>
        <p:spPr bwMode="auto">
          <a:xfrm>
            <a:off x="533400" y="3773488"/>
            <a:ext cx="1036887"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Result:</a:t>
            </a:r>
          </a:p>
        </p:txBody>
      </p:sp>
      <p:sp>
        <p:nvSpPr>
          <p:cNvPr id="13354" name="Text Box 50"/>
          <p:cNvSpPr txBox="1">
            <a:spLocks noChangeArrowheads="1"/>
          </p:cNvSpPr>
          <p:nvPr/>
        </p:nvSpPr>
        <p:spPr bwMode="auto">
          <a:xfrm>
            <a:off x="6629400" y="3240088"/>
            <a:ext cx="242938" cy="369332"/>
          </a:xfrm>
          <a:prstGeom prst="rect">
            <a:avLst/>
          </a:prstGeom>
          <a:noFill/>
          <a:ln w="25400">
            <a:noFill/>
            <a:miter lim="800000"/>
            <a:headEnd/>
            <a:tailEnd/>
          </a:ln>
        </p:spPr>
        <p:txBody>
          <a:bodyPr wrap="none">
            <a:spAutoFit/>
          </a:bodyPr>
          <a:lstStyle/>
          <a:p>
            <a:pPr>
              <a:lnSpc>
                <a:spcPct val="100000"/>
              </a:lnSpc>
            </a:pPr>
            <a:r>
              <a:rPr lang="en-US" sz="1800" b="0" dirty="0">
                <a:latin typeface="Calibri"/>
                <a:cs typeface="Calibri"/>
              </a:rPr>
              <a:t>.</a:t>
            </a:r>
          </a:p>
        </p:txBody>
      </p:sp>
      <p:sp>
        <p:nvSpPr>
          <p:cNvPr id="13355" name="Text Box 51"/>
          <p:cNvSpPr txBox="1">
            <a:spLocks noChangeArrowheads="1"/>
          </p:cNvSpPr>
          <p:nvPr/>
        </p:nvSpPr>
        <p:spPr bwMode="auto">
          <a:xfrm>
            <a:off x="6934200" y="2325688"/>
            <a:ext cx="1695144"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Binary Point</a:t>
            </a:r>
          </a:p>
        </p:txBody>
      </p:sp>
      <p:sp>
        <p:nvSpPr>
          <p:cNvPr id="13356" name="Line 52"/>
          <p:cNvSpPr>
            <a:spLocks noChangeShapeType="1"/>
          </p:cNvSpPr>
          <p:nvPr/>
        </p:nvSpPr>
        <p:spPr bwMode="auto">
          <a:xfrm flipH="1">
            <a:off x="6781800" y="2706688"/>
            <a:ext cx="304800" cy="685800"/>
          </a:xfrm>
          <a:prstGeom prst="line">
            <a:avLst/>
          </a:prstGeom>
          <a:noFill/>
          <a:ln w="25400">
            <a:solidFill>
              <a:schemeClr val="tx1"/>
            </a:solidFill>
            <a:round/>
            <a:headEnd/>
            <a:tailEnd type="triangle" w="med" len="med"/>
          </a:ln>
        </p:spPr>
        <p:txBody>
          <a:bodyPr wrap="none" anchor="ctr"/>
          <a:lstStyle/>
          <a:p>
            <a:endParaRPr lang="en-US"/>
          </a:p>
        </p:txBody>
      </p:sp>
      <p:sp>
        <p:nvSpPr>
          <p:cNvPr id="13357" name="Rectangle 53"/>
          <p:cNvSpPr>
            <a:spLocks noChangeArrowheads="1"/>
          </p:cNvSpPr>
          <p:nvPr/>
        </p:nvSpPr>
        <p:spPr bwMode="auto">
          <a:xfrm>
            <a:off x="3962400" y="33162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58" name="Rectangle 54"/>
          <p:cNvSpPr>
            <a:spLocks noChangeArrowheads="1"/>
          </p:cNvSpPr>
          <p:nvPr/>
        </p:nvSpPr>
        <p:spPr bwMode="auto">
          <a:xfrm>
            <a:off x="3962400" y="3849688"/>
            <a:ext cx="228600" cy="228600"/>
          </a:xfrm>
          <a:prstGeom prst="rect">
            <a:avLst/>
          </a:prstGeom>
          <a:solidFill>
            <a:srgbClr val="00CCF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3359" name="Rectangle 55"/>
          <p:cNvSpPr>
            <a:spLocks noChangeArrowheads="1"/>
          </p:cNvSpPr>
          <p:nvPr/>
        </p:nvSpPr>
        <p:spPr bwMode="auto">
          <a:xfrm>
            <a:off x="4876800" y="38496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60" name="Rectangle 56"/>
          <p:cNvSpPr>
            <a:spLocks noChangeArrowheads="1"/>
          </p:cNvSpPr>
          <p:nvPr/>
        </p:nvSpPr>
        <p:spPr bwMode="auto">
          <a:xfrm>
            <a:off x="5105400" y="38496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3361" name="Rectangle 57"/>
          <p:cNvSpPr>
            <a:spLocks noChangeArrowheads="1"/>
          </p:cNvSpPr>
          <p:nvPr/>
        </p:nvSpPr>
        <p:spPr bwMode="auto">
          <a:xfrm>
            <a:off x="4191000" y="3849688"/>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13362" name="Rectangle 58"/>
          <p:cNvSpPr>
            <a:spLocks noChangeArrowheads="1"/>
          </p:cNvSpPr>
          <p:nvPr/>
        </p:nvSpPr>
        <p:spPr bwMode="auto">
          <a:xfrm>
            <a:off x="3962400" y="38496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4" name="灯片编号占位符 3">
            <a:extLst>
              <a:ext uri="{FF2B5EF4-FFF2-40B4-BE49-F238E27FC236}">
                <a16:creationId xmlns:a16="http://schemas.microsoft.com/office/drawing/2014/main" id="{D7BFA5CF-7089-4B82-898E-288039497DBD}"/>
              </a:ext>
            </a:extLst>
          </p:cNvPr>
          <p:cNvSpPr>
            <a:spLocks noGrp="1"/>
          </p:cNvSpPr>
          <p:nvPr>
            <p:ph type="sldNum" sz="quarter" idx="12"/>
          </p:nvPr>
        </p:nvSpPr>
        <p:spPr/>
        <p:txBody>
          <a:bodyPr/>
          <a:lstStyle/>
          <a:p>
            <a:pPr>
              <a:defRPr/>
            </a:pPr>
            <a:fld id="{7CD91111-FDA0-40C1-BB89-68CC8A010988}" type="slidenum">
              <a:rPr lang="zh-CN" altLang="en-US" smtClean="0"/>
              <a:pPr>
                <a:defRPr/>
              </a:pPr>
              <a:t>56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3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3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3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3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3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1" grpId="0"/>
      <p:bldP spid="13332" grpId="0"/>
      <p:bldP spid="13338" grpId="0" animBg="1"/>
      <p:bldP spid="13339" grpId="0" animBg="1"/>
      <p:bldP spid="13340" grpId="0" animBg="1"/>
      <p:bldP spid="13341" grpId="0" animBg="1"/>
      <p:bldP spid="13342" grpId="0" animBg="1"/>
      <p:bldP spid="13343" grpId="0" animBg="1"/>
      <p:bldP spid="13344" grpId="0" animBg="1"/>
      <p:bldP spid="13345" grpId="0" animBg="1"/>
      <p:bldP spid="13347" grpId="0" animBg="1"/>
      <p:bldP spid="13348" grpId="0"/>
      <p:bldP spid="13349" grpId="0" animBg="1"/>
      <p:bldP spid="13350" grpId="0" animBg="1"/>
      <p:bldP spid="13351" grpId="0" animBg="1"/>
      <p:bldP spid="13352" grpId="0" animBg="1"/>
      <p:bldP spid="13353" grpId="0"/>
      <p:bldP spid="13354" grpId="0"/>
      <p:bldP spid="13355" grpId="0"/>
      <p:bldP spid="13356" grpId="0" animBg="1"/>
      <p:bldP spid="13357" grpId="0" animBg="1"/>
      <p:bldP spid="13358" grpId="0" animBg="1"/>
      <p:bldP spid="13359" grpId="0" animBg="1"/>
      <p:bldP spid="13360" grpId="0" animBg="1"/>
      <p:bldP spid="13361" grpId="0" animBg="1"/>
      <p:bldP spid="1336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342106" y="114301"/>
            <a:ext cx="8356600" cy="573088"/>
          </a:xfrm>
        </p:spPr>
        <p:txBody>
          <a:bodyPr/>
          <a:lstStyle/>
          <a:p>
            <a:pPr eaLnBrk="1" hangingPunct="1">
              <a:defRPr/>
            </a:pPr>
            <a:r>
              <a:rPr lang="en-US" dirty="0"/>
              <a:t>Signed Power-of-2 Divide with Shift</a:t>
            </a:r>
          </a:p>
        </p:txBody>
      </p:sp>
      <p:sp>
        <p:nvSpPr>
          <p:cNvPr id="173059" name="Rectangle 3"/>
          <p:cNvSpPr>
            <a:spLocks noGrp="1" noChangeArrowheads="1"/>
          </p:cNvSpPr>
          <p:nvPr>
            <p:ph type="body" idx="1"/>
          </p:nvPr>
        </p:nvSpPr>
        <p:spPr>
          <a:xfrm>
            <a:off x="305516" y="936625"/>
            <a:ext cx="8307387" cy="1568449"/>
          </a:xfrm>
        </p:spPr>
        <p:txBody>
          <a:bodyPr/>
          <a:lstStyle/>
          <a:p>
            <a:pPr eaLnBrk="1" hangingPunct="1">
              <a:tabLst>
                <a:tab pos="2971800" algn="l"/>
              </a:tabLst>
              <a:defRPr/>
            </a:pPr>
            <a:r>
              <a:rPr lang="en-US" sz="2400" dirty="0"/>
              <a:t>Quotient of Signed by Power of 2</a:t>
            </a:r>
          </a:p>
          <a:p>
            <a:pPr lvl="1" eaLnBrk="1" hangingPunct="1">
              <a:tabLst>
                <a:tab pos="2971800" algn="l"/>
              </a:tabLst>
              <a:defRPr/>
            </a:pPr>
            <a:r>
              <a:rPr lang="en-US" sz="2000" b="1" dirty="0">
                <a:latin typeface="Courier New" pitchFamily="49" charset="0"/>
              </a:rPr>
              <a:t>x &gt;&gt; k</a:t>
            </a:r>
            <a:r>
              <a:rPr lang="en-US" sz="2000" b="1" dirty="0"/>
              <a:t> </a:t>
            </a:r>
            <a:r>
              <a:rPr lang="en-US" sz="2000" dirty="0"/>
              <a:t>gives  </a:t>
            </a:r>
            <a:r>
              <a:rPr lang="en-US" sz="2000" b="1" dirty="0">
                <a:sym typeface="Symbol" pitchFamily="18" charset="2"/>
              </a:rPr>
              <a:t> </a:t>
            </a:r>
            <a:r>
              <a:rPr lang="en-US" sz="2000" b="1" dirty="0">
                <a:latin typeface="Courier New" pitchFamily="49" charset="0"/>
              </a:rPr>
              <a:t>x / </a:t>
            </a:r>
            <a:r>
              <a:rPr lang="en-US" sz="2000" b="1" i="1" dirty="0"/>
              <a:t>2</a:t>
            </a:r>
            <a:r>
              <a:rPr lang="en-US" sz="2000" b="1" i="1" baseline="30000" dirty="0"/>
              <a:t>k </a:t>
            </a:r>
            <a:r>
              <a:rPr lang="en-US" sz="2000" b="1" dirty="0">
                <a:sym typeface="Symbol" pitchFamily="18" charset="2"/>
              </a:rPr>
              <a:t></a:t>
            </a:r>
            <a:endParaRPr lang="en-US" sz="2000" b="1" i="1" baseline="30000" dirty="0"/>
          </a:p>
          <a:p>
            <a:pPr lvl="1" eaLnBrk="1" hangingPunct="1">
              <a:tabLst>
                <a:tab pos="2971800" algn="l"/>
              </a:tabLst>
              <a:defRPr/>
            </a:pPr>
            <a:r>
              <a:rPr lang="en-US" sz="2000" dirty="0">
                <a:solidFill>
                  <a:schemeClr val="tx2"/>
                </a:solidFill>
              </a:rPr>
              <a:t>Uses arithmetic shift</a:t>
            </a:r>
          </a:p>
          <a:p>
            <a:pPr lvl="1" eaLnBrk="1" hangingPunct="1">
              <a:tabLst>
                <a:tab pos="2971800" algn="l"/>
              </a:tabLst>
              <a:defRPr/>
            </a:pPr>
            <a:r>
              <a:rPr lang="en-US" sz="2000" dirty="0">
                <a:solidFill>
                  <a:schemeClr val="tx2"/>
                </a:solidFill>
              </a:rPr>
              <a:t>Rounds wrong direction when </a:t>
            </a:r>
            <a:r>
              <a:rPr lang="en-US" sz="2000" b="1" dirty="0">
                <a:solidFill>
                  <a:schemeClr val="tx2"/>
                </a:solidFill>
                <a:latin typeface="Courier New" pitchFamily="49" charset="0"/>
              </a:rPr>
              <a:t>x</a:t>
            </a:r>
            <a:r>
              <a:rPr lang="en-US" sz="2000" b="1" dirty="0">
                <a:latin typeface="Courier New" pitchFamily="49" charset="0"/>
              </a:rPr>
              <a:t> &lt; 0</a:t>
            </a:r>
          </a:p>
        </p:txBody>
      </p:sp>
      <p:sp>
        <p:nvSpPr>
          <p:cNvPr id="14342" name="Rectangle 5"/>
          <p:cNvSpPr>
            <a:spLocks noChangeArrowheads="1"/>
          </p:cNvSpPr>
          <p:nvPr/>
        </p:nvSpPr>
        <p:spPr bwMode="auto">
          <a:xfrm>
            <a:off x="3962400" y="29622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43" name="Rectangle 6"/>
          <p:cNvSpPr>
            <a:spLocks noChangeArrowheads="1"/>
          </p:cNvSpPr>
          <p:nvPr/>
        </p:nvSpPr>
        <p:spPr bwMode="auto">
          <a:xfrm>
            <a:off x="4191000" y="29622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44" name="Rectangle 7"/>
          <p:cNvSpPr>
            <a:spLocks noChangeArrowheads="1"/>
          </p:cNvSpPr>
          <p:nvPr/>
        </p:nvSpPr>
        <p:spPr bwMode="auto">
          <a:xfrm>
            <a:off x="5105400" y="29622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45" name="Rectangle 8"/>
          <p:cNvSpPr>
            <a:spLocks noChangeArrowheads="1"/>
          </p:cNvSpPr>
          <p:nvPr/>
        </p:nvSpPr>
        <p:spPr bwMode="auto">
          <a:xfrm>
            <a:off x="39624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0</a:t>
            </a:r>
          </a:p>
        </p:txBody>
      </p:sp>
      <p:sp>
        <p:nvSpPr>
          <p:cNvPr id="14346" name="Rectangle 9"/>
          <p:cNvSpPr>
            <a:spLocks noChangeArrowheads="1"/>
          </p:cNvSpPr>
          <p:nvPr/>
        </p:nvSpPr>
        <p:spPr bwMode="auto">
          <a:xfrm>
            <a:off x="48768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4347" name="Rectangle 10"/>
          <p:cNvSpPr>
            <a:spLocks noChangeArrowheads="1"/>
          </p:cNvSpPr>
          <p:nvPr/>
        </p:nvSpPr>
        <p:spPr bwMode="auto">
          <a:xfrm>
            <a:off x="5105400" y="3419475"/>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14348" name="Rectangle 11"/>
          <p:cNvSpPr>
            <a:spLocks noChangeArrowheads="1"/>
          </p:cNvSpPr>
          <p:nvPr/>
        </p:nvSpPr>
        <p:spPr bwMode="auto">
          <a:xfrm>
            <a:off x="53340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4349" name="Rectangle 12"/>
          <p:cNvSpPr>
            <a:spLocks noChangeArrowheads="1"/>
          </p:cNvSpPr>
          <p:nvPr/>
        </p:nvSpPr>
        <p:spPr bwMode="auto">
          <a:xfrm>
            <a:off x="62484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4350" name="Rectangle 13"/>
          <p:cNvSpPr>
            <a:spLocks noChangeArrowheads="1"/>
          </p:cNvSpPr>
          <p:nvPr/>
        </p:nvSpPr>
        <p:spPr bwMode="auto">
          <a:xfrm>
            <a:off x="6477000" y="34194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14351" name="Rectangle 14"/>
          <p:cNvSpPr>
            <a:spLocks noChangeArrowheads="1"/>
          </p:cNvSpPr>
          <p:nvPr/>
        </p:nvSpPr>
        <p:spPr bwMode="auto">
          <a:xfrm>
            <a:off x="4191000" y="34194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dirty="0">
                <a:latin typeface="Calibri"/>
                <a:cs typeface="Calibri"/>
              </a:rPr>
              <a:t>•••</a:t>
            </a:r>
          </a:p>
        </p:txBody>
      </p:sp>
      <p:sp>
        <p:nvSpPr>
          <p:cNvPr id="14352" name="Rectangle 15"/>
          <p:cNvSpPr>
            <a:spLocks noChangeArrowheads="1"/>
          </p:cNvSpPr>
          <p:nvPr/>
        </p:nvSpPr>
        <p:spPr bwMode="auto">
          <a:xfrm>
            <a:off x="3352800" y="2886075"/>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x</a:t>
            </a:r>
          </a:p>
        </p:txBody>
      </p:sp>
      <p:sp>
        <p:nvSpPr>
          <p:cNvPr id="14353" name="Rectangle 16"/>
          <p:cNvSpPr>
            <a:spLocks noChangeArrowheads="1"/>
          </p:cNvSpPr>
          <p:nvPr/>
        </p:nvSpPr>
        <p:spPr bwMode="auto">
          <a:xfrm>
            <a:off x="3352800" y="3343275"/>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4354" name="Line 17"/>
          <p:cNvSpPr>
            <a:spLocks noChangeShapeType="1"/>
          </p:cNvSpPr>
          <p:nvPr/>
        </p:nvSpPr>
        <p:spPr bwMode="auto">
          <a:xfrm>
            <a:off x="2209800" y="3724275"/>
            <a:ext cx="6324600" cy="0"/>
          </a:xfrm>
          <a:prstGeom prst="line">
            <a:avLst/>
          </a:prstGeom>
          <a:noFill/>
          <a:ln w="25400">
            <a:solidFill>
              <a:schemeClr val="tx1"/>
            </a:solidFill>
            <a:round/>
            <a:headEnd/>
            <a:tailEnd/>
          </a:ln>
        </p:spPr>
        <p:txBody>
          <a:bodyPr wrap="none" anchor="ctr"/>
          <a:lstStyle/>
          <a:p>
            <a:endParaRPr lang="en-US"/>
          </a:p>
        </p:txBody>
      </p:sp>
      <p:sp>
        <p:nvSpPr>
          <p:cNvPr id="14355" name="Rectangle 18"/>
          <p:cNvSpPr>
            <a:spLocks noChangeArrowheads="1"/>
          </p:cNvSpPr>
          <p:nvPr/>
        </p:nvSpPr>
        <p:spPr bwMode="auto">
          <a:xfrm>
            <a:off x="2971800" y="3343275"/>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14356" name="Rectangle 19"/>
          <p:cNvSpPr>
            <a:spLocks noChangeArrowheads="1"/>
          </p:cNvSpPr>
          <p:nvPr/>
        </p:nvSpPr>
        <p:spPr bwMode="auto">
          <a:xfrm>
            <a:off x="3060700" y="3800475"/>
            <a:ext cx="646113" cy="366713"/>
          </a:xfrm>
          <a:prstGeom prst="rect">
            <a:avLst/>
          </a:prstGeom>
          <a:noFill/>
          <a:ln w="25400">
            <a:noFill/>
            <a:miter lim="800000"/>
            <a:headEnd/>
            <a:tailEnd/>
          </a:ln>
        </p:spPr>
        <p:txBody>
          <a:bodyPr wrap="none">
            <a:spAutoFit/>
          </a:bodyPr>
          <a:lstStyle/>
          <a:p>
            <a:pPr algn="r">
              <a:lnSpc>
                <a:spcPct val="100000"/>
              </a:lnSpc>
            </a:pPr>
            <a:r>
              <a:rPr lang="en-US" b="0" i="1">
                <a:latin typeface="Times" pitchFamily="18" charset="0"/>
              </a:rPr>
              <a:t>x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4357" name="Text Box 20"/>
          <p:cNvSpPr txBox="1">
            <a:spLocks noChangeArrowheads="1"/>
          </p:cNvSpPr>
          <p:nvPr/>
        </p:nvSpPr>
        <p:spPr bwMode="auto">
          <a:xfrm>
            <a:off x="533400" y="3800475"/>
            <a:ext cx="1131888" cy="40005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Division: </a:t>
            </a:r>
          </a:p>
        </p:txBody>
      </p:sp>
      <p:sp>
        <p:nvSpPr>
          <p:cNvPr id="14358" name="Text Box 21"/>
          <p:cNvSpPr txBox="1">
            <a:spLocks noChangeArrowheads="1"/>
          </p:cNvSpPr>
          <p:nvPr/>
        </p:nvSpPr>
        <p:spPr bwMode="auto">
          <a:xfrm>
            <a:off x="533400" y="3114675"/>
            <a:ext cx="1265238" cy="40005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Operands:</a:t>
            </a:r>
          </a:p>
        </p:txBody>
      </p:sp>
      <p:sp>
        <p:nvSpPr>
          <p:cNvPr id="14359" name="Rectangle 22"/>
          <p:cNvSpPr>
            <a:spLocks noChangeArrowheads="1"/>
          </p:cNvSpPr>
          <p:nvPr/>
        </p:nvSpPr>
        <p:spPr bwMode="auto">
          <a:xfrm>
            <a:off x="5562600" y="34194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a:latin typeface="Calibri"/>
                <a:cs typeface="Calibri"/>
              </a:rPr>
              <a:t>•••</a:t>
            </a:r>
          </a:p>
        </p:txBody>
      </p:sp>
      <p:sp>
        <p:nvSpPr>
          <p:cNvPr id="14360" name="Rectangle 23"/>
          <p:cNvSpPr>
            <a:spLocks noChangeArrowheads="1"/>
          </p:cNvSpPr>
          <p:nvPr/>
        </p:nvSpPr>
        <p:spPr bwMode="auto">
          <a:xfrm>
            <a:off x="5029200" y="2581275"/>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sp>
        <p:nvSpPr>
          <p:cNvPr id="14361" name="Rectangle 24"/>
          <p:cNvSpPr>
            <a:spLocks noChangeArrowheads="1"/>
          </p:cNvSpPr>
          <p:nvPr/>
        </p:nvSpPr>
        <p:spPr bwMode="auto">
          <a:xfrm>
            <a:off x="4419600" y="296227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b="0"/>
              <a:t>•••</a:t>
            </a:r>
          </a:p>
        </p:txBody>
      </p:sp>
      <p:grpSp>
        <p:nvGrpSpPr>
          <p:cNvPr id="3" name="Group 25"/>
          <p:cNvGrpSpPr>
            <a:grpSpLocks/>
          </p:cNvGrpSpPr>
          <p:nvPr/>
        </p:nvGrpSpPr>
        <p:grpSpPr bwMode="auto">
          <a:xfrm>
            <a:off x="5334000" y="2962275"/>
            <a:ext cx="1371600" cy="228600"/>
            <a:chOff x="3744" y="1488"/>
            <a:chExt cx="864" cy="144"/>
          </a:xfrm>
        </p:grpSpPr>
        <p:sp>
          <p:nvSpPr>
            <p:cNvPr id="14392"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3"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4"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5"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b="0"/>
                <a:t>•••</a:t>
              </a:r>
            </a:p>
          </p:txBody>
        </p:sp>
      </p:grpSp>
      <p:sp>
        <p:nvSpPr>
          <p:cNvPr id="14363" name="Rectangle 30"/>
          <p:cNvSpPr>
            <a:spLocks noChangeArrowheads="1"/>
          </p:cNvSpPr>
          <p:nvPr/>
        </p:nvSpPr>
        <p:spPr bwMode="auto">
          <a:xfrm>
            <a:off x="5334000" y="38766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64" name="Rectangle 31"/>
          <p:cNvSpPr>
            <a:spLocks noChangeArrowheads="1"/>
          </p:cNvSpPr>
          <p:nvPr/>
        </p:nvSpPr>
        <p:spPr bwMode="auto">
          <a:xfrm>
            <a:off x="5562600" y="38766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65" name="Rectangle 32"/>
          <p:cNvSpPr>
            <a:spLocks noChangeArrowheads="1"/>
          </p:cNvSpPr>
          <p:nvPr/>
        </p:nvSpPr>
        <p:spPr bwMode="auto">
          <a:xfrm>
            <a:off x="6477000" y="38766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66" name="Rectangle 33"/>
          <p:cNvSpPr>
            <a:spLocks noChangeArrowheads="1"/>
          </p:cNvSpPr>
          <p:nvPr/>
        </p:nvSpPr>
        <p:spPr bwMode="auto">
          <a:xfrm>
            <a:off x="5791200" y="387667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b="0"/>
              <a:t>•••</a:t>
            </a:r>
          </a:p>
        </p:txBody>
      </p:sp>
      <p:sp>
        <p:nvSpPr>
          <p:cNvPr id="14367" name="Rectangle 34"/>
          <p:cNvSpPr>
            <a:spLocks noChangeArrowheads="1"/>
          </p:cNvSpPr>
          <p:nvPr/>
        </p:nvSpPr>
        <p:spPr bwMode="auto">
          <a:xfrm>
            <a:off x="3962400" y="38766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0</a:t>
            </a:r>
          </a:p>
        </p:txBody>
      </p:sp>
      <p:sp>
        <p:nvSpPr>
          <p:cNvPr id="14368" name="Rectangle 35"/>
          <p:cNvSpPr>
            <a:spLocks noChangeArrowheads="1"/>
          </p:cNvSpPr>
          <p:nvPr/>
        </p:nvSpPr>
        <p:spPr bwMode="auto">
          <a:xfrm>
            <a:off x="4876800" y="38766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69" name="Rectangle 36"/>
          <p:cNvSpPr>
            <a:spLocks noChangeArrowheads="1"/>
          </p:cNvSpPr>
          <p:nvPr/>
        </p:nvSpPr>
        <p:spPr bwMode="auto">
          <a:xfrm>
            <a:off x="5105400" y="38766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70" name="Rectangle 37"/>
          <p:cNvSpPr>
            <a:spLocks noChangeArrowheads="1"/>
          </p:cNvSpPr>
          <p:nvPr/>
        </p:nvSpPr>
        <p:spPr bwMode="auto">
          <a:xfrm>
            <a:off x="4191000" y="3876675"/>
            <a:ext cx="6858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b="0"/>
              <a:t>•••</a:t>
            </a:r>
          </a:p>
        </p:txBody>
      </p:sp>
      <p:grpSp>
        <p:nvGrpSpPr>
          <p:cNvPr id="4" name="Group 38"/>
          <p:cNvGrpSpPr>
            <a:grpSpLocks/>
          </p:cNvGrpSpPr>
          <p:nvPr/>
        </p:nvGrpSpPr>
        <p:grpSpPr bwMode="auto">
          <a:xfrm>
            <a:off x="6781800" y="3876675"/>
            <a:ext cx="1371600" cy="228600"/>
            <a:chOff x="4416" y="2256"/>
            <a:chExt cx="864" cy="144"/>
          </a:xfrm>
        </p:grpSpPr>
        <p:sp>
          <p:nvSpPr>
            <p:cNvPr id="14388"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89"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0"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14391"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b="0"/>
                <a:t>•••</a:t>
              </a:r>
            </a:p>
          </p:txBody>
        </p:sp>
      </p:grpSp>
      <p:sp>
        <p:nvSpPr>
          <p:cNvPr id="14372" name="Line 43"/>
          <p:cNvSpPr>
            <a:spLocks noChangeShapeType="1"/>
          </p:cNvSpPr>
          <p:nvPr/>
        </p:nvSpPr>
        <p:spPr bwMode="auto">
          <a:xfrm>
            <a:off x="2209800" y="4257675"/>
            <a:ext cx="6324600" cy="0"/>
          </a:xfrm>
          <a:prstGeom prst="line">
            <a:avLst/>
          </a:prstGeom>
          <a:noFill/>
          <a:ln w="25400">
            <a:solidFill>
              <a:schemeClr val="tx1"/>
            </a:solidFill>
            <a:round/>
            <a:headEnd/>
            <a:tailEnd/>
          </a:ln>
        </p:spPr>
        <p:txBody>
          <a:bodyPr wrap="none" anchor="ctr"/>
          <a:lstStyle/>
          <a:p>
            <a:endParaRPr lang="en-US"/>
          </a:p>
        </p:txBody>
      </p:sp>
      <p:sp>
        <p:nvSpPr>
          <p:cNvPr id="14373" name="Rectangle 44"/>
          <p:cNvSpPr>
            <a:spLocks noChangeArrowheads="1"/>
          </p:cNvSpPr>
          <p:nvPr/>
        </p:nvSpPr>
        <p:spPr bwMode="auto">
          <a:xfrm>
            <a:off x="1603375" y="4267200"/>
            <a:ext cx="2282825" cy="461963"/>
          </a:xfrm>
          <a:prstGeom prst="rect">
            <a:avLst/>
          </a:prstGeom>
          <a:noFill/>
          <a:ln w="25400">
            <a:noFill/>
            <a:miter lim="800000"/>
            <a:headEnd/>
            <a:tailEnd/>
          </a:ln>
        </p:spPr>
        <p:txBody>
          <a:bodyPr wrap="none">
            <a:spAutoFit/>
          </a:bodyPr>
          <a:lstStyle/>
          <a:p>
            <a:pPr algn="r">
              <a:lnSpc>
                <a:spcPct val="100000"/>
              </a:lnSpc>
            </a:pPr>
            <a:r>
              <a:rPr lang="en-US" sz="2000" b="0" dirty="0" err="1">
                <a:latin typeface="Times" pitchFamily="18" charset="0"/>
              </a:rPr>
              <a:t>RoundDown</a:t>
            </a:r>
            <a:r>
              <a:rPr lang="en-US" sz="2000" b="0" dirty="0">
                <a:latin typeface="Times" pitchFamily="18" charset="0"/>
              </a:rPr>
              <a:t>(</a:t>
            </a:r>
            <a:r>
              <a:rPr lang="en-US" sz="2000" b="0" i="1" dirty="0">
                <a:latin typeface="Times" pitchFamily="18" charset="0"/>
              </a:rPr>
              <a:t>x</a:t>
            </a:r>
            <a:r>
              <a:rPr lang="en-US" b="0" i="1" dirty="0">
                <a:latin typeface="Times" pitchFamily="18" charset="0"/>
              </a:rPr>
              <a:t> </a:t>
            </a:r>
            <a:r>
              <a:rPr lang="en-US" b="0" dirty="0">
                <a:latin typeface="Times" pitchFamily="18" charset="0"/>
              </a:rPr>
              <a:t>/ 2</a:t>
            </a:r>
            <a:r>
              <a:rPr lang="en-US" b="0" i="1" baseline="30000" dirty="0">
                <a:latin typeface="Times" pitchFamily="18" charset="0"/>
              </a:rPr>
              <a:t>k</a:t>
            </a:r>
            <a:r>
              <a:rPr lang="en-US" b="0" dirty="0">
                <a:latin typeface="Times" pitchFamily="18" charset="0"/>
                <a:sym typeface="Symbol" pitchFamily="18" charset="2"/>
              </a:rPr>
              <a:t>)</a:t>
            </a:r>
            <a:endParaRPr lang="en-US" b="0" dirty="0">
              <a:latin typeface="Times" pitchFamily="18" charset="0"/>
            </a:endParaRPr>
          </a:p>
        </p:txBody>
      </p:sp>
      <p:sp>
        <p:nvSpPr>
          <p:cNvPr id="14374" name="Rectangle 45"/>
          <p:cNvSpPr>
            <a:spLocks noChangeArrowheads="1"/>
          </p:cNvSpPr>
          <p:nvPr/>
        </p:nvSpPr>
        <p:spPr bwMode="auto">
          <a:xfrm>
            <a:off x="5334000" y="44100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75" name="Rectangle 46"/>
          <p:cNvSpPr>
            <a:spLocks noChangeArrowheads="1"/>
          </p:cNvSpPr>
          <p:nvPr/>
        </p:nvSpPr>
        <p:spPr bwMode="auto">
          <a:xfrm>
            <a:off x="5562600" y="44100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76" name="Rectangle 47"/>
          <p:cNvSpPr>
            <a:spLocks noChangeArrowheads="1"/>
          </p:cNvSpPr>
          <p:nvPr/>
        </p:nvSpPr>
        <p:spPr bwMode="auto">
          <a:xfrm>
            <a:off x="6477000" y="44100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b="0"/>
          </a:p>
        </p:txBody>
      </p:sp>
      <p:sp>
        <p:nvSpPr>
          <p:cNvPr id="14377" name="Rectangle 48"/>
          <p:cNvSpPr>
            <a:spLocks noChangeArrowheads="1"/>
          </p:cNvSpPr>
          <p:nvPr/>
        </p:nvSpPr>
        <p:spPr bwMode="auto">
          <a:xfrm>
            <a:off x="5791200" y="441007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b="0"/>
              <a:t>•••</a:t>
            </a:r>
          </a:p>
        </p:txBody>
      </p:sp>
      <p:sp>
        <p:nvSpPr>
          <p:cNvPr id="14378" name="Text Box 49"/>
          <p:cNvSpPr txBox="1">
            <a:spLocks noChangeArrowheads="1"/>
          </p:cNvSpPr>
          <p:nvPr/>
        </p:nvSpPr>
        <p:spPr bwMode="auto">
          <a:xfrm>
            <a:off x="533400" y="4333875"/>
            <a:ext cx="898525" cy="40005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Result:</a:t>
            </a:r>
          </a:p>
        </p:txBody>
      </p:sp>
      <p:sp>
        <p:nvSpPr>
          <p:cNvPr id="14379" name="Text Box 50"/>
          <p:cNvSpPr txBox="1">
            <a:spLocks noChangeArrowheads="1"/>
          </p:cNvSpPr>
          <p:nvPr/>
        </p:nvSpPr>
        <p:spPr bwMode="auto">
          <a:xfrm>
            <a:off x="6629400" y="3800475"/>
            <a:ext cx="261938" cy="461963"/>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a:t>
            </a:r>
          </a:p>
        </p:txBody>
      </p:sp>
      <p:sp>
        <p:nvSpPr>
          <p:cNvPr id="14380" name="Text Box 51"/>
          <p:cNvSpPr txBox="1">
            <a:spLocks noChangeArrowheads="1"/>
          </p:cNvSpPr>
          <p:nvPr/>
        </p:nvSpPr>
        <p:spPr bwMode="auto">
          <a:xfrm>
            <a:off x="6934200" y="2886075"/>
            <a:ext cx="1695450" cy="461963"/>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Binary Point</a:t>
            </a:r>
          </a:p>
        </p:txBody>
      </p:sp>
      <p:sp>
        <p:nvSpPr>
          <p:cNvPr id="14381" name="Line 52"/>
          <p:cNvSpPr>
            <a:spLocks noChangeShapeType="1"/>
          </p:cNvSpPr>
          <p:nvPr/>
        </p:nvSpPr>
        <p:spPr bwMode="auto">
          <a:xfrm flipH="1">
            <a:off x="6781800" y="3267075"/>
            <a:ext cx="304800" cy="685800"/>
          </a:xfrm>
          <a:prstGeom prst="line">
            <a:avLst/>
          </a:prstGeom>
          <a:noFill/>
          <a:ln w="25400">
            <a:solidFill>
              <a:schemeClr val="tx1"/>
            </a:solidFill>
            <a:round/>
            <a:headEnd/>
            <a:tailEnd type="triangle" w="med" len="med"/>
          </a:ln>
        </p:spPr>
        <p:txBody>
          <a:bodyPr wrap="none" anchor="ctr"/>
          <a:lstStyle/>
          <a:p>
            <a:endParaRPr lang="en-US"/>
          </a:p>
        </p:txBody>
      </p:sp>
      <p:sp>
        <p:nvSpPr>
          <p:cNvPr id="14382" name="Rectangle 53"/>
          <p:cNvSpPr>
            <a:spLocks noChangeArrowheads="1"/>
          </p:cNvSpPr>
          <p:nvPr/>
        </p:nvSpPr>
        <p:spPr bwMode="auto">
          <a:xfrm>
            <a:off x="3962400" y="38766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83" name="Rectangle 54"/>
          <p:cNvSpPr>
            <a:spLocks noChangeArrowheads="1"/>
          </p:cNvSpPr>
          <p:nvPr/>
        </p:nvSpPr>
        <p:spPr bwMode="auto">
          <a:xfrm>
            <a:off x="3962400" y="4410075"/>
            <a:ext cx="228600" cy="228600"/>
          </a:xfrm>
          <a:prstGeom prst="rect">
            <a:avLst/>
          </a:prstGeom>
          <a:solidFill>
            <a:srgbClr val="00CCFF"/>
          </a:solidFill>
          <a:ln w="25400">
            <a:solidFill>
              <a:schemeClr val="tx1"/>
            </a:solidFill>
            <a:miter lim="800000"/>
            <a:headEnd/>
            <a:tailEnd/>
          </a:ln>
        </p:spPr>
        <p:txBody>
          <a:bodyPr wrap="none" anchor="ctr"/>
          <a:lstStyle/>
          <a:p>
            <a:pPr algn="ctr">
              <a:lnSpc>
                <a:spcPct val="100000"/>
              </a:lnSpc>
            </a:pPr>
            <a:r>
              <a:rPr lang="en-US" b="0"/>
              <a:t>0</a:t>
            </a:r>
          </a:p>
        </p:txBody>
      </p:sp>
      <p:sp>
        <p:nvSpPr>
          <p:cNvPr id="14384" name="Rectangle 55"/>
          <p:cNvSpPr>
            <a:spLocks noChangeArrowheads="1"/>
          </p:cNvSpPr>
          <p:nvPr/>
        </p:nvSpPr>
        <p:spPr bwMode="auto">
          <a:xfrm>
            <a:off x="4876800" y="44100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85" name="Rectangle 56"/>
          <p:cNvSpPr>
            <a:spLocks noChangeArrowheads="1"/>
          </p:cNvSpPr>
          <p:nvPr/>
        </p:nvSpPr>
        <p:spPr bwMode="auto">
          <a:xfrm>
            <a:off x="5105400" y="44100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sp>
        <p:nvSpPr>
          <p:cNvPr id="14386" name="Rectangle 57"/>
          <p:cNvSpPr>
            <a:spLocks noChangeArrowheads="1"/>
          </p:cNvSpPr>
          <p:nvPr/>
        </p:nvSpPr>
        <p:spPr bwMode="auto">
          <a:xfrm>
            <a:off x="4191000" y="4410075"/>
            <a:ext cx="6858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b="0"/>
              <a:t>•••</a:t>
            </a:r>
          </a:p>
        </p:txBody>
      </p:sp>
      <p:sp>
        <p:nvSpPr>
          <p:cNvPr id="14387" name="Rectangle 58"/>
          <p:cNvSpPr>
            <a:spLocks noChangeArrowheads="1"/>
          </p:cNvSpPr>
          <p:nvPr/>
        </p:nvSpPr>
        <p:spPr bwMode="auto">
          <a:xfrm>
            <a:off x="3962400" y="44100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endParaRPr lang="en-US" b="0"/>
          </a:p>
        </p:txBody>
      </p:sp>
      <p:graphicFrame>
        <p:nvGraphicFramePr>
          <p:cNvPr id="14338" name="Object 59"/>
          <p:cNvGraphicFramePr>
            <a:graphicFrameLocks noChangeAspect="1"/>
          </p:cNvGraphicFramePr>
          <p:nvPr/>
        </p:nvGraphicFramePr>
        <p:xfrm>
          <a:off x="687388" y="4984750"/>
          <a:ext cx="7666037" cy="1612900"/>
        </p:xfrm>
        <a:graphic>
          <a:graphicData uri="http://schemas.openxmlformats.org/presentationml/2006/ole">
            <mc:AlternateContent xmlns:mc="http://schemas.openxmlformats.org/markup-compatibility/2006">
              <mc:Choice xmlns:v="urn:schemas-microsoft-com:vml" Requires="v">
                <p:oleObj name="Document" r:id="rId3" imgW="7859378" imgH="1650554" progId="Word.Document.8">
                  <p:embed/>
                </p:oleObj>
              </mc:Choice>
              <mc:Fallback>
                <p:oleObj name="Document" r:id="rId3" imgW="7859378" imgH="1650554" progId="Word.Document.8">
                  <p:embed/>
                  <p:pic>
                    <p:nvPicPr>
                      <p:cNvPr id="14338" name="Object 59"/>
                      <p:cNvPicPr>
                        <a:picLocks noChangeAspect="1" noChangeArrowheads="1"/>
                      </p:cNvPicPr>
                      <p:nvPr/>
                    </p:nvPicPr>
                    <p:blipFill>
                      <a:blip r:embed="rId4"/>
                      <a:srcRect/>
                      <a:stretch>
                        <a:fillRect/>
                      </a:stretch>
                    </p:blipFill>
                    <p:spPr bwMode="auto">
                      <a:xfrm>
                        <a:off x="687388" y="4984750"/>
                        <a:ext cx="7666037" cy="16129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72707C40-56DF-4E9F-93EF-915EE7BC51D3}"/>
              </a:ext>
            </a:extLst>
          </p:cNvPr>
          <p:cNvSpPr>
            <a:spLocks noGrp="1"/>
          </p:cNvSpPr>
          <p:nvPr>
            <p:ph type="sldNum" sz="quarter" idx="12"/>
          </p:nvPr>
        </p:nvSpPr>
        <p:spPr/>
        <p:txBody>
          <a:bodyPr/>
          <a:lstStyle/>
          <a:p>
            <a:pPr>
              <a:defRPr/>
            </a:pPr>
            <a:fld id="{7CD91111-FDA0-40C1-BB89-68CC8A010988}" type="slidenum">
              <a:rPr lang="zh-CN" altLang="en-US" smtClean="0"/>
              <a:pPr>
                <a:defRPr/>
              </a:pPr>
              <a:t>57</a:t>
            </a:fld>
            <a:endParaRPr lang="en-US" altLang="zh-CN"/>
          </a:p>
        </p:txBody>
      </p:sp>
    </p:spTree>
    <p:extLst>
      <p:ext uri="{BB962C8B-B14F-4D97-AF65-F5344CB8AC3E}">
        <p14:creationId xmlns:p14="http://schemas.microsoft.com/office/powerpoint/2010/main" val="794721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143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3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3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3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 grpId="0"/>
      <p:bldP spid="14357" grpId="0"/>
      <p:bldP spid="14363" grpId="0" animBg="1"/>
      <p:bldP spid="14364" grpId="0" animBg="1"/>
      <p:bldP spid="14365" grpId="0" animBg="1"/>
      <p:bldP spid="14366" grpId="0" animBg="1"/>
      <p:bldP spid="14367" grpId="0" animBg="1"/>
      <p:bldP spid="14368" grpId="0" animBg="1"/>
      <p:bldP spid="14369" grpId="0" animBg="1"/>
      <p:bldP spid="14370" grpId="0" animBg="1"/>
      <p:bldP spid="14372" grpId="0" animBg="1"/>
      <p:bldP spid="14372" grpId="1" animBg="1"/>
      <p:bldP spid="14373" grpId="0"/>
      <p:bldP spid="14374" grpId="0" animBg="1"/>
      <p:bldP spid="14375" grpId="0" animBg="1"/>
      <p:bldP spid="14376" grpId="0" animBg="1"/>
      <p:bldP spid="14377" grpId="0" animBg="1"/>
      <p:bldP spid="14378" grpId="0"/>
      <p:bldP spid="14379" grpId="0"/>
      <p:bldP spid="14380" grpId="0"/>
      <p:bldP spid="14381" grpId="0" animBg="1"/>
      <p:bldP spid="14382" grpId="0" animBg="1"/>
      <p:bldP spid="14383" grpId="0" animBg="1"/>
      <p:bldP spid="14384" grpId="0" animBg="1"/>
      <p:bldP spid="14385" grpId="0" animBg="1"/>
      <p:bldP spid="14386" grpId="0" animBg="1"/>
      <p:bldP spid="1438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309562" y="304800"/>
            <a:ext cx="7081838" cy="573088"/>
          </a:xfrm>
        </p:spPr>
        <p:txBody>
          <a:bodyPr/>
          <a:lstStyle/>
          <a:p>
            <a:pPr eaLnBrk="1" hangingPunct="1">
              <a:defRPr/>
            </a:pPr>
            <a:r>
              <a:rPr lang="en-US"/>
              <a:t>Correct Power-of-2 Divide</a:t>
            </a:r>
          </a:p>
        </p:txBody>
      </p:sp>
      <p:sp>
        <p:nvSpPr>
          <p:cNvPr id="175107" name="Rectangle 3"/>
          <p:cNvSpPr>
            <a:spLocks noGrp="1" noChangeArrowheads="1"/>
          </p:cNvSpPr>
          <p:nvPr>
            <p:ph type="body" idx="1"/>
          </p:nvPr>
        </p:nvSpPr>
        <p:spPr>
          <a:xfrm>
            <a:off x="290513" y="992188"/>
            <a:ext cx="8307387" cy="5484812"/>
          </a:xfrm>
        </p:spPr>
        <p:txBody>
          <a:bodyPr/>
          <a:lstStyle/>
          <a:p>
            <a:pPr eaLnBrk="1" hangingPunct="1">
              <a:tabLst>
                <a:tab pos="2971800" algn="l"/>
              </a:tabLst>
              <a:defRPr/>
            </a:pPr>
            <a:r>
              <a:rPr lang="en-US" sz="2400" dirty="0"/>
              <a:t>Quotient of Negative Number by Power of 2</a:t>
            </a:r>
          </a:p>
          <a:p>
            <a:pPr lvl="1" eaLnBrk="1" hangingPunct="1">
              <a:tabLst>
                <a:tab pos="2971800" algn="l"/>
              </a:tabLst>
              <a:defRPr/>
            </a:pPr>
            <a:r>
              <a:rPr lang="en-US" sz="2000" dirty="0"/>
              <a:t>Want  </a:t>
            </a:r>
            <a:r>
              <a:rPr lang="en-US" sz="2000" b="1" dirty="0">
                <a:sym typeface="Symbol" pitchFamily="18" charset="2"/>
              </a:rPr>
              <a:t> </a:t>
            </a:r>
            <a:r>
              <a:rPr lang="en-US" sz="2000" b="1" dirty="0">
                <a:latin typeface="Courier New" pitchFamily="49" charset="0"/>
              </a:rPr>
              <a:t>x / </a:t>
            </a:r>
            <a:r>
              <a:rPr lang="en-US" sz="2000" b="1" dirty="0"/>
              <a:t>2</a:t>
            </a:r>
            <a:r>
              <a:rPr lang="en-US" sz="2000" b="1" i="1" baseline="30000" dirty="0"/>
              <a:t>k </a:t>
            </a:r>
            <a:r>
              <a:rPr lang="en-US" sz="2000" b="1" dirty="0">
                <a:sym typeface="Symbol" pitchFamily="18" charset="2"/>
              </a:rPr>
              <a:t>    </a:t>
            </a:r>
            <a:r>
              <a:rPr lang="en-US" sz="2000" dirty="0">
                <a:sym typeface="Symbol" pitchFamily="18" charset="2"/>
              </a:rPr>
              <a:t>(</a:t>
            </a:r>
            <a:r>
              <a:rPr lang="en-US" sz="2000" dirty="0"/>
              <a:t>Round Toward 0)</a:t>
            </a:r>
          </a:p>
          <a:p>
            <a:pPr lvl="1" eaLnBrk="1" hangingPunct="1">
              <a:tabLst>
                <a:tab pos="2971800" algn="l"/>
              </a:tabLst>
              <a:defRPr/>
            </a:pPr>
            <a:r>
              <a:rPr lang="en-US" sz="2000" dirty="0"/>
              <a:t>Compute as  </a:t>
            </a:r>
            <a:r>
              <a:rPr lang="en-US" sz="2000" b="1" dirty="0">
                <a:sym typeface="Symbol" pitchFamily="18" charset="2"/>
              </a:rPr>
              <a:t> </a:t>
            </a:r>
            <a:r>
              <a:rPr lang="en-US" sz="2000" b="1" dirty="0">
                <a:latin typeface="Courier New" pitchFamily="49" charset="0"/>
              </a:rPr>
              <a:t>(x+</a:t>
            </a:r>
            <a:r>
              <a:rPr lang="en-US" sz="2000" b="1" dirty="0"/>
              <a:t>2</a:t>
            </a:r>
            <a:r>
              <a:rPr lang="en-US" sz="2000" b="1" i="1" baseline="30000" dirty="0"/>
              <a:t>k</a:t>
            </a:r>
            <a:r>
              <a:rPr lang="en-US" sz="2000" b="1" dirty="0">
                <a:latin typeface="Courier New" pitchFamily="49" charset="0"/>
              </a:rPr>
              <a:t>-1)/ </a:t>
            </a:r>
            <a:r>
              <a:rPr lang="en-US" sz="2000" b="1" dirty="0"/>
              <a:t>2</a:t>
            </a:r>
            <a:r>
              <a:rPr lang="en-US" sz="2000" b="1" i="1" baseline="30000" dirty="0"/>
              <a:t>k </a:t>
            </a:r>
            <a:r>
              <a:rPr lang="en-US" sz="2000" b="1" dirty="0">
                <a:sym typeface="Symbol" pitchFamily="18" charset="2"/>
              </a:rPr>
              <a:t></a:t>
            </a:r>
            <a:endParaRPr lang="en-US" sz="2000" b="1" dirty="0"/>
          </a:p>
          <a:p>
            <a:pPr lvl="2" eaLnBrk="1" hangingPunct="1">
              <a:tabLst>
                <a:tab pos="2971800" algn="l"/>
              </a:tabLst>
              <a:defRPr/>
            </a:pPr>
            <a:r>
              <a:rPr lang="en-US" sz="1800" dirty="0"/>
              <a:t>In C: </a:t>
            </a:r>
            <a:r>
              <a:rPr lang="en-US" sz="1800" b="1" dirty="0">
                <a:latin typeface="Courier New" pitchFamily="49" charset="0"/>
              </a:rPr>
              <a:t>(x + (1&lt;&lt;k)-1) &gt;&gt; k</a:t>
            </a:r>
            <a:endParaRPr lang="en-US" sz="1800" b="1" dirty="0"/>
          </a:p>
          <a:p>
            <a:pPr lvl="2" eaLnBrk="1" hangingPunct="1">
              <a:tabLst>
                <a:tab pos="2971800" algn="l"/>
              </a:tabLst>
              <a:defRPr/>
            </a:pPr>
            <a:r>
              <a:rPr lang="en-US" sz="1800" dirty="0"/>
              <a:t>Biases dividend toward 0</a:t>
            </a:r>
          </a:p>
          <a:p>
            <a:pPr lvl="2" eaLnBrk="1" hangingPunct="1">
              <a:tabLst>
                <a:tab pos="2971800" algn="l"/>
              </a:tabLst>
              <a:defRPr/>
            </a:pPr>
            <a:endParaRPr lang="en-US" sz="1800" dirty="0"/>
          </a:p>
          <a:p>
            <a:pPr>
              <a:lnSpc>
                <a:spcPct val="100000"/>
              </a:lnSpc>
              <a:spcBef>
                <a:spcPct val="0"/>
              </a:spcBef>
              <a:buClrTx/>
              <a:buFontTx/>
              <a:buNone/>
              <a:tabLst>
                <a:tab pos="2971800" algn="l"/>
              </a:tabLst>
              <a:defRPr/>
            </a:pPr>
            <a:r>
              <a:rPr lang="en-US" sz="2400" dirty="0">
                <a:effectLst/>
              </a:rPr>
              <a:t>Case 1: No rounding</a:t>
            </a:r>
            <a:endParaRPr lang="en-US" sz="2400" dirty="0"/>
          </a:p>
        </p:txBody>
      </p:sp>
      <p:sp>
        <p:nvSpPr>
          <p:cNvPr id="45060" name="Text Box 4"/>
          <p:cNvSpPr txBox="1">
            <a:spLocks noChangeArrowheads="1"/>
          </p:cNvSpPr>
          <p:nvPr/>
        </p:nvSpPr>
        <p:spPr bwMode="auto">
          <a:xfrm>
            <a:off x="838200" y="4800600"/>
            <a:ext cx="1194558"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Divisor: </a:t>
            </a:r>
          </a:p>
        </p:txBody>
      </p:sp>
      <p:sp>
        <p:nvSpPr>
          <p:cNvPr id="45061" name="Text Box 5"/>
          <p:cNvSpPr txBox="1">
            <a:spLocks noChangeArrowheads="1"/>
          </p:cNvSpPr>
          <p:nvPr/>
        </p:nvSpPr>
        <p:spPr bwMode="auto">
          <a:xfrm>
            <a:off x="762000" y="3584575"/>
            <a:ext cx="1375698"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Dividend:</a:t>
            </a:r>
          </a:p>
        </p:txBody>
      </p:sp>
      <p:sp>
        <p:nvSpPr>
          <p:cNvPr id="45062" name="Rectangle 6"/>
          <p:cNvSpPr>
            <a:spLocks noChangeArrowheads="1"/>
          </p:cNvSpPr>
          <p:nvPr/>
        </p:nvSpPr>
        <p:spPr bwMode="auto">
          <a:xfrm>
            <a:off x="4114800" y="4876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3" name="Rectangle 7"/>
          <p:cNvSpPr>
            <a:spLocks noChangeArrowheads="1"/>
          </p:cNvSpPr>
          <p:nvPr/>
        </p:nvSpPr>
        <p:spPr bwMode="auto">
          <a:xfrm>
            <a:off x="5029200" y="4876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4" name="Rectangle 8"/>
          <p:cNvSpPr>
            <a:spLocks noChangeArrowheads="1"/>
          </p:cNvSpPr>
          <p:nvPr/>
        </p:nvSpPr>
        <p:spPr bwMode="auto">
          <a:xfrm>
            <a:off x="5257800" y="4876800"/>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5065" name="Rectangle 9"/>
          <p:cNvSpPr>
            <a:spLocks noChangeArrowheads="1"/>
          </p:cNvSpPr>
          <p:nvPr/>
        </p:nvSpPr>
        <p:spPr bwMode="auto">
          <a:xfrm>
            <a:off x="5486400" y="4876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6" name="Rectangle 10"/>
          <p:cNvSpPr>
            <a:spLocks noChangeArrowheads="1"/>
          </p:cNvSpPr>
          <p:nvPr/>
        </p:nvSpPr>
        <p:spPr bwMode="auto">
          <a:xfrm>
            <a:off x="6400800" y="4876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7" name="Rectangle 11"/>
          <p:cNvSpPr>
            <a:spLocks noChangeArrowheads="1"/>
          </p:cNvSpPr>
          <p:nvPr/>
        </p:nvSpPr>
        <p:spPr bwMode="auto">
          <a:xfrm>
            <a:off x="6629400" y="48768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68" name="Rectangle 12"/>
          <p:cNvSpPr>
            <a:spLocks noChangeArrowheads="1"/>
          </p:cNvSpPr>
          <p:nvPr/>
        </p:nvSpPr>
        <p:spPr bwMode="auto">
          <a:xfrm>
            <a:off x="4343400" y="48768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69" name="Rectangle 13"/>
          <p:cNvSpPr>
            <a:spLocks noChangeArrowheads="1"/>
          </p:cNvSpPr>
          <p:nvPr/>
        </p:nvSpPr>
        <p:spPr bwMode="auto">
          <a:xfrm>
            <a:off x="3505200" y="3584575"/>
            <a:ext cx="2984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a:t>
            </a:r>
          </a:p>
        </p:txBody>
      </p:sp>
      <p:sp>
        <p:nvSpPr>
          <p:cNvPr id="45070" name="Rectangle 14"/>
          <p:cNvSpPr>
            <a:spLocks noChangeArrowheads="1"/>
          </p:cNvSpPr>
          <p:nvPr/>
        </p:nvSpPr>
        <p:spPr bwMode="auto">
          <a:xfrm>
            <a:off x="3505200" y="4800600"/>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5071" name="Line 15"/>
          <p:cNvSpPr>
            <a:spLocks noChangeShapeType="1"/>
          </p:cNvSpPr>
          <p:nvPr/>
        </p:nvSpPr>
        <p:spPr bwMode="auto">
          <a:xfrm>
            <a:off x="2362200" y="5181600"/>
            <a:ext cx="6324600" cy="0"/>
          </a:xfrm>
          <a:prstGeom prst="line">
            <a:avLst/>
          </a:prstGeom>
          <a:noFill/>
          <a:ln w="25400">
            <a:solidFill>
              <a:schemeClr val="tx1"/>
            </a:solidFill>
            <a:round/>
            <a:headEnd/>
            <a:tailEnd/>
          </a:ln>
        </p:spPr>
        <p:txBody>
          <a:bodyPr wrap="none" anchor="ctr"/>
          <a:lstStyle/>
          <a:p>
            <a:endParaRPr lang="en-US"/>
          </a:p>
        </p:txBody>
      </p:sp>
      <p:sp>
        <p:nvSpPr>
          <p:cNvPr id="45072" name="Rectangle 16"/>
          <p:cNvSpPr>
            <a:spLocks noChangeArrowheads="1"/>
          </p:cNvSpPr>
          <p:nvPr/>
        </p:nvSpPr>
        <p:spPr bwMode="auto">
          <a:xfrm>
            <a:off x="3124200" y="4800600"/>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45073" name="Rectangle 17"/>
          <p:cNvSpPr>
            <a:spLocks noChangeArrowheads="1"/>
          </p:cNvSpPr>
          <p:nvPr/>
        </p:nvSpPr>
        <p:spPr bwMode="auto">
          <a:xfrm>
            <a:off x="2895600" y="5257800"/>
            <a:ext cx="1042988" cy="457200"/>
          </a:xfrm>
          <a:prstGeom prst="rect">
            <a:avLst/>
          </a:prstGeom>
          <a:noFill/>
          <a:ln w="25400">
            <a:noFill/>
            <a:miter lim="800000"/>
            <a:headEnd/>
            <a:tailEnd/>
          </a:ln>
        </p:spPr>
        <p:txBody>
          <a:bodyPr wrap="none">
            <a:spAutoFit/>
          </a:bodyPr>
          <a:lstStyle/>
          <a:p>
            <a:pPr algn="r">
              <a:lnSpc>
                <a:spcPct val="100000"/>
              </a:lnSpc>
            </a:pPr>
            <a:r>
              <a:rPr lang="en-US" sz="2400" b="0">
                <a:latin typeface="Times" pitchFamily="18" charset="0"/>
              </a:rPr>
              <a:t> </a:t>
            </a:r>
            <a:r>
              <a:rPr lang="en-US" b="0">
                <a:latin typeface="Times" pitchFamily="18" charset="0"/>
                <a:sym typeface="Symbol" pitchFamily="18" charset="2"/>
              </a:rPr>
              <a:t> </a:t>
            </a:r>
            <a:r>
              <a:rPr lang="en-US" b="0" i="1">
                <a:latin typeface="Times" pitchFamily="18" charset="0"/>
              </a:rPr>
              <a:t>u </a:t>
            </a:r>
            <a:r>
              <a:rPr lang="en-US" b="0">
                <a:latin typeface="Times" pitchFamily="18" charset="0"/>
              </a:rPr>
              <a:t>/ 2</a:t>
            </a:r>
            <a:r>
              <a:rPr lang="en-US" b="0" i="1" baseline="30000">
                <a:latin typeface="Times" pitchFamily="18" charset="0"/>
              </a:rPr>
              <a:t>k </a:t>
            </a:r>
            <a:r>
              <a:rPr lang="en-US" i="1" baseline="30000">
                <a:latin typeface="Times" pitchFamily="18" charset="0"/>
              </a:rPr>
              <a:t> </a:t>
            </a:r>
            <a:r>
              <a:rPr lang="en-US" b="0">
                <a:latin typeface="Times" pitchFamily="18" charset="0"/>
                <a:sym typeface="Symbol" pitchFamily="18" charset="2"/>
              </a:rPr>
              <a:t></a:t>
            </a:r>
            <a:endParaRPr lang="en-US" sz="2400" b="0">
              <a:latin typeface="Times" pitchFamily="18" charset="0"/>
              <a:sym typeface="Symbol" pitchFamily="18" charset="2"/>
            </a:endParaRPr>
          </a:p>
        </p:txBody>
      </p:sp>
      <p:sp>
        <p:nvSpPr>
          <p:cNvPr id="45074" name="Rectangle 18"/>
          <p:cNvSpPr>
            <a:spLocks noChangeArrowheads="1"/>
          </p:cNvSpPr>
          <p:nvPr/>
        </p:nvSpPr>
        <p:spPr bwMode="auto">
          <a:xfrm>
            <a:off x="5715000" y="4876800"/>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75" name="Rectangle 19"/>
          <p:cNvSpPr>
            <a:spLocks noChangeArrowheads="1"/>
          </p:cNvSpPr>
          <p:nvPr/>
        </p:nvSpPr>
        <p:spPr bwMode="auto">
          <a:xfrm>
            <a:off x="5222850" y="3290350"/>
            <a:ext cx="298480" cy="400110"/>
          </a:xfrm>
          <a:prstGeom prst="rect">
            <a:avLst/>
          </a:prstGeom>
          <a:noFill/>
          <a:ln w="25400">
            <a:noFill/>
            <a:miter lim="800000"/>
            <a:headEnd/>
            <a:tailEnd/>
          </a:ln>
        </p:spPr>
        <p:txBody>
          <a:bodyPr wrap="none">
            <a:spAutoFit/>
          </a:bodyPr>
          <a:lstStyle/>
          <a:p>
            <a:pPr>
              <a:lnSpc>
                <a:spcPct val="100000"/>
              </a:lnSpc>
            </a:pPr>
            <a:r>
              <a:rPr lang="en-US" sz="2000" b="0" i="1">
                <a:latin typeface="Times" pitchFamily="18" charset="0"/>
              </a:rPr>
              <a:t>k</a:t>
            </a:r>
          </a:p>
        </p:txBody>
      </p:sp>
      <p:sp>
        <p:nvSpPr>
          <p:cNvPr id="45076" name="Rectangle 20"/>
          <p:cNvSpPr>
            <a:spLocks noChangeArrowheads="1"/>
          </p:cNvSpPr>
          <p:nvPr/>
        </p:nvSpPr>
        <p:spPr bwMode="auto">
          <a:xfrm>
            <a:off x="4114800" y="3660775"/>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5077" name="Rectangle 21"/>
          <p:cNvSpPr>
            <a:spLocks noChangeArrowheads="1"/>
          </p:cNvSpPr>
          <p:nvPr/>
        </p:nvSpPr>
        <p:spPr bwMode="auto">
          <a:xfrm>
            <a:off x="4343400" y="36607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078" name="Rectangle 22"/>
          <p:cNvSpPr>
            <a:spLocks noChangeArrowheads="1"/>
          </p:cNvSpPr>
          <p:nvPr/>
        </p:nvSpPr>
        <p:spPr bwMode="auto">
          <a:xfrm>
            <a:off x="5257800" y="3660775"/>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079" name="Rectangle 23"/>
          <p:cNvSpPr>
            <a:spLocks noChangeArrowheads="1"/>
          </p:cNvSpPr>
          <p:nvPr/>
        </p:nvSpPr>
        <p:spPr bwMode="auto">
          <a:xfrm>
            <a:off x="4572000" y="3660775"/>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80" name="Rectangle 24"/>
          <p:cNvSpPr>
            <a:spLocks noChangeArrowheads="1"/>
          </p:cNvSpPr>
          <p:nvPr/>
        </p:nvSpPr>
        <p:spPr bwMode="auto">
          <a:xfrm>
            <a:off x="5486400" y="36607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81" name="Rectangle 25"/>
          <p:cNvSpPr>
            <a:spLocks noChangeArrowheads="1"/>
          </p:cNvSpPr>
          <p:nvPr/>
        </p:nvSpPr>
        <p:spPr bwMode="auto">
          <a:xfrm>
            <a:off x="6400800" y="36607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82" name="Rectangle 26"/>
          <p:cNvSpPr>
            <a:spLocks noChangeArrowheads="1"/>
          </p:cNvSpPr>
          <p:nvPr/>
        </p:nvSpPr>
        <p:spPr bwMode="auto">
          <a:xfrm>
            <a:off x="6629400" y="36607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83" name="Rectangle 27"/>
          <p:cNvSpPr>
            <a:spLocks noChangeArrowheads="1"/>
          </p:cNvSpPr>
          <p:nvPr/>
        </p:nvSpPr>
        <p:spPr bwMode="auto">
          <a:xfrm>
            <a:off x="5715000" y="36607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84" name="Rectangle 28"/>
          <p:cNvSpPr>
            <a:spLocks noChangeArrowheads="1"/>
          </p:cNvSpPr>
          <p:nvPr/>
        </p:nvSpPr>
        <p:spPr bwMode="auto">
          <a:xfrm>
            <a:off x="5486400" y="53340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085" name="Rectangle 29"/>
          <p:cNvSpPr>
            <a:spLocks noChangeArrowheads="1"/>
          </p:cNvSpPr>
          <p:nvPr/>
        </p:nvSpPr>
        <p:spPr bwMode="auto">
          <a:xfrm>
            <a:off x="5715000" y="5334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086" name="Rectangle 30"/>
          <p:cNvSpPr>
            <a:spLocks noChangeArrowheads="1"/>
          </p:cNvSpPr>
          <p:nvPr/>
        </p:nvSpPr>
        <p:spPr bwMode="auto">
          <a:xfrm>
            <a:off x="6629400" y="53340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087" name="Rectangle 31"/>
          <p:cNvSpPr>
            <a:spLocks noChangeArrowheads="1"/>
          </p:cNvSpPr>
          <p:nvPr/>
        </p:nvSpPr>
        <p:spPr bwMode="auto">
          <a:xfrm>
            <a:off x="5943600" y="53340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88" name="Rectangle 32"/>
          <p:cNvSpPr>
            <a:spLocks noChangeArrowheads="1"/>
          </p:cNvSpPr>
          <p:nvPr/>
        </p:nvSpPr>
        <p:spPr bwMode="auto">
          <a:xfrm>
            <a:off x="4114800" y="5334000"/>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89" name="Rectangle 33"/>
          <p:cNvSpPr>
            <a:spLocks noChangeArrowheads="1"/>
          </p:cNvSpPr>
          <p:nvPr/>
        </p:nvSpPr>
        <p:spPr bwMode="auto">
          <a:xfrm>
            <a:off x="5029200" y="53340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090" name="Rectangle 34"/>
          <p:cNvSpPr>
            <a:spLocks noChangeArrowheads="1"/>
          </p:cNvSpPr>
          <p:nvPr/>
        </p:nvSpPr>
        <p:spPr bwMode="auto">
          <a:xfrm>
            <a:off x="5257800" y="53340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091" name="Rectangle 35"/>
          <p:cNvSpPr>
            <a:spLocks noChangeArrowheads="1"/>
          </p:cNvSpPr>
          <p:nvPr/>
        </p:nvSpPr>
        <p:spPr bwMode="auto">
          <a:xfrm>
            <a:off x="4343400" y="5334000"/>
            <a:ext cx="6858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092" name="Text Box 36"/>
          <p:cNvSpPr txBox="1">
            <a:spLocks noChangeArrowheads="1"/>
          </p:cNvSpPr>
          <p:nvPr/>
        </p:nvSpPr>
        <p:spPr bwMode="auto">
          <a:xfrm>
            <a:off x="6781800" y="5257800"/>
            <a:ext cx="242938" cy="369332"/>
          </a:xfrm>
          <a:prstGeom prst="rect">
            <a:avLst/>
          </a:prstGeom>
          <a:noFill/>
          <a:ln w="25400">
            <a:noFill/>
            <a:miter lim="800000"/>
            <a:headEnd/>
            <a:tailEnd/>
          </a:ln>
        </p:spPr>
        <p:txBody>
          <a:bodyPr wrap="none">
            <a:spAutoFit/>
          </a:bodyPr>
          <a:lstStyle/>
          <a:p>
            <a:pPr>
              <a:lnSpc>
                <a:spcPct val="100000"/>
              </a:lnSpc>
            </a:pPr>
            <a:r>
              <a:rPr lang="en-US" sz="1800" b="0" dirty="0">
                <a:latin typeface="Calibri"/>
                <a:cs typeface="Calibri"/>
              </a:rPr>
              <a:t>.</a:t>
            </a:r>
          </a:p>
        </p:txBody>
      </p:sp>
      <p:sp>
        <p:nvSpPr>
          <p:cNvPr id="45093" name="Text Box 37"/>
          <p:cNvSpPr txBox="1">
            <a:spLocks noChangeArrowheads="1"/>
          </p:cNvSpPr>
          <p:nvPr/>
        </p:nvSpPr>
        <p:spPr bwMode="auto">
          <a:xfrm>
            <a:off x="7086600" y="4343400"/>
            <a:ext cx="1446422" cy="400110"/>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Binary Point</a:t>
            </a:r>
          </a:p>
        </p:txBody>
      </p:sp>
      <p:sp>
        <p:nvSpPr>
          <p:cNvPr id="45094" name="Line 38"/>
          <p:cNvSpPr>
            <a:spLocks noChangeShapeType="1"/>
          </p:cNvSpPr>
          <p:nvPr/>
        </p:nvSpPr>
        <p:spPr bwMode="auto">
          <a:xfrm flipH="1">
            <a:off x="6934200" y="4724400"/>
            <a:ext cx="304800" cy="685800"/>
          </a:xfrm>
          <a:prstGeom prst="line">
            <a:avLst/>
          </a:prstGeom>
          <a:noFill/>
          <a:ln w="25400">
            <a:solidFill>
              <a:schemeClr val="tx1"/>
            </a:solidFill>
            <a:round/>
            <a:headEnd/>
            <a:tailEnd type="triangle" w="med" len="med"/>
          </a:ln>
        </p:spPr>
        <p:txBody>
          <a:bodyPr wrap="none" anchor="ctr"/>
          <a:lstStyle/>
          <a:p>
            <a:endParaRPr lang="en-US" sz="1800" b="0">
              <a:latin typeface="Calibri"/>
              <a:cs typeface="Calibri"/>
            </a:endParaRPr>
          </a:p>
        </p:txBody>
      </p:sp>
      <p:sp>
        <p:nvSpPr>
          <p:cNvPr id="45095" name="Rectangle 39"/>
          <p:cNvSpPr>
            <a:spLocks noChangeArrowheads="1"/>
          </p:cNvSpPr>
          <p:nvPr/>
        </p:nvSpPr>
        <p:spPr bwMode="auto">
          <a:xfrm>
            <a:off x="4114800" y="53340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096" name="Rectangle 40"/>
          <p:cNvSpPr>
            <a:spLocks noChangeArrowheads="1"/>
          </p:cNvSpPr>
          <p:nvPr/>
        </p:nvSpPr>
        <p:spPr bwMode="auto">
          <a:xfrm>
            <a:off x="4114800" y="40417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97" name="Rectangle 41"/>
          <p:cNvSpPr>
            <a:spLocks noChangeArrowheads="1"/>
          </p:cNvSpPr>
          <p:nvPr/>
        </p:nvSpPr>
        <p:spPr bwMode="auto">
          <a:xfrm>
            <a:off x="5029200" y="40417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98" name="Rectangle 42"/>
          <p:cNvSpPr>
            <a:spLocks noChangeArrowheads="1"/>
          </p:cNvSpPr>
          <p:nvPr/>
        </p:nvSpPr>
        <p:spPr bwMode="auto">
          <a:xfrm>
            <a:off x="5257800" y="40417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5099" name="Rectangle 43"/>
          <p:cNvSpPr>
            <a:spLocks noChangeArrowheads="1"/>
          </p:cNvSpPr>
          <p:nvPr/>
        </p:nvSpPr>
        <p:spPr bwMode="auto">
          <a:xfrm>
            <a:off x="5486400" y="40417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0" name="Rectangle 44"/>
          <p:cNvSpPr>
            <a:spLocks noChangeArrowheads="1"/>
          </p:cNvSpPr>
          <p:nvPr/>
        </p:nvSpPr>
        <p:spPr bwMode="auto">
          <a:xfrm>
            <a:off x="6400800" y="40417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1" name="Rectangle 45"/>
          <p:cNvSpPr>
            <a:spLocks noChangeArrowheads="1"/>
          </p:cNvSpPr>
          <p:nvPr/>
        </p:nvSpPr>
        <p:spPr bwMode="auto">
          <a:xfrm>
            <a:off x="6629400" y="4041775"/>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2" name="Rectangle 46"/>
          <p:cNvSpPr>
            <a:spLocks noChangeArrowheads="1"/>
          </p:cNvSpPr>
          <p:nvPr/>
        </p:nvSpPr>
        <p:spPr bwMode="auto">
          <a:xfrm>
            <a:off x="4343400" y="40417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03" name="Rectangle 47"/>
          <p:cNvSpPr>
            <a:spLocks noChangeArrowheads="1"/>
          </p:cNvSpPr>
          <p:nvPr/>
        </p:nvSpPr>
        <p:spPr bwMode="auto">
          <a:xfrm>
            <a:off x="3100388" y="3965575"/>
            <a:ext cx="762000" cy="366713"/>
          </a:xfrm>
          <a:prstGeom prst="rect">
            <a:avLst/>
          </a:prstGeom>
          <a:noFill/>
          <a:ln w="25400">
            <a:noFill/>
            <a:miter lim="800000"/>
            <a:headEnd/>
            <a:tailEnd/>
          </a:ln>
        </p:spPr>
        <p:txBody>
          <a:bodyPr wrap="none">
            <a:spAutoFit/>
          </a:bodyPr>
          <a:lstStyle/>
          <a:p>
            <a:pPr algn="r">
              <a:lnSpc>
                <a:spcPct val="100000"/>
              </a:lnSpc>
            </a:pPr>
            <a:r>
              <a:rPr lang="en-US" b="0">
                <a:latin typeface="Times" pitchFamily="18" charset="0"/>
              </a:rPr>
              <a:t>+2</a:t>
            </a:r>
            <a:r>
              <a:rPr lang="en-US" b="0" i="1" baseline="30000">
                <a:latin typeface="Times" pitchFamily="18" charset="0"/>
              </a:rPr>
              <a:t>k </a:t>
            </a:r>
            <a:r>
              <a:rPr lang="en-US" b="0">
                <a:latin typeface="Times" pitchFamily="18" charset="0"/>
              </a:rPr>
              <a:t>–1</a:t>
            </a:r>
          </a:p>
        </p:txBody>
      </p:sp>
      <p:sp>
        <p:nvSpPr>
          <p:cNvPr id="45104" name="Rectangle 48"/>
          <p:cNvSpPr>
            <a:spLocks noChangeArrowheads="1"/>
          </p:cNvSpPr>
          <p:nvPr/>
        </p:nvSpPr>
        <p:spPr bwMode="auto">
          <a:xfrm>
            <a:off x="5715000" y="4041775"/>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05" name="Rectangle 49"/>
          <p:cNvSpPr>
            <a:spLocks noChangeArrowheads="1"/>
          </p:cNvSpPr>
          <p:nvPr/>
        </p:nvSpPr>
        <p:spPr bwMode="auto">
          <a:xfrm>
            <a:off x="7010400" y="53340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6" name="Rectangle 50"/>
          <p:cNvSpPr>
            <a:spLocks noChangeArrowheads="1"/>
          </p:cNvSpPr>
          <p:nvPr/>
        </p:nvSpPr>
        <p:spPr bwMode="auto">
          <a:xfrm>
            <a:off x="7924800" y="53340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5107" name="Rectangle 51"/>
          <p:cNvSpPr>
            <a:spLocks noChangeArrowheads="1"/>
          </p:cNvSpPr>
          <p:nvPr/>
        </p:nvSpPr>
        <p:spPr bwMode="auto">
          <a:xfrm>
            <a:off x="8153400" y="53340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08" name="Rectangle 52"/>
          <p:cNvSpPr>
            <a:spLocks noChangeArrowheads="1"/>
          </p:cNvSpPr>
          <p:nvPr/>
        </p:nvSpPr>
        <p:spPr bwMode="auto">
          <a:xfrm>
            <a:off x="7239000" y="5334000"/>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09" name="Line 53"/>
          <p:cNvSpPr>
            <a:spLocks noChangeShapeType="1"/>
          </p:cNvSpPr>
          <p:nvPr/>
        </p:nvSpPr>
        <p:spPr bwMode="auto">
          <a:xfrm>
            <a:off x="2514600" y="4343400"/>
            <a:ext cx="6324600" cy="0"/>
          </a:xfrm>
          <a:prstGeom prst="line">
            <a:avLst/>
          </a:prstGeom>
          <a:noFill/>
          <a:ln w="25400">
            <a:solidFill>
              <a:schemeClr val="tx1"/>
            </a:solidFill>
            <a:round/>
            <a:headEnd/>
            <a:tailEnd/>
          </a:ln>
        </p:spPr>
        <p:txBody>
          <a:bodyPr wrap="none" anchor="ctr"/>
          <a:lstStyle/>
          <a:p>
            <a:endParaRPr lang="en-US"/>
          </a:p>
        </p:txBody>
      </p:sp>
      <p:sp>
        <p:nvSpPr>
          <p:cNvPr id="45110" name="Rectangle 54"/>
          <p:cNvSpPr>
            <a:spLocks noChangeArrowheads="1"/>
          </p:cNvSpPr>
          <p:nvPr/>
        </p:nvSpPr>
        <p:spPr bwMode="auto">
          <a:xfrm>
            <a:off x="4114800" y="4495800"/>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11" name="Rectangle 55"/>
          <p:cNvSpPr>
            <a:spLocks noChangeArrowheads="1"/>
          </p:cNvSpPr>
          <p:nvPr/>
        </p:nvSpPr>
        <p:spPr bwMode="auto">
          <a:xfrm>
            <a:off x="4343400" y="44958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112" name="Rectangle 56"/>
          <p:cNvSpPr>
            <a:spLocks noChangeArrowheads="1"/>
          </p:cNvSpPr>
          <p:nvPr/>
        </p:nvSpPr>
        <p:spPr bwMode="auto">
          <a:xfrm>
            <a:off x="5257800" y="4495800"/>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5113" name="Rectangle 57"/>
          <p:cNvSpPr>
            <a:spLocks noChangeArrowheads="1"/>
          </p:cNvSpPr>
          <p:nvPr/>
        </p:nvSpPr>
        <p:spPr bwMode="auto">
          <a:xfrm>
            <a:off x="4572000" y="4495800"/>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14" name="Rectangle 58"/>
          <p:cNvSpPr>
            <a:spLocks noChangeArrowheads="1"/>
          </p:cNvSpPr>
          <p:nvPr/>
        </p:nvSpPr>
        <p:spPr bwMode="auto">
          <a:xfrm>
            <a:off x="5486400" y="44958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5115" name="Rectangle 59"/>
          <p:cNvSpPr>
            <a:spLocks noChangeArrowheads="1"/>
          </p:cNvSpPr>
          <p:nvPr/>
        </p:nvSpPr>
        <p:spPr bwMode="auto">
          <a:xfrm>
            <a:off x="6400800" y="44958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16" name="Rectangle 60"/>
          <p:cNvSpPr>
            <a:spLocks noChangeArrowheads="1"/>
          </p:cNvSpPr>
          <p:nvPr/>
        </p:nvSpPr>
        <p:spPr bwMode="auto">
          <a:xfrm>
            <a:off x="6629400" y="4495800"/>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5117" name="Rectangle 61"/>
          <p:cNvSpPr>
            <a:spLocks noChangeArrowheads="1"/>
          </p:cNvSpPr>
          <p:nvPr/>
        </p:nvSpPr>
        <p:spPr bwMode="auto">
          <a:xfrm>
            <a:off x="5715000" y="4495800"/>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5118" name="Rectangle 62"/>
          <p:cNvSpPr>
            <a:spLocks noChangeArrowheads="1"/>
          </p:cNvSpPr>
          <p:nvPr/>
        </p:nvSpPr>
        <p:spPr bwMode="auto">
          <a:xfrm>
            <a:off x="1219200" y="5881688"/>
            <a:ext cx="3051926" cy="461665"/>
          </a:xfrm>
          <a:prstGeom prst="rect">
            <a:avLst/>
          </a:prstGeom>
          <a:noFill/>
          <a:ln w="25400">
            <a:noFill/>
            <a:miter lim="800000"/>
            <a:headEnd/>
            <a:tailEnd/>
          </a:ln>
        </p:spPr>
        <p:txBody>
          <a:bodyPr wrap="none">
            <a:spAutoFit/>
          </a:bodyPr>
          <a:lstStyle/>
          <a:p>
            <a:pPr marL="228600" lvl="2">
              <a:lnSpc>
                <a:spcPct val="100000"/>
              </a:lnSpc>
            </a:pPr>
            <a:r>
              <a:rPr lang="en-US" i="1" dirty="0">
                <a:latin typeface="Calibri" pitchFamily="34" charset="0"/>
              </a:rPr>
              <a:t>Biasing has no effect</a:t>
            </a:r>
          </a:p>
        </p:txBody>
      </p:sp>
      <p:sp>
        <p:nvSpPr>
          <p:cNvPr id="2" name="灯片编号占位符 1">
            <a:extLst>
              <a:ext uri="{FF2B5EF4-FFF2-40B4-BE49-F238E27FC236}">
                <a16:creationId xmlns:a16="http://schemas.microsoft.com/office/drawing/2014/main" id="{726EB1C3-270B-4FA4-9EAA-42387639A112}"/>
              </a:ext>
            </a:extLst>
          </p:cNvPr>
          <p:cNvSpPr>
            <a:spLocks noGrp="1"/>
          </p:cNvSpPr>
          <p:nvPr>
            <p:ph type="sldNum" sz="quarter" idx="12"/>
          </p:nvPr>
        </p:nvSpPr>
        <p:spPr/>
        <p:txBody>
          <a:bodyPr/>
          <a:lstStyle/>
          <a:p>
            <a:pPr>
              <a:defRPr/>
            </a:pPr>
            <a:fld id="{7CD91111-FDA0-40C1-BB89-68CC8A010988}" type="slidenum">
              <a:rPr lang="zh-CN" altLang="en-US" smtClean="0"/>
              <a:pPr>
                <a:defRPr/>
              </a:pPr>
              <a:t>58</a:t>
            </a:fld>
            <a:endParaRPr lang="en-US" altLang="zh-CN"/>
          </a:p>
        </p:txBody>
      </p:sp>
    </p:spTree>
    <p:extLst>
      <p:ext uri="{BB962C8B-B14F-4D97-AF65-F5344CB8AC3E}">
        <p14:creationId xmlns:p14="http://schemas.microsoft.com/office/powerpoint/2010/main" val="868758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0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0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0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0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0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0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0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0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0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0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07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0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0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0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0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08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0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08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08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0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0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509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509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0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09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09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09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09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09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09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509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510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10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510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10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510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510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510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510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10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510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511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511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511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511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511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11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511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511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511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P spid="45062" grpId="0" animBg="1"/>
      <p:bldP spid="45063" grpId="0" animBg="1"/>
      <p:bldP spid="45064" grpId="0" animBg="1"/>
      <p:bldP spid="45065" grpId="0" animBg="1"/>
      <p:bldP spid="45066" grpId="0" animBg="1"/>
      <p:bldP spid="45067" grpId="0" animBg="1"/>
      <p:bldP spid="45068" grpId="0" animBg="1"/>
      <p:bldP spid="45069" grpId="0"/>
      <p:bldP spid="45070" grpId="0"/>
      <p:bldP spid="45071" grpId="0" animBg="1"/>
      <p:bldP spid="45072" grpId="0"/>
      <p:bldP spid="45073" grpId="0"/>
      <p:bldP spid="45074" grpId="0" animBg="1"/>
      <p:bldP spid="45075" grpId="0"/>
      <p:bldP spid="45076" grpId="0" animBg="1"/>
      <p:bldP spid="45077" grpId="0" animBg="1"/>
      <p:bldP spid="45078" grpId="0" animBg="1"/>
      <p:bldP spid="45079" grpId="0" animBg="1"/>
      <p:bldP spid="45080" grpId="0" animBg="1"/>
      <p:bldP spid="45081" grpId="0" animBg="1"/>
      <p:bldP spid="45082" grpId="0" animBg="1"/>
      <p:bldP spid="45083" grpId="0" animBg="1"/>
      <p:bldP spid="45084" grpId="0" animBg="1"/>
      <p:bldP spid="45085" grpId="0" animBg="1"/>
      <p:bldP spid="45086" grpId="0" animBg="1"/>
      <p:bldP spid="45087" grpId="0" animBg="1"/>
      <p:bldP spid="45088" grpId="0" animBg="1"/>
      <p:bldP spid="45089" grpId="0" animBg="1"/>
      <p:bldP spid="45090" grpId="0" animBg="1"/>
      <p:bldP spid="45091" grpId="0" animBg="1"/>
      <p:bldP spid="45092" grpId="0"/>
      <p:bldP spid="45093" grpId="0"/>
      <p:bldP spid="45094" grpId="0" animBg="1"/>
      <p:bldP spid="45095" grpId="0" animBg="1"/>
      <p:bldP spid="45096" grpId="0" animBg="1"/>
      <p:bldP spid="45097" grpId="0" animBg="1"/>
      <p:bldP spid="45098" grpId="0" animBg="1"/>
      <p:bldP spid="45099" grpId="0" animBg="1"/>
      <p:bldP spid="45100" grpId="0" animBg="1"/>
      <p:bldP spid="45101" grpId="0" animBg="1"/>
      <p:bldP spid="45102" grpId="0" animBg="1"/>
      <p:bldP spid="45103" grpId="0"/>
      <p:bldP spid="45104" grpId="0" animBg="1"/>
      <p:bldP spid="45105" grpId="0" animBg="1"/>
      <p:bldP spid="45106" grpId="0" animBg="1"/>
      <p:bldP spid="45107" grpId="0" animBg="1"/>
      <p:bldP spid="45108" grpId="0" animBg="1"/>
      <p:bldP spid="45109" grpId="0" animBg="1"/>
      <p:bldP spid="45110" grpId="0" animBg="1"/>
      <p:bldP spid="45111" grpId="0" animBg="1"/>
      <p:bldP spid="45112" grpId="0" animBg="1"/>
      <p:bldP spid="45113" grpId="0" animBg="1"/>
      <p:bldP spid="45114" grpId="0" animBg="1"/>
      <p:bldP spid="45115" grpId="0" animBg="1"/>
      <p:bldP spid="45116" grpId="0" animBg="1"/>
      <p:bldP spid="45117" grpId="0" animBg="1"/>
      <p:bldP spid="451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304800" y="152400"/>
            <a:ext cx="7881938" cy="573088"/>
          </a:xfrm>
        </p:spPr>
        <p:txBody>
          <a:bodyPr/>
          <a:lstStyle/>
          <a:p>
            <a:pPr eaLnBrk="1" hangingPunct="1">
              <a:defRPr/>
            </a:pPr>
            <a:r>
              <a:rPr lang="en-US"/>
              <a:t>Correct Power-of-2 Divide (Cont.)</a:t>
            </a:r>
          </a:p>
        </p:txBody>
      </p:sp>
      <p:sp>
        <p:nvSpPr>
          <p:cNvPr id="46083" name="Text Box 3"/>
          <p:cNvSpPr txBox="1">
            <a:spLocks noChangeArrowheads="1"/>
          </p:cNvSpPr>
          <p:nvPr/>
        </p:nvSpPr>
        <p:spPr bwMode="auto">
          <a:xfrm>
            <a:off x="838200" y="3621088"/>
            <a:ext cx="1194558"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Divisor: </a:t>
            </a:r>
          </a:p>
        </p:txBody>
      </p:sp>
      <p:sp>
        <p:nvSpPr>
          <p:cNvPr id="46084" name="Text Box 4"/>
          <p:cNvSpPr txBox="1">
            <a:spLocks noChangeArrowheads="1"/>
          </p:cNvSpPr>
          <p:nvPr/>
        </p:nvSpPr>
        <p:spPr bwMode="auto">
          <a:xfrm>
            <a:off x="762000" y="1639888"/>
            <a:ext cx="1375698"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Dividend:</a:t>
            </a:r>
          </a:p>
        </p:txBody>
      </p:sp>
      <p:sp>
        <p:nvSpPr>
          <p:cNvPr id="46085" name="Rectangle 5"/>
          <p:cNvSpPr>
            <a:spLocks noChangeArrowheads="1"/>
          </p:cNvSpPr>
          <p:nvPr/>
        </p:nvSpPr>
        <p:spPr bwMode="auto">
          <a:xfrm>
            <a:off x="304800" y="1027113"/>
            <a:ext cx="2372188" cy="461665"/>
          </a:xfrm>
          <a:prstGeom prst="rect">
            <a:avLst/>
          </a:prstGeom>
          <a:noFill/>
          <a:ln w="25400">
            <a:noFill/>
            <a:miter lim="800000"/>
            <a:headEnd/>
            <a:tailEnd/>
          </a:ln>
        </p:spPr>
        <p:txBody>
          <a:bodyPr wrap="none">
            <a:spAutoFit/>
          </a:bodyPr>
          <a:lstStyle/>
          <a:p>
            <a:pPr>
              <a:lnSpc>
                <a:spcPct val="100000"/>
              </a:lnSpc>
            </a:pPr>
            <a:r>
              <a:rPr lang="en-US" sz="2400" dirty="0">
                <a:solidFill>
                  <a:schemeClr val="tx2"/>
                </a:solidFill>
                <a:latin typeface="Calibri" pitchFamily="34" charset="0"/>
              </a:rPr>
              <a:t>Case 2: Rounding</a:t>
            </a:r>
          </a:p>
        </p:txBody>
      </p:sp>
      <p:sp>
        <p:nvSpPr>
          <p:cNvPr id="46086" name="Rectangle 6"/>
          <p:cNvSpPr>
            <a:spLocks noChangeArrowheads="1"/>
          </p:cNvSpPr>
          <p:nvPr/>
        </p:nvSpPr>
        <p:spPr bwMode="auto">
          <a:xfrm>
            <a:off x="4114800" y="36972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87" name="Rectangle 7"/>
          <p:cNvSpPr>
            <a:spLocks noChangeArrowheads="1"/>
          </p:cNvSpPr>
          <p:nvPr/>
        </p:nvSpPr>
        <p:spPr bwMode="auto">
          <a:xfrm>
            <a:off x="5029200" y="36972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88" name="Rectangle 8"/>
          <p:cNvSpPr>
            <a:spLocks noChangeArrowheads="1"/>
          </p:cNvSpPr>
          <p:nvPr/>
        </p:nvSpPr>
        <p:spPr bwMode="auto">
          <a:xfrm>
            <a:off x="5257800" y="3697288"/>
            <a:ext cx="228600" cy="228600"/>
          </a:xfrm>
          <a:prstGeom prst="rect">
            <a:avLst/>
          </a:prstGeom>
          <a:solidFill>
            <a:srgbClr val="A8E7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089" name="Rectangle 9"/>
          <p:cNvSpPr>
            <a:spLocks noChangeArrowheads="1"/>
          </p:cNvSpPr>
          <p:nvPr/>
        </p:nvSpPr>
        <p:spPr bwMode="auto">
          <a:xfrm>
            <a:off x="5486400" y="36972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90" name="Rectangle 10"/>
          <p:cNvSpPr>
            <a:spLocks noChangeArrowheads="1"/>
          </p:cNvSpPr>
          <p:nvPr/>
        </p:nvSpPr>
        <p:spPr bwMode="auto">
          <a:xfrm>
            <a:off x="6400800" y="36972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91" name="Rectangle 11"/>
          <p:cNvSpPr>
            <a:spLocks noChangeArrowheads="1"/>
          </p:cNvSpPr>
          <p:nvPr/>
        </p:nvSpPr>
        <p:spPr bwMode="auto">
          <a:xfrm>
            <a:off x="6629400" y="36972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092" name="Rectangle 12"/>
          <p:cNvSpPr>
            <a:spLocks noChangeArrowheads="1"/>
          </p:cNvSpPr>
          <p:nvPr/>
        </p:nvSpPr>
        <p:spPr bwMode="auto">
          <a:xfrm>
            <a:off x="4343400" y="3697288"/>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093" name="Rectangle 13"/>
          <p:cNvSpPr>
            <a:spLocks noChangeArrowheads="1"/>
          </p:cNvSpPr>
          <p:nvPr/>
        </p:nvSpPr>
        <p:spPr bwMode="auto">
          <a:xfrm>
            <a:off x="3505200" y="1639888"/>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x</a:t>
            </a:r>
          </a:p>
        </p:txBody>
      </p:sp>
      <p:sp>
        <p:nvSpPr>
          <p:cNvPr id="46094" name="Rectangle 14"/>
          <p:cNvSpPr>
            <a:spLocks noChangeArrowheads="1"/>
          </p:cNvSpPr>
          <p:nvPr/>
        </p:nvSpPr>
        <p:spPr bwMode="auto">
          <a:xfrm>
            <a:off x="3505200" y="3621088"/>
            <a:ext cx="366713" cy="366713"/>
          </a:xfrm>
          <a:prstGeom prst="rect">
            <a:avLst/>
          </a:prstGeom>
          <a:noFill/>
          <a:ln w="25400">
            <a:noFill/>
            <a:miter lim="800000"/>
            <a:headEnd/>
            <a:tailEnd/>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6095" name="Line 15"/>
          <p:cNvSpPr>
            <a:spLocks noChangeShapeType="1"/>
          </p:cNvSpPr>
          <p:nvPr/>
        </p:nvSpPr>
        <p:spPr bwMode="auto">
          <a:xfrm>
            <a:off x="2362200" y="4002088"/>
            <a:ext cx="6324600" cy="0"/>
          </a:xfrm>
          <a:prstGeom prst="line">
            <a:avLst/>
          </a:prstGeom>
          <a:noFill/>
          <a:ln w="25400">
            <a:solidFill>
              <a:schemeClr val="tx1"/>
            </a:solidFill>
            <a:round/>
            <a:headEnd/>
            <a:tailEnd/>
          </a:ln>
        </p:spPr>
        <p:txBody>
          <a:bodyPr wrap="none" anchor="ctr"/>
          <a:lstStyle/>
          <a:p>
            <a:endParaRPr lang="en-US"/>
          </a:p>
        </p:txBody>
      </p:sp>
      <p:sp>
        <p:nvSpPr>
          <p:cNvPr id="46096" name="Rectangle 16"/>
          <p:cNvSpPr>
            <a:spLocks noChangeArrowheads="1"/>
          </p:cNvSpPr>
          <p:nvPr/>
        </p:nvSpPr>
        <p:spPr bwMode="auto">
          <a:xfrm>
            <a:off x="3124200" y="3621088"/>
            <a:ext cx="320675" cy="366713"/>
          </a:xfrm>
          <a:prstGeom prst="rect">
            <a:avLst/>
          </a:prstGeom>
          <a:noFill/>
          <a:ln w="25400">
            <a:noFill/>
            <a:miter lim="800000"/>
            <a:headEnd/>
            <a:tailEnd/>
          </a:ln>
        </p:spPr>
        <p:txBody>
          <a:bodyPr wrap="none">
            <a:spAutoFit/>
          </a:bodyPr>
          <a:lstStyle/>
          <a:p>
            <a:pPr>
              <a:lnSpc>
                <a:spcPct val="100000"/>
              </a:lnSpc>
            </a:pPr>
            <a:r>
              <a:rPr lang="en-US"/>
              <a:t>/</a:t>
            </a:r>
          </a:p>
        </p:txBody>
      </p:sp>
      <p:sp>
        <p:nvSpPr>
          <p:cNvPr id="46097" name="Rectangle 17"/>
          <p:cNvSpPr>
            <a:spLocks noChangeArrowheads="1"/>
          </p:cNvSpPr>
          <p:nvPr/>
        </p:nvSpPr>
        <p:spPr bwMode="auto">
          <a:xfrm>
            <a:off x="2828925" y="4002088"/>
            <a:ext cx="1030288" cy="457200"/>
          </a:xfrm>
          <a:prstGeom prst="rect">
            <a:avLst/>
          </a:prstGeom>
          <a:noFill/>
          <a:ln w="25400">
            <a:noFill/>
            <a:miter lim="800000"/>
            <a:headEnd/>
            <a:tailEnd/>
          </a:ln>
        </p:spPr>
        <p:txBody>
          <a:bodyPr wrap="none">
            <a:spAutoFit/>
          </a:bodyPr>
          <a:lstStyle/>
          <a:p>
            <a:pPr algn="r">
              <a:lnSpc>
                <a:spcPct val="100000"/>
              </a:lnSpc>
            </a:pPr>
            <a:r>
              <a:rPr lang="en-US" sz="2400" b="0">
                <a:latin typeface="Times" pitchFamily="18" charset="0"/>
              </a:rPr>
              <a:t> </a:t>
            </a:r>
            <a:r>
              <a:rPr lang="en-US" b="0">
                <a:latin typeface="Times" pitchFamily="18" charset="0"/>
                <a:sym typeface="Symbol" pitchFamily="18" charset="2"/>
              </a:rPr>
              <a:t> </a:t>
            </a:r>
            <a:r>
              <a:rPr lang="en-US" b="0" i="1">
                <a:latin typeface="Times" pitchFamily="18" charset="0"/>
              </a:rPr>
              <a:t>x </a:t>
            </a:r>
            <a:r>
              <a:rPr lang="en-US" b="0">
                <a:latin typeface="Times" pitchFamily="18" charset="0"/>
              </a:rPr>
              <a:t>/ 2</a:t>
            </a:r>
            <a:r>
              <a:rPr lang="en-US" b="0" i="1" baseline="30000">
                <a:latin typeface="Times" pitchFamily="18" charset="0"/>
              </a:rPr>
              <a:t>k </a:t>
            </a:r>
            <a:r>
              <a:rPr lang="en-US" i="1" baseline="30000">
                <a:latin typeface="Times" pitchFamily="18" charset="0"/>
              </a:rPr>
              <a:t> </a:t>
            </a:r>
            <a:r>
              <a:rPr lang="en-US" b="0">
                <a:latin typeface="Times" pitchFamily="18" charset="0"/>
                <a:sym typeface="Symbol" pitchFamily="18" charset="2"/>
              </a:rPr>
              <a:t></a:t>
            </a:r>
            <a:endParaRPr lang="en-US" sz="2400" b="0">
              <a:latin typeface="Times" pitchFamily="18" charset="0"/>
              <a:sym typeface="Symbol" pitchFamily="18" charset="2"/>
            </a:endParaRPr>
          </a:p>
        </p:txBody>
      </p:sp>
      <p:sp>
        <p:nvSpPr>
          <p:cNvPr id="46098" name="Rectangle 18"/>
          <p:cNvSpPr>
            <a:spLocks noChangeArrowheads="1"/>
          </p:cNvSpPr>
          <p:nvPr/>
        </p:nvSpPr>
        <p:spPr bwMode="auto">
          <a:xfrm>
            <a:off x="5715000" y="3697288"/>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099" name="Rectangle 19"/>
          <p:cNvSpPr>
            <a:spLocks noChangeArrowheads="1"/>
          </p:cNvSpPr>
          <p:nvPr/>
        </p:nvSpPr>
        <p:spPr bwMode="auto">
          <a:xfrm>
            <a:off x="5215465" y="1335088"/>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k</a:t>
            </a:r>
          </a:p>
        </p:txBody>
      </p:sp>
      <p:sp>
        <p:nvSpPr>
          <p:cNvPr id="46100" name="Rectangle 20"/>
          <p:cNvSpPr>
            <a:spLocks noChangeArrowheads="1"/>
          </p:cNvSpPr>
          <p:nvPr/>
        </p:nvSpPr>
        <p:spPr bwMode="auto">
          <a:xfrm>
            <a:off x="4114800" y="1716088"/>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01" name="Rectangle 21"/>
          <p:cNvSpPr>
            <a:spLocks noChangeArrowheads="1"/>
          </p:cNvSpPr>
          <p:nvPr/>
        </p:nvSpPr>
        <p:spPr bwMode="auto">
          <a:xfrm>
            <a:off x="4343400" y="1716088"/>
            <a:ext cx="228600" cy="228600"/>
          </a:xfrm>
          <a:prstGeom prst="rect">
            <a:avLst/>
          </a:prstGeom>
          <a:solidFill>
            <a:srgbClr val="FFFF99"/>
          </a:solidFill>
          <a:ln w="25400">
            <a:solidFill>
              <a:schemeClr val="tx1"/>
            </a:solidFill>
            <a:miter lim="800000"/>
            <a:headEnd/>
            <a:tailEnd/>
          </a:ln>
        </p:spPr>
        <p:txBody>
          <a:bodyPr wrap="none" anchor="ctr"/>
          <a:lstStyle/>
          <a:p>
            <a:pPr algn="ctr"/>
            <a:endParaRPr lang="en-US" sz="1800" b="0">
              <a:latin typeface="Calibri"/>
              <a:cs typeface="Calibri"/>
            </a:endParaRPr>
          </a:p>
        </p:txBody>
      </p:sp>
      <p:sp>
        <p:nvSpPr>
          <p:cNvPr id="46102" name="Rectangle 22"/>
          <p:cNvSpPr>
            <a:spLocks noChangeArrowheads="1"/>
          </p:cNvSpPr>
          <p:nvPr/>
        </p:nvSpPr>
        <p:spPr bwMode="auto">
          <a:xfrm>
            <a:off x="5257800" y="1716088"/>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03" name="Rectangle 23"/>
          <p:cNvSpPr>
            <a:spLocks noChangeArrowheads="1"/>
          </p:cNvSpPr>
          <p:nvPr/>
        </p:nvSpPr>
        <p:spPr bwMode="auto">
          <a:xfrm>
            <a:off x="4572000" y="1716088"/>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04" name="Rectangle 24"/>
          <p:cNvSpPr>
            <a:spLocks noChangeArrowheads="1"/>
          </p:cNvSpPr>
          <p:nvPr/>
        </p:nvSpPr>
        <p:spPr bwMode="auto">
          <a:xfrm>
            <a:off x="5486400" y="1716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05" name="Rectangle 25"/>
          <p:cNvSpPr>
            <a:spLocks noChangeArrowheads="1"/>
          </p:cNvSpPr>
          <p:nvPr/>
        </p:nvSpPr>
        <p:spPr bwMode="auto">
          <a:xfrm>
            <a:off x="6400800" y="1716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06" name="Rectangle 26"/>
          <p:cNvSpPr>
            <a:spLocks noChangeArrowheads="1"/>
          </p:cNvSpPr>
          <p:nvPr/>
        </p:nvSpPr>
        <p:spPr bwMode="auto">
          <a:xfrm>
            <a:off x="6629400" y="1716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07" name="Rectangle 27"/>
          <p:cNvSpPr>
            <a:spLocks noChangeArrowheads="1"/>
          </p:cNvSpPr>
          <p:nvPr/>
        </p:nvSpPr>
        <p:spPr bwMode="auto">
          <a:xfrm>
            <a:off x="5715000" y="1716088"/>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08" name="Rectangle 28"/>
          <p:cNvSpPr>
            <a:spLocks noChangeArrowheads="1"/>
          </p:cNvSpPr>
          <p:nvPr/>
        </p:nvSpPr>
        <p:spPr bwMode="auto">
          <a:xfrm>
            <a:off x="5486400" y="4154488"/>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09" name="Rectangle 29"/>
          <p:cNvSpPr>
            <a:spLocks noChangeArrowheads="1"/>
          </p:cNvSpPr>
          <p:nvPr/>
        </p:nvSpPr>
        <p:spPr bwMode="auto">
          <a:xfrm>
            <a:off x="5715000" y="4154488"/>
            <a:ext cx="228600" cy="228600"/>
          </a:xfrm>
          <a:prstGeom prst="rect">
            <a:avLst/>
          </a:prstGeom>
          <a:solidFill>
            <a:srgbClr val="FFFF99"/>
          </a:solidFill>
          <a:ln w="25400">
            <a:solidFill>
              <a:schemeClr val="tx1"/>
            </a:solidFill>
            <a:miter lim="800000"/>
            <a:headEnd/>
            <a:tailEnd/>
          </a:ln>
        </p:spPr>
        <p:txBody>
          <a:bodyPr wrap="none" anchor="ctr"/>
          <a:lstStyle/>
          <a:p>
            <a:pPr algn="ctr"/>
            <a:endParaRPr lang="en-US" sz="1800" b="0">
              <a:latin typeface="Calibri"/>
              <a:cs typeface="Calibri"/>
            </a:endParaRPr>
          </a:p>
        </p:txBody>
      </p:sp>
      <p:sp>
        <p:nvSpPr>
          <p:cNvPr id="46110" name="Rectangle 30"/>
          <p:cNvSpPr>
            <a:spLocks noChangeArrowheads="1"/>
          </p:cNvSpPr>
          <p:nvPr/>
        </p:nvSpPr>
        <p:spPr bwMode="auto">
          <a:xfrm>
            <a:off x="6629400" y="4154488"/>
            <a:ext cx="228600" cy="228600"/>
          </a:xfrm>
          <a:prstGeom prst="rect">
            <a:avLst/>
          </a:prstGeom>
          <a:solidFill>
            <a:srgbClr val="FFFF99"/>
          </a:solidFill>
          <a:ln w="25400">
            <a:solidFill>
              <a:schemeClr val="tx1"/>
            </a:solidFill>
            <a:miter lim="800000"/>
            <a:headEnd/>
            <a:tailEnd/>
          </a:ln>
        </p:spPr>
        <p:txBody>
          <a:bodyPr wrap="none" anchor="ctr"/>
          <a:lstStyle/>
          <a:p>
            <a:pPr algn="ctr"/>
            <a:endParaRPr lang="en-US" sz="1800" b="0">
              <a:latin typeface="Calibri"/>
              <a:cs typeface="Calibri"/>
            </a:endParaRPr>
          </a:p>
        </p:txBody>
      </p:sp>
      <p:sp>
        <p:nvSpPr>
          <p:cNvPr id="46111" name="Rectangle 31"/>
          <p:cNvSpPr>
            <a:spLocks noChangeArrowheads="1"/>
          </p:cNvSpPr>
          <p:nvPr/>
        </p:nvSpPr>
        <p:spPr bwMode="auto">
          <a:xfrm>
            <a:off x="5943600" y="4154488"/>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12" name="Rectangle 32"/>
          <p:cNvSpPr>
            <a:spLocks noChangeArrowheads="1"/>
          </p:cNvSpPr>
          <p:nvPr/>
        </p:nvSpPr>
        <p:spPr bwMode="auto">
          <a:xfrm>
            <a:off x="4114800" y="41544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113" name="Rectangle 33"/>
          <p:cNvSpPr>
            <a:spLocks noChangeArrowheads="1"/>
          </p:cNvSpPr>
          <p:nvPr/>
        </p:nvSpPr>
        <p:spPr bwMode="auto">
          <a:xfrm>
            <a:off x="5029200" y="4154488"/>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14" name="Rectangle 34"/>
          <p:cNvSpPr>
            <a:spLocks noChangeArrowheads="1"/>
          </p:cNvSpPr>
          <p:nvPr/>
        </p:nvSpPr>
        <p:spPr bwMode="auto">
          <a:xfrm>
            <a:off x="5257800" y="4154488"/>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15" name="Rectangle 35"/>
          <p:cNvSpPr>
            <a:spLocks noChangeArrowheads="1"/>
          </p:cNvSpPr>
          <p:nvPr/>
        </p:nvSpPr>
        <p:spPr bwMode="auto">
          <a:xfrm>
            <a:off x="4343400" y="4154488"/>
            <a:ext cx="6858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16" name="Text Box 36"/>
          <p:cNvSpPr txBox="1">
            <a:spLocks noChangeArrowheads="1"/>
          </p:cNvSpPr>
          <p:nvPr/>
        </p:nvSpPr>
        <p:spPr bwMode="auto">
          <a:xfrm>
            <a:off x="6781800" y="4078288"/>
            <a:ext cx="242938" cy="369332"/>
          </a:xfrm>
          <a:prstGeom prst="rect">
            <a:avLst/>
          </a:prstGeom>
          <a:noFill/>
          <a:ln w="25400">
            <a:noFill/>
            <a:miter lim="800000"/>
            <a:headEnd/>
            <a:tailEnd/>
          </a:ln>
        </p:spPr>
        <p:txBody>
          <a:bodyPr wrap="none">
            <a:spAutoFit/>
          </a:bodyPr>
          <a:lstStyle/>
          <a:p>
            <a:pPr>
              <a:lnSpc>
                <a:spcPct val="100000"/>
              </a:lnSpc>
            </a:pPr>
            <a:r>
              <a:rPr lang="en-US" sz="1800" b="0" dirty="0">
                <a:latin typeface="Calibri"/>
                <a:cs typeface="Calibri"/>
              </a:rPr>
              <a:t>.</a:t>
            </a:r>
          </a:p>
        </p:txBody>
      </p:sp>
      <p:sp>
        <p:nvSpPr>
          <p:cNvPr id="46117" name="Text Box 37"/>
          <p:cNvSpPr txBox="1">
            <a:spLocks noChangeArrowheads="1"/>
          </p:cNvSpPr>
          <p:nvPr/>
        </p:nvSpPr>
        <p:spPr bwMode="auto">
          <a:xfrm>
            <a:off x="7086600" y="3163888"/>
            <a:ext cx="1695144"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Binary Point</a:t>
            </a:r>
          </a:p>
        </p:txBody>
      </p:sp>
      <p:sp>
        <p:nvSpPr>
          <p:cNvPr id="46118" name="Line 38"/>
          <p:cNvSpPr>
            <a:spLocks noChangeShapeType="1"/>
          </p:cNvSpPr>
          <p:nvPr/>
        </p:nvSpPr>
        <p:spPr bwMode="auto">
          <a:xfrm flipH="1">
            <a:off x="6934200" y="3544888"/>
            <a:ext cx="304800" cy="685800"/>
          </a:xfrm>
          <a:prstGeom prst="line">
            <a:avLst/>
          </a:prstGeom>
          <a:noFill/>
          <a:ln w="25400">
            <a:solidFill>
              <a:schemeClr val="tx1"/>
            </a:solidFill>
            <a:round/>
            <a:headEnd/>
            <a:tailEnd type="triangle" w="med" len="med"/>
          </a:ln>
        </p:spPr>
        <p:txBody>
          <a:bodyPr wrap="none" anchor="ctr"/>
          <a:lstStyle/>
          <a:p>
            <a:endParaRPr lang="en-US" sz="2000"/>
          </a:p>
        </p:txBody>
      </p:sp>
      <p:sp>
        <p:nvSpPr>
          <p:cNvPr id="46119" name="Rectangle 39"/>
          <p:cNvSpPr>
            <a:spLocks noChangeArrowheads="1"/>
          </p:cNvSpPr>
          <p:nvPr/>
        </p:nvSpPr>
        <p:spPr bwMode="auto">
          <a:xfrm>
            <a:off x="4114800" y="4154488"/>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20" name="Rectangle 40"/>
          <p:cNvSpPr>
            <a:spLocks noChangeArrowheads="1"/>
          </p:cNvSpPr>
          <p:nvPr/>
        </p:nvSpPr>
        <p:spPr bwMode="auto">
          <a:xfrm>
            <a:off x="4114800" y="2097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121" name="Rectangle 41"/>
          <p:cNvSpPr>
            <a:spLocks noChangeArrowheads="1"/>
          </p:cNvSpPr>
          <p:nvPr/>
        </p:nvSpPr>
        <p:spPr bwMode="auto">
          <a:xfrm>
            <a:off x="5029200" y="2097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122" name="Rectangle 42"/>
          <p:cNvSpPr>
            <a:spLocks noChangeArrowheads="1"/>
          </p:cNvSpPr>
          <p:nvPr/>
        </p:nvSpPr>
        <p:spPr bwMode="auto">
          <a:xfrm>
            <a:off x="5257800" y="2097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0</a:t>
            </a:r>
          </a:p>
        </p:txBody>
      </p:sp>
      <p:sp>
        <p:nvSpPr>
          <p:cNvPr id="46123" name="Rectangle 43"/>
          <p:cNvSpPr>
            <a:spLocks noChangeArrowheads="1"/>
          </p:cNvSpPr>
          <p:nvPr/>
        </p:nvSpPr>
        <p:spPr bwMode="auto">
          <a:xfrm>
            <a:off x="5486400" y="2097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24" name="Rectangle 44"/>
          <p:cNvSpPr>
            <a:spLocks noChangeArrowheads="1"/>
          </p:cNvSpPr>
          <p:nvPr/>
        </p:nvSpPr>
        <p:spPr bwMode="auto">
          <a:xfrm>
            <a:off x="6400800" y="2097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25" name="Rectangle 45"/>
          <p:cNvSpPr>
            <a:spLocks noChangeArrowheads="1"/>
          </p:cNvSpPr>
          <p:nvPr/>
        </p:nvSpPr>
        <p:spPr bwMode="auto">
          <a:xfrm>
            <a:off x="6629400" y="2097088"/>
            <a:ext cx="2286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1</a:t>
            </a:r>
          </a:p>
        </p:txBody>
      </p:sp>
      <p:sp>
        <p:nvSpPr>
          <p:cNvPr id="46126" name="Rectangle 46"/>
          <p:cNvSpPr>
            <a:spLocks noChangeArrowheads="1"/>
          </p:cNvSpPr>
          <p:nvPr/>
        </p:nvSpPr>
        <p:spPr bwMode="auto">
          <a:xfrm>
            <a:off x="4343400" y="2097088"/>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27" name="Rectangle 47"/>
          <p:cNvSpPr>
            <a:spLocks noChangeArrowheads="1"/>
          </p:cNvSpPr>
          <p:nvPr/>
        </p:nvSpPr>
        <p:spPr bwMode="auto">
          <a:xfrm>
            <a:off x="3100388" y="2020888"/>
            <a:ext cx="762000" cy="366713"/>
          </a:xfrm>
          <a:prstGeom prst="rect">
            <a:avLst/>
          </a:prstGeom>
          <a:noFill/>
          <a:ln w="25400">
            <a:noFill/>
            <a:miter lim="800000"/>
            <a:headEnd/>
            <a:tailEnd/>
          </a:ln>
        </p:spPr>
        <p:txBody>
          <a:bodyPr wrap="none">
            <a:spAutoFit/>
          </a:bodyPr>
          <a:lstStyle/>
          <a:p>
            <a:pPr algn="r">
              <a:lnSpc>
                <a:spcPct val="100000"/>
              </a:lnSpc>
            </a:pPr>
            <a:r>
              <a:rPr lang="en-US" b="0">
                <a:latin typeface="Times" pitchFamily="18" charset="0"/>
              </a:rPr>
              <a:t>+2</a:t>
            </a:r>
            <a:r>
              <a:rPr lang="en-US" b="0" i="1" baseline="30000">
                <a:latin typeface="Times" pitchFamily="18" charset="0"/>
              </a:rPr>
              <a:t>k </a:t>
            </a:r>
            <a:r>
              <a:rPr lang="en-US" b="0">
                <a:latin typeface="Times" pitchFamily="18" charset="0"/>
              </a:rPr>
              <a:t>–1</a:t>
            </a:r>
          </a:p>
        </p:txBody>
      </p:sp>
      <p:sp>
        <p:nvSpPr>
          <p:cNvPr id="46128" name="Rectangle 48"/>
          <p:cNvSpPr>
            <a:spLocks noChangeArrowheads="1"/>
          </p:cNvSpPr>
          <p:nvPr/>
        </p:nvSpPr>
        <p:spPr bwMode="auto">
          <a:xfrm>
            <a:off x="5715000" y="2097088"/>
            <a:ext cx="685800" cy="228600"/>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29" name="Line 49"/>
          <p:cNvSpPr>
            <a:spLocks noChangeShapeType="1"/>
          </p:cNvSpPr>
          <p:nvPr/>
        </p:nvSpPr>
        <p:spPr bwMode="auto">
          <a:xfrm>
            <a:off x="2514600" y="2398713"/>
            <a:ext cx="6324600" cy="0"/>
          </a:xfrm>
          <a:prstGeom prst="line">
            <a:avLst/>
          </a:prstGeom>
          <a:noFill/>
          <a:ln w="25400">
            <a:solidFill>
              <a:schemeClr val="tx1"/>
            </a:solidFill>
            <a:round/>
            <a:headEnd/>
            <a:tailEnd/>
          </a:ln>
        </p:spPr>
        <p:txBody>
          <a:bodyPr wrap="none" anchor="ctr"/>
          <a:lstStyle/>
          <a:p>
            <a:endParaRPr lang="en-US"/>
          </a:p>
        </p:txBody>
      </p:sp>
      <p:sp>
        <p:nvSpPr>
          <p:cNvPr id="46130" name="Rectangle 50"/>
          <p:cNvSpPr>
            <a:spLocks noChangeArrowheads="1"/>
          </p:cNvSpPr>
          <p:nvPr/>
        </p:nvSpPr>
        <p:spPr bwMode="auto">
          <a:xfrm>
            <a:off x="4114800" y="2551113"/>
            <a:ext cx="228600" cy="228600"/>
          </a:xfrm>
          <a:prstGeom prst="rect">
            <a:avLst/>
          </a:prstGeom>
          <a:solidFill>
            <a:srgbClr val="EFBFBF"/>
          </a:solidFill>
          <a:ln w="25400">
            <a:solidFill>
              <a:schemeClr val="tx1"/>
            </a:solidFill>
            <a:miter lim="800000"/>
            <a:headEnd/>
            <a:tailEnd/>
          </a:ln>
        </p:spPr>
        <p:txBody>
          <a:bodyPr wrap="none" anchor="ctr"/>
          <a:lstStyle/>
          <a:p>
            <a:pPr algn="ctr">
              <a:lnSpc>
                <a:spcPct val="100000"/>
              </a:lnSpc>
            </a:pPr>
            <a:r>
              <a:rPr lang="en-US" sz="1800" b="0" dirty="0">
                <a:latin typeface="Calibri"/>
                <a:cs typeface="Calibri"/>
              </a:rPr>
              <a:t>1</a:t>
            </a:r>
          </a:p>
        </p:txBody>
      </p:sp>
      <p:sp>
        <p:nvSpPr>
          <p:cNvPr id="46131" name="Rectangle 51"/>
          <p:cNvSpPr>
            <a:spLocks noChangeArrowheads="1"/>
          </p:cNvSpPr>
          <p:nvPr/>
        </p:nvSpPr>
        <p:spPr bwMode="auto">
          <a:xfrm>
            <a:off x="4343400" y="2551113"/>
            <a:ext cx="228600" cy="228600"/>
          </a:xfrm>
          <a:prstGeom prst="rect">
            <a:avLst/>
          </a:prstGeom>
          <a:solidFill>
            <a:srgbClr val="FFFF99"/>
          </a:solidFill>
          <a:ln w="25400">
            <a:solidFill>
              <a:schemeClr val="tx1"/>
            </a:solidFill>
            <a:miter lim="800000"/>
            <a:headEnd/>
            <a:tailEnd/>
          </a:ln>
        </p:spPr>
        <p:txBody>
          <a:bodyPr wrap="none" anchor="ctr"/>
          <a:lstStyle/>
          <a:p>
            <a:pPr algn="ctr"/>
            <a:endParaRPr lang="en-US" sz="1800" b="0">
              <a:latin typeface="Calibri"/>
              <a:cs typeface="Calibri"/>
            </a:endParaRPr>
          </a:p>
        </p:txBody>
      </p:sp>
      <p:sp>
        <p:nvSpPr>
          <p:cNvPr id="46132" name="Rectangle 52"/>
          <p:cNvSpPr>
            <a:spLocks noChangeArrowheads="1"/>
          </p:cNvSpPr>
          <p:nvPr/>
        </p:nvSpPr>
        <p:spPr bwMode="auto">
          <a:xfrm>
            <a:off x="5257800" y="2551113"/>
            <a:ext cx="2286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33" name="Rectangle 53"/>
          <p:cNvSpPr>
            <a:spLocks noChangeArrowheads="1"/>
          </p:cNvSpPr>
          <p:nvPr/>
        </p:nvSpPr>
        <p:spPr bwMode="auto">
          <a:xfrm>
            <a:off x="4572000" y="2551113"/>
            <a:ext cx="685800" cy="228600"/>
          </a:xfrm>
          <a:prstGeom prst="rect">
            <a:avLst/>
          </a:prstGeom>
          <a:solidFill>
            <a:srgbClr val="FFFF99"/>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34" name="Rectangle 54"/>
          <p:cNvSpPr>
            <a:spLocks noChangeArrowheads="1"/>
          </p:cNvSpPr>
          <p:nvPr/>
        </p:nvSpPr>
        <p:spPr bwMode="auto">
          <a:xfrm>
            <a:off x="5486400" y="2551113"/>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35" name="Rectangle 55"/>
          <p:cNvSpPr>
            <a:spLocks noChangeArrowheads="1"/>
          </p:cNvSpPr>
          <p:nvPr/>
        </p:nvSpPr>
        <p:spPr bwMode="auto">
          <a:xfrm>
            <a:off x="6400800" y="2551113"/>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36" name="Rectangle 56"/>
          <p:cNvSpPr>
            <a:spLocks noChangeArrowheads="1"/>
          </p:cNvSpPr>
          <p:nvPr/>
        </p:nvSpPr>
        <p:spPr bwMode="auto">
          <a:xfrm>
            <a:off x="6629400" y="2551113"/>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37" name="Rectangle 57"/>
          <p:cNvSpPr>
            <a:spLocks noChangeArrowheads="1"/>
          </p:cNvSpPr>
          <p:nvPr/>
        </p:nvSpPr>
        <p:spPr bwMode="auto">
          <a:xfrm>
            <a:off x="5715000" y="2551113"/>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38" name="Rectangle 58"/>
          <p:cNvSpPr>
            <a:spLocks noChangeArrowheads="1"/>
          </p:cNvSpPr>
          <p:nvPr/>
        </p:nvSpPr>
        <p:spPr bwMode="auto">
          <a:xfrm>
            <a:off x="685800" y="5369223"/>
            <a:ext cx="4018921" cy="461665"/>
          </a:xfrm>
          <a:prstGeom prst="rect">
            <a:avLst/>
          </a:prstGeom>
          <a:noFill/>
          <a:ln w="25400">
            <a:noFill/>
            <a:miter lim="800000"/>
            <a:headEnd/>
            <a:tailEnd/>
          </a:ln>
        </p:spPr>
        <p:txBody>
          <a:bodyPr wrap="none">
            <a:spAutoFit/>
          </a:bodyPr>
          <a:lstStyle/>
          <a:p>
            <a:pPr marL="228600" lvl="2">
              <a:lnSpc>
                <a:spcPct val="100000"/>
              </a:lnSpc>
            </a:pPr>
            <a:r>
              <a:rPr lang="en-US" i="1" dirty="0">
                <a:latin typeface="Calibri" pitchFamily="34" charset="0"/>
              </a:rPr>
              <a:t>Biasing adds 1 to final result</a:t>
            </a:r>
          </a:p>
        </p:txBody>
      </p:sp>
      <p:sp>
        <p:nvSpPr>
          <p:cNvPr id="46139" name="Rectangle 59"/>
          <p:cNvSpPr>
            <a:spLocks noChangeArrowheads="1"/>
          </p:cNvSpPr>
          <p:nvPr/>
        </p:nvSpPr>
        <p:spPr bwMode="auto">
          <a:xfrm>
            <a:off x="7010400" y="4154488"/>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40" name="Rectangle 60"/>
          <p:cNvSpPr>
            <a:spLocks noChangeArrowheads="1"/>
          </p:cNvSpPr>
          <p:nvPr/>
        </p:nvSpPr>
        <p:spPr bwMode="auto">
          <a:xfrm>
            <a:off x="7924800" y="4154488"/>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41" name="Rectangle 61"/>
          <p:cNvSpPr>
            <a:spLocks noChangeArrowheads="1"/>
          </p:cNvSpPr>
          <p:nvPr/>
        </p:nvSpPr>
        <p:spPr bwMode="auto">
          <a:xfrm>
            <a:off x="8153400" y="4154488"/>
            <a:ext cx="2286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endParaRPr lang="en-US" sz="1800" b="0">
              <a:latin typeface="Calibri"/>
              <a:cs typeface="Calibri"/>
            </a:endParaRPr>
          </a:p>
        </p:txBody>
      </p:sp>
      <p:sp>
        <p:nvSpPr>
          <p:cNvPr id="46142" name="Rectangle 62"/>
          <p:cNvSpPr>
            <a:spLocks noChangeArrowheads="1"/>
          </p:cNvSpPr>
          <p:nvPr/>
        </p:nvSpPr>
        <p:spPr bwMode="auto">
          <a:xfrm>
            <a:off x="7239000" y="4154488"/>
            <a:ext cx="685800" cy="228600"/>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lnSpc>
                <a:spcPct val="100000"/>
              </a:lnSpc>
            </a:pPr>
            <a:r>
              <a:rPr lang="en-US" sz="1800" b="0">
                <a:latin typeface="Calibri"/>
                <a:cs typeface="Calibri"/>
              </a:rPr>
              <a:t>•••</a:t>
            </a:r>
          </a:p>
        </p:txBody>
      </p:sp>
      <p:sp>
        <p:nvSpPr>
          <p:cNvPr id="46143" name="AutoShape 63"/>
          <p:cNvSpPr>
            <a:spLocks/>
          </p:cNvSpPr>
          <p:nvPr/>
        </p:nvSpPr>
        <p:spPr bwMode="auto">
          <a:xfrm rot="-5400000">
            <a:off x="4800600" y="2401888"/>
            <a:ext cx="228600" cy="1143000"/>
          </a:xfrm>
          <a:prstGeom prst="leftBrace">
            <a:avLst>
              <a:gd name="adj1" fmla="val 41667"/>
              <a:gd name="adj2" fmla="val 50000"/>
            </a:avLst>
          </a:prstGeom>
          <a:noFill/>
          <a:ln w="25400">
            <a:solidFill>
              <a:schemeClr val="tx1"/>
            </a:solidFill>
            <a:round/>
            <a:headEnd/>
            <a:tailEnd/>
          </a:ln>
        </p:spPr>
        <p:txBody>
          <a:bodyPr wrap="none" anchor="ctr"/>
          <a:lstStyle/>
          <a:p>
            <a:endParaRPr lang="en-US" sz="2000"/>
          </a:p>
        </p:txBody>
      </p:sp>
      <p:sp>
        <p:nvSpPr>
          <p:cNvPr id="46144" name="Text Box 64"/>
          <p:cNvSpPr txBox="1">
            <a:spLocks noChangeArrowheads="1"/>
          </p:cNvSpPr>
          <p:nvPr/>
        </p:nvSpPr>
        <p:spPr bwMode="auto">
          <a:xfrm>
            <a:off x="3962400" y="3163888"/>
            <a:ext cx="2377061"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Incremented by 1</a:t>
            </a:r>
          </a:p>
        </p:txBody>
      </p:sp>
      <p:sp>
        <p:nvSpPr>
          <p:cNvPr id="46145" name="AutoShape 65"/>
          <p:cNvSpPr>
            <a:spLocks/>
          </p:cNvSpPr>
          <p:nvPr/>
        </p:nvSpPr>
        <p:spPr bwMode="auto">
          <a:xfrm rot="-5400000">
            <a:off x="6172200" y="4078288"/>
            <a:ext cx="228600" cy="1143000"/>
          </a:xfrm>
          <a:prstGeom prst="leftBrace">
            <a:avLst>
              <a:gd name="adj1" fmla="val 41667"/>
              <a:gd name="adj2" fmla="val 50000"/>
            </a:avLst>
          </a:prstGeom>
          <a:noFill/>
          <a:ln w="25400">
            <a:solidFill>
              <a:schemeClr val="tx1"/>
            </a:solidFill>
            <a:round/>
            <a:headEnd/>
            <a:tailEnd/>
          </a:ln>
        </p:spPr>
        <p:txBody>
          <a:bodyPr wrap="none" anchor="ctr"/>
          <a:lstStyle/>
          <a:p>
            <a:endParaRPr lang="en-US" sz="2000"/>
          </a:p>
        </p:txBody>
      </p:sp>
      <p:sp>
        <p:nvSpPr>
          <p:cNvPr id="46146" name="Text Box 66"/>
          <p:cNvSpPr txBox="1">
            <a:spLocks noChangeArrowheads="1"/>
          </p:cNvSpPr>
          <p:nvPr/>
        </p:nvSpPr>
        <p:spPr bwMode="auto">
          <a:xfrm>
            <a:off x="5334000" y="4840288"/>
            <a:ext cx="2377061" cy="461665"/>
          </a:xfrm>
          <a:prstGeom prst="rect">
            <a:avLst/>
          </a:prstGeom>
          <a:noFill/>
          <a:ln w="25400">
            <a:noFill/>
            <a:miter lim="800000"/>
            <a:headEnd/>
            <a:tailEnd/>
          </a:ln>
        </p:spPr>
        <p:txBody>
          <a:bodyPr wrap="none">
            <a:spAutoFit/>
          </a:bodyPr>
          <a:lstStyle/>
          <a:p>
            <a:pPr>
              <a:lnSpc>
                <a:spcPct val="100000"/>
              </a:lnSpc>
            </a:pPr>
            <a:r>
              <a:rPr lang="en-US" b="0" dirty="0">
                <a:latin typeface="Calibri" pitchFamily="34" charset="0"/>
              </a:rPr>
              <a:t>Incremented by 1</a:t>
            </a:r>
          </a:p>
        </p:txBody>
      </p:sp>
      <p:sp>
        <p:nvSpPr>
          <p:cNvPr id="2" name="灯片编号占位符 1">
            <a:extLst>
              <a:ext uri="{FF2B5EF4-FFF2-40B4-BE49-F238E27FC236}">
                <a16:creationId xmlns:a16="http://schemas.microsoft.com/office/drawing/2014/main" id="{04CB4197-CA3A-4427-9654-E0B2BB1B5B25}"/>
              </a:ext>
            </a:extLst>
          </p:cNvPr>
          <p:cNvSpPr>
            <a:spLocks noGrp="1"/>
          </p:cNvSpPr>
          <p:nvPr>
            <p:ph type="sldNum" sz="quarter" idx="12"/>
          </p:nvPr>
        </p:nvSpPr>
        <p:spPr/>
        <p:txBody>
          <a:bodyPr/>
          <a:lstStyle/>
          <a:p>
            <a:pPr>
              <a:defRPr/>
            </a:pPr>
            <a:fld id="{44DF2893-BD81-4B20-8850-BD19E5472E88}" type="slidenum">
              <a:rPr lang="zh-CN" altLang="en-US" smtClean="0"/>
              <a:pPr>
                <a:defRPr/>
              </a:pPr>
              <a:t>59</a:t>
            </a:fld>
            <a:endParaRPr lang="en-US" altLang="zh-CN"/>
          </a:p>
        </p:txBody>
      </p:sp>
    </p:spTree>
    <p:extLst>
      <p:ext uri="{BB962C8B-B14F-4D97-AF65-F5344CB8AC3E}">
        <p14:creationId xmlns:p14="http://schemas.microsoft.com/office/powerpoint/2010/main" val="2504211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1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0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10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0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1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1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1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1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1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1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1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1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1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1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1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1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1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6" grpId="0" animBg="1"/>
      <p:bldP spid="46087" grpId="0" animBg="1"/>
      <p:bldP spid="46088" grpId="0" animBg="1"/>
      <p:bldP spid="46089" grpId="0" animBg="1"/>
      <p:bldP spid="46090" grpId="0" animBg="1"/>
      <p:bldP spid="46091" grpId="0" animBg="1"/>
      <p:bldP spid="46092" grpId="0" animBg="1"/>
      <p:bldP spid="46094" grpId="0"/>
      <p:bldP spid="46095" grpId="0" animBg="1"/>
      <p:bldP spid="46096" grpId="0"/>
      <p:bldP spid="46097" grpId="0"/>
      <p:bldP spid="46098" grpId="0" animBg="1"/>
      <p:bldP spid="46108" grpId="0" animBg="1"/>
      <p:bldP spid="46109" grpId="0" animBg="1"/>
      <p:bldP spid="46110" grpId="0" animBg="1"/>
      <p:bldP spid="46111" grpId="0" animBg="1"/>
      <p:bldP spid="46112" grpId="0" animBg="1"/>
      <p:bldP spid="46113" grpId="0" animBg="1"/>
      <p:bldP spid="46114" grpId="0" animBg="1"/>
      <p:bldP spid="46115" grpId="0" animBg="1"/>
      <p:bldP spid="46116" grpId="0"/>
      <p:bldP spid="46117" grpId="0"/>
      <p:bldP spid="46118" grpId="0" animBg="1"/>
      <p:bldP spid="46119" grpId="0" animBg="1"/>
      <p:bldP spid="46138" grpId="0"/>
      <p:bldP spid="46139" grpId="0" animBg="1"/>
      <p:bldP spid="46140" grpId="0" animBg="1"/>
      <p:bldP spid="46141" grpId="0" animBg="1"/>
      <p:bldP spid="46142" grpId="0" animBg="1"/>
      <p:bldP spid="46143" grpId="0" animBg="1"/>
      <p:bldP spid="46144" grpId="0"/>
      <p:bldP spid="46145" grpId="0" animBg="1"/>
      <p:bldP spid="461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BCF2A3-FAE8-476D-AA4E-D1A4ABF0AE94}"/>
              </a:ext>
            </a:extLst>
          </p:cNvPr>
          <p:cNvSpPr>
            <a:spLocks noGrp="1"/>
          </p:cNvSpPr>
          <p:nvPr>
            <p:ph type="title"/>
          </p:nvPr>
        </p:nvSpPr>
        <p:spPr>
          <a:xfrm>
            <a:off x="76200" y="152400"/>
            <a:ext cx="8558382" cy="762000"/>
          </a:xfrm>
        </p:spPr>
        <p:txBody>
          <a:bodyPr/>
          <a:lstStyle/>
          <a:p>
            <a:r>
              <a:rPr lang="en-US" dirty="0"/>
              <a:t>(2018) </a:t>
            </a:r>
            <a:r>
              <a:rPr lang="en-US" dirty="0" err="1"/>
              <a:t>Digital+Analog</a:t>
            </a:r>
            <a:r>
              <a:rPr lang="en-US" dirty="0"/>
              <a:t> AI processor</a:t>
            </a:r>
            <a:br>
              <a:rPr lang="en-US" dirty="0"/>
            </a:br>
            <a:endParaRPr lang="en-US" dirty="0"/>
          </a:p>
        </p:txBody>
      </p:sp>
      <p:sp>
        <p:nvSpPr>
          <p:cNvPr id="2" name="Rectangle 1">
            <a:extLst>
              <a:ext uri="{FF2B5EF4-FFF2-40B4-BE49-F238E27FC236}">
                <a16:creationId xmlns:a16="http://schemas.microsoft.com/office/drawing/2014/main" id="{522CCA00-24CD-4877-A4E1-903216649934}"/>
              </a:ext>
            </a:extLst>
          </p:cNvPr>
          <p:cNvSpPr/>
          <p:nvPr/>
        </p:nvSpPr>
        <p:spPr>
          <a:xfrm>
            <a:off x="4616878" y="5982257"/>
            <a:ext cx="4572000" cy="461665"/>
          </a:xfrm>
          <a:prstGeom prst="rect">
            <a:avLst/>
          </a:prstGeom>
        </p:spPr>
        <p:txBody>
          <a:bodyPr>
            <a:spAutoFit/>
          </a:bodyPr>
          <a:lstStyle/>
          <a:p>
            <a:r>
              <a:rPr lang="en-US" sz="1200" dirty="0" err="1"/>
              <a:t>Bankman</a:t>
            </a:r>
            <a:r>
              <a:rPr lang="en-US" sz="1200" dirty="0"/>
              <a:t> et al, “An always-on 3.8μJ/86% CIFAR-10 mixed-signal binary CNN processor with all memory on chip in 28nm CMOS”</a:t>
            </a:r>
          </a:p>
        </p:txBody>
      </p:sp>
      <p:sp>
        <p:nvSpPr>
          <p:cNvPr id="3" name="灯片编号占位符 2">
            <a:extLst>
              <a:ext uri="{FF2B5EF4-FFF2-40B4-BE49-F238E27FC236}">
                <a16:creationId xmlns:a16="http://schemas.microsoft.com/office/drawing/2014/main" id="{6935CEF6-FB7D-45C5-9130-E2CD449C7E55}"/>
              </a:ext>
            </a:extLst>
          </p:cNvPr>
          <p:cNvSpPr>
            <a:spLocks noGrp="1"/>
          </p:cNvSpPr>
          <p:nvPr>
            <p:ph type="sldNum" sz="quarter" idx="12"/>
          </p:nvPr>
        </p:nvSpPr>
        <p:spPr/>
        <p:txBody>
          <a:bodyPr/>
          <a:lstStyle/>
          <a:p>
            <a:pPr>
              <a:defRPr/>
            </a:pPr>
            <a:fld id="{7CD91111-FDA0-40C1-BB89-68CC8A010988}" type="slidenum">
              <a:rPr lang="zh-CN" altLang="en-US" smtClean="0"/>
              <a:pPr>
                <a:defRPr/>
              </a:pPr>
              <a:t>6</a:t>
            </a:fld>
            <a:endParaRPr lang="en-US" altLang="zh-CN"/>
          </a:p>
        </p:txBody>
      </p:sp>
      <p:pic>
        <p:nvPicPr>
          <p:cNvPr id="5" name="图片 4">
            <a:extLst>
              <a:ext uri="{FF2B5EF4-FFF2-40B4-BE49-F238E27FC236}">
                <a16:creationId xmlns:a16="http://schemas.microsoft.com/office/drawing/2014/main" id="{A0818A26-3FD1-4181-8361-94E76F2FA682}"/>
              </a:ext>
            </a:extLst>
          </p:cNvPr>
          <p:cNvPicPr>
            <a:picLocks noChangeAspect="1"/>
          </p:cNvPicPr>
          <p:nvPr/>
        </p:nvPicPr>
        <p:blipFill>
          <a:blip r:embed="rId3"/>
          <a:stretch>
            <a:fillRect/>
          </a:stretch>
        </p:blipFill>
        <p:spPr>
          <a:xfrm>
            <a:off x="1791287" y="668530"/>
            <a:ext cx="5471672" cy="5313727"/>
          </a:xfrm>
          <a:prstGeom prst="rect">
            <a:avLst/>
          </a:prstGeom>
        </p:spPr>
      </p:pic>
    </p:spTree>
    <p:extLst>
      <p:ext uri="{BB962C8B-B14F-4D97-AF65-F5344CB8AC3E}">
        <p14:creationId xmlns:p14="http://schemas.microsoft.com/office/powerpoint/2010/main" val="3110686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77813" y="0"/>
            <a:ext cx="8866187" cy="555625"/>
          </a:xfrm>
        </p:spPr>
        <p:txBody>
          <a:bodyPr/>
          <a:lstStyle/>
          <a:p>
            <a:pPr eaLnBrk="1" hangingPunct="1">
              <a:defRPr/>
            </a:pPr>
            <a:r>
              <a:rPr lang="en-US" dirty="0"/>
              <a:t>Negation: Complement &amp; Increment</a:t>
            </a:r>
          </a:p>
        </p:txBody>
      </p:sp>
      <p:sp>
        <p:nvSpPr>
          <p:cNvPr id="134147" name="Rectangle 3"/>
          <p:cNvSpPr>
            <a:spLocks noGrp="1" noChangeArrowheads="1"/>
          </p:cNvSpPr>
          <p:nvPr>
            <p:ph type="body" idx="1"/>
          </p:nvPr>
        </p:nvSpPr>
        <p:spPr>
          <a:xfrm>
            <a:off x="298450" y="685800"/>
            <a:ext cx="7854950" cy="5224463"/>
          </a:xfrm>
        </p:spPr>
        <p:txBody>
          <a:bodyPr lIns="90487" tIns="44450" rIns="90487" bIns="44450"/>
          <a:lstStyle/>
          <a:p>
            <a:pPr eaLnBrk="1" hangingPunct="1">
              <a:tabLst>
                <a:tab pos="3200400" algn="l"/>
                <a:tab pos="4114800" algn="l"/>
              </a:tabLst>
              <a:defRPr/>
            </a:pPr>
            <a:r>
              <a:rPr lang="en-US" dirty="0"/>
              <a:t>Negate through complement and increase</a:t>
            </a:r>
            <a:br>
              <a:rPr lang="en-US" dirty="0"/>
            </a:br>
            <a:r>
              <a:rPr lang="en-US" sz="1800" b="1" dirty="0">
                <a:latin typeface="Courier New" pitchFamily="49" charset="0"/>
                <a:cs typeface="Courier New" pitchFamily="49" charset="0"/>
              </a:rPr>
              <a:t> ~x + 1 == -x</a:t>
            </a:r>
          </a:p>
          <a:p>
            <a:pPr eaLnBrk="1" hangingPunct="1">
              <a:tabLst>
                <a:tab pos="3200400" algn="l"/>
                <a:tab pos="4114800" algn="l"/>
              </a:tabLst>
              <a:defRPr/>
            </a:pPr>
            <a:r>
              <a:rPr lang="en-US" dirty="0"/>
              <a:t>Example</a:t>
            </a:r>
          </a:p>
          <a:p>
            <a:pPr lvl="1" eaLnBrk="1" hangingPunct="1">
              <a:tabLst>
                <a:tab pos="3200400" algn="l"/>
                <a:tab pos="4114800" algn="l"/>
              </a:tabLst>
              <a:defRPr/>
            </a:pPr>
            <a:r>
              <a:rPr lang="en-US" dirty="0"/>
              <a:t>Observation: </a:t>
            </a:r>
            <a:r>
              <a:rPr lang="en-US" sz="1800" b="1" dirty="0">
                <a:latin typeface="Courier New" pitchFamily="49" charset="0"/>
                <a:cs typeface="Courier New" pitchFamily="49" charset="0"/>
              </a:rPr>
              <a:t>~x + x == 1111…111 == -1</a:t>
            </a:r>
          </a:p>
          <a:p>
            <a:pPr eaLnBrk="1" hangingPunct="1">
              <a:tabLst>
                <a:tab pos="3200400" algn="l"/>
                <a:tab pos="4114800" algn="l"/>
              </a:tabLst>
              <a:defRPr/>
            </a:pPr>
            <a:endParaRPr lang="en-US" dirty="0"/>
          </a:p>
          <a:p>
            <a:pPr eaLnBrk="1" hangingPunct="1">
              <a:tabLst>
                <a:tab pos="3200400" algn="l"/>
                <a:tab pos="4114800" algn="l"/>
              </a:tabLst>
              <a:defRPr/>
            </a:pPr>
            <a:endParaRPr lang="en-US" dirty="0"/>
          </a:p>
          <a:p>
            <a:pPr eaLnBrk="1" hangingPunct="1">
              <a:tabLst>
                <a:tab pos="3200400" algn="l"/>
                <a:tab pos="4114800" algn="l"/>
              </a:tabLst>
              <a:defRPr/>
            </a:pPr>
            <a:endParaRPr lang="en-US" dirty="0"/>
          </a:p>
          <a:p>
            <a:pPr eaLnBrk="1" hangingPunct="1">
              <a:tabLst>
                <a:tab pos="3200400" algn="l"/>
                <a:tab pos="4114800" algn="l"/>
              </a:tabLst>
              <a:defRPr/>
            </a:pPr>
            <a:endParaRPr lang="en-US" dirty="0"/>
          </a:p>
        </p:txBody>
      </p:sp>
      <p:grpSp>
        <p:nvGrpSpPr>
          <p:cNvPr id="2" name="Group 4"/>
          <p:cNvGrpSpPr>
            <a:grpSpLocks/>
          </p:cNvGrpSpPr>
          <p:nvPr/>
        </p:nvGrpSpPr>
        <p:grpSpPr bwMode="auto">
          <a:xfrm>
            <a:off x="2903537" y="2362201"/>
            <a:ext cx="2971800" cy="1604963"/>
            <a:chOff x="2160" y="1968"/>
            <a:chExt cx="1872" cy="1011"/>
          </a:xfrm>
        </p:grpSpPr>
        <p:grpSp>
          <p:nvGrpSpPr>
            <p:cNvPr id="3" name="Group 5"/>
            <p:cNvGrpSpPr>
              <a:grpSpLocks/>
            </p:cNvGrpSpPr>
            <p:nvPr/>
          </p:nvGrpSpPr>
          <p:grpSpPr bwMode="auto">
            <a:xfrm>
              <a:off x="2448" y="1968"/>
              <a:ext cx="1536" cy="291"/>
              <a:chOff x="2448" y="1968"/>
              <a:chExt cx="1536" cy="291"/>
            </a:xfrm>
          </p:grpSpPr>
          <p:sp>
            <p:nvSpPr>
              <p:cNvPr id="31777" name="Rectangle 6"/>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8" name="Rectangle 7"/>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9" name="Rectangle 8"/>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80" name="Rectangle 9"/>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1" name="Rectangle 10"/>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82" name="Rectangle 11"/>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3" name="Rectangle 12"/>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4" name="Rectangle 13"/>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85" name="Rectangle 14"/>
              <p:cNvSpPr>
                <a:spLocks noChangeArrowheads="1"/>
              </p:cNvSpPr>
              <p:nvPr/>
            </p:nvSpPr>
            <p:spPr bwMode="auto">
              <a:xfrm>
                <a:off x="2448" y="1968"/>
                <a:ext cx="249"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 x</a:t>
                </a:r>
              </a:p>
            </p:txBody>
          </p:sp>
        </p:grpSp>
        <p:grpSp>
          <p:nvGrpSpPr>
            <p:cNvPr id="4" name="Group 15"/>
            <p:cNvGrpSpPr>
              <a:grpSpLocks/>
            </p:cNvGrpSpPr>
            <p:nvPr/>
          </p:nvGrpSpPr>
          <p:grpSpPr bwMode="auto">
            <a:xfrm>
              <a:off x="2448" y="2304"/>
              <a:ext cx="1536" cy="291"/>
              <a:chOff x="2448" y="2448"/>
              <a:chExt cx="1536" cy="291"/>
            </a:xfrm>
          </p:grpSpPr>
          <p:sp>
            <p:nvSpPr>
              <p:cNvPr id="31768" name="Rectangle 16"/>
              <p:cNvSpPr>
                <a:spLocks noChangeArrowheads="1"/>
              </p:cNvSpPr>
              <p:nvPr/>
            </p:nvSpPr>
            <p:spPr bwMode="auto">
              <a:xfrm>
                <a:off x="2832"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69" name="Rectangle 17"/>
              <p:cNvSpPr>
                <a:spLocks noChangeArrowheads="1"/>
              </p:cNvSpPr>
              <p:nvPr/>
            </p:nvSpPr>
            <p:spPr bwMode="auto">
              <a:xfrm>
                <a:off x="2976"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0" name="Rectangle 18"/>
              <p:cNvSpPr>
                <a:spLocks noChangeArrowheads="1"/>
              </p:cNvSpPr>
              <p:nvPr/>
            </p:nvSpPr>
            <p:spPr bwMode="auto">
              <a:xfrm>
                <a:off x="3120"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1" name="Rectangle 19"/>
              <p:cNvSpPr>
                <a:spLocks noChangeArrowheads="1"/>
              </p:cNvSpPr>
              <p:nvPr/>
            </p:nvSpPr>
            <p:spPr bwMode="auto">
              <a:xfrm>
                <a:off x="3552"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2" name="Rectangle 20"/>
              <p:cNvSpPr>
                <a:spLocks noChangeArrowheads="1"/>
              </p:cNvSpPr>
              <p:nvPr/>
            </p:nvSpPr>
            <p:spPr bwMode="auto">
              <a:xfrm>
                <a:off x="3696"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73" name="Rectangle 21"/>
              <p:cNvSpPr>
                <a:spLocks noChangeArrowheads="1"/>
              </p:cNvSpPr>
              <p:nvPr/>
            </p:nvSpPr>
            <p:spPr bwMode="auto">
              <a:xfrm>
                <a:off x="3840"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4" name="Rectangle 22"/>
              <p:cNvSpPr>
                <a:spLocks noChangeArrowheads="1"/>
              </p:cNvSpPr>
              <p:nvPr/>
            </p:nvSpPr>
            <p:spPr bwMode="auto">
              <a:xfrm>
                <a:off x="3264"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5" name="Rectangle 23"/>
              <p:cNvSpPr>
                <a:spLocks noChangeArrowheads="1"/>
              </p:cNvSpPr>
              <p:nvPr/>
            </p:nvSpPr>
            <p:spPr bwMode="auto">
              <a:xfrm>
                <a:off x="3408" y="249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0</a:t>
                </a:r>
              </a:p>
            </p:txBody>
          </p:sp>
          <p:sp>
            <p:nvSpPr>
              <p:cNvPr id="31776" name="Rectangle 24"/>
              <p:cNvSpPr>
                <a:spLocks noChangeArrowheads="1"/>
              </p:cNvSpPr>
              <p:nvPr/>
            </p:nvSpPr>
            <p:spPr bwMode="auto">
              <a:xfrm>
                <a:off x="2448" y="2448"/>
                <a:ext cx="302"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~x</a:t>
                </a:r>
              </a:p>
            </p:txBody>
          </p:sp>
        </p:grpSp>
        <p:sp>
          <p:nvSpPr>
            <p:cNvPr id="31756" name="Rectangle 25"/>
            <p:cNvSpPr>
              <a:spLocks noChangeArrowheads="1"/>
            </p:cNvSpPr>
            <p:nvPr/>
          </p:nvSpPr>
          <p:spPr bwMode="auto">
            <a:xfrm>
              <a:off x="2160" y="2304"/>
              <a:ext cx="213"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a:t>
              </a:r>
            </a:p>
          </p:txBody>
        </p:sp>
        <p:sp>
          <p:nvSpPr>
            <p:cNvPr id="31757" name="Line 26"/>
            <p:cNvSpPr>
              <a:spLocks noChangeShapeType="1"/>
            </p:cNvSpPr>
            <p:nvPr/>
          </p:nvSpPr>
          <p:spPr bwMode="auto">
            <a:xfrm>
              <a:off x="2208" y="2640"/>
              <a:ext cx="1824" cy="0"/>
            </a:xfrm>
            <a:prstGeom prst="line">
              <a:avLst/>
            </a:prstGeom>
            <a:noFill/>
            <a:ln w="25400">
              <a:solidFill>
                <a:schemeClr val="tx1"/>
              </a:solidFill>
              <a:round/>
              <a:headEnd/>
              <a:tailEnd/>
            </a:ln>
          </p:spPr>
          <p:txBody>
            <a:bodyPr wrap="none" anchor="ctr"/>
            <a:lstStyle/>
            <a:p>
              <a:endParaRPr lang="en-US" b="0">
                <a:latin typeface="Calibri" pitchFamily="34" charset="0"/>
              </a:endParaRPr>
            </a:p>
          </p:txBody>
        </p:sp>
        <p:grpSp>
          <p:nvGrpSpPr>
            <p:cNvPr id="5" name="Group 27"/>
            <p:cNvGrpSpPr>
              <a:grpSpLocks/>
            </p:cNvGrpSpPr>
            <p:nvPr/>
          </p:nvGrpSpPr>
          <p:grpSpPr bwMode="auto">
            <a:xfrm>
              <a:off x="2448" y="2688"/>
              <a:ext cx="1536" cy="291"/>
              <a:chOff x="2448" y="1968"/>
              <a:chExt cx="1536" cy="291"/>
            </a:xfrm>
          </p:grpSpPr>
          <p:sp>
            <p:nvSpPr>
              <p:cNvPr id="31759" name="Rectangle 28"/>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0" name="Rectangle 29"/>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1" name="Rectangle 30"/>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2" name="Rectangle 31"/>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dirty="0">
                    <a:latin typeface="Calibri" pitchFamily="34" charset="0"/>
                  </a:rPr>
                  <a:t>1</a:t>
                </a:r>
              </a:p>
            </p:txBody>
          </p:sp>
          <p:sp>
            <p:nvSpPr>
              <p:cNvPr id="31763" name="Rectangle 32"/>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4" name="Rectangle 33"/>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dirty="0">
                    <a:latin typeface="Calibri" pitchFamily="34" charset="0"/>
                  </a:rPr>
                  <a:t>1</a:t>
                </a:r>
              </a:p>
            </p:txBody>
          </p:sp>
          <p:sp>
            <p:nvSpPr>
              <p:cNvPr id="31765" name="Rectangle 34"/>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6" name="Rectangle 35"/>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latin typeface="Calibri" pitchFamily="34" charset="0"/>
                  </a:rPr>
                  <a:t>1</a:t>
                </a:r>
              </a:p>
            </p:txBody>
          </p:sp>
          <p:sp>
            <p:nvSpPr>
              <p:cNvPr id="31767" name="Rectangle 36"/>
              <p:cNvSpPr>
                <a:spLocks noChangeArrowheads="1"/>
              </p:cNvSpPr>
              <p:nvPr/>
            </p:nvSpPr>
            <p:spPr bwMode="auto">
              <a:xfrm>
                <a:off x="2448" y="1968"/>
                <a:ext cx="274" cy="291"/>
              </a:xfrm>
              <a:prstGeom prst="rect">
                <a:avLst/>
              </a:prstGeom>
              <a:noFill/>
              <a:ln w="25400">
                <a:noFill/>
                <a:miter lim="800000"/>
                <a:headEnd/>
                <a:tailEnd/>
              </a:ln>
            </p:spPr>
            <p:txBody>
              <a:bodyPr wrap="none">
                <a:spAutoFit/>
              </a:bodyPr>
              <a:lstStyle/>
              <a:p>
                <a:pPr>
                  <a:lnSpc>
                    <a:spcPct val="100000"/>
                  </a:lnSpc>
                </a:pPr>
                <a:r>
                  <a:rPr lang="en-US" sz="2400" b="0">
                    <a:latin typeface="Calibri" pitchFamily="34" charset="0"/>
                  </a:rPr>
                  <a:t>-1</a:t>
                </a:r>
              </a:p>
            </p:txBody>
          </p:sp>
        </p:grpSp>
      </p:grpSp>
      <p:graphicFrame>
        <p:nvGraphicFramePr>
          <p:cNvPr id="37" name="Object 3"/>
          <p:cNvGraphicFramePr>
            <a:graphicFrameLocks noChangeAspect="1"/>
          </p:cNvGraphicFramePr>
          <p:nvPr>
            <p:extLst>
              <p:ext uri="{D42A27DB-BD31-4B8C-83A1-F6EECF244321}">
                <p14:modId xmlns:p14="http://schemas.microsoft.com/office/powerpoint/2010/main" val="2521369081"/>
              </p:ext>
            </p:extLst>
          </p:nvPr>
        </p:nvGraphicFramePr>
        <p:xfrm>
          <a:off x="1143000" y="4617740"/>
          <a:ext cx="6015038" cy="2092325"/>
        </p:xfrm>
        <a:graphic>
          <a:graphicData uri="http://schemas.openxmlformats.org/presentationml/2006/ole">
            <mc:AlternateContent xmlns:mc="http://schemas.openxmlformats.org/markup-compatibility/2006">
              <mc:Choice xmlns:v="urn:schemas-microsoft-com:vml" Requires="v">
                <p:oleObj name="Document" r:id="rId3" imgW="6184900" imgH="2108200" progId="Word.Document.8">
                  <p:embed/>
                </p:oleObj>
              </mc:Choice>
              <mc:Fallback>
                <p:oleObj name="Document" r:id="rId3" imgW="6184900" imgH="2108200" progId="Word.Document.8">
                  <p:embed/>
                  <p:pic>
                    <p:nvPicPr>
                      <p:cNvPr id="3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17740"/>
                        <a:ext cx="6015038" cy="2092325"/>
                      </a:xfrm>
                      <a:prstGeom prst="rect">
                        <a:avLst/>
                      </a:prstGeom>
                      <a:noFill/>
                      <a:ln>
                        <a:noFill/>
                      </a:ln>
                      <a:effectLst/>
                    </p:spPr>
                  </p:pic>
                </p:oleObj>
              </mc:Fallback>
            </mc:AlternateContent>
          </a:graphicData>
        </a:graphic>
      </p:graphicFrame>
      <p:sp>
        <p:nvSpPr>
          <p:cNvPr id="38" name="Text Box 4"/>
          <p:cNvSpPr txBox="1">
            <a:spLocks noChangeArrowheads="1"/>
          </p:cNvSpPr>
          <p:nvPr/>
        </p:nvSpPr>
        <p:spPr bwMode="auto">
          <a:xfrm>
            <a:off x="838200" y="4114800"/>
            <a:ext cx="1386918"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x = 15213</a:t>
            </a:r>
          </a:p>
        </p:txBody>
      </p:sp>
      <p:sp>
        <p:nvSpPr>
          <p:cNvPr id="6" name="灯片编号占位符 5">
            <a:extLst>
              <a:ext uri="{FF2B5EF4-FFF2-40B4-BE49-F238E27FC236}">
                <a16:creationId xmlns:a16="http://schemas.microsoft.com/office/drawing/2014/main" id="{5F6633D3-F08C-474D-8216-0FADB1D0072B}"/>
              </a:ext>
            </a:extLst>
          </p:cNvPr>
          <p:cNvSpPr>
            <a:spLocks noGrp="1"/>
          </p:cNvSpPr>
          <p:nvPr>
            <p:ph type="sldNum" sz="quarter" idx="12"/>
          </p:nvPr>
        </p:nvSpPr>
        <p:spPr/>
        <p:txBody>
          <a:bodyPr/>
          <a:lstStyle/>
          <a:p>
            <a:pPr>
              <a:defRPr/>
            </a:pPr>
            <a:fld id="{7CD91111-FDA0-40C1-BB89-68CC8A010988}" type="slidenum">
              <a:rPr lang="zh-CN" altLang="en-US" smtClean="0"/>
              <a:pPr>
                <a:defRPr/>
              </a:pPr>
              <a:t>60</a:t>
            </a:fld>
            <a:endParaRPr lang="en-US" altLang="zh-CN"/>
          </a:p>
        </p:txBody>
      </p:sp>
    </p:spTree>
    <p:extLst>
      <p:ext uri="{BB962C8B-B14F-4D97-AF65-F5344CB8AC3E}">
        <p14:creationId xmlns:p14="http://schemas.microsoft.com/office/powerpoint/2010/main" val="7187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304800" y="533400"/>
            <a:ext cx="7256463" cy="555625"/>
          </a:xfrm>
        </p:spPr>
        <p:txBody>
          <a:bodyPr/>
          <a:lstStyle/>
          <a:p>
            <a:pPr eaLnBrk="1" hangingPunct="1">
              <a:defRPr/>
            </a:pPr>
            <a:r>
              <a:rPr lang="en-US" dirty="0"/>
              <a:t>Complement &amp; Increment Examples</a:t>
            </a:r>
          </a:p>
        </p:txBody>
      </p:sp>
      <p:grpSp>
        <p:nvGrpSpPr>
          <p:cNvPr id="2" name="Group 1"/>
          <p:cNvGrpSpPr/>
          <p:nvPr/>
        </p:nvGrpSpPr>
        <p:grpSpPr>
          <a:xfrm>
            <a:off x="1143000" y="3657600"/>
            <a:ext cx="6296025" cy="2611438"/>
            <a:chOff x="1143000" y="1257300"/>
            <a:chExt cx="6296025" cy="2611438"/>
          </a:xfrm>
        </p:grpSpPr>
        <p:graphicFrame>
          <p:nvGraphicFramePr>
            <p:cNvPr id="6146" name="Object 3"/>
            <p:cNvGraphicFramePr>
              <a:graphicFrameLocks noChangeAspect="1"/>
            </p:cNvGraphicFramePr>
            <p:nvPr/>
          </p:nvGraphicFramePr>
          <p:xfrm>
            <a:off x="1450975" y="1828800"/>
            <a:ext cx="5988050" cy="2039938"/>
          </p:xfrm>
          <a:graphic>
            <a:graphicData uri="http://schemas.openxmlformats.org/presentationml/2006/ole">
              <mc:AlternateContent xmlns:mc="http://schemas.openxmlformats.org/markup-compatibility/2006">
                <mc:Choice xmlns:v="urn:schemas-microsoft-com:vml" Requires="v">
                  <p:oleObj name="Document" r:id="rId3" imgW="6177018" imgH="2105264" progId="Word.Document.8">
                    <p:embed/>
                  </p:oleObj>
                </mc:Choice>
                <mc:Fallback>
                  <p:oleObj name="Document" r:id="rId3" imgW="6177018" imgH="2105264" progId="Word.Document.8">
                    <p:embed/>
                    <p:pic>
                      <p:nvPicPr>
                        <p:cNvPr id="6146" name="Object 3"/>
                        <p:cNvPicPr>
                          <a:picLocks noChangeAspect="1" noChangeArrowheads="1"/>
                        </p:cNvPicPr>
                        <p:nvPr/>
                      </p:nvPicPr>
                      <p:blipFill>
                        <a:blip r:embed="rId4"/>
                        <a:srcRect/>
                        <a:stretch>
                          <a:fillRect/>
                        </a:stretch>
                      </p:blipFill>
                      <p:spPr bwMode="auto">
                        <a:xfrm>
                          <a:off x="1450975" y="1828800"/>
                          <a:ext cx="5988050" cy="20399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49" name="Text Box 4"/>
            <p:cNvSpPr txBox="1">
              <a:spLocks noChangeArrowheads="1"/>
            </p:cNvSpPr>
            <p:nvPr/>
          </p:nvSpPr>
          <p:spPr bwMode="auto">
            <a:xfrm>
              <a:off x="1143000" y="1257300"/>
              <a:ext cx="1279517"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x = </a:t>
              </a:r>
              <a:r>
                <a:rPr lang="en-US" dirty="0" err="1">
                  <a:latin typeface="Calibri" pitchFamily="34" charset="0"/>
                </a:rPr>
                <a:t>TMin</a:t>
              </a:r>
              <a:endParaRPr lang="en-US" dirty="0">
                <a:latin typeface="Calibri" pitchFamily="34" charset="0"/>
              </a:endParaRPr>
            </a:p>
          </p:txBody>
        </p:sp>
      </p:grpSp>
      <p:grpSp>
        <p:nvGrpSpPr>
          <p:cNvPr id="3" name="Group 2"/>
          <p:cNvGrpSpPr/>
          <p:nvPr/>
        </p:nvGrpSpPr>
        <p:grpSpPr>
          <a:xfrm>
            <a:off x="1143000" y="1524000"/>
            <a:ext cx="6210300" cy="1854200"/>
            <a:chOff x="1143000" y="3746500"/>
            <a:chExt cx="6210300" cy="1854200"/>
          </a:xfrm>
        </p:grpSpPr>
        <p:graphicFrame>
          <p:nvGraphicFramePr>
            <p:cNvPr id="6147" name="Object 5"/>
            <p:cNvGraphicFramePr>
              <a:graphicFrameLocks noChangeAspect="1"/>
            </p:cNvGraphicFramePr>
            <p:nvPr/>
          </p:nvGraphicFramePr>
          <p:xfrm>
            <a:off x="1447800" y="4241800"/>
            <a:ext cx="5905500" cy="1358900"/>
          </p:xfrm>
          <a:graphic>
            <a:graphicData uri="http://schemas.openxmlformats.org/presentationml/2006/ole">
              <mc:AlternateContent xmlns:mc="http://schemas.openxmlformats.org/markup-compatibility/2006">
                <mc:Choice xmlns:v="urn:schemas-microsoft-com:vml" Requires="v">
                  <p:oleObj name="Document" r:id="rId5" imgW="6083300" imgH="1371600" progId="Word.Document.8">
                    <p:embed/>
                  </p:oleObj>
                </mc:Choice>
                <mc:Fallback>
                  <p:oleObj name="Document" r:id="rId5" imgW="6083300" imgH="1371600" progId="Word.Document.8">
                    <p:embed/>
                    <p:pic>
                      <p:nvPicPr>
                        <p:cNvPr id="614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241800"/>
                          <a:ext cx="5905500" cy="13589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50" name="Text Box 6"/>
            <p:cNvSpPr txBox="1">
              <a:spLocks noChangeArrowheads="1"/>
            </p:cNvSpPr>
            <p:nvPr/>
          </p:nvSpPr>
          <p:spPr bwMode="auto">
            <a:xfrm>
              <a:off x="1143000" y="3746500"/>
              <a:ext cx="792205"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x = 0</a:t>
              </a:r>
            </a:p>
          </p:txBody>
        </p:sp>
      </p:grpSp>
      <p:sp>
        <p:nvSpPr>
          <p:cNvPr id="4" name="TextBox 3"/>
          <p:cNvSpPr txBox="1"/>
          <p:nvPr/>
        </p:nvSpPr>
        <p:spPr>
          <a:xfrm>
            <a:off x="2439295" y="5638800"/>
            <a:ext cx="3635611" cy="461665"/>
          </a:xfrm>
          <a:prstGeom prst="rect">
            <a:avLst/>
          </a:prstGeom>
          <a:noFill/>
        </p:spPr>
        <p:txBody>
          <a:bodyPr wrap="none" rtlCol="0">
            <a:spAutoFit/>
          </a:bodyPr>
          <a:lstStyle/>
          <a:p>
            <a:r>
              <a:rPr lang="en-US" dirty="0">
                <a:solidFill>
                  <a:srgbClr val="C00000"/>
                </a:solidFill>
                <a:latin typeface="Calibri" pitchFamily="34" charset="0"/>
              </a:rPr>
              <a:t>Canonical counter example</a:t>
            </a:r>
          </a:p>
        </p:txBody>
      </p:sp>
      <p:sp>
        <p:nvSpPr>
          <p:cNvPr id="5" name="灯片编号占位符 4">
            <a:extLst>
              <a:ext uri="{FF2B5EF4-FFF2-40B4-BE49-F238E27FC236}">
                <a16:creationId xmlns:a16="http://schemas.microsoft.com/office/drawing/2014/main" id="{77AA1572-361F-4C72-98B2-346E935D3C4E}"/>
              </a:ext>
            </a:extLst>
          </p:cNvPr>
          <p:cNvSpPr>
            <a:spLocks noGrp="1"/>
          </p:cNvSpPr>
          <p:nvPr>
            <p:ph type="sldNum" sz="quarter" idx="12"/>
          </p:nvPr>
        </p:nvSpPr>
        <p:spPr/>
        <p:txBody>
          <a:bodyPr/>
          <a:lstStyle/>
          <a:p>
            <a:pPr>
              <a:defRPr/>
            </a:pPr>
            <a:fld id="{7CD91111-FDA0-40C1-BB89-68CC8A010988}" type="slidenum">
              <a:rPr lang="zh-CN" altLang="en-US" smtClean="0"/>
              <a:pPr>
                <a:defRPr/>
              </a:pPr>
              <a:t>61</a:t>
            </a:fld>
            <a:endParaRPr lang="en-US" altLang="zh-CN"/>
          </a:p>
        </p:txBody>
      </p:sp>
    </p:spTree>
    <p:extLst>
      <p:ext uri="{BB962C8B-B14F-4D97-AF65-F5344CB8AC3E}">
        <p14:creationId xmlns:p14="http://schemas.microsoft.com/office/powerpoint/2010/main" val="63269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dirty="0">
                <a:solidFill>
                  <a:schemeClr val="bg1">
                    <a:lumMod val="65000"/>
                  </a:schemeClr>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b="1" dirty="0"/>
              <a:t>Summary</a:t>
            </a:r>
          </a:p>
          <a:p>
            <a:r>
              <a:rPr lang="en-US" dirty="0">
                <a:solidFill>
                  <a:schemeClr val="bg1">
                    <a:lumMod val="65000"/>
                  </a:schemeClr>
                </a:solidFill>
              </a:rPr>
              <a:t>Representations in memory, pointers, strings</a:t>
            </a:r>
          </a:p>
        </p:txBody>
      </p:sp>
      <p:sp>
        <p:nvSpPr>
          <p:cNvPr id="4" name="灯片编号占位符 3">
            <a:extLst>
              <a:ext uri="{FF2B5EF4-FFF2-40B4-BE49-F238E27FC236}">
                <a16:creationId xmlns:a16="http://schemas.microsoft.com/office/drawing/2014/main" id="{5F4D2E7A-DC23-4430-9B26-F6A5785F1266}"/>
              </a:ext>
            </a:extLst>
          </p:cNvPr>
          <p:cNvSpPr>
            <a:spLocks noGrp="1"/>
          </p:cNvSpPr>
          <p:nvPr>
            <p:ph type="sldNum" sz="quarter" idx="12"/>
          </p:nvPr>
        </p:nvSpPr>
        <p:spPr/>
        <p:txBody>
          <a:bodyPr/>
          <a:lstStyle/>
          <a:p>
            <a:pPr>
              <a:defRPr/>
            </a:pPr>
            <a:fld id="{7CD91111-FDA0-40C1-BB89-68CC8A010988}" type="slidenum">
              <a:rPr lang="zh-CN" altLang="en-US" smtClean="0"/>
              <a:pPr>
                <a:defRPr/>
              </a:pPr>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Basic Rules</a:t>
            </a:r>
          </a:p>
        </p:txBody>
      </p:sp>
      <p:sp>
        <p:nvSpPr>
          <p:cNvPr id="3" name="Content Placeholder 2"/>
          <p:cNvSpPr>
            <a:spLocks noGrp="1"/>
          </p:cNvSpPr>
          <p:nvPr>
            <p:ph idx="1"/>
          </p:nvPr>
        </p:nvSpPr>
        <p:spPr/>
        <p:txBody>
          <a:bodyPr/>
          <a:lstStyle/>
          <a:p>
            <a:r>
              <a:rPr lang="en-US" sz="2400" dirty="0"/>
              <a:t>Addition:</a:t>
            </a:r>
          </a:p>
          <a:p>
            <a:pPr lvl="1"/>
            <a:r>
              <a:rPr lang="en-US" sz="2000" dirty="0"/>
              <a:t>Unsigned/signed: Normal addition followed by truncate,</a:t>
            </a:r>
            <a:br>
              <a:rPr lang="en-US" sz="2000" dirty="0"/>
            </a:br>
            <a:r>
              <a:rPr lang="en-US" sz="2000" dirty="0"/>
              <a:t>same operation on bit level</a:t>
            </a:r>
          </a:p>
          <a:p>
            <a:pPr lvl="1"/>
            <a:r>
              <a:rPr lang="en-US" sz="2000" dirty="0"/>
              <a:t>Unsigned: addition mod 2</a:t>
            </a:r>
            <a:r>
              <a:rPr lang="en-US" sz="2000" baseline="30000" dirty="0"/>
              <a:t>w</a:t>
            </a:r>
          </a:p>
          <a:p>
            <a:pPr lvl="2"/>
            <a:r>
              <a:rPr lang="en-US" sz="1800" dirty="0"/>
              <a:t>Mathematical addition + possible subtraction of 2</a:t>
            </a:r>
            <a:r>
              <a:rPr lang="en-US" sz="1800" baseline="30000" dirty="0"/>
              <a:t>w</a:t>
            </a:r>
            <a:endParaRPr lang="en-US" sz="1800" dirty="0"/>
          </a:p>
          <a:p>
            <a:pPr lvl="1"/>
            <a:r>
              <a:rPr lang="en-US" sz="2000" dirty="0"/>
              <a:t>Signed: modified addition mod 2</a:t>
            </a:r>
            <a:r>
              <a:rPr lang="en-US" sz="2000" baseline="30000" dirty="0"/>
              <a:t>w </a:t>
            </a:r>
            <a:r>
              <a:rPr lang="en-US" sz="2000" dirty="0"/>
              <a:t>(result in proper range)</a:t>
            </a:r>
            <a:endParaRPr lang="en-US" sz="2000" baseline="30000" dirty="0"/>
          </a:p>
          <a:p>
            <a:pPr lvl="2"/>
            <a:r>
              <a:rPr lang="en-US" sz="1800" dirty="0"/>
              <a:t>Mathematical addition + possible addition or subtraction of 2</a:t>
            </a:r>
            <a:r>
              <a:rPr lang="en-US" sz="1800" baseline="30000" dirty="0"/>
              <a:t>w</a:t>
            </a:r>
            <a:endParaRPr lang="en-US" sz="1800" dirty="0"/>
          </a:p>
          <a:p>
            <a:pPr lvl="2"/>
            <a:endParaRPr lang="en-US" sz="1800" dirty="0"/>
          </a:p>
          <a:p>
            <a:r>
              <a:rPr lang="en-US" sz="2400" dirty="0"/>
              <a:t>Multiplication:</a:t>
            </a:r>
          </a:p>
          <a:p>
            <a:pPr lvl="1"/>
            <a:r>
              <a:rPr lang="en-US" sz="2000" dirty="0"/>
              <a:t>Unsigned/signed: Normal multiplication followed by truncate, same operation on bit level</a:t>
            </a:r>
          </a:p>
          <a:p>
            <a:pPr lvl="1"/>
            <a:r>
              <a:rPr lang="en-US" sz="2000" dirty="0"/>
              <a:t>Unsigned: multiplication mod 2</a:t>
            </a:r>
            <a:r>
              <a:rPr lang="en-US" sz="2000" baseline="30000" dirty="0"/>
              <a:t>w</a:t>
            </a:r>
          </a:p>
          <a:p>
            <a:pPr lvl="1"/>
            <a:r>
              <a:rPr lang="en-US" sz="2000" dirty="0"/>
              <a:t>Signed: modified multiplication mod 2</a:t>
            </a:r>
            <a:r>
              <a:rPr lang="en-US" sz="2000" baseline="30000" dirty="0"/>
              <a:t>w </a:t>
            </a:r>
            <a:r>
              <a:rPr lang="en-US" sz="2000" dirty="0"/>
              <a:t>(result in proper range)</a:t>
            </a:r>
            <a:endParaRPr lang="en-US" sz="2000" baseline="30000" dirty="0"/>
          </a:p>
        </p:txBody>
      </p:sp>
      <p:sp>
        <p:nvSpPr>
          <p:cNvPr id="4" name="灯片编号占位符 3">
            <a:extLst>
              <a:ext uri="{FF2B5EF4-FFF2-40B4-BE49-F238E27FC236}">
                <a16:creationId xmlns:a16="http://schemas.microsoft.com/office/drawing/2014/main" id="{BEB13A7D-C2AA-4CA6-9AF7-156A0013208E}"/>
              </a:ext>
            </a:extLst>
          </p:cNvPr>
          <p:cNvSpPr>
            <a:spLocks noGrp="1"/>
          </p:cNvSpPr>
          <p:nvPr>
            <p:ph type="sldNum" sz="quarter" idx="12"/>
          </p:nvPr>
        </p:nvSpPr>
        <p:spPr/>
        <p:txBody>
          <a:bodyPr/>
          <a:lstStyle/>
          <a:p>
            <a:pPr>
              <a:defRPr/>
            </a:pPr>
            <a:fld id="{7CD91111-FDA0-40C1-BB89-68CC8A010988}" type="slidenum">
              <a:rPr lang="zh-CN" altLang="en-US" smtClean="0"/>
              <a:pPr>
                <a:defRPr/>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381000"/>
            <a:ext cx="7450138" cy="573088"/>
          </a:xfrm>
        </p:spPr>
        <p:txBody>
          <a:bodyPr/>
          <a:lstStyle/>
          <a:p>
            <a:pPr eaLnBrk="1" hangingPunct="1">
              <a:defRPr/>
            </a:pPr>
            <a:r>
              <a:rPr lang="en-US" dirty="0"/>
              <a:t>Why Should I Use Unsigned?</a:t>
            </a:r>
          </a:p>
        </p:txBody>
      </p:sp>
      <p:sp>
        <p:nvSpPr>
          <p:cNvPr id="132099" name="Rectangle 3"/>
          <p:cNvSpPr>
            <a:spLocks noGrp="1" noChangeArrowheads="1"/>
          </p:cNvSpPr>
          <p:nvPr>
            <p:ph type="body" idx="1"/>
          </p:nvPr>
        </p:nvSpPr>
        <p:spPr>
          <a:xfrm>
            <a:off x="379412" y="1143000"/>
            <a:ext cx="8307388" cy="5224463"/>
          </a:xfrm>
        </p:spPr>
        <p:txBody>
          <a:bodyPr/>
          <a:lstStyle/>
          <a:p>
            <a:pPr eaLnBrk="1" hangingPunct="1">
              <a:defRPr/>
            </a:pPr>
            <a:r>
              <a:rPr lang="en-US" i="1" dirty="0"/>
              <a:t>Don’t</a:t>
            </a:r>
            <a:r>
              <a:rPr lang="en-US" dirty="0"/>
              <a:t> use without understanding implications</a:t>
            </a:r>
          </a:p>
          <a:p>
            <a:pPr lvl="1" eaLnBrk="1" hangingPunct="1">
              <a:defRPr/>
            </a:pPr>
            <a:r>
              <a:rPr lang="en-US" dirty="0"/>
              <a:t>Easy to make mistakes</a:t>
            </a:r>
          </a:p>
          <a:p>
            <a:pPr lvl="2" eaLnBrk="1" hangingPunct="1">
              <a:buFont typeface="Wingdings" pitchFamily="2" charset="2"/>
              <a:buNone/>
              <a:defRPr/>
            </a:pPr>
            <a:r>
              <a:rPr lang="en-US" sz="1800" b="1" dirty="0">
                <a:latin typeface="Courier New" pitchFamily="49" charset="0"/>
              </a:rPr>
              <a:t>unsigned </a:t>
            </a:r>
            <a:r>
              <a:rPr lang="en-US" sz="1800" b="1" dirty="0" err="1">
                <a:latin typeface="Courier New" pitchFamily="49" charset="0"/>
              </a:rPr>
              <a:t>i</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cnt-2; </a:t>
            </a:r>
            <a:r>
              <a:rPr lang="en-US" sz="1800" b="1" dirty="0" err="1">
                <a:latin typeface="Courier New" pitchFamily="49" charset="0"/>
              </a:rPr>
              <a:t>i</a:t>
            </a:r>
            <a:r>
              <a:rPr lang="en-US" sz="1800" b="1" dirty="0">
                <a:latin typeface="Courier New" pitchFamily="49" charset="0"/>
              </a:rPr>
              <a:t> &gt;= 0; </a:t>
            </a:r>
            <a:r>
              <a:rPr lang="en-US" sz="1800" b="1" dirty="0" err="1">
                <a:latin typeface="Courier New" pitchFamily="49" charset="0"/>
              </a:rPr>
              <a:t>i</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  a[</a:t>
            </a:r>
            <a:r>
              <a:rPr lang="en-US" sz="1800" b="1" dirty="0" err="1">
                <a:latin typeface="Courier New" pitchFamily="49" charset="0"/>
              </a:rPr>
              <a:t>i</a:t>
            </a:r>
            <a:r>
              <a:rPr lang="en-US" sz="1800" b="1" dirty="0">
                <a:latin typeface="Courier New" pitchFamily="49" charset="0"/>
              </a:rPr>
              <a:t>] += a[i+1];</a:t>
            </a:r>
          </a:p>
          <a:p>
            <a:pPr lvl="1" eaLnBrk="1" hangingPunct="1">
              <a:defRPr/>
            </a:pPr>
            <a:endParaRPr lang="en-US" dirty="0"/>
          </a:p>
          <a:p>
            <a:pPr lvl="1" eaLnBrk="1" hangingPunct="1">
              <a:defRPr/>
            </a:pPr>
            <a:r>
              <a:rPr lang="en-US" dirty="0"/>
              <a:t>Can be very subtle</a:t>
            </a:r>
          </a:p>
          <a:p>
            <a:pPr lvl="2">
              <a:buNone/>
              <a:defRPr/>
            </a:pPr>
            <a:r>
              <a:rPr lang="en-US" sz="1800" b="1" dirty="0">
                <a:latin typeface="Courier New" pitchFamily="49" charset="0"/>
              </a:rPr>
              <a:t>#define DELTA </a:t>
            </a:r>
            <a:r>
              <a:rPr lang="en-US" sz="1800" b="1" dirty="0" err="1">
                <a:latin typeface="Courier New" pitchFamily="49" charset="0"/>
              </a:rPr>
              <a:t>sizeof</a:t>
            </a:r>
            <a:r>
              <a:rPr lang="en-US" sz="1800" b="1" dirty="0">
                <a:latin typeface="Courier New" pitchFamily="49" charset="0"/>
              </a:rPr>
              <a:t>(</a:t>
            </a:r>
            <a:r>
              <a:rPr lang="en-US" sz="1800" b="1" dirty="0" err="1">
                <a:latin typeface="Courier New" pitchFamily="49" charset="0"/>
              </a:rPr>
              <a:t>int</a:t>
            </a:r>
            <a:r>
              <a:rPr lang="en-US" sz="1800" b="1" dirty="0">
                <a:latin typeface="Courier New" pitchFamily="49" charset="0"/>
              </a:rPr>
              <a:t>)</a:t>
            </a:r>
          </a:p>
          <a:p>
            <a:pPr lvl="2">
              <a:buNone/>
              <a:defRPr/>
            </a:pP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lvl="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 </a:t>
            </a:r>
            <a:r>
              <a:rPr lang="en-US" sz="1800" b="1" dirty="0" err="1">
                <a:latin typeface="Courier New" pitchFamily="49" charset="0"/>
              </a:rPr>
              <a:t>i</a:t>
            </a:r>
            <a:r>
              <a:rPr lang="en-US" sz="1800" b="1" dirty="0">
                <a:latin typeface="Courier New" pitchFamily="49" charset="0"/>
              </a:rPr>
              <a:t>-DELTA &gt;= 0; </a:t>
            </a:r>
            <a:r>
              <a:rPr lang="en-US" sz="1800" b="1" dirty="0" err="1">
                <a:latin typeface="Courier New" pitchFamily="49" charset="0"/>
              </a:rPr>
              <a:t>i</a:t>
            </a:r>
            <a:r>
              <a:rPr lang="en-US" sz="1800" b="1" dirty="0">
                <a:latin typeface="Courier New" pitchFamily="49" charset="0"/>
              </a:rPr>
              <a:t>-= DELTA)</a:t>
            </a:r>
          </a:p>
          <a:p>
            <a:pPr lvl="2">
              <a:buNone/>
              <a:defRPr/>
            </a:pPr>
            <a:r>
              <a:rPr lang="en-US" sz="1800" b="1" dirty="0">
                <a:latin typeface="Courier New" pitchFamily="49" charset="0"/>
              </a:rPr>
              <a:t>  . . .</a:t>
            </a:r>
          </a:p>
        </p:txBody>
      </p:sp>
      <p:sp>
        <p:nvSpPr>
          <p:cNvPr id="2" name="灯片编号占位符 1">
            <a:extLst>
              <a:ext uri="{FF2B5EF4-FFF2-40B4-BE49-F238E27FC236}">
                <a16:creationId xmlns:a16="http://schemas.microsoft.com/office/drawing/2014/main" id="{58AA930B-7D60-4943-A39A-775476E5945E}"/>
              </a:ext>
            </a:extLst>
          </p:cNvPr>
          <p:cNvSpPr>
            <a:spLocks noGrp="1"/>
          </p:cNvSpPr>
          <p:nvPr>
            <p:ph type="sldNum" sz="quarter" idx="12"/>
          </p:nvPr>
        </p:nvSpPr>
        <p:spPr/>
        <p:txBody>
          <a:bodyPr/>
          <a:lstStyle/>
          <a:p>
            <a:pPr>
              <a:defRPr/>
            </a:pPr>
            <a:fld id="{7CD91111-FDA0-40C1-BB89-68CC8A010988}" type="slidenum">
              <a:rPr lang="zh-CN" altLang="en-US" smtClean="0"/>
              <a:pPr>
                <a:defRPr/>
              </a:pPr>
              <a:t>64</a:t>
            </a:fld>
            <a:endParaRPr lang="en-US" altLang="zh-CN"/>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152400"/>
            <a:ext cx="7450138" cy="573088"/>
          </a:xfrm>
        </p:spPr>
        <p:txBody>
          <a:bodyPr/>
          <a:lstStyle/>
          <a:p>
            <a:pPr eaLnBrk="1" hangingPunct="1">
              <a:defRPr/>
            </a:pPr>
            <a:r>
              <a:rPr lang="en-US" dirty="0"/>
              <a:t>Counting Down with Unsigned</a:t>
            </a:r>
          </a:p>
        </p:txBody>
      </p:sp>
      <p:sp>
        <p:nvSpPr>
          <p:cNvPr id="132099" name="Rectangle 3"/>
          <p:cNvSpPr>
            <a:spLocks noGrp="1" noChangeArrowheads="1"/>
          </p:cNvSpPr>
          <p:nvPr>
            <p:ph type="body" idx="1"/>
          </p:nvPr>
        </p:nvSpPr>
        <p:spPr>
          <a:xfrm>
            <a:off x="379412" y="947737"/>
            <a:ext cx="8307388" cy="5224463"/>
          </a:xfrm>
        </p:spPr>
        <p:txBody>
          <a:bodyPr/>
          <a:lstStyle/>
          <a:p>
            <a:pPr eaLnBrk="1" hangingPunct="1">
              <a:defRPr/>
            </a:pPr>
            <a:r>
              <a:rPr lang="en-US" sz="2400" dirty="0"/>
              <a:t>Proper way to use unsigned as loop index</a:t>
            </a:r>
          </a:p>
          <a:p>
            <a:pPr lvl="2" eaLnBrk="1" hangingPunct="1">
              <a:buFont typeface="Wingdings" pitchFamily="2" charset="2"/>
              <a:buNone/>
              <a:defRPr/>
            </a:pPr>
            <a:r>
              <a:rPr lang="en-US" sz="1600" b="1" dirty="0">
                <a:latin typeface="Courier New" pitchFamily="49" charset="0"/>
              </a:rPr>
              <a:t>unsigned </a:t>
            </a:r>
            <a:r>
              <a:rPr lang="en-US" sz="1600" b="1" dirty="0" err="1">
                <a:latin typeface="Courier New" pitchFamily="49" charset="0"/>
              </a:rPr>
              <a:t>i</a:t>
            </a:r>
            <a:r>
              <a:rPr lang="en-US" sz="1600" b="1" dirty="0">
                <a:latin typeface="Courier New" pitchFamily="49" charset="0"/>
              </a:rPr>
              <a:t>;</a:t>
            </a:r>
          </a:p>
          <a:p>
            <a:pPr lvl="2" eaLnBrk="1" hangingPunct="1">
              <a:buFont typeface="Wingdings" pitchFamily="2" charset="2"/>
              <a:buNone/>
              <a:defRPr/>
            </a:pPr>
            <a:r>
              <a:rPr lang="en-US" sz="1600" b="1" dirty="0">
                <a:latin typeface="Courier New" pitchFamily="49" charset="0"/>
              </a:rPr>
              <a:t>for (</a:t>
            </a:r>
            <a:r>
              <a:rPr lang="en-US" sz="1600" b="1" dirty="0" err="1">
                <a:latin typeface="Courier New" pitchFamily="49" charset="0"/>
              </a:rPr>
              <a:t>i</a:t>
            </a:r>
            <a:r>
              <a:rPr lang="en-US" sz="1600" b="1" dirty="0">
                <a:latin typeface="Courier New" pitchFamily="49" charset="0"/>
              </a:rPr>
              <a:t> = cnt-2; </a:t>
            </a:r>
            <a:r>
              <a:rPr lang="en-US" sz="1600" b="1" dirty="0" err="1">
                <a:latin typeface="Courier New" pitchFamily="49" charset="0"/>
              </a:rPr>
              <a:t>i</a:t>
            </a:r>
            <a:r>
              <a:rPr lang="en-US" sz="1600" b="1" dirty="0">
                <a:latin typeface="Courier New" pitchFamily="49" charset="0"/>
              </a:rPr>
              <a:t> </a:t>
            </a:r>
            <a:r>
              <a:rPr lang="en-US" sz="1600" b="1" dirty="0">
                <a:solidFill>
                  <a:srgbClr val="FF0000"/>
                </a:solidFill>
                <a:latin typeface="Courier New" pitchFamily="49" charset="0"/>
              </a:rPr>
              <a:t>&lt; </a:t>
            </a:r>
            <a:r>
              <a:rPr lang="en-US" sz="1600" b="1" dirty="0" err="1">
                <a:solidFill>
                  <a:srgbClr val="FF0000"/>
                </a:solidFill>
                <a:latin typeface="Courier New" pitchFamily="49" charset="0"/>
              </a:rPr>
              <a:t>cnt</a:t>
            </a:r>
            <a:r>
              <a:rPr lang="en-US" sz="1600" b="1" dirty="0">
                <a:latin typeface="Courier New" pitchFamily="49" charset="0"/>
              </a:rPr>
              <a:t>; </a:t>
            </a:r>
            <a:r>
              <a:rPr lang="en-US" sz="1600" b="1" dirty="0" err="1">
                <a:latin typeface="Courier New" pitchFamily="49" charset="0"/>
              </a:rPr>
              <a:t>i</a:t>
            </a:r>
            <a:r>
              <a:rPr lang="en-US" sz="1600" b="1" dirty="0">
                <a:latin typeface="Courier New" pitchFamily="49" charset="0"/>
              </a:rPr>
              <a:t>--)</a:t>
            </a:r>
          </a:p>
          <a:p>
            <a:pPr lvl="2" eaLnBrk="1" hangingPunct="1">
              <a:buFont typeface="Wingdings" pitchFamily="2" charset="2"/>
              <a:buNone/>
              <a:defRPr/>
            </a:pPr>
            <a:r>
              <a:rPr lang="en-US" sz="1600" b="1" dirty="0">
                <a:latin typeface="Courier New" pitchFamily="49" charset="0"/>
              </a:rPr>
              <a:t>  a[</a:t>
            </a:r>
            <a:r>
              <a:rPr lang="en-US" sz="1600" b="1" dirty="0" err="1">
                <a:latin typeface="Courier New" pitchFamily="49" charset="0"/>
              </a:rPr>
              <a:t>i</a:t>
            </a:r>
            <a:r>
              <a:rPr lang="en-US" sz="1600" b="1" dirty="0">
                <a:latin typeface="Courier New" pitchFamily="49" charset="0"/>
              </a:rPr>
              <a:t>] += a[i+1];</a:t>
            </a:r>
            <a:endParaRPr lang="en-US" sz="1800" dirty="0"/>
          </a:p>
          <a:p>
            <a:pPr>
              <a:defRPr/>
            </a:pPr>
            <a:r>
              <a:rPr lang="en-US" sz="2400" dirty="0"/>
              <a:t>See Robert </a:t>
            </a:r>
            <a:r>
              <a:rPr lang="en-US" sz="2400" dirty="0" err="1"/>
              <a:t>Seacord</a:t>
            </a:r>
            <a:r>
              <a:rPr lang="en-US" sz="2400" dirty="0"/>
              <a:t>, </a:t>
            </a:r>
            <a:r>
              <a:rPr lang="en-US" sz="2400" i="1" dirty="0"/>
              <a:t>Secure Coding in C and C++</a:t>
            </a:r>
          </a:p>
          <a:p>
            <a:pPr lvl="1">
              <a:defRPr/>
            </a:pPr>
            <a:r>
              <a:rPr lang="en-US" sz="2000" dirty="0"/>
              <a:t>C Standard guarantees that unsigned addition will behave like modular arithmetic</a:t>
            </a:r>
          </a:p>
          <a:p>
            <a:pPr lvl="2">
              <a:defRPr/>
            </a:pPr>
            <a:r>
              <a:rPr lang="en-US" sz="1800" dirty="0"/>
              <a:t>0 – 1 </a:t>
            </a:r>
            <a:r>
              <a:rPr lang="en-US" sz="1800" dirty="0">
                <a:sym typeface="Wingdings"/>
              </a:rPr>
              <a:t> </a:t>
            </a:r>
            <a:r>
              <a:rPr lang="en-US" sz="1800" i="1" dirty="0" err="1">
                <a:sym typeface="Wingdings"/>
              </a:rPr>
              <a:t>UMax</a:t>
            </a:r>
            <a:endParaRPr lang="en-US" sz="1800" i="1" dirty="0">
              <a:sym typeface="Wingdings"/>
            </a:endParaRPr>
          </a:p>
          <a:p>
            <a:pPr>
              <a:defRPr/>
            </a:pPr>
            <a:r>
              <a:rPr lang="en-US" sz="2400" dirty="0"/>
              <a:t>Even better</a:t>
            </a:r>
          </a:p>
          <a:p>
            <a:pPr lvl="2">
              <a:buNone/>
              <a:defRPr/>
            </a:pPr>
            <a:r>
              <a:rPr lang="en-US" sz="1600" b="1" dirty="0" err="1">
                <a:solidFill>
                  <a:srgbClr val="FF0000"/>
                </a:solidFill>
                <a:latin typeface="Courier New" pitchFamily="49" charset="0"/>
              </a:rPr>
              <a:t>size_t</a:t>
            </a:r>
            <a:r>
              <a:rPr lang="en-US" sz="1600" b="1" dirty="0">
                <a:latin typeface="Courier New" pitchFamily="49" charset="0"/>
              </a:rPr>
              <a:t> </a:t>
            </a:r>
            <a:r>
              <a:rPr lang="en-US" sz="1600" b="1" dirty="0" err="1">
                <a:latin typeface="Courier New" pitchFamily="49" charset="0"/>
              </a:rPr>
              <a:t>i</a:t>
            </a:r>
            <a:r>
              <a:rPr lang="en-US" sz="1600" b="1" dirty="0">
                <a:latin typeface="Courier New" pitchFamily="49" charset="0"/>
              </a:rPr>
              <a:t>;</a:t>
            </a:r>
          </a:p>
          <a:p>
            <a:pPr lvl="2">
              <a:buNone/>
              <a:defRPr/>
            </a:pPr>
            <a:r>
              <a:rPr lang="en-US" sz="1600" b="1" dirty="0">
                <a:latin typeface="Courier New" pitchFamily="49" charset="0"/>
              </a:rPr>
              <a:t>for (</a:t>
            </a:r>
            <a:r>
              <a:rPr lang="en-US" sz="1600" b="1" dirty="0" err="1">
                <a:latin typeface="Courier New" pitchFamily="49" charset="0"/>
              </a:rPr>
              <a:t>i</a:t>
            </a:r>
            <a:r>
              <a:rPr lang="en-US" sz="1600" b="1" dirty="0">
                <a:latin typeface="Courier New" pitchFamily="49" charset="0"/>
              </a:rPr>
              <a:t> = cnt-2; </a:t>
            </a:r>
            <a:r>
              <a:rPr lang="en-US" sz="1600" b="1" dirty="0" err="1">
                <a:latin typeface="Courier New" pitchFamily="49" charset="0"/>
              </a:rPr>
              <a:t>i</a:t>
            </a:r>
            <a:r>
              <a:rPr lang="en-US" sz="1600" b="1" dirty="0">
                <a:latin typeface="Courier New" pitchFamily="49" charset="0"/>
              </a:rPr>
              <a:t> &lt; </a:t>
            </a:r>
            <a:r>
              <a:rPr lang="en-US" sz="1600" b="1" dirty="0" err="1">
                <a:latin typeface="Courier New" pitchFamily="49" charset="0"/>
              </a:rPr>
              <a:t>cnt</a:t>
            </a:r>
            <a:r>
              <a:rPr lang="en-US" sz="1600" b="1" dirty="0">
                <a:latin typeface="Courier New" pitchFamily="49" charset="0"/>
              </a:rPr>
              <a:t>; </a:t>
            </a:r>
            <a:r>
              <a:rPr lang="en-US" sz="1600" b="1" dirty="0" err="1">
                <a:latin typeface="Courier New" pitchFamily="49" charset="0"/>
              </a:rPr>
              <a:t>i</a:t>
            </a:r>
            <a:r>
              <a:rPr lang="en-US" sz="1600" b="1" dirty="0">
                <a:latin typeface="Courier New" pitchFamily="49" charset="0"/>
              </a:rPr>
              <a:t>--)</a:t>
            </a:r>
          </a:p>
          <a:p>
            <a:pPr lvl="2">
              <a:buNone/>
              <a:defRPr/>
            </a:pPr>
            <a:r>
              <a:rPr lang="en-US" sz="1600" b="1" dirty="0">
                <a:latin typeface="Courier New" pitchFamily="49" charset="0"/>
              </a:rPr>
              <a:t>  a[</a:t>
            </a:r>
            <a:r>
              <a:rPr lang="en-US" sz="1600" b="1" dirty="0" err="1">
                <a:latin typeface="Courier New" pitchFamily="49" charset="0"/>
              </a:rPr>
              <a:t>i</a:t>
            </a:r>
            <a:r>
              <a:rPr lang="en-US" sz="1600" b="1" dirty="0">
                <a:latin typeface="Courier New" pitchFamily="49" charset="0"/>
              </a:rPr>
              <a:t>] += a[i+1];</a:t>
            </a:r>
          </a:p>
          <a:p>
            <a:pPr lvl="1">
              <a:defRPr/>
            </a:pPr>
            <a:r>
              <a:rPr lang="en-US" sz="1600" dirty="0"/>
              <a:t>Data type </a:t>
            </a:r>
            <a:r>
              <a:rPr lang="en-US" sz="1600" b="1" dirty="0" err="1">
                <a:latin typeface="Courier New"/>
                <a:cs typeface="Courier New"/>
              </a:rPr>
              <a:t>size_t</a:t>
            </a:r>
            <a:r>
              <a:rPr lang="en-US" sz="1600" dirty="0"/>
              <a:t> defined as unsigned value with length = word size</a:t>
            </a:r>
          </a:p>
          <a:p>
            <a:pPr lvl="1">
              <a:defRPr/>
            </a:pPr>
            <a:r>
              <a:rPr lang="en-US" sz="1600" dirty="0"/>
              <a:t>Code will work even if</a:t>
            </a:r>
            <a:r>
              <a:rPr lang="en-US" sz="1600" b="1" dirty="0">
                <a:latin typeface="Courier New"/>
                <a:cs typeface="Courier New"/>
              </a:rPr>
              <a:t> </a:t>
            </a:r>
            <a:r>
              <a:rPr lang="en-US" sz="1600" b="1" dirty="0" err="1">
                <a:latin typeface="Courier New"/>
                <a:cs typeface="Courier New"/>
              </a:rPr>
              <a:t>cnt</a:t>
            </a:r>
            <a:r>
              <a:rPr lang="en-US" sz="1600" dirty="0"/>
              <a:t> = </a:t>
            </a:r>
            <a:r>
              <a:rPr lang="en-US" sz="1600" i="1" dirty="0" err="1"/>
              <a:t>UMax</a:t>
            </a:r>
            <a:endParaRPr lang="en-US" sz="1600" i="1" dirty="0"/>
          </a:p>
          <a:p>
            <a:pPr lvl="1">
              <a:defRPr/>
            </a:pPr>
            <a:r>
              <a:rPr lang="en-US" sz="1600" dirty="0"/>
              <a:t>What if </a:t>
            </a:r>
            <a:r>
              <a:rPr lang="en-US" sz="1600" b="1" dirty="0" err="1">
                <a:latin typeface="Courier New"/>
                <a:cs typeface="Courier New"/>
              </a:rPr>
              <a:t>cnt</a:t>
            </a:r>
            <a:r>
              <a:rPr lang="en-US" sz="1600" dirty="0"/>
              <a:t> is signed and &lt; 0?</a:t>
            </a:r>
          </a:p>
          <a:p>
            <a:pPr lvl="2">
              <a:buNone/>
              <a:defRPr/>
            </a:pPr>
            <a:endParaRPr lang="en-US" sz="1600" b="1" dirty="0">
              <a:latin typeface="Courier New" pitchFamily="49" charset="0"/>
            </a:endParaRPr>
          </a:p>
        </p:txBody>
      </p:sp>
      <p:sp>
        <p:nvSpPr>
          <p:cNvPr id="2" name="灯片编号占位符 1">
            <a:extLst>
              <a:ext uri="{FF2B5EF4-FFF2-40B4-BE49-F238E27FC236}">
                <a16:creationId xmlns:a16="http://schemas.microsoft.com/office/drawing/2014/main" id="{3CA5A5AE-56AC-43E2-AE15-3F730574564B}"/>
              </a:ext>
            </a:extLst>
          </p:cNvPr>
          <p:cNvSpPr>
            <a:spLocks noGrp="1"/>
          </p:cNvSpPr>
          <p:nvPr>
            <p:ph type="sldNum" sz="quarter" idx="12"/>
          </p:nvPr>
        </p:nvSpPr>
        <p:spPr/>
        <p:txBody>
          <a:bodyPr/>
          <a:lstStyle/>
          <a:p>
            <a:pPr>
              <a:defRPr/>
            </a:pPr>
            <a:fld id="{7CD91111-FDA0-40C1-BB89-68CC8A010988}" type="slidenum">
              <a:rPr lang="zh-CN" altLang="en-US" smtClean="0"/>
              <a:pPr>
                <a:defRPr/>
              </a:pPr>
              <a:t>65</a:t>
            </a:fld>
            <a:endParaRPr lang="en-US" altLang="zh-CN"/>
          </a:p>
        </p:txBody>
      </p:sp>
    </p:spTree>
    <p:extLst>
      <p:ext uri="{BB962C8B-B14F-4D97-AF65-F5344CB8AC3E}">
        <p14:creationId xmlns:p14="http://schemas.microsoft.com/office/powerpoint/2010/main" val="38984951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eaLnBrk="1" hangingPunct="1">
              <a:defRPr/>
            </a:pPr>
            <a:r>
              <a:rPr lang="en-US" dirty="0"/>
              <a:t>Why Should I Use Unsigned? (cont.)</a:t>
            </a:r>
          </a:p>
        </p:txBody>
      </p:sp>
      <p:sp>
        <p:nvSpPr>
          <p:cNvPr id="132099" name="Rectangle 3"/>
          <p:cNvSpPr>
            <a:spLocks noGrp="1" noChangeArrowheads="1"/>
          </p:cNvSpPr>
          <p:nvPr>
            <p:ph type="body" idx="1"/>
          </p:nvPr>
        </p:nvSpPr>
        <p:spPr>
          <a:xfrm>
            <a:off x="379412" y="1404937"/>
            <a:ext cx="8307388" cy="5224463"/>
          </a:xfrm>
        </p:spPr>
        <p:txBody>
          <a:bodyPr/>
          <a:lstStyle/>
          <a:p>
            <a:pPr eaLnBrk="1" hangingPunct="1">
              <a:defRPr/>
            </a:pPr>
            <a:r>
              <a:rPr lang="en-US" i="1" dirty="0"/>
              <a:t>Do</a:t>
            </a:r>
            <a:r>
              <a:rPr lang="en-US" dirty="0"/>
              <a:t> Use When Performing Modular Arithmetic</a:t>
            </a:r>
          </a:p>
          <a:p>
            <a:pPr lvl="1" eaLnBrk="1" hangingPunct="1">
              <a:defRPr/>
            </a:pPr>
            <a:r>
              <a:rPr lang="en-US" dirty="0" err="1"/>
              <a:t>Multiprecision</a:t>
            </a:r>
            <a:r>
              <a:rPr lang="en-US" dirty="0"/>
              <a:t> arithmetic</a:t>
            </a:r>
          </a:p>
          <a:p>
            <a:pPr eaLnBrk="1" hangingPunct="1">
              <a:defRPr/>
            </a:pPr>
            <a:r>
              <a:rPr lang="en-US" i="1" dirty="0"/>
              <a:t>Do</a:t>
            </a:r>
            <a:r>
              <a:rPr lang="en-US" dirty="0"/>
              <a:t> Use When Using Bits to Represent Sets</a:t>
            </a:r>
          </a:p>
          <a:p>
            <a:pPr lvl="1" eaLnBrk="1" hangingPunct="1">
              <a:defRPr/>
            </a:pPr>
            <a:r>
              <a:rPr lang="en-US" dirty="0"/>
              <a:t>Logical right shift, no sign extension</a:t>
            </a:r>
          </a:p>
          <a:p>
            <a:pPr>
              <a:defRPr/>
            </a:pPr>
            <a:r>
              <a:rPr lang="en-US" i="1" dirty="0"/>
              <a:t>Do</a:t>
            </a:r>
            <a:r>
              <a:rPr lang="en-US" dirty="0"/>
              <a:t> Use In System Programming</a:t>
            </a:r>
          </a:p>
          <a:p>
            <a:pPr lvl="1">
              <a:defRPr/>
            </a:pPr>
            <a:r>
              <a:rPr lang="en-US" dirty="0"/>
              <a:t>Bit masks, device commands,…</a:t>
            </a:r>
          </a:p>
          <a:p>
            <a:pPr lvl="1" eaLnBrk="1" hangingPunct="1">
              <a:defRPr/>
            </a:pPr>
            <a:endParaRPr lang="en-US" dirty="0"/>
          </a:p>
        </p:txBody>
      </p:sp>
      <p:sp>
        <p:nvSpPr>
          <p:cNvPr id="2" name="灯片编号占位符 1">
            <a:extLst>
              <a:ext uri="{FF2B5EF4-FFF2-40B4-BE49-F238E27FC236}">
                <a16:creationId xmlns:a16="http://schemas.microsoft.com/office/drawing/2014/main" id="{ABFBA998-FB76-45FD-B6D9-572B9452751A}"/>
              </a:ext>
            </a:extLst>
          </p:cNvPr>
          <p:cNvSpPr>
            <a:spLocks noGrp="1"/>
          </p:cNvSpPr>
          <p:nvPr>
            <p:ph type="sldNum" sz="quarter" idx="12"/>
          </p:nvPr>
        </p:nvSpPr>
        <p:spPr/>
        <p:txBody>
          <a:bodyPr/>
          <a:lstStyle/>
          <a:p>
            <a:pPr>
              <a:defRPr/>
            </a:pPr>
            <a:fld id="{7CD91111-FDA0-40C1-BB89-68CC8A010988}" type="slidenum">
              <a:rPr lang="zh-CN" altLang="en-US" smtClean="0"/>
              <a:pPr>
                <a:defRPr/>
              </a:pPr>
              <a:t>66</a:t>
            </a:fld>
            <a:endParaRPr lang="en-US" altLang="zh-CN"/>
          </a:p>
        </p:txBody>
      </p:sp>
    </p:spTree>
    <p:extLst>
      <p:ext uri="{BB962C8B-B14F-4D97-AF65-F5344CB8AC3E}">
        <p14:creationId xmlns:p14="http://schemas.microsoft.com/office/powerpoint/2010/main" val="111256635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solidFill>
                  <a:schemeClr val="bg2"/>
                </a:solidFill>
              </a:rPr>
              <a:t>Integers</a:t>
            </a:r>
          </a:p>
          <a:p>
            <a:pPr lvl="1"/>
            <a:r>
              <a:rPr lang="en-US" dirty="0">
                <a:solidFill>
                  <a:schemeClr val="bg1">
                    <a:lumMod val="65000"/>
                  </a:schemeClr>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t>Representations in memory, pointers, strings</a:t>
            </a:r>
          </a:p>
        </p:txBody>
      </p:sp>
      <p:sp>
        <p:nvSpPr>
          <p:cNvPr id="4" name="灯片编号占位符 3">
            <a:extLst>
              <a:ext uri="{FF2B5EF4-FFF2-40B4-BE49-F238E27FC236}">
                <a16:creationId xmlns:a16="http://schemas.microsoft.com/office/drawing/2014/main" id="{9E4BBE94-D50C-4FF8-8923-1F9EC4DE6647}"/>
              </a:ext>
            </a:extLst>
          </p:cNvPr>
          <p:cNvSpPr>
            <a:spLocks noGrp="1"/>
          </p:cNvSpPr>
          <p:nvPr>
            <p:ph type="sldNum" sz="quarter" idx="12"/>
          </p:nvPr>
        </p:nvSpPr>
        <p:spPr/>
        <p:txBody>
          <a:bodyPr/>
          <a:lstStyle/>
          <a:p>
            <a:pPr>
              <a:defRPr/>
            </a:pPr>
            <a:fld id="{7CD91111-FDA0-40C1-BB89-68CC8A010988}" type="slidenum">
              <a:rPr lang="zh-CN" altLang="en-US" smtClean="0"/>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title"/>
          </p:nvPr>
        </p:nvSpPr>
        <p:spPr>
          <a:xfrm>
            <a:off x="457199" y="76200"/>
            <a:ext cx="8305799" cy="636814"/>
          </a:xfrm>
        </p:spPr>
        <p:txBody>
          <a:bodyPr/>
          <a:lstStyle/>
          <a:p>
            <a:pPr marL="119063" indent="-119063" eaLnBrk="1" hangingPunct="1"/>
            <a:r>
              <a:rPr lang="en-US"/>
              <a:t>Byte-Oriented Memory Organization</a:t>
            </a:r>
          </a:p>
        </p:txBody>
      </p:sp>
      <p:sp>
        <p:nvSpPr>
          <p:cNvPr id="44037" name="Rectangle 4"/>
          <p:cNvSpPr>
            <a:spLocks noGrp="1" noChangeArrowheads="1"/>
          </p:cNvSpPr>
          <p:nvPr>
            <p:ph idx="1"/>
          </p:nvPr>
        </p:nvSpPr>
        <p:spPr>
          <a:xfrm>
            <a:off x="228601" y="2684689"/>
            <a:ext cx="8686800" cy="3743325"/>
          </a:xfrm>
        </p:spPr>
        <p:txBody>
          <a:bodyPr/>
          <a:lstStyle/>
          <a:p>
            <a:pPr eaLnBrk="1" hangingPunct="1"/>
            <a:r>
              <a:rPr lang="en-US" sz="2400" dirty="0"/>
              <a:t>Programs refer to data by address</a:t>
            </a:r>
          </a:p>
          <a:p>
            <a:pPr marL="552450" lvl="1" eaLnBrk="1" hangingPunct="1"/>
            <a:r>
              <a:rPr lang="en-US" sz="2000" dirty="0"/>
              <a:t>Conceptually, envision it as a very large array of bytes</a:t>
            </a:r>
          </a:p>
          <a:p>
            <a:pPr marL="952500" lvl="2"/>
            <a:r>
              <a:rPr lang="en-US" sz="1800" dirty="0"/>
              <a:t>In reality, it’s not, but can think of it that way</a:t>
            </a:r>
          </a:p>
          <a:p>
            <a:pPr marL="552450" lvl="1" eaLnBrk="1" hangingPunct="1"/>
            <a:r>
              <a:rPr lang="en-US" sz="2000" dirty="0"/>
              <a:t>An address is like an index into that array</a:t>
            </a:r>
          </a:p>
          <a:p>
            <a:pPr marL="952500" lvl="2"/>
            <a:r>
              <a:rPr lang="en-US" sz="1800" dirty="0"/>
              <a:t>and, a pointer variable stores an address</a:t>
            </a:r>
          </a:p>
          <a:p>
            <a:pPr marL="952500" lvl="2"/>
            <a:endParaRPr lang="en-US" sz="1800" dirty="0"/>
          </a:p>
          <a:p>
            <a:pPr marL="152400"/>
            <a:r>
              <a:rPr lang="en-US" sz="2400" dirty="0"/>
              <a:t>Note: system provides private address spaces to each “process”</a:t>
            </a:r>
          </a:p>
          <a:p>
            <a:pPr marL="438150" lvl="1"/>
            <a:r>
              <a:rPr lang="en-US" sz="2000" dirty="0"/>
              <a:t>Think of a process as a program being executed</a:t>
            </a:r>
          </a:p>
          <a:p>
            <a:pPr marL="438150" lvl="1"/>
            <a:r>
              <a:rPr lang="en-US" sz="2000" dirty="0"/>
              <a:t>So, a program can clobber its own data, but not that of others</a:t>
            </a:r>
          </a:p>
        </p:txBody>
      </p:sp>
      <p:grpSp>
        <p:nvGrpSpPr>
          <p:cNvPr id="2" name="Group 5"/>
          <p:cNvGrpSpPr>
            <a:grpSpLocks/>
          </p:cNvGrpSpPr>
          <p:nvPr/>
        </p:nvGrpSpPr>
        <p:grpSpPr bwMode="auto">
          <a:xfrm>
            <a:off x="762000" y="1073376"/>
            <a:ext cx="6416675" cy="1239838"/>
            <a:chOff x="0" y="0"/>
            <a:chExt cx="4042" cy="780"/>
          </a:xfrm>
        </p:grpSpPr>
        <p:sp>
          <p:nvSpPr>
            <p:cNvPr id="44039" name="Rectangle 6"/>
            <p:cNvSpPr>
              <a:spLocks/>
            </p:cNvSpPr>
            <p:nvPr/>
          </p:nvSpPr>
          <p:spPr bwMode="auto">
            <a:xfrm>
              <a:off x="1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0" name="Rectangle 7"/>
            <p:cNvSpPr>
              <a:spLocks/>
            </p:cNvSpPr>
            <p:nvPr/>
          </p:nvSpPr>
          <p:spPr bwMode="auto">
            <a:xfrm>
              <a:off x="3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1" name="Rectangle 8"/>
            <p:cNvSpPr>
              <a:spLocks/>
            </p:cNvSpPr>
            <p:nvPr/>
          </p:nvSpPr>
          <p:spPr bwMode="auto">
            <a:xfrm>
              <a:off x="6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2" name="Rectangle 9"/>
            <p:cNvSpPr>
              <a:spLocks/>
            </p:cNvSpPr>
            <p:nvPr/>
          </p:nvSpPr>
          <p:spPr bwMode="auto">
            <a:xfrm>
              <a:off x="8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3" name="Rectangle 10"/>
            <p:cNvSpPr>
              <a:spLocks/>
            </p:cNvSpPr>
            <p:nvPr/>
          </p:nvSpPr>
          <p:spPr bwMode="auto">
            <a:xfrm>
              <a:off x="10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4" name="Rectangle 11"/>
            <p:cNvSpPr>
              <a:spLocks/>
            </p:cNvSpPr>
            <p:nvPr/>
          </p:nvSpPr>
          <p:spPr bwMode="auto">
            <a:xfrm>
              <a:off x="1338" y="520"/>
              <a:ext cx="968" cy="192"/>
            </a:xfrm>
            <a:prstGeom prst="rect">
              <a:avLst/>
            </a:prstGeom>
            <a:noFill/>
            <a:ln w="19050">
              <a:solidFill>
                <a:srgbClr val="003300"/>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5" name="Rectangle 12"/>
            <p:cNvSpPr>
              <a:spLocks/>
            </p:cNvSpPr>
            <p:nvPr/>
          </p:nvSpPr>
          <p:spPr bwMode="auto">
            <a:xfrm>
              <a:off x="22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6" name="Rectangle 13"/>
            <p:cNvSpPr>
              <a:spLocks/>
            </p:cNvSpPr>
            <p:nvPr/>
          </p:nvSpPr>
          <p:spPr bwMode="auto">
            <a:xfrm>
              <a:off x="25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7" name="Rectangle 14"/>
            <p:cNvSpPr>
              <a:spLocks/>
            </p:cNvSpPr>
            <p:nvPr/>
          </p:nvSpPr>
          <p:spPr bwMode="auto">
            <a:xfrm>
              <a:off x="27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8" name="Rectangle 15"/>
            <p:cNvSpPr>
              <a:spLocks/>
            </p:cNvSpPr>
            <p:nvPr/>
          </p:nvSpPr>
          <p:spPr bwMode="auto">
            <a:xfrm>
              <a:off x="30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49" name="Rectangle 16"/>
            <p:cNvSpPr>
              <a:spLocks/>
            </p:cNvSpPr>
            <p:nvPr/>
          </p:nvSpPr>
          <p:spPr bwMode="auto">
            <a:xfrm>
              <a:off x="32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50" name="Rectangle 17"/>
            <p:cNvSpPr>
              <a:spLocks/>
            </p:cNvSpPr>
            <p:nvPr/>
          </p:nvSpPr>
          <p:spPr bwMode="auto">
            <a:xfrm>
              <a:off x="34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4051" name="Rectangle 18"/>
            <p:cNvSpPr>
              <a:spLocks/>
            </p:cNvSpPr>
            <p:nvPr/>
          </p:nvSpPr>
          <p:spPr bwMode="auto">
            <a:xfrm>
              <a:off x="1332" y="484"/>
              <a:ext cx="968" cy="296"/>
            </a:xfrm>
            <a:prstGeom prst="rect">
              <a:avLst/>
            </a:prstGeom>
            <a:noFill/>
            <a:ln w="19050">
              <a:noFill/>
              <a:miter lim="800000"/>
              <a:headEnd/>
              <a:tailEnd/>
            </a:ln>
          </p:spPr>
          <p:txBody>
            <a:bodyPr lIns="50800" tIns="50800" rIns="45720" bIns="50800">
              <a:prstTxWarp prst="textNoShape">
                <a:avLst/>
              </a:prstTxWarp>
            </a:bodyPr>
            <a:lstStyle/>
            <a:p>
              <a:pPr algn="ctr" eaLnBrk="1" hangingPunct="1">
                <a:lnSpc>
                  <a:spcPct val="90000"/>
                </a:lnSpc>
              </a:pPr>
              <a:r>
                <a:rPr lang="en-US">
                  <a:solidFill>
                    <a:srgbClr val="000066"/>
                  </a:solidFill>
                  <a:latin typeface="Helvetica" charset="0"/>
                  <a:ea typeface="Helvetica" charset="0"/>
                  <a:cs typeface="Helvetica" charset="0"/>
                  <a:sym typeface="Helvetica" charset="0"/>
                </a:rPr>
                <a:t>• • •</a:t>
              </a:r>
            </a:p>
          </p:txBody>
        </p:sp>
        <p:sp>
          <p:nvSpPr>
            <p:cNvPr id="44052" name="Rectangle 19"/>
            <p:cNvSpPr>
              <a:spLocks/>
            </p:cNvSpPr>
            <p:nvPr/>
          </p:nvSpPr>
          <p:spPr bwMode="auto">
            <a:xfrm rot="-2580000">
              <a:off x="-2" y="171"/>
              <a:ext cx="589"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00•••0</a:t>
              </a:r>
            </a:p>
          </p:txBody>
        </p:sp>
        <p:sp>
          <p:nvSpPr>
            <p:cNvPr id="44053" name="Rectangle 20"/>
            <p:cNvSpPr>
              <a:spLocks/>
            </p:cNvSpPr>
            <p:nvPr/>
          </p:nvSpPr>
          <p:spPr bwMode="auto">
            <a:xfrm rot="-2580000">
              <a:off x="3455" y="171"/>
              <a:ext cx="590"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FF•••F</a:t>
              </a:r>
            </a:p>
          </p:txBody>
        </p:sp>
      </p:grpSp>
      <p:sp>
        <p:nvSpPr>
          <p:cNvPr id="3" name="灯片编号占位符 2">
            <a:extLst>
              <a:ext uri="{FF2B5EF4-FFF2-40B4-BE49-F238E27FC236}">
                <a16:creationId xmlns:a16="http://schemas.microsoft.com/office/drawing/2014/main" id="{D43EB8BB-722C-434B-85F2-C6747AA7E6D4}"/>
              </a:ext>
            </a:extLst>
          </p:cNvPr>
          <p:cNvSpPr>
            <a:spLocks noGrp="1"/>
          </p:cNvSpPr>
          <p:nvPr>
            <p:ph type="sldNum" sz="quarter" idx="12"/>
          </p:nvPr>
        </p:nvSpPr>
        <p:spPr/>
        <p:txBody>
          <a:bodyPr/>
          <a:lstStyle/>
          <a:p>
            <a:pPr>
              <a:defRPr/>
            </a:pPr>
            <a:fld id="{7CD91111-FDA0-40C1-BB89-68CC8A010988}" type="slidenum">
              <a:rPr lang="zh-CN" altLang="en-US" smtClean="0"/>
              <a:pPr>
                <a:defRPr/>
              </a:pPr>
              <a:t>68</a:t>
            </a:fld>
            <a:endParaRPr lang="en-US" altLang="zh-CN"/>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title"/>
          </p:nvPr>
        </p:nvSpPr>
        <p:spPr/>
        <p:txBody>
          <a:bodyPr/>
          <a:lstStyle/>
          <a:p>
            <a:pPr marL="119063" indent="-119063" eaLnBrk="1" hangingPunct="1"/>
            <a:r>
              <a:rPr lang="en-US"/>
              <a:t>Machine Words</a:t>
            </a:r>
          </a:p>
        </p:txBody>
      </p:sp>
      <p:sp>
        <p:nvSpPr>
          <p:cNvPr id="45061" name="Rectangle 4"/>
          <p:cNvSpPr>
            <a:spLocks noGrp="1" noChangeArrowheads="1"/>
          </p:cNvSpPr>
          <p:nvPr>
            <p:ph idx="1"/>
          </p:nvPr>
        </p:nvSpPr>
        <p:spPr/>
        <p:txBody>
          <a:bodyPr/>
          <a:lstStyle/>
          <a:p>
            <a:pPr eaLnBrk="1" hangingPunct="1"/>
            <a:r>
              <a:rPr lang="en-US" sz="2400" dirty="0"/>
              <a:t>Any given computer has a “Word Size”</a:t>
            </a:r>
          </a:p>
          <a:p>
            <a:pPr marL="552450" lvl="1" eaLnBrk="1" hangingPunct="1"/>
            <a:r>
              <a:rPr lang="en-US" sz="2000" dirty="0"/>
              <a:t>Nominal size of integer-valued data</a:t>
            </a:r>
          </a:p>
          <a:p>
            <a:pPr marL="838200" lvl="2" eaLnBrk="1" hangingPunct="1"/>
            <a:r>
              <a:rPr lang="en-US" sz="1800" dirty="0"/>
              <a:t>and of addresses</a:t>
            </a:r>
          </a:p>
          <a:p>
            <a:pPr marL="552450" lvl="1" eaLnBrk="1" hangingPunct="1"/>
            <a:endParaRPr lang="en-US" sz="2000" dirty="0"/>
          </a:p>
          <a:p>
            <a:pPr marL="552450" lvl="1" eaLnBrk="1" hangingPunct="1"/>
            <a:r>
              <a:rPr lang="en-US" sz="2000" dirty="0"/>
              <a:t>Until recently, most machines used 32 bits (4 bytes) as word size</a:t>
            </a:r>
          </a:p>
          <a:p>
            <a:pPr marL="838200" lvl="2" eaLnBrk="1" hangingPunct="1"/>
            <a:r>
              <a:rPr lang="en-US" sz="1800" dirty="0"/>
              <a:t>Limits addresses to 4GB (2</a:t>
            </a:r>
            <a:r>
              <a:rPr lang="en-US" sz="1800" baseline="30000" dirty="0"/>
              <a:t>32</a:t>
            </a:r>
            <a:r>
              <a:rPr lang="en-US" sz="1800" dirty="0"/>
              <a:t> bytes)</a:t>
            </a:r>
          </a:p>
          <a:p>
            <a:pPr marL="438150" lvl="1"/>
            <a:endParaRPr lang="en-US" sz="2000" dirty="0"/>
          </a:p>
          <a:p>
            <a:pPr marL="438150" lvl="1"/>
            <a:r>
              <a:rPr lang="en-US" sz="2000" dirty="0"/>
              <a:t>Increasingly, machines have 64-bit word size</a:t>
            </a:r>
          </a:p>
          <a:p>
            <a:pPr marL="838200" lvl="2" eaLnBrk="1" hangingPunct="1"/>
            <a:r>
              <a:rPr lang="en-US" sz="1800" dirty="0"/>
              <a:t>Potentially, could have 18 EB (</a:t>
            </a:r>
            <a:r>
              <a:rPr lang="en-US" sz="1800" dirty="0" err="1"/>
              <a:t>exabytes</a:t>
            </a:r>
            <a:r>
              <a:rPr lang="en-US" sz="1800" dirty="0"/>
              <a:t>) of addressable memory</a:t>
            </a:r>
          </a:p>
          <a:p>
            <a:pPr marL="838200" lvl="2" eaLnBrk="1" hangingPunct="1"/>
            <a:r>
              <a:rPr lang="en-US" sz="1800" dirty="0"/>
              <a:t>That’s 18.4 X 10</a:t>
            </a:r>
            <a:r>
              <a:rPr lang="en-US" sz="1800" baseline="30000" dirty="0"/>
              <a:t>18</a:t>
            </a:r>
          </a:p>
          <a:p>
            <a:pPr marL="552450" lvl="1" eaLnBrk="1" hangingPunct="1"/>
            <a:endParaRPr lang="en-US" sz="2000" dirty="0"/>
          </a:p>
          <a:p>
            <a:pPr marL="552450" lvl="1" eaLnBrk="1" hangingPunct="1"/>
            <a:r>
              <a:rPr lang="en-US" sz="2000" dirty="0"/>
              <a:t>Machines still support multiple data formats</a:t>
            </a:r>
          </a:p>
          <a:p>
            <a:pPr marL="838200" lvl="2" eaLnBrk="1" hangingPunct="1"/>
            <a:r>
              <a:rPr lang="en-US" sz="1800" dirty="0"/>
              <a:t>Fractions or multiples of word size</a:t>
            </a:r>
          </a:p>
          <a:p>
            <a:pPr marL="838200" lvl="2" eaLnBrk="1" hangingPunct="1"/>
            <a:r>
              <a:rPr lang="en-US" sz="1800" dirty="0"/>
              <a:t>Always integral number of bytes</a:t>
            </a:r>
          </a:p>
        </p:txBody>
      </p:sp>
      <p:sp>
        <p:nvSpPr>
          <p:cNvPr id="2" name="灯片编号占位符 1">
            <a:extLst>
              <a:ext uri="{FF2B5EF4-FFF2-40B4-BE49-F238E27FC236}">
                <a16:creationId xmlns:a16="http://schemas.microsoft.com/office/drawing/2014/main" id="{396C763B-DB8A-49C0-80EC-74719A013CD4}"/>
              </a:ext>
            </a:extLst>
          </p:cNvPr>
          <p:cNvSpPr>
            <a:spLocks noGrp="1"/>
          </p:cNvSpPr>
          <p:nvPr>
            <p:ph type="sldNum" sz="quarter" idx="12"/>
          </p:nvPr>
        </p:nvSpPr>
        <p:spPr/>
        <p:txBody>
          <a:bodyPr/>
          <a:lstStyle/>
          <a:p>
            <a:pPr>
              <a:defRPr/>
            </a:pPr>
            <a:fld id="{7CD91111-FDA0-40C1-BB89-68CC8A010988}" type="slidenum">
              <a:rPr lang="zh-CN" altLang="en-US" smtClean="0"/>
              <a:pPr>
                <a:defRPr/>
              </a:pPr>
              <a:t>69</a:t>
            </a:fld>
            <a:endParaRPr lang="en-US" altLang="zh-CN"/>
          </a:p>
        </p:txBody>
      </p:sp>
    </p:spTree>
    <p:extLst>
      <p:ext uri="{BB962C8B-B14F-4D97-AF65-F5344CB8AC3E}">
        <p14:creationId xmlns:p14="http://schemas.microsoft.com/office/powerpoint/2010/main" val="310364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Rectangle 26"/>
          <p:cNvSpPr>
            <a:spLocks noGrp="1" noChangeArrowheads="1"/>
          </p:cNvSpPr>
          <p:nvPr>
            <p:ph type="title"/>
          </p:nvPr>
        </p:nvSpPr>
        <p:spPr/>
        <p:txBody>
          <a:bodyPr/>
          <a:lstStyle/>
          <a:p>
            <a:r>
              <a:rPr lang="en-US" dirty="0"/>
              <a:t>Everything is bits</a:t>
            </a:r>
          </a:p>
        </p:txBody>
      </p:sp>
      <p:sp>
        <p:nvSpPr>
          <p:cNvPr id="9243" name="Rectangle 27"/>
          <p:cNvSpPr>
            <a:spLocks noGrp="1" noChangeArrowheads="1"/>
          </p:cNvSpPr>
          <p:nvPr>
            <p:ph type="body" idx="1"/>
          </p:nvPr>
        </p:nvSpPr>
        <p:spPr/>
        <p:txBody>
          <a:bodyPr/>
          <a:lstStyle/>
          <a:p>
            <a:r>
              <a:rPr lang="en-US" sz="2400" dirty="0"/>
              <a:t>Each bit is 0 or 1</a:t>
            </a:r>
          </a:p>
          <a:p>
            <a:r>
              <a:rPr lang="en-US" sz="2400" dirty="0"/>
              <a:t>By encoding/interpreting sets of bits in various ways</a:t>
            </a:r>
          </a:p>
          <a:p>
            <a:pPr lvl="1"/>
            <a:r>
              <a:rPr lang="en-US" sz="2000" dirty="0"/>
              <a:t>Computers determine what to do (instructions)</a:t>
            </a:r>
          </a:p>
          <a:p>
            <a:pPr lvl="1"/>
            <a:r>
              <a:rPr lang="en-US" sz="2000" dirty="0"/>
              <a:t>… and represent and manipulate numbers, sets, strings, etc…</a:t>
            </a:r>
          </a:p>
          <a:p>
            <a:r>
              <a:rPr lang="en-US" sz="2400" dirty="0"/>
              <a:t>Why bits?  Electronic Implementation</a:t>
            </a:r>
          </a:p>
          <a:p>
            <a:pPr lvl="1"/>
            <a:r>
              <a:rPr lang="en-US" sz="2000" dirty="0"/>
              <a:t>Easy to store with </a:t>
            </a:r>
            <a:r>
              <a:rPr lang="en-US" sz="2000" dirty="0" err="1"/>
              <a:t>bistable</a:t>
            </a:r>
            <a:r>
              <a:rPr lang="en-US" sz="2000" dirty="0"/>
              <a:t> elements</a:t>
            </a:r>
          </a:p>
          <a:p>
            <a:pPr lvl="1"/>
            <a:r>
              <a:rPr lang="en-US" sz="2000" dirty="0"/>
              <a:t>Reliably transmitted on noisy and inaccurate wires </a:t>
            </a:r>
          </a:p>
        </p:txBody>
      </p:sp>
      <p:grpSp>
        <p:nvGrpSpPr>
          <p:cNvPr id="26" name="Group 4"/>
          <p:cNvGrpSpPr>
            <a:grpSpLocks/>
          </p:cNvGrpSpPr>
          <p:nvPr/>
        </p:nvGrpSpPr>
        <p:grpSpPr bwMode="auto">
          <a:xfrm>
            <a:off x="889000" y="4267200"/>
            <a:ext cx="6858000" cy="2209800"/>
            <a:chOff x="0" y="0"/>
            <a:chExt cx="4320" cy="1392"/>
          </a:xfrm>
        </p:grpSpPr>
        <p:sp>
          <p:nvSpPr>
            <p:cNvPr id="27" name="Rectangle 5"/>
            <p:cNvSpPr>
              <a:spLocks/>
            </p:cNvSpPr>
            <p:nvPr/>
          </p:nvSpPr>
          <p:spPr bwMode="auto">
            <a:xfrm>
              <a:off x="575" y="1008"/>
              <a:ext cx="3745" cy="240"/>
            </a:xfrm>
            <a:prstGeom prst="rect">
              <a:avLst/>
            </a:prstGeom>
            <a:solidFill>
              <a:srgbClr val="00FF99"/>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6"/>
            <p:cNvSpPr>
              <a:spLocks/>
            </p:cNvSpPr>
            <p:nvPr/>
          </p:nvSpPr>
          <p:spPr bwMode="auto">
            <a:xfrm>
              <a:off x="575" y="384"/>
              <a:ext cx="3745" cy="240"/>
            </a:xfrm>
            <a:prstGeom prst="rect">
              <a:avLst/>
            </a:prstGeom>
            <a:solidFill>
              <a:srgbClr val="00FF99"/>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Freeform 7"/>
            <p:cNvSpPr>
              <a:spLocks/>
            </p:cNvSpPr>
            <p:nvPr/>
          </p:nvSpPr>
          <p:spPr bwMode="auto">
            <a:xfrm>
              <a:off x="576" y="484"/>
              <a:ext cx="3732" cy="716"/>
            </a:xfrm>
            <a:custGeom>
              <a:avLst/>
              <a:gdLst>
                <a:gd name="T0" fmla="*/ 0 w 21600"/>
                <a:gd name="T1" fmla="*/ 21298 h 21600"/>
                <a:gd name="T2" fmla="*/ 948 w 21600"/>
                <a:gd name="T3" fmla="*/ 19699 h 21600"/>
                <a:gd name="T4" fmla="*/ 1775 w 21600"/>
                <a:gd name="T5" fmla="*/ 19398 h 21600"/>
                <a:gd name="T6" fmla="*/ 3302 w 21600"/>
                <a:gd name="T7" fmla="*/ 20665 h 21600"/>
                <a:gd name="T8" fmla="*/ 4636 w 21600"/>
                <a:gd name="T9" fmla="*/ 19699 h 21600"/>
                <a:gd name="T10" fmla="*/ 5397 w 21600"/>
                <a:gd name="T11" fmla="*/ 19066 h 21600"/>
                <a:gd name="T12" fmla="*/ 6164 w 21600"/>
                <a:gd name="T13" fmla="*/ 20031 h 21600"/>
                <a:gd name="T14" fmla="*/ 7111 w 21600"/>
                <a:gd name="T15" fmla="*/ 20333 h 21600"/>
                <a:gd name="T16" fmla="*/ 7685 w 21600"/>
                <a:gd name="T17" fmla="*/ 20031 h 21600"/>
                <a:gd name="T18" fmla="*/ 7878 w 21600"/>
                <a:gd name="T19" fmla="*/ 19699 h 21600"/>
                <a:gd name="T20" fmla="*/ 8132 w 21600"/>
                <a:gd name="T21" fmla="*/ 17165 h 21600"/>
                <a:gd name="T22" fmla="*/ 8832 w 21600"/>
                <a:gd name="T23" fmla="*/ 7632 h 21600"/>
                <a:gd name="T24" fmla="*/ 9339 w 21600"/>
                <a:gd name="T25" fmla="*/ 3499 h 21600"/>
                <a:gd name="T26" fmla="*/ 9913 w 21600"/>
                <a:gd name="T27" fmla="*/ 1599 h 21600"/>
                <a:gd name="T28" fmla="*/ 11054 w 21600"/>
                <a:gd name="T29" fmla="*/ 634 h 21600"/>
                <a:gd name="T30" fmla="*/ 12261 w 21600"/>
                <a:gd name="T31" fmla="*/ 965 h 21600"/>
                <a:gd name="T32" fmla="*/ 12514 w 21600"/>
                <a:gd name="T33" fmla="*/ 1267 h 21600"/>
                <a:gd name="T34" fmla="*/ 13595 w 21600"/>
                <a:gd name="T35" fmla="*/ 332 h 21600"/>
                <a:gd name="T36" fmla="*/ 13975 w 21600"/>
                <a:gd name="T37" fmla="*/ 1267 h 21600"/>
                <a:gd name="T38" fmla="*/ 14422 w 21600"/>
                <a:gd name="T39" fmla="*/ 1599 h 21600"/>
                <a:gd name="T40" fmla="*/ 15436 w 21600"/>
                <a:gd name="T41" fmla="*/ 1267 h 21600"/>
                <a:gd name="T42" fmla="*/ 15817 w 21600"/>
                <a:gd name="T43" fmla="*/ 1931 h 21600"/>
                <a:gd name="T44" fmla="*/ 16390 w 21600"/>
                <a:gd name="T45" fmla="*/ 332 h 21600"/>
                <a:gd name="T46" fmla="*/ 16710 w 21600"/>
                <a:gd name="T47" fmla="*/ 0 h 21600"/>
                <a:gd name="T48" fmla="*/ 18358 w 21600"/>
                <a:gd name="T49" fmla="*/ 12399 h 21600"/>
                <a:gd name="T50" fmla="*/ 19058 w 21600"/>
                <a:gd name="T51" fmla="*/ 19398 h 21600"/>
                <a:gd name="T52" fmla="*/ 20205 w 21600"/>
                <a:gd name="T53" fmla="*/ 21600 h 21600"/>
                <a:gd name="T54" fmla="*/ 20773 w 21600"/>
                <a:gd name="T55" fmla="*/ 21298 h 21600"/>
                <a:gd name="T56" fmla="*/ 20900 w 21600"/>
                <a:gd name="T57" fmla="*/ 20333 h 21600"/>
                <a:gd name="T58" fmla="*/ 21600 w 21600"/>
                <a:gd name="T59" fmla="*/ 19699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Line 8"/>
            <p:cNvSpPr>
              <a:spLocks noChangeShapeType="1"/>
            </p:cNvSpPr>
            <p:nvPr/>
          </p:nvSpPr>
          <p:spPr bwMode="auto">
            <a:xfrm flipH="1">
              <a:off x="432" y="1248"/>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Line 9"/>
            <p:cNvSpPr>
              <a:spLocks noChangeShapeType="1"/>
            </p:cNvSpPr>
            <p:nvPr/>
          </p:nvSpPr>
          <p:spPr bwMode="auto">
            <a:xfrm flipH="1">
              <a:off x="432" y="384"/>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10"/>
            <p:cNvSpPr>
              <a:spLocks/>
            </p:cNvSpPr>
            <p:nvPr/>
          </p:nvSpPr>
          <p:spPr bwMode="auto">
            <a:xfrm>
              <a:off x="0" y="1152"/>
              <a:ext cx="393"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Helvetica" charset="0"/>
                  <a:ea typeface="Helvetica" charset="0"/>
                  <a:cs typeface="Helvetica" charset="0"/>
                  <a:sym typeface="Helvetica" charset="0"/>
                </a:rPr>
                <a:t>0.0V</a:t>
              </a:r>
            </a:p>
          </p:txBody>
        </p:sp>
        <p:sp>
          <p:nvSpPr>
            <p:cNvPr id="33" name="Rectangle 11"/>
            <p:cNvSpPr>
              <a:spLocks/>
            </p:cNvSpPr>
            <p:nvPr/>
          </p:nvSpPr>
          <p:spPr bwMode="auto">
            <a:xfrm>
              <a:off x="0" y="912"/>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solidFill>
                    <a:srgbClr val="000066"/>
                  </a:solidFill>
                  <a:latin typeface="Helvetica" charset="0"/>
                  <a:ea typeface="Helvetica" charset="0"/>
                  <a:cs typeface="Helvetica" charset="0"/>
                  <a:sym typeface="Helvetica" charset="0"/>
                </a:rPr>
                <a:t>0.2V</a:t>
              </a:r>
            </a:p>
          </p:txBody>
        </p:sp>
        <p:sp>
          <p:nvSpPr>
            <p:cNvPr id="34" name="Rectangle 12"/>
            <p:cNvSpPr>
              <a:spLocks/>
            </p:cNvSpPr>
            <p:nvPr/>
          </p:nvSpPr>
          <p:spPr bwMode="auto">
            <a:xfrm>
              <a:off x="0" y="528"/>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solidFill>
                    <a:srgbClr val="000066"/>
                  </a:solidFill>
                  <a:latin typeface="Helvetica" charset="0"/>
                  <a:ea typeface="Helvetica" charset="0"/>
                  <a:cs typeface="Helvetica" charset="0"/>
                  <a:sym typeface="Helvetica" charset="0"/>
                </a:rPr>
                <a:t>0.9V</a:t>
              </a:r>
            </a:p>
          </p:txBody>
        </p:sp>
        <p:sp>
          <p:nvSpPr>
            <p:cNvPr id="35" name="Rectangle 13"/>
            <p:cNvSpPr>
              <a:spLocks/>
            </p:cNvSpPr>
            <p:nvPr/>
          </p:nvSpPr>
          <p:spPr bwMode="auto">
            <a:xfrm>
              <a:off x="0" y="288"/>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solidFill>
                    <a:srgbClr val="000066"/>
                  </a:solidFill>
                  <a:latin typeface="Helvetica" charset="0"/>
                  <a:ea typeface="Helvetica" charset="0"/>
                  <a:cs typeface="Helvetica" charset="0"/>
                  <a:sym typeface="Helvetica" charset="0"/>
                </a:rPr>
                <a:t>1.1V</a:t>
              </a:r>
            </a:p>
          </p:txBody>
        </p:sp>
        <p:sp>
          <p:nvSpPr>
            <p:cNvPr id="36" name="Line 14"/>
            <p:cNvSpPr>
              <a:spLocks noChangeShapeType="1"/>
            </p:cNvSpPr>
            <p:nvPr/>
          </p:nvSpPr>
          <p:spPr bwMode="auto">
            <a:xfrm>
              <a:off x="576" y="96"/>
              <a:ext cx="139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7" name="Line 15"/>
            <p:cNvSpPr>
              <a:spLocks noChangeShapeType="1"/>
            </p:cNvSpPr>
            <p:nvPr/>
          </p:nvSpPr>
          <p:spPr bwMode="auto">
            <a:xfrm>
              <a:off x="2160" y="96"/>
              <a:ext cx="1440"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8" name="Line 16"/>
            <p:cNvSpPr>
              <a:spLocks noChangeShapeType="1"/>
            </p:cNvSpPr>
            <p:nvPr/>
          </p:nvSpPr>
          <p:spPr bwMode="auto">
            <a:xfrm>
              <a:off x="3792" y="96"/>
              <a:ext cx="480"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9" name="Line 17"/>
            <p:cNvSpPr>
              <a:spLocks noChangeShapeType="1"/>
            </p:cNvSpPr>
            <p:nvPr/>
          </p:nvSpPr>
          <p:spPr bwMode="auto">
            <a:xfrm>
              <a:off x="1968" y="48"/>
              <a:ext cx="1" cy="1008"/>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0" name="Line 18"/>
            <p:cNvSpPr>
              <a:spLocks noChangeShapeType="1"/>
            </p:cNvSpPr>
            <p:nvPr/>
          </p:nvSpPr>
          <p:spPr bwMode="auto">
            <a:xfrm>
              <a:off x="2160" y="48"/>
              <a:ext cx="1" cy="576"/>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1" name="Line 19"/>
            <p:cNvSpPr>
              <a:spLocks noChangeShapeType="1"/>
            </p:cNvSpPr>
            <p:nvPr/>
          </p:nvSpPr>
          <p:spPr bwMode="auto">
            <a:xfrm>
              <a:off x="3600" y="48"/>
              <a:ext cx="1" cy="576"/>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2" name="Line 20"/>
            <p:cNvSpPr>
              <a:spLocks noChangeShapeType="1"/>
            </p:cNvSpPr>
            <p:nvPr/>
          </p:nvSpPr>
          <p:spPr bwMode="auto">
            <a:xfrm>
              <a:off x="3792" y="48"/>
              <a:ext cx="1" cy="960"/>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 name="Rectangle 21"/>
            <p:cNvSpPr>
              <a:spLocks/>
            </p:cNvSpPr>
            <p:nvPr/>
          </p:nvSpPr>
          <p:spPr bwMode="auto">
            <a:xfrm>
              <a:off x="1105" y="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4" name="Rectangle 22"/>
            <p:cNvSpPr>
              <a:spLocks/>
            </p:cNvSpPr>
            <p:nvPr/>
          </p:nvSpPr>
          <p:spPr bwMode="auto">
            <a:xfrm>
              <a:off x="2641" y="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1</a:t>
              </a:r>
            </a:p>
          </p:txBody>
        </p:sp>
        <p:sp>
          <p:nvSpPr>
            <p:cNvPr id="45" name="Rectangle 23"/>
            <p:cNvSpPr>
              <a:spLocks/>
            </p:cNvSpPr>
            <p:nvPr/>
          </p:nvSpPr>
          <p:spPr bwMode="auto">
            <a:xfrm>
              <a:off x="3936" y="0"/>
              <a:ext cx="200"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6" name="Line 24"/>
            <p:cNvSpPr>
              <a:spLocks noChangeShapeType="1"/>
            </p:cNvSpPr>
            <p:nvPr/>
          </p:nvSpPr>
          <p:spPr bwMode="auto">
            <a:xfrm flipH="1">
              <a:off x="432" y="1008"/>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7" name="Line 25"/>
            <p:cNvSpPr>
              <a:spLocks noChangeShapeType="1"/>
            </p:cNvSpPr>
            <p:nvPr/>
          </p:nvSpPr>
          <p:spPr bwMode="auto">
            <a:xfrm flipH="1">
              <a:off x="432" y="624"/>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2" name="灯片编号占位符 1">
            <a:extLst>
              <a:ext uri="{FF2B5EF4-FFF2-40B4-BE49-F238E27FC236}">
                <a16:creationId xmlns:a16="http://schemas.microsoft.com/office/drawing/2014/main" id="{D85266FB-8D0C-4489-883F-BD61F4D7587C}"/>
              </a:ext>
            </a:extLst>
          </p:cNvPr>
          <p:cNvSpPr>
            <a:spLocks noGrp="1"/>
          </p:cNvSpPr>
          <p:nvPr>
            <p:ph type="sldNum" sz="quarter" idx="12"/>
          </p:nvPr>
        </p:nvSpPr>
        <p:spPr/>
        <p:txBody>
          <a:bodyPr/>
          <a:lstStyle/>
          <a:p>
            <a:pPr>
              <a:defRPr/>
            </a:pPr>
            <a:fld id="{7CD91111-FDA0-40C1-BB89-68CC8A010988}" type="slidenum">
              <a:rPr lang="zh-CN" altLang="en-US"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title"/>
          </p:nvPr>
        </p:nvSpPr>
        <p:spPr>
          <a:xfrm>
            <a:off x="457199" y="0"/>
            <a:ext cx="8305799" cy="636814"/>
          </a:xfrm>
        </p:spPr>
        <p:txBody>
          <a:bodyPr/>
          <a:lstStyle/>
          <a:p>
            <a:pPr marL="119063" indent="-119063" eaLnBrk="1" hangingPunct="1"/>
            <a:r>
              <a:rPr lang="en-US"/>
              <a:t>Word-Oriented Memory Organization</a:t>
            </a:r>
          </a:p>
        </p:txBody>
      </p:sp>
      <p:sp>
        <p:nvSpPr>
          <p:cNvPr id="46085" name="Rectangle 4"/>
          <p:cNvSpPr>
            <a:spLocks noGrp="1" noChangeArrowheads="1"/>
          </p:cNvSpPr>
          <p:nvPr>
            <p:ph idx="1"/>
          </p:nvPr>
        </p:nvSpPr>
        <p:spPr>
          <a:xfrm>
            <a:off x="396876" y="1160689"/>
            <a:ext cx="4554538" cy="4972050"/>
          </a:xfrm>
        </p:spPr>
        <p:txBody>
          <a:bodyPr/>
          <a:lstStyle/>
          <a:p>
            <a:pPr eaLnBrk="1" hangingPunct="1"/>
            <a:r>
              <a:rPr lang="en-US" sz="2400" dirty="0"/>
              <a:t>Addresses Specify Byte Locations</a:t>
            </a:r>
          </a:p>
          <a:p>
            <a:pPr marL="552450" lvl="1" eaLnBrk="1" hangingPunct="1"/>
            <a:r>
              <a:rPr lang="en-US" sz="2000" dirty="0"/>
              <a:t>Address of first byte in word</a:t>
            </a:r>
          </a:p>
          <a:p>
            <a:pPr marL="552450" lvl="1" eaLnBrk="1" hangingPunct="1"/>
            <a:r>
              <a:rPr lang="en-US" sz="2000" dirty="0"/>
              <a:t>Addresses of successive words differ by 4 (32-bit) or 8 (64-bit)</a:t>
            </a:r>
          </a:p>
        </p:txBody>
      </p:sp>
      <p:grpSp>
        <p:nvGrpSpPr>
          <p:cNvPr id="2" name="Group 5"/>
          <p:cNvGrpSpPr>
            <a:grpSpLocks/>
          </p:cNvGrpSpPr>
          <p:nvPr/>
        </p:nvGrpSpPr>
        <p:grpSpPr bwMode="auto">
          <a:xfrm>
            <a:off x="5219700" y="941614"/>
            <a:ext cx="3467100" cy="5591175"/>
            <a:chOff x="0" y="0"/>
            <a:chExt cx="2184" cy="3522"/>
          </a:xfrm>
        </p:grpSpPr>
        <p:sp>
          <p:nvSpPr>
            <p:cNvPr id="46087" name="Rectangle 6"/>
            <p:cNvSpPr>
              <a:spLocks/>
            </p:cNvSpPr>
            <p:nvPr/>
          </p:nvSpPr>
          <p:spPr bwMode="auto">
            <a:xfrm>
              <a:off x="1253" y="418"/>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88" name="Rectangle 7"/>
            <p:cNvSpPr>
              <a:spLocks/>
            </p:cNvSpPr>
            <p:nvPr/>
          </p:nvSpPr>
          <p:spPr bwMode="auto">
            <a:xfrm>
              <a:off x="1253" y="610"/>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89" name="Rectangle 8"/>
            <p:cNvSpPr>
              <a:spLocks/>
            </p:cNvSpPr>
            <p:nvPr/>
          </p:nvSpPr>
          <p:spPr bwMode="auto">
            <a:xfrm>
              <a:off x="1253" y="802"/>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0" name="Rectangle 9"/>
            <p:cNvSpPr>
              <a:spLocks/>
            </p:cNvSpPr>
            <p:nvPr/>
          </p:nvSpPr>
          <p:spPr bwMode="auto">
            <a:xfrm>
              <a:off x="1253" y="994"/>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1" name="Rectangle 10"/>
            <p:cNvSpPr>
              <a:spLocks/>
            </p:cNvSpPr>
            <p:nvPr/>
          </p:nvSpPr>
          <p:spPr bwMode="auto">
            <a:xfrm>
              <a:off x="1253" y="118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2" name="Rectangle 11"/>
            <p:cNvSpPr>
              <a:spLocks/>
            </p:cNvSpPr>
            <p:nvPr/>
          </p:nvSpPr>
          <p:spPr bwMode="auto">
            <a:xfrm>
              <a:off x="1253" y="1378"/>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3" name="Rectangle 12"/>
            <p:cNvSpPr>
              <a:spLocks/>
            </p:cNvSpPr>
            <p:nvPr/>
          </p:nvSpPr>
          <p:spPr bwMode="auto">
            <a:xfrm>
              <a:off x="1253" y="1570"/>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4" name="Rectangle 13"/>
            <p:cNvSpPr>
              <a:spLocks/>
            </p:cNvSpPr>
            <p:nvPr/>
          </p:nvSpPr>
          <p:spPr bwMode="auto">
            <a:xfrm>
              <a:off x="1253" y="1762"/>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5" name="Rectangle 14"/>
            <p:cNvSpPr>
              <a:spLocks/>
            </p:cNvSpPr>
            <p:nvPr/>
          </p:nvSpPr>
          <p:spPr bwMode="auto">
            <a:xfrm>
              <a:off x="1253" y="1954"/>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6" name="Rectangle 15"/>
            <p:cNvSpPr>
              <a:spLocks/>
            </p:cNvSpPr>
            <p:nvPr/>
          </p:nvSpPr>
          <p:spPr bwMode="auto">
            <a:xfrm>
              <a:off x="1253" y="214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7" name="Rectangle 16"/>
            <p:cNvSpPr>
              <a:spLocks/>
            </p:cNvSpPr>
            <p:nvPr/>
          </p:nvSpPr>
          <p:spPr bwMode="auto">
            <a:xfrm>
              <a:off x="1253" y="2338"/>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8" name="Rectangle 17"/>
            <p:cNvSpPr>
              <a:spLocks/>
            </p:cNvSpPr>
            <p:nvPr/>
          </p:nvSpPr>
          <p:spPr bwMode="auto">
            <a:xfrm>
              <a:off x="1253" y="2530"/>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099" name="Rectangle 18"/>
            <p:cNvSpPr>
              <a:spLocks/>
            </p:cNvSpPr>
            <p:nvPr/>
          </p:nvSpPr>
          <p:spPr bwMode="auto">
            <a:xfrm>
              <a:off x="1733" y="418"/>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0000</a:t>
              </a:r>
            </a:p>
          </p:txBody>
        </p:sp>
        <p:sp>
          <p:nvSpPr>
            <p:cNvPr id="46100" name="Rectangle 19"/>
            <p:cNvSpPr>
              <a:spLocks/>
            </p:cNvSpPr>
            <p:nvPr/>
          </p:nvSpPr>
          <p:spPr bwMode="auto">
            <a:xfrm>
              <a:off x="1733" y="610"/>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0001</a:t>
              </a:r>
            </a:p>
          </p:txBody>
        </p:sp>
        <p:sp>
          <p:nvSpPr>
            <p:cNvPr id="46101" name="Rectangle 20"/>
            <p:cNvSpPr>
              <a:spLocks/>
            </p:cNvSpPr>
            <p:nvPr/>
          </p:nvSpPr>
          <p:spPr bwMode="auto">
            <a:xfrm>
              <a:off x="1733" y="802"/>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0002</a:t>
              </a:r>
            </a:p>
          </p:txBody>
        </p:sp>
        <p:sp>
          <p:nvSpPr>
            <p:cNvPr id="46102" name="Rectangle 21"/>
            <p:cNvSpPr>
              <a:spLocks/>
            </p:cNvSpPr>
            <p:nvPr/>
          </p:nvSpPr>
          <p:spPr bwMode="auto">
            <a:xfrm>
              <a:off x="1733" y="994"/>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0003</a:t>
              </a:r>
            </a:p>
          </p:txBody>
        </p:sp>
        <p:sp>
          <p:nvSpPr>
            <p:cNvPr id="46103" name="Rectangle 22"/>
            <p:cNvSpPr>
              <a:spLocks/>
            </p:cNvSpPr>
            <p:nvPr/>
          </p:nvSpPr>
          <p:spPr bwMode="auto">
            <a:xfrm>
              <a:off x="1733" y="1186"/>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0004</a:t>
              </a:r>
            </a:p>
          </p:txBody>
        </p:sp>
        <p:sp>
          <p:nvSpPr>
            <p:cNvPr id="46104" name="Rectangle 23"/>
            <p:cNvSpPr>
              <a:spLocks/>
            </p:cNvSpPr>
            <p:nvPr/>
          </p:nvSpPr>
          <p:spPr bwMode="auto">
            <a:xfrm>
              <a:off x="1733" y="1378"/>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0005</a:t>
              </a:r>
            </a:p>
          </p:txBody>
        </p:sp>
        <p:sp>
          <p:nvSpPr>
            <p:cNvPr id="46105" name="Rectangle 24"/>
            <p:cNvSpPr>
              <a:spLocks/>
            </p:cNvSpPr>
            <p:nvPr/>
          </p:nvSpPr>
          <p:spPr bwMode="auto">
            <a:xfrm>
              <a:off x="1733" y="1570"/>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0006</a:t>
              </a:r>
            </a:p>
          </p:txBody>
        </p:sp>
        <p:sp>
          <p:nvSpPr>
            <p:cNvPr id="46106" name="Rectangle 25"/>
            <p:cNvSpPr>
              <a:spLocks/>
            </p:cNvSpPr>
            <p:nvPr/>
          </p:nvSpPr>
          <p:spPr bwMode="auto">
            <a:xfrm>
              <a:off x="1733" y="1762"/>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0007</a:t>
              </a:r>
            </a:p>
          </p:txBody>
        </p:sp>
        <p:sp>
          <p:nvSpPr>
            <p:cNvPr id="46107" name="Rectangle 26"/>
            <p:cNvSpPr>
              <a:spLocks/>
            </p:cNvSpPr>
            <p:nvPr/>
          </p:nvSpPr>
          <p:spPr bwMode="auto">
            <a:xfrm>
              <a:off x="1733" y="1954"/>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0008</a:t>
              </a:r>
            </a:p>
          </p:txBody>
        </p:sp>
        <p:sp>
          <p:nvSpPr>
            <p:cNvPr id="46108" name="Rectangle 27"/>
            <p:cNvSpPr>
              <a:spLocks/>
            </p:cNvSpPr>
            <p:nvPr/>
          </p:nvSpPr>
          <p:spPr bwMode="auto">
            <a:xfrm>
              <a:off x="1733" y="2146"/>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0009</a:t>
              </a:r>
            </a:p>
          </p:txBody>
        </p:sp>
        <p:sp>
          <p:nvSpPr>
            <p:cNvPr id="46109" name="Rectangle 28"/>
            <p:cNvSpPr>
              <a:spLocks/>
            </p:cNvSpPr>
            <p:nvPr/>
          </p:nvSpPr>
          <p:spPr bwMode="auto">
            <a:xfrm>
              <a:off x="1733" y="2338"/>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0010</a:t>
              </a:r>
            </a:p>
          </p:txBody>
        </p:sp>
        <p:sp>
          <p:nvSpPr>
            <p:cNvPr id="46110" name="Rectangle 29"/>
            <p:cNvSpPr>
              <a:spLocks/>
            </p:cNvSpPr>
            <p:nvPr/>
          </p:nvSpPr>
          <p:spPr bwMode="auto">
            <a:xfrm>
              <a:off x="1733" y="2530"/>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0011</a:t>
              </a:r>
            </a:p>
          </p:txBody>
        </p:sp>
        <p:grpSp>
          <p:nvGrpSpPr>
            <p:cNvPr id="3" name="Group 30"/>
            <p:cNvGrpSpPr>
              <a:grpSpLocks/>
            </p:cNvGrpSpPr>
            <p:nvPr/>
          </p:nvGrpSpPr>
          <p:grpSpPr bwMode="auto">
            <a:xfrm>
              <a:off x="657" y="418"/>
              <a:ext cx="384" cy="3072"/>
              <a:chOff x="0" y="0"/>
              <a:chExt cx="384" cy="3072"/>
            </a:xfrm>
          </p:grpSpPr>
          <p:sp>
            <p:nvSpPr>
              <p:cNvPr id="46155" name="Rectangle 31"/>
              <p:cNvSpPr>
                <a:spLocks/>
              </p:cNvSpPr>
              <p:nvPr/>
            </p:nvSpPr>
            <p:spPr bwMode="auto">
              <a:xfrm>
                <a:off x="0" y="1536"/>
                <a:ext cx="384" cy="1536"/>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56" name="Rectangle 32"/>
              <p:cNvSpPr>
                <a:spLocks/>
              </p:cNvSpPr>
              <p:nvPr/>
            </p:nvSpPr>
            <p:spPr bwMode="auto">
              <a:xfrm>
                <a:off x="0" y="0"/>
                <a:ext cx="384" cy="1536"/>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4" name="Group 33"/>
            <p:cNvGrpSpPr>
              <a:grpSpLocks/>
            </p:cNvGrpSpPr>
            <p:nvPr/>
          </p:nvGrpSpPr>
          <p:grpSpPr bwMode="auto">
            <a:xfrm>
              <a:off x="81" y="418"/>
              <a:ext cx="384" cy="3072"/>
              <a:chOff x="0" y="0"/>
              <a:chExt cx="384" cy="3072"/>
            </a:xfrm>
          </p:grpSpPr>
          <p:sp>
            <p:nvSpPr>
              <p:cNvPr id="46151" name="Rectangle 34"/>
              <p:cNvSpPr>
                <a:spLocks/>
              </p:cNvSpPr>
              <p:nvPr/>
            </p:nvSpPr>
            <p:spPr bwMode="auto">
              <a:xfrm>
                <a:off x="0" y="0"/>
                <a:ext cx="384" cy="76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52" name="Rectangle 35"/>
              <p:cNvSpPr>
                <a:spLocks/>
              </p:cNvSpPr>
              <p:nvPr/>
            </p:nvSpPr>
            <p:spPr bwMode="auto">
              <a:xfrm>
                <a:off x="0" y="768"/>
                <a:ext cx="384" cy="76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53" name="Rectangle 36"/>
              <p:cNvSpPr>
                <a:spLocks/>
              </p:cNvSpPr>
              <p:nvPr/>
            </p:nvSpPr>
            <p:spPr bwMode="auto">
              <a:xfrm>
                <a:off x="0" y="1536"/>
                <a:ext cx="384" cy="76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54" name="Rectangle 37"/>
              <p:cNvSpPr>
                <a:spLocks/>
              </p:cNvSpPr>
              <p:nvPr/>
            </p:nvSpPr>
            <p:spPr bwMode="auto">
              <a:xfrm>
                <a:off x="0" y="2304"/>
                <a:ext cx="384" cy="76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46113" name="Rectangle 38"/>
            <p:cNvSpPr>
              <a:spLocks/>
            </p:cNvSpPr>
            <p:nvPr/>
          </p:nvSpPr>
          <p:spPr bwMode="auto">
            <a:xfrm>
              <a:off x="0" y="0"/>
              <a:ext cx="543" cy="416"/>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32-bit</a:t>
              </a:r>
            </a:p>
            <a:p>
              <a:pPr algn="ctr" eaLnBrk="1" hangingPunct="1"/>
              <a:r>
                <a:rPr lang="en-US" sz="1800">
                  <a:solidFill>
                    <a:srgbClr val="000066"/>
                  </a:solidFill>
                  <a:latin typeface="Helvetica" charset="0"/>
                  <a:ea typeface="Helvetica" charset="0"/>
                  <a:cs typeface="Helvetica" charset="0"/>
                  <a:sym typeface="Helvetica" charset="0"/>
                </a:rPr>
                <a:t>Words</a:t>
              </a:r>
            </a:p>
          </p:txBody>
        </p:sp>
        <p:sp>
          <p:nvSpPr>
            <p:cNvPr id="46114" name="Rectangle 39"/>
            <p:cNvSpPr>
              <a:spLocks/>
            </p:cNvSpPr>
            <p:nvPr/>
          </p:nvSpPr>
          <p:spPr bwMode="auto">
            <a:xfrm>
              <a:off x="1198" y="82"/>
              <a:ext cx="490"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Bytes</a:t>
              </a:r>
            </a:p>
          </p:txBody>
        </p:sp>
        <p:sp>
          <p:nvSpPr>
            <p:cNvPr id="46115" name="Rectangle 40"/>
            <p:cNvSpPr>
              <a:spLocks/>
            </p:cNvSpPr>
            <p:nvPr/>
          </p:nvSpPr>
          <p:spPr bwMode="auto">
            <a:xfrm>
              <a:off x="1718" y="82"/>
              <a:ext cx="466"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Addr.</a:t>
              </a:r>
            </a:p>
          </p:txBody>
        </p:sp>
        <p:sp>
          <p:nvSpPr>
            <p:cNvPr id="46116" name="Rectangle 41"/>
            <p:cNvSpPr>
              <a:spLocks/>
            </p:cNvSpPr>
            <p:nvPr/>
          </p:nvSpPr>
          <p:spPr bwMode="auto">
            <a:xfrm>
              <a:off x="1253" y="2722"/>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17" name="Rectangle 42"/>
            <p:cNvSpPr>
              <a:spLocks/>
            </p:cNvSpPr>
            <p:nvPr/>
          </p:nvSpPr>
          <p:spPr bwMode="auto">
            <a:xfrm>
              <a:off x="1733" y="2722"/>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0012</a:t>
              </a:r>
            </a:p>
          </p:txBody>
        </p:sp>
        <p:sp>
          <p:nvSpPr>
            <p:cNvPr id="46118" name="Rectangle 43"/>
            <p:cNvSpPr>
              <a:spLocks/>
            </p:cNvSpPr>
            <p:nvPr/>
          </p:nvSpPr>
          <p:spPr bwMode="auto">
            <a:xfrm>
              <a:off x="1253" y="2914"/>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19" name="Rectangle 44"/>
            <p:cNvSpPr>
              <a:spLocks/>
            </p:cNvSpPr>
            <p:nvPr/>
          </p:nvSpPr>
          <p:spPr bwMode="auto">
            <a:xfrm>
              <a:off x="1733" y="2914"/>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0013</a:t>
              </a:r>
            </a:p>
          </p:txBody>
        </p:sp>
        <p:sp>
          <p:nvSpPr>
            <p:cNvPr id="46120" name="Rectangle 45"/>
            <p:cNvSpPr>
              <a:spLocks/>
            </p:cNvSpPr>
            <p:nvPr/>
          </p:nvSpPr>
          <p:spPr bwMode="auto">
            <a:xfrm>
              <a:off x="1253" y="310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21" name="Rectangle 46"/>
            <p:cNvSpPr>
              <a:spLocks/>
            </p:cNvSpPr>
            <p:nvPr/>
          </p:nvSpPr>
          <p:spPr bwMode="auto">
            <a:xfrm>
              <a:off x="1733" y="3106"/>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0014</a:t>
              </a:r>
            </a:p>
          </p:txBody>
        </p:sp>
        <p:sp>
          <p:nvSpPr>
            <p:cNvPr id="46122" name="Rectangle 47"/>
            <p:cNvSpPr>
              <a:spLocks/>
            </p:cNvSpPr>
            <p:nvPr/>
          </p:nvSpPr>
          <p:spPr bwMode="auto">
            <a:xfrm>
              <a:off x="1253" y="3298"/>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23" name="Rectangle 48"/>
            <p:cNvSpPr>
              <a:spLocks/>
            </p:cNvSpPr>
            <p:nvPr/>
          </p:nvSpPr>
          <p:spPr bwMode="auto">
            <a:xfrm>
              <a:off x="1733" y="3298"/>
              <a:ext cx="443" cy="224"/>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Courier New" charset="0"/>
                  <a:ea typeface="Courier New" charset="0"/>
                  <a:cs typeface="Courier New" charset="0"/>
                  <a:sym typeface="Courier New" charset="0"/>
                </a:rPr>
                <a:t>0015</a:t>
              </a:r>
            </a:p>
          </p:txBody>
        </p:sp>
        <p:sp>
          <p:nvSpPr>
            <p:cNvPr id="46124" name="Rectangle 49"/>
            <p:cNvSpPr>
              <a:spLocks/>
            </p:cNvSpPr>
            <p:nvPr/>
          </p:nvSpPr>
          <p:spPr bwMode="auto">
            <a:xfrm>
              <a:off x="576" y="0"/>
              <a:ext cx="543" cy="416"/>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64-bit</a:t>
              </a:r>
            </a:p>
            <a:p>
              <a:pPr algn="ctr" eaLnBrk="1" hangingPunct="1"/>
              <a:r>
                <a:rPr lang="en-US" sz="1800">
                  <a:solidFill>
                    <a:srgbClr val="000066"/>
                  </a:solidFill>
                  <a:latin typeface="Helvetica" charset="0"/>
                  <a:ea typeface="Helvetica" charset="0"/>
                  <a:cs typeface="Helvetica" charset="0"/>
                  <a:sym typeface="Helvetica" charset="0"/>
                </a:rPr>
                <a:t>Words</a:t>
              </a:r>
            </a:p>
          </p:txBody>
        </p:sp>
        <p:sp>
          <p:nvSpPr>
            <p:cNvPr id="46125" name="Rectangle 50"/>
            <p:cNvSpPr>
              <a:spLocks/>
            </p:cNvSpPr>
            <p:nvPr/>
          </p:nvSpPr>
          <p:spPr bwMode="auto">
            <a:xfrm>
              <a:off x="657" y="946"/>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26" name="Rectangle 51"/>
            <p:cNvSpPr>
              <a:spLocks/>
            </p:cNvSpPr>
            <p:nvPr/>
          </p:nvSpPr>
          <p:spPr bwMode="auto">
            <a:xfrm>
              <a:off x="657" y="2434"/>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27" name="Rectangle 52"/>
            <p:cNvSpPr>
              <a:spLocks/>
            </p:cNvSpPr>
            <p:nvPr/>
          </p:nvSpPr>
          <p:spPr bwMode="auto">
            <a:xfrm>
              <a:off x="81" y="562"/>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28" name="Rectangle 53"/>
            <p:cNvSpPr>
              <a:spLocks/>
            </p:cNvSpPr>
            <p:nvPr/>
          </p:nvSpPr>
          <p:spPr bwMode="auto">
            <a:xfrm>
              <a:off x="81" y="1330"/>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29" name="Rectangle 54"/>
            <p:cNvSpPr>
              <a:spLocks/>
            </p:cNvSpPr>
            <p:nvPr/>
          </p:nvSpPr>
          <p:spPr bwMode="auto">
            <a:xfrm>
              <a:off x="81" y="2098"/>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sp>
          <p:nvSpPr>
            <p:cNvPr id="46130" name="Rectangle 55"/>
            <p:cNvSpPr>
              <a:spLocks/>
            </p:cNvSpPr>
            <p:nvPr/>
          </p:nvSpPr>
          <p:spPr bwMode="auto">
            <a:xfrm>
              <a:off x="81" y="2866"/>
              <a:ext cx="392" cy="460"/>
            </a:xfrm>
            <a:prstGeom prst="rect">
              <a:avLst/>
            </a:prstGeom>
            <a:noFill/>
            <a:ln w="25400">
              <a:noFill/>
              <a:miter lim="800000"/>
              <a:headEnd/>
              <a:tailEnd/>
            </a:ln>
          </p:spPr>
          <p:txBody>
            <a:bodyPr lIns="50800" tIns="50800" bIns="50800">
              <a:prstTxWarp prst="textNoShape">
                <a:avLst/>
              </a:prstTxWarp>
            </a:bodyPr>
            <a:lstStyle/>
            <a:p>
              <a:pPr algn="ctr" eaLnBrk="1" hangingPunct="1"/>
              <a:r>
                <a:rPr lang="en-US" sz="1400">
                  <a:solidFill>
                    <a:srgbClr val="000066"/>
                  </a:solidFill>
                  <a:latin typeface="Helvetica" charset="0"/>
                  <a:ea typeface="Helvetica" charset="0"/>
                  <a:cs typeface="Helvetica" charset="0"/>
                  <a:sym typeface="Helvetica" charset="0"/>
                </a:rPr>
                <a:t>Addr </a:t>
              </a:r>
            </a:p>
            <a:p>
              <a:pPr algn="ctr" eaLnBrk="1" hangingPunct="1"/>
              <a:r>
                <a:rPr lang="en-US" sz="1400">
                  <a:solidFill>
                    <a:srgbClr val="000066"/>
                  </a:solidFill>
                  <a:latin typeface="Helvetica" charset="0"/>
                  <a:ea typeface="Helvetica" charset="0"/>
                  <a:cs typeface="Helvetica" charset="0"/>
                  <a:sym typeface="Helvetica" charset="0"/>
                </a:rPr>
                <a:t>=</a:t>
              </a:r>
            </a:p>
            <a:p>
              <a:pPr algn="ctr" eaLnBrk="1" hangingPunct="1"/>
              <a:r>
                <a:rPr lang="en-US" sz="1400" b="0">
                  <a:solidFill>
                    <a:srgbClr val="000066"/>
                  </a:solidFill>
                  <a:latin typeface="Courier New" charset="0"/>
                  <a:ea typeface="Courier New" charset="0"/>
                  <a:cs typeface="Courier New" charset="0"/>
                  <a:sym typeface="Courier New" charset="0"/>
                </a:rPr>
                <a:t>??</a:t>
              </a:r>
            </a:p>
          </p:txBody>
        </p:sp>
        <p:grpSp>
          <p:nvGrpSpPr>
            <p:cNvPr id="5" name="Group 56"/>
            <p:cNvGrpSpPr>
              <a:grpSpLocks/>
            </p:cNvGrpSpPr>
            <p:nvPr/>
          </p:nvGrpSpPr>
          <p:grpSpPr bwMode="auto">
            <a:xfrm>
              <a:off x="103" y="826"/>
              <a:ext cx="340" cy="2496"/>
              <a:chOff x="0" y="0"/>
              <a:chExt cx="340" cy="2496"/>
            </a:xfrm>
          </p:grpSpPr>
          <p:grpSp>
            <p:nvGrpSpPr>
              <p:cNvPr id="6" name="Group 57"/>
              <p:cNvGrpSpPr>
                <a:grpSpLocks/>
              </p:cNvGrpSpPr>
              <p:nvPr/>
            </p:nvGrpSpPr>
            <p:grpSpPr bwMode="auto">
              <a:xfrm>
                <a:off x="0" y="0"/>
                <a:ext cx="340" cy="192"/>
                <a:chOff x="0" y="0"/>
                <a:chExt cx="340" cy="192"/>
              </a:xfrm>
            </p:grpSpPr>
            <p:sp>
              <p:nvSpPr>
                <p:cNvPr id="46149" name="Rectangle 58"/>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50" name="Rectangle 59"/>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0000</a:t>
                  </a:r>
                </a:p>
              </p:txBody>
            </p:sp>
          </p:grpSp>
          <p:grpSp>
            <p:nvGrpSpPr>
              <p:cNvPr id="7" name="Group 60"/>
              <p:cNvGrpSpPr>
                <a:grpSpLocks/>
              </p:cNvGrpSpPr>
              <p:nvPr/>
            </p:nvGrpSpPr>
            <p:grpSpPr bwMode="auto">
              <a:xfrm>
                <a:off x="0" y="768"/>
                <a:ext cx="340" cy="192"/>
                <a:chOff x="0" y="0"/>
                <a:chExt cx="340" cy="192"/>
              </a:xfrm>
            </p:grpSpPr>
            <p:sp>
              <p:nvSpPr>
                <p:cNvPr id="46147" name="Rectangle 61"/>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48" name="Rectangle 62"/>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0004</a:t>
                  </a:r>
                </a:p>
              </p:txBody>
            </p:sp>
          </p:grpSp>
          <p:grpSp>
            <p:nvGrpSpPr>
              <p:cNvPr id="8" name="Group 63"/>
              <p:cNvGrpSpPr>
                <a:grpSpLocks/>
              </p:cNvGrpSpPr>
              <p:nvPr/>
            </p:nvGrpSpPr>
            <p:grpSpPr bwMode="auto">
              <a:xfrm>
                <a:off x="0" y="1536"/>
                <a:ext cx="340" cy="192"/>
                <a:chOff x="0" y="0"/>
                <a:chExt cx="340" cy="192"/>
              </a:xfrm>
            </p:grpSpPr>
            <p:sp>
              <p:nvSpPr>
                <p:cNvPr id="46145" name="Rectangle 64"/>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46" name="Rectangle 65"/>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0008</a:t>
                  </a:r>
                </a:p>
              </p:txBody>
            </p:sp>
          </p:grpSp>
          <p:grpSp>
            <p:nvGrpSpPr>
              <p:cNvPr id="9" name="Group 66"/>
              <p:cNvGrpSpPr>
                <a:grpSpLocks/>
              </p:cNvGrpSpPr>
              <p:nvPr/>
            </p:nvGrpSpPr>
            <p:grpSpPr bwMode="auto">
              <a:xfrm>
                <a:off x="0" y="2304"/>
                <a:ext cx="340" cy="192"/>
                <a:chOff x="0" y="0"/>
                <a:chExt cx="340" cy="192"/>
              </a:xfrm>
            </p:grpSpPr>
            <p:sp>
              <p:nvSpPr>
                <p:cNvPr id="46143" name="Rectangle 67"/>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44" name="Rectangle 68"/>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0012</a:t>
                  </a:r>
                </a:p>
              </p:txBody>
            </p:sp>
          </p:grpSp>
        </p:grpSp>
        <p:grpSp>
          <p:nvGrpSpPr>
            <p:cNvPr id="10" name="Group 69"/>
            <p:cNvGrpSpPr>
              <a:grpSpLocks/>
            </p:cNvGrpSpPr>
            <p:nvPr/>
          </p:nvGrpSpPr>
          <p:grpSpPr bwMode="auto">
            <a:xfrm>
              <a:off x="679" y="1210"/>
              <a:ext cx="340" cy="1680"/>
              <a:chOff x="0" y="0"/>
              <a:chExt cx="340" cy="1680"/>
            </a:xfrm>
          </p:grpSpPr>
          <p:grpSp>
            <p:nvGrpSpPr>
              <p:cNvPr id="11" name="Group 70"/>
              <p:cNvGrpSpPr>
                <a:grpSpLocks/>
              </p:cNvGrpSpPr>
              <p:nvPr/>
            </p:nvGrpSpPr>
            <p:grpSpPr bwMode="auto">
              <a:xfrm>
                <a:off x="0" y="0"/>
                <a:ext cx="340" cy="192"/>
                <a:chOff x="0" y="0"/>
                <a:chExt cx="340" cy="192"/>
              </a:xfrm>
            </p:grpSpPr>
            <p:sp>
              <p:nvSpPr>
                <p:cNvPr id="46137" name="Rectangle 71"/>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38" name="Rectangle 72"/>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0000</a:t>
                  </a:r>
                </a:p>
              </p:txBody>
            </p:sp>
          </p:grpSp>
          <p:grpSp>
            <p:nvGrpSpPr>
              <p:cNvPr id="12" name="Group 73"/>
              <p:cNvGrpSpPr>
                <a:grpSpLocks/>
              </p:cNvGrpSpPr>
              <p:nvPr/>
            </p:nvGrpSpPr>
            <p:grpSpPr bwMode="auto">
              <a:xfrm>
                <a:off x="0" y="1488"/>
                <a:ext cx="340" cy="192"/>
                <a:chOff x="0" y="0"/>
                <a:chExt cx="340" cy="192"/>
              </a:xfrm>
            </p:grpSpPr>
            <p:sp>
              <p:nvSpPr>
                <p:cNvPr id="46135" name="Rectangle 74"/>
                <p:cNvSpPr>
                  <a:spLocks/>
                </p:cNvSpPr>
                <p:nvPr/>
              </p:nvSpPr>
              <p:spPr bwMode="auto">
                <a:xfrm>
                  <a:off x="26" y="24"/>
                  <a:ext cx="288" cy="144"/>
                </a:xfrm>
                <a:prstGeom prst="rect">
                  <a:avLst/>
                </a:prstGeom>
                <a:solidFill>
                  <a:srgbClr val="FFFF99"/>
                </a:solidFill>
                <a:ln w="1905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6136" name="Rectangle 75"/>
                <p:cNvSpPr>
                  <a:spLocks/>
                </p:cNvSpPr>
                <p:nvPr/>
              </p:nvSpPr>
              <p:spPr bwMode="auto">
                <a:xfrm>
                  <a:off x="0" y="0"/>
                  <a:ext cx="340" cy="192"/>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400" b="0">
                      <a:solidFill>
                        <a:srgbClr val="000066"/>
                      </a:solidFill>
                      <a:latin typeface="Courier New" charset="0"/>
                      <a:ea typeface="Courier New" charset="0"/>
                      <a:cs typeface="Courier New" charset="0"/>
                      <a:sym typeface="Courier New" charset="0"/>
                    </a:rPr>
                    <a:t>0008</a:t>
                  </a:r>
                </a:p>
              </p:txBody>
            </p:sp>
          </p:grpSp>
        </p:grpSp>
      </p:grpSp>
      <p:sp>
        <p:nvSpPr>
          <p:cNvPr id="13" name="灯片编号占位符 12">
            <a:extLst>
              <a:ext uri="{FF2B5EF4-FFF2-40B4-BE49-F238E27FC236}">
                <a16:creationId xmlns:a16="http://schemas.microsoft.com/office/drawing/2014/main" id="{6D8E8FBA-7E07-453B-AA45-93F394F4F4DF}"/>
              </a:ext>
            </a:extLst>
          </p:cNvPr>
          <p:cNvSpPr>
            <a:spLocks noGrp="1"/>
          </p:cNvSpPr>
          <p:nvPr>
            <p:ph type="sldNum" sz="quarter" idx="12"/>
          </p:nvPr>
        </p:nvSpPr>
        <p:spPr/>
        <p:txBody>
          <a:bodyPr/>
          <a:lstStyle/>
          <a:p>
            <a:pPr>
              <a:defRPr/>
            </a:pPr>
            <a:fld id="{7CD91111-FDA0-40C1-BB89-68CC8A010988}" type="slidenum">
              <a:rPr lang="zh-CN" altLang="en-US" smtClean="0"/>
              <a:pPr>
                <a:defRPr/>
              </a:pPr>
              <a:t>70</a:t>
            </a:fld>
            <a:endParaRPr lang="en-US" altLang="zh-CN"/>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marL="119063" indent="-119063" eaLnBrk="1" hangingPunct="1"/>
            <a:r>
              <a:rPr lang="en-US" dirty="0"/>
              <a:t>Example Data Representations</a:t>
            </a:r>
          </a:p>
        </p:txBody>
      </p:sp>
      <p:graphicFrame>
        <p:nvGraphicFramePr>
          <p:cNvPr id="12292" name="Group 4"/>
          <p:cNvGraphicFramePr>
            <a:graphicFrameLocks noGrp="1"/>
          </p:cNvGraphicFramePr>
          <p:nvPr/>
        </p:nvGraphicFramePr>
        <p:xfrm>
          <a:off x="1549400" y="1524000"/>
          <a:ext cx="6032500" cy="3708400"/>
        </p:xfrm>
        <a:graphic>
          <a:graphicData uri="http://schemas.openxmlformats.org/drawingml/2006/table">
            <a:tbl>
              <a:tblPr/>
              <a:tblGrid>
                <a:gridCol w="16510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14605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C Data Type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32-bit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64-bit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x86-64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char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short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a:ln>
                            <a:noFill/>
                          </a:ln>
                          <a:solidFill>
                            <a:schemeClr val="tx1"/>
                          </a:solidFill>
                          <a:effectLst/>
                          <a:latin typeface="Courier New"/>
                          <a:ea typeface="Arial Narrow" charset="0"/>
                          <a:cs typeface="Courier New"/>
                          <a:sym typeface="Arial Narrow" charset="0"/>
                        </a:rPr>
                        <a:t>int</a:t>
                      </a:r>
                      <a:endPar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long</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float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pointer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7"/>
                  </a:ext>
                </a:extLst>
              </a:tr>
            </a:tbl>
          </a:graphicData>
        </a:graphic>
      </p:graphicFrame>
      <p:sp>
        <p:nvSpPr>
          <p:cNvPr id="2" name="灯片编号占位符 1">
            <a:extLst>
              <a:ext uri="{FF2B5EF4-FFF2-40B4-BE49-F238E27FC236}">
                <a16:creationId xmlns:a16="http://schemas.microsoft.com/office/drawing/2014/main" id="{7CB5793D-1EF0-4DAA-A740-768FB5D310BD}"/>
              </a:ext>
            </a:extLst>
          </p:cNvPr>
          <p:cNvSpPr>
            <a:spLocks noGrp="1"/>
          </p:cNvSpPr>
          <p:nvPr>
            <p:ph type="sldNum" sz="quarter" idx="12"/>
          </p:nvPr>
        </p:nvSpPr>
        <p:spPr/>
        <p:txBody>
          <a:bodyPr/>
          <a:lstStyle/>
          <a:p>
            <a:pPr>
              <a:defRPr/>
            </a:pPr>
            <a:fld id="{7CD91111-FDA0-40C1-BB89-68CC8A010988}" type="slidenum">
              <a:rPr lang="zh-CN" altLang="en-US" smtClean="0"/>
              <a:pPr>
                <a:defRPr/>
              </a:pPr>
              <a:t>71</a:t>
            </a:fld>
            <a:endParaRPr lang="en-US" altLang="zh-CN"/>
          </a:p>
        </p:txBody>
      </p:sp>
    </p:spTree>
    <p:extLst>
      <p:ext uri="{BB962C8B-B14F-4D97-AF65-F5344CB8AC3E}">
        <p14:creationId xmlns:p14="http://schemas.microsoft.com/office/powerpoint/2010/main" val="405677229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type="title"/>
          </p:nvPr>
        </p:nvSpPr>
        <p:spPr/>
        <p:txBody>
          <a:bodyPr/>
          <a:lstStyle/>
          <a:p>
            <a:pPr marL="119063" indent="-119063" eaLnBrk="1" hangingPunct="1"/>
            <a:r>
              <a:rPr lang="en-US"/>
              <a:t>Byte Ordering</a:t>
            </a:r>
          </a:p>
        </p:txBody>
      </p:sp>
      <p:sp>
        <p:nvSpPr>
          <p:cNvPr id="48133" name="Rectangle 4"/>
          <p:cNvSpPr>
            <a:spLocks noGrp="1" noChangeArrowheads="1"/>
          </p:cNvSpPr>
          <p:nvPr>
            <p:ph idx="1"/>
          </p:nvPr>
        </p:nvSpPr>
        <p:spPr/>
        <p:txBody>
          <a:bodyPr/>
          <a:lstStyle/>
          <a:p>
            <a:pPr eaLnBrk="1" hangingPunct="1"/>
            <a:r>
              <a:rPr lang="en-US" sz="2400" dirty="0"/>
              <a:t>So, how are the bytes within a multi-byte word ordered in memory?</a:t>
            </a:r>
          </a:p>
          <a:p>
            <a:pPr eaLnBrk="1" hangingPunct="1"/>
            <a:r>
              <a:rPr lang="en-US" sz="2400" dirty="0"/>
              <a:t>Conventions</a:t>
            </a:r>
          </a:p>
          <a:p>
            <a:pPr marL="552450" lvl="1" eaLnBrk="1" hangingPunct="1"/>
            <a:r>
              <a:rPr lang="en-US" sz="2000" dirty="0"/>
              <a:t>Big Endian: Sun (Oracle SPARC), PPC Mac, </a:t>
            </a:r>
            <a:r>
              <a:rPr lang="en-US" sz="2000" i="1" dirty="0">
                <a:solidFill>
                  <a:srgbClr val="C00000"/>
                </a:solidFill>
              </a:rPr>
              <a:t>Internet</a:t>
            </a:r>
          </a:p>
          <a:p>
            <a:pPr marL="838200" lvl="2" eaLnBrk="1" hangingPunct="1"/>
            <a:r>
              <a:rPr lang="en-US" sz="1800" dirty="0"/>
              <a:t>Least significant byte has highest address</a:t>
            </a:r>
          </a:p>
          <a:p>
            <a:pPr marL="552450" lvl="1" eaLnBrk="1" hangingPunct="1"/>
            <a:r>
              <a:rPr lang="en-US" sz="2000" dirty="0"/>
              <a:t>Little Endian: </a:t>
            </a:r>
            <a:r>
              <a:rPr lang="en-US" sz="2000" i="1" dirty="0">
                <a:solidFill>
                  <a:srgbClr val="C00000"/>
                </a:solidFill>
              </a:rPr>
              <a:t>x86</a:t>
            </a:r>
            <a:r>
              <a:rPr lang="en-US" sz="2000" dirty="0"/>
              <a:t>, ARM processors running Android, iOS, and Linux</a:t>
            </a:r>
          </a:p>
          <a:p>
            <a:pPr marL="838200" lvl="2" eaLnBrk="1" hangingPunct="1"/>
            <a:r>
              <a:rPr lang="en-US" sz="1800" dirty="0"/>
              <a:t>Least significant byte has lowest address</a:t>
            </a:r>
          </a:p>
        </p:txBody>
      </p:sp>
      <p:sp>
        <p:nvSpPr>
          <p:cNvPr id="2" name="灯片编号占位符 1">
            <a:extLst>
              <a:ext uri="{FF2B5EF4-FFF2-40B4-BE49-F238E27FC236}">
                <a16:creationId xmlns:a16="http://schemas.microsoft.com/office/drawing/2014/main" id="{94DA966B-C93F-4EB4-BEE4-C6BA50D98057}"/>
              </a:ext>
            </a:extLst>
          </p:cNvPr>
          <p:cNvSpPr>
            <a:spLocks noGrp="1"/>
          </p:cNvSpPr>
          <p:nvPr>
            <p:ph type="sldNum" sz="quarter" idx="12"/>
          </p:nvPr>
        </p:nvSpPr>
        <p:spPr/>
        <p:txBody>
          <a:bodyPr/>
          <a:lstStyle/>
          <a:p>
            <a:pPr>
              <a:defRPr/>
            </a:pPr>
            <a:fld id="{7CD91111-FDA0-40C1-BB89-68CC8A010988}" type="slidenum">
              <a:rPr lang="zh-CN" altLang="en-US" smtClean="0"/>
              <a:pPr>
                <a:defRPr/>
              </a:pPr>
              <a:t>72</a:t>
            </a:fld>
            <a:endParaRPr lang="en-US" altLang="zh-CN"/>
          </a:p>
        </p:txBody>
      </p:sp>
    </p:spTree>
    <p:extLst>
      <p:ext uri="{BB962C8B-B14F-4D97-AF65-F5344CB8AC3E}">
        <p14:creationId xmlns:p14="http://schemas.microsoft.com/office/powerpoint/2010/main" val="2644651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title"/>
          </p:nvPr>
        </p:nvSpPr>
        <p:spPr>
          <a:xfrm>
            <a:off x="457199" y="0"/>
            <a:ext cx="8305799" cy="636814"/>
          </a:xfrm>
        </p:spPr>
        <p:txBody>
          <a:bodyPr/>
          <a:lstStyle/>
          <a:p>
            <a:pPr marL="119063" indent="-119063" eaLnBrk="1" hangingPunct="1"/>
            <a:r>
              <a:rPr lang="en-US"/>
              <a:t>Byte Ordering Example</a:t>
            </a:r>
          </a:p>
        </p:txBody>
      </p:sp>
      <p:sp>
        <p:nvSpPr>
          <p:cNvPr id="49157" name="Rectangle 4"/>
          <p:cNvSpPr>
            <a:spLocks noGrp="1" noChangeArrowheads="1"/>
          </p:cNvSpPr>
          <p:nvPr>
            <p:ph idx="1"/>
          </p:nvPr>
        </p:nvSpPr>
        <p:spPr>
          <a:xfrm>
            <a:off x="396875" y="1322615"/>
            <a:ext cx="7896225" cy="4810124"/>
          </a:xfrm>
        </p:spPr>
        <p:txBody>
          <a:bodyPr/>
          <a:lstStyle/>
          <a:p>
            <a:pPr eaLnBrk="1" hangingPunct="1"/>
            <a:r>
              <a:rPr lang="en-US" dirty="0"/>
              <a:t>Example</a:t>
            </a:r>
          </a:p>
          <a:p>
            <a:pPr marL="552450" lvl="1" eaLnBrk="1" hangingPunct="1"/>
            <a:r>
              <a:rPr lang="en-US" dirty="0"/>
              <a:t>Variable </a:t>
            </a:r>
            <a:r>
              <a:rPr lang="en-US" dirty="0" err="1"/>
              <a:t>x</a:t>
            </a:r>
            <a:r>
              <a:rPr lang="en-US" dirty="0"/>
              <a:t> has 4-byte value of 0x01234567</a:t>
            </a:r>
          </a:p>
          <a:p>
            <a:pPr marL="552450" lvl="1" eaLnBrk="1" hangingPunct="1"/>
            <a:r>
              <a:rPr lang="en-US" dirty="0"/>
              <a:t>Address given by &amp;</a:t>
            </a:r>
            <a:r>
              <a:rPr lang="en-US" dirty="0" err="1"/>
              <a:t>x</a:t>
            </a:r>
            <a:r>
              <a:rPr lang="en-US" dirty="0"/>
              <a:t> is 0x100</a:t>
            </a:r>
          </a:p>
        </p:txBody>
      </p:sp>
      <p:grpSp>
        <p:nvGrpSpPr>
          <p:cNvPr id="2" name="Group 5"/>
          <p:cNvGrpSpPr>
            <a:grpSpLocks/>
          </p:cNvGrpSpPr>
          <p:nvPr/>
        </p:nvGrpSpPr>
        <p:grpSpPr bwMode="auto">
          <a:xfrm>
            <a:off x="2057400" y="3278414"/>
            <a:ext cx="5486400" cy="635000"/>
            <a:chOff x="0" y="0"/>
            <a:chExt cx="3456" cy="400"/>
          </a:xfrm>
        </p:grpSpPr>
        <p:grpSp>
          <p:nvGrpSpPr>
            <p:cNvPr id="3" name="Group 6"/>
            <p:cNvGrpSpPr>
              <a:grpSpLocks/>
            </p:cNvGrpSpPr>
            <p:nvPr/>
          </p:nvGrpSpPr>
          <p:grpSpPr bwMode="auto">
            <a:xfrm>
              <a:off x="864" y="0"/>
              <a:ext cx="433" cy="192"/>
              <a:chOff x="0" y="0"/>
              <a:chExt cx="433" cy="192"/>
            </a:xfrm>
          </p:grpSpPr>
          <p:sp>
            <p:nvSpPr>
              <p:cNvPr id="49242" name="Rectangle 7"/>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43" name="Rectangle 8"/>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dirty="0">
                    <a:solidFill>
                      <a:srgbClr val="000066"/>
                    </a:solidFill>
                    <a:latin typeface="Courier New Bold" charset="0"/>
                    <a:ea typeface="Courier New Bold" charset="0"/>
                    <a:cs typeface="Courier New Bold" charset="0"/>
                    <a:sym typeface="Courier New Bold" charset="0"/>
                  </a:rPr>
                  <a:t>0x100</a:t>
                </a:r>
              </a:p>
            </p:txBody>
          </p:sp>
        </p:grpSp>
        <p:grpSp>
          <p:nvGrpSpPr>
            <p:cNvPr id="4" name="Group 9"/>
            <p:cNvGrpSpPr>
              <a:grpSpLocks/>
            </p:cNvGrpSpPr>
            <p:nvPr/>
          </p:nvGrpSpPr>
          <p:grpSpPr bwMode="auto">
            <a:xfrm>
              <a:off x="1296" y="0"/>
              <a:ext cx="433" cy="192"/>
              <a:chOff x="0" y="0"/>
              <a:chExt cx="433" cy="192"/>
            </a:xfrm>
          </p:grpSpPr>
          <p:sp>
            <p:nvSpPr>
              <p:cNvPr id="49240" name="Rectangle 10"/>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41" name="Rectangle 11"/>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5" name="Group 12"/>
            <p:cNvGrpSpPr>
              <a:grpSpLocks/>
            </p:cNvGrpSpPr>
            <p:nvPr/>
          </p:nvGrpSpPr>
          <p:grpSpPr bwMode="auto">
            <a:xfrm>
              <a:off x="1728" y="0"/>
              <a:ext cx="433" cy="192"/>
              <a:chOff x="0" y="0"/>
              <a:chExt cx="433" cy="192"/>
            </a:xfrm>
          </p:grpSpPr>
          <p:sp>
            <p:nvSpPr>
              <p:cNvPr id="49238" name="Rectangle 13"/>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9" name="Rectangle 14"/>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6" name="Group 15"/>
            <p:cNvGrpSpPr>
              <a:grpSpLocks/>
            </p:cNvGrpSpPr>
            <p:nvPr/>
          </p:nvGrpSpPr>
          <p:grpSpPr bwMode="auto">
            <a:xfrm>
              <a:off x="2160" y="0"/>
              <a:ext cx="433" cy="192"/>
              <a:chOff x="0" y="0"/>
              <a:chExt cx="433" cy="192"/>
            </a:xfrm>
          </p:grpSpPr>
          <p:sp>
            <p:nvSpPr>
              <p:cNvPr id="49236" name="Rectangle 16"/>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7" name="Rectangle 17"/>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220" name="Rectangle 18"/>
            <p:cNvSpPr>
              <a:spLocks/>
            </p:cNvSpPr>
            <p:nvPr/>
          </p:nvSpPr>
          <p:spPr bwMode="auto">
            <a:xfrm>
              <a:off x="0"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1" name="Rectangle 19"/>
            <p:cNvSpPr>
              <a:spLocks/>
            </p:cNvSpPr>
            <p:nvPr/>
          </p:nvSpPr>
          <p:spPr bwMode="auto">
            <a:xfrm>
              <a:off x="43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7" name="Group 20"/>
            <p:cNvGrpSpPr>
              <a:grpSpLocks/>
            </p:cNvGrpSpPr>
            <p:nvPr/>
          </p:nvGrpSpPr>
          <p:grpSpPr bwMode="auto">
            <a:xfrm>
              <a:off x="864" y="176"/>
              <a:ext cx="432" cy="224"/>
              <a:chOff x="0" y="0"/>
              <a:chExt cx="432" cy="224"/>
            </a:xfrm>
          </p:grpSpPr>
          <p:sp>
            <p:nvSpPr>
              <p:cNvPr id="49234" name="Rectangle 21"/>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5" name="Rectangle 22"/>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grpSp>
          <p:nvGrpSpPr>
            <p:cNvPr id="8" name="Group 23"/>
            <p:cNvGrpSpPr>
              <a:grpSpLocks/>
            </p:cNvGrpSpPr>
            <p:nvPr/>
          </p:nvGrpSpPr>
          <p:grpSpPr bwMode="auto">
            <a:xfrm>
              <a:off x="1296" y="176"/>
              <a:ext cx="432" cy="224"/>
              <a:chOff x="0" y="0"/>
              <a:chExt cx="432" cy="224"/>
            </a:xfrm>
          </p:grpSpPr>
          <p:sp>
            <p:nvSpPr>
              <p:cNvPr id="49232" name="Rectangle 24"/>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3" name="Rectangle 25"/>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9" name="Group 26"/>
            <p:cNvGrpSpPr>
              <a:grpSpLocks/>
            </p:cNvGrpSpPr>
            <p:nvPr/>
          </p:nvGrpSpPr>
          <p:grpSpPr bwMode="auto">
            <a:xfrm>
              <a:off x="1728" y="176"/>
              <a:ext cx="432" cy="224"/>
              <a:chOff x="0" y="0"/>
              <a:chExt cx="432" cy="224"/>
            </a:xfrm>
          </p:grpSpPr>
          <p:sp>
            <p:nvSpPr>
              <p:cNvPr id="49230" name="Rectangle 27"/>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1" name="Rectangle 28"/>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10" name="Group 29"/>
            <p:cNvGrpSpPr>
              <a:grpSpLocks/>
            </p:cNvGrpSpPr>
            <p:nvPr/>
          </p:nvGrpSpPr>
          <p:grpSpPr bwMode="auto">
            <a:xfrm>
              <a:off x="2160" y="176"/>
              <a:ext cx="432" cy="224"/>
              <a:chOff x="0" y="0"/>
              <a:chExt cx="432" cy="224"/>
            </a:xfrm>
          </p:grpSpPr>
          <p:sp>
            <p:nvSpPr>
              <p:cNvPr id="49228" name="Rectangle 30"/>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9" name="Rectangle 31"/>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sp>
          <p:nvSpPr>
            <p:cNvPr id="49226" name="Rectangle 32"/>
            <p:cNvSpPr>
              <a:spLocks/>
            </p:cNvSpPr>
            <p:nvPr/>
          </p:nvSpPr>
          <p:spPr bwMode="auto">
            <a:xfrm>
              <a:off x="259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7" name="Rectangle 33"/>
            <p:cNvSpPr>
              <a:spLocks/>
            </p:cNvSpPr>
            <p:nvPr/>
          </p:nvSpPr>
          <p:spPr bwMode="auto">
            <a:xfrm>
              <a:off x="3024"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11" name="Group 34"/>
          <p:cNvGrpSpPr>
            <a:grpSpLocks/>
          </p:cNvGrpSpPr>
          <p:nvPr/>
        </p:nvGrpSpPr>
        <p:grpSpPr bwMode="auto">
          <a:xfrm>
            <a:off x="2057400" y="4116614"/>
            <a:ext cx="5486400" cy="635000"/>
            <a:chOff x="0" y="0"/>
            <a:chExt cx="3456" cy="400"/>
          </a:xfrm>
        </p:grpSpPr>
        <p:grpSp>
          <p:nvGrpSpPr>
            <p:cNvPr id="12" name="Group 35"/>
            <p:cNvGrpSpPr>
              <a:grpSpLocks/>
            </p:cNvGrpSpPr>
            <p:nvPr/>
          </p:nvGrpSpPr>
          <p:grpSpPr bwMode="auto">
            <a:xfrm>
              <a:off x="864" y="0"/>
              <a:ext cx="433" cy="192"/>
              <a:chOff x="0" y="0"/>
              <a:chExt cx="433" cy="192"/>
            </a:xfrm>
          </p:grpSpPr>
          <p:sp>
            <p:nvSpPr>
              <p:cNvPr id="49214" name="Rectangle 36"/>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5" name="Rectangle 37"/>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0x100</a:t>
                </a:r>
              </a:p>
            </p:txBody>
          </p:sp>
        </p:grpSp>
        <p:grpSp>
          <p:nvGrpSpPr>
            <p:cNvPr id="13" name="Group 38"/>
            <p:cNvGrpSpPr>
              <a:grpSpLocks/>
            </p:cNvGrpSpPr>
            <p:nvPr/>
          </p:nvGrpSpPr>
          <p:grpSpPr bwMode="auto">
            <a:xfrm>
              <a:off x="1296" y="0"/>
              <a:ext cx="433" cy="192"/>
              <a:chOff x="0" y="0"/>
              <a:chExt cx="433" cy="192"/>
            </a:xfrm>
          </p:grpSpPr>
          <p:sp>
            <p:nvSpPr>
              <p:cNvPr id="49212" name="Rectangle 39"/>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3" name="Rectangle 40"/>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14" name="Group 41"/>
            <p:cNvGrpSpPr>
              <a:grpSpLocks/>
            </p:cNvGrpSpPr>
            <p:nvPr/>
          </p:nvGrpSpPr>
          <p:grpSpPr bwMode="auto">
            <a:xfrm>
              <a:off x="1728" y="0"/>
              <a:ext cx="433" cy="192"/>
              <a:chOff x="0" y="0"/>
              <a:chExt cx="433" cy="192"/>
            </a:xfrm>
          </p:grpSpPr>
          <p:sp>
            <p:nvSpPr>
              <p:cNvPr id="49210" name="Rectangle 42"/>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1" name="Rectangle 43"/>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15" name="Group 44"/>
            <p:cNvGrpSpPr>
              <a:grpSpLocks/>
            </p:cNvGrpSpPr>
            <p:nvPr/>
          </p:nvGrpSpPr>
          <p:grpSpPr bwMode="auto">
            <a:xfrm>
              <a:off x="2160" y="0"/>
              <a:ext cx="433" cy="192"/>
              <a:chOff x="0" y="0"/>
              <a:chExt cx="433" cy="192"/>
            </a:xfrm>
          </p:grpSpPr>
          <p:sp>
            <p:nvSpPr>
              <p:cNvPr id="49208" name="Rectangle 45"/>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9" name="Rectangle 46"/>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192" name="Rectangle 47"/>
            <p:cNvSpPr>
              <a:spLocks/>
            </p:cNvSpPr>
            <p:nvPr/>
          </p:nvSpPr>
          <p:spPr bwMode="auto">
            <a:xfrm>
              <a:off x="0"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93" name="Rectangle 48"/>
            <p:cNvSpPr>
              <a:spLocks/>
            </p:cNvSpPr>
            <p:nvPr/>
          </p:nvSpPr>
          <p:spPr bwMode="auto">
            <a:xfrm>
              <a:off x="43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16" name="Group 49"/>
            <p:cNvGrpSpPr>
              <a:grpSpLocks/>
            </p:cNvGrpSpPr>
            <p:nvPr/>
          </p:nvGrpSpPr>
          <p:grpSpPr bwMode="auto">
            <a:xfrm>
              <a:off x="864" y="176"/>
              <a:ext cx="432" cy="224"/>
              <a:chOff x="0" y="0"/>
              <a:chExt cx="432" cy="224"/>
            </a:xfrm>
          </p:grpSpPr>
          <p:sp>
            <p:nvSpPr>
              <p:cNvPr id="49206" name="Rectangle 50"/>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7" name="Rectangle 51"/>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grpSp>
          <p:nvGrpSpPr>
            <p:cNvPr id="17" name="Group 52"/>
            <p:cNvGrpSpPr>
              <a:grpSpLocks/>
            </p:cNvGrpSpPr>
            <p:nvPr/>
          </p:nvGrpSpPr>
          <p:grpSpPr bwMode="auto">
            <a:xfrm>
              <a:off x="1296" y="176"/>
              <a:ext cx="432" cy="224"/>
              <a:chOff x="0" y="0"/>
              <a:chExt cx="432" cy="224"/>
            </a:xfrm>
          </p:grpSpPr>
          <p:sp>
            <p:nvSpPr>
              <p:cNvPr id="49204" name="Rectangle 53"/>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5" name="Rectangle 54"/>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18" name="Group 55"/>
            <p:cNvGrpSpPr>
              <a:grpSpLocks/>
            </p:cNvGrpSpPr>
            <p:nvPr/>
          </p:nvGrpSpPr>
          <p:grpSpPr bwMode="auto">
            <a:xfrm>
              <a:off x="1728" y="176"/>
              <a:ext cx="432" cy="224"/>
              <a:chOff x="0" y="0"/>
              <a:chExt cx="432" cy="224"/>
            </a:xfrm>
          </p:grpSpPr>
          <p:sp>
            <p:nvSpPr>
              <p:cNvPr id="49202" name="Rectangle 56"/>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3" name="Rectangle 57"/>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19" name="Group 58"/>
            <p:cNvGrpSpPr>
              <a:grpSpLocks/>
            </p:cNvGrpSpPr>
            <p:nvPr/>
          </p:nvGrpSpPr>
          <p:grpSpPr bwMode="auto">
            <a:xfrm>
              <a:off x="2160" y="176"/>
              <a:ext cx="432" cy="224"/>
              <a:chOff x="0" y="0"/>
              <a:chExt cx="432" cy="224"/>
            </a:xfrm>
          </p:grpSpPr>
          <p:sp>
            <p:nvSpPr>
              <p:cNvPr id="49200" name="Rectangle 59"/>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1" name="Rectangle 60"/>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sp>
          <p:nvSpPr>
            <p:cNvPr id="49198" name="Rectangle 61"/>
            <p:cNvSpPr>
              <a:spLocks/>
            </p:cNvSpPr>
            <p:nvPr/>
          </p:nvSpPr>
          <p:spPr bwMode="auto">
            <a:xfrm>
              <a:off x="259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99" name="Rectangle 62"/>
            <p:cNvSpPr>
              <a:spLocks/>
            </p:cNvSpPr>
            <p:nvPr/>
          </p:nvSpPr>
          <p:spPr bwMode="auto">
            <a:xfrm>
              <a:off x="3024"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49160" name="Rectangle 63"/>
          <p:cNvSpPr>
            <a:spLocks/>
          </p:cNvSpPr>
          <p:nvPr/>
        </p:nvSpPr>
        <p:spPr bwMode="auto">
          <a:xfrm>
            <a:off x="838200" y="3202214"/>
            <a:ext cx="1790700" cy="330200"/>
          </a:xfrm>
          <a:prstGeom prst="rect">
            <a:avLst/>
          </a:prstGeom>
          <a:noFill/>
          <a:ln w="12700">
            <a:noFill/>
            <a:miter lim="800000"/>
            <a:headEnd/>
            <a:tailEnd/>
          </a:ln>
        </p:spPr>
        <p:txBody>
          <a:bodyPr lIns="25400" tIns="25400" rIns="63500" bIns="25400">
            <a:prstTxWarp prst="textNoShape">
              <a:avLst/>
            </a:prstTxWarp>
          </a:bodyPr>
          <a:lstStyle/>
          <a:p>
            <a:pPr marL="12700" eaLnBrk="1" hangingPunct="1">
              <a:lnSpc>
                <a:spcPct val="95000"/>
              </a:lnSpc>
            </a:pPr>
            <a:r>
              <a:rPr lang="en-US" sz="1800">
                <a:solidFill>
                  <a:srgbClr val="980002"/>
                </a:solidFill>
                <a:latin typeface="Helvetica" charset="0"/>
                <a:ea typeface="Helvetica" charset="0"/>
                <a:cs typeface="Helvetica" charset="0"/>
                <a:sym typeface="Helvetica" charset="0"/>
              </a:rPr>
              <a:t>Big Endian</a:t>
            </a:r>
          </a:p>
        </p:txBody>
      </p:sp>
      <p:sp>
        <p:nvSpPr>
          <p:cNvPr id="49161" name="Rectangle 64"/>
          <p:cNvSpPr>
            <a:spLocks/>
          </p:cNvSpPr>
          <p:nvPr/>
        </p:nvSpPr>
        <p:spPr bwMode="auto">
          <a:xfrm>
            <a:off x="838200" y="4040414"/>
            <a:ext cx="1790700" cy="330200"/>
          </a:xfrm>
          <a:prstGeom prst="rect">
            <a:avLst/>
          </a:prstGeom>
          <a:noFill/>
          <a:ln w="12700">
            <a:noFill/>
            <a:miter lim="800000"/>
            <a:headEnd/>
            <a:tailEnd/>
          </a:ln>
        </p:spPr>
        <p:txBody>
          <a:bodyPr lIns="25400" tIns="25400" rIns="63500" bIns="25400">
            <a:prstTxWarp prst="textNoShape">
              <a:avLst/>
            </a:prstTxWarp>
          </a:bodyPr>
          <a:lstStyle/>
          <a:p>
            <a:pPr marL="12700" eaLnBrk="1" hangingPunct="1">
              <a:lnSpc>
                <a:spcPct val="95000"/>
              </a:lnSpc>
            </a:pPr>
            <a:r>
              <a:rPr lang="en-US" sz="1800">
                <a:solidFill>
                  <a:srgbClr val="980002"/>
                </a:solidFill>
                <a:latin typeface="Helvetica" charset="0"/>
                <a:ea typeface="Helvetica" charset="0"/>
                <a:cs typeface="Helvetica" charset="0"/>
                <a:sym typeface="Helvetica" charset="0"/>
              </a:rPr>
              <a:t>Little Endian</a:t>
            </a:r>
          </a:p>
        </p:txBody>
      </p:sp>
      <p:grpSp>
        <p:nvGrpSpPr>
          <p:cNvPr id="20" name="Group 65"/>
          <p:cNvGrpSpPr>
            <a:grpSpLocks/>
          </p:cNvGrpSpPr>
          <p:nvPr/>
        </p:nvGrpSpPr>
        <p:grpSpPr bwMode="auto">
          <a:xfrm>
            <a:off x="3429000" y="3557814"/>
            <a:ext cx="2743200" cy="355600"/>
            <a:chOff x="0" y="0"/>
            <a:chExt cx="1728" cy="224"/>
          </a:xfrm>
        </p:grpSpPr>
        <p:grpSp>
          <p:nvGrpSpPr>
            <p:cNvPr id="21" name="Group 66"/>
            <p:cNvGrpSpPr>
              <a:grpSpLocks/>
            </p:cNvGrpSpPr>
            <p:nvPr/>
          </p:nvGrpSpPr>
          <p:grpSpPr bwMode="auto">
            <a:xfrm>
              <a:off x="0" y="0"/>
              <a:ext cx="432" cy="224"/>
              <a:chOff x="0" y="0"/>
              <a:chExt cx="432" cy="224"/>
            </a:xfrm>
          </p:grpSpPr>
          <p:sp>
            <p:nvSpPr>
              <p:cNvPr id="49186" name="Rectangle 67"/>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7" name="Rectangle 68"/>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nvGrpSpPr>
            <p:cNvPr id="22" name="Group 69"/>
            <p:cNvGrpSpPr>
              <a:grpSpLocks/>
            </p:cNvGrpSpPr>
            <p:nvPr/>
          </p:nvGrpSpPr>
          <p:grpSpPr bwMode="auto">
            <a:xfrm>
              <a:off x="432" y="0"/>
              <a:ext cx="432" cy="224"/>
              <a:chOff x="0" y="0"/>
              <a:chExt cx="432" cy="224"/>
            </a:xfrm>
          </p:grpSpPr>
          <p:sp>
            <p:nvSpPr>
              <p:cNvPr id="49184" name="Rectangle 70"/>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5" name="Rectangle 71"/>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23" name="Group 72"/>
            <p:cNvGrpSpPr>
              <a:grpSpLocks/>
            </p:cNvGrpSpPr>
            <p:nvPr/>
          </p:nvGrpSpPr>
          <p:grpSpPr bwMode="auto">
            <a:xfrm>
              <a:off x="864" y="0"/>
              <a:ext cx="432" cy="224"/>
              <a:chOff x="0" y="0"/>
              <a:chExt cx="432" cy="224"/>
            </a:xfrm>
          </p:grpSpPr>
          <p:sp>
            <p:nvSpPr>
              <p:cNvPr id="49182" name="Rectangle 73"/>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3" name="Rectangle 74"/>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24" name="Group 75"/>
            <p:cNvGrpSpPr>
              <a:grpSpLocks/>
            </p:cNvGrpSpPr>
            <p:nvPr/>
          </p:nvGrpSpPr>
          <p:grpSpPr bwMode="auto">
            <a:xfrm>
              <a:off x="1296" y="0"/>
              <a:ext cx="432" cy="224"/>
              <a:chOff x="0" y="0"/>
              <a:chExt cx="432" cy="224"/>
            </a:xfrm>
          </p:grpSpPr>
          <p:sp>
            <p:nvSpPr>
              <p:cNvPr id="49180" name="Rectangle 76"/>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1" name="Rectangle 77"/>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grpSp>
        <p:nvGrpSpPr>
          <p:cNvPr id="25" name="Group 78"/>
          <p:cNvGrpSpPr>
            <a:grpSpLocks/>
          </p:cNvGrpSpPr>
          <p:nvPr/>
        </p:nvGrpSpPr>
        <p:grpSpPr bwMode="auto">
          <a:xfrm>
            <a:off x="3429000" y="4396014"/>
            <a:ext cx="2743200" cy="355600"/>
            <a:chOff x="0" y="0"/>
            <a:chExt cx="1728" cy="224"/>
          </a:xfrm>
        </p:grpSpPr>
        <p:grpSp>
          <p:nvGrpSpPr>
            <p:cNvPr id="26" name="Group 79"/>
            <p:cNvGrpSpPr>
              <a:grpSpLocks/>
            </p:cNvGrpSpPr>
            <p:nvPr/>
          </p:nvGrpSpPr>
          <p:grpSpPr bwMode="auto">
            <a:xfrm>
              <a:off x="0" y="0"/>
              <a:ext cx="432" cy="224"/>
              <a:chOff x="0" y="0"/>
              <a:chExt cx="432" cy="224"/>
            </a:xfrm>
          </p:grpSpPr>
          <p:sp>
            <p:nvSpPr>
              <p:cNvPr id="49174" name="Rectangle 80"/>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5" name="Rectangle 81"/>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dirty="0">
                    <a:solidFill>
                      <a:srgbClr val="000066"/>
                    </a:solidFill>
                    <a:latin typeface="Courier New Bold" charset="0"/>
                    <a:ea typeface="Courier New Bold" charset="0"/>
                    <a:cs typeface="Courier New Bold" charset="0"/>
                    <a:sym typeface="Courier New Bold" charset="0"/>
                  </a:rPr>
                  <a:t>67</a:t>
                </a:r>
              </a:p>
            </p:txBody>
          </p:sp>
        </p:grpSp>
        <p:grpSp>
          <p:nvGrpSpPr>
            <p:cNvPr id="27" name="Group 82"/>
            <p:cNvGrpSpPr>
              <a:grpSpLocks/>
            </p:cNvGrpSpPr>
            <p:nvPr/>
          </p:nvGrpSpPr>
          <p:grpSpPr bwMode="auto">
            <a:xfrm>
              <a:off x="432" y="0"/>
              <a:ext cx="432" cy="224"/>
              <a:chOff x="0" y="0"/>
              <a:chExt cx="432" cy="224"/>
            </a:xfrm>
          </p:grpSpPr>
          <p:sp>
            <p:nvSpPr>
              <p:cNvPr id="49172" name="Rectangle 83"/>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3" name="Rectangle 84"/>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28" name="Group 85"/>
            <p:cNvGrpSpPr>
              <a:grpSpLocks/>
            </p:cNvGrpSpPr>
            <p:nvPr/>
          </p:nvGrpSpPr>
          <p:grpSpPr bwMode="auto">
            <a:xfrm>
              <a:off x="864" y="0"/>
              <a:ext cx="432" cy="224"/>
              <a:chOff x="0" y="0"/>
              <a:chExt cx="432" cy="224"/>
            </a:xfrm>
          </p:grpSpPr>
          <p:sp>
            <p:nvSpPr>
              <p:cNvPr id="49170" name="Rectangle 86"/>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1" name="Rectangle 87"/>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29" name="Group 88"/>
            <p:cNvGrpSpPr>
              <a:grpSpLocks/>
            </p:cNvGrpSpPr>
            <p:nvPr/>
          </p:nvGrpSpPr>
          <p:grpSpPr bwMode="auto">
            <a:xfrm>
              <a:off x="1296" y="0"/>
              <a:ext cx="432" cy="224"/>
              <a:chOff x="0" y="0"/>
              <a:chExt cx="432" cy="224"/>
            </a:xfrm>
          </p:grpSpPr>
          <p:sp>
            <p:nvSpPr>
              <p:cNvPr id="49168" name="Rectangle 89"/>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69" name="Rectangle 90"/>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sp>
        <p:nvSpPr>
          <p:cNvPr id="30" name="灯片编号占位符 29">
            <a:extLst>
              <a:ext uri="{FF2B5EF4-FFF2-40B4-BE49-F238E27FC236}">
                <a16:creationId xmlns:a16="http://schemas.microsoft.com/office/drawing/2014/main" id="{91FA33A8-CD49-4C75-A2C3-3A26EA4285F4}"/>
              </a:ext>
            </a:extLst>
          </p:cNvPr>
          <p:cNvSpPr>
            <a:spLocks noGrp="1"/>
          </p:cNvSpPr>
          <p:nvPr>
            <p:ph type="sldNum" sz="quarter" idx="12"/>
          </p:nvPr>
        </p:nvSpPr>
        <p:spPr/>
        <p:txBody>
          <a:bodyPr/>
          <a:lstStyle/>
          <a:p>
            <a:pPr>
              <a:defRPr/>
            </a:pPr>
            <a:fld id="{7CD91111-FDA0-40C1-BB89-68CC8A010988}" type="slidenum">
              <a:rPr lang="zh-CN" altLang="en-US" smtClean="0"/>
              <a:pPr>
                <a:defRPr/>
              </a:pPr>
              <a:t>73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p:cNvSpPr>
          <p:nvPr/>
        </p:nvSpPr>
        <p:spPr bwMode="auto">
          <a:xfrm>
            <a:off x="4432300" y="2324100"/>
            <a:ext cx="4381500" cy="3149600"/>
          </a:xfrm>
          <a:prstGeom prst="rect">
            <a:avLst/>
          </a:prstGeom>
          <a:solidFill>
            <a:srgbClr val="F2F2F2"/>
          </a:solidFill>
          <a:ln w="1270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prstTxWarp prst="textNoShape">
              <a:avLst/>
            </a:prstTxWarp>
          </a:bodyPr>
          <a:lstStyle/>
          <a:p>
            <a:pPr algn="ctr" eaLnBrk="1" hangingPunct="1">
              <a:defRPr/>
            </a:pPr>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8434" name="Rectangle 2"/>
          <p:cNvSpPr>
            <a:spLocks/>
          </p:cNvSpPr>
          <p:nvPr/>
        </p:nvSpPr>
        <p:spPr bwMode="auto">
          <a:xfrm>
            <a:off x="749300" y="4762500"/>
            <a:ext cx="2730500" cy="1841500"/>
          </a:xfrm>
          <a:prstGeom prst="rect">
            <a:avLst/>
          </a:prstGeom>
          <a:solidFill>
            <a:srgbClr val="F2F2F2"/>
          </a:solidFill>
          <a:ln w="1270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prstTxWarp prst="textNoShape">
              <a:avLst/>
            </a:prstTxWarp>
          </a:bodyPr>
          <a:lstStyle/>
          <a:p>
            <a:pPr algn="ctr" eaLnBrk="1" hangingPunct="1">
              <a:defRPr/>
            </a:pPr>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8435" name="Rectangle 3"/>
          <p:cNvSpPr>
            <a:spLocks/>
          </p:cNvSpPr>
          <p:nvPr/>
        </p:nvSpPr>
        <p:spPr bwMode="auto">
          <a:xfrm>
            <a:off x="749300" y="2222500"/>
            <a:ext cx="2730500" cy="1841500"/>
          </a:xfrm>
          <a:prstGeom prst="rect">
            <a:avLst/>
          </a:prstGeom>
          <a:solidFill>
            <a:srgbClr val="F2F2F2"/>
          </a:solidFill>
          <a:ln w="1270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prstTxWarp prst="textNoShape">
              <a:avLst/>
            </a:prstTxWarp>
          </a:bodyPr>
          <a:lstStyle/>
          <a:p>
            <a:pPr algn="ctr" eaLnBrk="1" hangingPunct="1">
              <a:defRPr/>
            </a:pPr>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55" name="Rectangle 6"/>
          <p:cNvSpPr>
            <a:spLocks noGrp="1" noChangeArrowheads="1"/>
          </p:cNvSpPr>
          <p:nvPr>
            <p:ph type="title"/>
          </p:nvPr>
        </p:nvSpPr>
        <p:spPr/>
        <p:txBody>
          <a:bodyPr/>
          <a:lstStyle/>
          <a:p>
            <a:pPr marL="119063" indent="-119063" eaLnBrk="1" hangingPunct="1"/>
            <a:r>
              <a:rPr lang="en-US"/>
              <a:t>Representing Integers</a:t>
            </a:r>
          </a:p>
        </p:txBody>
      </p:sp>
      <p:sp>
        <p:nvSpPr>
          <p:cNvPr id="18439" name="Rectangle 7"/>
          <p:cNvSpPr>
            <a:spLocks/>
          </p:cNvSpPr>
          <p:nvPr/>
        </p:nvSpPr>
        <p:spPr bwMode="auto">
          <a:xfrm>
            <a:off x="5080000" y="292100"/>
            <a:ext cx="3975100" cy="1295400"/>
          </a:xfrm>
          <a:prstGeom prst="rect">
            <a:avLst/>
          </a:prstGeom>
          <a:solidFill>
            <a:srgbClr val="FFFF99"/>
          </a:solidFill>
          <a:ln w="12700" cap="flat">
            <a:solidFill>
              <a:srgbClr val="000066"/>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50800" tIns="50800" bIns="50800">
            <a:prstTxWarp prst="textNoShape">
              <a:avLst/>
            </a:prstTxWarp>
          </a:bodyPr>
          <a:lstStyle/>
          <a:p>
            <a:pPr eaLnBrk="1" hangingPunct="1">
              <a:spcBef>
                <a:spcPts val="1100"/>
              </a:spcBef>
              <a:tabLst>
                <a:tab pos="1130300" algn="l"/>
                <a:tab pos="1866900" algn="l"/>
                <a:tab pos="1130300" algn="l"/>
                <a:tab pos="1866900" algn="l"/>
                <a:tab pos="1130300" algn="l"/>
                <a:tab pos="1866900" algn="l"/>
              </a:tabLst>
              <a:defRPr/>
            </a:pPr>
            <a:r>
              <a:rPr lang="en-US" sz="1800" dirty="0">
                <a:solidFill>
                  <a:srgbClr val="000066"/>
                </a:solidFill>
                <a:latin typeface="Helvetica" charset="0"/>
                <a:ea typeface="Helvetica" charset="0"/>
                <a:cs typeface="Helvetica" charset="0"/>
                <a:sym typeface="Helvetica" charset="0"/>
              </a:rPr>
              <a:t>Decimal:	</a:t>
            </a:r>
            <a:r>
              <a:rPr lang="en-US" sz="1800" b="0" dirty="0">
                <a:solidFill>
                  <a:srgbClr val="000066"/>
                </a:solidFill>
                <a:latin typeface="Courier New Bold" charset="0"/>
                <a:ea typeface="Courier New Bold" charset="0"/>
                <a:cs typeface="Courier New Bold" charset="0"/>
                <a:sym typeface="Courier New Bold" charset="0"/>
              </a:rPr>
              <a:t>15213</a:t>
            </a:r>
          </a:p>
          <a:p>
            <a:pPr eaLnBrk="1" hangingPunct="1">
              <a:spcBef>
                <a:spcPts val="1100"/>
              </a:spcBef>
              <a:tabLst>
                <a:tab pos="1130300" algn="l"/>
                <a:tab pos="1866900" algn="l"/>
                <a:tab pos="1130300" algn="l"/>
                <a:tab pos="1866900" algn="l"/>
                <a:tab pos="1130300" algn="l"/>
                <a:tab pos="1866900" algn="l"/>
              </a:tabLst>
              <a:defRPr/>
            </a:pPr>
            <a:r>
              <a:rPr lang="en-US" sz="1800" dirty="0">
                <a:solidFill>
                  <a:srgbClr val="000066"/>
                </a:solidFill>
                <a:latin typeface="Helvetica" charset="0"/>
                <a:ea typeface="Helvetica" charset="0"/>
                <a:cs typeface="Helvetica" charset="0"/>
                <a:sym typeface="Helvetica" charset="0"/>
              </a:rPr>
              <a:t>Binary:</a:t>
            </a:r>
            <a:r>
              <a:rPr lang="en-US" sz="1800" b="0" dirty="0">
                <a:solidFill>
                  <a:srgbClr val="000066"/>
                </a:solidFill>
                <a:latin typeface="Courier New Bold" charset="0"/>
                <a:ea typeface="Courier New Bold" charset="0"/>
                <a:cs typeface="Courier New Bold" charset="0"/>
                <a:sym typeface="Courier New Bold" charset="0"/>
              </a:rPr>
              <a:t>  	0011 1011 0110 1101</a:t>
            </a:r>
          </a:p>
          <a:p>
            <a:pPr eaLnBrk="1" hangingPunct="1">
              <a:spcBef>
                <a:spcPts val="1100"/>
              </a:spcBef>
              <a:tabLst>
                <a:tab pos="1130300" algn="l"/>
                <a:tab pos="1866900" algn="l"/>
                <a:tab pos="1130300" algn="l"/>
                <a:tab pos="1866900" algn="l"/>
                <a:tab pos="1130300" algn="l"/>
                <a:tab pos="1866900" algn="l"/>
              </a:tabLst>
              <a:defRPr/>
            </a:pPr>
            <a:r>
              <a:rPr lang="en-US" sz="1800" dirty="0">
                <a:solidFill>
                  <a:srgbClr val="000066"/>
                </a:solidFill>
                <a:latin typeface="Helvetica" charset="0"/>
                <a:ea typeface="Helvetica" charset="0"/>
                <a:cs typeface="Helvetica" charset="0"/>
                <a:sym typeface="Helvetica" charset="0"/>
              </a:rPr>
              <a:t>Hex:</a:t>
            </a:r>
            <a:r>
              <a:rPr lang="en-US" sz="1800" b="0" dirty="0">
                <a:solidFill>
                  <a:srgbClr val="000066"/>
                </a:solidFill>
                <a:latin typeface="Courier New Bold" charset="0"/>
                <a:ea typeface="Courier New Bold" charset="0"/>
                <a:cs typeface="Courier New Bold" charset="0"/>
                <a:sym typeface="Courier New Bold" charset="0"/>
              </a:rPr>
              <a:t>  	  3    B    6    D</a:t>
            </a:r>
          </a:p>
        </p:txBody>
      </p:sp>
      <p:grpSp>
        <p:nvGrpSpPr>
          <p:cNvPr id="2" name="Group 8"/>
          <p:cNvGrpSpPr>
            <a:grpSpLocks/>
          </p:cNvGrpSpPr>
          <p:nvPr/>
        </p:nvGrpSpPr>
        <p:grpSpPr bwMode="auto">
          <a:xfrm>
            <a:off x="736600" y="2208213"/>
            <a:ext cx="1476375" cy="1703387"/>
            <a:chOff x="0" y="0"/>
            <a:chExt cx="930" cy="1073"/>
          </a:xfrm>
        </p:grpSpPr>
        <p:grpSp>
          <p:nvGrpSpPr>
            <p:cNvPr id="3" name="Group 9"/>
            <p:cNvGrpSpPr>
              <a:grpSpLocks/>
            </p:cNvGrpSpPr>
            <p:nvPr/>
          </p:nvGrpSpPr>
          <p:grpSpPr bwMode="auto">
            <a:xfrm>
              <a:off x="144" y="273"/>
              <a:ext cx="384" cy="800"/>
              <a:chOff x="0" y="0"/>
              <a:chExt cx="384" cy="800"/>
            </a:xfrm>
          </p:grpSpPr>
          <p:grpSp>
            <p:nvGrpSpPr>
              <p:cNvPr id="4" name="Group 10"/>
              <p:cNvGrpSpPr>
                <a:grpSpLocks/>
              </p:cNvGrpSpPr>
              <p:nvPr/>
            </p:nvGrpSpPr>
            <p:grpSpPr bwMode="auto">
              <a:xfrm>
                <a:off x="0" y="0"/>
                <a:ext cx="384" cy="224"/>
                <a:chOff x="0" y="0"/>
                <a:chExt cx="384" cy="224"/>
              </a:xfrm>
            </p:grpSpPr>
            <p:sp>
              <p:nvSpPr>
                <p:cNvPr id="53398" name="Rectangle 11"/>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99" name="Rectangle 12"/>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5" name="Group 13"/>
              <p:cNvGrpSpPr>
                <a:grpSpLocks/>
              </p:cNvGrpSpPr>
              <p:nvPr/>
            </p:nvGrpSpPr>
            <p:grpSpPr bwMode="auto">
              <a:xfrm>
                <a:off x="0" y="192"/>
                <a:ext cx="384" cy="224"/>
                <a:chOff x="0" y="0"/>
                <a:chExt cx="384" cy="224"/>
              </a:xfrm>
            </p:grpSpPr>
            <p:sp>
              <p:nvSpPr>
                <p:cNvPr id="53396" name="Rectangle 14"/>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97" name="Rectangle 15"/>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6" name="Group 16"/>
              <p:cNvGrpSpPr>
                <a:grpSpLocks/>
              </p:cNvGrpSpPr>
              <p:nvPr/>
            </p:nvGrpSpPr>
            <p:grpSpPr bwMode="auto">
              <a:xfrm>
                <a:off x="0" y="384"/>
                <a:ext cx="384" cy="224"/>
                <a:chOff x="0" y="0"/>
                <a:chExt cx="384" cy="224"/>
              </a:xfrm>
            </p:grpSpPr>
            <p:sp>
              <p:nvSpPr>
                <p:cNvPr id="53394" name="Rectangle 17"/>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95" name="Rectangle 18"/>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7" name="Group 19"/>
              <p:cNvGrpSpPr>
                <a:grpSpLocks/>
              </p:cNvGrpSpPr>
              <p:nvPr/>
            </p:nvGrpSpPr>
            <p:grpSpPr bwMode="auto">
              <a:xfrm>
                <a:off x="0" y="576"/>
                <a:ext cx="384" cy="224"/>
                <a:chOff x="0" y="0"/>
                <a:chExt cx="384" cy="224"/>
              </a:xfrm>
            </p:grpSpPr>
            <p:sp>
              <p:nvSpPr>
                <p:cNvPr id="53392" name="Rectangle 20"/>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93" name="Rectangle 21"/>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387" name="Rectangle 22"/>
            <p:cNvSpPr>
              <a:spLocks/>
            </p:cNvSpPr>
            <p:nvPr/>
          </p:nvSpPr>
          <p:spPr bwMode="auto">
            <a:xfrm>
              <a:off x="0" y="0"/>
              <a:ext cx="930"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IA32, x86-64</a:t>
              </a:r>
            </a:p>
          </p:txBody>
        </p:sp>
      </p:grpSp>
      <p:grpSp>
        <p:nvGrpSpPr>
          <p:cNvPr id="8" name="Group 23"/>
          <p:cNvGrpSpPr>
            <a:grpSpLocks/>
          </p:cNvGrpSpPr>
          <p:nvPr/>
        </p:nvGrpSpPr>
        <p:grpSpPr bwMode="auto">
          <a:xfrm>
            <a:off x="2641600" y="2208213"/>
            <a:ext cx="617538" cy="1703387"/>
            <a:chOff x="0" y="0"/>
            <a:chExt cx="389" cy="1073"/>
          </a:xfrm>
        </p:grpSpPr>
        <p:grpSp>
          <p:nvGrpSpPr>
            <p:cNvPr id="9" name="Group 24"/>
            <p:cNvGrpSpPr>
              <a:grpSpLocks/>
            </p:cNvGrpSpPr>
            <p:nvPr/>
          </p:nvGrpSpPr>
          <p:grpSpPr bwMode="auto">
            <a:xfrm>
              <a:off x="0" y="273"/>
              <a:ext cx="384" cy="800"/>
              <a:chOff x="0" y="0"/>
              <a:chExt cx="384" cy="800"/>
            </a:xfrm>
          </p:grpSpPr>
          <p:grpSp>
            <p:nvGrpSpPr>
              <p:cNvPr id="10" name="Group 25"/>
              <p:cNvGrpSpPr>
                <a:grpSpLocks/>
              </p:cNvGrpSpPr>
              <p:nvPr/>
            </p:nvGrpSpPr>
            <p:grpSpPr bwMode="auto">
              <a:xfrm>
                <a:off x="0" y="384"/>
                <a:ext cx="384" cy="224"/>
                <a:chOff x="0" y="0"/>
                <a:chExt cx="384" cy="224"/>
              </a:xfrm>
            </p:grpSpPr>
            <p:sp>
              <p:nvSpPr>
                <p:cNvPr id="53384" name="Rectangle 26"/>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85" name="Rectangle 27"/>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11" name="Group 28"/>
              <p:cNvGrpSpPr>
                <a:grpSpLocks/>
              </p:cNvGrpSpPr>
              <p:nvPr/>
            </p:nvGrpSpPr>
            <p:grpSpPr bwMode="auto">
              <a:xfrm>
                <a:off x="0" y="576"/>
                <a:ext cx="384" cy="224"/>
                <a:chOff x="0" y="0"/>
                <a:chExt cx="384" cy="224"/>
              </a:xfrm>
            </p:grpSpPr>
            <p:sp>
              <p:nvSpPr>
                <p:cNvPr id="53382" name="Rectangle 29"/>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83" name="Rectangle 30"/>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12" name="Group 31"/>
              <p:cNvGrpSpPr>
                <a:grpSpLocks/>
              </p:cNvGrpSpPr>
              <p:nvPr/>
            </p:nvGrpSpPr>
            <p:grpSpPr bwMode="auto">
              <a:xfrm>
                <a:off x="0" y="0"/>
                <a:ext cx="384" cy="224"/>
                <a:chOff x="0" y="0"/>
                <a:chExt cx="384" cy="224"/>
              </a:xfrm>
            </p:grpSpPr>
            <p:sp>
              <p:nvSpPr>
                <p:cNvPr id="53380" name="Rectangle 32"/>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81" name="Rectangle 33"/>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13" name="Group 34"/>
              <p:cNvGrpSpPr>
                <a:grpSpLocks/>
              </p:cNvGrpSpPr>
              <p:nvPr/>
            </p:nvGrpSpPr>
            <p:grpSpPr bwMode="auto">
              <a:xfrm>
                <a:off x="0" y="192"/>
                <a:ext cx="384" cy="224"/>
                <a:chOff x="0" y="0"/>
                <a:chExt cx="384" cy="224"/>
              </a:xfrm>
            </p:grpSpPr>
            <p:sp>
              <p:nvSpPr>
                <p:cNvPr id="53378" name="Rectangle 35"/>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79" name="Rectangle 36"/>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373" name="Rectangle 37"/>
            <p:cNvSpPr>
              <a:spLocks/>
            </p:cNvSpPr>
            <p:nvPr/>
          </p:nvSpPr>
          <p:spPr bwMode="auto">
            <a:xfrm>
              <a:off x="20" y="0"/>
              <a:ext cx="369"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grpSp>
        <p:nvGrpSpPr>
          <p:cNvPr id="14" name="Group 38"/>
          <p:cNvGrpSpPr>
            <a:grpSpLocks/>
          </p:cNvGrpSpPr>
          <p:nvPr/>
        </p:nvGrpSpPr>
        <p:grpSpPr bwMode="auto">
          <a:xfrm>
            <a:off x="1574800" y="2819400"/>
            <a:ext cx="1066800" cy="914400"/>
            <a:chOff x="0" y="0"/>
            <a:chExt cx="672" cy="576"/>
          </a:xfrm>
        </p:grpSpPr>
        <p:sp>
          <p:nvSpPr>
            <p:cNvPr id="53368" name="Line 39"/>
            <p:cNvSpPr>
              <a:spLocks noChangeShapeType="1"/>
            </p:cNvSpPr>
            <p:nvPr/>
          </p:nvSpPr>
          <p:spPr bwMode="auto">
            <a:xfrm>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69" name="Line 40"/>
            <p:cNvSpPr>
              <a:spLocks noChangeShapeType="1"/>
            </p:cNvSpPr>
            <p:nvPr/>
          </p:nvSpPr>
          <p:spPr bwMode="auto">
            <a:xfrm>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70" name="Line 41"/>
            <p:cNvSpPr>
              <a:spLocks noChangeShapeType="1"/>
            </p:cNvSpPr>
            <p:nvPr/>
          </p:nvSpPr>
          <p:spPr bwMode="auto">
            <a:xfrm rot="10800000" flipH="1">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71" name="Line 42"/>
            <p:cNvSpPr>
              <a:spLocks noChangeShapeType="1"/>
            </p:cNvSpPr>
            <p:nvPr/>
          </p:nvSpPr>
          <p:spPr bwMode="auto">
            <a:xfrm rot="10800000" flipH="1">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53260" name="Rectangle 43"/>
          <p:cNvSpPr>
            <a:spLocks/>
          </p:cNvSpPr>
          <p:nvPr/>
        </p:nvSpPr>
        <p:spPr bwMode="auto">
          <a:xfrm>
            <a:off x="357188" y="1752600"/>
            <a:ext cx="3048000" cy="457200"/>
          </a:xfrm>
          <a:prstGeom prst="rect">
            <a:avLst/>
          </a:prstGeom>
          <a:noFill/>
          <a:ln w="12700">
            <a:noFill/>
            <a:miter lim="800000"/>
            <a:headEnd/>
            <a:tailEnd/>
          </a:ln>
        </p:spPr>
        <p:txBody>
          <a:bodyPr lIns="0" tIns="0" rIns="0" bIns="0">
            <a:prstTxWarp prst="textNoShape">
              <a:avLst/>
            </a:prstTxWarp>
          </a:bodyPr>
          <a:lstStyle/>
          <a:p>
            <a:pPr eaLnBrk="1" hangingPunct="1"/>
            <a:r>
              <a:rPr lang="en-US" dirty="0" err="1">
                <a:solidFill>
                  <a:srgbClr val="000000"/>
                </a:solidFill>
                <a:latin typeface="Courier New"/>
                <a:ea typeface="Monaco" charset="0"/>
                <a:cs typeface="Courier New"/>
                <a:sym typeface="Monaco" charset="0"/>
              </a:rPr>
              <a:t>int</a:t>
            </a:r>
            <a:r>
              <a:rPr lang="en-US" dirty="0">
                <a:solidFill>
                  <a:srgbClr val="000000"/>
                </a:solidFill>
                <a:latin typeface="Courier New"/>
                <a:ea typeface="Monaco" charset="0"/>
                <a:cs typeface="Courier New"/>
                <a:sym typeface="Monaco" charset="0"/>
              </a:rPr>
              <a:t> A = 15213;</a:t>
            </a:r>
          </a:p>
        </p:txBody>
      </p:sp>
      <p:grpSp>
        <p:nvGrpSpPr>
          <p:cNvPr id="15" name="Group 44"/>
          <p:cNvGrpSpPr>
            <a:grpSpLocks/>
          </p:cNvGrpSpPr>
          <p:nvPr/>
        </p:nvGrpSpPr>
        <p:grpSpPr bwMode="auto">
          <a:xfrm>
            <a:off x="749300" y="4773613"/>
            <a:ext cx="1476375" cy="1703387"/>
            <a:chOff x="0" y="0"/>
            <a:chExt cx="930" cy="1073"/>
          </a:xfrm>
        </p:grpSpPr>
        <p:grpSp>
          <p:nvGrpSpPr>
            <p:cNvPr id="16" name="Group 45"/>
            <p:cNvGrpSpPr>
              <a:grpSpLocks/>
            </p:cNvGrpSpPr>
            <p:nvPr/>
          </p:nvGrpSpPr>
          <p:grpSpPr bwMode="auto">
            <a:xfrm>
              <a:off x="144" y="273"/>
              <a:ext cx="384" cy="800"/>
              <a:chOff x="0" y="0"/>
              <a:chExt cx="384" cy="800"/>
            </a:xfrm>
          </p:grpSpPr>
          <p:grpSp>
            <p:nvGrpSpPr>
              <p:cNvPr id="17" name="Group 46"/>
              <p:cNvGrpSpPr>
                <a:grpSpLocks/>
              </p:cNvGrpSpPr>
              <p:nvPr/>
            </p:nvGrpSpPr>
            <p:grpSpPr bwMode="auto">
              <a:xfrm>
                <a:off x="0" y="0"/>
                <a:ext cx="384" cy="224"/>
                <a:chOff x="0" y="0"/>
                <a:chExt cx="384" cy="224"/>
              </a:xfrm>
            </p:grpSpPr>
            <p:sp>
              <p:nvSpPr>
                <p:cNvPr id="53366" name="Rectangle 47"/>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67" name="Rectangle 48"/>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93</a:t>
                  </a:r>
                </a:p>
              </p:txBody>
            </p:sp>
          </p:grpSp>
          <p:grpSp>
            <p:nvGrpSpPr>
              <p:cNvPr id="18" name="Group 49"/>
              <p:cNvGrpSpPr>
                <a:grpSpLocks/>
              </p:cNvGrpSpPr>
              <p:nvPr/>
            </p:nvGrpSpPr>
            <p:grpSpPr bwMode="auto">
              <a:xfrm>
                <a:off x="0" y="192"/>
                <a:ext cx="384" cy="224"/>
                <a:chOff x="0" y="0"/>
                <a:chExt cx="384" cy="224"/>
              </a:xfrm>
            </p:grpSpPr>
            <p:sp>
              <p:nvSpPr>
                <p:cNvPr id="53364" name="Rectangle 50"/>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65" name="Rectangle 51"/>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C4</a:t>
                  </a:r>
                </a:p>
              </p:txBody>
            </p:sp>
          </p:grpSp>
          <p:grpSp>
            <p:nvGrpSpPr>
              <p:cNvPr id="19" name="Group 52"/>
              <p:cNvGrpSpPr>
                <a:grpSpLocks/>
              </p:cNvGrpSpPr>
              <p:nvPr/>
            </p:nvGrpSpPr>
            <p:grpSpPr bwMode="auto">
              <a:xfrm>
                <a:off x="0" y="384"/>
                <a:ext cx="384" cy="224"/>
                <a:chOff x="0" y="0"/>
                <a:chExt cx="384" cy="224"/>
              </a:xfrm>
            </p:grpSpPr>
            <p:sp>
              <p:nvSpPr>
                <p:cNvPr id="53362" name="Rectangle 53"/>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63" name="Rectangle 54"/>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FF</a:t>
                  </a:r>
                </a:p>
              </p:txBody>
            </p:sp>
          </p:grpSp>
          <p:grpSp>
            <p:nvGrpSpPr>
              <p:cNvPr id="20" name="Group 55"/>
              <p:cNvGrpSpPr>
                <a:grpSpLocks/>
              </p:cNvGrpSpPr>
              <p:nvPr/>
            </p:nvGrpSpPr>
            <p:grpSpPr bwMode="auto">
              <a:xfrm>
                <a:off x="0" y="576"/>
                <a:ext cx="384" cy="224"/>
                <a:chOff x="0" y="0"/>
                <a:chExt cx="384" cy="224"/>
              </a:xfrm>
            </p:grpSpPr>
            <p:sp>
              <p:nvSpPr>
                <p:cNvPr id="53360" name="Rectangle 56"/>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61" name="Rectangle 57"/>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FF</a:t>
                  </a:r>
                </a:p>
              </p:txBody>
            </p:sp>
          </p:grpSp>
        </p:grpSp>
        <p:sp>
          <p:nvSpPr>
            <p:cNvPr id="53355" name="Rectangle 58"/>
            <p:cNvSpPr>
              <a:spLocks/>
            </p:cNvSpPr>
            <p:nvPr/>
          </p:nvSpPr>
          <p:spPr bwMode="auto">
            <a:xfrm>
              <a:off x="0" y="0"/>
              <a:ext cx="930"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IA32, x86-64</a:t>
              </a:r>
            </a:p>
          </p:txBody>
        </p:sp>
      </p:grpSp>
      <p:grpSp>
        <p:nvGrpSpPr>
          <p:cNvPr id="21" name="Group 59"/>
          <p:cNvGrpSpPr>
            <a:grpSpLocks/>
          </p:cNvGrpSpPr>
          <p:nvPr/>
        </p:nvGrpSpPr>
        <p:grpSpPr bwMode="auto">
          <a:xfrm>
            <a:off x="2654300" y="4773613"/>
            <a:ext cx="617538" cy="1703387"/>
            <a:chOff x="0" y="0"/>
            <a:chExt cx="389" cy="1073"/>
          </a:xfrm>
        </p:grpSpPr>
        <p:grpSp>
          <p:nvGrpSpPr>
            <p:cNvPr id="22" name="Group 60"/>
            <p:cNvGrpSpPr>
              <a:grpSpLocks/>
            </p:cNvGrpSpPr>
            <p:nvPr/>
          </p:nvGrpSpPr>
          <p:grpSpPr bwMode="auto">
            <a:xfrm>
              <a:off x="0" y="273"/>
              <a:ext cx="384" cy="800"/>
              <a:chOff x="0" y="0"/>
              <a:chExt cx="384" cy="800"/>
            </a:xfrm>
          </p:grpSpPr>
          <p:grpSp>
            <p:nvGrpSpPr>
              <p:cNvPr id="23" name="Group 61"/>
              <p:cNvGrpSpPr>
                <a:grpSpLocks/>
              </p:cNvGrpSpPr>
              <p:nvPr/>
            </p:nvGrpSpPr>
            <p:grpSpPr bwMode="auto">
              <a:xfrm>
                <a:off x="0" y="384"/>
                <a:ext cx="384" cy="224"/>
                <a:chOff x="0" y="0"/>
                <a:chExt cx="384" cy="224"/>
              </a:xfrm>
            </p:grpSpPr>
            <p:sp>
              <p:nvSpPr>
                <p:cNvPr id="53352" name="Rectangle 62"/>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53" name="Rectangle 63"/>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C4</a:t>
                  </a:r>
                </a:p>
              </p:txBody>
            </p:sp>
          </p:grpSp>
          <p:grpSp>
            <p:nvGrpSpPr>
              <p:cNvPr id="24" name="Group 64"/>
              <p:cNvGrpSpPr>
                <a:grpSpLocks/>
              </p:cNvGrpSpPr>
              <p:nvPr/>
            </p:nvGrpSpPr>
            <p:grpSpPr bwMode="auto">
              <a:xfrm>
                <a:off x="0" y="576"/>
                <a:ext cx="384" cy="224"/>
                <a:chOff x="0" y="0"/>
                <a:chExt cx="384" cy="224"/>
              </a:xfrm>
            </p:grpSpPr>
            <p:sp>
              <p:nvSpPr>
                <p:cNvPr id="53350" name="Rectangle 65"/>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51" name="Rectangle 66"/>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93</a:t>
                  </a:r>
                </a:p>
              </p:txBody>
            </p:sp>
          </p:grpSp>
          <p:grpSp>
            <p:nvGrpSpPr>
              <p:cNvPr id="25" name="Group 67"/>
              <p:cNvGrpSpPr>
                <a:grpSpLocks/>
              </p:cNvGrpSpPr>
              <p:nvPr/>
            </p:nvGrpSpPr>
            <p:grpSpPr bwMode="auto">
              <a:xfrm>
                <a:off x="0" y="0"/>
                <a:ext cx="384" cy="224"/>
                <a:chOff x="0" y="0"/>
                <a:chExt cx="384" cy="224"/>
              </a:xfrm>
            </p:grpSpPr>
            <p:sp>
              <p:nvSpPr>
                <p:cNvPr id="53348" name="Rectangle 68"/>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49" name="Rectangle 69"/>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FF</a:t>
                  </a:r>
                </a:p>
              </p:txBody>
            </p:sp>
          </p:grpSp>
          <p:grpSp>
            <p:nvGrpSpPr>
              <p:cNvPr id="26" name="Group 70"/>
              <p:cNvGrpSpPr>
                <a:grpSpLocks/>
              </p:cNvGrpSpPr>
              <p:nvPr/>
            </p:nvGrpSpPr>
            <p:grpSpPr bwMode="auto">
              <a:xfrm>
                <a:off x="0" y="192"/>
                <a:ext cx="384" cy="224"/>
                <a:chOff x="0" y="0"/>
                <a:chExt cx="384" cy="224"/>
              </a:xfrm>
            </p:grpSpPr>
            <p:sp>
              <p:nvSpPr>
                <p:cNvPr id="53346" name="Rectangle 71"/>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47" name="Rectangle 72"/>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FF</a:t>
                  </a:r>
                </a:p>
              </p:txBody>
            </p:sp>
          </p:grpSp>
        </p:grpSp>
        <p:sp>
          <p:nvSpPr>
            <p:cNvPr id="53341" name="Rectangle 73"/>
            <p:cNvSpPr>
              <a:spLocks/>
            </p:cNvSpPr>
            <p:nvPr/>
          </p:nvSpPr>
          <p:spPr bwMode="auto">
            <a:xfrm>
              <a:off x="20" y="0"/>
              <a:ext cx="369"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grpSp>
        <p:nvGrpSpPr>
          <p:cNvPr id="27" name="Group 74"/>
          <p:cNvGrpSpPr>
            <a:grpSpLocks/>
          </p:cNvGrpSpPr>
          <p:nvPr/>
        </p:nvGrpSpPr>
        <p:grpSpPr bwMode="auto">
          <a:xfrm>
            <a:off x="1587500" y="5384800"/>
            <a:ext cx="1066800" cy="914400"/>
            <a:chOff x="0" y="0"/>
            <a:chExt cx="672" cy="576"/>
          </a:xfrm>
        </p:grpSpPr>
        <p:sp>
          <p:nvSpPr>
            <p:cNvPr id="53336" name="Line 75"/>
            <p:cNvSpPr>
              <a:spLocks noChangeShapeType="1"/>
            </p:cNvSpPr>
            <p:nvPr/>
          </p:nvSpPr>
          <p:spPr bwMode="auto">
            <a:xfrm>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37" name="Line 76"/>
            <p:cNvSpPr>
              <a:spLocks noChangeShapeType="1"/>
            </p:cNvSpPr>
            <p:nvPr/>
          </p:nvSpPr>
          <p:spPr bwMode="auto">
            <a:xfrm>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38" name="Line 77"/>
            <p:cNvSpPr>
              <a:spLocks noChangeShapeType="1"/>
            </p:cNvSpPr>
            <p:nvPr/>
          </p:nvSpPr>
          <p:spPr bwMode="auto">
            <a:xfrm rot="10800000" flipH="1">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39" name="Line 78"/>
            <p:cNvSpPr>
              <a:spLocks noChangeShapeType="1"/>
            </p:cNvSpPr>
            <p:nvPr/>
          </p:nvSpPr>
          <p:spPr bwMode="auto">
            <a:xfrm rot="10800000" flipH="1">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53264" name="Rectangle 79"/>
          <p:cNvSpPr>
            <a:spLocks/>
          </p:cNvSpPr>
          <p:nvPr/>
        </p:nvSpPr>
        <p:spPr bwMode="auto">
          <a:xfrm>
            <a:off x="3810000" y="6030913"/>
            <a:ext cx="3872001"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dirty="0">
                <a:solidFill>
                  <a:srgbClr val="000066"/>
                </a:solidFill>
                <a:latin typeface="Helvetica" charset="0"/>
                <a:ea typeface="Helvetica" charset="0"/>
                <a:cs typeface="Helvetica" charset="0"/>
                <a:sym typeface="Helvetica" charset="0"/>
              </a:rPr>
              <a:t>Two’s complement representation</a:t>
            </a:r>
          </a:p>
        </p:txBody>
      </p:sp>
      <p:sp>
        <p:nvSpPr>
          <p:cNvPr id="53265" name="Line 80"/>
          <p:cNvSpPr>
            <a:spLocks noChangeShapeType="1"/>
          </p:cNvSpPr>
          <p:nvPr/>
        </p:nvSpPr>
        <p:spPr bwMode="auto">
          <a:xfrm rot="10800000">
            <a:off x="3352800" y="5638800"/>
            <a:ext cx="914400" cy="381000"/>
          </a:xfrm>
          <a:prstGeom prst="line">
            <a:avLst/>
          </a:prstGeom>
          <a:noFill/>
          <a:ln w="25400">
            <a:solidFill>
              <a:srgbClr val="000066"/>
            </a:solidFill>
            <a:round/>
            <a:headEn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66" name="Rectangle 81"/>
          <p:cNvSpPr>
            <a:spLocks/>
          </p:cNvSpPr>
          <p:nvPr/>
        </p:nvSpPr>
        <p:spPr bwMode="auto">
          <a:xfrm>
            <a:off x="355600" y="4318000"/>
            <a:ext cx="3048000" cy="457200"/>
          </a:xfrm>
          <a:prstGeom prst="rect">
            <a:avLst/>
          </a:prstGeom>
          <a:noFill/>
          <a:ln w="12700">
            <a:noFill/>
            <a:miter lim="800000"/>
            <a:headEnd/>
            <a:tailEnd/>
          </a:ln>
        </p:spPr>
        <p:txBody>
          <a:bodyPr lIns="0" tIns="0" rIns="0" bIns="0">
            <a:prstTxWarp prst="textNoShape">
              <a:avLst/>
            </a:prstTxWarp>
          </a:bodyPr>
          <a:lstStyle/>
          <a:p>
            <a:pPr eaLnBrk="1" hangingPunct="1"/>
            <a:r>
              <a:rPr lang="en-US">
                <a:solidFill>
                  <a:srgbClr val="000000"/>
                </a:solidFill>
                <a:latin typeface="Courier New"/>
                <a:ea typeface="Monaco" charset="0"/>
                <a:cs typeface="Courier New"/>
                <a:sym typeface="Monaco" charset="0"/>
              </a:rPr>
              <a:t>int B = -15213;</a:t>
            </a:r>
          </a:p>
        </p:txBody>
      </p:sp>
      <p:sp>
        <p:nvSpPr>
          <p:cNvPr id="53267" name="Rectangle 82"/>
          <p:cNvSpPr>
            <a:spLocks/>
          </p:cNvSpPr>
          <p:nvPr/>
        </p:nvSpPr>
        <p:spPr bwMode="auto">
          <a:xfrm>
            <a:off x="4152900" y="1866900"/>
            <a:ext cx="3733800" cy="457200"/>
          </a:xfrm>
          <a:prstGeom prst="rect">
            <a:avLst/>
          </a:prstGeom>
          <a:noFill/>
          <a:ln w="12700">
            <a:noFill/>
            <a:miter lim="800000"/>
            <a:headEnd/>
            <a:tailEnd/>
          </a:ln>
        </p:spPr>
        <p:txBody>
          <a:bodyPr lIns="0" tIns="0" rIns="0" bIns="0">
            <a:prstTxWarp prst="textNoShape">
              <a:avLst/>
            </a:prstTxWarp>
          </a:bodyPr>
          <a:lstStyle/>
          <a:p>
            <a:pPr eaLnBrk="1" hangingPunct="1"/>
            <a:r>
              <a:rPr lang="en-US">
                <a:solidFill>
                  <a:srgbClr val="000000"/>
                </a:solidFill>
                <a:latin typeface="Courier New"/>
                <a:ea typeface="Monaco" charset="0"/>
                <a:cs typeface="Courier New"/>
                <a:sym typeface="Monaco" charset="0"/>
              </a:rPr>
              <a:t>long int C = 15213;</a:t>
            </a:r>
          </a:p>
        </p:txBody>
      </p:sp>
      <p:grpSp>
        <p:nvGrpSpPr>
          <p:cNvPr id="28" name="Group 83"/>
          <p:cNvGrpSpPr>
            <a:grpSpLocks/>
          </p:cNvGrpSpPr>
          <p:nvPr/>
        </p:nvGrpSpPr>
        <p:grpSpPr bwMode="auto">
          <a:xfrm>
            <a:off x="6337300" y="4051300"/>
            <a:ext cx="609600" cy="1270000"/>
            <a:chOff x="0" y="0"/>
            <a:chExt cx="384" cy="800"/>
          </a:xfrm>
        </p:grpSpPr>
        <p:grpSp>
          <p:nvGrpSpPr>
            <p:cNvPr id="29" name="Group 84"/>
            <p:cNvGrpSpPr>
              <a:grpSpLocks/>
            </p:cNvGrpSpPr>
            <p:nvPr/>
          </p:nvGrpSpPr>
          <p:grpSpPr bwMode="auto">
            <a:xfrm>
              <a:off x="0" y="0"/>
              <a:ext cx="384" cy="224"/>
              <a:chOff x="0" y="0"/>
              <a:chExt cx="384" cy="224"/>
            </a:xfrm>
          </p:grpSpPr>
          <p:sp>
            <p:nvSpPr>
              <p:cNvPr id="53334" name="Rectangle 85"/>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35" name="Rectangle 86"/>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30" name="Group 87"/>
            <p:cNvGrpSpPr>
              <a:grpSpLocks/>
            </p:cNvGrpSpPr>
            <p:nvPr/>
          </p:nvGrpSpPr>
          <p:grpSpPr bwMode="auto">
            <a:xfrm>
              <a:off x="0" y="192"/>
              <a:ext cx="384" cy="224"/>
              <a:chOff x="0" y="0"/>
              <a:chExt cx="384" cy="224"/>
            </a:xfrm>
          </p:grpSpPr>
          <p:sp>
            <p:nvSpPr>
              <p:cNvPr id="53332" name="Rectangle 88"/>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33" name="Rectangle 89"/>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31" name="Group 90"/>
            <p:cNvGrpSpPr>
              <a:grpSpLocks/>
            </p:cNvGrpSpPr>
            <p:nvPr/>
          </p:nvGrpSpPr>
          <p:grpSpPr bwMode="auto">
            <a:xfrm>
              <a:off x="0" y="384"/>
              <a:ext cx="384" cy="224"/>
              <a:chOff x="0" y="0"/>
              <a:chExt cx="384" cy="224"/>
            </a:xfrm>
          </p:grpSpPr>
          <p:sp>
            <p:nvSpPr>
              <p:cNvPr id="53330" name="Rectangle 91"/>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31" name="Rectangle 92"/>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53312" name="Group 93"/>
            <p:cNvGrpSpPr>
              <a:grpSpLocks/>
            </p:cNvGrpSpPr>
            <p:nvPr/>
          </p:nvGrpSpPr>
          <p:grpSpPr bwMode="auto">
            <a:xfrm>
              <a:off x="0" y="576"/>
              <a:ext cx="384" cy="224"/>
              <a:chOff x="0" y="0"/>
              <a:chExt cx="384" cy="224"/>
            </a:xfrm>
          </p:grpSpPr>
          <p:sp>
            <p:nvSpPr>
              <p:cNvPr id="53328" name="Rectangle 94"/>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29" name="Rectangle 95"/>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grpSp>
        <p:nvGrpSpPr>
          <p:cNvPr id="53313" name="Group 96"/>
          <p:cNvGrpSpPr>
            <a:grpSpLocks/>
          </p:cNvGrpSpPr>
          <p:nvPr/>
        </p:nvGrpSpPr>
        <p:grpSpPr bwMode="auto">
          <a:xfrm>
            <a:off x="6107113" y="2398713"/>
            <a:ext cx="866775" cy="1703387"/>
            <a:chOff x="0" y="0"/>
            <a:chExt cx="545" cy="1073"/>
          </a:xfrm>
        </p:grpSpPr>
        <p:grpSp>
          <p:nvGrpSpPr>
            <p:cNvPr id="53314" name="Group 97"/>
            <p:cNvGrpSpPr>
              <a:grpSpLocks/>
            </p:cNvGrpSpPr>
            <p:nvPr/>
          </p:nvGrpSpPr>
          <p:grpSpPr bwMode="auto">
            <a:xfrm>
              <a:off x="144" y="273"/>
              <a:ext cx="384" cy="800"/>
              <a:chOff x="0" y="0"/>
              <a:chExt cx="384" cy="800"/>
            </a:xfrm>
          </p:grpSpPr>
          <p:grpSp>
            <p:nvGrpSpPr>
              <p:cNvPr id="53315" name="Group 98"/>
              <p:cNvGrpSpPr>
                <a:grpSpLocks/>
              </p:cNvGrpSpPr>
              <p:nvPr/>
            </p:nvGrpSpPr>
            <p:grpSpPr bwMode="auto">
              <a:xfrm>
                <a:off x="0" y="0"/>
                <a:ext cx="384" cy="224"/>
                <a:chOff x="0" y="0"/>
                <a:chExt cx="384" cy="224"/>
              </a:xfrm>
            </p:grpSpPr>
            <p:sp>
              <p:nvSpPr>
                <p:cNvPr id="53322" name="Rectangle 99"/>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23" name="Rectangle 100"/>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53324" name="Group 101"/>
              <p:cNvGrpSpPr>
                <a:grpSpLocks/>
              </p:cNvGrpSpPr>
              <p:nvPr/>
            </p:nvGrpSpPr>
            <p:grpSpPr bwMode="auto">
              <a:xfrm>
                <a:off x="0" y="192"/>
                <a:ext cx="384" cy="224"/>
                <a:chOff x="0" y="0"/>
                <a:chExt cx="384" cy="224"/>
              </a:xfrm>
            </p:grpSpPr>
            <p:sp>
              <p:nvSpPr>
                <p:cNvPr id="53320" name="Rectangle 102"/>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21" name="Rectangle 103"/>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53325" name="Group 104"/>
              <p:cNvGrpSpPr>
                <a:grpSpLocks/>
              </p:cNvGrpSpPr>
              <p:nvPr/>
            </p:nvGrpSpPr>
            <p:grpSpPr bwMode="auto">
              <a:xfrm>
                <a:off x="0" y="384"/>
                <a:ext cx="384" cy="224"/>
                <a:chOff x="0" y="0"/>
                <a:chExt cx="384" cy="224"/>
              </a:xfrm>
            </p:grpSpPr>
            <p:sp>
              <p:nvSpPr>
                <p:cNvPr id="53318" name="Rectangle 105"/>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19" name="Rectangle 106"/>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53326" name="Group 107"/>
              <p:cNvGrpSpPr>
                <a:grpSpLocks/>
              </p:cNvGrpSpPr>
              <p:nvPr/>
            </p:nvGrpSpPr>
            <p:grpSpPr bwMode="auto">
              <a:xfrm>
                <a:off x="0" y="576"/>
                <a:ext cx="384" cy="224"/>
                <a:chOff x="0" y="0"/>
                <a:chExt cx="384" cy="224"/>
              </a:xfrm>
            </p:grpSpPr>
            <p:sp>
              <p:nvSpPr>
                <p:cNvPr id="53316" name="Rectangle 108"/>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17" name="Rectangle 109"/>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311" name="Rectangle 110"/>
            <p:cNvSpPr>
              <a:spLocks/>
            </p:cNvSpPr>
            <p:nvPr/>
          </p:nvSpPr>
          <p:spPr bwMode="auto">
            <a:xfrm>
              <a:off x="0" y="0"/>
              <a:ext cx="545"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x86-64</a:t>
              </a:r>
            </a:p>
          </p:txBody>
        </p:sp>
      </p:grpSp>
      <p:grpSp>
        <p:nvGrpSpPr>
          <p:cNvPr id="53327" name="Group 111"/>
          <p:cNvGrpSpPr>
            <a:grpSpLocks/>
          </p:cNvGrpSpPr>
          <p:nvPr/>
        </p:nvGrpSpPr>
        <p:grpSpPr bwMode="auto">
          <a:xfrm>
            <a:off x="8013700" y="2398713"/>
            <a:ext cx="617538" cy="1703387"/>
            <a:chOff x="0" y="0"/>
            <a:chExt cx="389" cy="1073"/>
          </a:xfrm>
        </p:grpSpPr>
        <p:grpSp>
          <p:nvGrpSpPr>
            <p:cNvPr id="53340" name="Group 112"/>
            <p:cNvGrpSpPr>
              <a:grpSpLocks/>
            </p:cNvGrpSpPr>
            <p:nvPr/>
          </p:nvGrpSpPr>
          <p:grpSpPr bwMode="auto">
            <a:xfrm>
              <a:off x="0" y="273"/>
              <a:ext cx="384" cy="800"/>
              <a:chOff x="0" y="0"/>
              <a:chExt cx="384" cy="800"/>
            </a:xfrm>
          </p:grpSpPr>
          <p:grpSp>
            <p:nvGrpSpPr>
              <p:cNvPr id="53342" name="Group 113"/>
              <p:cNvGrpSpPr>
                <a:grpSpLocks/>
              </p:cNvGrpSpPr>
              <p:nvPr/>
            </p:nvGrpSpPr>
            <p:grpSpPr bwMode="auto">
              <a:xfrm>
                <a:off x="0" y="384"/>
                <a:ext cx="384" cy="224"/>
                <a:chOff x="0" y="0"/>
                <a:chExt cx="384" cy="224"/>
              </a:xfrm>
            </p:grpSpPr>
            <p:sp>
              <p:nvSpPr>
                <p:cNvPr id="53308" name="Rectangle 114"/>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09" name="Rectangle 115"/>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53343" name="Group 116"/>
              <p:cNvGrpSpPr>
                <a:grpSpLocks/>
              </p:cNvGrpSpPr>
              <p:nvPr/>
            </p:nvGrpSpPr>
            <p:grpSpPr bwMode="auto">
              <a:xfrm>
                <a:off x="0" y="576"/>
                <a:ext cx="384" cy="224"/>
                <a:chOff x="0" y="0"/>
                <a:chExt cx="384" cy="224"/>
              </a:xfrm>
            </p:grpSpPr>
            <p:sp>
              <p:nvSpPr>
                <p:cNvPr id="53306" name="Rectangle 117"/>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07" name="Rectangle 118"/>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53344" name="Group 119"/>
              <p:cNvGrpSpPr>
                <a:grpSpLocks/>
              </p:cNvGrpSpPr>
              <p:nvPr/>
            </p:nvGrpSpPr>
            <p:grpSpPr bwMode="auto">
              <a:xfrm>
                <a:off x="0" y="0"/>
                <a:ext cx="384" cy="224"/>
                <a:chOff x="0" y="0"/>
                <a:chExt cx="384" cy="224"/>
              </a:xfrm>
            </p:grpSpPr>
            <p:sp>
              <p:nvSpPr>
                <p:cNvPr id="53304" name="Rectangle 120"/>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05" name="Rectangle 121"/>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53345" name="Group 122"/>
              <p:cNvGrpSpPr>
                <a:grpSpLocks/>
              </p:cNvGrpSpPr>
              <p:nvPr/>
            </p:nvGrpSpPr>
            <p:grpSpPr bwMode="auto">
              <a:xfrm>
                <a:off x="0" y="192"/>
                <a:ext cx="384" cy="224"/>
                <a:chOff x="0" y="0"/>
                <a:chExt cx="384" cy="224"/>
              </a:xfrm>
            </p:grpSpPr>
            <p:sp>
              <p:nvSpPr>
                <p:cNvPr id="53302" name="Rectangle 123"/>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303" name="Rectangle 124"/>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297" name="Rectangle 125"/>
            <p:cNvSpPr>
              <a:spLocks/>
            </p:cNvSpPr>
            <p:nvPr/>
          </p:nvSpPr>
          <p:spPr bwMode="auto">
            <a:xfrm>
              <a:off x="20" y="0"/>
              <a:ext cx="369" cy="24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grpSp>
        <p:nvGrpSpPr>
          <p:cNvPr id="53354" name="Group 126"/>
          <p:cNvGrpSpPr>
            <a:grpSpLocks/>
          </p:cNvGrpSpPr>
          <p:nvPr/>
        </p:nvGrpSpPr>
        <p:grpSpPr bwMode="auto">
          <a:xfrm>
            <a:off x="6946900" y="3009900"/>
            <a:ext cx="1066800" cy="914400"/>
            <a:chOff x="0" y="0"/>
            <a:chExt cx="672" cy="576"/>
          </a:xfrm>
        </p:grpSpPr>
        <p:sp>
          <p:nvSpPr>
            <p:cNvPr id="53292" name="Line 127"/>
            <p:cNvSpPr>
              <a:spLocks noChangeShapeType="1"/>
            </p:cNvSpPr>
            <p:nvPr/>
          </p:nvSpPr>
          <p:spPr bwMode="auto">
            <a:xfrm>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93" name="Line 128"/>
            <p:cNvSpPr>
              <a:spLocks noChangeShapeType="1"/>
            </p:cNvSpPr>
            <p:nvPr/>
          </p:nvSpPr>
          <p:spPr bwMode="auto">
            <a:xfrm>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94" name="Line 129"/>
            <p:cNvSpPr>
              <a:spLocks noChangeShapeType="1"/>
            </p:cNvSpPr>
            <p:nvPr/>
          </p:nvSpPr>
          <p:spPr bwMode="auto">
            <a:xfrm rot="10800000" flipH="1">
              <a:off x="0" y="192"/>
              <a:ext cx="672" cy="192"/>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95" name="Line 130"/>
            <p:cNvSpPr>
              <a:spLocks noChangeShapeType="1"/>
            </p:cNvSpPr>
            <p:nvPr/>
          </p:nvSpPr>
          <p:spPr bwMode="auto">
            <a:xfrm rot="10800000" flipH="1">
              <a:off x="0" y="0"/>
              <a:ext cx="672" cy="576"/>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53356" name="Group 131"/>
          <p:cNvGrpSpPr>
            <a:grpSpLocks/>
          </p:cNvGrpSpPr>
          <p:nvPr/>
        </p:nvGrpSpPr>
        <p:grpSpPr bwMode="auto">
          <a:xfrm>
            <a:off x="4432300" y="2398713"/>
            <a:ext cx="838200" cy="1703387"/>
            <a:chOff x="0" y="0"/>
            <a:chExt cx="528" cy="1073"/>
          </a:xfrm>
        </p:grpSpPr>
        <p:grpSp>
          <p:nvGrpSpPr>
            <p:cNvPr id="53357" name="Group 132"/>
            <p:cNvGrpSpPr>
              <a:grpSpLocks/>
            </p:cNvGrpSpPr>
            <p:nvPr/>
          </p:nvGrpSpPr>
          <p:grpSpPr bwMode="auto">
            <a:xfrm>
              <a:off x="144" y="273"/>
              <a:ext cx="384" cy="800"/>
              <a:chOff x="0" y="0"/>
              <a:chExt cx="384" cy="800"/>
            </a:xfrm>
          </p:grpSpPr>
          <p:grpSp>
            <p:nvGrpSpPr>
              <p:cNvPr id="53358" name="Group 133"/>
              <p:cNvGrpSpPr>
                <a:grpSpLocks/>
              </p:cNvGrpSpPr>
              <p:nvPr/>
            </p:nvGrpSpPr>
            <p:grpSpPr bwMode="auto">
              <a:xfrm>
                <a:off x="0" y="0"/>
                <a:ext cx="384" cy="224"/>
                <a:chOff x="0" y="0"/>
                <a:chExt cx="384" cy="224"/>
              </a:xfrm>
            </p:grpSpPr>
            <p:sp>
              <p:nvSpPr>
                <p:cNvPr id="53290" name="Rectangle 134"/>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91" name="Rectangle 135"/>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6D</a:t>
                  </a:r>
                </a:p>
              </p:txBody>
            </p:sp>
          </p:grpSp>
          <p:grpSp>
            <p:nvGrpSpPr>
              <p:cNvPr id="53359" name="Group 136"/>
              <p:cNvGrpSpPr>
                <a:grpSpLocks/>
              </p:cNvGrpSpPr>
              <p:nvPr/>
            </p:nvGrpSpPr>
            <p:grpSpPr bwMode="auto">
              <a:xfrm>
                <a:off x="0" y="192"/>
                <a:ext cx="384" cy="224"/>
                <a:chOff x="0" y="0"/>
                <a:chExt cx="384" cy="224"/>
              </a:xfrm>
            </p:grpSpPr>
            <p:sp>
              <p:nvSpPr>
                <p:cNvPr id="53288" name="Rectangle 137"/>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89" name="Rectangle 138"/>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3B</a:t>
                  </a:r>
                </a:p>
              </p:txBody>
            </p:sp>
          </p:grpSp>
          <p:grpSp>
            <p:nvGrpSpPr>
              <p:cNvPr id="53372" name="Group 139"/>
              <p:cNvGrpSpPr>
                <a:grpSpLocks/>
              </p:cNvGrpSpPr>
              <p:nvPr/>
            </p:nvGrpSpPr>
            <p:grpSpPr bwMode="auto">
              <a:xfrm>
                <a:off x="0" y="384"/>
                <a:ext cx="384" cy="224"/>
                <a:chOff x="0" y="0"/>
                <a:chExt cx="384" cy="224"/>
              </a:xfrm>
            </p:grpSpPr>
            <p:sp>
              <p:nvSpPr>
                <p:cNvPr id="53286" name="Rectangle 140"/>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87" name="Rectangle 141"/>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nvGrpSpPr>
              <p:cNvPr id="53374" name="Group 142"/>
              <p:cNvGrpSpPr>
                <a:grpSpLocks/>
              </p:cNvGrpSpPr>
              <p:nvPr/>
            </p:nvGrpSpPr>
            <p:grpSpPr bwMode="auto">
              <a:xfrm>
                <a:off x="0" y="576"/>
                <a:ext cx="384" cy="224"/>
                <a:chOff x="0" y="0"/>
                <a:chExt cx="384" cy="224"/>
              </a:xfrm>
            </p:grpSpPr>
            <p:sp>
              <p:nvSpPr>
                <p:cNvPr id="53284" name="Rectangle 143"/>
                <p:cNvSpPr>
                  <a:spLocks/>
                </p:cNvSpPr>
                <p:nvPr/>
              </p:nvSpPr>
              <p:spPr bwMode="auto">
                <a:xfrm>
                  <a:off x="0" y="16"/>
                  <a:ext cx="384"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85" name="Rectangle 144"/>
                <p:cNvSpPr>
                  <a:spLocks/>
                </p:cNvSpPr>
                <p:nvPr/>
              </p:nvSpPr>
              <p:spPr bwMode="auto">
                <a:xfrm>
                  <a:off x="56"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a:t>
                  </a:r>
                </a:p>
              </p:txBody>
            </p:sp>
          </p:grpSp>
        </p:grpSp>
        <p:sp>
          <p:nvSpPr>
            <p:cNvPr id="53279" name="Rectangle 145"/>
            <p:cNvSpPr>
              <a:spLocks/>
            </p:cNvSpPr>
            <p:nvPr/>
          </p:nvSpPr>
          <p:spPr bwMode="auto">
            <a:xfrm>
              <a:off x="0" y="0"/>
              <a:ext cx="401"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IA32</a:t>
              </a:r>
            </a:p>
          </p:txBody>
        </p:sp>
      </p:grpSp>
      <p:grpSp>
        <p:nvGrpSpPr>
          <p:cNvPr id="53375" name="Group 146"/>
          <p:cNvGrpSpPr>
            <a:grpSpLocks/>
          </p:cNvGrpSpPr>
          <p:nvPr/>
        </p:nvGrpSpPr>
        <p:grpSpPr bwMode="auto">
          <a:xfrm>
            <a:off x="5270500" y="3009900"/>
            <a:ext cx="1066800" cy="915988"/>
            <a:chOff x="0" y="0"/>
            <a:chExt cx="672" cy="577"/>
          </a:xfrm>
        </p:grpSpPr>
        <p:sp>
          <p:nvSpPr>
            <p:cNvPr id="53274" name="Line 147"/>
            <p:cNvSpPr>
              <a:spLocks noChangeShapeType="1"/>
            </p:cNvSpPr>
            <p:nvPr/>
          </p:nvSpPr>
          <p:spPr bwMode="auto">
            <a:xfrm>
              <a:off x="0" y="576"/>
              <a:ext cx="67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75" name="Line 148"/>
            <p:cNvSpPr>
              <a:spLocks noChangeShapeType="1"/>
            </p:cNvSpPr>
            <p:nvPr/>
          </p:nvSpPr>
          <p:spPr bwMode="auto">
            <a:xfrm>
              <a:off x="0" y="192"/>
              <a:ext cx="67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76" name="Line 149"/>
            <p:cNvSpPr>
              <a:spLocks noChangeShapeType="1"/>
            </p:cNvSpPr>
            <p:nvPr/>
          </p:nvSpPr>
          <p:spPr bwMode="auto">
            <a:xfrm rot="10800000" flipH="1">
              <a:off x="0" y="384"/>
              <a:ext cx="67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3277" name="Line 150"/>
            <p:cNvSpPr>
              <a:spLocks noChangeShapeType="1"/>
            </p:cNvSpPr>
            <p:nvPr/>
          </p:nvSpPr>
          <p:spPr bwMode="auto">
            <a:xfrm rot="10800000" flipH="1">
              <a:off x="0" y="0"/>
              <a:ext cx="67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cxnSp>
        <p:nvCxnSpPr>
          <p:cNvPr id="18436" name="Straight Arrow Connector 18435"/>
          <p:cNvCxnSpPr/>
          <p:nvPr/>
        </p:nvCxnSpPr>
        <p:spPr bwMode="auto">
          <a:xfrm>
            <a:off x="435077" y="2239296"/>
            <a:ext cx="0" cy="1752600"/>
          </a:xfrm>
          <a:prstGeom prst="straightConnector1">
            <a:avLst/>
          </a:prstGeom>
          <a:noFill/>
          <a:ln w="25400" cap="flat" cmpd="sng" algn="ctr">
            <a:solidFill>
              <a:schemeClr val="bg2">
                <a:lumMod val="75000"/>
              </a:schemeClr>
            </a:solidFill>
            <a:prstDash val="solid"/>
            <a:round/>
            <a:headEnd type="none" w="med" len="med"/>
            <a:tailEnd type="arrow"/>
          </a:ln>
          <a:effectLst/>
        </p:spPr>
      </p:cxnSp>
      <p:sp>
        <p:nvSpPr>
          <p:cNvPr id="18437" name="TextBox 18436"/>
          <p:cNvSpPr txBox="1"/>
          <p:nvPr/>
        </p:nvSpPr>
        <p:spPr>
          <a:xfrm>
            <a:off x="26313" y="2199491"/>
            <a:ext cx="430887" cy="1849417"/>
          </a:xfrm>
          <a:prstGeom prst="rect">
            <a:avLst/>
          </a:prstGeom>
          <a:noFill/>
        </p:spPr>
        <p:txBody>
          <a:bodyPr vert="vert270" wrap="none" rtlCol="0">
            <a:spAutoFit/>
          </a:bodyPr>
          <a:lstStyle/>
          <a:p>
            <a:r>
              <a:rPr lang="en-US" sz="1600" dirty="0">
                <a:solidFill>
                  <a:schemeClr val="bg2">
                    <a:lumMod val="75000"/>
                  </a:schemeClr>
                </a:solidFill>
                <a:latin typeface="Calibri" pitchFamily="34" charset="0"/>
              </a:rPr>
              <a:t>Increasing addresses</a:t>
            </a:r>
          </a:p>
        </p:txBody>
      </p:sp>
      <p:sp>
        <p:nvSpPr>
          <p:cNvPr id="32" name="灯片编号占位符 31">
            <a:extLst>
              <a:ext uri="{FF2B5EF4-FFF2-40B4-BE49-F238E27FC236}">
                <a16:creationId xmlns:a16="http://schemas.microsoft.com/office/drawing/2014/main" id="{32B2E1E2-4EDF-40B3-B8E5-4BAE7EAF1015}"/>
              </a:ext>
            </a:extLst>
          </p:cNvPr>
          <p:cNvSpPr>
            <a:spLocks noGrp="1"/>
          </p:cNvSpPr>
          <p:nvPr>
            <p:ph type="sldNum" sz="quarter" idx="12"/>
          </p:nvPr>
        </p:nvSpPr>
        <p:spPr/>
        <p:txBody>
          <a:bodyPr/>
          <a:lstStyle/>
          <a:p>
            <a:pPr>
              <a:defRPr/>
            </a:pPr>
            <a:fld id="{7CD91111-FDA0-40C1-BB89-68CC8A010988}" type="slidenum">
              <a:rPr lang="zh-CN" altLang="en-US" smtClean="0"/>
              <a:pPr>
                <a:defRPr/>
              </a:pPr>
              <a:t>74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33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3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type="title"/>
          </p:nvPr>
        </p:nvSpPr>
        <p:spPr/>
        <p:txBody>
          <a:bodyPr/>
          <a:lstStyle/>
          <a:p>
            <a:pPr marL="119063" indent="-119063" eaLnBrk="1" hangingPunct="1"/>
            <a:r>
              <a:rPr lang="en-US"/>
              <a:t>Examining Data Representations</a:t>
            </a:r>
          </a:p>
        </p:txBody>
      </p:sp>
      <p:sp>
        <p:nvSpPr>
          <p:cNvPr id="51205" name="Rectangle 4"/>
          <p:cNvSpPr>
            <a:spLocks noGrp="1" noChangeArrowheads="1"/>
          </p:cNvSpPr>
          <p:nvPr>
            <p:ph idx="1"/>
          </p:nvPr>
        </p:nvSpPr>
        <p:spPr/>
        <p:txBody>
          <a:bodyPr/>
          <a:lstStyle/>
          <a:p>
            <a:pPr eaLnBrk="1" hangingPunct="1"/>
            <a:r>
              <a:rPr lang="en-US" dirty="0"/>
              <a:t>Code to Print Byte Representation of Data</a:t>
            </a:r>
          </a:p>
          <a:p>
            <a:pPr marL="552450" lvl="1" eaLnBrk="1" hangingPunct="1"/>
            <a:r>
              <a:rPr lang="en-US" dirty="0"/>
              <a:t>Casting pointer to unsigned char * allows treatment as a byte array</a:t>
            </a:r>
          </a:p>
        </p:txBody>
      </p:sp>
      <p:sp>
        <p:nvSpPr>
          <p:cNvPr id="51206" name="Rectangle 5"/>
          <p:cNvSpPr>
            <a:spLocks/>
          </p:cNvSpPr>
          <p:nvPr/>
        </p:nvSpPr>
        <p:spPr bwMode="auto">
          <a:xfrm>
            <a:off x="5092700" y="5307013"/>
            <a:ext cx="2857500" cy="965200"/>
          </a:xfrm>
          <a:prstGeom prst="rect">
            <a:avLst/>
          </a:prstGeom>
          <a:noFill/>
          <a:ln w="25400">
            <a:noFill/>
            <a:miter lim="800000"/>
            <a:headEnd/>
            <a:tailEnd/>
          </a:ln>
        </p:spPr>
        <p:txBody>
          <a:bodyPr lIns="0" tIns="0" rIns="40639" bIns="0">
            <a:prstTxWarp prst="textNoShape">
              <a:avLst/>
            </a:prstTxWarp>
          </a:bodyPr>
          <a:lstStyle/>
          <a:p>
            <a:pPr marL="39688" eaLnBrk="1" hangingPunct="1">
              <a:tabLst>
                <a:tab pos="785813" algn="l"/>
              </a:tabLst>
            </a:pPr>
            <a:r>
              <a:rPr lang="en-US" sz="1800" dirty="0" err="1">
                <a:solidFill>
                  <a:srgbClr val="000000"/>
                </a:solidFill>
                <a:latin typeface="Calibri" panose="020F0502020204030204" pitchFamily="34" charset="0"/>
                <a:ea typeface="Helvetica" charset="0"/>
                <a:cs typeface="Helvetica" charset="0"/>
                <a:sym typeface="Helvetica" charset="0"/>
              </a:rPr>
              <a:t>Printf</a:t>
            </a:r>
            <a:r>
              <a:rPr lang="en-US" sz="1800" dirty="0">
                <a:solidFill>
                  <a:srgbClr val="000000"/>
                </a:solidFill>
                <a:latin typeface="Calibri" panose="020F0502020204030204" pitchFamily="34" charset="0"/>
                <a:ea typeface="Helvetica" charset="0"/>
                <a:cs typeface="Helvetica" charset="0"/>
                <a:sym typeface="Helvetica" charset="0"/>
              </a:rPr>
              <a:t> directives:</a:t>
            </a:r>
          </a:p>
          <a:p>
            <a:pPr marL="39688" eaLnBrk="1" hangingPunct="1">
              <a:tabLst>
                <a:tab pos="785813" algn="l"/>
              </a:tabLst>
            </a:pPr>
            <a:r>
              <a:rPr lang="en-US" sz="1800" b="0" dirty="0">
                <a:solidFill>
                  <a:srgbClr val="000000"/>
                </a:solidFill>
                <a:latin typeface="Calibri" panose="020F0502020204030204" pitchFamily="34" charset="0"/>
                <a:ea typeface="Monaco" charset="0"/>
                <a:cs typeface="Monaco" charset="0"/>
                <a:sym typeface="Monaco" charset="0"/>
              </a:rPr>
              <a:t>%p</a:t>
            </a:r>
            <a:r>
              <a:rPr lang="en-US" sz="1800" dirty="0">
                <a:solidFill>
                  <a:srgbClr val="000000"/>
                </a:solidFill>
                <a:latin typeface="Calibri" panose="020F0502020204030204" pitchFamily="34" charset="0"/>
                <a:ea typeface="Helvetica" charset="0"/>
                <a:cs typeface="Helvetica" charset="0"/>
                <a:sym typeface="Helvetica" charset="0"/>
              </a:rPr>
              <a:t>:	</a:t>
            </a:r>
            <a:r>
              <a:rPr lang="en-US" sz="1800" b="0" dirty="0">
                <a:solidFill>
                  <a:srgbClr val="000000"/>
                </a:solidFill>
                <a:latin typeface="Calibri" panose="020F0502020204030204" pitchFamily="34" charset="0"/>
                <a:ea typeface="Helvetica" charset="0"/>
                <a:cs typeface="Helvetica" charset="0"/>
                <a:sym typeface="Helvetica" charset="0"/>
              </a:rPr>
              <a:t>Print pointer</a:t>
            </a:r>
            <a:endParaRPr lang="en-US" sz="1800" dirty="0">
              <a:solidFill>
                <a:srgbClr val="000000"/>
              </a:solidFill>
              <a:latin typeface="Calibri" panose="020F0502020204030204" pitchFamily="34" charset="0"/>
              <a:ea typeface="Helvetica" charset="0"/>
              <a:cs typeface="Helvetica" charset="0"/>
              <a:sym typeface="Helvetica" charset="0"/>
            </a:endParaRPr>
          </a:p>
          <a:p>
            <a:pPr marL="39688" eaLnBrk="1" hangingPunct="1">
              <a:tabLst>
                <a:tab pos="785813" algn="l"/>
              </a:tabLst>
            </a:pPr>
            <a:r>
              <a:rPr lang="en-US" sz="1800" b="0" dirty="0">
                <a:solidFill>
                  <a:srgbClr val="000000"/>
                </a:solidFill>
                <a:latin typeface="Calibri" panose="020F0502020204030204" pitchFamily="34" charset="0"/>
                <a:ea typeface="Monaco" charset="0"/>
                <a:cs typeface="Monaco" charset="0"/>
                <a:sym typeface="Monaco" charset="0"/>
              </a:rPr>
              <a:t>%x</a:t>
            </a:r>
            <a:r>
              <a:rPr lang="en-US" sz="1800" dirty="0">
                <a:solidFill>
                  <a:srgbClr val="000000"/>
                </a:solidFill>
                <a:latin typeface="Calibri" panose="020F0502020204030204" pitchFamily="34" charset="0"/>
                <a:ea typeface="Helvetica" charset="0"/>
                <a:cs typeface="Helvetica" charset="0"/>
                <a:sym typeface="Helvetica" charset="0"/>
              </a:rPr>
              <a:t>:	</a:t>
            </a:r>
            <a:r>
              <a:rPr lang="en-US" sz="1800" b="0" dirty="0">
                <a:solidFill>
                  <a:srgbClr val="000000"/>
                </a:solidFill>
                <a:latin typeface="Calibri" panose="020F0502020204030204" pitchFamily="34" charset="0"/>
                <a:ea typeface="Helvetica" charset="0"/>
                <a:cs typeface="Helvetica" charset="0"/>
                <a:sym typeface="Helvetica" charset="0"/>
              </a:rPr>
              <a:t>Print Hexadecimal</a:t>
            </a:r>
          </a:p>
        </p:txBody>
      </p:sp>
      <p:sp>
        <p:nvSpPr>
          <p:cNvPr id="16390" name="Rectangle 6"/>
          <p:cNvSpPr>
            <a:spLocks/>
          </p:cNvSpPr>
          <p:nvPr/>
        </p:nvSpPr>
        <p:spPr bwMode="auto">
          <a:xfrm>
            <a:off x="1193800" y="2362200"/>
            <a:ext cx="6743700" cy="2641600"/>
          </a:xfrm>
          <a:prstGeom prst="rect">
            <a:avLst/>
          </a:prstGeom>
          <a:solidFill>
            <a:srgbClr val="FFFF99"/>
          </a:solidFill>
          <a:ln w="1270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50800" tIns="50800" bIns="50800">
            <a:prstTxWarp prst="textNoShape">
              <a:avLst/>
            </a:prstTxWarp>
          </a:bodyPr>
          <a:lstStyle/>
          <a:p>
            <a:pPr eaLnBrk="1" hangingPunct="1">
              <a:defRPr/>
            </a:pPr>
            <a:r>
              <a:rPr lang="en-US" sz="1600" dirty="0" err="1">
                <a:solidFill>
                  <a:srgbClr val="000000"/>
                </a:solidFill>
                <a:latin typeface="Courier New"/>
                <a:ea typeface="Monaco" charset="0"/>
                <a:cs typeface="Courier New"/>
                <a:sym typeface="Monaco" charset="0"/>
              </a:rPr>
              <a:t>typedef</a:t>
            </a:r>
            <a:r>
              <a:rPr lang="en-US" sz="1600" dirty="0">
                <a:solidFill>
                  <a:srgbClr val="000000"/>
                </a:solidFill>
                <a:latin typeface="Courier New"/>
                <a:ea typeface="Monaco" charset="0"/>
                <a:cs typeface="Courier New"/>
                <a:sym typeface="Monaco" charset="0"/>
              </a:rPr>
              <a:t> unsigned char *pointer;</a:t>
            </a:r>
          </a:p>
          <a:p>
            <a:pPr eaLnBrk="1" hangingPunct="1">
              <a:defRPr/>
            </a:pPr>
            <a:endParaRPr lang="en-US" sz="1600" dirty="0">
              <a:solidFill>
                <a:srgbClr val="000000"/>
              </a:solidFill>
              <a:latin typeface="Courier New"/>
              <a:ea typeface="Monaco" charset="0"/>
              <a:cs typeface="Courier New"/>
              <a:sym typeface="Monaco" charset="0"/>
            </a:endParaRPr>
          </a:p>
          <a:p>
            <a:pPr eaLnBrk="1" hangingPunct="1">
              <a:defRPr/>
            </a:pPr>
            <a:r>
              <a:rPr lang="en-US" sz="1600" dirty="0">
                <a:solidFill>
                  <a:srgbClr val="000000"/>
                </a:solidFill>
                <a:latin typeface="Courier New"/>
                <a:ea typeface="Monaco" charset="0"/>
                <a:cs typeface="Courier New"/>
                <a:sym typeface="Monaco" charset="0"/>
              </a:rPr>
              <a:t>void </a:t>
            </a:r>
            <a:r>
              <a:rPr lang="en-US" sz="1600" dirty="0" err="1">
                <a:solidFill>
                  <a:srgbClr val="000000"/>
                </a:solidFill>
                <a:latin typeface="Courier New"/>
                <a:ea typeface="Monaco" charset="0"/>
                <a:cs typeface="Courier New"/>
                <a:sym typeface="Monaco" charset="0"/>
              </a:rPr>
              <a:t>show_bytes</a:t>
            </a:r>
            <a:r>
              <a:rPr lang="en-US" sz="1600" dirty="0">
                <a:solidFill>
                  <a:srgbClr val="000000"/>
                </a:solidFill>
                <a:latin typeface="Courier New"/>
                <a:ea typeface="Monaco" charset="0"/>
                <a:cs typeface="Courier New"/>
                <a:sym typeface="Monaco" charset="0"/>
              </a:rPr>
              <a:t>(pointer start, </a:t>
            </a:r>
            <a:r>
              <a:rPr lang="en-US" sz="1600" dirty="0" err="1">
                <a:solidFill>
                  <a:srgbClr val="000000"/>
                </a:solidFill>
                <a:latin typeface="Courier New"/>
                <a:ea typeface="Monaco" charset="0"/>
                <a:cs typeface="Courier New"/>
                <a:sym typeface="Monaco" charset="0"/>
              </a:rPr>
              <a:t>size_t</a:t>
            </a:r>
            <a:r>
              <a:rPr lang="en-US" sz="1600" dirty="0">
                <a:solidFill>
                  <a:srgbClr val="000000"/>
                </a:solidFill>
                <a:latin typeface="Courier New"/>
                <a:ea typeface="Monaco" charset="0"/>
                <a:cs typeface="Courier New"/>
                <a:sym typeface="Monaco" charset="0"/>
              </a:rPr>
              <a:t> </a:t>
            </a:r>
            <a:r>
              <a:rPr lang="en-US" sz="1600" dirty="0" err="1">
                <a:solidFill>
                  <a:srgbClr val="000000"/>
                </a:solidFill>
                <a:latin typeface="Courier New"/>
                <a:ea typeface="Monaco" charset="0"/>
                <a:cs typeface="Courier New"/>
                <a:sym typeface="Monaco" charset="0"/>
              </a:rPr>
              <a:t>len</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  </a:t>
            </a:r>
            <a:r>
              <a:rPr lang="en-US" sz="1600">
                <a:solidFill>
                  <a:srgbClr val="000000"/>
                </a:solidFill>
                <a:latin typeface="Courier New"/>
                <a:ea typeface="Monaco" charset="0"/>
                <a:cs typeface="Courier New"/>
                <a:sym typeface="Monaco" charset="0"/>
              </a:rPr>
              <a:t>size_t </a:t>
            </a:r>
            <a:r>
              <a:rPr lang="en-US" sz="1600" dirty="0" err="1">
                <a:solidFill>
                  <a:srgbClr val="000000"/>
                </a:solidFill>
                <a:latin typeface="Courier New"/>
                <a:ea typeface="Monaco" charset="0"/>
                <a:cs typeface="Courier New"/>
                <a:sym typeface="Monaco" charset="0"/>
              </a:rPr>
              <a:t>i</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  for (</a:t>
            </a:r>
            <a:r>
              <a:rPr lang="en-US" sz="1600" dirty="0" err="1">
                <a:solidFill>
                  <a:srgbClr val="000000"/>
                </a:solidFill>
                <a:latin typeface="Courier New"/>
                <a:ea typeface="Monaco" charset="0"/>
                <a:cs typeface="Courier New"/>
                <a:sym typeface="Monaco" charset="0"/>
              </a:rPr>
              <a:t>i</a:t>
            </a:r>
            <a:r>
              <a:rPr lang="en-US" sz="1600" dirty="0">
                <a:solidFill>
                  <a:srgbClr val="000000"/>
                </a:solidFill>
                <a:latin typeface="Courier New"/>
                <a:ea typeface="Monaco" charset="0"/>
                <a:cs typeface="Courier New"/>
                <a:sym typeface="Monaco" charset="0"/>
              </a:rPr>
              <a:t> = 0; </a:t>
            </a:r>
            <a:r>
              <a:rPr lang="en-US" sz="1600" dirty="0" err="1">
                <a:solidFill>
                  <a:srgbClr val="000000"/>
                </a:solidFill>
                <a:latin typeface="Courier New"/>
                <a:ea typeface="Monaco" charset="0"/>
                <a:cs typeface="Courier New"/>
                <a:sym typeface="Monaco" charset="0"/>
              </a:rPr>
              <a:t>i</a:t>
            </a:r>
            <a:r>
              <a:rPr lang="en-US" sz="1600" dirty="0">
                <a:solidFill>
                  <a:srgbClr val="000000"/>
                </a:solidFill>
                <a:latin typeface="Courier New"/>
                <a:ea typeface="Monaco" charset="0"/>
                <a:cs typeface="Courier New"/>
                <a:sym typeface="Monaco" charset="0"/>
              </a:rPr>
              <a:t> &lt; </a:t>
            </a:r>
            <a:r>
              <a:rPr lang="en-US" sz="1600" dirty="0" err="1">
                <a:solidFill>
                  <a:srgbClr val="000000"/>
                </a:solidFill>
                <a:latin typeface="Courier New"/>
                <a:ea typeface="Monaco" charset="0"/>
                <a:cs typeface="Courier New"/>
                <a:sym typeface="Monaco" charset="0"/>
              </a:rPr>
              <a:t>len</a:t>
            </a:r>
            <a:r>
              <a:rPr lang="en-US" sz="1600" dirty="0">
                <a:solidFill>
                  <a:srgbClr val="000000"/>
                </a:solidFill>
                <a:latin typeface="Courier New"/>
                <a:ea typeface="Monaco" charset="0"/>
                <a:cs typeface="Courier New"/>
                <a:sym typeface="Monaco" charset="0"/>
              </a:rPr>
              <a:t>; </a:t>
            </a:r>
            <a:r>
              <a:rPr lang="en-US" sz="1600" dirty="0" err="1">
                <a:solidFill>
                  <a:srgbClr val="000000"/>
                </a:solidFill>
                <a:latin typeface="Courier New"/>
                <a:ea typeface="Monaco" charset="0"/>
                <a:cs typeface="Courier New"/>
                <a:sym typeface="Monaco" charset="0"/>
              </a:rPr>
              <a:t>i</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    printf(”%p\t0x%.2x\n",start+i, </a:t>
            </a:r>
            <a:r>
              <a:rPr lang="en-US" sz="1600" dirty="0" err="1">
                <a:solidFill>
                  <a:srgbClr val="000000"/>
                </a:solidFill>
                <a:latin typeface="Courier New"/>
                <a:ea typeface="Monaco" charset="0"/>
                <a:cs typeface="Courier New"/>
                <a:sym typeface="Monaco" charset="0"/>
              </a:rPr>
              <a:t>start[i</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  </a:t>
            </a:r>
            <a:r>
              <a:rPr lang="en-US" sz="1600" dirty="0" err="1">
                <a:solidFill>
                  <a:srgbClr val="000000"/>
                </a:solidFill>
                <a:latin typeface="Courier New"/>
                <a:ea typeface="Monaco" charset="0"/>
                <a:cs typeface="Courier New"/>
                <a:sym typeface="Monaco" charset="0"/>
              </a:rPr>
              <a:t>printf("\n</a:t>
            </a:r>
            <a:r>
              <a:rPr lang="en-US" sz="1600" dirty="0">
                <a:solidFill>
                  <a:srgbClr val="000000"/>
                </a:solidFill>
                <a:latin typeface="Courier New"/>
                <a:ea typeface="Monaco" charset="0"/>
                <a:cs typeface="Courier New"/>
                <a:sym typeface="Monaco" charset="0"/>
              </a:rPr>
              <a:t>");</a:t>
            </a:r>
          </a:p>
          <a:p>
            <a:pPr eaLnBrk="1" hangingPunct="1">
              <a:defRPr/>
            </a:pPr>
            <a:r>
              <a:rPr lang="en-US" sz="1600" dirty="0">
                <a:solidFill>
                  <a:srgbClr val="000000"/>
                </a:solidFill>
                <a:latin typeface="Courier New"/>
                <a:ea typeface="Monaco" charset="0"/>
                <a:cs typeface="Courier New"/>
                <a:sym typeface="Monaco" charset="0"/>
              </a:rPr>
              <a:t>}</a:t>
            </a:r>
          </a:p>
        </p:txBody>
      </p:sp>
      <p:sp>
        <p:nvSpPr>
          <p:cNvPr id="2" name="灯片编号占位符 1">
            <a:extLst>
              <a:ext uri="{FF2B5EF4-FFF2-40B4-BE49-F238E27FC236}">
                <a16:creationId xmlns:a16="http://schemas.microsoft.com/office/drawing/2014/main" id="{283B5F89-B6B6-44D7-A731-B5BA6593D60C}"/>
              </a:ext>
            </a:extLst>
          </p:cNvPr>
          <p:cNvSpPr>
            <a:spLocks noGrp="1"/>
          </p:cNvSpPr>
          <p:nvPr>
            <p:ph type="sldNum" sz="quarter" idx="12"/>
          </p:nvPr>
        </p:nvSpPr>
        <p:spPr/>
        <p:txBody>
          <a:bodyPr/>
          <a:lstStyle/>
          <a:p>
            <a:pPr>
              <a:defRPr/>
            </a:pPr>
            <a:fld id="{7CD91111-FDA0-40C1-BB89-68CC8A010988}" type="slidenum">
              <a:rPr lang="zh-CN" altLang="en-US" smtClean="0"/>
              <a:pPr>
                <a:defRPr/>
              </a:pPr>
              <a:t>75</a:t>
            </a:fld>
            <a:endParaRPr lang="en-US" altLang="zh-CN"/>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noChangeArrowheads="1"/>
          </p:cNvSpPr>
          <p:nvPr>
            <p:ph type="title"/>
          </p:nvPr>
        </p:nvSpPr>
        <p:spPr/>
        <p:txBody>
          <a:bodyPr/>
          <a:lstStyle/>
          <a:p>
            <a:pPr marL="119063" indent="-119063" eaLnBrk="1" hangingPunct="1"/>
            <a:r>
              <a:rPr lang="en-US">
                <a:latin typeface="Courier New Bold" charset="0"/>
                <a:ea typeface="Courier New Bold" charset="0"/>
                <a:cs typeface="Courier New Bold" charset="0"/>
                <a:sym typeface="Courier New Bold" charset="0"/>
              </a:rPr>
              <a:t>show_bytes</a:t>
            </a:r>
            <a:r>
              <a:rPr lang="en-US"/>
              <a:t> Execution Example</a:t>
            </a:r>
          </a:p>
        </p:txBody>
      </p:sp>
      <p:sp>
        <p:nvSpPr>
          <p:cNvPr id="17412" name="Rectangle 4"/>
          <p:cNvSpPr>
            <a:spLocks/>
          </p:cNvSpPr>
          <p:nvPr/>
        </p:nvSpPr>
        <p:spPr bwMode="auto">
          <a:xfrm>
            <a:off x="952500" y="1447800"/>
            <a:ext cx="7226300" cy="13716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40639" bIns="0">
            <a:prstTxWarp prst="textNoShape">
              <a:avLst/>
            </a:prstTxWarp>
          </a:bodyPr>
          <a:lstStyle/>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a = 15213;</a:t>
            </a:r>
          </a:p>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printf("int</a:t>
            </a:r>
            <a:r>
              <a:rPr lang="en-US" sz="2000" b="0" dirty="0">
                <a:solidFill>
                  <a:srgbClr val="000000"/>
                </a:solidFill>
                <a:latin typeface="Courier New"/>
                <a:ea typeface="Monaco" charset="0"/>
                <a:cs typeface="Courier New"/>
                <a:sym typeface="Monaco" charset="0"/>
              </a:rPr>
              <a:t> a = 15213;\n");</a:t>
            </a:r>
          </a:p>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show_bytes((pointer</a:t>
            </a:r>
            <a:r>
              <a:rPr lang="en-US" sz="2000" b="0" dirty="0">
                <a:solidFill>
                  <a:srgbClr val="000000"/>
                </a:solidFill>
                <a:latin typeface="Courier New"/>
                <a:ea typeface="Monaco" charset="0"/>
                <a:cs typeface="Courier New"/>
                <a:sym typeface="Monaco" charset="0"/>
              </a:rPr>
              <a:t>) &amp;a, </a:t>
            </a:r>
            <a:r>
              <a:rPr lang="en-US" sz="2000" b="0" dirty="0" err="1">
                <a:solidFill>
                  <a:srgbClr val="000000"/>
                </a:solidFill>
                <a:latin typeface="Courier New"/>
                <a:ea typeface="Monaco" charset="0"/>
                <a:cs typeface="Courier New"/>
                <a:sym typeface="Monaco" charset="0"/>
              </a:rPr>
              <a:t>sizeof(int</a:t>
            </a:r>
            <a:r>
              <a:rPr lang="en-US" sz="2000" b="0" dirty="0">
                <a:solidFill>
                  <a:srgbClr val="000000"/>
                </a:solidFill>
                <a:latin typeface="Courier New"/>
                <a:ea typeface="Monaco" charset="0"/>
                <a:cs typeface="Courier New"/>
                <a:sym typeface="Monaco" charset="0"/>
              </a:rPr>
              <a:t>));</a:t>
            </a:r>
          </a:p>
        </p:txBody>
      </p:sp>
      <p:sp>
        <p:nvSpPr>
          <p:cNvPr id="52230" name="Rectangle 5"/>
          <p:cNvSpPr>
            <a:spLocks/>
          </p:cNvSpPr>
          <p:nvPr/>
        </p:nvSpPr>
        <p:spPr bwMode="auto">
          <a:xfrm>
            <a:off x="2507119" y="3203575"/>
            <a:ext cx="3239177" cy="369332"/>
          </a:xfrm>
          <a:prstGeom prst="rect">
            <a:avLst/>
          </a:prstGeom>
          <a:noFill/>
          <a:ln w="25400">
            <a:noFill/>
            <a:miter lim="800000"/>
            <a:headEnd/>
            <a:tailEnd/>
          </a:ln>
        </p:spPr>
        <p:txBody>
          <a:bodyPr wrap="none" lIns="0" tIns="0" rIns="40639" bIns="0">
            <a:prstTxWarp prst="textNoShape">
              <a:avLst/>
            </a:prstTxWarp>
            <a:spAutoFit/>
          </a:bodyPr>
          <a:lstStyle/>
          <a:p>
            <a:pPr marL="39688" algn="ctr" eaLnBrk="1" hangingPunct="1"/>
            <a:r>
              <a:rPr lang="en-US" dirty="0">
                <a:solidFill>
                  <a:srgbClr val="000000"/>
                </a:solidFill>
                <a:latin typeface="Helvetica" charset="0"/>
                <a:ea typeface="Helvetica" charset="0"/>
                <a:cs typeface="Helvetica" charset="0"/>
                <a:sym typeface="Helvetica" charset="0"/>
              </a:rPr>
              <a:t>Result (Linux x86-64):</a:t>
            </a:r>
          </a:p>
        </p:txBody>
      </p:sp>
      <p:sp>
        <p:nvSpPr>
          <p:cNvPr id="17414" name="Rectangle 6"/>
          <p:cNvSpPr>
            <a:spLocks/>
          </p:cNvSpPr>
          <p:nvPr/>
        </p:nvSpPr>
        <p:spPr bwMode="auto">
          <a:xfrm>
            <a:off x="2476500" y="3733800"/>
            <a:ext cx="3340100" cy="2260600"/>
          </a:xfrm>
          <a:prstGeom prst="rect">
            <a:avLst/>
          </a:prstGeom>
          <a:solidFill>
            <a:srgbClr val="E0E0E0"/>
          </a:solidFill>
          <a:ln w="6350" cap="flat">
            <a:solidFill>
              <a:srgbClr val="DBF2DA"/>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40639" bIns="0">
            <a:prstTxWarp prst="textNoShape">
              <a:avLst/>
            </a:prstTxWarp>
          </a:bodyPr>
          <a:lstStyle/>
          <a:p>
            <a:pPr marL="39688" eaLnBrk="1" hangingPunct="1">
              <a:spcBef>
                <a:spcPts val="300"/>
              </a:spcBef>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a = 15213;</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0x7fffb7f71dbc	6d</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0x7fffb7f71dbd	3b</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0x7fffb7f71dbe	00</a:t>
            </a:r>
          </a:p>
          <a:p>
            <a:pPr marL="39688" eaLnBrk="1" hangingPunct="1">
              <a:spcBef>
                <a:spcPts val="300"/>
              </a:spcBef>
              <a:defRPr/>
            </a:pPr>
            <a:r>
              <a:rPr lang="en-US" sz="2000" b="0" dirty="0">
                <a:solidFill>
                  <a:srgbClr val="000000"/>
                </a:solidFill>
                <a:latin typeface="Courier New"/>
                <a:ea typeface="Monaco" charset="0"/>
                <a:cs typeface="Courier New"/>
                <a:sym typeface="Monaco" charset="0"/>
              </a:rPr>
              <a:t>0x7fffb7f71dbf	00</a:t>
            </a:r>
          </a:p>
        </p:txBody>
      </p:sp>
      <p:sp>
        <p:nvSpPr>
          <p:cNvPr id="2" name="灯片编号占位符 1">
            <a:extLst>
              <a:ext uri="{FF2B5EF4-FFF2-40B4-BE49-F238E27FC236}">
                <a16:creationId xmlns:a16="http://schemas.microsoft.com/office/drawing/2014/main" id="{F7D28615-2698-49ED-800E-6DB9C935D74D}"/>
              </a:ext>
            </a:extLst>
          </p:cNvPr>
          <p:cNvSpPr>
            <a:spLocks noGrp="1"/>
          </p:cNvSpPr>
          <p:nvPr>
            <p:ph type="sldNum" sz="quarter" idx="12"/>
          </p:nvPr>
        </p:nvSpPr>
        <p:spPr/>
        <p:txBody>
          <a:bodyPr/>
          <a:lstStyle/>
          <a:p>
            <a:pPr>
              <a:defRPr/>
            </a:pPr>
            <a:fld id="{7CD91111-FDA0-40C1-BB89-68CC8A010988}" type="slidenum">
              <a:rPr lang="zh-CN" altLang="en-US" smtClean="0"/>
              <a:pPr>
                <a:defRPr/>
              </a:pPr>
              <a:t>76</a:t>
            </a:fld>
            <a:endParaRPr lang="en-US" altLang="zh-CN"/>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type="title"/>
          </p:nvPr>
        </p:nvSpPr>
        <p:spPr/>
        <p:txBody>
          <a:bodyPr/>
          <a:lstStyle/>
          <a:p>
            <a:pPr marL="119063" indent="-119063" eaLnBrk="1" hangingPunct="1"/>
            <a:r>
              <a:rPr lang="en-US" dirty="0"/>
              <a:t>Representing Pointers</a:t>
            </a:r>
          </a:p>
        </p:txBody>
      </p:sp>
      <p:sp>
        <p:nvSpPr>
          <p:cNvPr id="54277" name="Rectangle 4"/>
          <p:cNvSpPr>
            <a:spLocks/>
          </p:cNvSpPr>
          <p:nvPr/>
        </p:nvSpPr>
        <p:spPr bwMode="auto">
          <a:xfrm>
            <a:off x="152400" y="5643306"/>
            <a:ext cx="8839200" cy="673100"/>
          </a:xfrm>
          <a:prstGeom prst="rect">
            <a:avLst/>
          </a:prstGeom>
          <a:noFill/>
          <a:ln w="25400">
            <a:noFill/>
            <a:miter lim="800000"/>
            <a:headEnd/>
            <a:tailEnd/>
          </a:ln>
        </p:spPr>
        <p:txBody>
          <a:bodyPr lIns="50800" tIns="50800" bIns="50800">
            <a:prstTxWarp prst="textNoShape">
              <a:avLst/>
            </a:prstTxWarp>
          </a:bodyPr>
          <a:lstStyle/>
          <a:p>
            <a:pPr eaLnBrk="1" hangingPunct="1"/>
            <a:r>
              <a:rPr lang="en-US" sz="2000" b="0" dirty="0">
                <a:latin typeface="Calibri Bold" charset="0"/>
                <a:ea typeface="Calibri Bold" charset="0"/>
                <a:cs typeface="Calibri Bold" charset="0"/>
                <a:sym typeface="Calibri Bold" charset="0"/>
              </a:rPr>
              <a:t>Different compilers &amp; machines assign different locations to objects</a:t>
            </a:r>
          </a:p>
          <a:p>
            <a:pPr eaLnBrk="1" hangingPunct="1"/>
            <a:endParaRPr lang="en-US" sz="900" b="0" dirty="0">
              <a:latin typeface="Calibri Bold" charset="0"/>
              <a:ea typeface="Calibri Bold" charset="0"/>
              <a:cs typeface="Calibri Bold" charset="0"/>
              <a:sym typeface="Calibri Bold" charset="0"/>
            </a:endParaRPr>
          </a:p>
          <a:p>
            <a:pPr eaLnBrk="1" hangingPunct="1"/>
            <a:r>
              <a:rPr lang="en-US" sz="2000" b="0" dirty="0">
                <a:latin typeface="Calibri Bold" charset="0"/>
                <a:ea typeface="Calibri Bold" charset="0"/>
                <a:cs typeface="Calibri Bold" charset="0"/>
                <a:sym typeface="Calibri Bold" charset="0"/>
              </a:rPr>
              <a:t>Even get different results each time run program</a:t>
            </a:r>
          </a:p>
        </p:txBody>
      </p:sp>
      <p:sp>
        <p:nvSpPr>
          <p:cNvPr id="19461" name="Rectangle 5"/>
          <p:cNvSpPr>
            <a:spLocks/>
          </p:cNvSpPr>
          <p:nvPr/>
        </p:nvSpPr>
        <p:spPr bwMode="auto">
          <a:xfrm>
            <a:off x="412750" y="1365647"/>
            <a:ext cx="2308700" cy="615553"/>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wrap="none" lIns="0" tIns="0" rIns="0" bIns="0">
            <a:prstTxWarp prst="textNoShape">
              <a:avLst/>
            </a:prstTxWarp>
            <a:spAutoFit/>
          </a:bodyPr>
          <a:lstStyle/>
          <a:p>
            <a:pPr eaLnBrk="1" hangingPunct="1">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B = -15213;</a:t>
            </a:r>
          </a:p>
          <a:p>
            <a:pPr eaLnBrk="1" hangingPunct="1">
              <a:defRPr/>
            </a:pPr>
            <a:r>
              <a:rPr lang="en-US" sz="2000" b="0" dirty="0" err="1">
                <a:solidFill>
                  <a:srgbClr val="000000"/>
                </a:solidFill>
                <a:latin typeface="Courier New"/>
                <a:ea typeface="Monaco" charset="0"/>
                <a:cs typeface="Courier New"/>
                <a:sym typeface="Monaco" charset="0"/>
              </a:rPr>
              <a:t>int</a:t>
            </a:r>
            <a:r>
              <a:rPr lang="en-US" sz="2000" b="0" dirty="0">
                <a:solidFill>
                  <a:srgbClr val="000000"/>
                </a:solidFill>
                <a:latin typeface="Courier New"/>
                <a:ea typeface="Monaco" charset="0"/>
                <a:cs typeface="Courier New"/>
                <a:sym typeface="Monaco" charset="0"/>
              </a:rPr>
              <a:t> *P = &amp;B;</a:t>
            </a:r>
          </a:p>
        </p:txBody>
      </p:sp>
      <p:sp>
        <p:nvSpPr>
          <p:cNvPr id="54279" name="Rectangle 6"/>
          <p:cNvSpPr>
            <a:spLocks/>
          </p:cNvSpPr>
          <p:nvPr/>
        </p:nvSpPr>
        <p:spPr bwMode="auto">
          <a:xfrm>
            <a:off x="5784850" y="2133600"/>
            <a:ext cx="865188" cy="3810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x86-64</a:t>
            </a:r>
          </a:p>
        </p:txBody>
      </p:sp>
      <p:sp>
        <p:nvSpPr>
          <p:cNvPr id="54280" name="Rectangle 7"/>
          <p:cNvSpPr>
            <a:spLocks/>
          </p:cNvSpPr>
          <p:nvPr/>
        </p:nvSpPr>
        <p:spPr bwMode="auto">
          <a:xfrm>
            <a:off x="3581400" y="2133600"/>
            <a:ext cx="585788" cy="38100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sp>
        <p:nvSpPr>
          <p:cNvPr id="54281" name="Rectangle 8"/>
          <p:cNvSpPr>
            <a:spLocks/>
          </p:cNvSpPr>
          <p:nvPr/>
        </p:nvSpPr>
        <p:spPr bwMode="auto">
          <a:xfrm>
            <a:off x="4733925" y="2133600"/>
            <a:ext cx="636588" cy="38100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IA32</a:t>
            </a:r>
          </a:p>
        </p:txBody>
      </p:sp>
      <p:graphicFrame>
        <p:nvGraphicFramePr>
          <p:cNvPr id="19465" name="Group 9"/>
          <p:cNvGraphicFramePr>
            <a:graphicFrameLocks noGrp="1"/>
          </p:cNvGraphicFramePr>
          <p:nvPr/>
        </p:nvGraphicFramePr>
        <p:xfrm>
          <a:off x="3590925" y="2527300"/>
          <a:ext cx="635000" cy="1524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EF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FF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FB</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2C</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3"/>
                  </a:ext>
                </a:extLst>
              </a:tr>
            </a:tbl>
          </a:graphicData>
        </a:graphic>
      </p:graphicFrame>
      <p:graphicFrame>
        <p:nvGraphicFramePr>
          <p:cNvPr id="19483" name="Group 27"/>
          <p:cNvGraphicFramePr>
            <a:graphicFrameLocks noGrp="1"/>
          </p:cNvGraphicFramePr>
          <p:nvPr/>
        </p:nvGraphicFramePr>
        <p:xfrm>
          <a:off x="4746625" y="2527300"/>
          <a:ext cx="635000" cy="1524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AC</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28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F5</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FF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3"/>
                  </a:ext>
                </a:extLst>
              </a:tr>
            </a:tbl>
          </a:graphicData>
        </a:graphic>
      </p:graphicFrame>
      <p:graphicFrame>
        <p:nvGraphicFramePr>
          <p:cNvPr id="19501" name="Group 45"/>
          <p:cNvGraphicFramePr>
            <a:graphicFrameLocks noGrp="1"/>
          </p:cNvGraphicFramePr>
          <p:nvPr/>
        </p:nvGraphicFramePr>
        <p:xfrm>
          <a:off x="5902325" y="2527300"/>
          <a:ext cx="635000" cy="3048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3C</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1B</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FE</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82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FD</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7F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7"/>
                  </a:ext>
                </a:extLst>
              </a:tr>
            </a:tbl>
          </a:graphicData>
        </a:graphic>
      </p:graphicFrame>
      <p:sp>
        <p:nvSpPr>
          <p:cNvPr id="2" name="灯片编号占位符 1">
            <a:extLst>
              <a:ext uri="{FF2B5EF4-FFF2-40B4-BE49-F238E27FC236}">
                <a16:creationId xmlns:a16="http://schemas.microsoft.com/office/drawing/2014/main" id="{568D007E-5DAE-4232-9697-0D3DC3EAB03E}"/>
              </a:ext>
            </a:extLst>
          </p:cNvPr>
          <p:cNvSpPr>
            <a:spLocks noGrp="1"/>
          </p:cNvSpPr>
          <p:nvPr>
            <p:ph type="sldNum" sz="quarter" idx="12"/>
          </p:nvPr>
        </p:nvSpPr>
        <p:spPr/>
        <p:txBody>
          <a:bodyPr/>
          <a:lstStyle/>
          <a:p>
            <a:pPr>
              <a:defRPr/>
            </a:pPr>
            <a:fld id="{7CD91111-FDA0-40C1-BB89-68CC8A010988}" type="slidenum">
              <a:rPr lang="zh-CN" altLang="en-US" smtClean="0"/>
              <a:pPr>
                <a:defRPr/>
              </a:pPr>
              <a:t>77</a:t>
            </a:fld>
            <a:endParaRPr lang="en-US" altLang="zh-CN"/>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p:cNvSpPr>
          <p:nvPr/>
        </p:nvSpPr>
        <p:spPr bwMode="auto">
          <a:xfrm>
            <a:off x="4991100" y="1206500"/>
            <a:ext cx="3911600" cy="4572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25400" tIns="25400" rIns="65086" bIns="25400">
            <a:prstTxWarp prst="textNoShape">
              <a:avLst/>
            </a:prstTxWarp>
          </a:bodyPr>
          <a:lstStyle/>
          <a:p>
            <a:pPr marL="398463" indent="-385763" algn="ctr" eaLnBrk="1" hangingPunct="1">
              <a:lnSpc>
                <a:spcPct val="95000"/>
              </a:lnSpc>
              <a:spcBef>
                <a:spcPts val="1150"/>
              </a:spcBef>
              <a:defRPr/>
            </a:pPr>
            <a:r>
              <a:rPr lang="en-US" sz="2000" b="0" dirty="0">
                <a:solidFill>
                  <a:srgbClr val="000000"/>
                </a:solidFill>
                <a:effectLst>
                  <a:outerShdw blurRad="38100" dist="38100" dir="2700000" algn="tl">
                    <a:srgbClr val="DDDDDD"/>
                  </a:outerShdw>
                </a:effectLst>
                <a:latin typeface="Courier New"/>
                <a:ea typeface="Monaco" charset="0"/>
                <a:cs typeface="Courier New"/>
                <a:sym typeface="Monaco" charset="0"/>
              </a:rPr>
              <a:t>char S[6] = "18213";</a:t>
            </a:r>
          </a:p>
        </p:txBody>
      </p:sp>
      <p:sp>
        <p:nvSpPr>
          <p:cNvPr id="17" name="Rectangle 3"/>
          <p:cNvSpPr>
            <a:spLocks noGrp="1" noChangeArrowheads="1"/>
          </p:cNvSpPr>
          <p:nvPr>
            <p:ph type="title"/>
          </p:nvPr>
        </p:nvSpPr>
        <p:spPr/>
        <p:txBody>
          <a:bodyPr/>
          <a:lstStyle/>
          <a:p>
            <a:pPr marL="119063" indent="-119063" eaLnBrk="1" hangingPunct="1"/>
            <a:r>
              <a:rPr lang="en-US" dirty="0"/>
              <a:t>Representing Strings</a:t>
            </a:r>
          </a:p>
        </p:txBody>
      </p:sp>
      <p:sp>
        <p:nvSpPr>
          <p:cNvPr id="55301" name="Rectangle 4"/>
          <p:cNvSpPr>
            <a:spLocks noGrp="1" noChangeArrowheads="1"/>
          </p:cNvSpPr>
          <p:nvPr>
            <p:ph idx="1"/>
          </p:nvPr>
        </p:nvSpPr>
        <p:spPr>
          <a:xfrm>
            <a:off x="381000" y="1323975"/>
            <a:ext cx="7896225" cy="4972050"/>
          </a:xfrm>
        </p:spPr>
        <p:txBody>
          <a:bodyPr/>
          <a:lstStyle/>
          <a:p>
            <a:pPr eaLnBrk="1" hangingPunct="1"/>
            <a:r>
              <a:rPr lang="en-US" sz="2400" dirty="0"/>
              <a:t>Strings in C</a:t>
            </a:r>
          </a:p>
          <a:p>
            <a:pPr marL="552450" lvl="1" eaLnBrk="1" hangingPunct="1"/>
            <a:r>
              <a:rPr lang="en-US" sz="2000" dirty="0"/>
              <a:t>Represented by array of characters</a:t>
            </a:r>
          </a:p>
          <a:p>
            <a:pPr marL="552450" lvl="1" eaLnBrk="1" hangingPunct="1"/>
            <a:r>
              <a:rPr lang="en-US" sz="2000" dirty="0"/>
              <a:t>Each character encoded in ASCII format</a:t>
            </a:r>
          </a:p>
          <a:p>
            <a:pPr marL="838200" lvl="2" eaLnBrk="1" hangingPunct="1"/>
            <a:r>
              <a:rPr lang="en-US" sz="1800" dirty="0"/>
              <a:t>Standard 7-bit encoding of character set</a:t>
            </a:r>
          </a:p>
          <a:p>
            <a:pPr marL="838200" lvl="2" eaLnBrk="1" hangingPunct="1"/>
            <a:r>
              <a:rPr lang="en-US" sz="1800" dirty="0"/>
              <a:t>Character “0” has code 0x30</a:t>
            </a:r>
          </a:p>
          <a:p>
            <a:pPr marL="1181100" lvl="3" eaLnBrk="1" hangingPunct="1"/>
            <a:r>
              <a:rPr lang="en-US" sz="1800" dirty="0"/>
              <a:t>Digit </a:t>
            </a:r>
            <a:r>
              <a:rPr lang="en-US" sz="1800" i="1" dirty="0" err="1">
                <a:latin typeface="Calibri Italic" charset="0"/>
                <a:ea typeface="Calibri Italic" charset="0"/>
                <a:cs typeface="Calibri Italic" charset="0"/>
                <a:sym typeface="Calibri Italic" charset="0"/>
              </a:rPr>
              <a:t>i</a:t>
            </a:r>
            <a:r>
              <a:rPr lang="en-US" sz="1800" dirty="0"/>
              <a:t>  has code 0x30+</a:t>
            </a:r>
            <a:r>
              <a:rPr lang="en-US" sz="1800" i="1" dirty="0">
                <a:latin typeface="Calibri Italic" charset="0"/>
                <a:ea typeface="Calibri Italic" charset="0"/>
                <a:cs typeface="Calibri Italic" charset="0"/>
                <a:sym typeface="Calibri Italic" charset="0"/>
              </a:rPr>
              <a:t>i</a:t>
            </a:r>
            <a:endParaRPr lang="en-US" sz="1800" i="1" dirty="0"/>
          </a:p>
          <a:p>
            <a:pPr marL="552450" lvl="1" eaLnBrk="1" hangingPunct="1"/>
            <a:r>
              <a:rPr lang="en-US" sz="2000" dirty="0"/>
              <a:t>String should be null-terminated</a:t>
            </a:r>
          </a:p>
          <a:p>
            <a:pPr marL="838200" lvl="2" eaLnBrk="1" hangingPunct="1"/>
            <a:r>
              <a:rPr lang="en-US" sz="1800" dirty="0"/>
              <a:t>Final character = 0</a:t>
            </a:r>
          </a:p>
          <a:p>
            <a:pPr eaLnBrk="1" hangingPunct="1"/>
            <a:r>
              <a:rPr lang="en-US" sz="2400" dirty="0"/>
              <a:t>Compatibility</a:t>
            </a:r>
          </a:p>
          <a:p>
            <a:pPr marL="552450" lvl="1" eaLnBrk="1" hangingPunct="1"/>
            <a:r>
              <a:rPr lang="en-US" sz="2000" dirty="0"/>
              <a:t>Byte ordering not an issue</a:t>
            </a:r>
          </a:p>
        </p:txBody>
      </p:sp>
      <p:sp>
        <p:nvSpPr>
          <p:cNvPr id="55302" name="Rectangle 5"/>
          <p:cNvSpPr>
            <a:spLocks/>
          </p:cNvSpPr>
          <p:nvPr/>
        </p:nvSpPr>
        <p:spPr bwMode="auto">
          <a:xfrm>
            <a:off x="6254813" y="2246313"/>
            <a:ext cx="631217"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IA32</a:t>
            </a:r>
          </a:p>
        </p:txBody>
      </p:sp>
      <p:sp>
        <p:nvSpPr>
          <p:cNvPr id="55303" name="Rectangle 6"/>
          <p:cNvSpPr>
            <a:spLocks/>
          </p:cNvSpPr>
          <p:nvPr/>
        </p:nvSpPr>
        <p:spPr bwMode="auto">
          <a:xfrm>
            <a:off x="7894637" y="2246313"/>
            <a:ext cx="585788" cy="381000"/>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nvGrpSpPr>
          <p:cNvPr id="2" name="Group 7"/>
          <p:cNvGrpSpPr>
            <a:grpSpLocks/>
          </p:cNvGrpSpPr>
          <p:nvPr/>
        </p:nvGrpSpPr>
        <p:grpSpPr bwMode="auto">
          <a:xfrm>
            <a:off x="6935787" y="2832100"/>
            <a:ext cx="914400" cy="1906588"/>
            <a:chOff x="0" y="0"/>
            <a:chExt cx="576" cy="1201"/>
          </a:xfrm>
        </p:grpSpPr>
        <p:sp>
          <p:nvSpPr>
            <p:cNvPr id="55337" name="Line 8"/>
            <p:cNvSpPr>
              <a:spLocks noChangeShapeType="1"/>
            </p:cNvSpPr>
            <p:nvPr/>
          </p:nvSpPr>
          <p:spPr bwMode="auto">
            <a:xfrm>
              <a:off x="0" y="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Courier New"/>
                <a:ea typeface="ヒラギノ角ゴ ProN W3" charset="-128"/>
                <a:cs typeface="Courier New"/>
                <a:sym typeface="Gill Sans" charset="0"/>
              </a:endParaRPr>
            </a:p>
          </p:txBody>
        </p:sp>
        <p:sp>
          <p:nvSpPr>
            <p:cNvPr id="55338" name="Line 9"/>
            <p:cNvSpPr>
              <a:spLocks noChangeShapeType="1"/>
            </p:cNvSpPr>
            <p:nvPr/>
          </p:nvSpPr>
          <p:spPr bwMode="auto">
            <a:xfrm>
              <a:off x="0" y="24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Courier New"/>
                <a:ea typeface="ヒラギノ角ゴ ProN W3" charset="-128"/>
                <a:cs typeface="Courier New"/>
                <a:sym typeface="Gill Sans" charset="0"/>
              </a:endParaRPr>
            </a:p>
          </p:txBody>
        </p:sp>
        <p:sp>
          <p:nvSpPr>
            <p:cNvPr id="55339" name="Line 10"/>
            <p:cNvSpPr>
              <a:spLocks noChangeShapeType="1"/>
            </p:cNvSpPr>
            <p:nvPr/>
          </p:nvSpPr>
          <p:spPr bwMode="auto">
            <a:xfrm>
              <a:off x="0" y="48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Courier New"/>
                <a:ea typeface="ヒラギノ角ゴ ProN W3" charset="-128"/>
                <a:cs typeface="Courier New"/>
                <a:sym typeface="Gill Sans" charset="0"/>
              </a:endParaRPr>
            </a:p>
          </p:txBody>
        </p:sp>
        <p:sp>
          <p:nvSpPr>
            <p:cNvPr id="55340" name="Line 11"/>
            <p:cNvSpPr>
              <a:spLocks noChangeShapeType="1"/>
            </p:cNvSpPr>
            <p:nvPr/>
          </p:nvSpPr>
          <p:spPr bwMode="auto">
            <a:xfrm>
              <a:off x="0" y="72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Courier New"/>
                <a:ea typeface="ヒラギノ角ゴ ProN W3" charset="-128"/>
                <a:cs typeface="Courier New"/>
                <a:sym typeface="Gill Sans" charset="0"/>
              </a:endParaRPr>
            </a:p>
          </p:txBody>
        </p:sp>
        <p:sp>
          <p:nvSpPr>
            <p:cNvPr id="55341" name="Line 12"/>
            <p:cNvSpPr>
              <a:spLocks noChangeShapeType="1"/>
            </p:cNvSpPr>
            <p:nvPr/>
          </p:nvSpPr>
          <p:spPr bwMode="auto">
            <a:xfrm>
              <a:off x="0" y="96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Courier New"/>
                <a:ea typeface="ヒラギノ角ゴ ProN W3" charset="-128"/>
                <a:cs typeface="Courier New"/>
                <a:sym typeface="Gill Sans" charset="0"/>
              </a:endParaRPr>
            </a:p>
          </p:txBody>
        </p:sp>
        <p:sp>
          <p:nvSpPr>
            <p:cNvPr id="55342" name="Line 13"/>
            <p:cNvSpPr>
              <a:spLocks noChangeShapeType="1"/>
            </p:cNvSpPr>
            <p:nvPr/>
          </p:nvSpPr>
          <p:spPr bwMode="auto">
            <a:xfrm>
              <a:off x="0" y="1200"/>
              <a:ext cx="576"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Courier New"/>
                <a:ea typeface="ヒラギノ角ゴ ProN W3" charset="-128"/>
                <a:cs typeface="Courier New"/>
                <a:sym typeface="Gill Sans" charset="0"/>
              </a:endParaRPr>
            </a:p>
          </p:txBody>
        </p:sp>
      </p:grpSp>
      <p:graphicFrame>
        <p:nvGraphicFramePr>
          <p:cNvPr id="20494" name="Group 14"/>
          <p:cNvGraphicFramePr>
            <a:graphicFrameLocks noGrp="1"/>
          </p:cNvGraphicFramePr>
          <p:nvPr/>
        </p:nvGraphicFramePr>
        <p:xfrm>
          <a:off x="6291262" y="2667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graphicFrame>
        <p:nvGraphicFramePr>
          <p:cNvPr id="20520" name="Group 40"/>
          <p:cNvGraphicFramePr>
            <a:graphicFrameLocks noGrp="1"/>
          </p:cNvGraphicFramePr>
          <p:nvPr/>
        </p:nvGraphicFramePr>
        <p:xfrm>
          <a:off x="7866062" y="2667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rgbClr val="000080"/>
                          </a:solidFill>
                          <a:effectLst/>
                          <a:latin typeface="Courier New"/>
                          <a:ea typeface="Monaco" charset="0"/>
                          <a:cs typeface="Courier New"/>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sp>
        <p:nvSpPr>
          <p:cNvPr id="3" name="灯片编号占位符 2">
            <a:extLst>
              <a:ext uri="{FF2B5EF4-FFF2-40B4-BE49-F238E27FC236}">
                <a16:creationId xmlns:a16="http://schemas.microsoft.com/office/drawing/2014/main" id="{100A2BE4-DEE3-4F68-B120-F4F7500DFE37}"/>
              </a:ext>
            </a:extLst>
          </p:cNvPr>
          <p:cNvSpPr>
            <a:spLocks noGrp="1"/>
          </p:cNvSpPr>
          <p:nvPr>
            <p:ph type="sldNum" sz="quarter" idx="12"/>
          </p:nvPr>
        </p:nvSpPr>
        <p:spPr/>
        <p:txBody>
          <a:bodyPr/>
          <a:lstStyle/>
          <a:p>
            <a:pPr>
              <a:defRPr/>
            </a:pPr>
            <a:fld id="{7CD91111-FDA0-40C1-BB89-68CC8A010988}" type="slidenum">
              <a:rPr lang="zh-CN" altLang="en-US" smtClean="0"/>
              <a:pPr>
                <a:defRPr/>
              </a:pPr>
              <a:t>78</a:t>
            </a:fld>
            <a:endParaRPr lang="en-US" altLang="zh-CN"/>
          </a:p>
        </p:txBody>
      </p:sp>
    </p:spTree>
    <p:extLst>
      <p:ext uri="{BB962C8B-B14F-4D97-AF65-F5344CB8AC3E}">
        <p14:creationId xmlns:p14="http://schemas.microsoft.com/office/powerpoint/2010/main" val="37959925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1"/>
          <p:cNvSpPr>
            <a:spLocks/>
          </p:cNvSpPr>
          <p:nvPr/>
        </p:nvSpPr>
        <p:spPr bwMode="auto">
          <a:xfrm>
            <a:off x="495300" y="2895600"/>
            <a:ext cx="8166100" cy="1193800"/>
          </a:xfrm>
          <a:prstGeom prst="rect">
            <a:avLst/>
          </a:prstGeom>
          <a:solidFill>
            <a:schemeClr val="bg2">
              <a:lumMod val="20000"/>
              <a:lumOff val="80000"/>
            </a:schemeClr>
          </a:solidFill>
          <a:ln w="19050">
            <a:noFill/>
            <a:miter lim="800000"/>
            <a:headEnd/>
            <a:tailEnd/>
          </a:ln>
        </p:spPr>
        <p:txBody>
          <a:bodyPr lIns="50800" tIns="50800" rIns="45720" bIns="50800">
            <a:prstTxWarp prst="textNoShape">
              <a:avLst/>
            </a:prstTxWarp>
          </a:bodyPr>
          <a:lstStyle/>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a:t>
            </a:r>
            <a:r>
              <a:rPr lang="en-US" sz="1800">
                <a:solidFill>
                  <a:srgbClr val="800000"/>
                </a:solidFill>
                <a:latin typeface="Helvetica" charset="0"/>
                <a:ea typeface="Helvetica" charset="0"/>
                <a:cs typeface="Helvetica" charset="0"/>
                <a:sym typeface="Helvetica" charset="0"/>
              </a:rPr>
              <a:t>Address	Instruction Code	Assembly Rendition</a:t>
            </a:r>
          </a:p>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8048365:	5b                   	pop    %ebx</a:t>
            </a:r>
          </a:p>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8048366:	81 c3 ab 12 00 00    	add    $0x12ab,%ebx</a:t>
            </a:r>
          </a:p>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804836c:	83 bb 28 00 00 00 00 	cmpl   $0x0,0x28(%ebx)</a:t>
            </a:r>
          </a:p>
        </p:txBody>
      </p:sp>
      <p:sp>
        <p:nvSpPr>
          <p:cNvPr id="50181" name="Rectangle 4"/>
          <p:cNvSpPr>
            <a:spLocks noGrp="1" noChangeArrowheads="1"/>
          </p:cNvSpPr>
          <p:nvPr>
            <p:ph type="title"/>
          </p:nvPr>
        </p:nvSpPr>
        <p:spPr>
          <a:xfrm>
            <a:off x="457199" y="48986"/>
            <a:ext cx="8305799" cy="636814"/>
          </a:xfrm>
        </p:spPr>
        <p:txBody>
          <a:bodyPr/>
          <a:lstStyle/>
          <a:p>
            <a:pPr marL="119063" indent="-119063" eaLnBrk="1" hangingPunct="1"/>
            <a:r>
              <a:rPr lang="en-US"/>
              <a:t>Reading Byte-Reversed Listings</a:t>
            </a:r>
          </a:p>
        </p:txBody>
      </p:sp>
      <p:sp>
        <p:nvSpPr>
          <p:cNvPr id="15365" name="Rectangle 5"/>
          <p:cNvSpPr>
            <a:spLocks noGrp="1" noChangeArrowheads="1"/>
          </p:cNvSpPr>
          <p:nvPr>
            <p:ph idx="1"/>
          </p:nvPr>
        </p:nvSpPr>
        <p:spPr>
          <a:xfrm>
            <a:off x="457200" y="838200"/>
            <a:ext cx="8305800" cy="5334000"/>
          </a:xfrm>
        </p:spPr>
        <p:txBody>
          <a:bodyPr/>
          <a:lstStyle/>
          <a:p>
            <a:pPr eaLnBrk="1" hangingPunct="1">
              <a:tabLst>
                <a:tab pos="5981700" algn="r"/>
              </a:tabLst>
            </a:pPr>
            <a:r>
              <a:rPr lang="en-US" dirty="0"/>
              <a:t>Disassembly</a:t>
            </a:r>
          </a:p>
          <a:p>
            <a:pPr marL="552450" lvl="1" eaLnBrk="1" hangingPunct="1">
              <a:tabLst>
                <a:tab pos="5981700" algn="r"/>
              </a:tabLst>
            </a:pPr>
            <a:r>
              <a:rPr lang="en-US" dirty="0"/>
              <a:t>Text representation of binary machine code</a:t>
            </a:r>
          </a:p>
          <a:p>
            <a:pPr marL="552450" lvl="1" eaLnBrk="1" hangingPunct="1">
              <a:tabLst>
                <a:tab pos="5981700" algn="r"/>
              </a:tabLst>
            </a:pPr>
            <a:r>
              <a:rPr lang="en-US" dirty="0"/>
              <a:t>Generated by program that reads the machine code</a:t>
            </a:r>
          </a:p>
          <a:p>
            <a:pPr eaLnBrk="1" hangingPunct="1">
              <a:tabLst>
                <a:tab pos="5981700" algn="r"/>
              </a:tabLst>
            </a:pPr>
            <a:r>
              <a:rPr lang="en-US" dirty="0"/>
              <a:t>Example Fragment</a:t>
            </a:r>
          </a:p>
          <a:p>
            <a:pPr eaLnBrk="1" hangingPunct="1">
              <a:spcBef>
                <a:spcPts val="11100"/>
              </a:spcBef>
              <a:tabLst>
                <a:tab pos="5981700" algn="r"/>
              </a:tabLst>
            </a:pPr>
            <a:r>
              <a:rPr lang="en-US" dirty="0"/>
              <a:t>Deciphering Numbers</a:t>
            </a:r>
          </a:p>
          <a:p>
            <a:pPr marL="552450" lvl="1">
              <a:tabLst>
                <a:tab pos="5981700" algn="r"/>
              </a:tabLst>
            </a:pPr>
            <a:r>
              <a:rPr lang="en-US" dirty="0"/>
              <a:t>Value:	</a:t>
            </a:r>
            <a:r>
              <a:rPr lang="en-US" sz="1800" b="1" dirty="0">
                <a:latin typeface="Courier New" panose="02070309020205020404" pitchFamily="49" charset="0"/>
                <a:ea typeface="Monaco" charset="0"/>
                <a:cs typeface="Courier New" panose="02070309020205020404" pitchFamily="49" charset="0"/>
                <a:sym typeface="Monaco" charset="0"/>
              </a:rPr>
              <a:t>0x12ab</a:t>
            </a:r>
            <a:endParaRPr lang="en-US" sz="1800" b="1" dirty="0">
              <a:latin typeface="Courier New" panose="02070309020205020404" pitchFamily="49" charset="0"/>
              <a:ea typeface="Monaco" charset="0"/>
              <a:cs typeface="Courier New" panose="02070309020205020404" pitchFamily="49" charset="0"/>
            </a:endParaRPr>
          </a:p>
          <a:p>
            <a:pPr marL="552450" lvl="1">
              <a:tabLst>
                <a:tab pos="5981700" algn="r"/>
              </a:tabLst>
            </a:pPr>
            <a:r>
              <a:rPr lang="en-US" dirty="0"/>
              <a:t>Pad to 32 bits:	</a:t>
            </a:r>
            <a:r>
              <a:rPr lang="en-US" sz="1800" b="1" dirty="0">
                <a:latin typeface="Courier New" panose="02070309020205020404" pitchFamily="49" charset="0"/>
                <a:ea typeface="Monaco" charset="0"/>
                <a:cs typeface="Courier New" panose="02070309020205020404" pitchFamily="49" charset="0"/>
                <a:sym typeface="Monaco" charset="0"/>
              </a:rPr>
              <a:t>0x000012ab</a:t>
            </a:r>
            <a:endParaRPr lang="en-US" sz="1800" b="1" dirty="0">
              <a:latin typeface="Courier New" panose="02070309020205020404" pitchFamily="49" charset="0"/>
              <a:ea typeface="Monaco" charset="0"/>
              <a:cs typeface="Courier New" panose="02070309020205020404" pitchFamily="49" charset="0"/>
            </a:endParaRPr>
          </a:p>
          <a:p>
            <a:pPr marL="552450" lvl="1">
              <a:tabLst>
                <a:tab pos="5981700" algn="r"/>
              </a:tabLst>
            </a:pPr>
            <a:r>
              <a:rPr lang="en-US" dirty="0"/>
              <a:t>Split into bytes:	</a:t>
            </a:r>
            <a:r>
              <a:rPr lang="en-US" sz="1800" b="1" dirty="0">
                <a:latin typeface="Courier New" panose="02070309020205020404" pitchFamily="49" charset="0"/>
                <a:ea typeface="Monaco" charset="0"/>
                <a:cs typeface="Courier New" panose="02070309020205020404" pitchFamily="49" charset="0"/>
                <a:sym typeface="Monaco" charset="0"/>
              </a:rPr>
              <a:t>00 00 12 ab</a:t>
            </a:r>
            <a:endParaRPr lang="en-US" sz="1800" b="1" dirty="0">
              <a:latin typeface="Courier New" panose="02070309020205020404" pitchFamily="49" charset="0"/>
              <a:ea typeface="Monaco" charset="0"/>
              <a:cs typeface="Courier New" panose="02070309020205020404" pitchFamily="49" charset="0"/>
            </a:endParaRPr>
          </a:p>
          <a:p>
            <a:pPr marL="552450" lvl="1">
              <a:tabLst>
                <a:tab pos="5981700" algn="r"/>
              </a:tabLst>
            </a:pPr>
            <a:r>
              <a:rPr lang="en-US" dirty="0"/>
              <a:t>Reverse:	</a:t>
            </a:r>
            <a:r>
              <a:rPr lang="en-US" sz="1800" b="1" dirty="0">
                <a:latin typeface="Courier New" panose="02070309020205020404" pitchFamily="49" charset="0"/>
                <a:ea typeface="Monaco" charset="0"/>
                <a:cs typeface="Courier New" panose="02070309020205020404" pitchFamily="49" charset="0"/>
                <a:sym typeface="Monaco" charset="0"/>
              </a:rPr>
              <a:t>ab 12 00 00</a:t>
            </a:r>
          </a:p>
        </p:txBody>
      </p:sp>
      <p:sp>
        <p:nvSpPr>
          <p:cNvPr id="15366" name="Line 6"/>
          <p:cNvSpPr>
            <a:spLocks noChangeShapeType="1"/>
          </p:cNvSpPr>
          <p:nvPr/>
        </p:nvSpPr>
        <p:spPr bwMode="auto">
          <a:xfrm flipH="1">
            <a:off x="5867400" y="3733800"/>
            <a:ext cx="609600" cy="914400"/>
          </a:xfrm>
          <a:prstGeom prst="line">
            <a:avLst/>
          </a:prstGeom>
          <a:noFill/>
          <a:ln w="38100">
            <a:solidFill>
              <a:srgbClr val="FF5050"/>
            </a:solidFill>
            <a:round/>
            <a:headEn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2" name="Group 7"/>
          <p:cNvGrpSpPr>
            <a:grpSpLocks/>
          </p:cNvGrpSpPr>
          <p:nvPr/>
        </p:nvGrpSpPr>
        <p:grpSpPr bwMode="auto">
          <a:xfrm>
            <a:off x="2971800" y="3733800"/>
            <a:ext cx="1866900" cy="2286000"/>
            <a:chOff x="0" y="0"/>
            <a:chExt cx="1176" cy="1440"/>
          </a:xfrm>
        </p:grpSpPr>
        <p:sp>
          <p:nvSpPr>
            <p:cNvPr id="50185" name="Freeform 8"/>
            <p:cNvSpPr>
              <a:spLocks/>
            </p:cNvSpPr>
            <p:nvPr/>
          </p:nvSpPr>
          <p:spPr bwMode="auto">
            <a:xfrm rot="-5400000">
              <a:off x="476" y="-476"/>
              <a:ext cx="56" cy="1007"/>
            </a:xfrm>
            <a:custGeom>
              <a:avLst/>
              <a:gdLst>
                <a:gd name="T0" fmla="*/ 21600 w 21600"/>
                <a:gd name="T1" fmla="*/ 0 h 21600"/>
                <a:gd name="T2" fmla="*/ 10800 w 21600"/>
                <a:gd name="T3" fmla="*/ 1800 h 21600"/>
                <a:gd name="T4" fmla="*/ 10800 w 21600"/>
                <a:gd name="T5" fmla="*/ 9000 h 21600"/>
                <a:gd name="T6" fmla="*/ 0 w 21600"/>
                <a:gd name="T7" fmla="*/ 10800 h 21600"/>
                <a:gd name="T8" fmla="*/ 10800 w 21600"/>
                <a:gd name="T9" fmla="*/ 12600 h 21600"/>
                <a:gd name="T10" fmla="*/ 10800 w 21600"/>
                <a:gd name="T11" fmla="*/ 19800 h 21600"/>
                <a:gd name="T12" fmla="*/ 21600 w 21600"/>
                <a:gd name="T13" fmla="*/ 2160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w="28575">
              <a:solidFill>
                <a:srgbClr val="FF5050"/>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0186" name="Line 9"/>
            <p:cNvSpPr>
              <a:spLocks noChangeShapeType="1"/>
            </p:cNvSpPr>
            <p:nvPr/>
          </p:nvSpPr>
          <p:spPr bwMode="auto">
            <a:xfrm rot="10800000">
              <a:off x="512" y="60"/>
              <a:ext cx="664" cy="1380"/>
            </a:xfrm>
            <a:prstGeom prst="line">
              <a:avLst/>
            </a:prstGeom>
            <a:noFill/>
            <a:ln w="38100">
              <a:solidFill>
                <a:srgbClr val="FF5050"/>
              </a:solidFill>
              <a:round/>
              <a:headEn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3" name="灯片编号占位符 2">
            <a:extLst>
              <a:ext uri="{FF2B5EF4-FFF2-40B4-BE49-F238E27FC236}">
                <a16:creationId xmlns:a16="http://schemas.microsoft.com/office/drawing/2014/main" id="{C2FFDEF4-DB43-4D64-86AB-392C23138463}"/>
              </a:ext>
            </a:extLst>
          </p:cNvPr>
          <p:cNvSpPr>
            <a:spLocks noGrp="1"/>
          </p:cNvSpPr>
          <p:nvPr>
            <p:ph type="sldNum" sz="quarter" idx="12"/>
          </p:nvPr>
        </p:nvSpPr>
        <p:spPr/>
        <p:txBody>
          <a:bodyPr/>
          <a:lstStyle/>
          <a:p>
            <a:pPr>
              <a:defRPr/>
            </a:pPr>
            <a:fld id="{7CD91111-FDA0-40C1-BB89-68CC8A010988}" type="slidenum">
              <a:rPr lang="zh-CN" altLang="en-US" smtClean="0"/>
              <a:pPr>
                <a:defRPr/>
              </a:pPr>
              <a:t>79</a:t>
            </a:fld>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Rectangle 26"/>
          <p:cNvSpPr>
            <a:spLocks noGrp="1" noChangeArrowheads="1"/>
          </p:cNvSpPr>
          <p:nvPr>
            <p:ph type="title"/>
          </p:nvPr>
        </p:nvSpPr>
        <p:spPr/>
        <p:txBody>
          <a:bodyPr/>
          <a:lstStyle/>
          <a:p>
            <a:r>
              <a:rPr lang="en-US" dirty="0"/>
              <a:t>For example, can count in binary</a:t>
            </a:r>
          </a:p>
        </p:txBody>
      </p:sp>
      <p:sp>
        <p:nvSpPr>
          <p:cNvPr id="9243" name="Rectangle 27"/>
          <p:cNvSpPr>
            <a:spLocks noGrp="1" noChangeArrowheads="1"/>
          </p:cNvSpPr>
          <p:nvPr>
            <p:ph type="body" idx="1"/>
          </p:nvPr>
        </p:nvSpPr>
        <p:spPr/>
        <p:txBody>
          <a:bodyPr/>
          <a:lstStyle/>
          <a:p>
            <a:r>
              <a:rPr lang="en-US" dirty="0"/>
              <a:t>Base 2 Number Representation</a:t>
            </a:r>
          </a:p>
          <a:p>
            <a:pPr lvl="1"/>
            <a:r>
              <a:rPr lang="en-US" dirty="0"/>
              <a:t>Represent 15213</a:t>
            </a:r>
            <a:r>
              <a:rPr lang="en-US" baseline="-25000" dirty="0"/>
              <a:t>10</a:t>
            </a:r>
            <a:r>
              <a:rPr lang="en-US" dirty="0"/>
              <a:t> as 11101101101101</a:t>
            </a:r>
            <a:r>
              <a:rPr lang="en-US" baseline="-25000" dirty="0"/>
              <a:t>2</a:t>
            </a:r>
          </a:p>
          <a:p>
            <a:pPr lvl="1"/>
            <a:r>
              <a:rPr lang="en-US" dirty="0"/>
              <a:t>Represent 1.20</a:t>
            </a:r>
            <a:r>
              <a:rPr lang="en-US" baseline="-25000" dirty="0"/>
              <a:t>10</a:t>
            </a:r>
            <a:r>
              <a:rPr lang="en-US" dirty="0"/>
              <a:t> as 1.0011001100110011[0011]…</a:t>
            </a:r>
            <a:r>
              <a:rPr lang="en-US" baseline="-25000" dirty="0"/>
              <a:t>2</a:t>
            </a:r>
          </a:p>
          <a:p>
            <a:pPr lvl="1"/>
            <a:r>
              <a:rPr lang="en-US" dirty="0"/>
              <a:t>Represent 1.5213 X 10</a:t>
            </a:r>
            <a:r>
              <a:rPr lang="en-US" baseline="30000" dirty="0"/>
              <a:t>4</a:t>
            </a:r>
            <a:r>
              <a:rPr lang="en-US" dirty="0"/>
              <a:t>  as 1.1101101101101</a:t>
            </a:r>
            <a:r>
              <a:rPr lang="en-US" baseline="-25000" dirty="0"/>
              <a:t>2</a:t>
            </a:r>
            <a:r>
              <a:rPr lang="en-US" dirty="0"/>
              <a:t> X 2</a:t>
            </a:r>
            <a:r>
              <a:rPr lang="en-US" baseline="30000" dirty="0"/>
              <a:t>13</a:t>
            </a:r>
          </a:p>
        </p:txBody>
      </p:sp>
      <p:sp>
        <p:nvSpPr>
          <p:cNvPr id="2" name="灯片编号占位符 1">
            <a:extLst>
              <a:ext uri="{FF2B5EF4-FFF2-40B4-BE49-F238E27FC236}">
                <a16:creationId xmlns:a16="http://schemas.microsoft.com/office/drawing/2014/main" id="{85BBD33E-AF1E-4903-BCBA-DB76431BADA0}"/>
              </a:ext>
            </a:extLst>
          </p:cNvPr>
          <p:cNvSpPr>
            <a:spLocks noGrp="1"/>
          </p:cNvSpPr>
          <p:nvPr>
            <p:ph type="sldNum" sz="quarter" idx="12"/>
          </p:nvPr>
        </p:nvSpPr>
        <p:spPr/>
        <p:txBody>
          <a:bodyPr/>
          <a:lstStyle/>
          <a:p>
            <a:pPr>
              <a:defRPr/>
            </a:pPr>
            <a:fld id="{7CD91111-FDA0-40C1-BB89-68CC8A010988}" type="slidenum">
              <a:rPr lang="zh-CN" altLang="en-US" smtClean="0"/>
              <a:pPr>
                <a:defRPr/>
              </a:pPr>
              <a:t>8</a:t>
            </a:fld>
            <a:endParaRPr lang="en-US" altLang="zh-CN"/>
          </a:p>
        </p:txBody>
      </p:sp>
    </p:spTree>
    <p:extLst>
      <p:ext uri="{BB962C8B-B14F-4D97-AF65-F5344CB8AC3E}">
        <p14:creationId xmlns:p14="http://schemas.microsoft.com/office/powerpoint/2010/main" val="426493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3" grpId="0" build="p" bldLvl="2"/>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466724" y="76200"/>
            <a:ext cx="8296275" cy="914400"/>
          </a:xfrm>
        </p:spPr>
        <p:txBody>
          <a:bodyPr/>
          <a:lstStyle/>
          <a:p>
            <a:pPr eaLnBrk="1" hangingPunct="1">
              <a:defRPr/>
            </a:pPr>
            <a:r>
              <a:rPr lang="en-US" dirty="0"/>
              <a:t>Integer C Puzzles</a:t>
            </a:r>
          </a:p>
        </p:txBody>
      </p:sp>
      <p:sp>
        <p:nvSpPr>
          <p:cNvPr id="50179" name="Rectangle 4"/>
          <p:cNvSpPr>
            <a:spLocks noChangeArrowheads="1"/>
          </p:cNvSpPr>
          <p:nvPr/>
        </p:nvSpPr>
        <p:spPr bwMode="auto">
          <a:xfrm>
            <a:off x="3276600" y="1295400"/>
            <a:ext cx="5867400" cy="4829527"/>
          </a:xfrm>
          <a:prstGeom prst="rect">
            <a:avLst/>
          </a:prstGeom>
          <a:noFill/>
          <a:ln w="25400">
            <a:noFill/>
            <a:miter lim="800000"/>
            <a:headEnd/>
            <a:tailEnd/>
          </a:ln>
        </p:spPr>
        <p:txBody>
          <a:bodyPr wrap="square" lIns="90487" tIns="44450" rIns="90487" bIns="44450">
            <a:spAutoFit/>
          </a:bodyPr>
          <a:lstStyle/>
          <a:p>
            <a:pPr>
              <a:lnSpc>
                <a:spcPct val="100000"/>
              </a:lnSpc>
              <a:spcBef>
                <a:spcPct val="20000"/>
              </a:spcBef>
              <a:tabLst>
                <a:tab pos="2632075" algn="l"/>
                <a:tab pos="3148013" algn="l"/>
                <a:tab pos="5829300" algn="r"/>
              </a:tabLst>
            </a:pPr>
            <a:r>
              <a:rPr lang="en-US" sz="2000" dirty="0">
                <a:latin typeface="Courier New"/>
                <a:cs typeface="Courier New"/>
              </a:rPr>
              <a:t>x &lt; 0	</a:t>
            </a:r>
            <a:r>
              <a:rPr lang="en-US" sz="2000" dirty="0">
                <a:latin typeface="Courier New"/>
                <a:cs typeface="Courier New"/>
                <a:sym typeface="Symbol"/>
              </a:rPr>
              <a:t></a:t>
            </a:r>
            <a:r>
              <a:rPr lang="en-US" sz="2000" dirty="0">
                <a:latin typeface="Courier New"/>
                <a:cs typeface="Courier New"/>
              </a:rPr>
              <a:t>	((x*2) &lt; 0)</a:t>
            </a:r>
          </a:p>
          <a:p>
            <a:pPr>
              <a:lnSpc>
                <a:spcPct val="100000"/>
              </a:lnSpc>
              <a:spcBef>
                <a:spcPct val="20000"/>
              </a:spcBef>
              <a:tabLst>
                <a:tab pos="2632075" algn="l"/>
                <a:tab pos="3148013" algn="l"/>
                <a:tab pos="5829300" algn="r"/>
              </a:tabLst>
            </a:pPr>
            <a:r>
              <a:rPr lang="en-US" sz="2000" dirty="0" err="1">
                <a:latin typeface="Courier New"/>
                <a:cs typeface="Courier New"/>
              </a:rPr>
              <a:t>ux</a:t>
            </a:r>
            <a:r>
              <a:rPr lang="en-US" sz="2000" dirty="0">
                <a:latin typeface="Courier New"/>
                <a:cs typeface="Courier New"/>
              </a:rPr>
              <a:t> &gt;= 0</a:t>
            </a:r>
          </a:p>
          <a:p>
            <a:pPr>
              <a:lnSpc>
                <a:spcPct val="100000"/>
              </a:lnSpc>
              <a:spcBef>
                <a:spcPct val="20000"/>
              </a:spcBef>
              <a:tabLst>
                <a:tab pos="2632075" algn="l"/>
                <a:tab pos="3148013" algn="l"/>
                <a:tab pos="5829300" algn="r"/>
              </a:tabLst>
            </a:pPr>
            <a:r>
              <a:rPr lang="en-US" sz="2000" dirty="0">
                <a:latin typeface="Courier New"/>
                <a:cs typeface="Courier New"/>
              </a:rPr>
              <a:t>x &amp; 7 == 7	</a:t>
            </a:r>
            <a:r>
              <a:rPr lang="en-US" sz="2000" dirty="0">
                <a:latin typeface="Symbol" panose="05050102010706020507" pitchFamily="18" charset="2"/>
                <a:cs typeface="Courier New"/>
              </a:rPr>
              <a:t></a:t>
            </a:r>
            <a:r>
              <a:rPr lang="en-US" sz="2000" dirty="0">
                <a:latin typeface="Courier New"/>
                <a:cs typeface="Courier New"/>
              </a:rPr>
              <a:t>	(x&lt;&lt;30) &lt; 0</a:t>
            </a:r>
          </a:p>
          <a:p>
            <a:pPr>
              <a:lnSpc>
                <a:spcPct val="100000"/>
              </a:lnSpc>
              <a:spcBef>
                <a:spcPct val="20000"/>
              </a:spcBef>
              <a:tabLst>
                <a:tab pos="2632075" algn="l"/>
                <a:tab pos="3148013" algn="l"/>
                <a:tab pos="5829300" algn="r"/>
              </a:tabLst>
            </a:pPr>
            <a:r>
              <a:rPr lang="en-US" sz="2000" dirty="0" err="1">
                <a:latin typeface="Courier New"/>
                <a:cs typeface="Courier New"/>
              </a:rPr>
              <a:t>ux</a:t>
            </a:r>
            <a:r>
              <a:rPr lang="en-US" sz="2000" dirty="0">
                <a:latin typeface="Courier New"/>
                <a:cs typeface="Courier New"/>
              </a:rPr>
              <a:t> &gt; -1</a:t>
            </a:r>
          </a:p>
          <a:p>
            <a:pPr>
              <a:lnSpc>
                <a:spcPct val="100000"/>
              </a:lnSpc>
              <a:spcBef>
                <a:spcPct val="20000"/>
              </a:spcBef>
              <a:tabLst>
                <a:tab pos="2632075" algn="l"/>
                <a:tab pos="3148013" algn="l"/>
                <a:tab pos="5829300" algn="r"/>
              </a:tabLst>
            </a:pPr>
            <a:r>
              <a:rPr lang="en-US" sz="2000" dirty="0">
                <a:latin typeface="Courier New"/>
                <a:cs typeface="Courier New"/>
              </a:rPr>
              <a:t>x &gt; y	</a:t>
            </a:r>
            <a:r>
              <a:rPr lang="en-US" sz="2000" dirty="0">
                <a:latin typeface="Symbol" panose="05050102010706020507" pitchFamily="18" charset="2"/>
                <a:cs typeface="Courier New"/>
              </a:rPr>
              <a:t></a:t>
            </a:r>
            <a:r>
              <a:rPr lang="en-US" sz="2000" dirty="0">
                <a:latin typeface="Courier New"/>
                <a:cs typeface="Courier New"/>
              </a:rPr>
              <a:t>	-x &lt; -y</a:t>
            </a:r>
          </a:p>
          <a:p>
            <a:pPr>
              <a:lnSpc>
                <a:spcPct val="100000"/>
              </a:lnSpc>
              <a:spcBef>
                <a:spcPct val="20000"/>
              </a:spcBef>
              <a:tabLst>
                <a:tab pos="2632075" algn="l"/>
                <a:tab pos="3148013" algn="l"/>
                <a:tab pos="5829300" algn="r"/>
              </a:tabLst>
            </a:pPr>
            <a:r>
              <a:rPr lang="en-US" sz="2000" dirty="0">
                <a:latin typeface="Courier New"/>
                <a:cs typeface="Courier New"/>
              </a:rPr>
              <a:t>x * x &gt;= 0</a:t>
            </a:r>
          </a:p>
          <a:p>
            <a:pPr>
              <a:lnSpc>
                <a:spcPct val="100000"/>
              </a:lnSpc>
              <a:spcBef>
                <a:spcPct val="20000"/>
              </a:spcBef>
              <a:tabLst>
                <a:tab pos="2632075" algn="l"/>
                <a:tab pos="3148013" algn="l"/>
                <a:tab pos="5829300" algn="r"/>
              </a:tabLst>
            </a:pPr>
            <a:r>
              <a:rPr lang="en-US" sz="2000" dirty="0">
                <a:latin typeface="Courier New"/>
                <a:cs typeface="Courier New"/>
              </a:rPr>
              <a:t>x &gt; 0 &amp;&amp; y &gt; 0	</a:t>
            </a:r>
            <a:r>
              <a:rPr lang="en-US" sz="2000" dirty="0">
                <a:latin typeface="Symbol" panose="05050102010706020507" pitchFamily="18" charset="2"/>
                <a:cs typeface="Courier New"/>
              </a:rPr>
              <a:t></a:t>
            </a:r>
            <a:r>
              <a:rPr lang="en-US" sz="2000" dirty="0">
                <a:latin typeface="Courier New"/>
                <a:cs typeface="Courier New"/>
              </a:rPr>
              <a:t>	x + y &gt; 0</a:t>
            </a:r>
          </a:p>
          <a:p>
            <a:pPr>
              <a:lnSpc>
                <a:spcPct val="100000"/>
              </a:lnSpc>
              <a:spcBef>
                <a:spcPct val="20000"/>
              </a:spcBef>
              <a:tabLst>
                <a:tab pos="2632075" algn="l"/>
                <a:tab pos="3148013" algn="l"/>
                <a:tab pos="5829300" algn="r"/>
              </a:tabLst>
            </a:pPr>
            <a:r>
              <a:rPr lang="en-US" sz="2000" dirty="0">
                <a:latin typeface="Courier New"/>
                <a:cs typeface="Courier New"/>
              </a:rPr>
              <a:t>x &gt;= 0	</a:t>
            </a:r>
            <a:r>
              <a:rPr lang="en-US" sz="2000" dirty="0">
                <a:latin typeface="Symbol" panose="05050102010706020507" pitchFamily="18" charset="2"/>
                <a:cs typeface="Courier New"/>
              </a:rPr>
              <a:t></a:t>
            </a:r>
            <a:r>
              <a:rPr lang="en-US" sz="2000" dirty="0">
                <a:latin typeface="Courier New"/>
                <a:cs typeface="Courier New"/>
              </a:rPr>
              <a:t>	-x &lt;= 0</a:t>
            </a:r>
          </a:p>
          <a:p>
            <a:pPr>
              <a:lnSpc>
                <a:spcPct val="100000"/>
              </a:lnSpc>
              <a:spcBef>
                <a:spcPct val="20000"/>
              </a:spcBef>
              <a:tabLst>
                <a:tab pos="2632075" algn="l"/>
                <a:tab pos="3148013" algn="l"/>
                <a:tab pos="5829300" algn="r"/>
              </a:tabLst>
            </a:pPr>
            <a:r>
              <a:rPr lang="en-US" sz="2000" dirty="0">
                <a:latin typeface="Courier New"/>
                <a:cs typeface="Courier New"/>
              </a:rPr>
              <a:t>x &lt;= 0	</a:t>
            </a:r>
            <a:r>
              <a:rPr lang="en-US" sz="2000" dirty="0">
                <a:latin typeface="Symbol" panose="05050102010706020507" pitchFamily="18" charset="2"/>
                <a:cs typeface="Courier New"/>
              </a:rPr>
              <a:t></a:t>
            </a:r>
            <a:r>
              <a:rPr lang="en-US" sz="2000" dirty="0">
                <a:latin typeface="Courier New"/>
                <a:cs typeface="Courier New"/>
              </a:rPr>
              <a:t>	-x &gt;= 0</a:t>
            </a:r>
          </a:p>
          <a:p>
            <a:pPr>
              <a:lnSpc>
                <a:spcPct val="100000"/>
              </a:lnSpc>
              <a:spcBef>
                <a:spcPct val="20000"/>
              </a:spcBef>
              <a:tabLst>
                <a:tab pos="2632075" algn="l"/>
                <a:tab pos="3148013" algn="l"/>
                <a:tab pos="5829300" algn="r"/>
              </a:tabLst>
            </a:pPr>
            <a:r>
              <a:rPr lang="en-US" sz="2000" dirty="0">
                <a:latin typeface="Courier New"/>
                <a:cs typeface="Courier New"/>
              </a:rPr>
              <a:t>(x|-x)&gt;&gt;31 == -1</a:t>
            </a:r>
          </a:p>
          <a:p>
            <a:pPr>
              <a:lnSpc>
                <a:spcPct val="100000"/>
              </a:lnSpc>
              <a:spcBef>
                <a:spcPct val="20000"/>
              </a:spcBef>
              <a:tabLst>
                <a:tab pos="2632075" algn="l"/>
                <a:tab pos="3148013" algn="l"/>
                <a:tab pos="5829300" algn="r"/>
              </a:tabLst>
            </a:pPr>
            <a:r>
              <a:rPr lang="en-US" sz="2000" dirty="0" err="1">
                <a:latin typeface="Courier New"/>
                <a:cs typeface="Courier New"/>
              </a:rPr>
              <a:t>ux</a:t>
            </a:r>
            <a:r>
              <a:rPr lang="en-US" sz="2000" dirty="0">
                <a:latin typeface="Courier New"/>
                <a:cs typeface="Courier New"/>
              </a:rPr>
              <a:t> &gt;&gt; 3 == </a:t>
            </a:r>
            <a:r>
              <a:rPr lang="en-US" sz="2000" dirty="0" err="1">
                <a:latin typeface="Courier New"/>
                <a:cs typeface="Courier New"/>
              </a:rPr>
              <a:t>ux</a:t>
            </a:r>
            <a:r>
              <a:rPr lang="en-US" sz="2000" dirty="0">
                <a:latin typeface="Courier New"/>
                <a:cs typeface="Courier New"/>
              </a:rPr>
              <a:t>/8</a:t>
            </a:r>
          </a:p>
          <a:p>
            <a:pPr>
              <a:lnSpc>
                <a:spcPct val="100000"/>
              </a:lnSpc>
              <a:spcBef>
                <a:spcPct val="20000"/>
              </a:spcBef>
              <a:tabLst>
                <a:tab pos="2632075" algn="l"/>
                <a:tab pos="3148013" algn="l"/>
                <a:tab pos="5829300" algn="r"/>
              </a:tabLst>
            </a:pPr>
            <a:r>
              <a:rPr lang="en-US" sz="2000" dirty="0">
                <a:latin typeface="Courier New"/>
                <a:cs typeface="Courier New"/>
              </a:rPr>
              <a:t>x &gt;&gt; 3 == x/8</a:t>
            </a:r>
          </a:p>
          <a:p>
            <a:pPr>
              <a:lnSpc>
                <a:spcPct val="100000"/>
              </a:lnSpc>
              <a:spcBef>
                <a:spcPct val="20000"/>
              </a:spcBef>
              <a:tabLst>
                <a:tab pos="2632075" algn="l"/>
                <a:tab pos="3148013" algn="l"/>
                <a:tab pos="5829300" algn="r"/>
              </a:tabLst>
            </a:pPr>
            <a:r>
              <a:rPr lang="en-US" sz="2000" dirty="0">
                <a:latin typeface="Courier New"/>
                <a:cs typeface="Courier New"/>
              </a:rPr>
              <a:t>x &amp; (x-1) != 0</a:t>
            </a:r>
          </a:p>
        </p:txBody>
      </p:sp>
      <p:sp>
        <p:nvSpPr>
          <p:cNvPr id="50180" name="Rectangle 5"/>
          <p:cNvSpPr>
            <a:spLocks noChangeArrowheads="1"/>
          </p:cNvSpPr>
          <p:nvPr/>
        </p:nvSpPr>
        <p:spPr bwMode="auto">
          <a:xfrm>
            <a:off x="152400" y="4060967"/>
            <a:ext cx="2819400" cy="1782539"/>
          </a:xfrm>
          <a:prstGeom prst="rect">
            <a:avLst/>
          </a:prstGeom>
          <a:solidFill>
            <a:srgbClr val="FFFF99"/>
          </a:solidFill>
          <a:ln w="25400">
            <a:solidFill>
              <a:schemeClr val="tx1"/>
            </a:solidFill>
            <a:miter lim="800000"/>
            <a:headEnd/>
            <a:tailEnd/>
          </a:ln>
        </p:spPr>
        <p:txBody>
          <a:bodyPr wrap="square" lIns="90487" tIns="44450" rIns="90487" bIns="44450">
            <a:spAutoFit/>
          </a:bodyPr>
          <a:lstStyle/>
          <a:p>
            <a:pPr>
              <a:lnSpc>
                <a:spcPct val="100000"/>
              </a:lnSpc>
              <a:spcBef>
                <a:spcPct val="50000"/>
              </a:spcBef>
              <a:tabLst>
                <a:tab pos="1371600" algn="l"/>
                <a:tab pos="2286000" algn="l"/>
              </a:tabLst>
            </a:pPr>
            <a:r>
              <a:rPr lang="en-US" sz="2000" dirty="0" err="1">
                <a:latin typeface="Courier New"/>
                <a:cs typeface="Courier New"/>
              </a:rPr>
              <a:t>int</a:t>
            </a:r>
            <a:r>
              <a:rPr lang="en-US" sz="2000" dirty="0">
                <a:latin typeface="Courier New"/>
                <a:cs typeface="Courier New"/>
              </a:rPr>
              <a:t> x = </a:t>
            </a:r>
            <a:r>
              <a:rPr lang="en-US" sz="2000" dirty="0" err="1">
                <a:latin typeface="Courier New"/>
                <a:cs typeface="Courier New"/>
              </a:rPr>
              <a:t>foo</a:t>
            </a:r>
            <a:r>
              <a:rPr lang="en-US" sz="2000" dirty="0">
                <a:latin typeface="Courier New"/>
                <a:cs typeface="Courier New"/>
              </a:rPr>
              <a:t>();</a:t>
            </a:r>
          </a:p>
          <a:p>
            <a:pPr>
              <a:lnSpc>
                <a:spcPct val="100000"/>
              </a:lnSpc>
              <a:spcBef>
                <a:spcPct val="50000"/>
              </a:spcBef>
              <a:tabLst>
                <a:tab pos="1371600" algn="l"/>
                <a:tab pos="2286000" algn="l"/>
              </a:tabLst>
            </a:pPr>
            <a:r>
              <a:rPr lang="en-US" sz="2000" dirty="0" err="1">
                <a:latin typeface="Courier New"/>
                <a:cs typeface="Courier New"/>
              </a:rPr>
              <a:t>int</a:t>
            </a:r>
            <a:r>
              <a:rPr lang="en-US" sz="2000" dirty="0">
                <a:latin typeface="Courier New"/>
                <a:cs typeface="Courier New"/>
              </a:rPr>
              <a:t> y = bar();</a:t>
            </a:r>
          </a:p>
          <a:p>
            <a:pPr>
              <a:lnSpc>
                <a:spcPct val="100000"/>
              </a:lnSpc>
              <a:spcBef>
                <a:spcPct val="50000"/>
              </a:spcBef>
              <a:tabLst>
                <a:tab pos="1371600" algn="l"/>
                <a:tab pos="2286000" algn="l"/>
              </a:tabLst>
            </a:pPr>
            <a:r>
              <a:rPr lang="en-US" sz="2000" dirty="0">
                <a:latin typeface="Courier New"/>
                <a:cs typeface="Courier New"/>
              </a:rPr>
              <a:t>unsigned </a:t>
            </a:r>
            <a:r>
              <a:rPr lang="en-US" sz="2000" dirty="0" err="1">
                <a:latin typeface="Courier New"/>
                <a:cs typeface="Courier New"/>
              </a:rPr>
              <a:t>ux</a:t>
            </a:r>
            <a:r>
              <a:rPr lang="en-US" sz="2000" dirty="0">
                <a:latin typeface="Courier New"/>
                <a:cs typeface="Courier New"/>
              </a:rPr>
              <a:t> = x;</a:t>
            </a:r>
          </a:p>
          <a:p>
            <a:pPr>
              <a:lnSpc>
                <a:spcPct val="100000"/>
              </a:lnSpc>
              <a:spcBef>
                <a:spcPct val="50000"/>
              </a:spcBef>
              <a:tabLst>
                <a:tab pos="1371600" algn="l"/>
                <a:tab pos="2286000" algn="l"/>
              </a:tabLst>
            </a:pPr>
            <a:r>
              <a:rPr lang="en-US" sz="2000" dirty="0">
                <a:latin typeface="Courier New"/>
                <a:cs typeface="Courier New"/>
              </a:rPr>
              <a:t>unsigned </a:t>
            </a:r>
            <a:r>
              <a:rPr lang="en-US" sz="2000" dirty="0" err="1">
                <a:latin typeface="Courier New"/>
                <a:cs typeface="Courier New"/>
              </a:rPr>
              <a:t>uy</a:t>
            </a:r>
            <a:r>
              <a:rPr lang="en-US" sz="2000" dirty="0">
                <a:latin typeface="Courier New"/>
                <a:cs typeface="Courier New"/>
              </a:rPr>
              <a:t> = y;</a:t>
            </a:r>
          </a:p>
        </p:txBody>
      </p:sp>
      <p:sp>
        <p:nvSpPr>
          <p:cNvPr id="50181" name="Rectangle 6"/>
          <p:cNvSpPr>
            <a:spLocks noChangeArrowheads="1"/>
          </p:cNvSpPr>
          <p:nvPr/>
        </p:nvSpPr>
        <p:spPr bwMode="auto">
          <a:xfrm>
            <a:off x="609600" y="3518697"/>
            <a:ext cx="177093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Initialization</a:t>
            </a:r>
          </a:p>
        </p:txBody>
      </p:sp>
      <p:pic>
        <p:nvPicPr>
          <p:cNvPr id="75780"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1369140"/>
            <a:ext cx="228600" cy="228600"/>
          </a:xfrm>
          <a:prstGeom prst="rect">
            <a:avLst/>
          </a:prstGeom>
          <a:noFill/>
          <a:extLst>
            <a:ext uri="{909E8E84-426E-40dd-AFC4-6F175D3DCCD1}">
              <a14:hiddenFill xmlns="" xmlns:a14="http://schemas.microsoft.com/office/drawing/2010/main">
                <a:solidFill>
                  <a:srgbClr val="FFFFFF"/>
                </a:solidFill>
              </a14:hiddenFill>
            </a:ext>
          </a:extLst>
        </p:spPr>
      </p:pic>
      <p:pic>
        <p:nvPicPr>
          <p:cNvPr id="75784"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1732744"/>
            <a:ext cx="224252" cy="224252"/>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2092000"/>
            <a:ext cx="224252" cy="224252"/>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2451256"/>
            <a:ext cx="228600" cy="22860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2814860"/>
            <a:ext cx="228600" cy="228600"/>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3178464"/>
            <a:ext cx="228600" cy="228600"/>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3542068"/>
            <a:ext cx="228600" cy="228600"/>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3905672"/>
            <a:ext cx="224252" cy="224252"/>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4264928"/>
            <a:ext cx="228600" cy="2286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4628532"/>
            <a:ext cx="228600" cy="228600"/>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4992136"/>
            <a:ext cx="224252" cy="224252"/>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5351392"/>
            <a:ext cx="228600" cy="228600"/>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5715000"/>
            <a:ext cx="228600" cy="2286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0DB32CF3-8982-4C03-9275-9287EB2FFB4D}"/>
              </a:ext>
            </a:extLst>
          </p:cNvPr>
          <p:cNvSpPr>
            <a:spLocks noGrp="1"/>
          </p:cNvSpPr>
          <p:nvPr>
            <p:ph type="sldNum" sz="quarter" idx="12"/>
          </p:nvPr>
        </p:nvSpPr>
        <p:spPr/>
        <p:txBody>
          <a:bodyPr/>
          <a:lstStyle/>
          <a:p>
            <a:pPr>
              <a:defRPr/>
            </a:pPr>
            <a:fld id="{44DF2893-BD81-4B20-8850-BD19E5472E88}" type="slidenum">
              <a:rPr lang="zh-CN" altLang="en-US" smtClean="0"/>
              <a:pPr>
                <a:defRPr/>
              </a:pPr>
              <a:t>80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179">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179">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0179">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0179">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en-US" dirty="0"/>
              <a:t>Summary</a:t>
            </a:r>
          </a:p>
        </p:txBody>
      </p:sp>
      <p:sp>
        <p:nvSpPr>
          <p:cNvPr id="3" name="Content Placeholder 2"/>
          <p:cNvSpPr>
            <a:spLocks noGrp="1"/>
          </p:cNvSpPr>
          <p:nvPr>
            <p:ph idx="1"/>
          </p:nvPr>
        </p:nvSpPr>
        <p:spPr/>
        <p:txBody>
          <a:bodyPr/>
          <a:lstStyle/>
          <a:p>
            <a:r>
              <a:rPr lang="en-US" dirty="0"/>
              <a:t>Representing information as bits</a:t>
            </a:r>
          </a:p>
          <a:p>
            <a:r>
              <a:rPr lang="en-US" dirty="0"/>
              <a:t>Bit-level manipulations</a:t>
            </a:r>
          </a:p>
          <a:p>
            <a:r>
              <a:rPr lang="en-US" dirty="0"/>
              <a:t>Integers</a:t>
            </a:r>
          </a:p>
          <a:p>
            <a:pPr lvl="1"/>
            <a:r>
              <a:rPr lang="en-US" b="1" dirty="0"/>
              <a:t>Representation: unsigned and signed</a:t>
            </a:r>
          </a:p>
          <a:p>
            <a:pPr lvl="1"/>
            <a:r>
              <a:rPr lang="en-US" b="1" dirty="0"/>
              <a:t>Conversion, casting</a:t>
            </a:r>
          </a:p>
          <a:p>
            <a:pPr lvl="1"/>
            <a:r>
              <a:rPr lang="en-US" b="1" dirty="0"/>
              <a:t>Expanding, truncating</a:t>
            </a:r>
          </a:p>
          <a:p>
            <a:pPr lvl="1"/>
            <a:r>
              <a:rPr lang="en-US" b="1" dirty="0"/>
              <a:t>Addition, negation, multiplication, shifting</a:t>
            </a:r>
          </a:p>
          <a:p>
            <a:r>
              <a:rPr lang="en-US" dirty="0"/>
              <a:t>Representations in memory, pointers, strings</a:t>
            </a:r>
          </a:p>
          <a:p>
            <a:r>
              <a:rPr lang="en-US" dirty="0"/>
              <a:t>Summary</a:t>
            </a:r>
          </a:p>
        </p:txBody>
      </p:sp>
      <p:sp>
        <p:nvSpPr>
          <p:cNvPr id="4" name="灯片编号占位符 3">
            <a:extLst>
              <a:ext uri="{FF2B5EF4-FFF2-40B4-BE49-F238E27FC236}">
                <a16:creationId xmlns:a16="http://schemas.microsoft.com/office/drawing/2014/main" id="{2F4A554E-34F2-4322-AC1A-C11B90F05D4F}"/>
              </a:ext>
            </a:extLst>
          </p:cNvPr>
          <p:cNvSpPr>
            <a:spLocks noGrp="1"/>
          </p:cNvSpPr>
          <p:nvPr>
            <p:ph type="sldNum" sz="quarter" idx="12"/>
          </p:nvPr>
        </p:nvSpPr>
        <p:spPr/>
        <p:txBody>
          <a:bodyPr/>
          <a:lstStyle/>
          <a:p>
            <a:pPr>
              <a:defRPr/>
            </a:pPr>
            <a:fld id="{7CD91111-FDA0-40C1-BB89-68CC8A010988}" type="slidenum">
              <a:rPr lang="zh-CN" altLang="en-US" smtClean="0"/>
              <a:pPr>
                <a:defRPr/>
              </a:pPr>
              <a:t>81</a:t>
            </a:fld>
            <a:endParaRPr lang="en-US" altLang="zh-CN"/>
          </a:p>
        </p:txBody>
      </p:sp>
    </p:spTree>
    <p:extLst>
      <p:ext uri="{BB962C8B-B14F-4D97-AF65-F5344CB8AC3E}">
        <p14:creationId xmlns:p14="http://schemas.microsoft.com/office/powerpoint/2010/main" val="18894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type="title"/>
          </p:nvPr>
        </p:nvSpPr>
        <p:spPr/>
        <p:txBody>
          <a:bodyPr/>
          <a:lstStyle/>
          <a:p>
            <a:pPr marL="119063" indent="-119063" eaLnBrk="1" hangingPunct="1"/>
            <a:r>
              <a:rPr lang="en-US"/>
              <a:t>Encoding Byte Values</a:t>
            </a:r>
          </a:p>
        </p:txBody>
      </p:sp>
      <p:sp>
        <p:nvSpPr>
          <p:cNvPr id="43013" name="Rectangle 4"/>
          <p:cNvSpPr>
            <a:spLocks noGrp="1" noChangeArrowheads="1"/>
          </p:cNvSpPr>
          <p:nvPr>
            <p:ph idx="1"/>
          </p:nvPr>
        </p:nvSpPr>
        <p:spPr>
          <a:xfrm>
            <a:off x="396875" y="1362075"/>
            <a:ext cx="5479181" cy="3751061"/>
          </a:xfrm>
        </p:spPr>
        <p:txBody>
          <a:bodyPr/>
          <a:lstStyle/>
          <a:p>
            <a:pPr eaLnBrk="1" hangingPunct="1"/>
            <a:r>
              <a:rPr lang="en-US" dirty="0"/>
              <a:t>Byte = 8 bits</a:t>
            </a:r>
          </a:p>
          <a:p>
            <a:pPr marL="552450" lvl="1" eaLnBrk="1" hangingPunct="1"/>
            <a:r>
              <a:rPr lang="en-US" dirty="0"/>
              <a:t>Binary 00000000</a:t>
            </a:r>
            <a:r>
              <a:rPr lang="en-US" baseline="-6000" dirty="0"/>
              <a:t>2</a:t>
            </a:r>
            <a:r>
              <a:rPr lang="en-US" dirty="0"/>
              <a:t> to 11111111</a:t>
            </a:r>
            <a:r>
              <a:rPr lang="en-US" baseline="-6000" dirty="0"/>
              <a:t>2</a:t>
            </a:r>
            <a:endParaRPr lang="en-US" dirty="0"/>
          </a:p>
          <a:p>
            <a:pPr marL="552450" lvl="1" eaLnBrk="1" hangingPunct="1"/>
            <a:r>
              <a:rPr lang="en-US" dirty="0"/>
              <a:t>Decimal: 0</a:t>
            </a:r>
            <a:r>
              <a:rPr lang="en-US" baseline="-6000" dirty="0"/>
              <a:t>10</a:t>
            </a:r>
            <a:r>
              <a:rPr lang="en-US" dirty="0"/>
              <a:t> to 255</a:t>
            </a:r>
            <a:r>
              <a:rPr lang="en-US" baseline="-6000" dirty="0"/>
              <a:t>10</a:t>
            </a:r>
            <a:endParaRPr lang="en-US" dirty="0"/>
          </a:p>
          <a:p>
            <a:pPr marL="552450" lvl="1" eaLnBrk="1" hangingPunct="1"/>
            <a:r>
              <a:rPr lang="en-US" dirty="0"/>
              <a:t>Hexadecimal 00</a:t>
            </a:r>
            <a:r>
              <a:rPr lang="en-US" baseline="-6000" dirty="0"/>
              <a:t>16</a:t>
            </a:r>
            <a:r>
              <a:rPr lang="en-US" dirty="0"/>
              <a:t> to FF</a:t>
            </a:r>
            <a:r>
              <a:rPr lang="en-US" baseline="-6000" dirty="0"/>
              <a:t>16</a:t>
            </a:r>
            <a:endParaRPr lang="en-US" dirty="0"/>
          </a:p>
          <a:p>
            <a:pPr marL="838200" lvl="2" eaLnBrk="1" hangingPunct="1"/>
            <a:r>
              <a:rPr lang="en-US" dirty="0"/>
              <a:t>Base 16 number representation</a:t>
            </a:r>
          </a:p>
          <a:p>
            <a:pPr marL="838200" lvl="2" eaLnBrk="1" hangingPunct="1"/>
            <a:r>
              <a:rPr lang="en-US" dirty="0"/>
              <a:t>Use characters ‘0’ to ‘9’ and ‘A’ to ‘F’</a:t>
            </a:r>
          </a:p>
          <a:p>
            <a:pPr marL="838200" lvl="2" eaLnBrk="1" hangingPunct="1"/>
            <a:r>
              <a:rPr lang="en-US" dirty="0"/>
              <a:t>Write FA1D37B</a:t>
            </a:r>
            <a:r>
              <a:rPr lang="en-US" baseline="-6000" dirty="0"/>
              <a:t>16</a:t>
            </a:r>
            <a:r>
              <a:rPr lang="en-US" dirty="0"/>
              <a:t> in C as</a:t>
            </a:r>
          </a:p>
          <a:p>
            <a:pPr marL="1295400" lvl="3"/>
            <a:r>
              <a:rPr lang="en-US" dirty="0"/>
              <a:t>0xFA1D37B</a:t>
            </a:r>
          </a:p>
          <a:p>
            <a:pPr marL="1295400" lvl="3"/>
            <a:r>
              <a:rPr lang="en-US" dirty="0"/>
              <a:t>0xfa1d37b </a:t>
            </a:r>
          </a:p>
          <a:p>
            <a:pPr marL="1181100" lvl="3" eaLnBrk="1" hangingPunct="1">
              <a:buNone/>
            </a:pPr>
            <a:endParaRPr lang="en-US" dirty="0"/>
          </a:p>
        </p:txBody>
      </p:sp>
      <p:grpSp>
        <p:nvGrpSpPr>
          <p:cNvPr id="2" name="Group 5"/>
          <p:cNvGrpSpPr>
            <a:grpSpLocks/>
          </p:cNvGrpSpPr>
          <p:nvPr/>
        </p:nvGrpSpPr>
        <p:grpSpPr bwMode="auto">
          <a:xfrm>
            <a:off x="6608762" y="522086"/>
            <a:ext cx="1851025" cy="4591050"/>
            <a:chOff x="0" y="0"/>
            <a:chExt cx="1166" cy="2891"/>
          </a:xfrm>
        </p:grpSpPr>
        <p:grpSp>
          <p:nvGrpSpPr>
            <p:cNvPr id="3" name="Group 6"/>
            <p:cNvGrpSpPr>
              <a:grpSpLocks/>
            </p:cNvGrpSpPr>
            <p:nvPr/>
          </p:nvGrpSpPr>
          <p:grpSpPr bwMode="auto">
            <a:xfrm>
              <a:off x="0" y="507"/>
              <a:ext cx="1104" cy="2384"/>
              <a:chOff x="0" y="0"/>
              <a:chExt cx="1104" cy="2384"/>
            </a:xfrm>
          </p:grpSpPr>
          <p:grpSp>
            <p:nvGrpSpPr>
              <p:cNvPr id="4" name="Group 7"/>
              <p:cNvGrpSpPr>
                <a:grpSpLocks/>
              </p:cNvGrpSpPr>
              <p:nvPr/>
            </p:nvGrpSpPr>
            <p:grpSpPr bwMode="auto">
              <a:xfrm>
                <a:off x="0" y="0"/>
                <a:ext cx="288" cy="224"/>
                <a:chOff x="0" y="0"/>
                <a:chExt cx="288" cy="224"/>
              </a:xfrm>
            </p:grpSpPr>
            <p:sp>
              <p:nvSpPr>
                <p:cNvPr id="43161"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62" name="Rectangle 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5" name="Group 10"/>
              <p:cNvGrpSpPr>
                <a:grpSpLocks/>
              </p:cNvGrpSpPr>
              <p:nvPr/>
            </p:nvGrpSpPr>
            <p:grpSpPr bwMode="auto">
              <a:xfrm>
                <a:off x="288" y="0"/>
                <a:ext cx="288" cy="224"/>
                <a:chOff x="0" y="0"/>
                <a:chExt cx="288" cy="224"/>
              </a:xfrm>
            </p:grpSpPr>
            <p:sp>
              <p:nvSpPr>
                <p:cNvPr id="43159"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60" name="Rectangle 1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6" name="Group 13"/>
              <p:cNvGrpSpPr>
                <a:grpSpLocks/>
              </p:cNvGrpSpPr>
              <p:nvPr/>
            </p:nvGrpSpPr>
            <p:grpSpPr bwMode="auto">
              <a:xfrm>
                <a:off x="576" y="0"/>
                <a:ext cx="528" cy="224"/>
                <a:chOff x="0" y="0"/>
                <a:chExt cx="528" cy="224"/>
              </a:xfrm>
            </p:grpSpPr>
            <p:sp>
              <p:nvSpPr>
                <p:cNvPr id="43157"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8" name="Rectangle 1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0000</a:t>
                  </a:r>
                </a:p>
              </p:txBody>
            </p:sp>
          </p:grpSp>
          <p:grpSp>
            <p:nvGrpSpPr>
              <p:cNvPr id="7" name="Group 16"/>
              <p:cNvGrpSpPr>
                <a:grpSpLocks/>
              </p:cNvGrpSpPr>
              <p:nvPr/>
            </p:nvGrpSpPr>
            <p:grpSpPr bwMode="auto">
              <a:xfrm>
                <a:off x="0" y="144"/>
                <a:ext cx="288" cy="224"/>
                <a:chOff x="0" y="0"/>
                <a:chExt cx="288" cy="224"/>
              </a:xfrm>
            </p:grpSpPr>
            <p:sp>
              <p:nvSpPr>
                <p:cNvPr id="43155"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6" name="Rectangle 1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8" name="Group 19"/>
              <p:cNvGrpSpPr>
                <a:grpSpLocks/>
              </p:cNvGrpSpPr>
              <p:nvPr/>
            </p:nvGrpSpPr>
            <p:grpSpPr bwMode="auto">
              <a:xfrm>
                <a:off x="288" y="144"/>
                <a:ext cx="288" cy="224"/>
                <a:chOff x="0" y="0"/>
                <a:chExt cx="288" cy="224"/>
              </a:xfrm>
            </p:grpSpPr>
            <p:sp>
              <p:nvSpPr>
                <p:cNvPr id="43153"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4" name="Rectangle 2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9" name="Group 22"/>
              <p:cNvGrpSpPr>
                <a:grpSpLocks/>
              </p:cNvGrpSpPr>
              <p:nvPr/>
            </p:nvGrpSpPr>
            <p:grpSpPr bwMode="auto">
              <a:xfrm>
                <a:off x="576" y="144"/>
                <a:ext cx="528" cy="224"/>
                <a:chOff x="0" y="0"/>
                <a:chExt cx="528" cy="224"/>
              </a:xfrm>
            </p:grpSpPr>
            <p:sp>
              <p:nvSpPr>
                <p:cNvPr id="43151"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2" name="Rectangle 2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a:t>
                  </a:r>
                </a:p>
              </p:txBody>
            </p:sp>
          </p:grpSp>
          <p:grpSp>
            <p:nvGrpSpPr>
              <p:cNvPr id="10" name="Group 25"/>
              <p:cNvGrpSpPr>
                <a:grpSpLocks/>
              </p:cNvGrpSpPr>
              <p:nvPr/>
            </p:nvGrpSpPr>
            <p:grpSpPr bwMode="auto">
              <a:xfrm>
                <a:off x="0" y="288"/>
                <a:ext cx="288" cy="224"/>
                <a:chOff x="0" y="0"/>
                <a:chExt cx="288" cy="224"/>
              </a:xfrm>
            </p:grpSpPr>
            <p:sp>
              <p:nvSpPr>
                <p:cNvPr id="43149"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0" name="Rectangle 2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1" name="Group 28"/>
              <p:cNvGrpSpPr>
                <a:grpSpLocks/>
              </p:cNvGrpSpPr>
              <p:nvPr/>
            </p:nvGrpSpPr>
            <p:grpSpPr bwMode="auto">
              <a:xfrm>
                <a:off x="288" y="288"/>
                <a:ext cx="288" cy="224"/>
                <a:chOff x="0" y="0"/>
                <a:chExt cx="288" cy="224"/>
              </a:xfrm>
            </p:grpSpPr>
            <p:sp>
              <p:nvSpPr>
                <p:cNvPr id="43147"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8" name="Rectangle 3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2" name="Group 31"/>
              <p:cNvGrpSpPr>
                <a:grpSpLocks/>
              </p:cNvGrpSpPr>
              <p:nvPr/>
            </p:nvGrpSpPr>
            <p:grpSpPr bwMode="auto">
              <a:xfrm>
                <a:off x="576" y="288"/>
                <a:ext cx="528" cy="224"/>
                <a:chOff x="0" y="0"/>
                <a:chExt cx="528" cy="224"/>
              </a:xfrm>
            </p:grpSpPr>
            <p:sp>
              <p:nvSpPr>
                <p:cNvPr id="43145"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6" name="Rectangle 3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0010</a:t>
                  </a:r>
                </a:p>
              </p:txBody>
            </p:sp>
          </p:grpSp>
          <p:grpSp>
            <p:nvGrpSpPr>
              <p:cNvPr id="13" name="Group 34"/>
              <p:cNvGrpSpPr>
                <a:grpSpLocks/>
              </p:cNvGrpSpPr>
              <p:nvPr/>
            </p:nvGrpSpPr>
            <p:grpSpPr bwMode="auto">
              <a:xfrm>
                <a:off x="0" y="432"/>
                <a:ext cx="288" cy="224"/>
                <a:chOff x="0" y="0"/>
                <a:chExt cx="288" cy="224"/>
              </a:xfrm>
            </p:grpSpPr>
            <p:sp>
              <p:nvSpPr>
                <p:cNvPr id="43143"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4" name="Rectangle 3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14" name="Group 37"/>
              <p:cNvGrpSpPr>
                <a:grpSpLocks/>
              </p:cNvGrpSpPr>
              <p:nvPr/>
            </p:nvGrpSpPr>
            <p:grpSpPr bwMode="auto">
              <a:xfrm>
                <a:off x="288" y="432"/>
                <a:ext cx="288" cy="224"/>
                <a:chOff x="0" y="0"/>
                <a:chExt cx="288" cy="224"/>
              </a:xfrm>
            </p:grpSpPr>
            <p:sp>
              <p:nvSpPr>
                <p:cNvPr id="43141"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2" name="Rectangle 3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15" name="Group 40"/>
              <p:cNvGrpSpPr>
                <a:grpSpLocks/>
              </p:cNvGrpSpPr>
              <p:nvPr/>
            </p:nvGrpSpPr>
            <p:grpSpPr bwMode="auto">
              <a:xfrm>
                <a:off x="576" y="432"/>
                <a:ext cx="528" cy="224"/>
                <a:chOff x="0" y="0"/>
                <a:chExt cx="528" cy="224"/>
              </a:xfrm>
            </p:grpSpPr>
            <p:sp>
              <p:nvSpPr>
                <p:cNvPr id="43139"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0" name="Rectangle 4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0011</a:t>
                  </a:r>
                </a:p>
              </p:txBody>
            </p:sp>
          </p:grpSp>
          <p:grpSp>
            <p:nvGrpSpPr>
              <p:cNvPr id="16" name="Group 43"/>
              <p:cNvGrpSpPr>
                <a:grpSpLocks/>
              </p:cNvGrpSpPr>
              <p:nvPr/>
            </p:nvGrpSpPr>
            <p:grpSpPr bwMode="auto">
              <a:xfrm>
                <a:off x="0" y="576"/>
                <a:ext cx="288" cy="224"/>
                <a:chOff x="0" y="0"/>
                <a:chExt cx="288" cy="224"/>
              </a:xfrm>
            </p:grpSpPr>
            <p:sp>
              <p:nvSpPr>
                <p:cNvPr id="43137"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8" name="Rectangle 4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17" name="Group 46"/>
              <p:cNvGrpSpPr>
                <a:grpSpLocks/>
              </p:cNvGrpSpPr>
              <p:nvPr/>
            </p:nvGrpSpPr>
            <p:grpSpPr bwMode="auto">
              <a:xfrm>
                <a:off x="288" y="576"/>
                <a:ext cx="288" cy="224"/>
                <a:chOff x="0" y="0"/>
                <a:chExt cx="288" cy="224"/>
              </a:xfrm>
            </p:grpSpPr>
            <p:sp>
              <p:nvSpPr>
                <p:cNvPr id="43135"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6" name="Rectangle 4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18" name="Group 49"/>
              <p:cNvGrpSpPr>
                <a:grpSpLocks/>
              </p:cNvGrpSpPr>
              <p:nvPr/>
            </p:nvGrpSpPr>
            <p:grpSpPr bwMode="auto">
              <a:xfrm>
                <a:off x="576" y="576"/>
                <a:ext cx="528" cy="224"/>
                <a:chOff x="0" y="0"/>
                <a:chExt cx="528" cy="224"/>
              </a:xfrm>
            </p:grpSpPr>
            <p:sp>
              <p:nvSpPr>
                <p:cNvPr id="43133"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4" name="Rectangle 5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0100</a:t>
                  </a:r>
                </a:p>
              </p:txBody>
            </p:sp>
          </p:grpSp>
          <p:grpSp>
            <p:nvGrpSpPr>
              <p:cNvPr id="19" name="Group 52"/>
              <p:cNvGrpSpPr>
                <a:grpSpLocks/>
              </p:cNvGrpSpPr>
              <p:nvPr/>
            </p:nvGrpSpPr>
            <p:grpSpPr bwMode="auto">
              <a:xfrm>
                <a:off x="0" y="720"/>
                <a:ext cx="288" cy="224"/>
                <a:chOff x="0" y="0"/>
                <a:chExt cx="288" cy="224"/>
              </a:xfrm>
            </p:grpSpPr>
            <p:sp>
              <p:nvSpPr>
                <p:cNvPr id="43131"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2" name="Rectangle 5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0" name="Group 55"/>
              <p:cNvGrpSpPr>
                <a:grpSpLocks/>
              </p:cNvGrpSpPr>
              <p:nvPr/>
            </p:nvGrpSpPr>
            <p:grpSpPr bwMode="auto">
              <a:xfrm>
                <a:off x="288" y="720"/>
                <a:ext cx="288" cy="224"/>
                <a:chOff x="0" y="0"/>
                <a:chExt cx="288" cy="224"/>
              </a:xfrm>
            </p:grpSpPr>
            <p:sp>
              <p:nvSpPr>
                <p:cNvPr id="43129"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0" name="Rectangle 5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1" name="Group 58"/>
              <p:cNvGrpSpPr>
                <a:grpSpLocks/>
              </p:cNvGrpSpPr>
              <p:nvPr/>
            </p:nvGrpSpPr>
            <p:grpSpPr bwMode="auto">
              <a:xfrm>
                <a:off x="576" y="720"/>
                <a:ext cx="528" cy="224"/>
                <a:chOff x="0" y="0"/>
                <a:chExt cx="528" cy="224"/>
              </a:xfrm>
            </p:grpSpPr>
            <p:sp>
              <p:nvSpPr>
                <p:cNvPr id="43127"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8" name="Rectangle 6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0101</a:t>
                  </a:r>
                </a:p>
              </p:txBody>
            </p:sp>
          </p:grpSp>
          <p:grpSp>
            <p:nvGrpSpPr>
              <p:cNvPr id="22" name="Group 61"/>
              <p:cNvGrpSpPr>
                <a:grpSpLocks/>
              </p:cNvGrpSpPr>
              <p:nvPr/>
            </p:nvGrpSpPr>
            <p:grpSpPr bwMode="auto">
              <a:xfrm>
                <a:off x="0" y="864"/>
                <a:ext cx="288" cy="224"/>
                <a:chOff x="0" y="0"/>
                <a:chExt cx="288" cy="224"/>
              </a:xfrm>
            </p:grpSpPr>
            <p:sp>
              <p:nvSpPr>
                <p:cNvPr id="43125"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6" name="Rectangle 6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3" name="Group 64"/>
              <p:cNvGrpSpPr>
                <a:grpSpLocks/>
              </p:cNvGrpSpPr>
              <p:nvPr/>
            </p:nvGrpSpPr>
            <p:grpSpPr bwMode="auto">
              <a:xfrm>
                <a:off x="288" y="864"/>
                <a:ext cx="288" cy="224"/>
                <a:chOff x="0" y="0"/>
                <a:chExt cx="288" cy="224"/>
              </a:xfrm>
            </p:grpSpPr>
            <p:sp>
              <p:nvSpPr>
                <p:cNvPr id="43123"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4" name="Rectangle 6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4" name="Group 67"/>
              <p:cNvGrpSpPr>
                <a:grpSpLocks/>
              </p:cNvGrpSpPr>
              <p:nvPr/>
            </p:nvGrpSpPr>
            <p:grpSpPr bwMode="auto">
              <a:xfrm>
                <a:off x="576" y="864"/>
                <a:ext cx="528" cy="224"/>
                <a:chOff x="0" y="0"/>
                <a:chExt cx="528" cy="224"/>
              </a:xfrm>
            </p:grpSpPr>
            <p:sp>
              <p:nvSpPr>
                <p:cNvPr id="43121"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2" name="Rectangle 69"/>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a:t>
                  </a:r>
                </a:p>
              </p:txBody>
            </p:sp>
          </p:grpSp>
          <p:grpSp>
            <p:nvGrpSpPr>
              <p:cNvPr id="25" name="Group 70"/>
              <p:cNvGrpSpPr>
                <a:grpSpLocks/>
              </p:cNvGrpSpPr>
              <p:nvPr/>
            </p:nvGrpSpPr>
            <p:grpSpPr bwMode="auto">
              <a:xfrm>
                <a:off x="0" y="1008"/>
                <a:ext cx="288" cy="224"/>
                <a:chOff x="0" y="0"/>
                <a:chExt cx="288" cy="224"/>
              </a:xfrm>
            </p:grpSpPr>
            <p:sp>
              <p:nvSpPr>
                <p:cNvPr id="43119"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0" name="Rectangle 7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26" name="Group 73"/>
              <p:cNvGrpSpPr>
                <a:grpSpLocks/>
              </p:cNvGrpSpPr>
              <p:nvPr/>
            </p:nvGrpSpPr>
            <p:grpSpPr bwMode="auto">
              <a:xfrm>
                <a:off x="288" y="1008"/>
                <a:ext cx="288" cy="224"/>
                <a:chOff x="0" y="0"/>
                <a:chExt cx="288" cy="224"/>
              </a:xfrm>
            </p:grpSpPr>
            <p:sp>
              <p:nvSpPr>
                <p:cNvPr id="43117"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8" name="Rectangle 7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27" name="Group 76"/>
              <p:cNvGrpSpPr>
                <a:grpSpLocks/>
              </p:cNvGrpSpPr>
              <p:nvPr/>
            </p:nvGrpSpPr>
            <p:grpSpPr bwMode="auto">
              <a:xfrm>
                <a:off x="576" y="1008"/>
                <a:ext cx="528" cy="224"/>
                <a:chOff x="0" y="0"/>
                <a:chExt cx="528" cy="224"/>
              </a:xfrm>
            </p:grpSpPr>
            <p:sp>
              <p:nvSpPr>
                <p:cNvPr id="43115"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6" name="Rectangle 78"/>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0111</a:t>
                  </a:r>
                </a:p>
              </p:txBody>
            </p:sp>
          </p:grpSp>
          <p:grpSp>
            <p:nvGrpSpPr>
              <p:cNvPr id="28" name="Group 79"/>
              <p:cNvGrpSpPr>
                <a:grpSpLocks/>
              </p:cNvGrpSpPr>
              <p:nvPr/>
            </p:nvGrpSpPr>
            <p:grpSpPr bwMode="auto">
              <a:xfrm>
                <a:off x="0" y="1152"/>
                <a:ext cx="288" cy="224"/>
                <a:chOff x="0" y="0"/>
                <a:chExt cx="288" cy="224"/>
              </a:xfrm>
            </p:grpSpPr>
            <p:sp>
              <p:nvSpPr>
                <p:cNvPr id="43113"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4" name="Rectangle 8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29" name="Group 82"/>
              <p:cNvGrpSpPr>
                <a:grpSpLocks/>
              </p:cNvGrpSpPr>
              <p:nvPr/>
            </p:nvGrpSpPr>
            <p:grpSpPr bwMode="auto">
              <a:xfrm>
                <a:off x="288" y="1152"/>
                <a:ext cx="288" cy="224"/>
                <a:chOff x="0" y="0"/>
                <a:chExt cx="288" cy="224"/>
              </a:xfrm>
            </p:grpSpPr>
            <p:sp>
              <p:nvSpPr>
                <p:cNvPr id="43111"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2" name="Rectangle 8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0" name="Group 85"/>
              <p:cNvGrpSpPr>
                <a:grpSpLocks/>
              </p:cNvGrpSpPr>
              <p:nvPr/>
            </p:nvGrpSpPr>
            <p:grpSpPr bwMode="auto">
              <a:xfrm>
                <a:off x="576" y="1152"/>
                <a:ext cx="528" cy="224"/>
                <a:chOff x="0" y="0"/>
                <a:chExt cx="528" cy="224"/>
              </a:xfrm>
            </p:grpSpPr>
            <p:sp>
              <p:nvSpPr>
                <p:cNvPr id="43109"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0" name="Rectangle 87"/>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1000</a:t>
                  </a:r>
                </a:p>
              </p:txBody>
            </p:sp>
          </p:grpSp>
          <p:grpSp>
            <p:nvGrpSpPr>
              <p:cNvPr id="31" name="Group 88"/>
              <p:cNvGrpSpPr>
                <a:grpSpLocks/>
              </p:cNvGrpSpPr>
              <p:nvPr/>
            </p:nvGrpSpPr>
            <p:grpSpPr bwMode="auto">
              <a:xfrm>
                <a:off x="0" y="1296"/>
                <a:ext cx="288" cy="224"/>
                <a:chOff x="0" y="0"/>
                <a:chExt cx="288" cy="224"/>
              </a:xfrm>
            </p:grpSpPr>
            <p:sp>
              <p:nvSpPr>
                <p:cNvPr id="43107"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8" name="Rectangle 9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43008" name="Group 91"/>
              <p:cNvGrpSpPr>
                <a:grpSpLocks/>
              </p:cNvGrpSpPr>
              <p:nvPr/>
            </p:nvGrpSpPr>
            <p:grpSpPr bwMode="auto">
              <a:xfrm>
                <a:off x="288" y="1296"/>
                <a:ext cx="288" cy="224"/>
                <a:chOff x="0" y="0"/>
                <a:chExt cx="288" cy="224"/>
              </a:xfrm>
            </p:grpSpPr>
            <p:sp>
              <p:nvSpPr>
                <p:cNvPr id="43105"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6" name="Rectangle 9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43009" name="Group 94"/>
              <p:cNvGrpSpPr>
                <a:grpSpLocks/>
              </p:cNvGrpSpPr>
              <p:nvPr/>
            </p:nvGrpSpPr>
            <p:grpSpPr bwMode="auto">
              <a:xfrm>
                <a:off x="576" y="1296"/>
                <a:ext cx="528" cy="224"/>
                <a:chOff x="0" y="0"/>
                <a:chExt cx="528" cy="224"/>
              </a:xfrm>
            </p:grpSpPr>
            <p:sp>
              <p:nvSpPr>
                <p:cNvPr id="43103"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4" name="Rectangle 96"/>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1001</a:t>
                  </a:r>
                </a:p>
              </p:txBody>
            </p:sp>
          </p:grpSp>
          <p:grpSp>
            <p:nvGrpSpPr>
              <p:cNvPr id="43014" name="Group 97"/>
              <p:cNvGrpSpPr>
                <a:grpSpLocks/>
              </p:cNvGrpSpPr>
              <p:nvPr/>
            </p:nvGrpSpPr>
            <p:grpSpPr bwMode="auto">
              <a:xfrm>
                <a:off x="0" y="1440"/>
                <a:ext cx="288" cy="224"/>
                <a:chOff x="0" y="0"/>
                <a:chExt cx="288" cy="224"/>
              </a:xfrm>
            </p:grpSpPr>
            <p:sp>
              <p:nvSpPr>
                <p:cNvPr id="43101"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2" name="Rectangle 9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A</a:t>
                  </a:r>
                </a:p>
              </p:txBody>
            </p:sp>
          </p:grpSp>
          <p:grpSp>
            <p:nvGrpSpPr>
              <p:cNvPr id="43015" name="Group 100"/>
              <p:cNvGrpSpPr>
                <a:grpSpLocks/>
              </p:cNvGrpSpPr>
              <p:nvPr/>
            </p:nvGrpSpPr>
            <p:grpSpPr bwMode="auto">
              <a:xfrm>
                <a:off x="288" y="1440"/>
                <a:ext cx="288" cy="224"/>
                <a:chOff x="0" y="0"/>
                <a:chExt cx="288" cy="224"/>
              </a:xfrm>
            </p:grpSpPr>
            <p:sp>
              <p:nvSpPr>
                <p:cNvPr id="43099"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0" name="Rectangle 102"/>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a:t>
                  </a:r>
                </a:p>
              </p:txBody>
            </p:sp>
          </p:grpSp>
          <p:grpSp>
            <p:nvGrpSpPr>
              <p:cNvPr id="43019" name="Group 103"/>
              <p:cNvGrpSpPr>
                <a:grpSpLocks/>
              </p:cNvGrpSpPr>
              <p:nvPr/>
            </p:nvGrpSpPr>
            <p:grpSpPr bwMode="auto">
              <a:xfrm>
                <a:off x="576" y="1440"/>
                <a:ext cx="528" cy="224"/>
                <a:chOff x="0" y="0"/>
                <a:chExt cx="528" cy="224"/>
              </a:xfrm>
            </p:grpSpPr>
            <p:sp>
              <p:nvSpPr>
                <p:cNvPr id="43097"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8" name="Rectangle 10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a:t>
                  </a:r>
                </a:p>
              </p:txBody>
            </p:sp>
          </p:grpSp>
          <p:grpSp>
            <p:nvGrpSpPr>
              <p:cNvPr id="43020" name="Group 106"/>
              <p:cNvGrpSpPr>
                <a:grpSpLocks/>
              </p:cNvGrpSpPr>
              <p:nvPr/>
            </p:nvGrpSpPr>
            <p:grpSpPr bwMode="auto">
              <a:xfrm>
                <a:off x="0" y="1584"/>
                <a:ext cx="288" cy="224"/>
                <a:chOff x="0" y="0"/>
                <a:chExt cx="288" cy="224"/>
              </a:xfrm>
            </p:grpSpPr>
            <p:sp>
              <p:nvSpPr>
                <p:cNvPr id="43095"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6" name="Rectangle 10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B</a:t>
                  </a:r>
                </a:p>
              </p:txBody>
            </p:sp>
          </p:grpSp>
          <p:grpSp>
            <p:nvGrpSpPr>
              <p:cNvPr id="43021" name="Group 109"/>
              <p:cNvGrpSpPr>
                <a:grpSpLocks/>
              </p:cNvGrpSpPr>
              <p:nvPr/>
            </p:nvGrpSpPr>
            <p:grpSpPr bwMode="auto">
              <a:xfrm>
                <a:off x="288" y="1584"/>
                <a:ext cx="288" cy="224"/>
                <a:chOff x="0" y="0"/>
                <a:chExt cx="288" cy="224"/>
              </a:xfrm>
            </p:grpSpPr>
            <p:sp>
              <p:nvSpPr>
                <p:cNvPr id="43093"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4" name="Rectangle 111"/>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a:t>
                  </a:r>
                </a:p>
              </p:txBody>
            </p:sp>
          </p:grpSp>
          <p:grpSp>
            <p:nvGrpSpPr>
              <p:cNvPr id="43022" name="Group 112"/>
              <p:cNvGrpSpPr>
                <a:grpSpLocks/>
              </p:cNvGrpSpPr>
              <p:nvPr/>
            </p:nvGrpSpPr>
            <p:grpSpPr bwMode="auto">
              <a:xfrm>
                <a:off x="576" y="1584"/>
                <a:ext cx="528" cy="224"/>
                <a:chOff x="0" y="0"/>
                <a:chExt cx="528" cy="224"/>
              </a:xfrm>
            </p:grpSpPr>
            <p:sp>
              <p:nvSpPr>
                <p:cNvPr id="43091"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2" name="Rectangle 11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1011</a:t>
                  </a:r>
                </a:p>
              </p:txBody>
            </p:sp>
          </p:grpSp>
          <p:grpSp>
            <p:nvGrpSpPr>
              <p:cNvPr id="43023" name="Group 115"/>
              <p:cNvGrpSpPr>
                <a:grpSpLocks/>
              </p:cNvGrpSpPr>
              <p:nvPr/>
            </p:nvGrpSpPr>
            <p:grpSpPr bwMode="auto">
              <a:xfrm>
                <a:off x="0" y="1728"/>
                <a:ext cx="288" cy="224"/>
                <a:chOff x="0" y="0"/>
                <a:chExt cx="288" cy="224"/>
              </a:xfrm>
            </p:grpSpPr>
            <p:sp>
              <p:nvSpPr>
                <p:cNvPr id="43089"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0" name="Rectangle 11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C</a:t>
                  </a:r>
                </a:p>
              </p:txBody>
            </p:sp>
          </p:grpSp>
          <p:grpSp>
            <p:nvGrpSpPr>
              <p:cNvPr id="43024" name="Group 118"/>
              <p:cNvGrpSpPr>
                <a:grpSpLocks/>
              </p:cNvGrpSpPr>
              <p:nvPr/>
            </p:nvGrpSpPr>
            <p:grpSpPr bwMode="auto">
              <a:xfrm>
                <a:off x="288" y="1728"/>
                <a:ext cx="288" cy="224"/>
                <a:chOff x="0" y="0"/>
                <a:chExt cx="288" cy="224"/>
              </a:xfrm>
            </p:grpSpPr>
            <p:sp>
              <p:nvSpPr>
                <p:cNvPr id="43087"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8" name="Rectangle 120"/>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12</a:t>
                  </a:r>
                </a:p>
              </p:txBody>
            </p:sp>
          </p:grpSp>
          <p:grpSp>
            <p:nvGrpSpPr>
              <p:cNvPr id="43025" name="Group 121"/>
              <p:cNvGrpSpPr>
                <a:grpSpLocks/>
              </p:cNvGrpSpPr>
              <p:nvPr/>
            </p:nvGrpSpPr>
            <p:grpSpPr bwMode="auto">
              <a:xfrm>
                <a:off x="576" y="1728"/>
                <a:ext cx="528" cy="224"/>
                <a:chOff x="0" y="0"/>
                <a:chExt cx="528" cy="224"/>
              </a:xfrm>
            </p:grpSpPr>
            <p:sp>
              <p:nvSpPr>
                <p:cNvPr id="43085"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6" name="Rectangle 12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1100</a:t>
                  </a:r>
                </a:p>
              </p:txBody>
            </p:sp>
          </p:grpSp>
          <p:grpSp>
            <p:nvGrpSpPr>
              <p:cNvPr id="43026" name="Group 124"/>
              <p:cNvGrpSpPr>
                <a:grpSpLocks/>
              </p:cNvGrpSpPr>
              <p:nvPr/>
            </p:nvGrpSpPr>
            <p:grpSpPr bwMode="auto">
              <a:xfrm>
                <a:off x="0" y="1872"/>
                <a:ext cx="288" cy="224"/>
                <a:chOff x="0" y="0"/>
                <a:chExt cx="288" cy="224"/>
              </a:xfrm>
            </p:grpSpPr>
            <p:sp>
              <p:nvSpPr>
                <p:cNvPr id="43083"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4" name="Rectangle 12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D</a:t>
                  </a:r>
                </a:p>
              </p:txBody>
            </p:sp>
          </p:grpSp>
          <p:grpSp>
            <p:nvGrpSpPr>
              <p:cNvPr id="43027" name="Group 127"/>
              <p:cNvGrpSpPr>
                <a:grpSpLocks/>
              </p:cNvGrpSpPr>
              <p:nvPr/>
            </p:nvGrpSpPr>
            <p:grpSpPr bwMode="auto">
              <a:xfrm>
                <a:off x="288" y="1872"/>
                <a:ext cx="288" cy="224"/>
                <a:chOff x="0" y="0"/>
                <a:chExt cx="288" cy="224"/>
              </a:xfrm>
            </p:grpSpPr>
            <p:sp>
              <p:nvSpPr>
                <p:cNvPr id="43081"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2" name="Rectangle 129"/>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13</a:t>
                  </a:r>
                </a:p>
              </p:txBody>
            </p:sp>
          </p:grpSp>
          <p:grpSp>
            <p:nvGrpSpPr>
              <p:cNvPr id="43028" name="Group 130"/>
              <p:cNvGrpSpPr>
                <a:grpSpLocks/>
              </p:cNvGrpSpPr>
              <p:nvPr/>
            </p:nvGrpSpPr>
            <p:grpSpPr bwMode="auto">
              <a:xfrm>
                <a:off x="576" y="1872"/>
                <a:ext cx="528" cy="224"/>
                <a:chOff x="0" y="0"/>
                <a:chExt cx="528" cy="224"/>
              </a:xfrm>
            </p:grpSpPr>
            <p:sp>
              <p:nvSpPr>
                <p:cNvPr id="43079"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0" name="Rectangle 13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1101</a:t>
                  </a:r>
                </a:p>
              </p:txBody>
            </p:sp>
          </p:grpSp>
          <p:grpSp>
            <p:nvGrpSpPr>
              <p:cNvPr id="43029" name="Group 133"/>
              <p:cNvGrpSpPr>
                <a:grpSpLocks/>
              </p:cNvGrpSpPr>
              <p:nvPr/>
            </p:nvGrpSpPr>
            <p:grpSpPr bwMode="auto">
              <a:xfrm>
                <a:off x="0" y="2016"/>
                <a:ext cx="288" cy="224"/>
                <a:chOff x="0" y="0"/>
                <a:chExt cx="288" cy="224"/>
              </a:xfrm>
            </p:grpSpPr>
            <p:sp>
              <p:nvSpPr>
                <p:cNvPr id="43077"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8" name="Rectangle 13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E</a:t>
                  </a:r>
                </a:p>
              </p:txBody>
            </p:sp>
          </p:grpSp>
          <p:grpSp>
            <p:nvGrpSpPr>
              <p:cNvPr id="43030" name="Group 136"/>
              <p:cNvGrpSpPr>
                <a:grpSpLocks/>
              </p:cNvGrpSpPr>
              <p:nvPr/>
            </p:nvGrpSpPr>
            <p:grpSpPr bwMode="auto">
              <a:xfrm>
                <a:off x="288" y="2016"/>
                <a:ext cx="288" cy="224"/>
                <a:chOff x="0" y="0"/>
                <a:chExt cx="288" cy="224"/>
              </a:xfrm>
            </p:grpSpPr>
            <p:sp>
              <p:nvSpPr>
                <p:cNvPr id="43075"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6" name="Rectangle 138"/>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14</a:t>
                  </a:r>
                </a:p>
              </p:txBody>
            </p:sp>
          </p:grpSp>
          <p:grpSp>
            <p:nvGrpSpPr>
              <p:cNvPr id="43031" name="Group 139"/>
              <p:cNvGrpSpPr>
                <a:grpSpLocks/>
              </p:cNvGrpSpPr>
              <p:nvPr/>
            </p:nvGrpSpPr>
            <p:grpSpPr bwMode="auto">
              <a:xfrm>
                <a:off x="576" y="2016"/>
                <a:ext cx="528" cy="224"/>
                <a:chOff x="0" y="0"/>
                <a:chExt cx="528" cy="224"/>
              </a:xfrm>
            </p:grpSpPr>
            <p:sp>
              <p:nvSpPr>
                <p:cNvPr id="43073"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4" name="Rectangle 14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1110</a:t>
                  </a:r>
                </a:p>
              </p:txBody>
            </p:sp>
          </p:grpSp>
          <p:grpSp>
            <p:nvGrpSpPr>
              <p:cNvPr id="43032" name="Group 142"/>
              <p:cNvGrpSpPr>
                <a:grpSpLocks/>
              </p:cNvGrpSpPr>
              <p:nvPr/>
            </p:nvGrpSpPr>
            <p:grpSpPr bwMode="auto">
              <a:xfrm>
                <a:off x="0" y="2160"/>
                <a:ext cx="288" cy="224"/>
                <a:chOff x="0" y="0"/>
                <a:chExt cx="288" cy="224"/>
              </a:xfrm>
            </p:grpSpPr>
            <p:sp>
              <p:nvSpPr>
                <p:cNvPr id="43071"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2" name="Rectangle 14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a:t>
                  </a:r>
                </a:p>
              </p:txBody>
            </p:sp>
          </p:grpSp>
          <p:grpSp>
            <p:nvGrpSpPr>
              <p:cNvPr id="43033" name="Group 145"/>
              <p:cNvGrpSpPr>
                <a:grpSpLocks/>
              </p:cNvGrpSpPr>
              <p:nvPr/>
            </p:nvGrpSpPr>
            <p:grpSpPr bwMode="auto">
              <a:xfrm>
                <a:off x="288" y="2160"/>
                <a:ext cx="288" cy="224"/>
                <a:chOff x="0" y="0"/>
                <a:chExt cx="288" cy="224"/>
              </a:xfrm>
            </p:grpSpPr>
            <p:sp>
              <p:nvSpPr>
                <p:cNvPr id="43069"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0" name="Rectangle 147"/>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15</a:t>
                  </a:r>
                </a:p>
              </p:txBody>
            </p:sp>
          </p:grpSp>
          <p:grpSp>
            <p:nvGrpSpPr>
              <p:cNvPr id="43034" name="Group 148"/>
              <p:cNvGrpSpPr>
                <a:grpSpLocks/>
              </p:cNvGrpSpPr>
              <p:nvPr/>
            </p:nvGrpSpPr>
            <p:grpSpPr bwMode="auto">
              <a:xfrm>
                <a:off x="576" y="2160"/>
                <a:ext cx="528" cy="224"/>
                <a:chOff x="0" y="0"/>
                <a:chExt cx="528" cy="224"/>
              </a:xfrm>
            </p:grpSpPr>
            <p:sp>
              <p:nvSpPr>
                <p:cNvPr id="43067"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68" name="Rectangle 15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1111</a:t>
                  </a:r>
                </a:p>
              </p:txBody>
            </p:sp>
          </p:grpSp>
        </p:grpSp>
        <p:sp>
          <p:nvSpPr>
            <p:cNvPr id="43016" name="Rectangle 151"/>
            <p:cNvSpPr>
              <a:spLocks/>
            </p:cNvSpPr>
            <p:nvPr/>
          </p:nvSpPr>
          <p:spPr bwMode="auto">
            <a:xfrm rot="-2340000">
              <a:off x="50" y="267"/>
              <a:ext cx="362"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Hex</a:t>
              </a:r>
            </a:p>
          </p:txBody>
        </p:sp>
        <p:sp>
          <p:nvSpPr>
            <p:cNvPr id="43017" name="Rectangle 152"/>
            <p:cNvSpPr>
              <a:spLocks/>
            </p:cNvSpPr>
            <p:nvPr/>
          </p:nvSpPr>
          <p:spPr bwMode="auto">
            <a:xfrm rot="-2340000">
              <a:off x="307" y="177"/>
              <a:ext cx="649"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Decimal</a:t>
              </a:r>
            </a:p>
          </p:txBody>
        </p:sp>
        <p:sp>
          <p:nvSpPr>
            <p:cNvPr id="43018" name="Rectangle 153"/>
            <p:cNvSpPr>
              <a:spLocks/>
            </p:cNvSpPr>
            <p:nvPr/>
          </p:nvSpPr>
          <p:spPr bwMode="auto">
            <a:xfrm rot="-2340000">
              <a:off x="606" y="210"/>
              <a:ext cx="546"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Binary</a:t>
              </a:r>
            </a:p>
          </p:txBody>
        </p:sp>
      </p:grpSp>
      <p:sp>
        <p:nvSpPr>
          <p:cNvPr id="43010" name="Rectangle 43009"/>
          <p:cNvSpPr/>
          <p:nvPr/>
        </p:nvSpPr>
        <p:spPr>
          <a:xfrm>
            <a:off x="1750927" y="5457459"/>
            <a:ext cx="4977645" cy="461665"/>
          </a:xfrm>
          <a:prstGeom prst="rect">
            <a:avLst/>
          </a:prstGeom>
        </p:spPr>
        <p:txBody>
          <a:bodyPr wrap="none">
            <a:spAutoFit/>
          </a:bodyPr>
          <a:lstStyle/>
          <a:p>
            <a:r>
              <a:rPr lang="en-US" dirty="0">
                <a:latin typeface="Courier New" pitchFamily="49" charset="0"/>
                <a:cs typeface="Courier New" pitchFamily="49" charset="0"/>
              </a:rPr>
              <a:t>15213: 0011 1011 0110 1101</a:t>
            </a:r>
            <a:endParaRPr lang="en-US" dirty="0"/>
          </a:p>
        </p:txBody>
      </p:sp>
      <p:sp>
        <p:nvSpPr>
          <p:cNvPr id="43011" name="Left Brace 43010"/>
          <p:cNvSpPr/>
          <p:nvPr/>
        </p:nvSpPr>
        <p:spPr bwMode="auto">
          <a:xfrm>
            <a:off x="3139304" y="5579416"/>
            <a:ext cx="176574" cy="610125"/>
          </a:xfrm>
          <a:prstGeom prst="leftBrace">
            <a:avLst/>
          </a:prstGeom>
          <a:noFill/>
          <a:ln w="25400" cap="flat" cmpd="sng" algn="ctr">
            <a:solidFill>
              <a:srgbClr val="CC000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56" name="Left Brace 155"/>
          <p:cNvSpPr/>
          <p:nvPr/>
        </p:nvSpPr>
        <p:spPr bwMode="auto">
          <a:xfrm>
            <a:off x="3886200" y="5579416"/>
            <a:ext cx="176574" cy="610125"/>
          </a:xfrm>
          <a:prstGeom prst="leftBrace">
            <a:avLst/>
          </a:prstGeom>
          <a:noFill/>
          <a:ln w="25400" cap="flat" cmpd="sng" algn="ctr">
            <a:solidFill>
              <a:srgbClr val="CC000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57" name="Left Brace 156"/>
          <p:cNvSpPr/>
          <p:nvPr/>
        </p:nvSpPr>
        <p:spPr bwMode="auto">
          <a:xfrm>
            <a:off x="4648200" y="5579416"/>
            <a:ext cx="176574" cy="610125"/>
          </a:xfrm>
          <a:prstGeom prst="leftBrace">
            <a:avLst/>
          </a:prstGeom>
          <a:noFill/>
          <a:ln w="25400" cap="flat" cmpd="sng" algn="ctr">
            <a:solidFill>
              <a:srgbClr val="CC000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58" name="Left Brace 157"/>
          <p:cNvSpPr/>
          <p:nvPr/>
        </p:nvSpPr>
        <p:spPr bwMode="auto">
          <a:xfrm>
            <a:off x="5410200" y="5579416"/>
            <a:ext cx="176574" cy="610125"/>
          </a:xfrm>
          <a:prstGeom prst="leftBrace">
            <a:avLst/>
          </a:prstGeom>
          <a:noFill/>
          <a:ln w="25400" cap="flat" cmpd="sng" algn="ctr">
            <a:solidFill>
              <a:srgbClr val="CC000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60" name="Rectangle 159"/>
          <p:cNvSpPr/>
          <p:nvPr/>
        </p:nvSpPr>
        <p:spPr>
          <a:xfrm>
            <a:off x="3043085" y="6039428"/>
            <a:ext cx="369012" cy="461665"/>
          </a:xfrm>
          <a:prstGeom prst="rect">
            <a:avLst/>
          </a:prstGeom>
        </p:spPr>
        <p:txBody>
          <a:bodyPr wrap="none">
            <a:spAutoFit/>
          </a:bodyPr>
          <a:lstStyle/>
          <a:p>
            <a:r>
              <a:rPr lang="en-US" dirty="0">
                <a:latin typeface="Courier New" pitchFamily="49" charset="0"/>
                <a:cs typeface="Courier New" pitchFamily="49" charset="0"/>
              </a:rPr>
              <a:t>3</a:t>
            </a:r>
            <a:endParaRPr lang="en-US" dirty="0"/>
          </a:p>
        </p:txBody>
      </p:sp>
      <p:sp>
        <p:nvSpPr>
          <p:cNvPr id="161" name="Rectangle 160"/>
          <p:cNvSpPr/>
          <p:nvPr/>
        </p:nvSpPr>
        <p:spPr>
          <a:xfrm>
            <a:off x="3821988" y="6039428"/>
            <a:ext cx="369012" cy="461665"/>
          </a:xfrm>
          <a:prstGeom prst="rect">
            <a:avLst/>
          </a:prstGeom>
        </p:spPr>
        <p:txBody>
          <a:bodyPr wrap="none">
            <a:spAutoFit/>
          </a:bodyPr>
          <a:lstStyle/>
          <a:p>
            <a:r>
              <a:rPr lang="en-US" dirty="0">
                <a:latin typeface="Courier New" pitchFamily="49" charset="0"/>
                <a:cs typeface="Courier New" pitchFamily="49" charset="0"/>
              </a:rPr>
              <a:t>B</a:t>
            </a:r>
            <a:endParaRPr lang="en-US" dirty="0"/>
          </a:p>
        </p:txBody>
      </p:sp>
      <p:sp>
        <p:nvSpPr>
          <p:cNvPr id="162" name="Rectangle 161"/>
          <p:cNvSpPr/>
          <p:nvPr/>
        </p:nvSpPr>
        <p:spPr>
          <a:xfrm>
            <a:off x="4507788" y="6039428"/>
            <a:ext cx="369012" cy="461665"/>
          </a:xfrm>
          <a:prstGeom prst="rect">
            <a:avLst/>
          </a:prstGeom>
        </p:spPr>
        <p:txBody>
          <a:bodyPr wrap="none">
            <a:spAutoFit/>
          </a:bodyPr>
          <a:lstStyle/>
          <a:p>
            <a:r>
              <a:rPr lang="en-US" dirty="0">
                <a:latin typeface="Courier New" pitchFamily="49" charset="0"/>
                <a:cs typeface="Courier New" pitchFamily="49" charset="0"/>
              </a:rPr>
              <a:t>6</a:t>
            </a:r>
            <a:endParaRPr lang="en-US" dirty="0"/>
          </a:p>
        </p:txBody>
      </p:sp>
      <p:sp>
        <p:nvSpPr>
          <p:cNvPr id="163" name="Rectangle 162"/>
          <p:cNvSpPr/>
          <p:nvPr/>
        </p:nvSpPr>
        <p:spPr>
          <a:xfrm>
            <a:off x="5334000" y="6039428"/>
            <a:ext cx="369012" cy="461665"/>
          </a:xfrm>
          <a:prstGeom prst="rect">
            <a:avLst/>
          </a:prstGeom>
        </p:spPr>
        <p:txBody>
          <a:bodyPr wrap="none">
            <a:spAutoFit/>
          </a:bodyPr>
          <a:lstStyle/>
          <a:p>
            <a:r>
              <a:rPr lang="en-US" dirty="0">
                <a:latin typeface="Courier New" pitchFamily="49" charset="0"/>
                <a:cs typeface="Courier New" pitchFamily="49" charset="0"/>
              </a:rPr>
              <a:t>D</a:t>
            </a:r>
            <a:endParaRPr lang="en-US" dirty="0"/>
          </a:p>
        </p:txBody>
      </p:sp>
      <p:sp>
        <p:nvSpPr>
          <p:cNvPr id="32" name="灯片编号占位符 31">
            <a:extLst>
              <a:ext uri="{FF2B5EF4-FFF2-40B4-BE49-F238E27FC236}">
                <a16:creationId xmlns:a16="http://schemas.microsoft.com/office/drawing/2014/main" id="{1BDFB415-A0FE-4FDE-84BE-A4F24CE89211}"/>
              </a:ext>
            </a:extLst>
          </p:cNvPr>
          <p:cNvSpPr>
            <a:spLocks noGrp="1"/>
          </p:cNvSpPr>
          <p:nvPr>
            <p:ph type="sldNum" sz="quarter" idx="12"/>
          </p:nvPr>
        </p:nvSpPr>
        <p:spPr/>
        <p:txBody>
          <a:bodyPr/>
          <a:lstStyle/>
          <a:p>
            <a:pPr>
              <a:defRPr/>
            </a:pPr>
            <a:fld id="{7CD91111-FDA0-40C1-BB89-68CC8A010988}" type="slidenum">
              <a:rPr lang="zh-CN" altLang="en-US" smtClean="0"/>
              <a:pPr>
                <a:defRPr/>
              </a:pPr>
              <a:t>9</a:t>
            </a:fld>
            <a:endParaRPr lang="en-US" altLang="zh-CN"/>
          </a:p>
        </p:txBody>
      </p:sp>
    </p:spTree>
    <p:extLst>
      <p:ext uri="{BB962C8B-B14F-4D97-AF65-F5344CB8AC3E}">
        <p14:creationId xmlns:p14="http://schemas.microsoft.com/office/powerpoint/2010/main" val="2872425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animBg="1"/>
      <p:bldP spid="156" grpId="0" animBg="1"/>
      <p:bldP spid="157" grpId="0" animBg="1"/>
      <p:bldP spid="158" grpId="0" animBg="1"/>
      <p:bldP spid="160" grpId="0"/>
      <p:bldP spid="161" grpId="0"/>
      <p:bldP spid="162" grpId="0"/>
      <p:bldP spid="163" grpId="0"/>
    </p:bldLst>
  </p:timing>
</p:sld>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11186</TotalTime>
  <Words>6054</Words>
  <Application>Microsoft Office PowerPoint</Application>
  <PresentationFormat>全屏显示(4:3)</PresentationFormat>
  <Paragraphs>2056</Paragraphs>
  <Slides>81</Slides>
  <Notes>60</Notes>
  <HiddenSlides>5</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81</vt:i4>
      </vt:variant>
    </vt:vector>
  </HeadingPairs>
  <TitlesOfParts>
    <vt:vector size="102" baseType="lpstr">
      <vt:lpstr>Gill Sans</vt:lpstr>
      <vt:lpstr>Monaco</vt:lpstr>
      <vt:lpstr>Arial</vt:lpstr>
      <vt:lpstr>Arial Narrow</vt:lpstr>
      <vt:lpstr>Calibri</vt:lpstr>
      <vt:lpstr>Calibri Bold</vt:lpstr>
      <vt:lpstr>Calibri Italic</vt:lpstr>
      <vt:lpstr>Comic Sans MS</vt:lpstr>
      <vt:lpstr>Courier New</vt:lpstr>
      <vt:lpstr>Courier New Bold</vt:lpstr>
      <vt:lpstr>Courier New Bold Italic</vt:lpstr>
      <vt:lpstr>Helvetica</vt:lpstr>
      <vt:lpstr>Symbol</vt:lpstr>
      <vt:lpstr>Times</vt:lpstr>
      <vt:lpstr>Times New Roman</vt:lpstr>
      <vt:lpstr>Wingdings</vt:lpstr>
      <vt:lpstr>Wingdings 2</vt:lpstr>
      <vt:lpstr>icfp99</vt:lpstr>
      <vt:lpstr>Equation</vt:lpstr>
      <vt:lpstr>Document</vt:lpstr>
      <vt:lpstr>Chart</vt:lpstr>
      <vt:lpstr>Bits, Bytes and Integers</vt:lpstr>
      <vt:lpstr>Today: Bits, Bytes, and Integers</vt:lpstr>
      <vt:lpstr>Before digital there was analog…</vt:lpstr>
      <vt:lpstr>Antikythera Mechanism</vt:lpstr>
      <vt:lpstr>(1969) Simulators Inc. model 240</vt:lpstr>
      <vt:lpstr>(2018) Digital+Analog AI processor </vt:lpstr>
      <vt:lpstr>Everything is bits</vt:lpstr>
      <vt:lpstr>For example, can count in binary</vt:lpstr>
      <vt:lpstr>Encoding Byte Values</vt:lpstr>
      <vt:lpstr>Example Data Representations</vt:lpstr>
      <vt:lpstr>Example Data Representations</vt:lpstr>
      <vt:lpstr>Today: Bits, Bytes, and Integers</vt:lpstr>
      <vt:lpstr>Boolean Algebra</vt:lpstr>
      <vt:lpstr>General Boolean Algebras</vt:lpstr>
      <vt:lpstr>Example: Representing &amp; Manipulating Sets</vt:lpstr>
      <vt:lpstr>Bit-Level Operations in C</vt:lpstr>
      <vt:lpstr>Bit-Level Operations in C</vt:lpstr>
      <vt:lpstr>Contrast: Logic Operations in C</vt:lpstr>
      <vt:lpstr>Shift Operations</vt:lpstr>
      <vt:lpstr>Today: Bits, Bytes, and Integers</vt:lpstr>
      <vt:lpstr>Encoding Integers</vt:lpstr>
      <vt:lpstr>Two-complement: Simple Example</vt:lpstr>
      <vt:lpstr>Two-complement Encoding Example (Cont.)</vt:lpstr>
      <vt:lpstr>Numeric Ranges</vt:lpstr>
      <vt:lpstr>Values for Different Word Sizes</vt:lpstr>
      <vt:lpstr>Unsigned &amp; Signed Numeric Values</vt:lpstr>
      <vt:lpstr>Today: Bits, Bytes, and Integers</vt:lpstr>
      <vt:lpstr>Mapping Between Signed &amp; Unsigned</vt:lpstr>
      <vt:lpstr>Mapping Signed  Unsigned</vt:lpstr>
      <vt:lpstr>Mapping Signed  Unsigned</vt:lpstr>
      <vt:lpstr>Relation between Signed &amp; Unsigned</vt:lpstr>
      <vt:lpstr>Conversion Visualized</vt:lpstr>
      <vt:lpstr>Signed vs. Unsigned in C</vt:lpstr>
      <vt:lpstr>Casting Surprises</vt:lpstr>
      <vt:lpstr>Unsigned vs. Signed: Easy to Make Mistakes</vt:lpstr>
      <vt:lpstr>Summary Casting Signed ↔ Unsigned: Basic Rules</vt:lpstr>
      <vt:lpstr>Today: Bits, Bytes, and Integers</vt:lpstr>
      <vt:lpstr>Sign Extension</vt:lpstr>
      <vt:lpstr>Sign Extension: Simple Example</vt:lpstr>
      <vt:lpstr>Larger Sign Extension Example</vt:lpstr>
      <vt:lpstr>Truncation</vt:lpstr>
      <vt:lpstr>Truncation: Simple Example</vt:lpstr>
      <vt:lpstr>Summary:Expanding, Truncating: Basic Rules</vt:lpstr>
      <vt:lpstr>Today: Bits, Bytes, and Integers</vt:lpstr>
      <vt:lpstr>Unsigned Addition</vt:lpstr>
      <vt:lpstr>Visualizing (Mathematical) Integer Addition</vt:lpstr>
      <vt:lpstr>Visualizing Unsigned Addition</vt:lpstr>
      <vt:lpstr>Two’s Complement Addition</vt:lpstr>
      <vt:lpstr>TAdd Overflow</vt:lpstr>
      <vt:lpstr>Visualizing 2’s Complement Addition</vt:lpstr>
      <vt:lpstr>Characterizing TAdd</vt:lpstr>
      <vt:lpstr>Multiplication</vt:lpstr>
      <vt:lpstr>Unsigned Multiplication in C</vt:lpstr>
      <vt:lpstr>Signed Multiplication in C</vt:lpstr>
      <vt:lpstr>Power-of-2 Multiply with Shift</vt:lpstr>
      <vt:lpstr>Unsigned Power-of-2 Divide with Shift</vt:lpstr>
      <vt:lpstr>Signed Power-of-2 Divide with Shift</vt:lpstr>
      <vt:lpstr>Correct Power-of-2 Divide</vt:lpstr>
      <vt:lpstr>Correct Power-of-2 Divide (Cont.)</vt:lpstr>
      <vt:lpstr>Negation: Complement &amp; Increment</vt:lpstr>
      <vt:lpstr>Complement &amp; Increment Examples</vt:lpstr>
      <vt:lpstr>Today: Bits, Bytes, and Integers</vt:lpstr>
      <vt:lpstr>Arithmetic: Basic Rules</vt:lpstr>
      <vt:lpstr>Why Should I Use Unsigned?</vt:lpstr>
      <vt:lpstr>Counting Down with Unsigned</vt:lpstr>
      <vt:lpstr>Why Should I Use Unsigned? (cont.)</vt:lpstr>
      <vt:lpstr>Today: Bits, Bytes, and Integers</vt:lpstr>
      <vt:lpstr>Byte-Oriented Memory Organization</vt:lpstr>
      <vt:lpstr>Machine Words</vt:lpstr>
      <vt:lpstr>Word-Oriented Memory Organization</vt:lpstr>
      <vt:lpstr>Example Data Representations</vt:lpstr>
      <vt:lpstr>Byte Ordering</vt:lpstr>
      <vt:lpstr>Byte Ordering Example</vt:lpstr>
      <vt:lpstr>Representing Integers</vt:lpstr>
      <vt:lpstr>Examining Data Representations</vt:lpstr>
      <vt:lpstr>show_bytes Execution Example</vt:lpstr>
      <vt:lpstr>Representing Pointers</vt:lpstr>
      <vt:lpstr>Representing Strings</vt:lpstr>
      <vt:lpstr>Reading Byte-Reversed Listings</vt:lpstr>
      <vt:lpstr>Integer C Puzzles</vt:lpstr>
      <vt:lpstr>Summary</vt:lpstr>
    </vt:vector>
  </TitlesOfParts>
  <Company>Digital Integrity,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Binyu Zang</dc:creator>
  <cp:lastModifiedBy>Li Yi</cp:lastModifiedBy>
  <cp:revision>445</cp:revision>
  <dcterms:created xsi:type="dcterms:W3CDTF">2000-01-15T07:54:11Z</dcterms:created>
  <dcterms:modified xsi:type="dcterms:W3CDTF">2023-02-24T02:41:19Z</dcterms:modified>
</cp:coreProperties>
</file>