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1"/>
  </p:notesMasterIdLst>
  <p:handoutMasterIdLst>
    <p:handoutMasterId r:id="rId52"/>
  </p:handoutMasterIdLst>
  <p:sldIdLst>
    <p:sldId id="858" r:id="rId2"/>
    <p:sldId id="863" r:id="rId3"/>
    <p:sldId id="868" r:id="rId4"/>
    <p:sldId id="859" r:id="rId5"/>
    <p:sldId id="867" r:id="rId6"/>
    <p:sldId id="259" r:id="rId7"/>
    <p:sldId id="263" r:id="rId8"/>
    <p:sldId id="264" r:id="rId9"/>
    <p:sldId id="267" r:id="rId10"/>
    <p:sldId id="307" r:id="rId11"/>
    <p:sldId id="308" r:id="rId12"/>
    <p:sldId id="270" r:id="rId13"/>
    <p:sldId id="273" r:id="rId14"/>
    <p:sldId id="309" r:id="rId15"/>
    <p:sldId id="310" r:id="rId16"/>
    <p:sldId id="276" r:id="rId17"/>
    <p:sldId id="861" r:id="rId18"/>
    <p:sldId id="862" r:id="rId19"/>
    <p:sldId id="333" r:id="rId20"/>
    <p:sldId id="866" r:id="rId21"/>
    <p:sldId id="781" r:id="rId22"/>
    <p:sldId id="857" r:id="rId23"/>
    <p:sldId id="783" r:id="rId24"/>
    <p:sldId id="844" r:id="rId25"/>
    <p:sldId id="784" r:id="rId26"/>
    <p:sldId id="785" r:id="rId27"/>
    <p:sldId id="786" r:id="rId28"/>
    <p:sldId id="787" r:id="rId29"/>
    <p:sldId id="790" r:id="rId30"/>
    <p:sldId id="792" r:id="rId31"/>
    <p:sldId id="793" r:id="rId32"/>
    <p:sldId id="794" r:id="rId33"/>
    <p:sldId id="795" r:id="rId34"/>
    <p:sldId id="796" r:id="rId35"/>
    <p:sldId id="824" r:id="rId36"/>
    <p:sldId id="825" r:id="rId37"/>
    <p:sldId id="826" r:id="rId38"/>
    <p:sldId id="851" r:id="rId39"/>
    <p:sldId id="852" r:id="rId40"/>
    <p:sldId id="853" r:id="rId41"/>
    <p:sldId id="854" r:id="rId42"/>
    <p:sldId id="855" r:id="rId43"/>
    <p:sldId id="865" r:id="rId44"/>
    <p:sldId id="840" r:id="rId45"/>
    <p:sldId id="841" r:id="rId46"/>
    <p:sldId id="842" r:id="rId47"/>
    <p:sldId id="843" r:id="rId48"/>
    <p:sldId id="864" r:id="rId49"/>
    <p:sldId id="845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1" autoAdjust="0"/>
    <p:restoredTop sz="95282" autoAdjust="0"/>
  </p:normalViewPr>
  <p:slideViewPr>
    <p:cSldViewPr>
      <p:cViewPr varScale="1">
        <p:scale>
          <a:sx n="94" d="100"/>
          <a:sy n="94" d="100"/>
        </p:scale>
        <p:origin x="591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Yi" userId="eb2ff92a34c2080f" providerId="LiveId" clId="{35F6E2ED-32DB-41DE-BDA6-346FD8E0CF6E}"/>
    <pc:docChg chg="undo custSel modSld">
      <pc:chgData name="Li Yi" userId="eb2ff92a34c2080f" providerId="LiveId" clId="{35F6E2ED-32DB-41DE-BDA6-346FD8E0CF6E}" dt="2023-02-23T11:22:10.490" v="154" actId="1076"/>
      <pc:docMkLst>
        <pc:docMk/>
      </pc:docMkLst>
      <pc:sldChg chg="modSp mod">
        <pc:chgData name="Li Yi" userId="eb2ff92a34c2080f" providerId="LiveId" clId="{35F6E2ED-32DB-41DE-BDA6-346FD8E0CF6E}" dt="2023-02-23T11:22:10.490" v="154" actId="1076"/>
        <pc:sldMkLst>
          <pc:docMk/>
          <pc:sldMk cId="2298313512" sldId="863"/>
        </pc:sldMkLst>
        <pc:spChg chg="mod">
          <ac:chgData name="Li Yi" userId="eb2ff92a34c2080f" providerId="LiveId" clId="{35F6E2ED-32DB-41DE-BDA6-346FD8E0CF6E}" dt="2023-02-23T11:22:10.490" v="154" actId="1076"/>
          <ac:spMkLst>
            <pc:docMk/>
            <pc:sldMk cId="2298313512" sldId="863"/>
            <ac:spMk id="3" creationId="{B4FC7D8E-068D-4E6E-85F4-5BD9778F0652}"/>
          </ac:spMkLst>
        </pc:spChg>
      </pc:sldChg>
    </pc:docChg>
  </pc:docChgLst>
  <pc:docChgLst>
    <pc:chgData name="Li Yi" userId="eb2ff92a34c2080f" providerId="LiveId" clId="{1D700F5E-7E3F-4F4A-90C1-07502C3D0C7B}"/>
    <pc:docChg chg="undo custSel addSld modSld">
      <pc:chgData name="Li Yi" userId="eb2ff92a34c2080f" providerId="LiveId" clId="{1D700F5E-7E3F-4F4A-90C1-07502C3D0C7B}" dt="2023-02-24T04:51:46.109" v="265" actId="5793"/>
      <pc:docMkLst>
        <pc:docMk/>
      </pc:docMkLst>
      <pc:sldChg chg="modSp new mod">
        <pc:chgData name="Li Yi" userId="eb2ff92a34c2080f" providerId="LiveId" clId="{1D700F5E-7E3F-4F4A-90C1-07502C3D0C7B}" dt="2023-02-24T04:51:46.109" v="265" actId="5793"/>
        <pc:sldMkLst>
          <pc:docMk/>
          <pc:sldMk cId="1617578263" sldId="868"/>
        </pc:sldMkLst>
        <pc:spChg chg="mod">
          <ac:chgData name="Li Yi" userId="eb2ff92a34c2080f" providerId="LiveId" clId="{1D700F5E-7E3F-4F4A-90C1-07502C3D0C7B}" dt="2023-02-24T04:45:11.427" v="7" actId="20577"/>
          <ac:spMkLst>
            <pc:docMk/>
            <pc:sldMk cId="1617578263" sldId="868"/>
            <ac:spMk id="2" creationId="{554300AE-977B-416B-8B1E-795A49080702}"/>
          </ac:spMkLst>
        </pc:spChg>
        <pc:spChg chg="mod">
          <ac:chgData name="Li Yi" userId="eb2ff92a34c2080f" providerId="LiveId" clId="{1D700F5E-7E3F-4F4A-90C1-07502C3D0C7B}" dt="2023-02-24T04:51:46.109" v="265" actId="5793"/>
          <ac:spMkLst>
            <pc:docMk/>
            <pc:sldMk cId="1617578263" sldId="868"/>
            <ac:spMk id="3" creationId="{75B3E407-8CB8-4AFF-A146-FA3481FB5B6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droh:Google%20Drive:ics3:mountains:corei7mountain4x4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15"/>
      <c:rotY val="45"/>
      <c:rAngAx val="0"/>
    </c:view3D>
    <c:floor>
      <c:thickness val="0"/>
      <c:spPr>
        <a:solidFill>
          <a:schemeClr val="bg1">
            <a:lumMod val="85000"/>
          </a:schemeClr>
        </a:solidFill>
      </c:spPr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8498920968212"/>
          <c:y val="2.8386075383512899E-2"/>
          <c:w val="0.69976389617964396"/>
          <c:h val="0.921287118521949"/>
        </c:manualLayout>
      </c:layout>
      <c:surface3DChart>
        <c:wireframe val="0"/>
        <c:ser>
          <c:idx val="0"/>
          <c:order val="0"/>
          <c:tx>
            <c:strRef>
              <c:f>data!$A$2</c:f>
              <c:strCache>
                <c:ptCount val="1"/>
                <c:pt idx="0">
                  <c:v>128m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data!$B$2:$M$2</c:f>
              <c:numCache>
                <c:formatCode>General</c:formatCode>
                <c:ptCount val="12"/>
                <c:pt idx="0">
                  <c:v>8350</c:v>
                </c:pt>
                <c:pt idx="1">
                  <c:v>4750</c:v>
                </c:pt>
                <c:pt idx="2">
                  <c:v>3096</c:v>
                </c:pt>
                <c:pt idx="3">
                  <c:v>2286</c:v>
                </c:pt>
                <c:pt idx="4">
                  <c:v>1817</c:v>
                </c:pt>
                <c:pt idx="5">
                  <c:v>1512</c:v>
                </c:pt>
                <c:pt idx="6">
                  <c:v>1293</c:v>
                </c:pt>
                <c:pt idx="7">
                  <c:v>1131</c:v>
                </c:pt>
                <c:pt idx="8">
                  <c:v>1055</c:v>
                </c:pt>
                <c:pt idx="9">
                  <c:v>995</c:v>
                </c:pt>
                <c:pt idx="10">
                  <c:v>945</c:v>
                </c:pt>
                <c:pt idx="11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59-49EB-9150-4900C034A4CF}"/>
            </c:ext>
          </c:extLst>
        </c:ser>
        <c:ser>
          <c:idx val="1"/>
          <c:order val="1"/>
          <c:tx>
            <c:strRef>
              <c:f>data!$A$3</c:f>
              <c:strCache>
                <c:ptCount val="1"/>
                <c:pt idx="0">
                  <c:v>64m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data!$B$3:$M$3</c:f>
              <c:numCache>
                <c:formatCode>General</c:formatCode>
                <c:ptCount val="12"/>
                <c:pt idx="0">
                  <c:v>8352</c:v>
                </c:pt>
                <c:pt idx="1">
                  <c:v>4750</c:v>
                </c:pt>
                <c:pt idx="2">
                  <c:v>3092</c:v>
                </c:pt>
                <c:pt idx="3">
                  <c:v>2287</c:v>
                </c:pt>
                <c:pt idx="4">
                  <c:v>1816</c:v>
                </c:pt>
                <c:pt idx="5">
                  <c:v>1510</c:v>
                </c:pt>
                <c:pt idx="6">
                  <c:v>1291</c:v>
                </c:pt>
                <c:pt idx="7">
                  <c:v>1129</c:v>
                </c:pt>
                <c:pt idx="8">
                  <c:v>1051</c:v>
                </c:pt>
                <c:pt idx="9">
                  <c:v>989</c:v>
                </c:pt>
                <c:pt idx="10">
                  <c:v>938</c:v>
                </c:pt>
                <c:pt idx="11">
                  <c:v>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59-49EB-9150-4900C034A4CF}"/>
            </c:ext>
          </c:extLst>
        </c:ser>
        <c:ser>
          <c:idx val="2"/>
          <c:order val="2"/>
          <c:tx>
            <c:strRef>
              <c:f>data!$A$4</c:f>
              <c:strCache>
                <c:ptCount val="1"/>
                <c:pt idx="0">
                  <c:v>32m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data!$B$4:$M$4</c:f>
              <c:numCache>
                <c:formatCode>General</c:formatCode>
                <c:ptCount val="12"/>
                <c:pt idx="0">
                  <c:v>8406</c:v>
                </c:pt>
                <c:pt idx="1">
                  <c:v>4787</c:v>
                </c:pt>
                <c:pt idx="2">
                  <c:v>3098</c:v>
                </c:pt>
                <c:pt idx="3">
                  <c:v>2289</c:v>
                </c:pt>
                <c:pt idx="4">
                  <c:v>1823</c:v>
                </c:pt>
                <c:pt idx="5">
                  <c:v>1512</c:v>
                </c:pt>
                <c:pt idx="6">
                  <c:v>1295</c:v>
                </c:pt>
                <c:pt idx="7">
                  <c:v>1133</c:v>
                </c:pt>
                <c:pt idx="8">
                  <c:v>1052</c:v>
                </c:pt>
                <c:pt idx="9">
                  <c:v>989</c:v>
                </c:pt>
                <c:pt idx="10">
                  <c:v>938</c:v>
                </c:pt>
                <c:pt idx="11">
                  <c:v>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59-49EB-9150-4900C034A4CF}"/>
            </c:ext>
          </c:extLst>
        </c:ser>
        <c:ser>
          <c:idx val="3"/>
          <c:order val="3"/>
          <c:tx>
            <c:strRef>
              <c:f>data!$A$5</c:f>
              <c:strCache>
                <c:ptCount val="1"/>
                <c:pt idx="0">
                  <c:v>16m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data!$B$5:$M$5</c:f>
              <c:numCache>
                <c:formatCode>General</c:formatCode>
                <c:ptCount val="12"/>
                <c:pt idx="0">
                  <c:v>8556</c:v>
                </c:pt>
                <c:pt idx="1">
                  <c:v>4990</c:v>
                </c:pt>
                <c:pt idx="2">
                  <c:v>3204</c:v>
                </c:pt>
                <c:pt idx="3">
                  <c:v>2376</c:v>
                </c:pt>
                <c:pt idx="4">
                  <c:v>1891</c:v>
                </c:pt>
                <c:pt idx="5">
                  <c:v>1579</c:v>
                </c:pt>
                <c:pt idx="6">
                  <c:v>1356</c:v>
                </c:pt>
                <c:pt idx="7">
                  <c:v>1198</c:v>
                </c:pt>
                <c:pt idx="8">
                  <c:v>1127</c:v>
                </c:pt>
                <c:pt idx="9">
                  <c:v>1070</c:v>
                </c:pt>
                <c:pt idx="10">
                  <c:v>1028</c:v>
                </c:pt>
                <c:pt idx="11">
                  <c:v>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059-49EB-9150-4900C034A4CF}"/>
            </c:ext>
          </c:extLst>
        </c:ser>
        <c:ser>
          <c:idx val="4"/>
          <c:order val="4"/>
          <c:tx>
            <c:strRef>
              <c:f>data!$A$6</c:f>
              <c:strCache>
                <c:ptCount val="1"/>
                <c:pt idx="0">
                  <c:v>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data!$B$6:$M$6</c:f>
              <c:numCache>
                <c:formatCode>General</c:formatCode>
                <c:ptCount val="12"/>
                <c:pt idx="0">
                  <c:v>8998</c:v>
                </c:pt>
                <c:pt idx="1">
                  <c:v>5447</c:v>
                </c:pt>
                <c:pt idx="2">
                  <c:v>3570</c:v>
                </c:pt>
                <c:pt idx="3">
                  <c:v>2643</c:v>
                </c:pt>
                <c:pt idx="4">
                  <c:v>2104</c:v>
                </c:pt>
                <c:pt idx="5">
                  <c:v>1743</c:v>
                </c:pt>
                <c:pt idx="6">
                  <c:v>1477</c:v>
                </c:pt>
                <c:pt idx="7">
                  <c:v>1300</c:v>
                </c:pt>
                <c:pt idx="8">
                  <c:v>1217</c:v>
                </c:pt>
                <c:pt idx="9">
                  <c:v>1158</c:v>
                </c:pt>
                <c:pt idx="10">
                  <c:v>1128</c:v>
                </c:pt>
                <c:pt idx="11">
                  <c:v>1096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59-49EB-9150-4900C034A4CF}"/>
            </c:ext>
          </c:extLst>
        </c:ser>
        <c:ser>
          <c:idx val="5"/>
          <c:order val="5"/>
          <c:tx>
            <c:strRef>
              <c:f>data!$A$7</c:f>
              <c:strCache>
                <c:ptCount val="1"/>
                <c:pt idx="0">
                  <c:v>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data!$B$7:$M$7</c:f>
              <c:numCache>
                <c:formatCode>General</c:formatCode>
                <c:ptCount val="12"/>
                <c:pt idx="0">
                  <c:v>11494</c:v>
                </c:pt>
                <c:pt idx="1">
                  <c:v>7921</c:v>
                </c:pt>
                <c:pt idx="2">
                  <c:v>5664</c:v>
                </c:pt>
                <c:pt idx="3">
                  <c:v>4319</c:v>
                </c:pt>
                <c:pt idx="4">
                  <c:v>3524</c:v>
                </c:pt>
                <c:pt idx="5">
                  <c:v>2991</c:v>
                </c:pt>
                <c:pt idx="6">
                  <c:v>2592</c:v>
                </c:pt>
                <c:pt idx="7">
                  <c:v>2298</c:v>
                </c:pt>
                <c:pt idx="8">
                  <c:v>2208</c:v>
                </c:pt>
                <c:pt idx="9">
                  <c:v>2148</c:v>
                </c:pt>
                <c:pt idx="10">
                  <c:v>2117</c:v>
                </c:pt>
                <c:pt idx="11">
                  <c:v>2077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059-49EB-9150-4900C034A4CF}"/>
            </c:ext>
          </c:extLst>
        </c:ser>
        <c:ser>
          <c:idx val="6"/>
          <c:order val="6"/>
          <c:tx>
            <c:strRef>
              <c:f>data!$A$8</c:f>
              <c:strCache>
                <c:ptCount val="1"/>
                <c:pt idx="0">
                  <c:v>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data!$B$8:$M$8</c:f>
              <c:numCache>
                <c:formatCode>General</c:formatCode>
                <c:ptCount val="12"/>
                <c:pt idx="0">
                  <c:v>12297</c:v>
                </c:pt>
                <c:pt idx="1">
                  <c:v>8417</c:v>
                </c:pt>
                <c:pt idx="2">
                  <c:v>5940</c:v>
                </c:pt>
                <c:pt idx="3">
                  <c:v>4573</c:v>
                </c:pt>
                <c:pt idx="4">
                  <c:v>3734</c:v>
                </c:pt>
                <c:pt idx="5">
                  <c:v>3174</c:v>
                </c:pt>
                <c:pt idx="6">
                  <c:v>2763</c:v>
                </c:pt>
                <c:pt idx="7">
                  <c:v>2446</c:v>
                </c:pt>
                <c:pt idx="8">
                  <c:v>2349</c:v>
                </c:pt>
                <c:pt idx="9">
                  <c:v>2272</c:v>
                </c:pt>
                <c:pt idx="10">
                  <c:v>2213</c:v>
                </c:pt>
                <c:pt idx="11">
                  <c:v>2160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059-49EB-9150-4900C034A4CF}"/>
            </c:ext>
          </c:extLst>
        </c:ser>
        <c:ser>
          <c:idx val="7"/>
          <c:order val="7"/>
          <c:tx>
            <c:strRef>
              <c:f>data!$A$9</c:f>
              <c:strCache>
                <c:ptCount val="1"/>
                <c:pt idx="0">
                  <c:v>1024k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data!$B$9:$M$9</c:f>
              <c:numCache>
                <c:formatCode>General</c:formatCode>
                <c:ptCount val="12"/>
                <c:pt idx="0">
                  <c:v>12422</c:v>
                </c:pt>
                <c:pt idx="1">
                  <c:v>8398</c:v>
                </c:pt>
                <c:pt idx="2">
                  <c:v>5971</c:v>
                </c:pt>
                <c:pt idx="3">
                  <c:v>4569</c:v>
                </c:pt>
                <c:pt idx="4">
                  <c:v>3740</c:v>
                </c:pt>
                <c:pt idx="5">
                  <c:v>3172</c:v>
                </c:pt>
                <c:pt idx="6">
                  <c:v>2756</c:v>
                </c:pt>
                <c:pt idx="7">
                  <c:v>2446</c:v>
                </c:pt>
                <c:pt idx="8">
                  <c:v>2351</c:v>
                </c:pt>
                <c:pt idx="9">
                  <c:v>2271</c:v>
                </c:pt>
                <c:pt idx="10">
                  <c:v>2209</c:v>
                </c:pt>
                <c:pt idx="11">
                  <c:v>2162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059-49EB-9150-4900C034A4CF}"/>
            </c:ext>
          </c:extLst>
        </c:ser>
        <c:ser>
          <c:idx val="8"/>
          <c:order val="8"/>
          <c:tx>
            <c:strRef>
              <c:f>data!$A$10</c:f>
              <c:strCache>
                <c:ptCount val="1"/>
                <c:pt idx="0">
                  <c:v>512k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data!$B$10:$M$10</c:f>
              <c:numCache>
                <c:formatCode>General</c:formatCode>
                <c:ptCount val="12"/>
                <c:pt idx="0">
                  <c:v>12432</c:v>
                </c:pt>
                <c:pt idx="1">
                  <c:v>8472</c:v>
                </c:pt>
                <c:pt idx="2">
                  <c:v>5950</c:v>
                </c:pt>
                <c:pt idx="3">
                  <c:v>4573</c:v>
                </c:pt>
                <c:pt idx="4">
                  <c:v>3726</c:v>
                </c:pt>
                <c:pt idx="5">
                  <c:v>3165</c:v>
                </c:pt>
                <c:pt idx="6">
                  <c:v>2758</c:v>
                </c:pt>
                <c:pt idx="7">
                  <c:v>2447</c:v>
                </c:pt>
                <c:pt idx="8">
                  <c:v>2341</c:v>
                </c:pt>
                <c:pt idx="9">
                  <c:v>2267</c:v>
                </c:pt>
                <c:pt idx="10">
                  <c:v>2210</c:v>
                </c:pt>
                <c:pt idx="11">
                  <c:v>2162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059-49EB-9150-4900C034A4CF}"/>
            </c:ext>
          </c:extLst>
        </c:ser>
        <c:ser>
          <c:idx val="9"/>
          <c:order val="9"/>
          <c:tx>
            <c:strRef>
              <c:f>data!$A$11</c:f>
              <c:strCache>
                <c:ptCount val="1"/>
                <c:pt idx="0">
                  <c:v>256k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data!$B$11:$M$11</c:f>
              <c:numCache>
                <c:formatCode>General</c:formatCode>
                <c:ptCount val="12"/>
                <c:pt idx="0">
                  <c:v>12564</c:v>
                </c:pt>
                <c:pt idx="1">
                  <c:v>10037</c:v>
                </c:pt>
                <c:pt idx="2">
                  <c:v>8679</c:v>
                </c:pt>
                <c:pt idx="3">
                  <c:v>7175</c:v>
                </c:pt>
                <c:pt idx="4">
                  <c:v>5915</c:v>
                </c:pt>
                <c:pt idx="5">
                  <c:v>5022</c:v>
                </c:pt>
                <c:pt idx="6">
                  <c:v>4345</c:v>
                </c:pt>
                <c:pt idx="7">
                  <c:v>3856</c:v>
                </c:pt>
                <c:pt idx="8">
                  <c:v>3895</c:v>
                </c:pt>
                <c:pt idx="9">
                  <c:v>3981</c:v>
                </c:pt>
                <c:pt idx="10">
                  <c:v>4001</c:v>
                </c:pt>
                <c:pt idx="11">
                  <c:v>4404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059-49EB-9150-4900C034A4CF}"/>
            </c:ext>
          </c:extLst>
        </c:ser>
        <c:ser>
          <c:idx val="10"/>
          <c:order val="10"/>
          <c:tx>
            <c:strRef>
              <c:f>data!$A$12</c:f>
              <c:strCache>
                <c:ptCount val="1"/>
                <c:pt idx="0">
                  <c:v>128k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data!$B$12:$M$12</c:f>
              <c:numCache>
                <c:formatCode>General</c:formatCode>
                <c:ptCount val="12"/>
                <c:pt idx="0">
                  <c:v>12711</c:v>
                </c:pt>
                <c:pt idx="1">
                  <c:v>10750</c:v>
                </c:pt>
                <c:pt idx="2">
                  <c:v>10271</c:v>
                </c:pt>
                <c:pt idx="3">
                  <c:v>8649</c:v>
                </c:pt>
                <c:pt idx="4">
                  <c:v>7525</c:v>
                </c:pt>
                <c:pt idx="5">
                  <c:v>6374</c:v>
                </c:pt>
                <c:pt idx="6">
                  <c:v>5482</c:v>
                </c:pt>
                <c:pt idx="7">
                  <c:v>4854</c:v>
                </c:pt>
                <c:pt idx="8">
                  <c:v>4901</c:v>
                </c:pt>
                <c:pt idx="9">
                  <c:v>4933</c:v>
                </c:pt>
                <c:pt idx="10">
                  <c:v>4917</c:v>
                </c:pt>
                <c:pt idx="11">
                  <c:v>4924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059-49EB-9150-4900C034A4CF}"/>
            </c:ext>
          </c:extLst>
        </c:ser>
        <c:ser>
          <c:idx val="11"/>
          <c:order val="11"/>
          <c:tx>
            <c:strRef>
              <c:f>data!$A$13</c:f>
              <c:strCache>
                <c:ptCount val="1"/>
                <c:pt idx="0">
                  <c:v>64k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data!$B$13:$M$13</c:f>
              <c:numCache>
                <c:formatCode>General</c:formatCode>
                <c:ptCount val="12"/>
                <c:pt idx="0">
                  <c:v>12687</c:v>
                </c:pt>
                <c:pt idx="1">
                  <c:v>10689</c:v>
                </c:pt>
                <c:pt idx="2">
                  <c:v>10208</c:v>
                </c:pt>
                <c:pt idx="3">
                  <c:v>8768</c:v>
                </c:pt>
                <c:pt idx="4">
                  <c:v>7570</c:v>
                </c:pt>
                <c:pt idx="5">
                  <c:v>6352</c:v>
                </c:pt>
                <c:pt idx="6">
                  <c:v>5460</c:v>
                </c:pt>
                <c:pt idx="7">
                  <c:v>4830</c:v>
                </c:pt>
                <c:pt idx="8">
                  <c:v>4885</c:v>
                </c:pt>
                <c:pt idx="9">
                  <c:v>4885</c:v>
                </c:pt>
                <c:pt idx="10">
                  <c:v>4823</c:v>
                </c:pt>
                <c:pt idx="11">
                  <c:v>4868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059-49EB-9150-4900C034A4CF}"/>
            </c:ext>
          </c:extLst>
        </c:ser>
        <c:ser>
          <c:idx val="12"/>
          <c:order val="12"/>
          <c:tx>
            <c:strRef>
              <c:f>data!$A$14</c:f>
              <c:strCache>
                <c:ptCount val="1"/>
                <c:pt idx="0">
                  <c:v>32k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data!$B$14:$M$14</c:f>
              <c:numCache>
                <c:formatCode>General</c:formatCode>
                <c:ptCount val="12"/>
                <c:pt idx="0">
                  <c:v>14101</c:v>
                </c:pt>
                <c:pt idx="1">
                  <c:v>13686</c:v>
                </c:pt>
                <c:pt idx="2">
                  <c:v>13524</c:v>
                </c:pt>
                <c:pt idx="3">
                  <c:v>13092</c:v>
                </c:pt>
                <c:pt idx="4">
                  <c:v>13144</c:v>
                </c:pt>
                <c:pt idx="5">
                  <c:v>12771</c:v>
                </c:pt>
                <c:pt idx="6">
                  <c:v>12783</c:v>
                </c:pt>
                <c:pt idx="7">
                  <c:v>12466</c:v>
                </c:pt>
                <c:pt idx="8">
                  <c:v>12230</c:v>
                </c:pt>
                <c:pt idx="9">
                  <c:v>12716</c:v>
                </c:pt>
                <c:pt idx="10">
                  <c:v>12238</c:v>
                </c:pt>
                <c:pt idx="11">
                  <c:v>12409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059-49EB-9150-4900C034A4CF}"/>
            </c:ext>
          </c:extLst>
        </c:ser>
        <c:ser>
          <c:idx val="13"/>
          <c:order val="13"/>
          <c:tx>
            <c:strRef>
              <c:f>data!$A$15</c:f>
              <c:strCache>
                <c:ptCount val="1"/>
                <c:pt idx="0">
                  <c:v>16k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data!$B$15:$M$15</c:f>
              <c:numCache>
                <c:formatCode>General</c:formatCode>
                <c:ptCount val="12"/>
                <c:pt idx="0">
                  <c:v>13958</c:v>
                </c:pt>
                <c:pt idx="1">
                  <c:v>13986</c:v>
                </c:pt>
                <c:pt idx="2">
                  <c:v>13366</c:v>
                </c:pt>
                <c:pt idx="3">
                  <c:v>13033</c:v>
                </c:pt>
                <c:pt idx="4">
                  <c:v>12835</c:v>
                </c:pt>
                <c:pt idx="5">
                  <c:v>12409</c:v>
                </c:pt>
                <c:pt idx="6">
                  <c:v>11784</c:v>
                </c:pt>
                <c:pt idx="7">
                  <c:v>10833</c:v>
                </c:pt>
                <c:pt idx="8">
                  <c:v>10414</c:v>
                </c:pt>
                <c:pt idx="9">
                  <c:v>11543</c:v>
                </c:pt>
                <c:pt idx="10">
                  <c:v>10857</c:v>
                </c:pt>
                <c:pt idx="11">
                  <c:v>10129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E059-49EB-9150-4900C034A4CF}"/>
            </c:ext>
          </c:extLst>
        </c:ser>
        <c:bandFmts/>
        <c:axId val="2100000120"/>
        <c:axId val="2100272088"/>
        <c:axId val="2099737448"/>
      </c:surface3DChart>
      <c:catAx>
        <c:axId val="21000001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13657770709015099"/>
              <c:y val="0.84909405264439197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 rot="0" vert="horz" anchor="b" anchorCtr="1"/>
          <a:lstStyle/>
          <a:p>
            <a:pPr>
              <a:defRPr sz="1200">
                <a:latin typeface="Arial"/>
              </a:defRPr>
            </a:pPr>
            <a:endParaRPr lang="zh-CN"/>
          </a:p>
        </c:txPr>
        <c:crossAx val="2100272088"/>
        <c:crosses val="autoZero"/>
        <c:auto val="1"/>
        <c:lblAlgn val="ctr"/>
        <c:lblOffset val="100"/>
        <c:noMultiLvlLbl val="0"/>
      </c:catAx>
      <c:valAx>
        <c:axId val="2100272088"/>
        <c:scaling>
          <c:orientation val="minMax"/>
          <c:max val="17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Read throughput (MB/s)</a:t>
                </a:r>
              </a:p>
              <a:p>
                <a:pPr>
                  <a:defRPr sz="1200">
                    <a:latin typeface="Arial"/>
                  </a:defRPr>
                </a:pPr>
                <a:endParaRPr lang="en-US" sz="1200">
                  <a:latin typeface="Arial"/>
                </a:endParaRPr>
              </a:p>
            </c:rich>
          </c:tx>
          <c:layout>
            <c:manualLayout>
              <c:xMode val="edge"/>
              <c:yMode val="edge"/>
              <c:x val="2.9427050902444098E-2"/>
              <c:y val="0.261701562111001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/>
              </a:defRPr>
            </a:pPr>
            <a:endParaRPr lang="zh-CN"/>
          </a:p>
        </c:txPr>
        <c:crossAx val="2100000120"/>
        <c:crosses val="autoZero"/>
        <c:crossBetween val="midCat"/>
        <c:majorUnit val="2000"/>
        <c:minorUnit val="500"/>
      </c:valAx>
      <c:serAx>
        <c:axId val="2099737448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Size (bytes)</a:t>
                </a:r>
              </a:p>
            </c:rich>
          </c:tx>
          <c:layout>
            <c:manualLayout>
              <c:xMode val="edge"/>
              <c:yMode val="edge"/>
              <c:x val="0.64497276173811602"/>
              <c:y val="0.855644760091263"/>
            </c:manualLayout>
          </c:layout>
          <c:overlay val="0"/>
        </c:title>
        <c:majorTickMark val="out"/>
        <c:minorTickMark val="none"/>
        <c:tickLblPos val="nextTo"/>
        <c:txPr>
          <a:bodyPr rot="0" vert="horz" lIns="2">
            <a:spAutoFit/>
          </a:bodyPr>
          <a:lstStyle/>
          <a:p>
            <a:pPr>
              <a:defRPr sz="1200">
                <a:latin typeface="Arial"/>
              </a:defRPr>
            </a:pPr>
            <a:endParaRPr lang="zh-CN"/>
          </a:p>
        </c:txPr>
        <c:crossAx val="2100272088"/>
        <c:crosses val="autoZero"/>
        <c:tickLblSkip val="2"/>
        <c:tickMarkSkip val="1"/>
      </c:serAx>
    </c:plotArea>
    <c:plotVisOnly val="1"/>
    <c:dispBlanksAs val="zero"/>
    <c:showDLblsOverMax val="0"/>
  </c:chart>
  <c:spPr>
    <a:ln w="9525">
      <a:noFill/>
    </a:ln>
  </c:sp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CDD515-D8AC-9047-A613-728B69C45B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9AE08-E074-DF47-906F-E8E88B99A2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fld id="{C303025C-714F-41FB-B892-6890FC891A03}" type="datetimeFigureOut">
              <a:rPr lang="zh-CN" altLang="en-US"/>
              <a:pPr>
                <a:defRPr/>
              </a:pPr>
              <a:t>2023/2/24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DE9F5-A4E7-694D-BCCB-773A2DFDA2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94993-55E0-1B42-8F91-664F084A83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1"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fld id="{185DE577-FEFA-4C1B-8682-B32525E408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AB0F4C5-F12E-D749-8B08-A164C347200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7444BDE-0CA4-614B-AD78-22B3CE63B40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1DDEFD0-DDE0-42FF-82D8-1BBBC28EC41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7397C34-D266-EA4D-B05A-6A00820DF95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005C287F-B197-1744-8FE5-B325589A607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ED3A1444-6368-BE45-B9BB-8E97FBEDA5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25DCCC2-483D-44CE-A26A-86FA3687D1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82078998-A955-4DE7-801D-7C555BE349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FA8F7EB-0C77-472A-B589-A3A11EE79989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2DEDE4AB-EA25-4116-8D38-4A0328858F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0E6E1BB-1D2F-4D97-A588-733359B4F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957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FC4A2E17-E0BE-4B55-BE49-FA804ADB4A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7D11A02-80BB-4AF5-AB76-B804EEAE24EF}" type="slidenum">
              <a:rPr lang="zh-CN" altLang="en-US" smtClean="0"/>
              <a:pPr>
                <a:spcBef>
                  <a:spcPct val="0"/>
                </a:spcBef>
              </a:pPr>
              <a:t>29</a:t>
            </a:fld>
            <a:endParaRPr lang="en-US" altLang="zh-CN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AC22F487-DB61-4A87-B462-C17A788BE0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4C8FF47-3F92-4135-B5DC-3573C87A06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C5F52D50-E662-482D-A6C8-7E99530D34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901FC0B-874E-4124-9D08-1B2D31C08CF7}" type="slidenum">
              <a:rPr lang="zh-CN" altLang="en-US" smtClean="0"/>
              <a:pPr>
                <a:spcBef>
                  <a:spcPct val="0"/>
                </a:spcBef>
              </a:pPr>
              <a:t>30</a:t>
            </a:fld>
            <a:endParaRPr lang="en-US" altLang="zh-CN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9FA7D508-5653-4860-91D4-92C1EC7574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2FD241F-C814-43AB-9846-7526AF1100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90710C08-C9C3-4287-B70C-C1ACD699BF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B4CC3CA-7E3C-4C22-813C-A54E576DE3D1}" type="slidenum">
              <a:rPr lang="zh-CN" altLang="en-US" smtClean="0"/>
              <a:pPr>
                <a:spcBef>
                  <a:spcPct val="0"/>
                </a:spcBef>
              </a:pPr>
              <a:t>31</a:t>
            </a:fld>
            <a:endParaRPr lang="en-US" altLang="zh-CN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BE5CE284-40C1-4AF1-ABB4-1092AD42D2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BFB0D82-E21B-47AC-985D-4AD5777FBD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97DECEC4-53E4-4756-BA7C-AB101B465B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C35845E-AF26-456B-BA83-860E3DEB76F8}" type="slidenum">
              <a:rPr lang="zh-CN" altLang="en-US" smtClean="0"/>
              <a:pPr>
                <a:spcBef>
                  <a:spcPct val="0"/>
                </a:spcBef>
              </a:pPr>
              <a:t>32</a:t>
            </a:fld>
            <a:endParaRPr lang="en-US" altLang="zh-CN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AE360FA9-3C2E-4519-B9BC-B875595316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C7C06D5-4415-4459-B412-E81B451863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0EC9D8F7-2166-4A90-89F9-6CB8EDCE2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7388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TW" altLang="en-US" sz="2000">
              <a:latin typeface="Comic Sans MS" panose="030F0702030302020204" pitchFamily="66" charset="0"/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B68F4C69-1459-4968-AAE2-D4739E2A6E1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:a16="http://schemas.microsoft.com/office/drawing/2014/main" id="{BA393F84-62DC-479E-B04D-DD6E9D34D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7388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TW" altLang="en-US" sz="2000">
              <a:latin typeface="Comic Sans MS" panose="030F0702030302020204" pitchFamily="66" charset="0"/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B24FEDDD-FB36-42DC-95EA-EF5AE63AEAB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8FAF23CC-7FA4-4A67-8DB0-F398044BE5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4CA0A71-4DEE-4C91-883F-0B8DB237D5EA}" type="slidenum">
              <a:rPr lang="zh-CN" altLang="en-US" smtClean="0"/>
              <a:pPr>
                <a:spcBef>
                  <a:spcPct val="0"/>
                </a:spcBef>
              </a:pPr>
              <a:t>35</a:t>
            </a:fld>
            <a:endParaRPr lang="en-US" altLang="zh-CN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CA1F728A-E115-4DB3-BA98-4CCE44750A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3F09D51-52A6-43B6-95CE-28B47315D5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5060" name="页脚占位符 4">
            <a:extLst>
              <a:ext uri="{FF2B5EF4-FFF2-40B4-BE49-F238E27FC236}">
                <a16:creationId xmlns:a16="http://schemas.microsoft.com/office/drawing/2014/main" id="{67C48C22-A42F-437F-BFE5-FDB9CA0B78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0C5B3154-7115-4DB0-A5E7-11DEAFE116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D5C10DE-F90A-49B4-8125-03815A488D6D}" type="slidenum">
              <a:rPr lang="zh-CN" altLang="en-US" smtClean="0"/>
              <a:pPr>
                <a:spcBef>
                  <a:spcPct val="0"/>
                </a:spcBef>
              </a:pPr>
              <a:t>36</a:t>
            </a:fld>
            <a:endParaRPr lang="en-US" altLang="zh-CN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62336904-4336-4C02-BE2F-DC8BC5666C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EA3A816-D1BB-48D4-911B-5220E857F1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7108" name="页脚占位符 4">
            <a:extLst>
              <a:ext uri="{FF2B5EF4-FFF2-40B4-BE49-F238E27FC236}">
                <a16:creationId xmlns:a16="http://schemas.microsoft.com/office/drawing/2014/main" id="{107E070D-C3E9-4204-A0CF-310BC54EAA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35CEB0E9-A892-43EB-B939-486D821078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69F81B7-EC70-4893-A372-E7AFDA1FB133}" type="slidenum">
              <a:rPr lang="zh-CN" altLang="en-US" smtClean="0"/>
              <a:pPr>
                <a:spcBef>
                  <a:spcPct val="0"/>
                </a:spcBef>
              </a:pPr>
              <a:t>37</a:t>
            </a:fld>
            <a:endParaRPr lang="en-US" altLang="zh-CN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6B6B50D3-2ABD-4217-945C-A2751A029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8E5FB73-B23C-4921-9FD1-CCE83FA439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9156" name="页脚占位符 4">
            <a:extLst>
              <a:ext uri="{FF2B5EF4-FFF2-40B4-BE49-F238E27FC236}">
                <a16:creationId xmlns:a16="http://schemas.microsoft.com/office/drawing/2014/main" id="{9F7498F8-885C-4922-90E8-BFA745D718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539DEBCA-1D26-4750-AE6A-7DE2A5DFDF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71D53FB-AD48-4FB1-A533-FF5A764588A1}" type="slidenum">
              <a:rPr lang="zh-CN" altLang="en-US" smtClean="0"/>
              <a:pPr>
                <a:spcBef>
                  <a:spcPct val="0"/>
                </a:spcBef>
              </a:pPr>
              <a:t>38</a:t>
            </a:fld>
            <a:endParaRPr lang="en-US" altLang="zh-CN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1195F2A3-BF93-4114-883C-38ED98A27B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758E046-D249-44E1-90DA-99845E1C08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3492" name="页脚占位符 4">
            <a:extLst>
              <a:ext uri="{FF2B5EF4-FFF2-40B4-BE49-F238E27FC236}">
                <a16:creationId xmlns:a16="http://schemas.microsoft.com/office/drawing/2014/main" id="{BB9590C7-9D0D-4FEC-86A9-AAF6AB0A65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82078998-A955-4DE7-801D-7C555BE349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FA8F7EB-0C77-472A-B589-A3A11EE79989}" type="slidenum">
              <a:rPr lang="zh-CN" altLang="en-US" smtClean="0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2DEDE4AB-EA25-4116-8D38-4A0328858F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0E6E1BB-1D2F-4D97-A588-733359B4F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C46BAFEB-93CB-4246-913F-9C5856CFED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16DC0FC-A631-42D0-AA1F-18D069D61BEE}" type="slidenum">
              <a:rPr lang="zh-CN" altLang="en-US" smtClean="0"/>
              <a:pPr>
                <a:spcBef>
                  <a:spcPct val="0"/>
                </a:spcBef>
              </a:pPr>
              <a:t>39</a:t>
            </a:fld>
            <a:endParaRPr lang="en-US" altLang="zh-CN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686997F0-8C94-4AA9-94C7-1E956D647E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A60B5DE-D06C-4469-9518-920D8C7549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5540" name="页脚占位符 4">
            <a:extLst>
              <a:ext uri="{FF2B5EF4-FFF2-40B4-BE49-F238E27FC236}">
                <a16:creationId xmlns:a16="http://schemas.microsoft.com/office/drawing/2014/main" id="{A86F62E4-25F3-42A4-851F-BA46FDCF5B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B3A0DC70-2B81-48BA-8AD1-46AEA19B3E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65BDC81-4DE0-4ADF-BC6E-FA1C40E59144}" type="slidenum">
              <a:rPr lang="zh-CN" altLang="en-US" smtClean="0"/>
              <a:pPr>
                <a:spcBef>
                  <a:spcPct val="0"/>
                </a:spcBef>
              </a:pPr>
              <a:t>40</a:t>
            </a:fld>
            <a:endParaRPr lang="en-US" altLang="zh-CN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4F7AD52A-FBFF-4DA4-BD80-FBDF9F410C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870E549F-0793-44D9-AF3B-81151FD54D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7588" name="页脚占位符 4">
            <a:extLst>
              <a:ext uri="{FF2B5EF4-FFF2-40B4-BE49-F238E27FC236}">
                <a16:creationId xmlns:a16="http://schemas.microsoft.com/office/drawing/2014/main" id="{C986C557-6066-4EA0-AA81-1E964016BC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311DA088-8155-42D4-90E8-E343BBF799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5C6FC9-8AC7-4D24-86B7-6FEA40FBA63D}" type="slidenum">
              <a:rPr lang="zh-CN" altLang="en-US" smtClean="0"/>
              <a:pPr>
                <a:spcBef>
                  <a:spcPct val="0"/>
                </a:spcBef>
              </a:pPr>
              <a:t>41</a:t>
            </a:fld>
            <a:endParaRPr lang="en-US" altLang="zh-CN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A5712D80-B9A8-45F7-91BA-B13B930858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F4E9A9DE-E9BA-40B4-A322-051C5D7327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9636" name="页脚占位符 4">
            <a:extLst>
              <a:ext uri="{FF2B5EF4-FFF2-40B4-BE49-F238E27FC236}">
                <a16:creationId xmlns:a16="http://schemas.microsoft.com/office/drawing/2014/main" id="{EB7C1646-C6EE-4E55-B6AC-D5AA6FA3A7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6924B750-0EA6-47C5-86F4-E86386D26E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BE34ADD-B294-47B1-9460-C7A0825CEC06}" type="slidenum">
              <a:rPr lang="zh-CN" altLang="en-US" smtClean="0"/>
              <a:pPr>
                <a:spcBef>
                  <a:spcPct val="0"/>
                </a:spcBef>
              </a:pPr>
              <a:t>42</a:t>
            </a:fld>
            <a:endParaRPr lang="en-US" altLang="zh-CN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2963EB6D-918E-4E1E-876D-267F069316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16C5A9AC-6B10-454F-A504-C8464F5670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82078998-A955-4DE7-801D-7C555BE349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FA8F7EB-0C77-472A-B589-A3A11EE79989}" type="slidenum">
              <a:rPr lang="zh-CN" altLang="en-US" smtClean="0"/>
              <a:pPr>
                <a:spcBef>
                  <a:spcPct val="0"/>
                </a:spcBef>
              </a:pPr>
              <a:t>43</a:t>
            </a:fld>
            <a:endParaRPr lang="en-US" altLang="zh-CN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2DEDE4AB-EA25-4116-8D38-4A0328858F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0E6E1BB-1D2F-4D97-A588-733359B4F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4619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>
            <a:extLst>
              <a:ext uri="{FF2B5EF4-FFF2-40B4-BE49-F238E27FC236}">
                <a16:creationId xmlns:a16="http://schemas.microsoft.com/office/drawing/2014/main" id="{B0B2959C-55FF-478C-81CC-AD648392FA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0" name="Notes Placeholder 2">
            <a:extLst>
              <a:ext uri="{FF2B5EF4-FFF2-40B4-BE49-F238E27FC236}">
                <a16:creationId xmlns:a16="http://schemas.microsoft.com/office/drawing/2014/main" id="{A0E9A1CF-2A21-4EC0-BDB0-C2EC76F94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>
            <a:extLst>
              <a:ext uri="{FF2B5EF4-FFF2-40B4-BE49-F238E27FC236}">
                <a16:creationId xmlns:a16="http://schemas.microsoft.com/office/drawing/2014/main" id="{0E82747C-7EB9-4821-B6F4-3383FFC4EB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8" name="Notes Placeholder 2">
            <a:extLst>
              <a:ext uri="{FF2B5EF4-FFF2-40B4-BE49-F238E27FC236}">
                <a16:creationId xmlns:a16="http://schemas.microsoft.com/office/drawing/2014/main" id="{C4A3C20C-E6A7-4FE4-8619-F7B4CA8A5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>
            <a:extLst>
              <a:ext uri="{FF2B5EF4-FFF2-40B4-BE49-F238E27FC236}">
                <a16:creationId xmlns:a16="http://schemas.microsoft.com/office/drawing/2014/main" id="{3C548FFB-3E11-4EEE-9917-76C582C1FD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6" name="Notes Placeholder 2">
            <a:extLst>
              <a:ext uri="{FF2B5EF4-FFF2-40B4-BE49-F238E27FC236}">
                <a16:creationId xmlns:a16="http://schemas.microsoft.com/office/drawing/2014/main" id="{372BC42C-A3C6-422C-B028-64A1B58E0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>
            <a:extLst>
              <a:ext uri="{FF2B5EF4-FFF2-40B4-BE49-F238E27FC236}">
                <a16:creationId xmlns:a16="http://schemas.microsoft.com/office/drawing/2014/main" id="{BB90793A-CEDD-4F37-A807-36B3257BD5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4" name="Notes Placeholder 2">
            <a:extLst>
              <a:ext uri="{FF2B5EF4-FFF2-40B4-BE49-F238E27FC236}">
                <a16:creationId xmlns:a16="http://schemas.microsoft.com/office/drawing/2014/main" id="{3CE2AC4F-F7FC-4019-8079-DC66F99FC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>
            <a:extLst>
              <a:ext uri="{FF2B5EF4-FFF2-40B4-BE49-F238E27FC236}">
                <a16:creationId xmlns:a16="http://schemas.microsoft.com/office/drawing/2014/main" id="{047FFA28-18C9-443D-AD97-E240FC8B617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2" name="Notes Placeholder 2">
            <a:extLst>
              <a:ext uri="{FF2B5EF4-FFF2-40B4-BE49-F238E27FC236}">
                <a16:creationId xmlns:a16="http://schemas.microsoft.com/office/drawing/2014/main" id="{0D086885-7ACB-4F73-B1A3-3F085D67B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070647D2-30B5-4FE8-8F4B-B5133C8668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A645BD-7D8A-49BA-9BF6-D712C002D1E3}" type="slidenum">
              <a:rPr lang="zh-CN" altLang="en-US" smtClean="0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4CF32F94-4ED1-4CAD-AB94-B0DC3ABAAB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DAAE46E-CB6A-4A54-865A-125748EA3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C12F2966-B548-4B12-8263-F4C79CC1E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FBA0B0E-1027-49E8-90AE-F57E5A5F3870}" type="slidenum">
              <a:rPr lang="zh-CN" altLang="en-US" sz="1200" b="0">
                <a:latin typeface="Times New Roman" panose="02020603050405020304" pitchFamily="18" charset="0"/>
              </a:rPr>
              <a:pPr/>
              <a:t>49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6F5901D2-8979-4776-A517-7BD5A15E4A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1CC67B91-2AAE-41F1-96B5-FBF1A52B7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375169E4-ACC6-4FA4-B6C7-4576A12AE0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4E1D37E-CD7E-434F-BBD1-F62D4DBAF5DA}" type="slidenum">
              <a:rPr lang="zh-CN" altLang="en-US" smtClean="0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E6C0FC33-A5FB-4C71-86C8-7F1B68ECC3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F9A0CE6-8707-467D-9013-03AC97968C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D112F4C6-84BF-4208-9A38-0507B68E87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9BC356F-3BD3-436A-8552-AA15CDE3E84A}" type="slidenum">
              <a:rPr lang="zh-CN" altLang="en-US" smtClean="0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316D2B83-7D14-4A36-A8C6-14B9815D2B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FED6731-C4CF-490B-A260-7A078F667A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ABC</a:t>
            </a:r>
            <a:r>
              <a:rPr lang="zh-CN" altLang="en-US"/>
              <a:t> </a:t>
            </a:r>
            <a:r>
              <a:rPr lang="en-US" altLang="zh-CN"/>
              <a:t>neither</a:t>
            </a:r>
            <a:r>
              <a:rPr lang="zh-CN" altLang="en-US"/>
              <a:t> </a:t>
            </a:r>
            <a:r>
              <a:rPr lang="en-US" altLang="zh-CN"/>
              <a:t>programmable</a:t>
            </a:r>
            <a:r>
              <a:rPr lang="zh-CN" altLang="en-US"/>
              <a:t> </a:t>
            </a:r>
            <a:r>
              <a:rPr lang="en-US" altLang="zh-CN"/>
              <a:t>nor</a:t>
            </a:r>
            <a:r>
              <a:rPr lang="zh-CN" altLang="en-US"/>
              <a:t> </a:t>
            </a:r>
            <a:r>
              <a:rPr lang="en-US" altLang="zh-CN"/>
              <a:t>turing-complete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92578200-AA0F-4AED-9484-E4711E468F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0FB4516-C2EC-4558-A3E2-0DC190A04E96}" type="slidenum">
              <a:rPr lang="zh-CN" altLang="en-US" smtClean="0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9BF27571-535B-4F35-9DFF-E5870ECC18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4FC2954-20DB-4D24-BA2B-B31E844F93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EBF48CE6-4A84-4C76-A7EE-91864D60CB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F7E0F06-CEC4-4348-AFBE-08D8A42F3997}" type="slidenum">
              <a:rPr lang="zh-CN" altLang="en-US" smtClean="0"/>
              <a:pPr>
                <a:spcBef>
                  <a:spcPct val="0"/>
                </a:spcBef>
              </a:pPr>
              <a:t>26</a:t>
            </a:fld>
            <a:endParaRPr lang="en-US" altLang="zh-CN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842174DF-E71A-4A12-8F83-0ED1B30A40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A0A92F6-D79B-46D1-B580-0F33A965EB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Electronic Discrete Variable Automatic Computer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ADF8AE2A-85A9-4CDF-B887-5706A5F6D6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3B9CEF8-28BA-4843-89D3-3963474508CF}" type="slidenum">
              <a:rPr lang="zh-CN" altLang="en-US" smtClean="0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1F7ED79E-3E58-4B65-A21C-D00D1888CB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85AC715-7738-4EA0-84B8-CFAA0C776B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87E4CF59-1681-4C21-A7C5-157BC47FE0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E87973A-CE87-409B-BB25-63C862241B45}" type="slidenum">
              <a:rPr lang="zh-CN" altLang="en-US" smtClean="0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D24E325B-7584-4B0E-B3CC-AFF16DB61B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A85DC78-B54D-46A5-B781-46B3773DC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6C0DFBE4-0A29-4E48-BB58-953912FF67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22026-FA6C-4669-A883-63E9EDD2C2C4}" type="datetime1">
              <a:rPr lang="zh-CN" altLang="en-US" smtClean="0"/>
              <a:t>2023/2/24</a:t>
            </a:fld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57A365BE-ACB5-4342-A199-6F5C3C7B75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12054-71BD-4DBD-94F1-947CDF27EC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77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724" y="152400"/>
            <a:ext cx="8296275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8305800" cy="533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0116AE-0418-4515-B5D1-CC2DED391B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CE78-5963-4877-BCAB-C7D747A7458F}" type="datetime1">
              <a:rPr lang="zh-CN" altLang="en-US" smtClean="0"/>
              <a:t>2023/2/24</a:t>
            </a:fld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A0432E-8565-47A6-8BBB-70C45D8C42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804B8-883A-4C73-9BB3-B6B988A4ED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87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BC26E8D-604E-430F-9A2D-9639050F4F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906A1-05DC-47D7-8741-01B9D5EA0D5E}" type="datetime1">
              <a:rPr lang="zh-CN" altLang="en-US" smtClean="0"/>
              <a:t>2023/2/24</a:t>
            </a:fld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2918D9-B5A0-4544-ADB2-8F181FA1EF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39C9F-14D6-4773-835E-6DF4AAFFCC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94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201386"/>
            <a:ext cx="8305799" cy="6368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533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B3BBA6-A1C2-4F36-8BDC-75BCFF4508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62642" y="6400799"/>
            <a:ext cx="1524000" cy="25309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AFA82-A873-44CE-B013-ACA5E37746ED}" type="datetime1">
              <a:rPr lang="zh-CN" altLang="en-US" smtClean="0"/>
              <a:t>2023/2/24</a:t>
            </a:fld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C00314-1880-4CA6-A6AF-72BAAFDEDA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67598" y="6400799"/>
            <a:ext cx="1295400" cy="25445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91111-FDA0-40C1-BB89-68CC8A0109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388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1DD48-0C88-4D76-A4D1-7A1F36F958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F1567-49EB-4D95-A200-1AF719F0F4BB}" type="datetime1">
              <a:rPr lang="zh-CN" altLang="en-US" smtClean="0"/>
              <a:t>2023/2/24</a:t>
            </a:fld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A33CC4-75FF-417B-90BE-48CB5303F2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64DCD-0116-495B-A1BD-9C31B6AD8C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685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767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0767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6AE53-8F1C-4E78-873C-03420A26BC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700BA-C512-449F-B2DB-1237B0E6E1F0}" type="datetime1">
              <a:rPr lang="zh-CN" altLang="en-US" smtClean="0"/>
              <a:t>2023/2/24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6E22D2-0E6A-411B-B210-711AE41EBF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67600" y="6324600"/>
            <a:ext cx="12954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58AC4-9EE5-4F8A-93AF-B259E05D2F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07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0494"/>
            <a:ext cx="8229600" cy="69770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604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9604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041775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2E90286-43C9-49EB-A2A6-7464C42DF8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3869F-D9C5-4744-B732-5B03288AE5A0}" type="datetime1">
              <a:rPr lang="zh-CN" altLang="en-US" smtClean="0"/>
              <a:t>2023/2/24</a:t>
            </a:fld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12748A7-4693-4A96-A707-E5137239A3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FF4F3-E001-40E7-B1D3-A048F84620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823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73D2692-9270-46C9-A1C1-AD9A3BB5E5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1E946-81F9-4969-BFC6-D47645EB6FCD}" type="datetime1">
              <a:rPr lang="zh-CN" altLang="en-US" smtClean="0"/>
              <a:t>2023/2/24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F282057-A628-4062-BFA3-F64B218D7B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F2893-BD81-4B20-8850-BD19E5472E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695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95BEB76-9793-4161-8C23-A739A3F2CD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68918-4236-4C76-A9C8-25398B7BA5F8}" type="datetime1">
              <a:rPr lang="zh-CN" altLang="en-US" smtClean="0"/>
              <a:t>2023/2/24</a:t>
            </a:fld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5181492-B7A9-4C28-A111-3EC6F5E299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F8B48-7B17-4961-B514-8CFA52A139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503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975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13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8278CA-8277-45A6-BFA6-CEB7770980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49D1B-6461-447A-85DA-A6F69310FF8A}" type="datetime1">
              <a:rPr lang="zh-CN" altLang="en-US" smtClean="0"/>
              <a:t>2023/2/24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03E3E4-260A-4073-9E18-012820957D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C542D-E847-4340-9A7E-0EFD1510FC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331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B5D395-57C0-4214-A62E-1D18D596D5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92E50-27D2-45E0-BFD4-4FD3B56CC9BB}" type="datetime1">
              <a:rPr lang="zh-CN" altLang="en-US" smtClean="0"/>
              <a:t>2023/2/24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9ECB66-1410-4B41-B259-8EEDDBF6AB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C7634-C10F-41DB-A1BB-4A6EFD1830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802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9C2DEF9-CCC0-43B1-9513-7CEA7B9442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6724" y="228600"/>
            <a:ext cx="82962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FBFADBA-0D74-4543-9A7A-241BBE645F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305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5ACA9CB-CCC8-A140-9452-1994599F728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246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934FAECE-F7B1-4CDB-94D3-B8B46D0A7395}" type="datetime1">
              <a:rPr lang="zh-CN" altLang="en-US" smtClean="0"/>
              <a:t>2023/2/24</a:t>
            </a:fld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FCC0097-B054-8144-8276-D4756652F87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599" y="63246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8A99EEC-7018-4048-ADDF-AF6D43368D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pn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openxmlformats.org/officeDocument/2006/relationships/image" Target="../media/image40.jpeg"/><Relationship Id="rId7" Type="http://schemas.openxmlformats.org/officeDocument/2006/relationships/image" Target="../media/image44.png"/><Relationship Id="rId12" Type="http://schemas.openxmlformats.org/officeDocument/2006/relationships/image" Target="../media/image4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jpeg"/><Relationship Id="rId5" Type="http://schemas.openxmlformats.org/officeDocument/2006/relationships/image" Target="../media/image42.png"/><Relationship Id="rId10" Type="http://schemas.openxmlformats.org/officeDocument/2006/relationships/image" Target="../media/image47.jpeg"/><Relationship Id="rId4" Type="http://schemas.openxmlformats.org/officeDocument/2006/relationships/image" Target="../media/image41.png"/><Relationship Id="rId9" Type="http://schemas.openxmlformats.org/officeDocument/2006/relationships/image" Target="../media/image4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BE7DED0-84E2-4132-B4F1-15FCEC5A8F9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Course Overview</a:t>
            </a:r>
          </a:p>
        </p:txBody>
      </p:sp>
    </p:spTree>
    <p:extLst>
      <p:ext uri="{BB962C8B-B14F-4D97-AF65-F5344CB8AC3E}">
        <p14:creationId xmlns:p14="http://schemas.microsoft.com/office/powerpoint/2010/main" val="4066818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/>
              <a:t>Memory Referencing Bug Example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457200" y="6096000"/>
            <a:ext cx="8229600" cy="563563"/>
          </a:xfrm>
          <a:noFill/>
          <a:ln>
            <a:miter lim="800000"/>
            <a:headEnd/>
            <a:tailEnd/>
          </a:ln>
        </p:spPr>
        <p:txBody>
          <a:bodyPr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1" indent="-342900"/>
            <a:r>
              <a:rPr lang="en-US" dirty="0"/>
              <a:t>Result is system specific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825500" y="4267200"/>
            <a:ext cx="7327900" cy="18288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</a:t>
            </a:r>
            <a:r>
              <a:rPr lang="en-US" sz="1800" dirty="0"/>
              <a:t>--&gt;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 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</a:t>
            </a:r>
            <a:r>
              <a:rPr lang="en-US" sz="1800" dirty="0"/>
              <a:t>--&gt;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Zapf Dingbats" charset="2"/>
                <a:cs typeface="Times New Roman"/>
                <a:sym typeface="Courier New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</a:t>
            </a:r>
            <a:r>
              <a:rPr lang="en-US" sz="1800" dirty="0"/>
              <a:t>--&gt;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Zapf Dingbats" charset="2"/>
                <a:cs typeface="Times New Roman"/>
                <a:sym typeface="Courier New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</a:t>
            </a:r>
            <a:r>
              <a:rPr lang="en-US" sz="1800" dirty="0"/>
              <a:t>--&gt;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</a:t>
            </a:r>
            <a:r>
              <a:rPr lang="en-US" sz="1800" dirty="0"/>
              <a:t>--&gt;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Zapf Dingbats" charset="2"/>
                <a:cs typeface="Times New Roman"/>
                <a:sym typeface="Courier New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3.14</a:t>
            </a:r>
            <a:endParaRPr lang="en-US" sz="1800" dirty="0">
              <a:solidFill>
                <a:schemeClr val="tx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fun(5) </a:t>
            </a:r>
            <a:r>
              <a:rPr lang="en-US" sz="1800" dirty="0"/>
              <a:t>--&gt;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sz="1800" dirty="0">
              <a:solidFill>
                <a:schemeClr val="tx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838200" y="1295400"/>
            <a:ext cx="6553200" cy="2844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fun(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volatile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3.14;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s.a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1073741824; /* Possibly out of bounds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return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E29D704-1A7C-47C9-9A16-3CDC3FB1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91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/>
              <a:t>Memory Referencing Bug Example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762000" y="1270000"/>
            <a:ext cx="2209800" cy="1320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3581400" y="1295400"/>
            <a:ext cx="4419600" cy="13716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</a:t>
            </a:r>
            <a:r>
              <a:rPr lang="en-US" sz="1800" dirty="0"/>
              <a:t>--&gt;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</a:t>
            </a:r>
            <a:r>
              <a:rPr lang="en-US" sz="1800" dirty="0"/>
              <a:t>--&gt;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</a:t>
            </a:r>
            <a:r>
              <a:rPr lang="en-US" sz="1800" dirty="0"/>
              <a:t>--&gt;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</a:t>
            </a:r>
            <a:r>
              <a:rPr lang="en-US" sz="1800" dirty="0"/>
              <a:t>--&gt;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</a:t>
            </a:r>
            <a:r>
              <a:rPr lang="en-US" sz="1800" dirty="0"/>
              <a:t>--&gt;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fun(6)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800" dirty="0"/>
              <a:t>--&gt;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sz="1800" dirty="0">
              <a:solidFill>
                <a:schemeClr val="tx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4648200" y="37338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5105400" y="4800600"/>
            <a:ext cx="212090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Location accessed by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762000" y="3200400"/>
            <a:ext cx="1668462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Explanation: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/>
        </p:nvGraphicFramePr>
        <p:xfrm>
          <a:off x="2514600" y="3733800"/>
          <a:ext cx="2070100" cy="26670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d7 ... 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d3 ... d0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AutoShape 6"/>
          <p:cNvSpPr>
            <a:spLocks/>
          </p:cNvSpPr>
          <p:nvPr/>
        </p:nvSpPr>
        <p:spPr bwMode="auto">
          <a:xfrm flipH="1">
            <a:off x="2057400" y="4876800"/>
            <a:ext cx="3048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486400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struct_t</a:t>
            </a:r>
            <a:endParaRPr lang="en-US" sz="18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28F80DB-A4E1-41A6-A65B-AE7E5309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79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/>
              <a:t>Memory Referencing Errors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2400" dirty="0"/>
              <a:t>C and C++ do not provide any memory protection</a:t>
            </a:r>
          </a:p>
          <a:p>
            <a:pPr marL="552450" lvl="1"/>
            <a:r>
              <a:rPr lang="en-US" sz="2000" dirty="0"/>
              <a:t>Out of bounds array references</a:t>
            </a:r>
          </a:p>
          <a:p>
            <a:pPr marL="552450" lvl="1"/>
            <a:r>
              <a:rPr lang="en-US" sz="2000" dirty="0"/>
              <a:t>Invalid pointer values</a:t>
            </a:r>
          </a:p>
          <a:p>
            <a:pPr marL="552450" lvl="1"/>
            <a:r>
              <a:rPr lang="en-US" sz="2000" dirty="0"/>
              <a:t>Abuses of </a:t>
            </a:r>
            <a:r>
              <a:rPr lang="en-US" sz="2000" dirty="0" err="1"/>
              <a:t>malloc</a:t>
            </a:r>
            <a:r>
              <a:rPr lang="en-US" sz="2000" dirty="0"/>
              <a:t>/free</a:t>
            </a:r>
          </a:p>
          <a:p>
            <a:r>
              <a:rPr lang="en-US" sz="2400" dirty="0"/>
              <a:t>Can lead to nasty bugs</a:t>
            </a:r>
          </a:p>
          <a:p>
            <a:pPr marL="552450" lvl="1"/>
            <a:r>
              <a:rPr lang="en-US" sz="2000" dirty="0"/>
              <a:t>Whether or not bug has any effect depends on system and compiler</a:t>
            </a:r>
          </a:p>
          <a:p>
            <a:pPr marL="552450" lvl="1"/>
            <a:r>
              <a:rPr lang="en-US" sz="2000" dirty="0"/>
              <a:t>Action at a distance</a:t>
            </a:r>
          </a:p>
          <a:p>
            <a:pPr marL="838200" lvl="2"/>
            <a:r>
              <a:rPr lang="en-US" sz="1800" dirty="0"/>
              <a:t>Corrupted object logically unrelated to one being accessed</a:t>
            </a:r>
          </a:p>
          <a:p>
            <a:pPr marL="838200" lvl="2"/>
            <a:r>
              <a:rPr lang="en-US" sz="1800" dirty="0"/>
              <a:t>Effect of bug may be first observed long after it is generated</a:t>
            </a:r>
          </a:p>
          <a:p>
            <a:r>
              <a:rPr lang="en-US" sz="2400" dirty="0"/>
              <a:t>How can I deal with this?</a:t>
            </a:r>
          </a:p>
          <a:p>
            <a:pPr marL="552450" lvl="1"/>
            <a:r>
              <a:rPr lang="en-US" sz="2000" dirty="0"/>
              <a:t>Program in Java, Ruby, Python, ML, …</a:t>
            </a:r>
          </a:p>
          <a:p>
            <a:pPr marL="552450" lvl="1"/>
            <a:r>
              <a:rPr lang="en-US" sz="2000" dirty="0"/>
              <a:t>Understand what possible interactions may occur</a:t>
            </a:r>
          </a:p>
          <a:p>
            <a:pPr marL="552450" lvl="1"/>
            <a:r>
              <a:rPr lang="en-US" sz="2000" dirty="0"/>
              <a:t>Use or develop tools to detect referencing errors (e.g. </a:t>
            </a:r>
            <a:r>
              <a:rPr lang="en-US" sz="2000" dirty="0" err="1"/>
              <a:t>Valgrind</a:t>
            </a:r>
            <a:r>
              <a:rPr lang="en-US" sz="2000" dirty="0"/>
              <a:t>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DA24B2B-0980-4F6F-8BE0-463A6DD9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1219200"/>
          </a:xfrm>
          <a:ln/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Great Reality #4: </a:t>
            </a:r>
            <a:r>
              <a:rPr lang="en-US" sz="3200" b="1" dirty="0"/>
              <a:t>There’s more to performance than asymptotic complexity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9164" y="1509032"/>
            <a:ext cx="8382000" cy="4925786"/>
          </a:xfrm>
          <a:ln/>
        </p:spPr>
        <p:txBody>
          <a:bodyPr/>
          <a:lstStyle/>
          <a:p>
            <a:r>
              <a:rPr lang="en-US" sz="2400" dirty="0"/>
              <a:t>Constant factors matter too!</a:t>
            </a:r>
          </a:p>
          <a:p>
            <a:pPr lvl="1"/>
            <a:endParaRPr lang="en-US" sz="2000" dirty="0"/>
          </a:p>
          <a:p>
            <a:r>
              <a:rPr lang="en-US" sz="2400" dirty="0"/>
              <a:t>And even exact op count does not predict performance</a:t>
            </a:r>
          </a:p>
          <a:p>
            <a:pPr marL="552450" lvl="1"/>
            <a:r>
              <a:rPr lang="en-US" sz="2000" dirty="0"/>
              <a:t>Easily see 10:1 performance range depending on how code written</a:t>
            </a:r>
          </a:p>
          <a:p>
            <a:pPr marL="552450" lvl="1"/>
            <a:r>
              <a:rPr lang="en-US" sz="2000" dirty="0"/>
              <a:t>Must optimize at multiple levels: algorithm, data representations, procedures, and loops</a:t>
            </a:r>
          </a:p>
          <a:p>
            <a:pPr lvl="1"/>
            <a:endParaRPr lang="en-US" sz="2000" dirty="0"/>
          </a:p>
          <a:p>
            <a:r>
              <a:rPr lang="en-US" sz="2400" dirty="0"/>
              <a:t>Must understand system to optimize performance</a:t>
            </a:r>
          </a:p>
          <a:p>
            <a:pPr marL="552450" lvl="1"/>
            <a:r>
              <a:rPr lang="en-US" sz="2000" dirty="0"/>
              <a:t>How programs compiled and executed</a:t>
            </a:r>
          </a:p>
          <a:p>
            <a:pPr marL="552450" lvl="1"/>
            <a:r>
              <a:rPr lang="en-US" sz="2000" dirty="0"/>
              <a:t>How to measure program performance and identify bottlenecks</a:t>
            </a:r>
          </a:p>
          <a:p>
            <a:pPr marL="552450" lvl="1"/>
            <a:r>
              <a:rPr lang="en-US" sz="2000" dirty="0"/>
              <a:t>How to improve performance without destroying code modularity and generality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F356A64-2D81-4C8E-9ABB-9F07810F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/>
              <a:t>Memory System Performance Example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4864100"/>
            <a:ext cx="8382000" cy="1536700"/>
          </a:xfrm>
          <a:ln/>
        </p:spPr>
        <p:txBody>
          <a:bodyPr/>
          <a:lstStyle/>
          <a:p>
            <a:r>
              <a:rPr lang="en-US" dirty="0"/>
              <a:t>Hierarchical memory organization</a:t>
            </a:r>
          </a:p>
          <a:p>
            <a:r>
              <a:rPr lang="en-US" dirty="0"/>
              <a:t>Performance depends on access patterns</a:t>
            </a:r>
          </a:p>
          <a:p>
            <a:pPr marL="552450" lvl="1"/>
            <a:r>
              <a:rPr lang="en-US" dirty="0"/>
              <a:t>Including how step through multi-dimensional array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4622800" y="1603375"/>
            <a:ext cx="4114800" cy="2273300"/>
          </a:xfrm>
          <a:prstGeom prst="rect">
            <a:avLst/>
          </a:prstGeom>
          <a:solidFill>
            <a:srgbClr val="D3F2D3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copyji(int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src[2048][2048],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    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dst[2048][2048])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i,j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 (</a:t>
            </a:r>
            <a:r>
              <a:rPr lang="en-US" sz="1600" b="1" dirty="0" err="1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j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b="1" dirty="0" err="1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j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2048; </a:t>
            </a:r>
            <a:r>
              <a:rPr lang="en-US" sz="1600" b="1" dirty="0" err="1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j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 (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2048; 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dst[i][j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src[i][j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21510" name="Rectangle 6"/>
          <p:cNvSpPr>
            <a:spLocks/>
          </p:cNvSpPr>
          <p:nvPr/>
        </p:nvSpPr>
        <p:spPr bwMode="auto">
          <a:xfrm>
            <a:off x="393700" y="1603375"/>
            <a:ext cx="4114800" cy="22733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copyij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src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[2048][2048],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    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dst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[2048][2048])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i,j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 (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2048; 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 (j = 0; j &lt; 2048; j++)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dst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][j] 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src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][j];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grpSp>
        <p:nvGrpSpPr>
          <p:cNvPr id="21511" name="Group 7"/>
          <p:cNvGrpSpPr>
            <a:grpSpLocks/>
          </p:cNvGrpSpPr>
          <p:nvPr/>
        </p:nvGrpSpPr>
        <p:grpSpPr bwMode="auto">
          <a:xfrm>
            <a:off x="4130675" y="2860675"/>
            <a:ext cx="762000" cy="228600"/>
            <a:chOff x="0" y="0"/>
            <a:chExt cx="480" cy="144"/>
          </a:xfrm>
        </p:grpSpPr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867959" y="3886200"/>
            <a:ext cx="5785231" cy="827276"/>
            <a:chOff x="1867959" y="3886200"/>
            <a:chExt cx="5785231" cy="827276"/>
          </a:xfrm>
        </p:grpSpPr>
        <p:sp>
          <p:nvSpPr>
            <p:cNvPr id="21514" name="Rectangle 10"/>
            <p:cNvSpPr>
              <a:spLocks/>
            </p:cNvSpPr>
            <p:nvPr/>
          </p:nvSpPr>
          <p:spPr bwMode="auto">
            <a:xfrm>
              <a:off x="6598414" y="3886200"/>
              <a:ext cx="1054776" cy="446276"/>
            </a:xfrm>
            <a:prstGeom prst="rect">
              <a:avLst/>
            </a:prstGeom>
            <a:noFill/>
            <a:ln w="12700" cap="rnd">
              <a:noFill/>
              <a:round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r>
                <a:rPr lang="en-US" sz="2400" b="0" dirty="0">
                  <a:solidFill>
                    <a:srgbClr val="C00000"/>
                  </a:solidFill>
                  <a:latin typeface="+mn-lt"/>
                  <a:ea typeface="Calibri" charset="0"/>
                  <a:cs typeface="Calibri" charset="0"/>
                  <a:sym typeface="Calibri" charset="0"/>
                </a:rPr>
                <a:t>81.8ms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867959" y="3886200"/>
              <a:ext cx="10246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rgbClr val="C00000"/>
                  </a:solidFill>
                  <a:latin typeface="+mn-lt"/>
                </a:rPr>
                <a:t>4.3ms</a:t>
              </a: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2870694" y="4267200"/>
              <a:ext cx="4352153" cy="446276"/>
            </a:xfrm>
            <a:prstGeom prst="rect">
              <a:avLst/>
            </a:prstGeom>
            <a:noFill/>
            <a:ln w="12700" cap="rnd">
              <a:noFill/>
              <a:round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r>
                <a:rPr lang="en-US" sz="2400" b="0" dirty="0">
                  <a:solidFill>
                    <a:schemeClr val="tx1"/>
                  </a:solidFill>
                  <a:latin typeface="+mn-lt"/>
                  <a:ea typeface="Calibri" charset="0"/>
                  <a:cs typeface="Calibri" charset="0"/>
                  <a:sym typeface="Calibri" charset="0"/>
                </a:rPr>
                <a:t>2.0 GHz Intel Core i7 </a:t>
              </a:r>
              <a:r>
                <a:rPr lang="en-US" sz="2400" b="0" dirty="0" err="1">
                  <a:solidFill>
                    <a:schemeClr val="tx1"/>
                  </a:solidFill>
                  <a:latin typeface="+mn-lt"/>
                  <a:ea typeface="Calibri" charset="0"/>
                  <a:cs typeface="Calibri" charset="0"/>
                  <a:sym typeface="Calibri" charset="0"/>
                </a:rPr>
                <a:t>Haswell</a:t>
              </a:r>
              <a:endParaRPr lang="en-US" sz="2400" b="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1A1226-4B56-4A48-A090-1E7FD8C0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603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2150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Performance Differs</a:t>
            </a:r>
          </a:p>
        </p:txBody>
      </p:sp>
      <p:graphicFrame>
        <p:nvGraphicFramePr>
          <p:cNvPr id="4" name="Chart 3"/>
          <p:cNvGraphicFramePr>
            <a:graphicFrameLocks noGrp="1" noChangeAspect="1"/>
          </p:cNvGraphicFramePr>
          <p:nvPr/>
        </p:nvGraphicFramePr>
        <p:xfrm>
          <a:off x="457200" y="1061112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1828800" y="1295400"/>
            <a:ext cx="1219200" cy="5334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ea typeface="ヒラギノ角ゴ ProN W3" charset="-128"/>
                <a:cs typeface="Courier New"/>
                <a:sym typeface="Gill Sans" charset="0"/>
              </a:rPr>
              <a:t>copyij</a:t>
            </a:r>
            <a:endParaRPr kumimoji="0" lang="en-US" sz="1800" b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/>
              <a:ea typeface="ヒラギノ角ゴ ProN W3" charset="-128"/>
              <a:cs typeface="Courier New"/>
              <a:sym typeface="Gill San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724400" y="4724400"/>
            <a:ext cx="1219200" cy="5334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ea typeface="ヒラギノ角ゴ ProN W3" charset="-128"/>
                <a:cs typeface="Courier New"/>
                <a:sym typeface="Gill Sans" charset="0"/>
              </a:rPr>
              <a:t>copyji</a:t>
            </a:r>
            <a:endParaRPr kumimoji="0" lang="en-US" sz="1800" b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/>
              <a:ea typeface="ヒラギノ角ゴ ProN W3" charset="-128"/>
              <a:cs typeface="Courier New"/>
              <a:sym typeface="Gill Sans" charset="0"/>
            </a:endParaRPr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 bwMode="auto">
          <a:xfrm flipH="1">
            <a:off x="1981200" y="1828800"/>
            <a:ext cx="457200" cy="1828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>
            <a:stCxn id="6" idx="2"/>
          </p:cNvCxnSpPr>
          <p:nvPr/>
        </p:nvCxnSpPr>
        <p:spPr bwMode="auto">
          <a:xfrm flipH="1">
            <a:off x="4495800" y="5257800"/>
            <a:ext cx="838200" cy="685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52D1E4-0938-498D-ACF4-EE7F06B9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F2893-BD81-4B20-8850-BD19E5472E88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520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534400" cy="1168400"/>
          </a:xfrm>
          <a:ln/>
        </p:spPr>
        <p:txBody>
          <a:bodyPr/>
          <a:lstStyle/>
          <a:p>
            <a:pPr marL="3175" indent="-3175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Great Reality #5:</a:t>
            </a:r>
            <a:br>
              <a:rPr lang="en-US" b="1" dirty="0"/>
            </a:br>
            <a:r>
              <a:rPr lang="en-US" b="1" dirty="0"/>
              <a:t>Computers do more than execute programs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3581400"/>
          </a:xfrm>
          <a:ln/>
        </p:spPr>
        <p:txBody>
          <a:bodyPr/>
          <a:lstStyle/>
          <a:p>
            <a:r>
              <a:rPr lang="en-US" sz="2400" dirty="0"/>
              <a:t>They need to get data in and out</a:t>
            </a:r>
          </a:p>
          <a:p>
            <a:pPr marL="552450" lvl="1"/>
            <a:r>
              <a:rPr lang="en-US" sz="2000" dirty="0"/>
              <a:t>I/O system critical to program reliability and performance</a:t>
            </a:r>
          </a:p>
          <a:p>
            <a:endParaRPr lang="en-US" sz="2400" dirty="0"/>
          </a:p>
          <a:p>
            <a:r>
              <a:rPr lang="en-US" sz="2400" dirty="0"/>
              <a:t>They communicate with each other over networks</a:t>
            </a:r>
          </a:p>
          <a:p>
            <a:pPr marL="552450" lvl="1"/>
            <a:r>
              <a:rPr lang="en-US" sz="2000" dirty="0"/>
              <a:t>Many system-level issues arise in presence of network</a:t>
            </a:r>
          </a:p>
          <a:p>
            <a:pPr marL="838200" lvl="2"/>
            <a:r>
              <a:rPr lang="en-US" sz="1800" dirty="0"/>
              <a:t>Concurrent operations by autonomous processes</a:t>
            </a:r>
          </a:p>
          <a:p>
            <a:pPr marL="838200" lvl="2"/>
            <a:r>
              <a:rPr lang="en-US" sz="1800" dirty="0"/>
              <a:t>Coping with unreliable media</a:t>
            </a:r>
          </a:p>
          <a:p>
            <a:pPr marL="838200" lvl="2"/>
            <a:r>
              <a:rPr lang="en-US" sz="1800" dirty="0"/>
              <a:t>Cross platform compatibility</a:t>
            </a:r>
          </a:p>
          <a:p>
            <a:pPr marL="838200" lvl="2"/>
            <a:r>
              <a:rPr lang="en-US" sz="1800" dirty="0"/>
              <a:t>Complex performance issues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C32142C-9924-4622-8EB5-DDBF50FB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6014D-9FFC-4E05-9654-496A735A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Perspective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7C50C6-0EED-4DC5-9ED9-CC5D31667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Most Systems Courses are Builder-Centric</a:t>
            </a:r>
          </a:p>
          <a:p>
            <a:pPr lvl="1"/>
            <a:r>
              <a:rPr lang="en-US" altLang="zh-CN" dirty="0"/>
              <a:t>Computer Architecture</a:t>
            </a:r>
          </a:p>
          <a:p>
            <a:pPr lvl="2"/>
            <a:r>
              <a:rPr lang="en-US" altLang="zh-CN" dirty="0"/>
              <a:t>Design pipelined processor in Verilog</a:t>
            </a:r>
          </a:p>
          <a:p>
            <a:pPr lvl="1"/>
            <a:r>
              <a:rPr lang="en-US" altLang="zh-CN" dirty="0"/>
              <a:t>Operating Systems</a:t>
            </a:r>
          </a:p>
          <a:p>
            <a:pPr lvl="2"/>
            <a:r>
              <a:rPr lang="en-US" altLang="zh-CN" dirty="0"/>
              <a:t>Implement sample portions of operating system</a:t>
            </a:r>
          </a:p>
          <a:p>
            <a:pPr lvl="1"/>
            <a:r>
              <a:rPr lang="en-US" altLang="zh-CN" dirty="0"/>
              <a:t>Compilers</a:t>
            </a:r>
          </a:p>
          <a:p>
            <a:pPr lvl="2"/>
            <a:r>
              <a:rPr lang="en-US" altLang="zh-CN" dirty="0"/>
              <a:t>Write compiler for simple language</a:t>
            </a:r>
          </a:p>
          <a:p>
            <a:pPr lvl="1"/>
            <a:r>
              <a:rPr lang="en-US" altLang="zh-CN" dirty="0"/>
              <a:t>Networking</a:t>
            </a:r>
          </a:p>
          <a:p>
            <a:pPr lvl="2"/>
            <a:r>
              <a:rPr lang="en-US" altLang="zh-CN" dirty="0"/>
              <a:t>Implement and simulate network protocols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BB451A-087F-40D2-BE07-6AB5E052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1544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94968-A327-4D32-A3B4-729ADE464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Perspective (Cont.)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5F7D4-182E-4204-9B67-CA850F315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419600"/>
          </a:xfrm>
        </p:spPr>
        <p:txBody>
          <a:bodyPr/>
          <a:lstStyle/>
          <a:p>
            <a:r>
              <a:rPr lang="en-US" altLang="zh-CN" sz="2400" dirty="0"/>
              <a:t>Our Course is Programmer-Centric</a:t>
            </a:r>
          </a:p>
          <a:p>
            <a:pPr lvl="1"/>
            <a:r>
              <a:rPr lang="en-US" altLang="zh-CN" sz="2000" dirty="0"/>
              <a:t>Purpose is to show that by knowing more about the underlying system, one can be more effective as a programmer</a:t>
            </a:r>
          </a:p>
          <a:p>
            <a:pPr lvl="1"/>
            <a:r>
              <a:rPr lang="en-US" altLang="zh-CN" sz="2000" dirty="0"/>
              <a:t>Enable you to</a:t>
            </a:r>
          </a:p>
          <a:p>
            <a:pPr lvl="2"/>
            <a:r>
              <a:rPr lang="en-US" altLang="zh-CN" sz="1800" dirty="0"/>
              <a:t>Write programs that are more reliable and efficient</a:t>
            </a:r>
          </a:p>
          <a:p>
            <a:pPr lvl="2"/>
            <a:r>
              <a:rPr lang="en-US" altLang="zh-CN" sz="1800" dirty="0"/>
              <a:t>Incorporate features that require hooks into OS</a:t>
            </a:r>
          </a:p>
          <a:p>
            <a:pPr lvl="3"/>
            <a:r>
              <a:rPr lang="en-US" altLang="zh-CN" sz="1800" dirty="0"/>
              <a:t>E.g., concurrency, signal handlers</a:t>
            </a:r>
          </a:p>
          <a:p>
            <a:pPr lvl="1"/>
            <a:r>
              <a:rPr lang="en-US" altLang="zh-CN" sz="2000" dirty="0"/>
              <a:t>Cover material in this course that you won’t see elsewhere</a:t>
            </a:r>
          </a:p>
          <a:p>
            <a:pPr lvl="1"/>
            <a:r>
              <a:rPr lang="en-US" altLang="zh-CN" sz="2000" dirty="0"/>
              <a:t>Not just a course for dedicated hackers</a:t>
            </a:r>
          </a:p>
          <a:p>
            <a:pPr lvl="2"/>
            <a:r>
              <a:rPr lang="en-US" altLang="zh-CN" sz="1800" b="1" dirty="0"/>
              <a:t>We bring out the hidden hacker in everyone!</a:t>
            </a:r>
          </a:p>
          <a:p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9ED4DE-E2AB-45F8-87E6-02EE626B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2137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7B2A4-FA57-3941-802D-1A2737E5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dirty="0"/>
              <a:t>Big Deal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B68C6-4A30-A244-AC3E-A7F968CFB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334000"/>
          </a:xfrm>
        </p:spPr>
        <p:txBody>
          <a:bodyPr/>
          <a:lstStyle/>
          <a:p>
            <a:r>
              <a:rPr lang="en-US" sz="2400" dirty="0"/>
              <a:t>This material is best learned by doing</a:t>
            </a:r>
          </a:p>
          <a:p>
            <a:pPr lvl="1"/>
            <a:r>
              <a:rPr lang="en-US" sz="2000" dirty="0"/>
              <a:t>Even though that can, at times, be difficult and frustrating</a:t>
            </a:r>
          </a:p>
          <a:p>
            <a:pPr lvl="1"/>
            <a:r>
              <a:rPr lang="en-US" sz="2000" dirty="0"/>
              <a:t>Starting with a copy of a program and then tweaking it is very different from writing from scratch</a:t>
            </a:r>
          </a:p>
          <a:p>
            <a:pPr lvl="2"/>
            <a:r>
              <a:rPr lang="en-US" sz="1800" dirty="0"/>
              <a:t>Planning, designing, organizing a program are important skills</a:t>
            </a:r>
          </a:p>
          <a:p>
            <a:r>
              <a:rPr lang="en-US" sz="2400" dirty="0"/>
              <a:t>We are the gateway to other system courses</a:t>
            </a:r>
          </a:p>
          <a:p>
            <a:pPr lvl="1"/>
            <a:r>
              <a:rPr lang="en-US" sz="2000" dirty="0"/>
              <a:t>Want to make sure everyone completing the course has mastered the material</a:t>
            </a:r>
          </a:p>
          <a:p>
            <a:r>
              <a:rPr lang="en-US" sz="2400" dirty="0"/>
              <a:t>Industry appreciates the value of this course</a:t>
            </a:r>
          </a:p>
          <a:p>
            <a:pPr lvl="1"/>
            <a:r>
              <a:rPr lang="en-US" sz="2000" dirty="0"/>
              <a:t>We want to make sure anyone claiming to have taken the course is prepared for the real world</a:t>
            </a:r>
          </a:p>
          <a:p>
            <a:r>
              <a:rPr lang="en-US" sz="2400" dirty="0"/>
              <a:t>Working in teams and collaboration is an important skill</a:t>
            </a:r>
          </a:p>
          <a:p>
            <a:pPr lvl="1"/>
            <a:r>
              <a:rPr lang="en-US" sz="2000" dirty="0"/>
              <a:t>But only if team members have solid foundations</a:t>
            </a:r>
          </a:p>
          <a:p>
            <a:pPr lvl="1"/>
            <a:r>
              <a:rPr lang="en-US" sz="2000" dirty="0"/>
              <a:t>This course is about foundations, not teamwork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933A55-1BA9-45D0-80AB-859D080B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867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A8947-E4A4-4B11-BAA4-A133E178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Teaching Team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FC7D8E-068D-4E6E-85F4-5BD9778F0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4419600"/>
          </a:xfrm>
        </p:spPr>
        <p:txBody>
          <a:bodyPr/>
          <a:lstStyle/>
          <a:p>
            <a:r>
              <a:rPr lang="en-US" altLang="zh-CN" dirty="0"/>
              <a:t>Instructor</a:t>
            </a:r>
          </a:p>
          <a:p>
            <a:pPr lvl="1"/>
            <a:r>
              <a:rPr lang="en-US" altLang="zh-CN" dirty="0"/>
              <a:t>Yi Li(</a:t>
            </a:r>
            <a:r>
              <a:rPr lang="zh-CN" altLang="en-US" dirty="0"/>
              <a:t>李弋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liy@fudan.edu.cn</a:t>
            </a:r>
          </a:p>
          <a:p>
            <a:pPr lvl="1"/>
            <a:r>
              <a:rPr lang="en-US" altLang="zh-CN" dirty="0"/>
              <a:t>Office:</a:t>
            </a:r>
            <a:r>
              <a:rPr lang="zh-CN" altLang="en-US" dirty="0"/>
              <a:t> </a:t>
            </a:r>
            <a:r>
              <a:rPr lang="en-US" altLang="zh-CN" dirty="0"/>
              <a:t>D2021,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Building No. 2,</a:t>
            </a:r>
            <a:r>
              <a:rPr lang="zh-CN" altLang="en-US" dirty="0"/>
              <a:t> </a:t>
            </a:r>
            <a:r>
              <a:rPr lang="en-US" altLang="zh-CN" dirty="0" err="1"/>
              <a:t>Jiangwan</a:t>
            </a:r>
            <a:r>
              <a:rPr lang="zh-CN" altLang="en-US" dirty="0"/>
              <a:t> </a:t>
            </a:r>
            <a:r>
              <a:rPr lang="en-US" altLang="zh-CN" dirty="0"/>
              <a:t>Campus</a:t>
            </a:r>
          </a:p>
          <a:p>
            <a:r>
              <a:rPr lang="en-US" altLang="zh-CN" dirty="0"/>
              <a:t>Teaching assistants</a:t>
            </a:r>
          </a:p>
          <a:p>
            <a:pPr lvl="1"/>
            <a:r>
              <a:rPr lang="en-US" altLang="zh-CN" dirty="0" err="1"/>
              <a:t>Jiasheng</a:t>
            </a:r>
            <a:r>
              <a:rPr lang="en-US" altLang="zh-CN" dirty="0"/>
              <a:t> Wu(</a:t>
            </a:r>
            <a:r>
              <a:rPr lang="zh-CN" altLang="en-US" dirty="0"/>
              <a:t>吴嘉晟</a:t>
            </a:r>
            <a:r>
              <a:rPr lang="en-US" altLang="zh-CN" dirty="0"/>
              <a:t>),22110240044@m.fudan.edu.cn</a:t>
            </a:r>
          </a:p>
          <a:p>
            <a:pPr lvl="1"/>
            <a:r>
              <a:rPr lang="en-US" altLang="zh-CN" dirty="0"/>
              <a:t>Ming Zhang(</a:t>
            </a:r>
            <a:r>
              <a:rPr lang="zh-CN" altLang="en-US" dirty="0"/>
              <a:t>张明</a:t>
            </a:r>
            <a:r>
              <a:rPr lang="en-US" altLang="zh-CN" dirty="0"/>
              <a:t>), 18300200008@fudan.edu.cn</a:t>
            </a:r>
          </a:p>
          <a:p>
            <a:pPr lvl="1"/>
            <a:r>
              <a:rPr lang="en-US" altLang="zh-CN" dirty="0" err="1"/>
              <a:t>Shixing</a:t>
            </a:r>
            <a:r>
              <a:rPr lang="en-US" altLang="zh-CN" dirty="0"/>
              <a:t> Peng(</a:t>
            </a:r>
            <a:r>
              <a:rPr lang="zh-CN" altLang="en-US" dirty="0"/>
              <a:t>彭世昕</a:t>
            </a:r>
            <a:r>
              <a:rPr lang="en-US" altLang="zh-CN" dirty="0"/>
              <a:t>),</a:t>
            </a:r>
            <a:r>
              <a:rPr lang="zh-CN" altLang="en-US" dirty="0"/>
              <a:t> </a:t>
            </a:r>
            <a:r>
              <a:rPr lang="en-US" altLang="zh-CN" dirty="0"/>
              <a:t>21210240031@m.fudan.edu.cn</a:t>
            </a:r>
          </a:p>
          <a:p>
            <a:pPr lvl="1"/>
            <a:r>
              <a:rPr lang="en-US" altLang="zh-CN" dirty="0" err="1"/>
              <a:t>Shiji</a:t>
            </a:r>
            <a:r>
              <a:rPr lang="en-US" altLang="zh-CN" dirty="0"/>
              <a:t> Ding(</a:t>
            </a:r>
            <a:r>
              <a:rPr lang="zh-CN" altLang="en-US" dirty="0"/>
              <a:t>丁世纪</a:t>
            </a:r>
            <a:r>
              <a:rPr lang="en-US" altLang="zh-CN" dirty="0"/>
              <a:t>), 22210240142@m.fudan.edu.cn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8BD003-D159-4ACD-B9AF-E6E75813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8313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16100-9BA1-4C35-9A43-EA13B000D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Textbooks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0C6DE-1DD7-400A-AB9E-54497B72B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Randal E. Bryant and David R. </a:t>
            </a:r>
            <a:r>
              <a:rPr lang="en-US" altLang="zh-CN" sz="2400" dirty="0" err="1"/>
              <a:t>O’Hallaron</a:t>
            </a:r>
            <a:r>
              <a:rPr lang="en-US" altLang="zh-CN" sz="2400" dirty="0"/>
              <a:t>, </a:t>
            </a:r>
          </a:p>
          <a:p>
            <a:pPr lvl="1"/>
            <a:r>
              <a:rPr lang="en-US" altLang="zh-CN" sz="2000" i="1" dirty="0"/>
              <a:t>Computer Systems: A Programmer’s Perspective</a:t>
            </a:r>
            <a:r>
              <a:rPr lang="en-US" altLang="zh-CN" sz="2000" dirty="0"/>
              <a:t>, </a:t>
            </a:r>
            <a:r>
              <a:rPr lang="en-US" altLang="zh-CN" sz="2000" b="1" dirty="0">
                <a:solidFill>
                  <a:srgbClr val="FF0000"/>
                </a:solidFill>
              </a:rPr>
              <a:t>Third Edition </a:t>
            </a:r>
            <a:r>
              <a:rPr lang="en-US" altLang="zh-CN" sz="2000" dirty="0"/>
              <a:t>(CS:APP3e), Pearson, 2016</a:t>
            </a:r>
          </a:p>
          <a:p>
            <a:pPr lvl="1"/>
            <a:r>
              <a:rPr lang="en-US" altLang="zh-CN" sz="2000" dirty="0"/>
              <a:t>http://csapp.cs.cmu.edu</a:t>
            </a:r>
          </a:p>
          <a:p>
            <a:pPr lvl="1"/>
            <a:r>
              <a:rPr lang="en-US" altLang="zh-CN" sz="2000" dirty="0"/>
              <a:t>This book really matters for the course!</a:t>
            </a:r>
          </a:p>
          <a:p>
            <a:pPr lvl="2"/>
            <a:r>
              <a:rPr lang="en-US" altLang="zh-CN" sz="1800" dirty="0"/>
              <a:t>How to solve labs</a:t>
            </a:r>
          </a:p>
          <a:p>
            <a:pPr lvl="2"/>
            <a:r>
              <a:rPr lang="en-US" altLang="zh-CN" sz="1800" dirty="0"/>
              <a:t>Practice problems typical of exam problems</a:t>
            </a:r>
          </a:p>
          <a:p>
            <a:endParaRPr lang="en-US" altLang="zh-CN" sz="2400" dirty="0"/>
          </a:p>
          <a:p>
            <a:r>
              <a:rPr lang="en-US" altLang="zh-CN" sz="2400" dirty="0"/>
              <a:t>Brian Kernighan and Dennis Ritchie, </a:t>
            </a:r>
          </a:p>
          <a:p>
            <a:pPr lvl="1"/>
            <a:r>
              <a:rPr lang="en-US" altLang="zh-CN" sz="2000" i="1" dirty="0"/>
              <a:t>The C Programming Language</a:t>
            </a:r>
            <a:r>
              <a:rPr lang="en-US" altLang="zh-CN" sz="2000" dirty="0"/>
              <a:t>, Second Edition, Prentice Hall, 1988</a:t>
            </a:r>
          </a:p>
          <a:p>
            <a:pPr lvl="1"/>
            <a:r>
              <a:rPr lang="en-US" altLang="zh-CN" sz="2000" dirty="0"/>
              <a:t>Still the best book about C, from the originators</a:t>
            </a:r>
          </a:p>
          <a:p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BCBA9A-2034-4F32-B108-C5586E49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169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BE7DED0-84E2-4132-B4F1-15FCEC5A8F9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Overview of Computer Systems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5">
            <a:extLst>
              <a:ext uri="{FF2B5EF4-FFF2-40B4-BE49-F238E27FC236}">
                <a16:creationId xmlns:a16="http://schemas.microsoft.com/office/drawing/2014/main" id="{BE9AEC10-F747-4A86-9A07-48E7028B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174E4-890B-4439-98BB-0387C18F14D6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FC849AAF-C1F5-48DB-8ACD-A3815B86E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EE0EF9D-E572-417F-B32A-9A22FB30FD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Layers of computer systems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Suggested reading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1.2, 1.4.1, 1.7(before 1.7.1), 1.7.3, 1.8, 1.9.2 (the first paragraph), the first 4 asides in chapter 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5">
            <a:extLst>
              <a:ext uri="{FF2B5EF4-FFF2-40B4-BE49-F238E27FC236}">
                <a16:creationId xmlns:a16="http://schemas.microsoft.com/office/drawing/2014/main" id="{B824008A-5B99-439E-A1EE-121FEFD4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BCE07C-DF7B-4D1C-BE11-044ABDF07F2E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78CC0BC2-E3AF-4322-88E3-3620C07D8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>
                <a:ea typeface="宋体" panose="02010600030101010101" pitchFamily="2" charset="-122"/>
              </a:rPr>
              <a:t>Layers of Computer System</a:t>
            </a:r>
            <a:r>
              <a:rPr lang="en-US" altLang="zh-CN">
                <a:ea typeface="宋体" panose="02010600030101010101" pitchFamily="2" charset="-122"/>
              </a:rPr>
              <a:t>s</a:t>
            </a:r>
          </a:p>
        </p:txBody>
      </p:sp>
      <p:pic>
        <p:nvPicPr>
          <p:cNvPr id="19459" name="Picture 4">
            <a:extLst>
              <a:ext uri="{FF2B5EF4-FFF2-40B4-BE49-F238E27FC236}">
                <a16:creationId xmlns:a16="http://schemas.microsoft.com/office/drawing/2014/main" id="{83A14031-FD25-4DF0-A32B-352CCA98FF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63"/>
          <a:stretch/>
        </p:blipFill>
        <p:spPr bwMode="auto">
          <a:xfrm>
            <a:off x="1828800" y="1143000"/>
            <a:ext cx="6019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5">
            <a:extLst>
              <a:ext uri="{FF2B5EF4-FFF2-40B4-BE49-F238E27FC236}">
                <a16:creationId xmlns:a16="http://schemas.microsoft.com/office/drawing/2014/main" id="{1D4B9312-68AA-4B41-B4EC-DF34CE68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F4F0E8-12E7-4A71-87BB-054B52B56EDB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8B15B5E3-2329-4021-AE7D-F254023556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first general purpose computer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A654A8A-DE0E-428B-B5C7-A6673BB539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4775"/>
            <a:ext cx="8305800" cy="185102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ENIAC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Electronic Numerical Integrator And Computer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Delivered by UPenn. on Feb. 14, 1946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John Mauchly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John Eckert</a:t>
            </a:r>
          </a:p>
        </p:txBody>
      </p:sp>
      <p:pic>
        <p:nvPicPr>
          <p:cNvPr id="21508" name="图片 2">
            <a:extLst>
              <a:ext uri="{FF2B5EF4-FFF2-40B4-BE49-F238E27FC236}">
                <a16:creationId xmlns:a16="http://schemas.microsoft.com/office/drawing/2014/main" id="{A52A503A-8075-48BD-B54C-0CEB1D812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225800"/>
            <a:ext cx="5140325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7F59F5D-DAE5-8F44-AF5C-8ECEA09EA776}"/>
              </a:ext>
            </a:extLst>
          </p:cNvPr>
          <p:cNvSpPr txBox="1"/>
          <p:nvPr/>
        </p:nvSpPr>
        <p:spPr>
          <a:xfrm>
            <a:off x="381000" y="3505200"/>
            <a:ext cx="3429000" cy="2185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b="0" dirty="0"/>
              <a:t>ABC</a:t>
            </a:r>
          </a:p>
          <a:p>
            <a:pPr marL="800100" lvl="1" indent="-342900">
              <a:buFont typeface="Comic Sans MS" panose="030F0702030302020204" pitchFamily="66" charset="0"/>
              <a:buChar char="–"/>
              <a:defRPr/>
            </a:pPr>
            <a:r>
              <a:rPr lang="en-US" altLang="zh-CN" sz="2800" b="0" dirty="0" err="1">
                <a:latin typeface="+mn-lt"/>
              </a:rPr>
              <a:t>Atanasoff</a:t>
            </a:r>
            <a:r>
              <a:rPr lang="en-US" altLang="zh-CN" sz="2800" b="0" dirty="0">
                <a:latin typeface="+mn-lt"/>
              </a:rPr>
              <a:t>–Berry Computer</a:t>
            </a:r>
          </a:p>
          <a:p>
            <a:pPr marL="800100" lvl="1" indent="-342900">
              <a:buFont typeface="Comic Sans MS" panose="030F0702030302020204" pitchFamily="66" charset="0"/>
              <a:buChar char="–"/>
              <a:defRPr/>
            </a:pPr>
            <a:r>
              <a:rPr lang="en-US" altLang="zh-CN" sz="2800" b="0" dirty="0">
                <a:latin typeface="+mn-lt"/>
              </a:rPr>
              <a:t>1941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5">
            <a:extLst>
              <a:ext uri="{FF2B5EF4-FFF2-40B4-BE49-F238E27FC236}">
                <a16:creationId xmlns:a16="http://schemas.microsoft.com/office/drawing/2014/main" id="{311E6A51-667C-4FCC-98A2-A7C3D022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8A3FD6-99F0-4774-B9C4-C0AAC2BEB44E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25A10D5F-29EA-49DA-8486-48272E7C2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8392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Computer Hardware - </a:t>
            </a:r>
            <a:r>
              <a:rPr lang="en-GB" altLang="zh-CN">
                <a:ea typeface="宋体" panose="02010600030101010101" pitchFamily="2" charset="-122"/>
              </a:rPr>
              <a:t>Von Neumann Architecture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23555" name="Group 27">
            <a:extLst>
              <a:ext uri="{FF2B5EF4-FFF2-40B4-BE49-F238E27FC236}">
                <a16:creationId xmlns:a16="http://schemas.microsoft.com/office/drawing/2014/main" id="{1CAF4CA8-F9C6-45AE-B9B1-53502B6EC2CE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584325"/>
            <a:ext cx="6934200" cy="4968875"/>
            <a:chOff x="672" y="806"/>
            <a:chExt cx="4368" cy="3130"/>
          </a:xfrm>
        </p:grpSpPr>
        <p:sp>
          <p:nvSpPr>
            <p:cNvPr id="61447" name="Rectangle 5">
              <a:extLst>
                <a:ext uri="{FF2B5EF4-FFF2-40B4-BE49-F238E27FC236}">
                  <a16:creationId xmlns:a16="http://schemas.microsoft.com/office/drawing/2014/main" id="{D4C02327-BB19-364E-BA7D-0C79DCE42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248"/>
              <a:ext cx="1104" cy="1104"/>
            </a:xfrm>
            <a:prstGeom prst="rect">
              <a:avLst/>
            </a:prstGeom>
            <a:solidFill>
              <a:srgbClr val="EAEAEA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93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  <a:defRPr/>
              </a:pPr>
              <a:r>
                <a:rPr lang="en-GB" altLang="zh-CN" sz="2400" b="0">
                  <a:solidFill>
                    <a:srgbClr val="000000"/>
                  </a:solidFill>
                  <a:latin typeface="Arial" charset="0"/>
                  <a:ea typeface="宋体" charset="-122"/>
                </a:rPr>
                <a:t>Arithmetic</a:t>
              </a:r>
            </a:p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  <a:defRPr/>
              </a:pPr>
              <a:r>
                <a:rPr lang="en-GB" altLang="zh-CN" sz="2400" b="0">
                  <a:solidFill>
                    <a:srgbClr val="000000"/>
                  </a:solidFill>
                  <a:latin typeface="Arial" charset="0"/>
                  <a:ea typeface="宋体" charset="-122"/>
                </a:rPr>
                <a:t>Unit</a:t>
              </a:r>
            </a:p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  <a:defRPr/>
              </a:pPr>
              <a:endParaRPr lang="en-GB" altLang="zh-CN" sz="2400" b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  <a:defRPr/>
              </a:pPr>
              <a:endParaRPr lang="en-GB" altLang="zh-CN" sz="2400" b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1448" name="Rectangle 6">
              <a:extLst>
                <a:ext uri="{FF2B5EF4-FFF2-40B4-BE49-F238E27FC236}">
                  <a16:creationId xmlns:a16="http://schemas.microsoft.com/office/drawing/2014/main" id="{BF31EC1F-CD38-D84B-B325-2407CB1FC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248"/>
              <a:ext cx="1104" cy="1104"/>
            </a:xfrm>
            <a:prstGeom prst="rect">
              <a:avLst/>
            </a:prstGeom>
            <a:solidFill>
              <a:srgbClr val="EAEAEA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93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  <a:defRPr/>
              </a:pPr>
              <a:r>
                <a:rPr lang="en-GB" altLang="zh-CN" sz="2400" b="0">
                  <a:solidFill>
                    <a:srgbClr val="000000"/>
                  </a:solidFill>
                  <a:latin typeface="Arial" charset="0"/>
                  <a:ea typeface="宋体" charset="-122"/>
                </a:rPr>
                <a:t>Control</a:t>
              </a:r>
            </a:p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  <a:defRPr/>
              </a:pPr>
              <a:r>
                <a:rPr lang="en-GB" altLang="zh-CN" sz="2400" b="0">
                  <a:solidFill>
                    <a:srgbClr val="000000"/>
                  </a:solidFill>
                  <a:latin typeface="Arial" charset="0"/>
                  <a:ea typeface="宋体" charset="-122"/>
                </a:rPr>
                <a:t>Unit</a:t>
              </a:r>
            </a:p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  <a:defRPr/>
              </a:pPr>
              <a:endParaRPr lang="en-GB" altLang="zh-CN" sz="2400" b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  <a:defRPr/>
              </a:pPr>
              <a:endParaRPr lang="en-GB" altLang="zh-CN" sz="2400" b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61449" name="Rectangle 7">
              <a:extLst>
                <a:ext uri="{FF2B5EF4-FFF2-40B4-BE49-F238E27FC236}">
                  <a16:creationId xmlns:a16="http://schemas.microsoft.com/office/drawing/2014/main" id="{E7B67727-CE25-7B44-AE9E-739AB62CF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832"/>
              <a:ext cx="1104" cy="1104"/>
            </a:xfrm>
            <a:prstGeom prst="rect">
              <a:avLst/>
            </a:prstGeom>
            <a:solidFill>
              <a:srgbClr val="EAEAEA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93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  <a:defRPr/>
              </a:pPr>
              <a:r>
                <a:rPr lang="en-GB" altLang="zh-CN" sz="2400" b="0">
                  <a:solidFill>
                    <a:srgbClr val="000000"/>
                  </a:solidFill>
                  <a:latin typeface="Arial" charset="0"/>
                  <a:ea typeface="宋体" charset="-122"/>
                </a:rPr>
                <a:t>Input/Output</a:t>
              </a:r>
            </a:p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  <a:defRPr/>
              </a:pPr>
              <a:r>
                <a:rPr lang="en-GB" altLang="zh-CN" sz="2400" b="0">
                  <a:solidFill>
                    <a:srgbClr val="000000"/>
                  </a:solidFill>
                  <a:latin typeface="Arial" charset="0"/>
                  <a:ea typeface="宋体" charset="-122"/>
                </a:rPr>
                <a:t>Unit</a:t>
              </a:r>
            </a:p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  <a:defRPr/>
              </a:pPr>
              <a:endParaRPr lang="en-GB" altLang="zh-CN" sz="2400" b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  <a:defRPr/>
              </a:pPr>
              <a:r>
                <a:rPr lang="en-GB" altLang="zh-CN" sz="2400" b="0">
                  <a:solidFill>
                    <a:srgbClr val="000000"/>
                  </a:solidFill>
                  <a:latin typeface="Arial" charset="0"/>
                  <a:ea typeface="宋体" charset="-122"/>
                </a:rPr>
                <a:t>E.g. Storage</a:t>
              </a:r>
            </a:p>
          </p:txBody>
        </p:sp>
        <p:grpSp>
          <p:nvGrpSpPr>
            <p:cNvPr id="23561" name="Group 8">
              <a:extLst>
                <a:ext uri="{FF2B5EF4-FFF2-40B4-BE49-F238E27FC236}">
                  <a16:creationId xmlns:a16="http://schemas.microsoft.com/office/drawing/2014/main" id="{E663C14C-50CF-4F1B-9485-44E485C460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806"/>
              <a:ext cx="2688" cy="491"/>
              <a:chOff x="1488" y="806"/>
              <a:chExt cx="2688" cy="491"/>
            </a:xfrm>
          </p:grpSpPr>
          <p:sp>
            <p:nvSpPr>
              <p:cNvPr id="23576" name="Line 9">
                <a:extLst>
                  <a:ext uri="{FF2B5EF4-FFF2-40B4-BE49-F238E27FC236}">
                    <a16:creationId xmlns:a16="http://schemas.microsoft.com/office/drawing/2014/main" id="{4A8E0672-C947-4BB3-97B4-0E2C0D21B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88" y="1005"/>
                <a:ext cx="1" cy="294"/>
              </a:xfrm>
              <a:prstGeom prst="line">
                <a:avLst/>
              </a:prstGeom>
              <a:noFill/>
              <a:ln w="38160">
                <a:solidFill>
                  <a:srgbClr val="FF99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7" name="Line 10">
                <a:extLst>
                  <a:ext uri="{FF2B5EF4-FFF2-40B4-BE49-F238E27FC236}">
                    <a16:creationId xmlns:a16="http://schemas.microsoft.com/office/drawing/2014/main" id="{D394D910-5AFC-42A5-B4B0-9EC2348FE7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008"/>
                <a:ext cx="2688" cy="1"/>
              </a:xfrm>
              <a:prstGeom prst="line">
                <a:avLst/>
              </a:prstGeom>
              <a:noFill/>
              <a:ln w="38160">
                <a:solidFill>
                  <a:srgbClr val="FF99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8" name="Line 11">
                <a:extLst>
                  <a:ext uri="{FF2B5EF4-FFF2-40B4-BE49-F238E27FC236}">
                    <a16:creationId xmlns:a16="http://schemas.microsoft.com/office/drawing/2014/main" id="{407A9D94-9211-4F3F-A425-82CCD3B11E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008"/>
                <a:ext cx="1" cy="288"/>
              </a:xfrm>
              <a:prstGeom prst="line">
                <a:avLst/>
              </a:prstGeom>
              <a:noFill/>
              <a:ln w="38160">
                <a:solidFill>
                  <a:srgbClr val="FF99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9" name="Text Box 12">
                <a:extLst>
                  <a:ext uri="{FF2B5EF4-FFF2-40B4-BE49-F238E27FC236}">
                    <a16:creationId xmlns:a16="http://schemas.microsoft.com/office/drawing/2014/main" id="{B5106C30-3A1F-4497-922E-7012AE87E3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806"/>
                <a:ext cx="2688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57200">
                  <a:spcBef>
                    <a:spcPct val="20000"/>
                  </a:spcBef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457200">
                  <a:spcBef>
                    <a:spcPct val="20000"/>
                  </a:spcBef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457200">
                  <a:spcBef>
                    <a:spcPct val="20000"/>
                  </a:spcBef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457200">
                  <a:spcBef>
                    <a:spcPct val="20000"/>
                  </a:spcBef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457200">
                  <a:spcBef>
                    <a:spcPct val="20000"/>
                  </a:spcBef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>
                    <a:srgbClr val="FF6633"/>
                  </a:buClr>
                  <a:buFontTx/>
                  <a:buNone/>
                </a:pPr>
                <a:r>
                  <a:rPr lang="en-GB" altLang="zh-CN" sz="2000">
                    <a:solidFill>
                      <a:srgbClr val="FF6633"/>
                    </a:solidFill>
                    <a:latin typeface="Arial" panose="020B0604020202020204" pitchFamily="34" charset="0"/>
                  </a:rPr>
                  <a:t>Instructions / Program</a:t>
                </a:r>
              </a:p>
            </p:txBody>
          </p:sp>
        </p:grpSp>
        <p:sp>
          <p:nvSpPr>
            <p:cNvPr id="61451" name="Rectangle 13">
              <a:extLst>
                <a:ext uri="{FF2B5EF4-FFF2-40B4-BE49-F238E27FC236}">
                  <a16:creationId xmlns:a16="http://schemas.microsoft.com/office/drawing/2014/main" id="{EBD7A1AB-C908-574F-86E4-B210FA31C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248"/>
              <a:ext cx="1104" cy="1104"/>
            </a:xfrm>
            <a:prstGeom prst="rect">
              <a:avLst/>
            </a:prstGeom>
            <a:solidFill>
              <a:srgbClr val="EAEAEA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93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  <a:defRPr/>
              </a:pPr>
              <a:r>
                <a:rPr lang="en-GB" altLang="zh-CN" sz="2400" b="0">
                  <a:solidFill>
                    <a:srgbClr val="000000"/>
                  </a:solidFill>
                  <a:latin typeface="Arial" charset="0"/>
                  <a:ea typeface="宋体" charset="-122"/>
                </a:rPr>
                <a:t>Main</a:t>
              </a:r>
            </a:p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  <a:defRPr/>
              </a:pPr>
              <a:r>
                <a:rPr lang="en-GB" altLang="zh-CN" sz="2400" b="0">
                  <a:solidFill>
                    <a:srgbClr val="000000"/>
                  </a:solidFill>
                  <a:latin typeface="Arial" charset="0"/>
                  <a:ea typeface="宋体" charset="-122"/>
                </a:rPr>
                <a:t>Memory</a:t>
              </a:r>
            </a:p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  <a:defRPr/>
              </a:pPr>
              <a:endParaRPr lang="en-GB" altLang="zh-CN" sz="2400" b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  <a:defRPr/>
              </a:pPr>
              <a:endParaRPr lang="en-GB" altLang="zh-CN" sz="2400" b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grpSp>
          <p:nvGrpSpPr>
            <p:cNvPr id="23563" name="Group 14">
              <a:extLst>
                <a:ext uri="{FF2B5EF4-FFF2-40B4-BE49-F238E27FC236}">
                  <a16:creationId xmlns:a16="http://schemas.microsoft.com/office/drawing/2014/main" id="{F1D59DAF-1942-4A08-A9ED-AB138FCB05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6" y="2304"/>
              <a:ext cx="2643" cy="423"/>
              <a:chOff x="1486" y="2304"/>
              <a:chExt cx="2643" cy="423"/>
            </a:xfrm>
          </p:grpSpPr>
          <p:sp>
            <p:nvSpPr>
              <p:cNvPr id="23572" name="Line 15">
                <a:extLst>
                  <a:ext uri="{FF2B5EF4-FFF2-40B4-BE49-F238E27FC236}">
                    <a16:creationId xmlns:a16="http://schemas.microsoft.com/office/drawing/2014/main" id="{249405EB-14DE-42A7-96C5-DE750252F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2400"/>
                <a:ext cx="1" cy="144"/>
              </a:xfrm>
              <a:prstGeom prst="line">
                <a:avLst/>
              </a:prstGeom>
              <a:noFill/>
              <a:ln w="38160">
                <a:solidFill>
                  <a:srgbClr val="3399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3" name="Line 16">
                <a:extLst>
                  <a:ext uri="{FF2B5EF4-FFF2-40B4-BE49-F238E27FC236}">
                    <a16:creationId xmlns:a16="http://schemas.microsoft.com/office/drawing/2014/main" id="{289352F5-30AB-4467-927D-436E1CC76E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85" y="2544"/>
                <a:ext cx="2646" cy="1"/>
              </a:xfrm>
              <a:prstGeom prst="line">
                <a:avLst/>
              </a:prstGeom>
              <a:noFill/>
              <a:ln w="38160">
                <a:solidFill>
                  <a:srgbClr val="3399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4" name="Line 17">
                <a:extLst>
                  <a:ext uri="{FF2B5EF4-FFF2-40B4-BE49-F238E27FC236}">
                    <a16:creationId xmlns:a16="http://schemas.microsoft.com/office/drawing/2014/main" id="{89221D03-B438-4D73-B843-7D826AE5E8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2304"/>
                <a:ext cx="1" cy="240"/>
              </a:xfrm>
              <a:prstGeom prst="line">
                <a:avLst/>
              </a:prstGeom>
              <a:noFill/>
              <a:ln w="38160">
                <a:solidFill>
                  <a:srgbClr val="339966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5" name="Text Box 18">
                <a:extLst>
                  <a:ext uri="{FF2B5EF4-FFF2-40B4-BE49-F238E27FC236}">
                    <a16:creationId xmlns:a16="http://schemas.microsoft.com/office/drawing/2014/main" id="{D9B90338-153C-4502-ABC3-6A67A3E41F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496"/>
                <a:ext cx="2640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57200">
                  <a:spcBef>
                    <a:spcPct val="20000"/>
                  </a:spcBef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457200">
                  <a:spcBef>
                    <a:spcPct val="20000"/>
                  </a:spcBef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457200">
                  <a:spcBef>
                    <a:spcPct val="20000"/>
                  </a:spcBef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457200">
                  <a:spcBef>
                    <a:spcPct val="20000"/>
                  </a:spcBef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457200">
                  <a:spcBef>
                    <a:spcPct val="20000"/>
                  </a:spcBef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>
                    <a:srgbClr val="008000"/>
                  </a:buClr>
                  <a:buFontTx/>
                  <a:buNone/>
                </a:pPr>
                <a:r>
                  <a:rPr lang="en-GB" altLang="zh-CN" sz="1800">
                    <a:solidFill>
                      <a:srgbClr val="008000"/>
                    </a:solidFill>
                    <a:latin typeface="Arial" panose="020B0604020202020204" pitchFamily="34" charset="0"/>
                  </a:rPr>
                  <a:t>             Addresses    </a:t>
                </a:r>
              </a:p>
            </p:txBody>
          </p:sp>
        </p:grpSp>
        <p:sp>
          <p:nvSpPr>
            <p:cNvPr id="23564" name="Rectangle 19">
              <a:extLst>
                <a:ext uri="{FF2B5EF4-FFF2-40B4-BE49-F238E27FC236}">
                  <a16:creationId xmlns:a16="http://schemas.microsoft.com/office/drawing/2014/main" id="{332903D3-16F5-4C41-9C06-D1D37B54D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968"/>
              <a:ext cx="384" cy="144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</a:pPr>
              <a:r>
                <a:rPr lang="en-GB" altLang="zh-CN" sz="1800">
                  <a:solidFill>
                    <a:srgbClr val="000000"/>
                  </a:solidFill>
                  <a:latin typeface="Arial" panose="020B0604020202020204" pitchFamily="34" charset="0"/>
                </a:rPr>
                <a:t>AC</a:t>
              </a:r>
            </a:p>
          </p:txBody>
        </p:sp>
        <p:sp>
          <p:nvSpPr>
            <p:cNvPr id="23565" name="Rectangle 20">
              <a:extLst>
                <a:ext uri="{FF2B5EF4-FFF2-40B4-BE49-F238E27FC236}">
                  <a16:creationId xmlns:a16="http://schemas.microsoft.com/office/drawing/2014/main" id="{7055D50E-8E9C-414C-9EA6-BFFAB0354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016"/>
              <a:ext cx="384" cy="144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</a:pPr>
              <a:r>
                <a:rPr lang="en-GB" altLang="zh-CN" sz="1800">
                  <a:solidFill>
                    <a:srgbClr val="000000"/>
                  </a:solidFill>
                  <a:latin typeface="Arial" panose="020B0604020202020204" pitchFamily="34" charset="0"/>
                </a:rPr>
                <a:t>IR</a:t>
              </a:r>
            </a:p>
          </p:txBody>
        </p:sp>
        <p:sp>
          <p:nvSpPr>
            <p:cNvPr id="23566" name="Rectangle 21">
              <a:extLst>
                <a:ext uri="{FF2B5EF4-FFF2-40B4-BE49-F238E27FC236}">
                  <a16:creationId xmlns:a16="http://schemas.microsoft.com/office/drawing/2014/main" id="{ED945B4E-0B4D-4F94-8A7F-14FD9E776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160"/>
              <a:ext cx="384" cy="144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</a:pPr>
              <a:r>
                <a:rPr lang="en-GB" altLang="zh-CN" sz="1800">
                  <a:solidFill>
                    <a:srgbClr val="000000"/>
                  </a:solidFill>
                  <a:latin typeface="Arial" panose="020B0604020202020204" pitchFamily="34" charset="0"/>
                </a:rPr>
                <a:t>SR</a:t>
              </a:r>
            </a:p>
          </p:txBody>
        </p:sp>
        <p:sp>
          <p:nvSpPr>
            <p:cNvPr id="23567" name="Rectangle 22">
              <a:extLst>
                <a:ext uri="{FF2B5EF4-FFF2-40B4-BE49-F238E27FC236}">
                  <a16:creationId xmlns:a16="http://schemas.microsoft.com/office/drawing/2014/main" id="{B538096C-EB88-49DA-ABC1-C72B0D714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872"/>
              <a:ext cx="384" cy="144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000000"/>
                </a:buClr>
                <a:buFontTx/>
                <a:buNone/>
              </a:pPr>
              <a:r>
                <a:rPr lang="en-GB" altLang="zh-CN" sz="1800">
                  <a:solidFill>
                    <a:srgbClr val="000000"/>
                  </a:solidFill>
                  <a:latin typeface="Arial" panose="020B0604020202020204" pitchFamily="34" charset="0"/>
                </a:rPr>
                <a:t>PC</a:t>
              </a:r>
            </a:p>
          </p:txBody>
        </p:sp>
        <p:sp>
          <p:nvSpPr>
            <p:cNvPr id="23568" name="Line 23">
              <a:extLst>
                <a:ext uri="{FF2B5EF4-FFF2-40B4-BE49-F238E27FC236}">
                  <a16:creationId xmlns:a16="http://schemas.microsoft.com/office/drawing/2014/main" id="{9DC19B22-C911-4EA4-8497-0E854272C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112"/>
              <a:ext cx="1" cy="768"/>
            </a:xfrm>
            <a:prstGeom prst="line">
              <a:avLst/>
            </a:prstGeom>
            <a:noFill/>
            <a:ln w="38160">
              <a:solidFill>
                <a:srgbClr val="FF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Line 24">
              <a:extLst>
                <a:ext uri="{FF2B5EF4-FFF2-40B4-BE49-F238E27FC236}">
                  <a16:creationId xmlns:a16="http://schemas.microsoft.com/office/drawing/2014/main" id="{53F9394C-B752-429A-9E5D-17273413B1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168"/>
              <a:ext cx="1" cy="480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0" name="Line 25">
              <a:extLst>
                <a:ext uri="{FF2B5EF4-FFF2-40B4-BE49-F238E27FC236}">
                  <a16:creationId xmlns:a16="http://schemas.microsoft.com/office/drawing/2014/main" id="{36763D19-5C8D-4933-9235-653CB3EA88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168"/>
              <a:ext cx="1" cy="480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Line 26">
              <a:extLst>
                <a:ext uri="{FF2B5EF4-FFF2-40B4-BE49-F238E27FC236}">
                  <a16:creationId xmlns:a16="http://schemas.microsoft.com/office/drawing/2014/main" id="{445F7437-18C5-4879-8C1F-DC4549CEB1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5" y="2064"/>
              <a:ext cx="1014" cy="1"/>
            </a:xfrm>
            <a:prstGeom prst="line">
              <a:avLst/>
            </a:prstGeom>
            <a:noFill/>
            <a:ln w="38160">
              <a:solidFill>
                <a:srgbClr val="FF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56" name="矩形 1">
            <a:extLst>
              <a:ext uri="{FF2B5EF4-FFF2-40B4-BE49-F238E27FC236}">
                <a16:creationId xmlns:a16="http://schemas.microsoft.com/office/drawing/2014/main" id="{7F122236-7979-4ADD-A522-681B46AF2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006975"/>
            <a:ext cx="3124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solidFill>
                  <a:srgbClr val="333333"/>
                </a:solidFill>
                <a:latin typeface="Arial" panose="020B0604020202020204" pitchFamily="34" charset="0"/>
              </a:rPr>
              <a:t>en:First Draft of a Report on the EDVAC</a:t>
            </a:r>
            <a:endParaRPr lang="zh-CN" altLang="en-US" sz="2000"/>
          </a:p>
        </p:txBody>
      </p:sp>
      <p:sp>
        <p:nvSpPr>
          <p:cNvPr id="23557" name="矩形 2">
            <a:extLst>
              <a:ext uri="{FF2B5EF4-FFF2-40B4-BE49-F238E27FC236}">
                <a16:creationId xmlns:a16="http://schemas.microsoft.com/office/drawing/2014/main" id="{9C3FF904-625D-4B96-A0BE-44D9E21D0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035550"/>
            <a:ext cx="969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solidFill>
                  <a:srgbClr val="333333"/>
                </a:solidFill>
                <a:latin typeface="Arial" panose="020B0604020202020204" pitchFamily="34" charset="0"/>
              </a:rPr>
              <a:t>ENIAC</a:t>
            </a:r>
            <a:endParaRPr lang="zh-CN" altLang="en-US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5">
            <a:extLst>
              <a:ext uri="{FF2B5EF4-FFF2-40B4-BE49-F238E27FC236}">
                <a16:creationId xmlns:a16="http://schemas.microsoft.com/office/drawing/2014/main" id="{75C5FB44-7BD1-4D0E-9D84-D46CE618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525899-3571-44B6-998C-EB4A81B8AA85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A48FAC03-320A-4B1F-A362-80D6DE2D6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EDVAC(1944.8,1945.6,1949.8,1951-1961)</a:t>
            </a:r>
          </a:p>
        </p:txBody>
      </p:sp>
      <p:pic>
        <p:nvPicPr>
          <p:cNvPr id="25603" name="图片 1">
            <a:extLst>
              <a:ext uri="{FF2B5EF4-FFF2-40B4-BE49-F238E27FC236}">
                <a16:creationId xmlns:a16="http://schemas.microsoft.com/office/drawing/2014/main" id="{F1ECE641-D14A-4EAB-9119-00200C471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3" y="1611313"/>
            <a:ext cx="7316787" cy="47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灯片编号占位符 5">
            <a:extLst>
              <a:ext uri="{FF2B5EF4-FFF2-40B4-BE49-F238E27FC236}">
                <a16:creationId xmlns:a16="http://schemas.microsoft.com/office/drawing/2014/main" id="{A0ACD059-04FD-4731-9F25-080226D7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92A7AE-F7E4-41F8-8D1F-39488CF7EDFC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05A1E574-31D1-4E17-B6CE-0CE38E45C9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IA-32</a:t>
            </a:r>
          </a:p>
        </p:txBody>
      </p:sp>
      <p:pic>
        <p:nvPicPr>
          <p:cNvPr id="27651" name="Picture 5">
            <a:extLst>
              <a:ext uri="{FF2B5EF4-FFF2-40B4-BE49-F238E27FC236}">
                <a16:creationId xmlns:a16="http://schemas.microsoft.com/office/drawing/2014/main" id="{CDB80B07-5F18-4F95-A1C2-A38171D5F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29600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灯片编号占位符 5">
            <a:extLst>
              <a:ext uri="{FF2B5EF4-FFF2-40B4-BE49-F238E27FC236}">
                <a16:creationId xmlns:a16="http://schemas.microsoft.com/office/drawing/2014/main" id="{C488A73F-A6AC-46BE-9917-6D0E96AE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428466-857F-4C76-9FD4-43F4F1313A7D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7B2FEA6C-6BCD-49FB-BD85-334CE3B091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IA-32</a:t>
            </a:r>
          </a:p>
        </p:txBody>
      </p:sp>
      <p:pic>
        <p:nvPicPr>
          <p:cNvPr id="29699" name="Picture 4" descr="850">
            <a:extLst>
              <a:ext uri="{FF2B5EF4-FFF2-40B4-BE49-F238E27FC236}">
                <a16:creationId xmlns:a16="http://schemas.microsoft.com/office/drawing/2014/main" id="{E4559F9A-935F-48A5-B3FC-6B10DEE93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144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5">
            <a:extLst>
              <a:ext uri="{FF2B5EF4-FFF2-40B4-BE49-F238E27FC236}">
                <a16:creationId xmlns:a16="http://schemas.microsoft.com/office/drawing/2014/main" id="{6E104529-E76C-42FA-89A0-565A6C99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8662C6-0E48-45F3-B493-16433E6DA48B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2595D407-2499-49F5-8E4F-1D91A913A3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IA-32</a:t>
            </a:r>
          </a:p>
        </p:txBody>
      </p:sp>
      <p:pic>
        <p:nvPicPr>
          <p:cNvPr id="31747" name="Picture 6" descr="H170 芯片组结构图">
            <a:extLst>
              <a:ext uri="{FF2B5EF4-FFF2-40B4-BE49-F238E27FC236}">
                <a16:creationId xmlns:a16="http://schemas.microsoft.com/office/drawing/2014/main" id="{6A3C9FFE-9CE2-4295-AAC8-4D4F3D182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42875"/>
            <a:ext cx="8726487" cy="6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300AE-977B-416B-8B1E-795A4908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B3E407-8CB8-4AFF-A146-FA3481FB5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</a:p>
          <a:p>
            <a:pPr lvl="1"/>
            <a:r>
              <a:rPr lang="en-US" altLang="zh-CN" dirty="0"/>
              <a:t>10%</a:t>
            </a:r>
          </a:p>
          <a:p>
            <a:r>
              <a:rPr lang="en-US" altLang="zh-CN" dirty="0"/>
              <a:t>Labs</a:t>
            </a:r>
          </a:p>
          <a:p>
            <a:pPr lvl="1"/>
            <a:r>
              <a:rPr lang="en-US" altLang="zh-CN" dirty="0"/>
              <a:t>5 labs</a:t>
            </a:r>
          </a:p>
          <a:p>
            <a:pPr lvl="1"/>
            <a:r>
              <a:rPr lang="en-US" altLang="zh-CN" dirty="0"/>
              <a:t>10% each</a:t>
            </a:r>
          </a:p>
          <a:p>
            <a:r>
              <a:rPr lang="en-US" altLang="zh-CN" dirty="0"/>
              <a:t>Examination</a:t>
            </a:r>
          </a:p>
          <a:p>
            <a:pPr lvl="1"/>
            <a:r>
              <a:rPr lang="en-US" altLang="zh-CN" dirty="0"/>
              <a:t>Open book</a:t>
            </a:r>
          </a:p>
          <a:p>
            <a:pPr lvl="1"/>
            <a:r>
              <a:rPr lang="en-US" altLang="zh-CN" dirty="0"/>
              <a:t>Mid, 20%</a:t>
            </a:r>
          </a:p>
          <a:p>
            <a:pPr lvl="1"/>
            <a:r>
              <a:rPr lang="en-US" altLang="zh-CN" dirty="0"/>
              <a:t>Final, 20%</a:t>
            </a:r>
          </a:p>
          <a:p>
            <a:r>
              <a:rPr lang="en-US" altLang="zh-CN" dirty="0"/>
              <a:t>No cheating/plagiarizing</a:t>
            </a:r>
          </a:p>
          <a:p>
            <a:pPr lvl="1"/>
            <a:r>
              <a:rPr lang="en-US" altLang="zh-CN" dirty="0"/>
              <a:t>Consequence…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E9102F-B027-4536-BB34-F293D53F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7578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灯片编号占位符 5">
            <a:extLst>
              <a:ext uri="{FF2B5EF4-FFF2-40B4-BE49-F238E27FC236}">
                <a16:creationId xmlns:a16="http://schemas.microsoft.com/office/drawing/2014/main" id="{9C0140AD-7041-40AE-944A-5CD9CD5D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E37DB3-054C-4D3F-921B-4EC6F122B5AB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92FC94ED-AB5E-4CAE-B194-7EBE82AC8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Operating Systems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DBBFAB1-7B16-4988-9089-FA0A13C4C9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1960’s 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IBM OS/360, Honeywell Multics, 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Fernado Jose Corbató 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IEEE Computer Pioneer Award, 1982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ACM Turing Award, 1990</a:t>
            </a:r>
          </a:p>
        </p:txBody>
      </p:sp>
      <p:pic>
        <p:nvPicPr>
          <p:cNvPr id="33796" name="图片 4" descr="www-corbato.jpg">
            <a:extLst>
              <a:ext uri="{FF2B5EF4-FFF2-40B4-BE49-F238E27FC236}">
                <a16:creationId xmlns:a16="http://schemas.microsoft.com/office/drawing/2014/main" id="{89D8F3DA-5047-475D-B746-C680C9AF9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048000"/>
            <a:ext cx="2705100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灯片编号占位符 5">
            <a:extLst>
              <a:ext uri="{FF2B5EF4-FFF2-40B4-BE49-F238E27FC236}">
                <a16:creationId xmlns:a16="http://schemas.microsoft.com/office/drawing/2014/main" id="{5565499D-A7EC-4B80-8623-45C59C36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F44DC1-18D4-4C91-9C7B-65BF89217993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DC18F9AC-F791-4045-9EEE-FF7AE8165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Operating Systems</a:t>
            </a:r>
          </a:p>
        </p:txBody>
      </p:sp>
      <p:sp>
        <p:nvSpPr>
          <p:cNvPr id="472067" name="Rectangle 3">
            <a:extLst>
              <a:ext uri="{FF2B5EF4-FFF2-40B4-BE49-F238E27FC236}">
                <a16:creationId xmlns:a16="http://schemas.microsoft.com/office/drawing/2014/main" id="{0D214FAD-75A9-6242-AAB8-B4689A7D48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447800"/>
            <a:ext cx="8991600" cy="4800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Unix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Bell Lab, DEC PDP-7, 1969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Ken Thompson, Dennis Ritchie, Doug </a:t>
            </a:r>
            <a:r>
              <a:rPr lang="en-US" altLang="zh-CN" dirty="0" err="1">
                <a:ea typeface="宋体" pitchFamily="2" charset="-122"/>
              </a:rPr>
              <a:t>Mcllroy</a:t>
            </a:r>
            <a:r>
              <a:rPr lang="en-US" altLang="zh-CN" dirty="0">
                <a:ea typeface="宋体" pitchFamily="2" charset="-122"/>
              </a:rPr>
              <a:t>, Joe </a:t>
            </a:r>
            <a:r>
              <a:rPr lang="en-US" altLang="zh-CN" dirty="0" err="1">
                <a:ea typeface="宋体" pitchFamily="2" charset="-122"/>
              </a:rPr>
              <a:t>Ossana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1970 Brian Kernighan</a:t>
            </a:r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dubbed the system “Unix”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Rewritten in C in 1973, announced in 1974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BSD (UC, Berkeley), System V(Bell lab)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Solaris (Sun </a:t>
            </a:r>
            <a:r>
              <a:rPr lang="en-US" altLang="zh-CN" dirty="0" err="1">
                <a:ea typeface="宋体" pitchFamily="2" charset="-122"/>
              </a:rPr>
              <a:t>Microsystem</a:t>
            </a:r>
            <a:r>
              <a:rPr lang="en-US" altLang="zh-CN" dirty="0">
                <a:ea typeface="宋体" pitchFamily="2" charset="-122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dirty="0" err="1">
                <a:ea typeface="宋体" pitchFamily="2" charset="-122"/>
              </a:rPr>
              <a:t>Posix</a:t>
            </a:r>
            <a:r>
              <a:rPr lang="en-US" altLang="zh-CN" dirty="0">
                <a:ea typeface="宋体" pitchFamily="2" charset="-122"/>
              </a:rPr>
              <a:t> standard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Ken Thompson, Dennis Ritchie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  <a:cs typeface="+mn-cs"/>
              </a:rPr>
              <a:t>ACM Turing Award, 1983</a:t>
            </a:r>
          </a:p>
        </p:txBody>
      </p:sp>
      <p:pic>
        <p:nvPicPr>
          <p:cNvPr id="35844" name="图片 5" descr="225px-Ken_n_dennis.jpg">
            <a:extLst>
              <a:ext uri="{FF2B5EF4-FFF2-40B4-BE49-F238E27FC236}">
                <a16:creationId xmlns:a16="http://schemas.microsoft.com/office/drawing/2014/main" id="{C3A31A58-02A8-4A1C-9D90-BF58F04CD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63975"/>
            <a:ext cx="3600450" cy="233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灯片编号占位符 5">
            <a:extLst>
              <a:ext uri="{FF2B5EF4-FFF2-40B4-BE49-F238E27FC236}">
                <a16:creationId xmlns:a16="http://schemas.microsoft.com/office/drawing/2014/main" id="{4783618E-2EDD-4BCF-8757-121F331E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D8387B-B492-484C-B3F8-CCD132E5185B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C5B5D287-75BD-45DB-ADF4-DE11884A0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Linux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68EB4EC-6B97-462D-BD74-E6084F4DEE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1991, Linus Torvalds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Unix-like operating systems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386(486)AT, bash(1.08), gcc(1.40)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Posix complaint version of Unix operating system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Available on a wide array of computers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From handheld devices to mainframe computers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wristwatch</a:t>
            </a:r>
          </a:p>
        </p:txBody>
      </p:sp>
      <p:pic>
        <p:nvPicPr>
          <p:cNvPr id="37892" name="图片 4" descr="225px-Linus_Torvalds.jpg">
            <a:extLst>
              <a:ext uri="{FF2B5EF4-FFF2-40B4-BE49-F238E27FC236}">
                <a16:creationId xmlns:a16="http://schemas.microsoft.com/office/drawing/2014/main" id="{1E246C50-DA42-45C5-A085-D53457884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76200"/>
            <a:ext cx="2133600" cy="327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图片 5" descr="150px-Tux_svg.png">
            <a:extLst>
              <a:ext uri="{FF2B5EF4-FFF2-40B4-BE49-F238E27FC236}">
                <a16:creationId xmlns:a16="http://schemas.microsoft.com/office/drawing/2014/main" id="{A7A952E1-57B2-47C1-8BCE-62C2C4C54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538" y="4648200"/>
            <a:ext cx="1624012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2">
            <a:extLst>
              <a:ext uri="{FF2B5EF4-FFF2-40B4-BE49-F238E27FC236}">
                <a16:creationId xmlns:a16="http://schemas.microsoft.com/office/drawing/2014/main" id="{21B2781E-9091-46EE-902F-8903E51CF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00" y="3536950"/>
            <a:ext cx="1873250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9938" name="Picture 3">
            <a:extLst>
              <a:ext uri="{FF2B5EF4-FFF2-40B4-BE49-F238E27FC236}">
                <a16:creationId xmlns:a16="http://schemas.microsoft.com/office/drawing/2014/main" id="{A480425F-DA29-41BA-BA4E-DCF866979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3536950"/>
            <a:ext cx="2016125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9939" name="Picture 4">
            <a:extLst>
              <a:ext uri="{FF2B5EF4-FFF2-40B4-BE49-F238E27FC236}">
                <a16:creationId xmlns:a16="http://schemas.microsoft.com/office/drawing/2014/main" id="{75983329-53F2-4E52-93D4-7EA508141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1568450"/>
            <a:ext cx="1728788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9940" name="Picture 5">
            <a:extLst>
              <a:ext uri="{FF2B5EF4-FFF2-40B4-BE49-F238E27FC236}">
                <a16:creationId xmlns:a16="http://schemas.microsoft.com/office/drawing/2014/main" id="{5E617CBC-0312-46F3-BB58-9FABE18FF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1557338"/>
            <a:ext cx="1368425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9941" name="Picture 7">
            <a:extLst>
              <a:ext uri="{FF2B5EF4-FFF2-40B4-BE49-F238E27FC236}">
                <a16:creationId xmlns:a16="http://schemas.microsoft.com/office/drawing/2014/main" id="{88EE1926-D047-415D-A6E8-5F3DAE10E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321050"/>
            <a:ext cx="1246187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9942" name="Picture 8">
            <a:extLst>
              <a:ext uri="{FF2B5EF4-FFF2-40B4-BE49-F238E27FC236}">
                <a16:creationId xmlns:a16="http://schemas.microsoft.com/office/drawing/2014/main" id="{F7469BAA-08B5-4021-B63F-BA2FB9379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200650"/>
            <a:ext cx="187166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9943" name="Picture 9">
            <a:extLst>
              <a:ext uri="{FF2B5EF4-FFF2-40B4-BE49-F238E27FC236}">
                <a16:creationId xmlns:a16="http://schemas.microsoft.com/office/drawing/2014/main" id="{1AD0B0CD-AB05-4318-87DC-0C983C2E5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263" y="1649413"/>
            <a:ext cx="1439862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9944" name="Picture 10">
            <a:extLst>
              <a:ext uri="{FF2B5EF4-FFF2-40B4-BE49-F238E27FC236}">
                <a16:creationId xmlns:a16="http://schemas.microsoft.com/office/drawing/2014/main" id="{1FC6703A-7B7B-4F54-93CC-E90C59057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488" y="1581150"/>
            <a:ext cx="12954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9945" name="Picture 11">
            <a:extLst>
              <a:ext uri="{FF2B5EF4-FFF2-40B4-BE49-F238E27FC236}">
                <a16:creationId xmlns:a16="http://schemas.microsoft.com/office/drawing/2014/main" id="{5515D26A-32D1-4DAE-974B-9BB383AD4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1557338"/>
            <a:ext cx="1584325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9946" name="Picture 12">
            <a:extLst>
              <a:ext uri="{FF2B5EF4-FFF2-40B4-BE49-F238E27FC236}">
                <a16:creationId xmlns:a16="http://schemas.microsoft.com/office/drawing/2014/main" id="{08697CC9-3341-4F43-B074-5114891B5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3" y="3463925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9213" name="Rectangle 13">
            <a:extLst>
              <a:ext uri="{FF2B5EF4-FFF2-40B4-BE49-F238E27FC236}">
                <a16:creationId xmlns:a16="http://schemas.microsoft.com/office/drawing/2014/main" id="{2EA64EA0-B9FC-4F4B-A3B7-9364E6658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153400" cy="83820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zh-CN" sz="2800" dirty="0">
                <a:solidFill>
                  <a:schemeClr val="tx2"/>
                </a:solidFill>
                <a:latin typeface="+mj-lt"/>
                <a:cs typeface="+mj-cs"/>
              </a:rPr>
              <a:t>We have seen a bunch of Operating Systems </a:t>
            </a:r>
            <a:endParaRPr lang="en-GB" altLang="zh-CN" sz="280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pic>
        <p:nvPicPr>
          <p:cNvPr id="39948" name="图片 1">
            <a:extLst>
              <a:ext uri="{FF2B5EF4-FFF2-40B4-BE49-F238E27FC236}">
                <a16:creationId xmlns:a16="http://schemas.microsoft.com/office/drawing/2014/main" id="{743BDB65-1915-4AFE-8590-CCFD8E00F22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886325"/>
            <a:ext cx="14287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9" name="图片 2">
            <a:extLst>
              <a:ext uri="{FF2B5EF4-FFF2-40B4-BE49-F238E27FC236}">
                <a16:creationId xmlns:a16="http://schemas.microsoft.com/office/drawing/2014/main" id="{C40B8F5D-B4FC-49A1-9E3B-EFA4E3E6EA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213350"/>
            <a:ext cx="1833563" cy="10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7309C6F-E3D9-4F26-89A7-65A8259B6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3">
            <a:extLst>
              <a:ext uri="{FF2B5EF4-FFF2-40B4-BE49-F238E27FC236}">
                <a16:creationId xmlns:a16="http://schemas.microsoft.com/office/drawing/2014/main" id="{F6722512-8089-47A3-B7B3-42E76AD88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429000"/>
            <a:ext cx="1233488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1986" name="Picture 4">
            <a:extLst>
              <a:ext uri="{FF2B5EF4-FFF2-40B4-BE49-F238E27FC236}">
                <a16:creationId xmlns:a16="http://schemas.microsoft.com/office/drawing/2014/main" id="{E9A63695-C53C-4791-865B-96FCC633C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557338"/>
            <a:ext cx="1512887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1987" name="Picture 5">
            <a:extLst>
              <a:ext uri="{FF2B5EF4-FFF2-40B4-BE49-F238E27FC236}">
                <a16:creationId xmlns:a16="http://schemas.microsoft.com/office/drawing/2014/main" id="{A09641CA-E7B6-4B68-8ED1-00E7A00B6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573463"/>
            <a:ext cx="1423988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1988" name="Picture 6">
            <a:extLst>
              <a:ext uri="{FF2B5EF4-FFF2-40B4-BE49-F238E27FC236}">
                <a16:creationId xmlns:a16="http://schemas.microsoft.com/office/drawing/2014/main" id="{15128BD4-52C0-4500-B048-D895A2BAF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5300663"/>
            <a:ext cx="1439862" cy="136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1989" name="Picture 7">
            <a:extLst>
              <a:ext uri="{FF2B5EF4-FFF2-40B4-BE49-F238E27FC236}">
                <a16:creationId xmlns:a16="http://schemas.microsoft.com/office/drawing/2014/main" id="{BA6690AC-C700-4121-95F8-7566089E9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3463"/>
            <a:ext cx="1800225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1990" name="Picture 8">
            <a:extLst>
              <a:ext uri="{FF2B5EF4-FFF2-40B4-BE49-F238E27FC236}">
                <a16:creationId xmlns:a16="http://schemas.microsoft.com/office/drawing/2014/main" id="{3BBB4068-57FA-4CF2-8BFB-94C9D0854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445125"/>
            <a:ext cx="12954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1991" name="Picture 9">
            <a:extLst>
              <a:ext uri="{FF2B5EF4-FFF2-40B4-BE49-F238E27FC236}">
                <a16:creationId xmlns:a16="http://schemas.microsoft.com/office/drawing/2014/main" id="{5D5A899C-9B48-412F-B725-B561C5A36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700213"/>
            <a:ext cx="1944687" cy="116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1992" name="Picture 10">
            <a:extLst>
              <a:ext uri="{FF2B5EF4-FFF2-40B4-BE49-F238E27FC236}">
                <a16:creationId xmlns:a16="http://schemas.microsoft.com/office/drawing/2014/main" id="{BB81C00A-CAED-4DCA-A9DF-84519BD2C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5157788"/>
            <a:ext cx="158432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1993" name="Picture 11">
            <a:extLst>
              <a:ext uri="{FF2B5EF4-FFF2-40B4-BE49-F238E27FC236}">
                <a16:creationId xmlns:a16="http://schemas.microsoft.com/office/drawing/2014/main" id="{7771911C-22DD-42BC-B526-546273CFE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3500438"/>
            <a:ext cx="1512888" cy="142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1994" name="Picture 12">
            <a:extLst>
              <a:ext uri="{FF2B5EF4-FFF2-40B4-BE49-F238E27FC236}">
                <a16:creationId xmlns:a16="http://schemas.microsoft.com/office/drawing/2014/main" id="{221F2810-536E-4D00-B7CD-5251BC780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00213"/>
            <a:ext cx="12541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1995" name="Picture 13">
            <a:extLst>
              <a:ext uri="{FF2B5EF4-FFF2-40B4-BE49-F238E27FC236}">
                <a16:creationId xmlns:a16="http://schemas.microsoft.com/office/drawing/2014/main" id="{0C21F180-4FA9-4D0A-AB6C-CCF102DBC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484313"/>
            <a:ext cx="1584325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1996" name="Picture 14">
            <a:extLst>
              <a:ext uri="{FF2B5EF4-FFF2-40B4-BE49-F238E27FC236}">
                <a16:creationId xmlns:a16="http://schemas.microsoft.com/office/drawing/2014/main" id="{7EA0F897-7C30-4C38-90CB-280BB580C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5229225"/>
            <a:ext cx="1655762" cy="137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7167" name="Rectangle 15">
            <a:extLst>
              <a:ext uri="{FF2B5EF4-FFF2-40B4-BE49-F238E27FC236}">
                <a16:creationId xmlns:a16="http://schemas.microsoft.com/office/drawing/2014/main" id="{C79F1F6D-9780-5044-B840-3A3B79144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8050213" cy="752475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zh-CN" sz="2800" dirty="0">
                <a:solidFill>
                  <a:schemeClr val="tx2"/>
                </a:solidFill>
                <a:latin typeface="+mj-lt"/>
                <a:cs typeface="+mj-cs"/>
              </a:rPr>
              <a:t>We have seen a bunch of Operating Systems</a:t>
            </a:r>
            <a:endParaRPr lang="en-GB" altLang="zh-CN" sz="280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A1190AF-2341-4D65-ADB8-FB543A81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灯片编号占位符 5">
            <a:extLst>
              <a:ext uri="{FF2B5EF4-FFF2-40B4-BE49-F238E27FC236}">
                <a16:creationId xmlns:a16="http://schemas.microsoft.com/office/drawing/2014/main" id="{4EC33AAA-D6EA-456A-81E9-49663714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9839F8-EC38-4242-967A-02B9F193849E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D87A5CE8-3A03-4C43-8E24-83FB5B9AF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Utilities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E080D22E-E2A8-4508-902F-11B8814821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Programming language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ANSI C</a:t>
            </a:r>
          </a:p>
          <a:p>
            <a:r>
              <a:rPr lang="en-US" altLang="zh-CN">
                <a:ea typeface="宋体" panose="02010600030101010101" pitchFamily="2" charset="-122"/>
              </a:rPr>
              <a:t>Compiler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GNU-gcc</a:t>
            </a:r>
          </a:p>
          <a:p>
            <a:r>
              <a:rPr lang="en-US" altLang="zh-CN">
                <a:ea typeface="宋体" panose="02010600030101010101" pitchFamily="2" charset="-122"/>
              </a:rPr>
              <a:t>Tools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GNU tool chain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灯片编号占位符 5">
            <a:extLst>
              <a:ext uri="{FF2B5EF4-FFF2-40B4-BE49-F238E27FC236}">
                <a16:creationId xmlns:a16="http://schemas.microsoft.com/office/drawing/2014/main" id="{18126284-167F-4CB9-95A4-5E305BDB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9D9A5F-6C8A-4DAE-90FE-DF572675D3C5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FBC6DEE2-D5D8-4AA3-9394-FDA65259F3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Compilation</a:t>
            </a:r>
          </a:p>
        </p:txBody>
      </p:sp>
      <p:pic>
        <p:nvPicPr>
          <p:cNvPr id="46083" name="Picture 2">
            <a:extLst>
              <a:ext uri="{FF2B5EF4-FFF2-40B4-BE49-F238E27FC236}">
                <a16:creationId xmlns:a16="http://schemas.microsoft.com/office/drawing/2014/main" id="{A70F2A8F-ADCB-442B-8411-D6BD3AB9E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8686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灯片编号占位符 5">
            <a:extLst>
              <a:ext uri="{FF2B5EF4-FFF2-40B4-BE49-F238E27FC236}">
                <a16:creationId xmlns:a16="http://schemas.microsoft.com/office/drawing/2014/main" id="{FED597ED-96E1-40B9-8A79-78E4D97D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95E1CB-60D8-4258-8E11-EC3D41379589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8A532EB4-FE54-42D7-AB5D-45386CD743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GNU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E5E561D-D307-4EA4-9D59-07BCF1FA1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Free software </a:t>
            </a:r>
          </a:p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Richard Stallman, 1984</a:t>
            </a:r>
          </a:p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A complete Unix-like system with source code</a:t>
            </a:r>
          </a:p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An environment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All major components of a Unix operating system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Except for kernel</a:t>
            </a:r>
          </a:p>
        </p:txBody>
      </p:sp>
      <p:pic>
        <p:nvPicPr>
          <p:cNvPr id="48132" name="图片 4" descr="225px-Rms_ifi_large.jpg">
            <a:extLst>
              <a:ext uri="{FF2B5EF4-FFF2-40B4-BE49-F238E27FC236}">
                <a16:creationId xmlns:a16="http://schemas.microsoft.com/office/drawing/2014/main" id="{3614ECB6-525C-40DA-887D-50A6C177F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76200"/>
            <a:ext cx="19050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图片 5" descr="128px-Heckert_GNU_white_svg.png">
            <a:extLst>
              <a:ext uri="{FF2B5EF4-FFF2-40B4-BE49-F238E27FC236}">
                <a16:creationId xmlns:a16="http://schemas.microsoft.com/office/drawing/2014/main" id="{479E085E-9334-41E8-A98A-5A9C00BDC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576763"/>
            <a:ext cx="1981200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灯片编号占位符 5">
            <a:extLst>
              <a:ext uri="{FF2B5EF4-FFF2-40B4-BE49-F238E27FC236}">
                <a16:creationId xmlns:a16="http://schemas.microsoft.com/office/drawing/2014/main" id="{35EA57D9-B8A2-4638-8BA2-4DB39E2B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22C367-F523-4C93-AC13-CB1F94D11DC7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CBC4CD01-5AE5-4AA0-B5AC-E864F9823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Networking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28228516-68D2-4EEB-B8B5-B6D26B63B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2133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Computers are connected by networks</a:t>
            </a:r>
          </a:p>
        </p:txBody>
      </p:sp>
      <p:pic>
        <p:nvPicPr>
          <p:cNvPr id="62468" name="Picture 2">
            <a:extLst>
              <a:ext uri="{FF2B5EF4-FFF2-40B4-BE49-F238E27FC236}">
                <a16:creationId xmlns:a16="http://schemas.microsoft.com/office/drawing/2014/main" id="{4E6A93F2-C8FB-4035-993E-8CEA3832F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171700"/>
            <a:ext cx="84772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灯片编号占位符 5">
            <a:extLst>
              <a:ext uri="{FF2B5EF4-FFF2-40B4-BE49-F238E27FC236}">
                <a16:creationId xmlns:a16="http://schemas.microsoft.com/office/drawing/2014/main" id="{5CCFD044-8A6F-4959-843D-0C0D6D31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C71D0C-EC0B-4653-9B75-B597DD8814E8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9AFC2CA-D7FE-43D7-A42E-237D2AAC61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Cloud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EB79DB6-D828-48B4-B7A9-C0E7EB907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2133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Computer Systems support the cloud computing</a:t>
            </a:r>
          </a:p>
        </p:txBody>
      </p:sp>
      <p:grpSp>
        <p:nvGrpSpPr>
          <p:cNvPr id="2" name="Group 243">
            <a:extLst>
              <a:ext uri="{FF2B5EF4-FFF2-40B4-BE49-F238E27FC236}">
                <a16:creationId xmlns:a16="http://schemas.microsoft.com/office/drawing/2014/main" id="{0C2B0401-2B77-4906-9FC9-41FA87A6F3A8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209800"/>
            <a:ext cx="4419600" cy="4373563"/>
            <a:chOff x="47190" y="2444168"/>
            <a:chExt cx="4419599" cy="4374341"/>
          </a:xfrm>
        </p:grpSpPr>
        <p:grpSp>
          <p:nvGrpSpPr>
            <p:cNvPr id="64517" name="Group 234">
              <a:extLst>
                <a:ext uri="{FF2B5EF4-FFF2-40B4-BE49-F238E27FC236}">
                  <a16:creationId xmlns:a16="http://schemas.microsoft.com/office/drawing/2014/main" id="{44B17B71-71E4-448A-9E82-F0BDB7C24AD5}"/>
                </a:ext>
              </a:extLst>
            </p:cNvPr>
            <p:cNvGrpSpPr>
              <a:grpSpLocks/>
            </p:cNvGrpSpPr>
            <p:nvPr/>
          </p:nvGrpSpPr>
          <p:grpSpPr bwMode="auto">
            <a:xfrm rot="805582">
              <a:off x="1319258" y="3232613"/>
              <a:ext cx="432687" cy="457200"/>
              <a:chOff x="0" y="812800"/>
              <a:chExt cx="1066800" cy="1016000"/>
            </a:xfrm>
          </p:grpSpPr>
          <p:sp>
            <p:nvSpPr>
              <p:cNvPr id="48" name="Oval 235">
                <a:extLst>
                  <a:ext uri="{FF2B5EF4-FFF2-40B4-BE49-F238E27FC236}">
                    <a16:creationId xmlns:a16="http://schemas.microsoft.com/office/drawing/2014/main" id="{02A5B8A6-EC41-3146-B5B2-AE4FDDC0830A}"/>
                  </a:ext>
                </a:extLst>
              </p:cNvPr>
              <p:cNvSpPr/>
              <p:nvPr/>
            </p:nvSpPr>
            <p:spPr>
              <a:xfrm>
                <a:off x="69692" y="814341"/>
                <a:ext cx="927621" cy="1016180"/>
              </a:xfrm>
              <a:prstGeom prst="ellipse">
                <a:avLst/>
              </a:prstGeom>
              <a:noFill/>
              <a:ln w="31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altLang="zh-CN">
                  <a:solidFill>
                    <a:srgbClr val="FFFFFF"/>
                  </a:solidFill>
                  <a:ea typeface="宋体" pitchFamily="2" charset="-122"/>
                </a:endParaRPr>
              </a:p>
            </p:txBody>
          </p:sp>
          <p:sp>
            <p:nvSpPr>
              <p:cNvPr id="49" name="Oval 236">
                <a:extLst>
                  <a:ext uri="{FF2B5EF4-FFF2-40B4-BE49-F238E27FC236}">
                    <a16:creationId xmlns:a16="http://schemas.microsoft.com/office/drawing/2014/main" id="{62524EAC-C9B6-914D-98F8-85CC7AF654B9}"/>
                  </a:ext>
                </a:extLst>
              </p:cNvPr>
              <p:cNvSpPr/>
              <p:nvPr/>
            </p:nvSpPr>
            <p:spPr>
              <a:xfrm>
                <a:off x="62853" y="906602"/>
                <a:ext cx="837600" cy="850346"/>
              </a:xfrm>
              <a:prstGeom prst="ellipse">
                <a:avLst/>
              </a:pr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altLang="zh-CN">
                  <a:solidFill>
                    <a:srgbClr val="FFFFFF"/>
                  </a:solidFill>
                  <a:ea typeface="宋体" pitchFamily="2" charset="-122"/>
                </a:endParaRPr>
              </a:p>
            </p:txBody>
          </p:sp>
          <p:sp>
            <p:nvSpPr>
              <p:cNvPr id="50" name="Oval 237">
                <a:extLst>
                  <a:ext uri="{FF2B5EF4-FFF2-40B4-BE49-F238E27FC236}">
                    <a16:creationId xmlns:a16="http://schemas.microsoft.com/office/drawing/2014/main" id="{A991DC6C-18DC-0445-BBE2-5A9BDECA6CBE}"/>
                  </a:ext>
                </a:extLst>
              </p:cNvPr>
              <p:cNvSpPr/>
              <p:nvPr/>
            </p:nvSpPr>
            <p:spPr>
              <a:xfrm>
                <a:off x="229322" y="1007246"/>
                <a:ext cx="614500" cy="592772"/>
              </a:xfrm>
              <a:prstGeom prst="ellipse">
                <a:avLst/>
              </a:pr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altLang="zh-CN">
                  <a:solidFill>
                    <a:srgbClr val="FFFFFF"/>
                  </a:solidFill>
                  <a:ea typeface="宋体" pitchFamily="2" charset="-122"/>
                </a:endParaRPr>
              </a:p>
            </p:txBody>
          </p:sp>
          <p:sp>
            <p:nvSpPr>
              <p:cNvPr id="51" name="Rectangle 238">
                <a:extLst>
                  <a:ext uri="{FF2B5EF4-FFF2-40B4-BE49-F238E27FC236}">
                    <a16:creationId xmlns:a16="http://schemas.microsoft.com/office/drawing/2014/main" id="{94BE856C-E202-6B45-A246-5439A0B8FF3E}"/>
                  </a:ext>
                </a:extLst>
              </p:cNvPr>
              <p:cNvSpPr/>
              <p:nvPr/>
            </p:nvSpPr>
            <p:spPr>
              <a:xfrm>
                <a:off x="-75488" y="1218909"/>
                <a:ext cx="1080269" cy="61394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altLang="zh-CN">
                  <a:solidFill>
                    <a:srgbClr val="FFFFFF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64518" name="Group 233">
              <a:extLst>
                <a:ext uri="{FF2B5EF4-FFF2-40B4-BE49-F238E27FC236}">
                  <a16:creationId xmlns:a16="http://schemas.microsoft.com/office/drawing/2014/main" id="{A40119E6-D5D5-4FF0-952B-9522AA68A6A8}"/>
                </a:ext>
              </a:extLst>
            </p:cNvPr>
            <p:cNvGrpSpPr>
              <a:grpSpLocks/>
            </p:cNvGrpSpPr>
            <p:nvPr/>
          </p:nvGrpSpPr>
          <p:grpSpPr bwMode="auto">
            <a:xfrm rot="-1973680">
              <a:off x="773247" y="3424355"/>
              <a:ext cx="432687" cy="457200"/>
              <a:chOff x="0" y="812800"/>
              <a:chExt cx="1066800" cy="1016000"/>
            </a:xfrm>
          </p:grpSpPr>
          <p:sp>
            <p:nvSpPr>
              <p:cNvPr id="44" name="Oval 229">
                <a:extLst>
                  <a:ext uri="{FF2B5EF4-FFF2-40B4-BE49-F238E27FC236}">
                    <a16:creationId xmlns:a16="http://schemas.microsoft.com/office/drawing/2014/main" id="{A9F0C527-4E44-BD43-9BFA-D4A6B9C9885D}"/>
                  </a:ext>
                </a:extLst>
              </p:cNvPr>
              <p:cNvSpPr/>
              <p:nvPr/>
            </p:nvSpPr>
            <p:spPr>
              <a:xfrm>
                <a:off x="69785" y="811541"/>
                <a:ext cx="927621" cy="1016180"/>
              </a:xfrm>
              <a:prstGeom prst="ellipse">
                <a:avLst/>
              </a:pr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altLang="zh-CN">
                  <a:solidFill>
                    <a:srgbClr val="FFFFFF"/>
                  </a:solidFill>
                  <a:ea typeface="宋体" pitchFamily="2" charset="-122"/>
                </a:endParaRPr>
              </a:p>
            </p:txBody>
          </p:sp>
          <p:sp>
            <p:nvSpPr>
              <p:cNvPr id="45" name="Oval 230">
                <a:extLst>
                  <a:ext uri="{FF2B5EF4-FFF2-40B4-BE49-F238E27FC236}">
                    <a16:creationId xmlns:a16="http://schemas.microsoft.com/office/drawing/2014/main" id="{48DB0485-4344-7C46-82AF-B54082D204CB}"/>
                  </a:ext>
                </a:extLst>
              </p:cNvPr>
              <p:cNvSpPr/>
              <p:nvPr/>
            </p:nvSpPr>
            <p:spPr>
              <a:xfrm>
                <a:off x="143836" y="897181"/>
                <a:ext cx="782804" cy="846817"/>
              </a:xfrm>
              <a:prstGeom prst="ellipse">
                <a:avLst/>
              </a:prstGeom>
              <a:noFill/>
              <a:ln w="31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altLang="zh-CN">
                  <a:solidFill>
                    <a:srgbClr val="FFFFFF"/>
                  </a:solidFill>
                  <a:ea typeface="宋体" pitchFamily="2" charset="-122"/>
                </a:endParaRPr>
              </a:p>
            </p:txBody>
          </p:sp>
          <p:sp>
            <p:nvSpPr>
              <p:cNvPr id="46" name="Oval 231">
                <a:extLst>
                  <a:ext uri="{FF2B5EF4-FFF2-40B4-BE49-F238E27FC236}">
                    <a16:creationId xmlns:a16="http://schemas.microsoft.com/office/drawing/2014/main" id="{BB84A478-ED07-1C47-973B-D7111B3BC3B3}"/>
                  </a:ext>
                </a:extLst>
              </p:cNvPr>
              <p:cNvSpPr/>
              <p:nvPr/>
            </p:nvSpPr>
            <p:spPr>
              <a:xfrm>
                <a:off x="217656" y="945964"/>
                <a:ext cx="626243" cy="592772"/>
              </a:xfrm>
              <a:prstGeom prst="ellipse">
                <a:avLst/>
              </a:pr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altLang="zh-CN">
                  <a:solidFill>
                    <a:srgbClr val="FFFFFF"/>
                  </a:solidFill>
                  <a:ea typeface="宋体" pitchFamily="2" charset="-122"/>
                </a:endParaRPr>
              </a:p>
            </p:txBody>
          </p:sp>
          <p:sp>
            <p:nvSpPr>
              <p:cNvPr id="47" name="Rectangle 232">
                <a:extLst>
                  <a:ext uri="{FF2B5EF4-FFF2-40B4-BE49-F238E27FC236}">
                    <a16:creationId xmlns:a16="http://schemas.microsoft.com/office/drawing/2014/main" id="{249FD612-3273-8E47-AFDD-1C712EDF9805}"/>
                  </a:ext>
                </a:extLst>
              </p:cNvPr>
              <p:cNvSpPr/>
              <p:nvPr/>
            </p:nvSpPr>
            <p:spPr>
              <a:xfrm>
                <a:off x="-1231" y="1210636"/>
                <a:ext cx="1072441" cy="61041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altLang="zh-CN">
                  <a:solidFill>
                    <a:srgbClr val="FFFFFF"/>
                  </a:solidFill>
                  <a:ea typeface="宋体" pitchFamily="2" charset="-122"/>
                </a:endParaRPr>
              </a:p>
            </p:txBody>
          </p:sp>
        </p:grpSp>
        <p:pic>
          <p:nvPicPr>
            <p:cNvPr id="64519" name="Picture 24" descr="D:\PPI.Fudan\Slides\Cloud\imagesCAAKGRY2.jpg">
              <a:extLst>
                <a:ext uri="{FF2B5EF4-FFF2-40B4-BE49-F238E27FC236}">
                  <a16:creationId xmlns:a16="http://schemas.microsoft.com/office/drawing/2014/main" id="{32D2C9F1-D507-45AA-9E1E-36426C8466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2963481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4520" name="Group 160">
              <a:extLst>
                <a:ext uri="{FF2B5EF4-FFF2-40B4-BE49-F238E27FC236}">
                  <a16:creationId xmlns:a16="http://schemas.microsoft.com/office/drawing/2014/main" id="{C398FDA7-AE3E-4254-A6A9-1424A56CBD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2723" y="3581400"/>
              <a:ext cx="1331876" cy="838200"/>
              <a:chOff x="914400" y="2209800"/>
              <a:chExt cx="1331876" cy="838200"/>
            </a:xfrm>
          </p:grpSpPr>
          <p:pic>
            <p:nvPicPr>
              <p:cNvPr id="64552" name="Picture 13">
                <a:extLst>
                  <a:ext uri="{FF2B5EF4-FFF2-40B4-BE49-F238E27FC236}">
                    <a16:creationId xmlns:a16="http://schemas.microsoft.com/office/drawing/2014/main" id="{B907F188-E637-425B-9C05-6980E9FE8B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4400" y="2209800"/>
                <a:ext cx="516532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DA57B55-3C9B-FB46-BB65-2F4E343B82B3}"/>
                  </a:ext>
                </a:extLst>
              </p:cNvPr>
              <p:cNvSpPr txBox="1"/>
              <p:nvPr/>
            </p:nvSpPr>
            <p:spPr>
              <a:xfrm>
                <a:off x="1142530" y="2709572"/>
                <a:ext cx="1103312" cy="3381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Lane - Narrow"/>
                  </a:rPr>
                  <a:t>Wireless</a:t>
                </a:r>
              </a:p>
            </p:txBody>
          </p:sp>
        </p:grpSp>
        <p:grpSp>
          <p:nvGrpSpPr>
            <p:cNvPr id="64521" name="Group 161">
              <a:extLst>
                <a:ext uri="{FF2B5EF4-FFF2-40B4-BE49-F238E27FC236}">
                  <a16:creationId xmlns:a16="http://schemas.microsoft.com/office/drawing/2014/main" id="{57B5512D-39F9-48E8-A93A-4BA53FDE26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4323" y="4120568"/>
              <a:ext cx="1636676" cy="609600"/>
              <a:chOff x="2562308" y="3068556"/>
              <a:chExt cx="1636676" cy="609600"/>
            </a:xfrm>
          </p:grpSpPr>
          <p:pic>
            <p:nvPicPr>
              <p:cNvPr id="64550" name="Picture 16">
                <a:extLst>
                  <a:ext uri="{FF2B5EF4-FFF2-40B4-BE49-F238E27FC236}">
                    <a16:creationId xmlns:a16="http://schemas.microsoft.com/office/drawing/2014/main" id="{2266659A-3170-4A88-A94E-1AD8A5950E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2308" y="3068556"/>
                <a:ext cx="638175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1C52240-6B2C-F54F-B53C-227277A56EE2}"/>
                  </a:ext>
                </a:extLst>
              </p:cNvPr>
              <p:cNvSpPr txBox="1"/>
              <p:nvPr/>
            </p:nvSpPr>
            <p:spPr>
              <a:xfrm>
                <a:off x="3019037" y="3340365"/>
                <a:ext cx="1179512" cy="3381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Lane - Narrow"/>
                  </a:rPr>
                  <a:t>Ethernet</a:t>
                </a:r>
              </a:p>
            </p:txBody>
          </p:sp>
        </p:grpSp>
        <p:sp>
          <p:nvSpPr>
            <p:cNvPr id="12" name="Cloud 162">
              <a:extLst>
                <a:ext uri="{FF2B5EF4-FFF2-40B4-BE49-F238E27FC236}">
                  <a16:creationId xmlns:a16="http://schemas.microsoft.com/office/drawing/2014/main" id="{224B44CE-44B9-9B49-BA8F-757EEFE3D733}"/>
                </a:ext>
              </a:extLst>
            </p:cNvPr>
            <p:cNvSpPr/>
            <p:nvPr/>
          </p:nvSpPr>
          <p:spPr>
            <a:xfrm rot="1177532">
              <a:off x="47190" y="3612776"/>
              <a:ext cx="4419599" cy="3205733"/>
            </a:xfrm>
            <a:prstGeom prst="cloud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64523" name="Picture 17">
              <a:extLst>
                <a:ext uri="{FF2B5EF4-FFF2-40B4-BE49-F238E27FC236}">
                  <a16:creationId xmlns:a16="http://schemas.microsoft.com/office/drawing/2014/main" id="{7D03FC0E-DB7E-4258-8A9A-AECCE0FD82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924" y="5644567"/>
              <a:ext cx="390525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24" name="Picture 17">
              <a:extLst>
                <a:ext uri="{FF2B5EF4-FFF2-40B4-BE49-F238E27FC236}">
                  <a16:creationId xmlns:a16="http://schemas.microsoft.com/office/drawing/2014/main" id="{DFD0E564-C19A-44FB-890D-B57D4D7213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9398" y="5568368"/>
              <a:ext cx="390525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25" name="Picture 17">
              <a:extLst>
                <a:ext uri="{FF2B5EF4-FFF2-40B4-BE49-F238E27FC236}">
                  <a16:creationId xmlns:a16="http://schemas.microsoft.com/office/drawing/2014/main" id="{5C970EBB-9C69-401D-83C9-35ECE95978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324" y="5339768"/>
              <a:ext cx="390525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26" name="Picture 17">
              <a:extLst>
                <a:ext uri="{FF2B5EF4-FFF2-40B4-BE49-F238E27FC236}">
                  <a16:creationId xmlns:a16="http://schemas.microsoft.com/office/drawing/2014/main" id="{02082562-B54F-4BA6-8006-B287DE48A1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123" y="5339768"/>
              <a:ext cx="390525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27" name="Picture 20" descr="D:\PPI.Fudan\Slides\Cloud\server_rack.gif">
              <a:extLst>
                <a:ext uri="{FF2B5EF4-FFF2-40B4-BE49-F238E27FC236}">
                  <a16:creationId xmlns:a16="http://schemas.microsoft.com/office/drawing/2014/main" id="{6AC0A237-6083-41AA-B707-580CF2BC2C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9659" y="5492168"/>
              <a:ext cx="883264" cy="838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28" name="Picture 21" descr="D:\PPI.Fudan\Slides\Cloud\thb90000277.jpg">
              <a:extLst>
                <a:ext uri="{FF2B5EF4-FFF2-40B4-BE49-F238E27FC236}">
                  <a16:creationId xmlns:a16="http://schemas.microsoft.com/office/drawing/2014/main" id="{0B70BD82-329A-46E0-B07C-4705FBEFDB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811" y="5487406"/>
              <a:ext cx="623112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29" name="Picture 22" descr="D:\PPI.Fudan\Slides\Cloud\thb90000277.jpg">
              <a:extLst>
                <a:ext uri="{FF2B5EF4-FFF2-40B4-BE49-F238E27FC236}">
                  <a16:creationId xmlns:a16="http://schemas.microsoft.com/office/drawing/2014/main" id="{EB83ABB3-7CF8-4C7E-A2EA-919E97A73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5848" y="5111168"/>
              <a:ext cx="600075" cy="444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0" name="Straight Connector 178">
              <a:extLst>
                <a:ext uri="{FF2B5EF4-FFF2-40B4-BE49-F238E27FC236}">
                  <a16:creationId xmlns:a16="http://schemas.microsoft.com/office/drawing/2014/main" id="{71FEE3CE-AF57-124F-91E8-C32897C83603}"/>
                </a:ext>
              </a:extLst>
            </p:cNvPr>
            <p:cNvCxnSpPr/>
            <p:nvPr/>
          </p:nvCxnSpPr>
          <p:spPr>
            <a:xfrm>
              <a:off x="1106053" y="5035429"/>
              <a:ext cx="2057400" cy="158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81">
              <a:extLst>
                <a:ext uri="{FF2B5EF4-FFF2-40B4-BE49-F238E27FC236}">
                  <a16:creationId xmlns:a16="http://schemas.microsoft.com/office/drawing/2014/main" id="{A5EE2B7B-1836-1341-9FA2-498113F7CD7C}"/>
                </a:ext>
              </a:extLst>
            </p:cNvPr>
            <p:cNvCxnSpPr/>
            <p:nvPr/>
          </p:nvCxnSpPr>
          <p:spPr>
            <a:xfrm rot="5400000">
              <a:off x="953626" y="5187856"/>
              <a:ext cx="304854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87">
              <a:extLst>
                <a:ext uri="{FF2B5EF4-FFF2-40B4-BE49-F238E27FC236}">
                  <a16:creationId xmlns:a16="http://schemas.microsoft.com/office/drawing/2014/main" id="{FCFBD993-C4B1-CA4E-B2CC-C10E8528258A}"/>
                </a:ext>
              </a:extLst>
            </p:cNvPr>
            <p:cNvCxnSpPr/>
            <p:nvPr/>
          </p:nvCxnSpPr>
          <p:spPr>
            <a:xfrm rot="5400000">
              <a:off x="1715612" y="5264070"/>
              <a:ext cx="457281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89">
              <a:extLst>
                <a:ext uri="{FF2B5EF4-FFF2-40B4-BE49-F238E27FC236}">
                  <a16:creationId xmlns:a16="http://schemas.microsoft.com/office/drawing/2014/main" id="{54D4049F-3A4B-E641-8D4C-44D9FDD8A0D6}"/>
                </a:ext>
              </a:extLst>
            </p:cNvPr>
            <p:cNvCxnSpPr/>
            <p:nvPr/>
          </p:nvCxnSpPr>
          <p:spPr>
            <a:xfrm rot="5400000">
              <a:off x="2744291" y="5378390"/>
              <a:ext cx="685922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91">
              <a:extLst>
                <a:ext uri="{FF2B5EF4-FFF2-40B4-BE49-F238E27FC236}">
                  <a16:creationId xmlns:a16="http://schemas.microsoft.com/office/drawing/2014/main" id="{D85E0267-D50E-6744-93BC-84D572732CBE}"/>
                </a:ext>
              </a:extLst>
            </p:cNvPr>
            <p:cNvCxnSpPr/>
            <p:nvPr/>
          </p:nvCxnSpPr>
          <p:spPr>
            <a:xfrm rot="10800000">
              <a:off x="3087252" y="5340283"/>
              <a:ext cx="228600" cy="158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95">
              <a:extLst>
                <a:ext uri="{FF2B5EF4-FFF2-40B4-BE49-F238E27FC236}">
                  <a16:creationId xmlns:a16="http://schemas.microsoft.com/office/drawing/2014/main" id="{3E7CAFD4-6126-6B4D-BE1C-2E6BAA6FC9A1}"/>
                </a:ext>
              </a:extLst>
            </p:cNvPr>
            <p:cNvCxnSpPr/>
            <p:nvPr/>
          </p:nvCxnSpPr>
          <p:spPr>
            <a:xfrm rot="10800000">
              <a:off x="3087252" y="5719764"/>
              <a:ext cx="228600" cy="1587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198">
              <a:extLst>
                <a:ext uri="{FF2B5EF4-FFF2-40B4-BE49-F238E27FC236}">
                  <a16:creationId xmlns:a16="http://schemas.microsoft.com/office/drawing/2014/main" id="{01C225F4-4788-B44F-83C1-ECF0A0F12F28}"/>
                </a:ext>
              </a:extLst>
            </p:cNvPr>
            <p:cNvCxnSpPr>
              <a:endCxn id="28" idx="4"/>
            </p:cNvCxnSpPr>
            <p:nvPr/>
          </p:nvCxnSpPr>
          <p:spPr>
            <a:xfrm rot="5400000">
              <a:off x="2402192" y="4805994"/>
              <a:ext cx="609708" cy="1587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02">
              <a:extLst>
                <a:ext uri="{FF2B5EF4-FFF2-40B4-BE49-F238E27FC236}">
                  <a16:creationId xmlns:a16="http://schemas.microsoft.com/office/drawing/2014/main" id="{D0805509-31E7-D14A-AFE7-5123D75286FA}"/>
                </a:ext>
              </a:extLst>
            </p:cNvPr>
            <p:cNvCxnSpPr>
              <a:endCxn id="29" idx="4"/>
            </p:cNvCxnSpPr>
            <p:nvPr/>
          </p:nvCxnSpPr>
          <p:spPr>
            <a:xfrm rot="5400000">
              <a:off x="954365" y="4653567"/>
              <a:ext cx="914563" cy="1587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04">
              <a:extLst>
                <a:ext uri="{FF2B5EF4-FFF2-40B4-BE49-F238E27FC236}">
                  <a16:creationId xmlns:a16="http://schemas.microsoft.com/office/drawing/2014/main" id="{32A2A1F1-45AA-5A47-861D-DF8DD4D29F3A}"/>
                </a:ext>
              </a:extLst>
            </p:cNvPr>
            <p:cNvSpPr/>
            <p:nvPr/>
          </p:nvSpPr>
          <p:spPr>
            <a:xfrm>
              <a:off x="2630052" y="4959215"/>
              <a:ext cx="152400" cy="1524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29" name="Oval 205">
              <a:extLst>
                <a:ext uri="{FF2B5EF4-FFF2-40B4-BE49-F238E27FC236}">
                  <a16:creationId xmlns:a16="http://schemas.microsoft.com/office/drawing/2014/main" id="{BCB74D5B-E853-4140-9B51-9A8FC16ADB99}"/>
                </a:ext>
              </a:extLst>
            </p:cNvPr>
            <p:cNvSpPr/>
            <p:nvPr/>
          </p:nvSpPr>
          <p:spPr>
            <a:xfrm>
              <a:off x="1334653" y="4959215"/>
              <a:ext cx="152400" cy="1524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  <a:ea typeface="宋体" pitchFamily="2" charset="-122"/>
              </a:endParaRPr>
            </a:p>
          </p:txBody>
        </p:sp>
        <p:pic>
          <p:nvPicPr>
            <p:cNvPr id="64540" name="Picture 9" descr="D:\PPI.Fudan\Slides\Cloud\MacBookPro.jpg">
              <a:extLst>
                <a:ext uri="{FF2B5EF4-FFF2-40B4-BE49-F238E27FC236}">
                  <a16:creationId xmlns:a16="http://schemas.microsoft.com/office/drawing/2014/main" id="{9F06B21E-C8E4-46CA-88F8-849A38B262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857" y="2748968"/>
              <a:ext cx="811743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41" name="Picture 8" descr="D:\PPI.Fudan\Slides\Cloud\iphone3g_home1322x2400.jpg">
              <a:extLst>
                <a:ext uri="{FF2B5EF4-FFF2-40B4-BE49-F238E27FC236}">
                  <a16:creationId xmlns:a16="http://schemas.microsoft.com/office/drawing/2014/main" id="{9D93E2C6-393E-44F1-8120-1EF3CC1D6C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77736" y="2520368"/>
              <a:ext cx="370064" cy="671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42" name="Picture 10" descr="D:\PPI.Fudan\Slides\Cloud\macpro_hi.jpg">
              <a:extLst>
                <a:ext uri="{FF2B5EF4-FFF2-40B4-BE49-F238E27FC236}">
                  <a16:creationId xmlns:a16="http://schemas.microsoft.com/office/drawing/2014/main" id="{E4BFE5B3-1A6D-4A05-9AC4-F17C0F6C61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3129968"/>
              <a:ext cx="367358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43" name="Picture 23" descr="D:\PPI.Fudan\Slides\Cloud\imagesCAPEHQJ3.jpg">
              <a:extLst>
                <a:ext uri="{FF2B5EF4-FFF2-40B4-BE49-F238E27FC236}">
                  <a16:creationId xmlns:a16="http://schemas.microsoft.com/office/drawing/2014/main" id="{80789566-18EE-455B-A2E7-E1D57EEAF2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2724721"/>
              <a:ext cx="609600" cy="467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4" name="Straight Connector 215">
              <a:extLst>
                <a:ext uri="{FF2B5EF4-FFF2-40B4-BE49-F238E27FC236}">
                  <a16:creationId xmlns:a16="http://schemas.microsoft.com/office/drawing/2014/main" id="{8901EE94-6CA7-034C-87A6-4AC5A5AD79CD}"/>
                </a:ext>
              </a:extLst>
            </p:cNvPr>
            <p:cNvCxnSpPr/>
            <p:nvPr/>
          </p:nvCxnSpPr>
          <p:spPr>
            <a:xfrm rot="5400000" flipH="1" flipV="1">
              <a:off x="3124504" y="3205510"/>
              <a:ext cx="609708" cy="158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216">
              <a:extLst>
                <a:ext uri="{FF2B5EF4-FFF2-40B4-BE49-F238E27FC236}">
                  <a16:creationId xmlns:a16="http://schemas.microsoft.com/office/drawing/2014/main" id="{43B73F27-9652-6D4A-8E86-156EC733685E}"/>
                </a:ext>
              </a:extLst>
            </p:cNvPr>
            <p:cNvCxnSpPr/>
            <p:nvPr/>
          </p:nvCxnSpPr>
          <p:spPr>
            <a:xfrm rot="10800000">
              <a:off x="3430152" y="3361906"/>
              <a:ext cx="304800" cy="158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217">
              <a:extLst>
                <a:ext uri="{FF2B5EF4-FFF2-40B4-BE49-F238E27FC236}">
                  <a16:creationId xmlns:a16="http://schemas.microsoft.com/office/drawing/2014/main" id="{F802995F-7112-224D-B6A6-4B4D942576A6}"/>
                </a:ext>
              </a:extLst>
            </p:cNvPr>
            <p:cNvCxnSpPr/>
            <p:nvPr/>
          </p:nvCxnSpPr>
          <p:spPr>
            <a:xfrm rot="10800000">
              <a:off x="3428564" y="2901449"/>
              <a:ext cx="304800" cy="158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547" name="Picture 10" descr="D:\PPI.Fudan\Slides\Cloud\macpro_hi.jpg">
              <a:extLst>
                <a:ext uri="{FF2B5EF4-FFF2-40B4-BE49-F238E27FC236}">
                  <a16:creationId xmlns:a16="http://schemas.microsoft.com/office/drawing/2014/main" id="{D0A0C19E-E34E-43DD-89D6-9ED07A51AB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7442" y="2444168"/>
              <a:ext cx="367358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8" name="Straight Connector 219">
              <a:extLst>
                <a:ext uri="{FF2B5EF4-FFF2-40B4-BE49-F238E27FC236}">
                  <a16:creationId xmlns:a16="http://schemas.microsoft.com/office/drawing/2014/main" id="{16DDC91C-F159-2642-8E76-A39940AA711A}"/>
                </a:ext>
              </a:extLst>
            </p:cNvPr>
            <p:cNvCxnSpPr/>
            <p:nvPr/>
          </p:nvCxnSpPr>
          <p:spPr>
            <a:xfrm rot="10800000">
              <a:off x="3123764" y="3206304"/>
              <a:ext cx="304800" cy="158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220">
              <a:extLst>
                <a:ext uri="{FF2B5EF4-FFF2-40B4-BE49-F238E27FC236}">
                  <a16:creationId xmlns:a16="http://schemas.microsoft.com/office/drawing/2014/main" id="{00408BCF-4015-554B-8010-4334C5875C75}"/>
                </a:ext>
              </a:extLst>
            </p:cNvPr>
            <p:cNvCxnSpPr/>
            <p:nvPr/>
          </p:nvCxnSpPr>
          <p:spPr>
            <a:xfrm rot="5400000" flipH="1" flipV="1">
              <a:off x="2845898" y="3538199"/>
              <a:ext cx="609708" cy="555625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6E85F-0364-40D2-804F-6FD0681A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(Systems) Knowledge is Power!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4B7F07-806E-4B0E-8353-9C0101275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66800"/>
            <a:ext cx="8458200" cy="5105400"/>
          </a:xfrm>
        </p:spPr>
        <p:txBody>
          <a:bodyPr/>
          <a:lstStyle/>
          <a:p>
            <a:r>
              <a:rPr lang="en-US" altLang="zh-CN" sz="2400" dirty="0"/>
              <a:t>Systems Knowledge</a:t>
            </a:r>
          </a:p>
          <a:p>
            <a:pPr lvl="1"/>
            <a:r>
              <a:rPr lang="en-US" altLang="zh-CN" sz="2000" dirty="0"/>
              <a:t>How hardware (processors, memories, disk drives, network infrastructure) plus software (operating systems, compilers, libraries, network protocols) combine to support the execution of application programs</a:t>
            </a:r>
          </a:p>
          <a:p>
            <a:pPr lvl="1"/>
            <a:r>
              <a:rPr lang="en-US" altLang="zh-CN" sz="2000" dirty="0"/>
              <a:t>How you as a programmer can best use these resources</a:t>
            </a:r>
          </a:p>
          <a:p>
            <a:endParaRPr lang="en-US" altLang="zh-CN" sz="2400" dirty="0"/>
          </a:p>
          <a:p>
            <a:r>
              <a:rPr lang="en-US" altLang="zh-CN" sz="2400" dirty="0"/>
              <a:t>Useful outcomes</a:t>
            </a:r>
          </a:p>
          <a:p>
            <a:pPr lvl="1"/>
            <a:r>
              <a:rPr lang="en-US" altLang="zh-CN" sz="2000" dirty="0"/>
              <a:t>Become more effective programmers</a:t>
            </a:r>
          </a:p>
          <a:p>
            <a:pPr lvl="2"/>
            <a:r>
              <a:rPr lang="en-US" altLang="zh-CN" sz="1800" dirty="0"/>
              <a:t>Able to find and eliminate bugs efficiently</a:t>
            </a:r>
          </a:p>
          <a:p>
            <a:pPr lvl="2"/>
            <a:r>
              <a:rPr lang="en-US" altLang="zh-CN" sz="1800" dirty="0"/>
              <a:t>Able to understand and tune for program performance</a:t>
            </a:r>
          </a:p>
          <a:p>
            <a:pPr lvl="1"/>
            <a:r>
              <a:rPr lang="en-US" altLang="zh-CN" sz="2000" dirty="0"/>
              <a:t>Prepare for later “systems” classes in CS &amp; SE</a:t>
            </a:r>
          </a:p>
          <a:p>
            <a:pPr lvl="2"/>
            <a:r>
              <a:rPr lang="en-US" altLang="zh-CN" sz="1800" dirty="0"/>
              <a:t>Compilers, Operating Systems, Networks, Computer Architecture, Embedded Systems, Storage Systems, Computer Security, etc.</a:t>
            </a:r>
          </a:p>
          <a:p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D10810-BF1D-4FD4-BBD3-38D641C1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91863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灯片编号占位符 5">
            <a:extLst>
              <a:ext uri="{FF2B5EF4-FFF2-40B4-BE49-F238E27FC236}">
                <a16:creationId xmlns:a16="http://schemas.microsoft.com/office/drawing/2014/main" id="{7770B326-DC73-400D-AB6B-7B337BEAE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F0C54C-3334-4B04-9B05-7CA504584C6A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4673B7EC-9D73-4CE5-8A24-FCF8B845E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Platforms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AA38CD82-9036-4D75-9DE0-025189397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ts val="2800"/>
              </a:lnSpc>
            </a:pPr>
            <a:r>
              <a:rPr lang="en-US" altLang="zh-CN">
                <a:ea typeface="宋体" panose="02010600030101010101" pitchFamily="2" charset="-122"/>
              </a:rPr>
              <a:t>Hardware platform</a:t>
            </a:r>
          </a:p>
          <a:p>
            <a:pPr lvl="1">
              <a:lnSpc>
                <a:spcPts val="2800"/>
              </a:lnSpc>
            </a:pPr>
            <a:r>
              <a:rPr lang="en-US" altLang="zh-CN">
                <a:ea typeface="宋体" panose="02010600030101010101" pitchFamily="2" charset="-122"/>
              </a:rPr>
              <a:t>Intel IA-64</a:t>
            </a:r>
          </a:p>
          <a:p>
            <a:pPr>
              <a:lnSpc>
                <a:spcPts val="2800"/>
              </a:lnSpc>
            </a:pPr>
            <a:r>
              <a:rPr lang="en-US" altLang="zh-CN">
                <a:ea typeface="宋体" panose="02010600030101010101" pitchFamily="2" charset="-122"/>
              </a:rPr>
              <a:t>Operating system</a:t>
            </a:r>
          </a:p>
          <a:p>
            <a:pPr lvl="1">
              <a:lnSpc>
                <a:spcPts val="2800"/>
              </a:lnSpc>
            </a:pPr>
            <a:r>
              <a:rPr lang="en-US" altLang="zh-CN">
                <a:ea typeface="宋体" panose="02010600030101010101" pitchFamily="2" charset="-122"/>
              </a:rPr>
              <a:t>Linux</a:t>
            </a:r>
          </a:p>
          <a:p>
            <a:pPr>
              <a:lnSpc>
                <a:spcPts val="2800"/>
              </a:lnSpc>
            </a:pPr>
            <a:r>
              <a:rPr lang="en-US" altLang="zh-CN">
                <a:ea typeface="宋体" panose="02010600030101010101" pitchFamily="2" charset="-122"/>
              </a:rPr>
              <a:t>Programming language</a:t>
            </a:r>
          </a:p>
          <a:p>
            <a:pPr lvl="1">
              <a:lnSpc>
                <a:spcPts val="2800"/>
              </a:lnSpc>
            </a:pPr>
            <a:r>
              <a:rPr lang="en-US" altLang="zh-CN">
                <a:ea typeface="宋体" panose="02010600030101010101" pitchFamily="2" charset="-122"/>
              </a:rPr>
              <a:t>ANSI C</a:t>
            </a:r>
          </a:p>
          <a:p>
            <a:pPr>
              <a:lnSpc>
                <a:spcPts val="2800"/>
              </a:lnSpc>
            </a:pPr>
            <a:r>
              <a:rPr lang="en-US" altLang="zh-CN">
                <a:ea typeface="宋体" panose="02010600030101010101" pitchFamily="2" charset="-122"/>
              </a:rPr>
              <a:t>Utility</a:t>
            </a:r>
          </a:p>
          <a:p>
            <a:pPr lvl="1">
              <a:lnSpc>
                <a:spcPts val="2800"/>
              </a:lnSpc>
            </a:pPr>
            <a:r>
              <a:rPr lang="en-US" altLang="zh-CN">
                <a:ea typeface="宋体" panose="02010600030101010101" pitchFamily="2" charset="-122"/>
              </a:rPr>
              <a:t>GNU</a:t>
            </a:r>
          </a:p>
          <a:p>
            <a:pPr>
              <a:lnSpc>
                <a:spcPts val="2800"/>
              </a:lnSpc>
            </a:pPr>
            <a:r>
              <a:rPr lang="en-US" altLang="zh-CN">
                <a:ea typeface="宋体" panose="02010600030101010101" pitchFamily="2" charset="-122"/>
              </a:rPr>
              <a:t>Networking</a:t>
            </a:r>
          </a:p>
          <a:p>
            <a:pPr lvl="1">
              <a:lnSpc>
                <a:spcPts val="2800"/>
              </a:lnSpc>
            </a:pPr>
            <a:r>
              <a:rPr lang="en-US" altLang="zh-CN">
                <a:ea typeface="宋体" panose="02010600030101010101" pitchFamily="2" charset="-122"/>
              </a:rPr>
              <a:t>TCP/IP, Sockets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灯片编号占位符 5">
            <a:extLst>
              <a:ext uri="{FF2B5EF4-FFF2-40B4-BE49-F238E27FC236}">
                <a16:creationId xmlns:a16="http://schemas.microsoft.com/office/drawing/2014/main" id="{A27E9B20-F3E7-41E2-8507-D7946E66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66D543-8B12-4A34-9575-DD9D75DF9EE7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1757522F-5E6A-44CA-9844-D8297E29E5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Important Themes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BE8ABEDD-7871-4783-8FDA-9EE1FB56AC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ts val="2800"/>
              </a:lnSpc>
            </a:pPr>
            <a:r>
              <a:rPr lang="en-US" altLang="zh-CN">
                <a:ea typeface="宋体" panose="02010600030101010101" pitchFamily="2" charset="-122"/>
              </a:rPr>
              <a:t>Concurrency and Parallelism</a:t>
            </a:r>
          </a:p>
          <a:p>
            <a:pPr lvl="1">
              <a:lnSpc>
                <a:spcPts val="2800"/>
              </a:lnSpc>
            </a:pPr>
            <a:r>
              <a:rPr lang="en-US" altLang="zh-CN">
                <a:ea typeface="宋体" panose="02010600030101010101" pitchFamily="2" charset="-122"/>
              </a:rPr>
              <a:t>Concurrency: multiple, simultaneous activities</a:t>
            </a:r>
          </a:p>
          <a:p>
            <a:pPr lvl="1">
              <a:lnSpc>
                <a:spcPts val="2800"/>
              </a:lnSpc>
            </a:pPr>
            <a:r>
              <a:rPr lang="en-US" altLang="zh-CN">
                <a:ea typeface="宋体" panose="02010600030101010101" pitchFamily="2" charset="-122"/>
              </a:rPr>
              <a:t>Parallelism: the use of concurrency  to make a system run faster</a:t>
            </a:r>
          </a:p>
          <a:p>
            <a:pPr>
              <a:lnSpc>
                <a:spcPts val="2800"/>
              </a:lnSpc>
            </a:pPr>
            <a:r>
              <a:rPr lang="en-US" altLang="zh-CN">
                <a:ea typeface="宋体" panose="02010600030101010101" pitchFamily="2" charset="-122"/>
              </a:rPr>
              <a:t>Abstraction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灯片编号占位符 3">
            <a:extLst>
              <a:ext uri="{FF2B5EF4-FFF2-40B4-BE49-F238E27FC236}">
                <a16:creationId xmlns:a16="http://schemas.microsoft.com/office/drawing/2014/main" id="{52520334-703A-4CCA-A1FE-31F7ED5D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A13453-A62E-4C97-B475-D7205BD65CEA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70658" name="Picture 4">
            <a:extLst>
              <a:ext uri="{FF2B5EF4-FFF2-40B4-BE49-F238E27FC236}">
                <a16:creationId xmlns:a16="http://schemas.microsoft.com/office/drawing/2014/main" id="{29EB2041-0C7F-4131-8478-885131F3C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0200"/>
            <a:ext cx="8305800" cy="619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59" name="矩形 1">
            <a:extLst>
              <a:ext uri="{FF2B5EF4-FFF2-40B4-BE49-F238E27FC236}">
                <a16:creationId xmlns:a16="http://schemas.microsoft.com/office/drawing/2014/main" id="{A460915D-971D-4D09-80C4-1704B343A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486400"/>
            <a:ext cx="2209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BE7DED0-84E2-4132-B4F1-15FCEC5A8F9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Roles of Computer Systems</a:t>
            </a:r>
          </a:p>
        </p:txBody>
      </p:sp>
    </p:spTree>
    <p:extLst>
      <p:ext uri="{BB962C8B-B14F-4D97-AF65-F5344CB8AC3E}">
        <p14:creationId xmlns:p14="http://schemas.microsoft.com/office/powerpoint/2010/main" val="538429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3A43CBF1-F2BF-43F9-9E53-A131D72004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Increasing the Footprint of CS</a:t>
            </a:r>
          </a:p>
        </p:txBody>
      </p:sp>
      <p:sp>
        <p:nvSpPr>
          <p:cNvPr id="47106" name="Oval 3">
            <a:extLst>
              <a:ext uri="{FF2B5EF4-FFF2-40B4-BE49-F238E27FC236}">
                <a16:creationId xmlns:a16="http://schemas.microsoft.com/office/drawing/2014/main" id="{0DF14575-7525-49F4-9690-C4647E871DA3}"/>
              </a:ext>
            </a:extLst>
          </p:cNvPr>
          <p:cNvSpPr>
            <a:spLocks noChangeAspect="1"/>
          </p:cNvSpPr>
          <p:nvPr/>
        </p:nvSpPr>
        <p:spPr bwMode="auto">
          <a:xfrm>
            <a:off x="3429000" y="2667000"/>
            <a:ext cx="2057400" cy="2057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07" name="TextBox 6">
            <a:extLst>
              <a:ext uri="{FF2B5EF4-FFF2-40B4-BE49-F238E27FC236}">
                <a16:creationId xmlns:a16="http://schemas.microsoft.com/office/drawing/2014/main" id="{97B2C872-BBBD-4EBB-8BFD-2F345811C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20040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Systems</a:t>
            </a:r>
          </a:p>
        </p:txBody>
      </p:sp>
      <p:sp>
        <p:nvSpPr>
          <p:cNvPr id="47108" name="TextBox 7">
            <a:extLst>
              <a:ext uri="{FF2B5EF4-FFF2-40B4-BE49-F238E27FC236}">
                <a16:creationId xmlns:a16="http://schemas.microsoft.com/office/drawing/2014/main" id="{6BE23007-F490-474C-AE38-DDAA073CB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1148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Theory</a:t>
            </a:r>
          </a:p>
        </p:txBody>
      </p:sp>
      <p:sp>
        <p:nvSpPr>
          <p:cNvPr id="47109" name="TextBox 8">
            <a:extLst>
              <a:ext uri="{FF2B5EF4-FFF2-40B4-BE49-F238E27FC236}">
                <a16:creationId xmlns:a16="http://schemas.microsoft.com/office/drawing/2014/main" id="{9B09C77F-8926-4311-A77D-D24718AFC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3528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AI</a:t>
            </a:r>
          </a:p>
        </p:txBody>
      </p:sp>
      <p:sp>
        <p:nvSpPr>
          <p:cNvPr id="47110" name="TextBox 9">
            <a:extLst>
              <a:ext uri="{FF2B5EF4-FFF2-40B4-BE49-F238E27FC236}">
                <a16:creationId xmlns:a16="http://schemas.microsoft.com/office/drawing/2014/main" id="{A0DFAC08-3A40-46CB-A370-90056799E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8100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Comp. Bio.</a:t>
            </a:r>
          </a:p>
        </p:txBody>
      </p:sp>
      <p:sp>
        <p:nvSpPr>
          <p:cNvPr id="47111" name="TextBox 10">
            <a:extLst>
              <a:ext uri="{FF2B5EF4-FFF2-40B4-BE49-F238E27FC236}">
                <a16:creationId xmlns:a16="http://schemas.microsoft.com/office/drawing/2014/main" id="{9194FE56-450E-4413-A525-3BDA7AB23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7244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Geometric Comp.</a:t>
            </a:r>
          </a:p>
        </p:txBody>
      </p:sp>
      <p:sp>
        <p:nvSpPr>
          <p:cNvPr id="47112" name="TextBox 11">
            <a:extLst>
              <a:ext uri="{FF2B5EF4-FFF2-40B4-BE49-F238E27FC236}">
                <a16:creationId xmlns:a16="http://schemas.microsoft.com/office/drawing/2014/main" id="{9B7C1EDA-6318-4680-BFC2-14CDE3024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7244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Graphics</a:t>
            </a:r>
          </a:p>
        </p:txBody>
      </p:sp>
      <p:sp>
        <p:nvSpPr>
          <p:cNvPr id="47113" name="TextBox 12">
            <a:extLst>
              <a:ext uri="{FF2B5EF4-FFF2-40B4-BE49-F238E27FC236}">
                <a16:creationId xmlns:a16="http://schemas.microsoft.com/office/drawing/2014/main" id="{B926E3D6-7CF9-4144-9CCD-A74EAF3C9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1910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HCI</a:t>
            </a:r>
          </a:p>
        </p:txBody>
      </p:sp>
      <p:sp>
        <p:nvSpPr>
          <p:cNvPr id="47114" name="TextBox 13">
            <a:extLst>
              <a:ext uri="{FF2B5EF4-FFF2-40B4-BE49-F238E27FC236}">
                <a16:creationId xmlns:a16="http://schemas.microsoft.com/office/drawing/2014/main" id="{191F7B4C-AAE3-40F6-B11D-0B5589F74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7432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Distributed Systems</a:t>
            </a:r>
          </a:p>
        </p:txBody>
      </p:sp>
      <p:sp>
        <p:nvSpPr>
          <p:cNvPr id="47115" name="TextBox 14">
            <a:extLst>
              <a:ext uri="{FF2B5EF4-FFF2-40B4-BE49-F238E27FC236}">
                <a16:creationId xmlns:a16="http://schemas.microsoft.com/office/drawing/2014/main" id="{C15C2F39-2539-4F07-9C89-935FD6E98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9812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Databases</a:t>
            </a:r>
          </a:p>
        </p:txBody>
      </p:sp>
      <p:sp>
        <p:nvSpPr>
          <p:cNvPr id="47116" name="TextBox 15">
            <a:extLst>
              <a:ext uri="{FF2B5EF4-FFF2-40B4-BE49-F238E27FC236}">
                <a16:creationId xmlns:a16="http://schemas.microsoft.com/office/drawing/2014/main" id="{5B2550E9-A2EE-478D-A42E-5EAFDB0D3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2098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Hardware</a:t>
            </a:r>
          </a:p>
        </p:txBody>
      </p:sp>
      <p:sp>
        <p:nvSpPr>
          <p:cNvPr id="47117" name="TextBox 16">
            <a:extLst>
              <a:ext uri="{FF2B5EF4-FFF2-40B4-BE49-F238E27FC236}">
                <a16:creationId xmlns:a16="http://schemas.microsoft.com/office/drawing/2014/main" id="{4FD5B100-2A3B-4E5D-A88D-BC679C18A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2098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Robotics</a:t>
            </a:r>
          </a:p>
        </p:txBody>
      </p:sp>
      <p:sp>
        <p:nvSpPr>
          <p:cNvPr id="47118" name="TextBox 17">
            <a:extLst>
              <a:ext uri="{FF2B5EF4-FFF2-40B4-BE49-F238E27FC236}">
                <a16:creationId xmlns:a16="http://schemas.microsoft.com/office/drawing/2014/main" id="{ECD72C82-E93D-4FB9-BE7A-5823C6A2C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8288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Data mining</a:t>
            </a:r>
          </a:p>
        </p:txBody>
      </p:sp>
      <p:sp>
        <p:nvSpPr>
          <p:cNvPr id="47119" name="TextBox 18">
            <a:extLst>
              <a:ext uri="{FF2B5EF4-FFF2-40B4-BE49-F238E27FC236}">
                <a16:creationId xmlns:a16="http://schemas.microsoft.com/office/drawing/2014/main" id="{F18D69A1-8C15-471A-848E-AA8A7B65E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5908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Machine Learning</a:t>
            </a:r>
          </a:p>
        </p:txBody>
      </p:sp>
      <p:sp>
        <p:nvSpPr>
          <p:cNvPr id="47120" name="TextBox 19">
            <a:extLst>
              <a:ext uri="{FF2B5EF4-FFF2-40B4-BE49-F238E27FC236}">
                <a16:creationId xmlns:a16="http://schemas.microsoft.com/office/drawing/2014/main" id="{E0A0CEC0-E022-4101-ACE1-F1C2D16B8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1242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Natural Language</a:t>
            </a:r>
          </a:p>
        </p:txBody>
      </p:sp>
      <p:sp>
        <p:nvSpPr>
          <p:cNvPr id="47121" name="TextBox 20">
            <a:extLst>
              <a:ext uri="{FF2B5EF4-FFF2-40B4-BE49-F238E27FC236}">
                <a16:creationId xmlns:a16="http://schemas.microsoft.com/office/drawing/2014/main" id="{5025CFB9-B363-4FFE-B54B-680ED30A2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672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Comp. Economics</a:t>
            </a:r>
          </a:p>
        </p:txBody>
      </p:sp>
      <p:sp>
        <p:nvSpPr>
          <p:cNvPr id="47122" name="TextBox 21">
            <a:extLst>
              <a:ext uri="{FF2B5EF4-FFF2-40B4-BE49-F238E27FC236}">
                <a16:creationId xmlns:a16="http://schemas.microsoft.com/office/drawing/2014/main" id="{FB6D145F-B534-4CFD-80A9-C5593D2F1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2766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Networking</a:t>
            </a:r>
          </a:p>
        </p:txBody>
      </p:sp>
      <p:sp>
        <p:nvSpPr>
          <p:cNvPr id="47123" name="TextBox 22">
            <a:extLst>
              <a:ext uri="{FF2B5EF4-FFF2-40B4-BE49-F238E27FC236}">
                <a16:creationId xmlns:a16="http://schemas.microsoft.com/office/drawing/2014/main" id="{C4117ABC-DEA0-4DB0-8FE3-760B71DF7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7338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Security</a:t>
            </a:r>
          </a:p>
        </p:txBody>
      </p:sp>
      <p:sp>
        <p:nvSpPr>
          <p:cNvPr id="47124" name="TextBox 23">
            <a:extLst>
              <a:ext uri="{FF2B5EF4-FFF2-40B4-BE49-F238E27FC236}">
                <a16:creationId xmlns:a16="http://schemas.microsoft.com/office/drawing/2014/main" id="{4327E192-D55D-4A62-BE4E-C191D7CA2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1816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Algorithms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62A291D-D899-4F12-906D-D27CA1FB3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3D9541EC-08E3-4708-BF12-D4F0C82F8C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Footprint of CS Students Saw Previously</a:t>
            </a:r>
          </a:p>
        </p:txBody>
      </p:sp>
      <p:sp>
        <p:nvSpPr>
          <p:cNvPr id="49154" name="Oval 3">
            <a:extLst>
              <a:ext uri="{FF2B5EF4-FFF2-40B4-BE49-F238E27FC236}">
                <a16:creationId xmlns:a16="http://schemas.microsoft.com/office/drawing/2014/main" id="{EB0107ED-3113-42D5-9B29-4FCB359104C6}"/>
              </a:ext>
            </a:extLst>
          </p:cNvPr>
          <p:cNvSpPr>
            <a:spLocks noChangeAspect="1"/>
          </p:cNvSpPr>
          <p:nvPr/>
        </p:nvSpPr>
        <p:spPr bwMode="auto">
          <a:xfrm>
            <a:off x="3429000" y="2667000"/>
            <a:ext cx="2057400" cy="2057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55" name="TextBox 6">
            <a:extLst>
              <a:ext uri="{FF2B5EF4-FFF2-40B4-BE49-F238E27FC236}">
                <a16:creationId xmlns:a16="http://schemas.microsoft.com/office/drawing/2014/main" id="{F9C73D41-02D9-4F35-87F0-E6C4AA5B5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200400"/>
            <a:ext cx="1066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Systems</a:t>
            </a:r>
          </a:p>
        </p:txBody>
      </p:sp>
      <p:sp>
        <p:nvSpPr>
          <p:cNvPr id="49156" name="TextBox 7">
            <a:extLst>
              <a:ext uri="{FF2B5EF4-FFF2-40B4-BE49-F238E27FC236}">
                <a16:creationId xmlns:a16="http://schemas.microsoft.com/office/drawing/2014/main" id="{72BE0579-9C7A-4693-9890-71D112CE7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1148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Theory</a:t>
            </a:r>
          </a:p>
        </p:txBody>
      </p:sp>
      <p:sp>
        <p:nvSpPr>
          <p:cNvPr id="49157" name="TextBox 8">
            <a:extLst>
              <a:ext uri="{FF2B5EF4-FFF2-40B4-BE49-F238E27FC236}">
                <a16:creationId xmlns:a16="http://schemas.microsoft.com/office/drawing/2014/main" id="{2038DBC5-CED8-4A24-8BAC-E81C68C5E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3528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AI</a:t>
            </a:r>
          </a:p>
        </p:txBody>
      </p:sp>
      <p:sp>
        <p:nvSpPr>
          <p:cNvPr id="49158" name="TextBox 9">
            <a:extLst>
              <a:ext uri="{FF2B5EF4-FFF2-40B4-BE49-F238E27FC236}">
                <a16:creationId xmlns:a16="http://schemas.microsoft.com/office/drawing/2014/main" id="{798CFEA4-DEEE-4C18-8F90-16B3F610C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8100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Comp. Bio.</a:t>
            </a:r>
          </a:p>
        </p:txBody>
      </p:sp>
      <p:sp>
        <p:nvSpPr>
          <p:cNvPr id="49159" name="TextBox 10">
            <a:extLst>
              <a:ext uri="{FF2B5EF4-FFF2-40B4-BE49-F238E27FC236}">
                <a16:creationId xmlns:a16="http://schemas.microsoft.com/office/drawing/2014/main" id="{753E4572-344D-4472-A57D-CF5669314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7244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Geometric Comp.</a:t>
            </a:r>
          </a:p>
        </p:txBody>
      </p:sp>
      <p:sp>
        <p:nvSpPr>
          <p:cNvPr id="49160" name="TextBox 11">
            <a:extLst>
              <a:ext uri="{FF2B5EF4-FFF2-40B4-BE49-F238E27FC236}">
                <a16:creationId xmlns:a16="http://schemas.microsoft.com/office/drawing/2014/main" id="{A4F2DC23-A26E-4997-A977-E027EDE02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7244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Graphics</a:t>
            </a:r>
          </a:p>
        </p:txBody>
      </p:sp>
      <p:sp>
        <p:nvSpPr>
          <p:cNvPr id="49161" name="TextBox 12">
            <a:extLst>
              <a:ext uri="{FF2B5EF4-FFF2-40B4-BE49-F238E27FC236}">
                <a16:creationId xmlns:a16="http://schemas.microsoft.com/office/drawing/2014/main" id="{CC1D3EBA-5170-417F-9DA2-44DC4FEFC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1910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HCI</a:t>
            </a:r>
          </a:p>
        </p:txBody>
      </p:sp>
      <p:sp>
        <p:nvSpPr>
          <p:cNvPr id="49162" name="TextBox 13">
            <a:extLst>
              <a:ext uri="{FF2B5EF4-FFF2-40B4-BE49-F238E27FC236}">
                <a16:creationId xmlns:a16="http://schemas.microsoft.com/office/drawing/2014/main" id="{B0BB1920-6AF8-4C90-A355-AFD94906A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7432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Distributed Systems</a:t>
            </a:r>
          </a:p>
        </p:txBody>
      </p:sp>
      <p:sp>
        <p:nvSpPr>
          <p:cNvPr id="49163" name="TextBox 14">
            <a:extLst>
              <a:ext uri="{FF2B5EF4-FFF2-40B4-BE49-F238E27FC236}">
                <a16:creationId xmlns:a16="http://schemas.microsoft.com/office/drawing/2014/main" id="{E378E797-4785-45FB-9379-FF04F6E89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9812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Databases</a:t>
            </a:r>
          </a:p>
        </p:txBody>
      </p:sp>
      <p:sp>
        <p:nvSpPr>
          <p:cNvPr id="49164" name="TextBox 15">
            <a:extLst>
              <a:ext uri="{FF2B5EF4-FFF2-40B4-BE49-F238E27FC236}">
                <a16:creationId xmlns:a16="http://schemas.microsoft.com/office/drawing/2014/main" id="{5A6BF9BC-7E0C-444F-90F0-150D0A095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2098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Hardware</a:t>
            </a:r>
          </a:p>
        </p:txBody>
      </p:sp>
      <p:sp>
        <p:nvSpPr>
          <p:cNvPr id="49165" name="TextBox 16">
            <a:extLst>
              <a:ext uri="{FF2B5EF4-FFF2-40B4-BE49-F238E27FC236}">
                <a16:creationId xmlns:a16="http://schemas.microsoft.com/office/drawing/2014/main" id="{D591E424-0B0C-4DD0-AE69-327CD65AC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2098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Robotics</a:t>
            </a:r>
          </a:p>
        </p:txBody>
      </p:sp>
      <p:sp>
        <p:nvSpPr>
          <p:cNvPr id="49166" name="TextBox 17">
            <a:extLst>
              <a:ext uri="{FF2B5EF4-FFF2-40B4-BE49-F238E27FC236}">
                <a16:creationId xmlns:a16="http://schemas.microsoft.com/office/drawing/2014/main" id="{96DC3AF6-88F8-4E6D-9785-E92882140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8288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Data mining</a:t>
            </a:r>
          </a:p>
        </p:txBody>
      </p:sp>
      <p:sp>
        <p:nvSpPr>
          <p:cNvPr id="49167" name="TextBox 18">
            <a:extLst>
              <a:ext uri="{FF2B5EF4-FFF2-40B4-BE49-F238E27FC236}">
                <a16:creationId xmlns:a16="http://schemas.microsoft.com/office/drawing/2014/main" id="{F6E79A85-F767-41EF-8026-826D97615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5908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Machine Learning</a:t>
            </a:r>
          </a:p>
        </p:txBody>
      </p:sp>
      <p:sp>
        <p:nvSpPr>
          <p:cNvPr id="49168" name="TextBox 19">
            <a:extLst>
              <a:ext uri="{FF2B5EF4-FFF2-40B4-BE49-F238E27FC236}">
                <a16:creationId xmlns:a16="http://schemas.microsoft.com/office/drawing/2014/main" id="{31087E1F-4A57-4370-B08E-4F5C1087F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1242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Natural Language</a:t>
            </a:r>
          </a:p>
        </p:txBody>
      </p:sp>
      <p:sp>
        <p:nvSpPr>
          <p:cNvPr id="49169" name="TextBox 20">
            <a:extLst>
              <a:ext uri="{FF2B5EF4-FFF2-40B4-BE49-F238E27FC236}">
                <a16:creationId xmlns:a16="http://schemas.microsoft.com/office/drawing/2014/main" id="{4D5E0FFD-453F-4AE6-BEC3-A905C3356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672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Comp. Economics</a:t>
            </a:r>
          </a:p>
        </p:txBody>
      </p:sp>
      <p:sp>
        <p:nvSpPr>
          <p:cNvPr id="49170" name="TextBox 21">
            <a:extLst>
              <a:ext uri="{FF2B5EF4-FFF2-40B4-BE49-F238E27FC236}">
                <a16:creationId xmlns:a16="http://schemas.microsoft.com/office/drawing/2014/main" id="{9D0D9C76-E00F-4732-9F8D-31E714D84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2766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Networking</a:t>
            </a:r>
          </a:p>
        </p:txBody>
      </p:sp>
      <p:sp>
        <p:nvSpPr>
          <p:cNvPr id="49171" name="TextBox 22">
            <a:extLst>
              <a:ext uri="{FF2B5EF4-FFF2-40B4-BE49-F238E27FC236}">
                <a16:creationId xmlns:a16="http://schemas.microsoft.com/office/drawing/2014/main" id="{13CF22BD-5EDC-4537-9027-689578DA8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7338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Security</a:t>
            </a:r>
          </a:p>
        </p:txBody>
      </p:sp>
      <p:sp>
        <p:nvSpPr>
          <p:cNvPr id="49172" name="TextBox 23">
            <a:extLst>
              <a:ext uri="{FF2B5EF4-FFF2-40B4-BE49-F238E27FC236}">
                <a16:creationId xmlns:a16="http://schemas.microsoft.com/office/drawing/2014/main" id="{60FBCC84-1A0F-4727-A800-443316298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1816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Algorithms</a:t>
            </a:r>
          </a:p>
        </p:txBody>
      </p:sp>
      <p:sp>
        <p:nvSpPr>
          <p:cNvPr id="49173" name="Oval 25">
            <a:extLst>
              <a:ext uri="{FF2B5EF4-FFF2-40B4-BE49-F238E27FC236}">
                <a16:creationId xmlns:a16="http://schemas.microsoft.com/office/drawing/2014/main" id="{D1F9301B-ED7F-4E6D-9E5B-7AB502DC79C2}"/>
              </a:ext>
            </a:extLst>
          </p:cNvPr>
          <p:cNvSpPr>
            <a:spLocks noChangeAspect="1"/>
          </p:cNvSpPr>
          <p:nvPr/>
        </p:nvSpPr>
        <p:spPr bwMode="auto">
          <a:xfrm>
            <a:off x="3733800" y="2971800"/>
            <a:ext cx="1447800" cy="1447800"/>
          </a:xfrm>
          <a:prstGeom prst="ellipse">
            <a:avLst/>
          </a:prstGeom>
          <a:solidFill>
            <a:srgbClr val="FFFF00">
              <a:alpha val="23137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E042517-9C5C-40A2-9AA3-192FB155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75867BF3-7F62-4A7F-9118-EC183FCF778F}"/>
              </a:ext>
            </a:extLst>
          </p:cNvPr>
          <p:cNvSpPr>
            <a:spLocks noChangeAspect="1"/>
          </p:cNvSpPr>
          <p:nvPr/>
        </p:nvSpPr>
        <p:spPr bwMode="auto">
          <a:xfrm>
            <a:off x="2286000" y="1447800"/>
            <a:ext cx="4419600" cy="4419600"/>
          </a:xfrm>
          <a:prstGeom prst="ellipse">
            <a:avLst/>
          </a:prstGeom>
          <a:solidFill>
            <a:srgbClr val="DFAFAF">
              <a:alpha val="23137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159BAC5F-DAA4-4E86-B712-E64188C37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...in a More Diverse Set of Areas</a:t>
            </a:r>
          </a:p>
        </p:txBody>
      </p:sp>
      <p:sp>
        <p:nvSpPr>
          <p:cNvPr id="51203" name="Oval 3">
            <a:extLst>
              <a:ext uri="{FF2B5EF4-FFF2-40B4-BE49-F238E27FC236}">
                <a16:creationId xmlns:a16="http://schemas.microsoft.com/office/drawing/2014/main" id="{CF85BEA5-3EA2-4198-8FB0-EBC98AE2B1CE}"/>
              </a:ext>
            </a:extLst>
          </p:cNvPr>
          <p:cNvSpPr>
            <a:spLocks noChangeAspect="1"/>
          </p:cNvSpPr>
          <p:nvPr/>
        </p:nvSpPr>
        <p:spPr bwMode="auto">
          <a:xfrm>
            <a:off x="3429000" y="2667000"/>
            <a:ext cx="2057400" cy="2057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04" name="TextBox 6">
            <a:extLst>
              <a:ext uri="{FF2B5EF4-FFF2-40B4-BE49-F238E27FC236}">
                <a16:creationId xmlns:a16="http://schemas.microsoft.com/office/drawing/2014/main" id="{8AB5EB12-C0DE-4FF7-AED4-86678C7B1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2004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Systems</a:t>
            </a:r>
          </a:p>
        </p:txBody>
      </p:sp>
      <p:sp>
        <p:nvSpPr>
          <p:cNvPr id="51205" name="TextBox 7">
            <a:extLst>
              <a:ext uri="{FF2B5EF4-FFF2-40B4-BE49-F238E27FC236}">
                <a16:creationId xmlns:a16="http://schemas.microsoft.com/office/drawing/2014/main" id="{104277F6-9DE3-4CFB-B418-F35B7CF6D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1148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Theory</a:t>
            </a:r>
          </a:p>
        </p:txBody>
      </p:sp>
      <p:sp>
        <p:nvSpPr>
          <p:cNvPr id="51206" name="TextBox 8">
            <a:extLst>
              <a:ext uri="{FF2B5EF4-FFF2-40B4-BE49-F238E27FC236}">
                <a16:creationId xmlns:a16="http://schemas.microsoft.com/office/drawing/2014/main" id="{2AE9AC24-8424-4987-8CD9-E73AF7345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3528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AI</a:t>
            </a:r>
          </a:p>
        </p:txBody>
      </p:sp>
      <p:sp>
        <p:nvSpPr>
          <p:cNvPr id="51207" name="TextBox 9">
            <a:extLst>
              <a:ext uri="{FF2B5EF4-FFF2-40B4-BE49-F238E27FC236}">
                <a16:creationId xmlns:a16="http://schemas.microsoft.com/office/drawing/2014/main" id="{3DC0B36C-9084-4FF7-A00C-97C9E70F4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8100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Comp. Bio.</a:t>
            </a:r>
          </a:p>
        </p:txBody>
      </p:sp>
      <p:sp>
        <p:nvSpPr>
          <p:cNvPr id="51208" name="TextBox 10">
            <a:extLst>
              <a:ext uri="{FF2B5EF4-FFF2-40B4-BE49-F238E27FC236}">
                <a16:creationId xmlns:a16="http://schemas.microsoft.com/office/drawing/2014/main" id="{8326FD44-3669-43AB-85B6-94A6B91D1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7244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Geometric Comp.</a:t>
            </a:r>
          </a:p>
        </p:txBody>
      </p:sp>
      <p:sp>
        <p:nvSpPr>
          <p:cNvPr id="51209" name="TextBox 11">
            <a:extLst>
              <a:ext uri="{FF2B5EF4-FFF2-40B4-BE49-F238E27FC236}">
                <a16:creationId xmlns:a16="http://schemas.microsoft.com/office/drawing/2014/main" id="{4147A51C-3CBD-4B58-B369-42D734872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7244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Graphics</a:t>
            </a:r>
          </a:p>
        </p:txBody>
      </p:sp>
      <p:sp>
        <p:nvSpPr>
          <p:cNvPr id="51210" name="TextBox 12">
            <a:extLst>
              <a:ext uri="{FF2B5EF4-FFF2-40B4-BE49-F238E27FC236}">
                <a16:creationId xmlns:a16="http://schemas.microsoft.com/office/drawing/2014/main" id="{DFB1CB7C-C4FB-482B-BCA6-A096FF5AC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1910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HCI</a:t>
            </a:r>
          </a:p>
        </p:txBody>
      </p:sp>
      <p:sp>
        <p:nvSpPr>
          <p:cNvPr id="51211" name="TextBox 13">
            <a:extLst>
              <a:ext uri="{FF2B5EF4-FFF2-40B4-BE49-F238E27FC236}">
                <a16:creationId xmlns:a16="http://schemas.microsoft.com/office/drawing/2014/main" id="{200AD0CB-8DC3-49DF-A9C0-5FE45A8CB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7432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Distributed Systems</a:t>
            </a:r>
          </a:p>
        </p:txBody>
      </p:sp>
      <p:sp>
        <p:nvSpPr>
          <p:cNvPr id="51212" name="TextBox 14">
            <a:extLst>
              <a:ext uri="{FF2B5EF4-FFF2-40B4-BE49-F238E27FC236}">
                <a16:creationId xmlns:a16="http://schemas.microsoft.com/office/drawing/2014/main" id="{41F291F7-C961-4027-BA44-05AD55852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9812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Databases</a:t>
            </a:r>
          </a:p>
        </p:txBody>
      </p:sp>
      <p:sp>
        <p:nvSpPr>
          <p:cNvPr id="51213" name="TextBox 15">
            <a:extLst>
              <a:ext uri="{FF2B5EF4-FFF2-40B4-BE49-F238E27FC236}">
                <a16:creationId xmlns:a16="http://schemas.microsoft.com/office/drawing/2014/main" id="{6AE3FE4A-EC47-4A60-BCCE-50E9AB364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2098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Hardware</a:t>
            </a:r>
          </a:p>
        </p:txBody>
      </p:sp>
      <p:sp>
        <p:nvSpPr>
          <p:cNvPr id="51214" name="TextBox 16">
            <a:extLst>
              <a:ext uri="{FF2B5EF4-FFF2-40B4-BE49-F238E27FC236}">
                <a16:creationId xmlns:a16="http://schemas.microsoft.com/office/drawing/2014/main" id="{A04CA4E0-E19D-4D6E-8E60-DE7A47C4B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2098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Robotics</a:t>
            </a:r>
          </a:p>
        </p:txBody>
      </p:sp>
      <p:sp>
        <p:nvSpPr>
          <p:cNvPr id="51215" name="TextBox 17">
            <a:extLst>
              <a:ext uri="{FF2B5EF4-FFF2-40B4-BE49-F238E27FC236}">
                <a16:creationId xmlns:a16="http://schemas.microsoft.com/office/drawing/2014/main" id="{8AF71703-23C0-4CB9-AD3E-751BA894E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8288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Data mining</a:t>
            </a:r>
          </a:p>
        </p:txBody>
      </p:sp>
      <p:sp>
        <p:nvSpPr>
          <p:cNvPr id="51216" name="TextBox 18">
            <a:extLst>
              <a:ext uri="{FF2B5EF4-FFF2-40B4-BE49-F238E27FC236}">
                <a16:creationId xmlns:a16="http://schemas.microsoft.com/office/drawing/2014/main" id="{967AB93E-5DA4-47ED-8BFA-8BDF2F13B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5908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Machine Learning</a:t>
            </a:r>
          </a:p>
        </p:txBody>
      </p:sp>
      <p:sp>
        <p:nvSpPr>
          <p:cNvPr id="51217" name="TextBox 19">
            <a:extLst>
              <a:ext uri="{FF2B5EF4-FFF2-40B4-BE49-F238E27FC236}">
                <a16:creationId xmlns:a16="http://schemas.microsoft.com/office/drawing/2014/main" id="{26AB9755-22DB-42E1-993F-CF2CA8520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1242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Natural Language</a:t>
            </a:r>
          </a:p>
        </p:txBody>
      </p:sp>
      <p:sp>
        <p:nvSpPr>
          <p:cNvPr id="51218" name="TextBox 20">
            <a:extLst>
              <a:ext uri="{FF2B5EF4-FFF2-40B4-BE49-F238E27FC236}">
                <a16:creationId xmlns:a16="http://schemas.microsoft.com/office/drawing/2014/main" id="{D0C95B52-D1B9-4A27-930E-6F629A688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672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Comp. Economics</a:t>
            </a:r>
          </a:p>
        </p:txBody>
      </p:sp>
      <p:sp>
        <p:nvSpPr>
          <p:cNvPr id="51219" name="TextBox 21">
            <a:extLst>
              <a:ext uri="{FF2B5EF4-FFF2-40B4-BE49-F238E27FC236}">
                <a16:creationId xmlns:a16="http://schemas.microsoft.com/office/drawing/2014/main" id="{285ED745-5A61-413F-8009-C5FC56AA5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2766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Networking</a:t>
            </a:r>
          </a:p>
        </p:txBody>
      </p:sp>
      <p:sp>
        <p:nvSpPr>
          <p:cNvPr id="51220" name="TextBox 22">
            <a:extLst>
              <a:ext uri="{FF2B5EF4-FFF2-40B4-BE49-F238E27FC236}">
                <a16:creationId xmlns:a16="http://schemas.microsoft.com/office/drawing/2014/main" id="{09674D0D-D889-4467-8F38-EDACC25F7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7338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Security</a:t>
            </a:r>
          </a:p>
        </p:txBody>
      </p:sp>
      <p:sp>
        <p:nvSpPr>
          <p:cNvPr id="51221" name="TextBox 23">
            <a:extLst>
              <a:ext uri="{FF2B5EF4-FFF2-40B4-BE49-F238E27FC236}">
                <a16:creationId xmlns:a16="http://schemas.microsoft.com/office/drawing/2014/main" id="{11A4CD85-3981-4C91-8A34-3991CB4E8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1816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Algorithms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DBBCFDE-70BC-49BA-8941-D071C06B388F}"/>
              </a:ext>
            </a:extLst>
          </p:cNvPr>
          <p:cNvSpPr>
            <a:spLocks/>
          </p:cNvSpPr>
          <p:nvPr/>
        </p:nvSpPr>
        <p:spPr bwMode="auto">
          <a:xfrm>
            <a:off x="4114800" y="3195638"/>
            <a:ext cx="2514600" cy="990600"/>
          </a:xfrm>
          <a:prstGeom prst="ellipse">
            <a:avLst/>
          </a:prstGeom>
          <a:solidFill>
            <a:srgbClr val="FFFF00">
              <a:alpha val="23137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544C76-5A73-49C4-BCBE-7D53E4D9959C}"/>
              </a:ext>
            </a:extLst>
          </p:cNvPr>
          <p:cNvSpPr>
            <a:spLocks/>
          </p:cNvSpPr>
          <p:nvPr/>
        </p:nvSpPr>
        <p:spPr bwMode="auto">
          <a:xfrm rot="723105">
            <a:off x="4038600" y="3402013"/>
            <a:ext cx="2514600" cy="990600"/>
          </a:xfrm>
          <a:prstGeom prst="ellipse">
            <a:avLst/>
          </a:prstGeom>
          <a:solidFill>
            <a:srgbClr val="FFFF00">
              <a:alpha val="23137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2C1120-6B99-4112-BAC6-7767AA090655}"/>
              </a:ext>
            </a:extLst>
          </p:cNvPr>
          <p:cNvSpPr>
            <a:spLocks/>
          </p:cNvSpPr>
          <p:nvPr/>
        </p:nvSpPr>
        <p:spPr bwMode="auto">
          <a:xfrm rot="1684512">
            <a:off x="3952875" y="3652838"/>
            <a:ext cx="2514600" cy="990600"/>
          </a:xfrm>
          <a:prstGeom prst="ellipse">
            <a:avLst/>
          </a:prstGeom>
          <a:solidFill>
            <a:srgbClr val="FFFF00">
              <a:alpha val="23137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93BAC02-4BA8-4ED4-A1A8-2F69B7A6C920}"/>
              </a:ext>
            </a:extLst>
          </p:cNvPr>
          <p:cNvSpPr>
            <a:spLocks/>
          </p:cNvSpPr>
          <p:nvPr/>
        </p:nvSpPr>
        <p:spPr bwMode="auto">
          <a:xfrm rot="2835141">
            <a:off x="3773488" y="3884613"/>
            <a:ext cx="2514600" cy="990600"/>
          </a:xfrm>
          <a:prstGeom prst="ellipse">
            <a:avLst/>
          </a:prstGeom>
          <a:solidFill>
            <a:srgbClr val="FFFF00">
              <a:alpha val="23137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636186E-719C-45FB-8BB0-120467FC7F85}"/>
              </a:ext>
            </a:extLst>
          </p:cNvPr>
          <p:cNvSpPr>
            <a:spLocks/>
          </p:cNvSpPr>
          <p:nvPr/>
        </p:nvSpPr>
        <p:spPr bwMode="auto">
          <a:xfrm rot="4177083">
            <a:off x="3454400" y="4092575"/>
            <a:ext cx="2514600" cy="990600"/>
          </a:xfrm>
          <a:prstGeom prst="ellipse">
            <a:avLst/>
          </a:prstGeom>
          <a:solidFill>
            <a:srgbClr val="FFFF00">
              <a:alpha val="23137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4C711EE-59C9-414F-9BED-92D0EA803F9D}"/>
              </a:ext>
            </a:extLst>
          </p:cNvPr>
          <p:cNvSpPr>
            <a:spLocks/>
          </p:cNvSpPr>
          <p:nvPr/>
        </p:nvSpPr>
        <p:spPr bwMode="auto">
          <a:xfrm rot="5400000">
            <a:off x="3124200" y="4114800"/>
            <a:ext cx="2514600" cy="990600"/>
          </a:xfrm>
          <a:prstGeom prst="ellipse">
            <a:avLst/>
          </a:prstGeom>
          <a:solidFill>
            <a:srgbClr val="FFFF00">
              <a:alpha val="23137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07768C9-9742-46F9-B266-C95BEFB6F4FA}"/>
              </a:ext>
            </a:extLst>
          </p:cNvPr>
          <p:cNvSpPr>
            <a:spLocks/>
          </p:cNvSpPr>
          <p:nvPr/>
        </p:nvSpPr>
        <p:spPr bwMode="auto">
          <a:xfrm rot="-4676895">
            <a:off x="2949575" y="4111625"/>
            <a:ext cx="2514600" cy="990600"/>
          </a:xfrm>
          <a:prstGeom prst="ellipse">
            <a:avLst/>
          </a:prstGeom>
          <a:solidFill>
            <a:srgbClr val="FFFF00">
              <a:alpha val="23137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D00B6F8-16F0-4027-857A-0AA1E2DB93D8}"/>
              </a:ext>
            </a:extLst>
          </p:cNvPr>
          <p:cNvSpPr>
            <a:spLocks/>
          </p:cNvSpPr>
          <p:nvPr/>
        </p:nvSpPr>
        <p:spPr bwMode="auto">
          <a:xfrm rot="-3715488">
            <a:off x="2743200" y="4025900"/>
            <a:ext cx="2514600" cy="990600"/>
          </a:xfrm>
          <a:prstGeom prst="ellipse">
            <a:avLst/>
          </a:prstGeom>
          <a:solidFill>
            <a:srgbClr val="FFFF00">
              <a:alpha val="23137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A5AEB0-7874-43C6-935A-400F5208D318}"/>
              </a:ext>
            </a:extLst>
          </p:cNvPr>
          <p:cNvSpPr>
            <a:spLocks/>
          </p:cNvSpPr>
          <p:nvPr/>
        </p:nvSpPr>
        <p:spPr bwMode="auto">
          <a:xfrm rot="-2564859">
            <a:off x="2439988" y="3846513"/>
            <a:ext cx="2514600" cy="990600"/>
          </a:xfrm>
          <a:prstGeom prst="ellipse">
            <a:avLst/>
          </a:prstGeom>
          <a:solidFill>
            <a:srgbClr val="FFFF00">
              <a:alpha val="23137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44DC249-FBC3-41CF-9260-34A507D1C391}"/>
              </a:ext>
            </a:extLst>
          </p:cNvPr>
          <p:cNvSpPr>
            <a:spLocks/>
          </p:cNvSpPr>
          <p:nvPr/>
        </p:nvSpPr>
        <p:spPr bwMode="auto">
          <a:xfrm rot="-1222917">
            <a:off x="2268538" y="3556000"/>
            <a:ext cx="2514600" cy="990600"/>
          </a:xfrm>
          <a:prstGeom prst="ellipse">
            <a:avLst/>
          </a:prstGeom>
          <a:solidFill>
            <a:srgbClr val="FFFF00">
              <a:alpha val="23137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8B7DB01-ACBA-4278-8EBE-BAEFED36CBBF}"/>
              </a:ext>
            </a:extLst>
          </p:cNvPr>
          <p:cNvSpPr>
            <a:spLocks/>
          </p:cNvSpPr>
          <p:nvPr/>
        </p:nvSpPr>
        <p:spPr bwMode="auto">
          <a:xfrm>
            <a:off x="2209800" y="3200400"/>
            <a:ext cx="2514600" cy="990600"/>
          </a:xfrm>
          <a:prstGeom prst="ellipse">
            <a:avLst/>
          </a:prstGeom>
          <a:solidFill>
            <a:srgbClr val="FFFF00">
              <a:alpha val="23137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1D85576-8485-469C-A132-0DFF214AA87E}"/>
              </a:ext>
            </a:extLst>
          </p:cNvPr>
          <p:cNvSpPr>
            <a:spLocks/>
          </p:cNvSpPr>
          <p:nvPr/>
        </p:nvSpPr>
        <p:spPr bwMode="auto">
          <a:xfrm rot="723105">
            <a:off x="2286000" y="2994025"/>
            <a:ext cx="2514600" cy="990600"/>
          </a:xfrm>
          <a:prstGeom prst="ellipse">
            <a:avLst/>
          </a:prstGeom>
          <a:solidFill>
            <a:srgbClr val="FFFF00">
              <a:alpha val="23137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57F0A3A-FEB9-4147-AF24-08146407C563}"/>
              </a:ext>
            </a:extLst>
          </p:cNvPr>
          <p:cNvSpPr>
            <a:spLocks/>
          </p:cNvSpPr>
          <p:nvPr/>
        </p:nvSpPr>
        <p:spPr bwMode="auto">
          <a:xfrm rot="1684512">
            <a:off x="2371725" y="2743200"/>
            <a:ext cx="2514600" cy="990600"/>
          </a:xfrm>
          <a:prstGeom prst="ellipse">
            <a:avLst/>
          </a:prstGeom>
          <a:solidFill>
            <a:srgbClr val="FFFF00">
              <a:alpha val="23137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7BC7186-7DA3-4568-A746-21F1B641941F}"/>
              </a:ext>
            </a:extLst>
          </p:cNvPr>
          <p:cNvSpPr>
            <a:spLocks/>
          </p:cNvSpPr>
          <p:nvPr/>
        </p:nvSpPr>
        <p:spPr bwMode="auto">
          <a:xfrm rot="2835141">
            <a:off x="2551113" y="2439988"/>
            <a:ext cx="2514600" cy="990600"/>
          </a:xfrm>
          <a:prstGeom prst="ellipse">
            <a:avLst/>
          </a:prstGeom>
          <a:solidFill>
            <a:srgbClr val="FFFF00">
              <a:alpha val="23137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BCE48B1-119F-4A56-96EC-6678339AB92A}"/>
              </a:ext>
            </a:extLst>
          </p:cNvPr>
          <p:cNvSpPr>
            <a:spLocks/>
          </p:cNvSpPr>
          <p:nvPr/>
        </p:nvSpPr>
        <p:spPr bwMode="auto">
          <a:xfrm rot="4177083">
            <a:off x="2921000" y="2303463"/>
            <a:ext cx="2514600" cy="990600"/>
          </a:xfrm>
          <a:prstGeom prst="ellipse">
            <a:avLst/>
          </a:prstGeom>
          <a:solidFill>
            <a:srgbClr val="FFFF00">
              <a:alpha val="23137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1086D5D-12DB-43D8-A7CB-26933B2DB00A}"/>
              </a:ext>
            </a:extLst>
          </p:cNvPr>
          <p:cNvSpPr>
            <a:spLocks/>
          </p:cNvSpPr>
          <p:nvPr/>
        </p:nvSpPr>
        <p:spPr bwMode="auto">
          <a:xfrm rot="5400000">
            <a:off x="3200400" y="2205038"/>
            <a:ext cx="2514600" cy="990600"/>
          </a:xfrm>
          <a:prstGeom prst="ellipse">
            <a:avLst/>
          </a:prstGeom>
          <a:solidFill>
            <a:srgbClr val="FFFF00">
              <a:alpha val="23137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DB80ECC-3F3A-461C-A778-DB9A62715059}"/>
              </a:ext>
            </a:extLst>
          </p:cNvPr>
          <p:cNvSpPr>
            <a:spLocks/>
          </p:cNvSpPr>
          <p:nvPr/>
        </p:nvSpPr>
        <p:spPr bwMode="auto">
          <a:xfrm rot="-4676895">
            <a:off x="3375025" y="2281238"/>
            <a:ext cx="2514600" cy="990600"/>
          </a:xfrm>
          <a:prstGeom prst="ellipse">
            <a:avLst/>
          </a:prstGeom>
          <a:solidFill>
            <a:srgbClr val="FFFF00">
              <a:alpha val="23137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F6F007F-9881-4DC8-8FC8-CDE849F6BB75}"/>
              </a:ext>
            </a:extLst>
          </p:cNvPr>
          <p:cNvSpPr>
            <a:spLocks/>
          </p:cNvSpPr>
          <p:nvPr/>
        </p:nvSpPr>
        <p:spPr bwMode="auto">
          <a:xfrm rot="-3715488">
            <a:off x="3581400" y="2366963"/>
            <a:ext cx="2514600" cy="990600"/>
          </a:xfrm>
          <a:prstGeom prst="ellipse">
            <a:avLst/>
          </a:prstGeom>
          <a:solidFill>
            <a:srgbClr val="FFFF00">
              <a:alpha val="23137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AC19C10-0B52-4230-8ED0-07686ACDC1E9}"/>
              </a:ext>
            </a:extLst>
          </p:cNvPr>
          <p:cNvSpPr>
            <a:spLocks/>
          </p:cNvSpPr>
          <p:nvPr/>
        </p:nvSpPr>
        <p:spPr bwMode="auto">
          <a:xfrm rot="-2564859">
            <a:off x="3811588" y="2551113"/>
            <a:ext cx="2514600" cy="990600"/>
          </a:xfrm>
          <a:prstGeom prst="ellipse">
            <a:avLst/>
          </a:prstGeom>
          <a:solidFill>
            <a:srgbClr val="FFFF00">
              <a:alpha val="23137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57CDA7B-BB63-4A4A-920A-07415C4DDE49}"/>
              </a:ext>
            </a:extLst>
          </p:cNvPr>
          <p:cNvSpPr>
            <a:spLocks/>
          </p:cNvSpPr>
          <p:nvPr/>
        </p:nvSpPr>
        <p:spPr bwMode="auto">
          <a:xfrm rot="-1222917">
            <a:off x="4021138" y="2841625"/>
            <a:ext cx="2514600" cy="990600"/>
          </a:xfrm>
          <a:prstGeom prst="ellipse">
            <a:avLst/>
          </a:prstGeom>
          <a:solidFill>
            <a:srgbClr val="FFFF00">
              <a:alpha val="23137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AA5081A-E7F2-436C-A611-2C5EC9F14AC0}"/>
              </a:ext>
            </a:extLst>
          </p:cNvPr>
          <p:cNvSpPr>
            <a:spLocks/>
          </p:cNvSpPr>
          <p:nvPr/>
        </p:nvSpPr>
        <p:spPr bwMode="auto">
          <a:xfrm rot="4851236">
            <a:off x="3013075" y="2273300"/>
            <a:ext cx="2514600" cy="990600"/>
          </a:xfrm>
          <a:prstGeom prst="ellipse">
            <a:avLst/>
          </a:prstGeom>
          <a:solidFill>
            <a:srgbClr val="FFFF00">
              <a:alpha val="23137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4E83C69-DEF9-488B-9993-022A78A56BC0}"/>
              </a:ext>
            </a:extLst>
          </p:cNvPr>
          <p:cNvSpPr>
            <a:spLocks/>
          </p:cNvSpPr>
          <p:nvPr/>
        </p:nvSpPr>
        <p:spPr bwMode="auto">
          <a:xfrm rot="3706664">
            <a:off x="2741613" y="2354263"/>
            <a:ext cx="2514600" cy="990600"/>
          </a:xfrm>
          <a:prstGeom prst="ellipse">
            <a:avLst/>
          </a:prstGeom>
          <a:solidFill>
            <a:srgbClr val="FFFF00">
              <a:alpha val="23137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A9A1030-B88A-4DB9-A538-1F3CCE9E890B}"/>
              </a:ext>
            </a:extLst>
          </p:cNvPr>
          <p:cNvSpPr>
            <a:spLocks/>
          </p:cNvSpPr>
          <p:nvPr/>
        </p:nvSpPr>
        <p:spPr bwMode="auto">
          <a:xfrm>
            <a:off x="4114800" y="3200400"/>
            <a:ext cx="2514600" cy="990600"/>
          </a:xfrm>
          <a:prstGeom prst="ellipse">
            <a:avLst/>
          </a:prstGeom>
          <a:solidFill>
            <a:srgbClr val="FFFF00">
              <a:alpha val="23137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D473C67-4BDC-4CBB-B46B-4CD6B3BD24C2}"/>
              </a:ext>
            </a:extLst>
          </p:cNvPr>
          <p:cNvSpPr>
            <a:spLocks/>
          </p:cNvSpPr>
          <p:nvPr/>
        </p:nvSpPr>
        <p:spPr bwMode="auto">
          <a:xfrm rot="-1859406">
            <a:off x="3962400" y="2700338"/>
            <a:ext cx="2514600" cy="990600"/>
          </a:xfrm>
          <a:prstGeom prst="ellipse">
            <a:avLst/>
          </a:prstGeom>
          <a:solidFill>
            <a:srgbClr val="FFFF00">
              <a:alpha val="23137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AF6287D-8B08-4D9E-9A31-EDBA40797EE9}"/>
              </a:ext>
            </a:extLst>
          </p:cNvPr>
          <p:cNvSpPr>
            <a:spLocks/>
          </p:cNvSpPr>
          <p:nvPr/>
        </p:nvSpPr>
        <p:spPr bwMode="auto">
          <a:xfrm rot="-734767">
            <a:off x="4114800" y="2998788"/>
            <a:ext cx="2514600" cy="990600"/>
          </a:xfrm>
          <a:prstGeom prst="ellipse">
            <a:avLst/>
          </a:prstGeom>
          <a:solidFill>
            <a:srgbClr val="FFFF00">
              <a:alpha val="23137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835149E-9512-4251-92C1-2A3AE0FA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28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50" grpId="0" animBg="1"/>
      <p:bldP spid="51" grpId="0" animBg="1"/>
      <p:bldP spid="53" grpId="0" animBg="1"/>
      <p:bldP spid="5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C9BA5476-F2AC-416A-A49C-93BC80FC9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Total Potential Footprint is Larger</a:t>
            </a:r>
          </a:p>
        </p:txBody>
      </p:sp>
      <p:sp>
        <p:nvSpPr>
          <p:cNvPr id="53250" name="Oval 3">
            <a:extLst>
              <a:ext uri="{FF2B5EF4-FFF2-40B4-BE49-F238E27FC236}">
                <a16:creationId xmlns:a16="http://schemas.microsoft.com/office/drawing/2014/main" id="{1788C29A-7DD5-4D52-BD1B-DA7EBD4FCAEB}"/>
              </a:ext>
            </a:extLst>
          </p:cNvPr>
          <p:cNvSpPr>
            <a:spLocks noChangeAspect="1"/>
          </p:cNvSpPr>
          <p:nvPr/>
        </p:nvSpPr>
        <p:spPr bwMode="auto">
          <a:xfrm>
            <a:off x="3429000" y="2667000"/>
            <a:ext cx="2057400" cy="2057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1" name="TextBox 6">
            <a:extLst>
              <a:ext uri="{FF2B5EF4-FFF2-40B4-BE49-F238E27FC236}">
                <a16:creationId xmlns:a16="http://schemas.microsoft.com/office/drawing/2014/main" id="{E0ACB37B-4377-47DB-842E-B4084999D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2004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Systems</a:t>
            </a:r>
          </a:p>
        </p:txBody>
      </p:sp>
      <p:sp>
        <p:nvSpPr>
          <p:cNvPr id="53252" name="TextBox 7">
            <a:extLst>
              <a:ext uri="{FF2B5EF4-FFF2-40B4-BE49-F238E27FC236}">
                <a16:creationId xmlns:a16="http://schemas.microsoft.com/office/drawing/2014/main" id="{3EBD0B01-0241-4705-9E45-D020CAAE7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1148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Theory</a:t>
            </a:r>
          </a:p>
        </p:txBody>
      </p:sp>
      <p:sp>
        <p:nvSpPr>
          <p:cNvPr id="53253" name="TextBox 8">
            <a:extLst>
              <a:ext uri="{FF2B5EF4-FFF2-40B4-BE49-F238E27FC236}">
                <a16:creationId xmlns:a16="http://schemas.microsoft.com/office/drawing/2014/main" id="{F12ED653-CFC6-40A9-9808-54455CBC5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3528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AI</a:t>
            </a:r>
          </a:p>
        </p:txBody>
      </p:sp>
      <p:sp>
        <p:nvSpPr>
          <p:cNvPr id="53254" name="TextBox 9">
            <a:extLst>
              <a:ext uri="{FF2B5EF4-FFF2-40B4-BE49-F238E27FC236}">
                <a16:creationId xmlns:a16="http://schemas.microsoft.com/office/drawing/2014/main" id="{E60B1C38-09AC-4D76-9766-F95D21007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8100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Comp. Bio.</a:t>
            </a:r>
          </a:p>
        </p:txBody>
      </p:sp>
      <p:sp>
        <p:nvSpPr>
          <p:cNvPr id="53255" name="TextBox 10">
            <a:extLst>
              <a:ext uri="{FF2B5EF4-FFF2-40B4-BE49-F238E27FC236}">
                <a16:creationId xmlns:a16="http://schemas.microsoft.com/office/drawing/2014/main" id="{958BF9F6-CFD9-499E-A87A-33F657A72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7244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Geometric Comp.</a:t>
            </a:r>
          </a:p>
        </p:txBody>
      </p:sp>
      <p:sp>
        <p:nvSpPr>
          <p:cNvPr id="53256" name="TextBox 11">
            <a:extLst>
              <a:ext uri="{FF2B5EF4-FFF2-40B4-BE49-F238E27FC236}">
                <a16:creationId xmlns:a16="http://schemas.microsoft.com/office/drawing/2014/main" id="{894BB867-3E9A-4DD7-9E49-9C24CA41F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7244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Graphics</a:t>
            </a:r>
          </a:p>
        </p:txBody>
      </p:sp>
      <p:sp>
        <p:nvSpPr>
          <p:cNvPr id="53257" name="TextBox 12">
            <a:extLst>
              <a:ext uri="{FF2B5EF4-FFF2-40B4-BE49-F238E27FC236}">
                <a16:creationId xmlns:a16="http://schemas.microsoft.com/office/drawing/2014/main" id="{1062C289-D380-4D55-9951-D1225BDF1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1910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HCI</a:t>
            </a:r>
          </a:p>
        </p:txBody>
      </p:sp>
      <p:sp>
        <p:nvSpPr>
          <p:cNvPr id="53258" name="TextBox 13">
            <a:extLst>
              <a:ext uri="{FF2B5EF4-FFF2-40B4-BE49-F238E27FC236}">
                <a16:creationId xmlns:a16="http://schemas.microsoft.com/office/drawing/2014/main" id="{8D204D45-2E49-4CCD-93B3-F8E7623B3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7432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Distributed Systems</a:t>
            </a:r>
          </a:p>
        </p:txBody>
      </p:sp>
      <p:sp>
        <p:nvSpPr>
          <p:cNvPr id="53259" name="TextBox 14">
            <a:extLst>
              <a:ext uri="{FF2B5EF4-FFF2-40B4-BE49-F238E27FC236}">
                <a16:creationId xmlns:a16="http://schemas.microsoft.com/office/drawing/2014/main" id="{A32AEDCD-3925-4E98-BF8E-9FA4B6E0E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9812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Databases</a:t>
            </a:r>
          </a:p>
        </p:txBody>
      </p:sp>
      <p:sp>
        <p:nvSpPr>
          <p:cNvPr id="53260" name="TextBox 15">
            <a:extLst>
              <a:ext uri="{FF2B5EF4-FFF2-40B4-BE49-F238E27FC236}">
                <a16:creationId xmlns:a16="http://schemas.microsoft.com/office/drawing/2014/main" id="{94D95072-095D-4CDF-869C-FE672A3E6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2098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Hardware</a:t>
            </a:r>
          </a:p>
        </p:txBody>
      </p:sp>
      <p:sp>
        <p:nvSpPr>
          <p:cNvPr id="53261" name="TextBox 16">
            <a:extLst>
              <a:ext uri="{FF2B5EF4-FFF2-40B4-BE49-F238E27FC236}">
                <a16:creationId xmlns:a16="http://schemas.microsoft.com/office/drawing/2014/main" id="{F7E430FB-37D5-476D-A07B-924069105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2098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Robotics</a:t>
            </a:r>
          </a:p>
        </p:txBody>
      </p:sp>
      <p:sp>
        <p:nvSpPr>
          <p:cNvPr id="53262" name="TextBox 17">
            <a:extLst>
              <a:ext uri="{FF2B5EF4-FFF2-40B4-BE49-F238E27FC236}">
                <a16:creationId xmlns:a16="http://schemas.microsoft.com/office/drawing/2014/main" id="{FD8A00AD-04D7-4B75-AA52-22AC03CB2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8288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Data mining</a:t>
            </a:r>
          </a:p>
        </p:txBody>
      </p:sp>
      <p:sp>
        <p:nvSpPr>
          <p:cNvPr id="53263" name="TextBox 18">
            <a:extLst>
              <a:ext uri="{FF2B5EF4-FFF2-40B4-BE49-F238E27FC236}">
                <a16:creationId xmlns:a16="http://schemas.microsoft.com/office/drawing/2014/main" id="{902D5E8F-7498-4BC3-9472-3A22D5D81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5908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Machine Learning</a:t>
            </a:r>
          </a:p>
        </p:txBody>
      </p:sp>
      <p:sp>
        <p:nvSpPr>
          <p:cNvPr id="53264" name="TextBox 19">
            <a:extLst>
              <a:ext uri="{FF2B5EF4-FFF2-40B4-BE49-F238E27FC236}">
                <a16:creationId xmlns:a16="http://schemas.microsoft.com/office/drawing/2014/main" id="{38C7FF4A-93F4-4E1F-8B2A-B5714A97D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1242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Natural Language</a:t>
            </a:r>
          </a:p>
        </p:txBody>
      </p:sp>
      <p:sp>
        <p:nvSpPr>
          <p:cNvPr id="53265" name="TextBox 20">
            <a:extLst>
              <a:ext uri="{FF2B5EF4-FFF2-40B4-BE49-F238E27FC236}">
                <a16:creationId xmlns:a16="http://schemas.microsoft.com/office/drawing/2014/main" id="{EA3044F7-08EB-4583-A837-DE5A70D83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672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Comp. Economics</a:t>
            </a:r>
          </a:p>
        </p:txBody>
      </p:sp>
      <p:sp>
        <p:nvSpPr>
          <p:cNvPr id="53266" name="TextBox 21">
            <a:extLst>
              <a:ext uri="{FF2B5EF4-FFF2-40B4-BE49-F238E27FC236}">
                <a16:creationId xmlns:a16="http://schemas.microsoft.com/office/drawing/2014/main" id="{F62FFD91-D25B-4CCF-BD73-CBB51B73A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2766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Networking</a:t>
            </a:r>
          </a:p>
        </p:txBody>
      </p:sp>
      <p:sp>
        <p:nvSpPr>
          <p:cNvPr id="53267" name="TextBox 22">
            <a:extLst>
              <a:ext uri="{FF2B5EF4-FFF2-40B4-BE49-F238E27FC236}">
                <a16:creationId xmlns:a16="http://schemas.microsoft.com/office/drawing/2014/main" id="{308E5F16-7A25-4162-8E14-A0B52C3DE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7338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Security</a:t>
            </a:r>
          </a:p>
        </p:txBody>
      </p:sp>
      <p:sp>
        <p:nvSpPr>
          <p:cNvPr id="53268" name="TextBox 23">
            <a:extLst>
              <a:ext uri="{FF2B5EF4-FFF2-40B4-BE49-F238E27FC236}">
                <a16:creationId xmlns:a16="http://schemas.microsoft.com/office/drawing/2014/main" id="{E5436DB5-FD33-4C54-AB8C-C0BFB5C8B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1816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Algorithms</a:t>
            </a:r>
          </a:p>
        </p:txBody>
      </p:sp>
      <p:sp>
        <p:nvSpPr>
          <p:cNvPr id="53269" name="Oval 25">
            <a:extLst>
              <a:ext uri="{FF2B5EF4-FFF2-40B4-BE49-F238E27FC236}">
                <a16:creationId xmlns:a16="http://schemas.microsoft.com/office/drawing/2014/main" id="{AD1812DF-041D-4A64-A3F5-0778F512DDAE}"/>
              </a:ext>
            </a:extLst>
          </p:cNvPr>
          <p:cNvSpPr>
            <a:spLocks noChangeAspect="1"/>
          </p:cNvSpPr>
          <p:nvPr/>
        </p:nvSpPr>
        <p:spPr bwMode="auto">
          <a:xfrm>
            <a:off x="2286000" y="1447800"/>
            <a:ext cx="4419600" cy="4419600"/>
          </a:xfrm>
          <a:prstGeom prst="ellipse">
            <a:avLst/>
          </a:prstGeom>
          <a:solidFill>
            <a:srgbClr val="DFAFAF">
              <a:alpha val="23137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9C9087C-4918-47E0-80E4-2BC242A75972}"/>
              </a:ext>
            </a:extLst>
          </p:cNvPr>
          <p:cNvSpPr>
            <a:spLocks noChangeAspect="1"/>
          </p:cNvSpPr>
          <p:nvPr/>
        </p:nvSpPr>
        <p:spPr bwMode="auto">
          <a:xfrm>
            <a:off x="3962400" y="3200400"/>
            <a:ext cx="990600" cy="990600"/>
          </a:xfrm>
          <a:prstGeom prst="ellipse">
            <a:avLst/>
          </a:prstGeom>
          <a:solidFill>
            <a:srgbClr val="FFFF00">
              <a:alpha val="23137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278023-03F1-46CA-934A-A7DE8E980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00750"/>
            <a:ext cx="800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Core material everyone sees is streamlined to accommodate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4D21775-2F19-481F-A7E5-999E0B32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365DEAC9-3258-4115-BBE8-F375D5C9D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“Big Tent” Computer Science</a:t>
            </a:r>
          </a:p>
        </p:txBody>
      </p:sp>
      <p:sp>
        <p:nvSpPr>
          <p:cNvPr id="55298" name="Oval 3">
            <a:extLst>
              <a:ext uri="{FF2B5EF4-FFF2-40B4-BE49-F238E27FC236}">
                <a16:creationId xmlns:a16="http://schemas.microsoft.com/office/drawing/2014/main" id="{F4AEE1C5-B5A8-496D-B0EE-7D8E675A50D4}"/>
              </a:ext>
            </a:extLst>
          </p:cNvPr>
          <p:cNvSpPr>
            <a:spLocks noChangeAspect="1"/>
          </p:cNvSpPr>
          <p:nvPr/>
        </p:nvSpPr>
        <p:spPr bwMode="auto">
          <a:xfrm>
            <a:off x="3429000" y="2667000"/>
            <a:ext cx="2057400" cy="2057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299" name="TextBox 6">
            <a:extLst>
              <a:ext uri="{FF2B5EF4-FFF2-40B4-BE49-F238E27FC236}">
                <a16:creationId xmlns:a16="http://schemas.microsoft.com/office/drawing/2014/main" id="{D421C68F-96ED-404E-ADB2-EF1968E33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2004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Systems</a:t>
            </a:r>
          </a:p>
        </p:txBody>
      </p:sp>
      <p:sp>
        <p:nvSpPr>
          <p:cNvPr id="55300" name="TextBox 7">
            <a:extLst>
              <a:ext uri="{FF2B5EF4-FFF2-40B4-BE49-F238E27FC236}">
                <a16:creationId xmlns:a16="http://schemas.microsoft.com/office/drawing/2014/main" id="{B440D053-0D77-471A-90CF-1D9F68ED7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1148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Theory</a:t>
            </a:r>
          </a:p>
        </p:txBody>
      </p:sp>
      <p:sp>
        <p:nvSpPr>
          <p:cNvPr id="55301" name="TextBox 8">
            <a:extLst>
              <a:ext uri="{FF2B5EF4-FFF2-40B4-BE49-F238E27FC236}">
                <a16:creationId xmlns:a16="http://schemas.microsoft.com/office/drawing/2014/main" id="{24B03B88-1DE3-4ABE-9175-A4FE01FB1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3528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AI</a:t>
            </a:r>
          </a:p>
        </p:txBody>
      </p:sp>
      <p:sp>
        <p:nvSpPr>
          <p:cNvPr id="55302" name="TextBox 9">
            <a:extLst>
              <a:ext uri="{FF2B5EF4-FFF2-40B4-BE49-F238E27FC236}">
                <a16:creationId xmlns:a16="http://schemas.microsoft.com/office/drawing/2014/main" id="{0EC9D098-8E6A-4DA2-BC85-ED93C50C2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8100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Comp. Bio.</a:t>
            </a:r>
          </a:p>
        </p:txBody>
      </p:sp>
      <p:sp>
        <p:nvSpPr>
          <p:cNvPr id="55303" name="TextBox 10">
            <a:extLst>
              <a:ext uri="{FF2B5EF4-FFF2-40B4-BE49-F238E27FC236}">
                <a16:creationId xmlns:a16="http://schemas.microsoft.com/office/drawing/2014/main" id="{229A4951-2486-413F-94B7-02B67954D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7244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Geometric Comp.</a:t>
            </a:r>
          </a:p>
        </p:txBody>
      </p:sp>
      <p:sp>
        <p:nvSpPr>
          <p:cNvPr id="55304" name="TextBox 11">
            <a:extLst>
              <a:ext uri="{FF2B5EF4-FFF2-40B4-BE49-F238E27FC236}">
                <a16:creationId xmlns:a16="http://schemas.microsoft.com/office/drawing/2014/main" id="{130C6B9F-AF2A-460B-BE71-0C32AC1AA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7244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Graphics</a:t>
            </a:r>
          </a:p>
        </p:txBody>
      </p:sp>
      <p:sp>
        <p:nvSpPr>
          <p:cNvPr id="55305" name="TextBox 12">
            <a:extLst>
              <a:ext uri="{FF2B5EF4-FFF2-40B4-BE49-F238E27FC236}">
                <a16:creationId xmlns:a16="http://schemas.microsoft.com/office/drawing/2014/main" id="{BCDDAD62-43E2-488C-9BB2-9AB627262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1910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HCI</a:t>
            </a:r>
          </a:p>
        </p:txBody>
      </p:sp>
      <p:sp>
        <p:nvSpPr>
          <p:cNvPr id="55306" name="TextBox 13">
            <a:extLst>
              <a:ext uri="{FF2B5EF4-FFF2-40B4-BE49-F238E27FC236}">
                <a16:creationId xmlns:a16="http://schemas.microsoft.com/office/drawing/2014/main" id="{20C5B641-8A30-41E1-86DB-5D5A1A0CF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7432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Distributed Systems</a:t>
            </a:r>
          </a:p>
        </p:txBody>
      </p:sp>
      <p:sp>
        <p:nvSpPr>
          <p:cNvPr id="55307" name="TextBox 14">
            <a:extLst>
              <a:ext uri="{FF2B5EF4-FFF2-40B4-BE49-F238E27FC236}">
                <a16:creationId xmlns:a16="http://schemas.microsoft.com/office/drawing/2014/main" id="{AAA90D9F-AD56-4F78-8402-36A2B48C4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9812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Databases</a:t>
            </a:r>
          </a:p>
        </p:txBody>
      </p:sp>
      <p:sp>
        <p:nvSpPr>
          <p:cNvPr id="55308" name="TextBox 15">
            <a:extLst>
              <a:ext uri="{FF2B5EF4-FFF2-40B4-BE49-F238E27FC236}">
                <a16:creationId xmlns:a16="http://schemas.microsoft.com/office/drawing/2014/main" id="{46D48286-733B-449E-ADC8-5F968749D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2098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Hardware</a:t>
            </a:r>
          </a:p>
        </p:txBody>
      </p:sp>
      <p:sp>
        <p:nvSpPr>
          <p:cNvPr id="55309" name="TextBox 16">
            <a:extLst>
              <a:ext uri="{FF2B5EF4-FFF2-40B4-BE49-F238E27FC236}">
                <a16:creationId xmlns:a16="http://schemas.microsoft.com/office/drawing/2014/main" id="{292B31DE-45C7-4AE5-8D46-D52730878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2098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Robotics</a:t>
            </a:r>
          </a:p>
        </p:txBody>
      </p:sp>
      <p:sp>
        <p:nvSpPr>
          <p:cNvPr id="55310" name="TextBox 17">
            <a:extLst>
              <a:ext uri="{FF2B5EF4-FFF2-40B4-BE49-F238E27FC236}">
                <a16:creationId xmlns:a16="http://schemas.microsoft.com/office/drawing/2014/main" id="{77D7A85B-F3FB-4273-81E2-2D42062EF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8288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Data mining</a:t>
            </a:r>
          </a:p>
        </p:txBody>
      </p:sp>
      <p:sp>
        <p:nvSpPr>
          <p:cNvPr id="55311" name="TextBox 18">
            <a:extLst>
              <a:ext uri="{FF2B5EF4-FFF2-40B4-BE49-F238E27FC236}">
                <a16:creationId xmlns:a16="http://schemas.microsoft.com/office/drawing/2014/main" id="{6E471A16-1069-41B3-80F5-044BEED90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5908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Machine Learning</a:t>
            </a:r>
          </a:p>
        </p:txBody>
      </p:sp>
      <p:sp>
        <p:nvSpPr>
          <p:cNvPr id="55312" name="TextBox 19">
            <a:extLst>
              <a:ext uri="{FF2B5EF4-FFF2-40B4-BE49-F238E27FC236}">
                <a16:creationId xmlns:a16="http://schemas.microsoft.com/office/drawing/2014/main" id="{653ACF46-3A50-44D4-91FE-8A0A10C70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1242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Natural Language</a:t>
            </a:r>
          </a:p>
        </p:txBody>
      </p:sp>
      <p:sp>
        <p:nvSpPr>
          <p:cNvPr id="55313" name="TextBox 20">
            <a:extLst>
              <a:ext uri="{FF2B5EF4-FFF2-40B4-BE49-F238E27FC236}">
                <a16:creationId xmlns:a16="http://schemas.microsoft.com/office/drawing/2014/main" id="{8294FA1A-C8B9-45E3-93E2-57DB1F804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672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Comp. Economics</a:t>
            </a:r>
          </a:p>
        </p:txBody>
      </p:sp>
      <p:sp>
        <p:nvSpPr>
          <p:cNvPr id="55314" name="TextBox 21">
            <a:extLst>
              <a:ext uri="{FF2B5EF4-FFF2-40B4-BE49-F238E27FC236}">
                <a16:creationId xmlns:a16="http://schemas.microsoft.com/office/drawing/2014/main" id="{3A4FD3C8-E708-4D3B-89BD-A0B3DDF16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2766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Networking</a:t>
            </a:r>
          </a:p>
        </p:txBody>
      </p:sp>
      <p:sp>
        <p:nvSpPr>
          <p:cNvPr id="55315" name="TextBox 22">
            <a:extLst>
              <a:ext uri="{FF2B5EF4-FFF2-40B4-BE49-F238E27FC236}">
                <a16:creationId xmlns:a16="http://schemas.microsoft.com/office/drawing/2014/main" id="{68490A29-1907-4A62-B8E0-8B322BF48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7338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Security</a:t>
            </a:r>
          </a:p>
        </p:txBody>
      </p:sp>
      <p:sp>
        <p:nvSpPr>
          <p:cNvPr id="55316" name="TextBox 23">
            <a:extLst>
              <a:ext uri="{FF2B5EF4-FFF2-40B4-BE49-F238E27FC236}">
                <a16:creationId xmlns:a16="http://schemas.microsoft.com/office/drawing/2014/main" id="{FC7816E0-7AE1-4EF0-85DB-7F6714DDA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1816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Algorithms</a:t>
            </a:r>
          </a:p>
        </p:txBody>
      </p:sp>
      <p:sp>
        <p:nvSpPr>
          <p:cNvPr id="55317" name="Oval 25">
            <a:extLst>
              <a:ext uri="{FF2B5EF4-FFF2-40B4-BE49-F238E27FC236}">
                <a16:creationId xmlns:a16="http://schemas.microsoft.com/office/drawing/2014/main" id="{FCF3F2B1-350E-4637-809F-E0AFC5ECC7AB}"/>
              </a:ext>
            </a:extLst>
          </p:cNvPr>
          <p:cNvSpPr>
            <a:spLocks noChangeAspect="1"/>
          </p:cNvSpPr>
          <p:nvPr/>
        </p:nvSpPr>
        <p:spPr bwMode="auto">
          <a:xfrm>
            <a:off x="2286000" y="1447800"/>
            <a:ext cx="4419600" cy="4419600"/>
          </a:xfrm>
          <a:prstGeom prst="ellipse">
            <a:avLst/>
          </a:prstGeom>
          <a:solidFill>
            <a:srgbClr val="DFAFAF">
              <a:alpha val="23137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18" name="Oval 26">
            <a:extLst>
              <a:ext uri="{FF2B5EF4-FFF2-40B4-BE49-F238E27FC236}">
                <a16:creationId xmlns:a16="http://schemas.microsoft.com/office/drawing/2014/main" id="{8D4F85A0-B9B2-4501-A6EB-A4B90C645BFE}"/>
              </a:ext>
            </a:extLst>
          </p:cNvPr>
          <p:cNvSpPr>
            <a:spLocks noChangeAspect="1"/>
          </p:cNvSpPr>
          <p:nvPr/>
        </p:nvSpPr>
        <p:spPr bwMode="auto">
          <a:xfrm>
            <a:off x="3962400" y="3200400"/>
            <a:ext cx="990600" cy="990600"/>
          </a:xfrm>
          <a:prstGeom prst="ellipse">
            <a:avLst/>
          </a:prstGeom>
          <a:solidFill>
            <a:srgbClr val="FFFF00">
              <a:alpha val="23137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72994DE-6ADE-403A-A59D-ADAB69EBF087}"/>
              </a:ext>
            </a:extLst>
          </p:cNvPr>
          <p:cNvSpPr>
            <a:spLocks/>
          </p:cNvSpPr>
          <p:nvPr/>
        </p:nvSpPr>
        <p:spPr bwMode="auto">
          <a:xfrm rot="-2059020">
            <a:off x="1760538" y="5324475"/>
            <a:ext cx="2209800" cy="1247775"/>
          </a:xfrm>
          <a:prstGeom prst="ellipse">
            <a:avLst/>
          </a:prstGeom>
          <a:solidFill>
            <a:srgbClr val="92D050">
              <a:alpha val="14902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Art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780D911-5CB6-4D0C-A957-37038810CB31}"/>
              </a:ext>
            </a:extLst>
          </p:cNvPr>
          <p:cNvSpPr>
            <a:spLocks/>
          </p:cNvSpPr>
          <p:nvPr/>
        </p:nvSpPr>
        <p:spPr bwMode="auto">
          <a:xfrm rot="1117286">
            <a:off x="5784850" y="4852988"/>
            <a:ext cx="2286000" cy="1371600"/>
          </a:xfrm>
          <a:prstGeom prst="ellipse">
            <a:avLst/>
          </a:prstGeom>
          <a:solidFill>
            <a:srgbClr val="92D050">
              <a:alpha val="14902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Economics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F3FA08-BEC8-4458-BC88-6CA6A1675451}"/>
              </a:ext>
            </a:extLst>
          </p:cNvPr>
          <p:cNvSpPr>
            <a:spLocks/>
          </p:cNvSpPr>
          <p:nvPr/>
        </p:nvSpPr>
        <p:spPr bwMode="auto">
          <a:xfrm>
            <a:off x="6248400" y="3505200"/>
            <a:ext cx="2286000" cy="1371600"/>
          </a:xfrm>
          <a:prstGeom prst="ellipse">
            <a:avLst/>
          </a:prstGeom>
          <a:solidFill>
            <a:srgbClr val="92D050">
              <a:alpha val="14902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Biology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324AB93-EBD6-4DFA-923D-B48E5BCCAE7B}"/>
              </a:ext>
            </a:extLst>
          </p:cNvPr>
          <p:cNvSpPr>
            <a:spLocks/>
          </p:cNvSpPr>
          <p:nvPr/>
        </p:nvSpPr>
        <p:spPr bwMode="auto">
          <a:xfrm rot="-736675">
            <a:off x="6291263" y="2211388"/>
            <a:ext cx="2286000" cy="1371600"/>
          </a:xfrm>
          <a:prstGeom prst="ellipse">
            <a:avLst/>
          </a:prstGeom>
          <a:solidFill>
            <a:srgbClr val="92D050">
              <a:alpha val="14902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Linguistics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9970178-2396-4C44-B027-89DAEDB37AC4}"/>
              </a:ext>
            </a:extLst>
          </p:cNvPr>
          <p:cNvSpPr>
            <a:spLocks/>
          </p:cNvSpPr>
          <p:nvPr/>
        </p:nvSpPr>
        <p:spPr bwMode="auto">
          <a:xfrm rot="-1070082">
            <a:off x="5489575" y="977900"/>
            <a:ext cx="2286000" cy="1371600"/>
          </a:xfrm>
          <a:prstGeom prst="ellipse">
            <a:avLst/>
          </a:prstGeom>
          <a:solidFill>
            <a:srgbClr val="92D050">
              <a:alpha val="14902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Statistics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3F0C407-05FB-42BE-95A8-208946BF2AF7}"/>
              </a:ext>
            </a:extLst>
          </p:cNvPr>
          <p:cNvSpPr>
            <a:spLocks/>
          </p:cNvSpPr>
          <p:nvPr/>
        </p:nvSpPr>
        <p:spPr bwMode="auto">
          <a:xfrm rot="978946">
            <a:off x="844550" y="1284288"/>
            <a:ext cx="2286000" cy="1371600"/>
          </a:xfrm>
          <a:prstGeom prst="ellipse">
            <a:avLst/>
          </a:prstGeom>
          <a:solidFill>
            <a:srgbClr val="92D050">
              <a:alpha val="14902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Electrical</a:t>
            </a:r>
          </a:p>
          <a:p>
            <a:pPr eaLnBrk="1" hangingPunct="1"/>
            <a:r>
              <a:rPr lang="en-US" altLang="zh-CN"/>
              <a:t>Engineering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D46F917-49A9-442E-BC79-9039C1CFBB95}"/>
              </a:ext>
            </a:extLst>
          </p:cNvPr>
          <p:cNvSpPr>
            <a:spLocks/>
          </p:cNvSpPr>
          <p:nvPr/>
        </p:nvSpPr>
        <p:spPr bwMode="auto">
          <a:xfrm>
            <a:off x="457200" y="3505200"/>
            <a:ext cx="2286000" cy="1371600"/>
          </a:xfrm>
          <a:prstGeom prst="ellipse">
            <a:avLst/>
          </a:prstGeom>
          <a:solidFill>
            <a:srgbClr val="92D050">
              <a:alpha val="14902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Design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9FB4B50-E524-41A3-8682-4A82C8F83031}"/>
              </a:ext>
            </a:extLst>
          </p:cNvPr>
          <p:cNvSpPr>
            <a:spLocks/>
          </p:cNvSpPr>
          <p:nvPr/>
        </p:nvSpPr>
        <p:spPr bwMode="auto">
          <a:xfrm rot="-1676776">
            <a:off x="965200" y="4473575"/>
            <a:ext cx="2209800" cy="1419225"/>
          </a:xfrm>
          <a:prstGeom prst="ellipse">
            <a:avLst/>
          </a:prstGeom>
          <a:solidFill>
            <a:srgbClr val="92D050">
              <a:alpha val="14902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Psychology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D26D45-D09F-492C-85AF-0739F2BF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灯片编号占位符 5">
            <a:extLst>
              <a:ext uri="{FF2B5EF4-FFF2-40B4-BE49-F238E27FC236}">
                <a16:creationId xmlns:a16="http://schemas.microsoft.com/office/drawing/2014/main" id="{0B0CD0A1-BD5C-4DDC-BDC3-1B312807B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AD9E0F1-A013-4B79-88A4-BC0ED2909D58}" type="slidenum">
              <a:rPr lang="zh-CN" altLang="en-US" sz="1400" b="0">
                <a:latin typeface="Times New Roman" panose="02020603050405020304" pitchFamily="18" charset="0"/>
              </a:rPr>
              <a:pPr/>
              <a:t>49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6DB0E954-6590-4F68-8885-72E19B348A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381000"/>
            <a:ext cx="8305799" cy="636814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System Track Courses</a:t>
            </a: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7091FB07-F91D-48C8-A3F0-FF89D18EF079}"/>
              </a:ext>
            </a:extLst>
          </p:cNvPr>
          <p:cNvSpPr/>
          <p:nvPr/>
        </p:nvSpPr>
        <p:spPr>
          <a:xfrm>
            <a:off x="1219200" y="4876800"/>
            <a:ext cx="6400800" cy="790564"/>
          </a:xfrm>
          <a:prstGeom prst="roundRect">
            <a:avLst>
              <a:gd name="adj" fmla="val 31556"/>
            </a:avLst>
          </a:prstGeom>
          <a:noFill/>
          <a:ln w="38100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Introduction to Computer Systems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CFB55FC7-7489-462C-9EF9-60D0E8D01DB9}"/>
              </a:ext>
            </a:extLst>
          </p:cNvPr>
          <p:cNvSpPr/>
          <p:nvPr/>
        </p:nvSpPr>
        <p:spPr>
          <a:xfrm rot="5400000">
            <a:off x="527443" y="2749157"/>
            <a:ext cx="2571768" cy="1035854"/>
          </a:xfrm>
          <a:prstGeom prst="roundRect">
            <a:avLst>
              <a:gd name="adj" fmla="val 18822"/>
            </a:avLst>
          </a:prstGeom>
          <a:noFill/>
          <a:ln w="28575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Operating Systems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42D0D375-2D71-45F8-800F-5C738F4EF739}"/>
              </a:ext>
            </a:extLst>
          </p:cNvPr>
          <p:cNvSpPr/>
          <p:nvPr/>
        </p:nvSpPr>
        <p:spPr>
          <a:xfrm rot="5400000">
            <a:off x="1938342" y="2767018"/>
            <a:ext cx="2571768" cy="1000132"/>
          </a:xfrm>
          <a:prstGeom prst="roundRect">
            <a:avLst>
              <a:gd name="adj" fmla="val 18822"/>
            </a:avLst>
          </a:prstGeom>
          <a:noFill/>
          <a:ln w="28575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Architecture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D82C2B06-3EA1-4F76-8BE1-C491BA73424E}"/>
              </a:ext>
            </a:extLst>
          </p:cNvPr>
          <p:cNvSpPr/>
          <p:nvPr/>
        </p:nvSpPr>
        <p:spPr>
          <a:xfrm rot="5400000">
            <a:off x="3242087" y="2820595"/>
            <a:ext cx="2571768" cy="892978"/>
          </a:xfrm>
          <a:prstGeom prst="roundRect">
            <a:avLst>
              <a:gd name="adj" fmla="val 18822"/>
            </a:avLst>
          </a:prstGeom>
          <a:noFill/>
          <a:ln w="28575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Compilers</a:t>
            </a:r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8FA45E8C-D91D-47AD-B426-766B5A2F28EC}"/>
              </a:ext>
            </a:extLst>
          </p:cNvPr>
          <p:cNvSpPr/>
          <p:nvPr/>
        </p:nvSpPr>
        <p:spPr>
          <a:xfrm rot="5400000">
            <a:off x="4420814" y="2856314"/>
            <a:ext cx="2571768" cy="821540"/>
          </a:xfrm>
          <a:prstGeom prst="roundRect">
            <a:avLst>
              <a:gd name="adj" fmla="val 18822"/>
            </a:avLst>
          </a:prstGeom>
          <a:noFill/>
          <a:ln w="28575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Distributed Systems</a:t>
            </a:r>
          </a:p>
        </p:txBody>
      </p: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852D6111-4931-4B4E-B140-965D16821C74}"/>
              </a:ext>
            </a:extLst>
          </p:cNvPr>
          <p:cNvSpPr/>
          <p:nvPr/>
        </p:nvSpPr>
        <p:spPr>
          <a:xfrm rot="5400000">
            <a:off x="5601886" y="2856314"/>
            <a:ext cx="2571768" cy="821540"/>
          </a:xfrm>
          <a:prstGeom prst="roundRect">
            <a:avLst>
              <a:gd name="adj" fmla="val 18822"/>
            </a:avLst>
          </a:prstGeom>
          <a:noFill/>
          <a:ln w="28575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DBMS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6E85F-0364-40D2-804F-6FD0681A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It’s Important to Understand How Things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4B7F07-806E-4B0E-8353-9C0101275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76800"/>
          </a:xfrm>
        </p:spPr>
        <p:txBody>
          <a:bodyPr/>
          <a:lstStyle/>
          <a:p>
            <a:r>
              <a:rPr lang="en-US" altLang="zh-CN" sz="2400" dirty="0"/>
              <a:t>Why do I need to know this stuff?</a:t>
            </a:r>
          </a:p>
          <a:p>
            <a:pPr lvl="1"/>
            <a:r>
              <a:rPr lang="en-US" altLang="zh-CN" sz="2000" dirty="0"/>
              <a:t>Abstraction is good, but don’t forget reality</a:t>
            </a:r>
          </a:p>
          <a:p>
            <a:r>
              <a:rPr lang="en-US" altLang="zh-CN" sz="2400" dirty="0"/>
              <a:t>Most CS courses emphasize abstraction</a:t>
            </a:r>
          </a:p>
          <a:p>
            <a:pPr lvl="1"/>
            <a:r>
              <a:rPr lang="en-US" altLang="zh-CN" sz="2000" dirty="0"/>
              <a:t>Abstract data types</a:t>
            </a:r>
          </a:p>
          <a:p>
            <a:pPr lvl="1"/>
            <a:r>
              <a:rPr lang="en-US" altLang="zh-CN" sz="2000" dirty="0"/>
              <a:t>Asymptotic analysis</a:t>
            </a:r>
          </a:p>
          <a:p>
            <a:r>
              <a:rPr lang="en-US" altLang="zh-CN" sz="2400" dirty="0"/>
              <a:t>These abstractions have limits</a:t>
            </a:r>
          </a:p>
          <a:p>
            <a:pPr lvl="1"/>
            <a:r>
              <a:rPr lang="en-US" altLang="zh-CN" sz="2000" dirty="0"/>
              <a:t>Especially in the presence of bugs</a:t>
            </a:r>
          </a:p>
          <a:p>
            <a:pPr lvl="1"/>
            <a:r>
              <a:rPr lang="en-US" altLang="zh-CN" sz="2000" dirty="0"/>
              <a:t>Need to understand details of underlying implementations</a:t>
            </a:r>
          </a:p>
          <a:p>
            <a:pPr lvl="1"/>
            <a:r>
              <a:rPr lang="en-US" altLang="zh-CN" sz="2000" dirty="0"/>
              <a:t>Sometimes the abstract interfaces don’t provide the level of control or performance you need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D10810-BF1D-4FD4-BBD3-38D641C1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301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413657" y="152400"/>
            <a:ext cx="8382000" cy="1143000"/>
          </a:xfrm>
          <a:ln/>
        </p:spPr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Great Reality #1: </a:t>
            </a:r>
            <a:br>
              <a:rPr lang="en-US" b="1" dirty="0"/>
            </a:br>
            <a:r>
              <a:rPr lang="en-US" b="1" dirty="0" err="1"/>
              <a:t>Ints</a:t>
            </a:r>
            <a:r>
              <a:rPr lang="en-US" b="1" dirty="0"/>
              <a:t> are not Integers, Floats are not </a:t>
            </a:r>
            <a:r>
              <a:rPr lang="en-US" b="1" dirty="0" err="1"/>
              <a:t>Reals</a:t>
            </a:r>
            <a:endParaRPr lang="en-US" b="1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5029200"/>
          </a:xfrm>
          <a:ln/>
        </p:spPr>
        <p:txBody>
          <a:bodyPr/>
          <a:lstStyle/>
          <a:p>
            <a:r>
              <a:rPr lang="en-US" sz="2400" dirty="0"/>
              <a:t>Example 1: Is x</a:t>
            </a:r>
            <a:r>
              <a:rPr lang="en-US" sz="2400" baseline="32000" dirty="0"/>
              <a:t>2</a:t>
            </a:r>
            <a:r>
              <a:rPr lang="en-US" sz="2400" dirty="0"/>
              <a:t> ≥ 0?</a:t>
            </a:r>
          </a:p>
          <a:p>
            <a:pPr marL="552450" lvl="1">
              <a:spcBef>
                <a:spcPts val="1600"/>
              </a:spcBef>
            </a:pPr>
            <a:r>
              <a:rPr lang="en-US" sz="2000" dirty="0"/>
              <a:t>Float’s: Yes!</a:t>
            </a:r>
          </a:p>
          <a:p>
            <a:pPr marL="552450" lvl="1">
              <a:spcBef>
                <a:spcPts val="9600"/>
              </a:spcBef>
            </a:pPr>
            <a:r>
              <a:rPr lang="en-US" sz="2000" dirty="0" err="1"/>
              <a:t>Int’s</a:t>
            </a:r>
            <a:r>
              <a:rPr lang="en-US" sz="2000" dirty="0"/>
              <a:t>:</a:t>
            </a:r>
          </a:p>
          <a:p>
            <a:pPr marL="838200" lvl="2"/>
            <a:r>
              <a:rPr lang="en-US" sz="1800" dirty="0">
                <a:ea typeface="Zapf Dingbats" charset="2"/>
                <a:cs typeface="Zapf Dingbats" charset="2"/>
              </a:rPr>
              <a:t> 40000 * 40000 </a:t>
            </a:r>
            <a:r>
              <a:rPr lang="en-US" sz="1800" dirty="0"/>
              <a:t>--&gt; </a:t>
            </a:r>
            <a:r>
              <a:rPr lang="en-US" sz="1800" dirty="0">
                <a:ea typeface="Zapf Dingbats" charset="2"/>
                <a:cs typeface="Zapf Dingbats" charset="2"/>
              </a:rPr>
              <a:t>1600000000</a:t>
            </a:r>
            <a:endParaRPr lang="en-US" sz="1800" dirty="0"/>
          </a:p>
          <a:p>
            <a:pPr marL="838200" lvl="2"/>
            <a:r>
              <a:rPr lang="en-US" sz="1800" dirty="0">
                <a:ea typeface="Zapf Dingbats" charset="2"/>
                <a:cs typeface="Zapf Dingbats" charset="2"/>
              </a:rPr>
              <a:t> 50000 * 50000 </a:t>
            </a:r>
            <a:r>
              <a:rPr lang="en-US" sz="1800" dirty="0"/>
              <a:t>--&gt; </a:t>
            </a:r>
            <a:r>
              <a:rPr lang="en-US" sz="1800" dirty="0">
                <a:ea typeface="Zapf Dingbats" charset="2"/>
                <a:cs typeface="Zapf Dingbats" charset="2"/>
              </a:rPr>
              <a:t>?</a:t>
            </a:r>
            <a:endParaRPr lang="en-US" sz="1800" dirty="0"/>
          </a:p>
          <a:p>
            <a:r>
              <a:rPr lang="en-US" sz="2400" dirty="0"/>
              <a:t>Example 2: Is (</a:t>
            </a:r>
            <a:r>
              <a:rPr lang="en-US" sz="2400" dirty="0" err="1"/>
              <a:t>x</a:t>
            </a:r>
            <a:r>
              <a:rPr lang="en-US" sz="2400" dirty="0"/>
              <a:t> + </a:t>
            </a:r>
            <a:r>
              <a:rPr lang="en-US" sz="2400" dirty="0" err="1"/>
              <a:t>y</a:t>
            </a:r>
            <a:r>
              <a:rPr lang="en-US" sz="2400" dirty="0"/>
              <a:t>) + </a:t>
            </a:r>
            <a:r>
              <a:rPr lang="en-US" sz="2400" dirty="0" err="1"/>
              <a:t>z</a:t>
            </a:r>
            <a:r>
              <a:rPr lang="en-US" sz="2400" dirty="0"/>
              <a:t>  =  </a:t>
            </a:r>
            <a:r>
              <a:rPr lang="en-US" sz="2400" dirty="0" err="1"/>
              <a:t>x</a:t>
            </a:r>
            <a:r>
              <a:rPr lang="en-US" sz="2400" dirty="0"/>
              <a:t> + (</a:t>
            </a:r>
            <a:r>
              <a:rPr lang="en-US" sz="2400" dirty="0" err="1"/>
              <a:t>y</a:t>
            </a:r>
            <a:r>
              <a:rPr lang="en-US" sz="2400" dirty="0"/>
              <a:t> + </a:t>
            </a:r>
            <a:r>
              <a:rPr lang="en-US" sz="2400" dirty="0" err="1"/>
              <a:t>z</a:t>
            </a:r>
            <a:r>
              <a:rPr lang="en-US" sz="2400" dirty="0"/>
              <a:t>)?</a:t>
            </a:r>
          </a:p>
          <a:p>
            <a:pPr marL="552450" lvl="1"/>
            <a:r>
              <a:rPr lang="en-US" sz="2000" dirty="0"/>
              <a:t>Unsigned &amp; Signed </a:t>
            </a:r>
            <a:r>
              <a:rPr lang="en-US" sz="2000" dirty="0" err="1"/>
              <a:t>Int’s</a:t>
            </a:r>
            <a:r>
              <a:rPr lang="en-US" sz="2000" dirty="0"/>
              <a:t>: Yes!</a:t>
            </a:r>
          </a:p>
          <a:p>
            <a:pPr marL="552450" lvl="1"/>
            <a:r>
              <a:rPr lang="en-US" sz="2000" dirty="0"/>
              <a:t>Float’s:	</a:t>
            </a:r>
          </a:p>
          <a:p>
            <a:pPr marL="838200" lvl="2"/>
            <a:r>
              <a:rPr lang="en-US" sz="1800" dirty="0"/>
              <a:t> (1e20 + -1e20) + 3.14 --&gt; 3.14</a:t>
            </a:r>
          </a:p>
          <a:p>
            <a:pPr marL="838200" lvl="2"/>
            <a:r>
              <a:rPr lang="en-US" sz="1800" dirty="0"/>
              <a:t> 1e20 + (-1e20 + 3.14) --&gt; ??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8800" y="1900238"/>
            <a:ext cx="5524500" cy="182086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7174" name="Rectangle 6"/>
          <p:cNvSpPr>
            <a:spLocks/>
          </p:cNvSpPr>
          <p:nvPr/>
        </p:nvSpPr>
        <p:spPr bwMode="auto">
          <a:xfrm>
            <a:off x="7342188" y="6578600"/>
            <a:ext cx="1727200" cy="254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Source: xkcd.com/571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4383822-A6BE-42CF-AEB1-737A6578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 bldLvl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199" y="304800"/>
            <a:ext cx="8305799" cy="636814"/>
          </a:xfrm>
        </p:spPr>
        <p:txBody>
          <a:bodyPr/>
          <a:lstStyle/>
          <a:p>
            <a:r>
              <a:rPr lang="en-US" b="1" dirty="0"/>
              <a:t>Computer Arithmetic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199" y="990600"/>
            <a:ext cx="8305800" cy="5334000"/>
          </a:xfrm>
        </p:spPr>
        <p:txBody>
          <a:bodyPr/>
          <a:lstStyle/>
          <a:p>
            <a:r>
              <a:rPr lang="en-US" sz="2400" dirty="0"/>
              <a:t>Does not generate random values</a:t>
            </a:r>
          </a:p>
          <a:p>
            <a:pPr lvl="1"/>
            <a:r>
              <a:rPr lang="en-US" sz="2000" dirty="0"/>
              <a:t>Arithmetic operations have important mathematical properties</a:t>
            </a:r>
          </a:p>
          <a:p>
            <a:r>
              <a:rPr lang="en-US" sz="2400" dirty="0"/>
              <a:t>Cannot assume all “usual” mathematical properties</a:t>
            </a:r>
          </a:p>
          <a:p>
            <a:pPr lvl="1"/>
            <a:r>
              <a:rPr lang="en-US" sz="2000" dirty="0"/>
              <a:t>Due to finiteness of representations</a:t>
            </a:r>
          </a:p>
          <a:p>
            <a:pPr lvl="1"/>
            <a:r>
              <a:rPr lang="en-US" sz="2000" dirty="0"/>
              <a:t>Integer operations satisfy “ring” properties</a:t>
            </a:r>
          </a:p>
          <a:p>
            <a:pPr lvl="2"/>
            <a:r>
              <a:rPr lang="en-US" sz="1800" dirty="0"/>
              <a:t>Commutativity, associativity, distributivity</a:t>
            </a:r>
          </a:p>
          <a:p>
            <a:pPr lvl="1"/>
            <a:r>
              <a:rPr lang="en-US" sz="2000" dirty="0"/>
              <a:t>Floating point operations satisfy “ordering” properties</a:t>
            </a:r>
          </a:p>
          <a:p>
            <a:pPr lvl="2"/>
            <a:r>
              <a:rPr lang="en-US" sz="1800" dirty="0"/>
              <a:t>Monotonicity, values of signs</a:t>
            </a:r>
          </a:p>
          <a:p>
            <a:r>
              <a:rPr lang="en-US" sz="2400" dirty="0"/>
              <a:t>Observation</a:t>
            </a:r>
          </a:p>
          <a:p>
            <a:pPr lvl="1"/>
            <a:r>
              <a:rPr lang="en-US" sz="2000" dirty="0"/>
              <a:t>Need to understand which abstractions apply in which contexts</a:t>
            </a:r>
          </a:p>
          <a:p>
            <a:pPr lvl="1"/>
            <a:r>
              <a:rPr lang="en-US" sz="2000" dirty="0"/>
              <a:t>Important issues for compiler writers and serious application programmers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D410E78-04F1-4083-A866-DD59D22EC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199" y="201386"/>
            <a:ext cx="8305799" cy="865414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Great Reality #2: </a:t>
            </a:r>
            <a:br>
              <a:rPr lang="en-US" b="1" dirty="0"/>
            </a:br>
            <a:r>
              <a:rPr lang="en-US" b="1" dirty="0"/>
              <a:t>You’ve Got to Know Assembly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2705" y="1219200"/>
            <a:ext cx="8305800" cy="5334000"/>
          </a:xfrm>
        </p:spPr>
        <p:txBody>
          <a:bodyPr/>
          <a:lstStyle/>
          <a:p>
            <a:r>
              <a:rPr lang="en-US" sz="2400" dirty="0"/>
              <a:t>Chances are, you’ll never write programs in assembly</a:t>
            </a:r>
          </a:p>
          <a:p>
            <a:pPr lvl="1"/>
            <a:r>
              <a:rPr lang="en-US" sz="2000" dirty="0"/>
              <a:t>Compilers are much better &amp; more patient than you are</a:t>
            </a:r>
          </a:p>
          <a:p>
            <a:r>
              <a:rPr lang="en-US" sz="2400" dirty="0"/>
              <a:t>But: Understanding assembly is key to machine-level execution model</a:t>
            </a:r>
          </a:p>
          <a:p>
            <a:pPr lvl="1"/>
            <a:r>
              <a:rPr lang="en-US" sz="2000" dirty="0"/>
              <a:t>Behavior of programs in presence of bugs</a:t>
            </a:r>
          </a:p>
          <a:p>
            <a:pPr lvl="2"/>
            <a:r>
              <a:rPr lang="en-US" sz="1800" dirty="0"/>
              <a:t>High-level language models break down</a:t>
            </a:r>
          </a:p>
          <a:p>
            <a:pPr lvl="1"/>
            <a:r>
              <a:rPr lang="en-US" sz="2000" dirty="0"/>
              <a:t>Tuning program performance</a:t>
            </a:r>
          </a:p>
          <a:p>
            <a:pPr lvl="2"/>
            <a:r>
              <a:rPr lang="en-US" sz="1800" dirty="0"/>
              <a:t>Understand optimizations done / not done by the compiler</a:t>
            </a:r>
          </a:p>
          <a:p>
            <a:pPr lvl="2"/>
            <a:r>
              <a:rPr lang="en-US" sz="1800" dirty="0"/>
              <a:t>Understanding sources of program inefficiency</a:t>
            </a:r>
          </a:p>
          <a:p>
            <a:pPr lvl="1"/>
            <a:r>
              <a:rPr lang="en-US" sz="2000" dirty="0"/>
              <a:t>Implementing system software</a:t>
            </a:r>
          </a:p>
          <a:p>
            <a:pPr lvl="2"/>
            <a:r>
              <a:rPr lang="en-US" sz="1800" dirty="0"/>
              <a:t>Compiler has machine code as target</a:t>
            </a:r>
          </a:p>
          <a:p>
            <a:pPr lvl="2"/>
            <a:r>
              <a:rPr lang="en-US" sz="1800" dirty="0"/>
              <a:t>Operating systems must manage process state</a:t>
            </a:r>
          </a:p>
          <a:p>
            <a:pPr lvl="1"/>
            <a:r>
              <a:rPr lang="en-US" sz="2000" dirty="0"/>
              <a:t>Creating / fighting malware</a:t>
            </a:r>
          </a:p>
          <a:p>
            <a:pPr lvl="2"/>
            <a:r>
              <a:rPr lang="en-US" sz="1800" dirty="0"/>
              <a:t>x86 assembly is the language of choice!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3AA2627-EDFB-4B5B-9696-129EF4D1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424182" cy="1701800"/>
          </a:xfrm>
          <a:ln/>
        </p:spPr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Great Reality #3: </a:t>
            </a:r>
            <a:r>
              <a:rPr lang="en-US" b="1" dirty="0"/>
              <a:t>Memory Matters</a:t>
            </a:r>
            <a:br>
              <a:rPr lang="en-US" b="1" dirty="0"/>
            </a:br>
            <a:r>
              <a:rPr lang="en-US" sz="2800" b="1" dirty="0"/>
              <a:t>Random Access Memory Is an Unphysical Abstraction</a:t>
            </a:r>
            <a:endParaRPr lang="en-US" sz="2900" b="1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98600"/>
            <a:ext cx="8382000" cy="4445000"/>
          </a:xfrm>
          <a:ln/>
        </p:spPr>
        <p:txBody>
          <a:bodyPr/>
          <a:lstStyle/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Memory is not unbounded</a:t>
            </a:r>
          </a:p>
          <a:p>
            <a:pPr marL="552450" lvl="1"/>
            <a:r>
              <a:rPr lang="en-US" sz="2000" dirty="0"/>
              <a:t>It must be allocated and managed</a:t>
            </a:r>
          </a:p>
          <a:p>
            <a:pPr marL="552450" lvl="1"/>
            <a:r>
              <a:rPr lang="en-US" sz="2000" dirty="0"/>
              <a:t>Many applications are memory dominated</a:t>
            </a:r>
          </a:p>
          <a:p>
            <a:r>
              <a:rPr lang="en-US" sz="2400" dirty="0"/>
              <a:t>Memory referencing bugs especially pernicious</a:t>
            </a:r>
          </a:p>
          <a:p>
            <a:pPr marL="552450" lvl="1"/>
            <a:r>
              <a:rPr lang="en-US" sz="2000" dirty="0"/>
              <a:t>Effects are distant in both time and space</a:t>
            </a:r>
          </a:p>
          <a:p>
            <a:r>
              <a:rPr lang="en-US" sz="2400" dirty="0"/>
              <a:t>Memory performance is not uniform</a:t>
            </a:r>
          </a:p>
          <a:p>
            <a:pPr marL="552450" lvl="1"/>
            <a:r>
              <a:rPr lang="en-US" sz="2000" dirty="0"/>
              <a:t>Cache and virtual memory effects can greatly affect program performance</a:t>
            </a:r>
          </a:p>
          <a:p>
            <a:pPr marL="552450" lvl="1"/>
            <a:r>
              <a:rPr lang="en-US" sz="2000" dirty="0"/>
              <a:t>Adapting program to characteristics of memory system can lead to major speed improvements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4C38F8-3198-4E57-AF4F-6E7B7C9B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91111-FDA0-40C1-BB89-68CC8A010988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11055</TotalTime>
  <Words>2254</Words>
  <Application>Microsoft Office PowerPoint</Application>
  <PresentationFormat>全屏显示(4:3)</PresentationFormat>
  <Paragraphs>545</Paragraphs>
  <Slides>49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1" baseType="lpstr">
      <vt:lpstr>Lane - Narrow</vt:lpstr>
      <vt:lpstr>Arial</vt:lpstr>
      <vt:lpstr>Arial Narrow</vt:lpstr>
      <vt:lpstr>Calibri</vt:lpstr>
      <vt:lpstr>Calibri Bold</vt:lpstr>
      <vt:lpstr>Comic Sans MS</vt:lpstr>
      <vt:lpstr>Courier New</vt:lpstr>
      <vt:lpstr>Times</vt:lpstr>
      <vt:lpstr>Times New Roman</vt:lpstr>
      <vt:lpstr>Verdana</vt:lpstr>
      <vt:lpstr>Wingdings 2</vt:lpstr>
      <vt:lpstr>icfp99</vt:lpstr>
      <vt:lpstr>Course Overview</vt:lpstr>
      <vt:lpstr>Teaching Team</vt:lpstr>
      <vt:lpstr>Grading</vt:lpstr>
      <vt:lpstr>(Systems) Knowledge is Power!</vt:lpstr>
      <vt:lpstr>It’s Important to Understand How Things Work</vt:lpstr>
      <vt:lpstr>Great Reality #1:  Ints are not Integers, Floats are not Reals</vt:lpstr>
      <vt:lpstr>Computer Arithmetic</vt:lpstr>
      <vt:lpstr>Great Reality #2:  You’ve Got to Know Assembly</vt:lpstr>
      <vt:lpstr>Great Reality #3: Memory Matters Random Access Memory Is an Unphysical Abstraction</vt:lpstr>
      <vt:lpstr>Memory Referencing Bug Example</vt:lpstr>
      <vt:lpstr>Memory Referencing Bug Example</vt:lpstr>
      <vt:lpstr>Memory Referencing Errors</vt:lpstr>
      <vt:lpstr>Great Reality #4: There’s more to performance than asymptotic complexity </vt:lpstr>
      <vt:lpstr>Memory System Performance Example</vt:lpstr>
      <vt:lpstr>Why The Performance Differs</vt:lpstr>
      <vt:lpstr>Great Reality #5: Computers do more than execute programs</vt:lpstr>
      <vt:lpstr>Course Perspective</vt:lpstr>
      <vt:lpstr>Course Perspective (Cont.)</vt:lpstr>
      <vt:lpstr>The Big Deal</vt:lpstr>
      <vt:lpstr>Textbooks</vt:lpstr>
      <vt:lpstr>Overview of Computer Systems</vt:lpstr>
      <vt:lpstr>Outline</vt:lpstr>
      <vt:lpstr>Layers of Computer Systems</vt:lpstr>
      <vt:lpstr>The first general purpose computer</vt:lpstr>
      <vt:lpstr>Computer Hardware - Von Neumann Architecture</vt:lpstr>
      <vt:lpstr>EDVAC(1944.8,1945.6,1949.8,1951-1961)</vt:lpstr>
      <vt:lpstr>IA-32</vt:lpstr>
      <vt:lpstr>IA-32</vt:lpstr>
      <vt:lpstr>IA-32</vt:lpstr>
      <vt:lpstr>Operating Systems</vt:lpstr>
      <vt:lpstr>Operating Systems</vt:lpstr>
      <vt:lpstr>Linux</vt:lpstr>
      <vt:lpstr>PowerPoint 演示文稿</vt:lpstr>
      <vt:lpstr>PowerPoint 演示文稿</vt:lpstr>
      <vt:lpstr>Utilities</vt:lpstr>
      <vt:lpstr>Compilation</vt:lpstr>
      <vt:lpstr>GNU</vt:lpstr>
      <vt:lpstr>Networking</vt:lpstr>
      <vt:lpstr>Cloud</vt:lpstr>
      <vt:lpstr>Platforms</vt:lpstr>
      <vt:lpstr>Important Themes</vt:lpstr>
      <vt:lpstr>PowerPoint 演示文稿</vt:lpstr>
      <vt:lpstr>Roles of Computer Systems</vt:lpstr>
      <vt:lpstr>Increasing the Footprint of CS</vt:lpstr>
      <vt:lpstr>Footprint of CS Students Saw Previously</vt:lpstr>
      <vt:lpstr>...in a More Diverse Set of Areas</vt:lpstr>
      <vt:lpstr>Total Potential Footprint is Larger</vt:lpstr>
      <vt:lpstr>“Big Tent” Computer Science</vt:lpstr>
      <vt:lpstr>System Track Courses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Li Yi</cp:lastModifiedBy>
  <cp:revision>425</cp:revision>
  <dcterms:created xsi:type="dcterms:W3CDTF">2000-01-15T07:54:11Z</dcterms:created>
  <dcterms:modified xsi:type="dcterms:W3CDTF">2023-02-24T04:51:50Z</dcterms:modified>
</cp:coreProperties>
</file>