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858" r:id="rId2"/>
    <p:sldId id="258" r:id="rId3"/>
    <p:sldId id="259" r:id="rId4"/>
    <p:sldId id="260" r:id="rId5"/>
    <p:sldId id="261" r:id="rId6"/>
    <p:sldId id="262" r:id="rId7"/>
    <p:sldId id="316" r:id="rId8"/>
    <p:sldId id="265" r:id="rId9"/>
    <p:sldId id="315" r:id="rId10"/>
    <p:sldId id="263" r:id="rId11"/>
    <p:sldId id="264" r:id="rId12"/>
    <p:sldId id="266" r:id="rId13"/>
    <p:sldId id="311" r:id="rId14"/>
    <p:sldId id="267" r:id="rId15"/>
    <p:sldId id="299" r:id="rId16"/>
    <p:sldId id="269" r:id="rId17"/>
    <p:sldId id="270" r:id="rId18"/>
    <p:sldId id="305" r:id="rId19"/>
    <p:sldId id="307" r:id="rId20"/>
    <p:sldId id="306" r:id="rId21"/>
    <p:sldId id="312" r:id="rId22"/>
    <p:sldId id="313" r:id="rId23"/>
    <p:sldId id="271" r:id="rId24"/>
    <p:sldId id="272" r:id="rId25"/>
    <p:sldId id="273" r:id="rId26"/>
    <p:sldId id="274" r:id="rId27"/>
    <p:sldId id="275" r:id="rId28"/>
    <p:sldId id="276" r:id="rId29"/>
    <p:sldId id="278" r:id="rId30"/>
    <p:sldId id="279" r:id="rId31"/>
    <p:sldId id="280" r:id="rId32"/>
    <p:sldId id="281" r:id="rId33"/>
    <p:sldId id="282" r:id="rId34"/>
    <p:sldId id="283" r:id="rId35"/>
    <p:sldId id="302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2" r:id="rId44"/>
    <p:sldId id="293" r:id="rId45"/>
    <p:sldId id="300" r:id="rId46"/>
    <p:sldId id="301" r:id="rId47"/>
    <p:sldId id="303" r:id="rId48"/>
    <p:sldId id="277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1" autoAdjust="0"/>
    <p:restoredTop sz="95282" autoAdjust="0"/>
  </p:normalViewPr>
  <p:slideViewPr>
    <p:cSldViewPr>
      <p:cViewPr varScale="1">
        <p:scale>
          <a:sx n="94" d="100"/>
          <a:sy n="94" d="100"/>
        </p:scale>
        <p:origin x="480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CDD515-D8AC-9047-A613-728B69C45B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9AE08-E074-DF47-906F-E8E88B99A2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C303025C-714F-41FB-B892-6890FC891A03}" type="datetimeFigureOut">
              <a:rPr lang="zh-CN" altLang="en-US"/>
              <a:pPr>
                <a:defRPr/>
              </a:pPr>
              <a:t>2022/9/23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DE9F5-A4E7-694D-BCCB-773A2DFDA2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94993-55E0-1B42-8F91-664F084A83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185DE577-FEFA-4C1B-8682-B32525E408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B0F4C5-F12E-D749-8B08-A164C34720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7444BDE-0CA4-614B-AD78-22B3CE63B4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DDEFD0-DDE0-42FF-82D8-1BBBC28EC41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7397C34-D266-EA4D-B05A-6A00820DF9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05C287F-B197-1744-8FE5-B325589A60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D3A1444-6368-BE45-B9BB-8E97FBEDA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25DCCC2-483D-44CE-A26A-86FA3687D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82078998-A955-4DE7-801D-7C555BE34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A8F7EB-0C77-472A-B589-A3A11EE79989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DEDE4AB-EA25-4116-8D38-4A0328858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0E6E1BB-1D2F-4D97-A588-733359B4F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95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7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1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C0DFBE4-0A29-4E48-BB58-953912FF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67192-0942-48CE-ABC8-088C6F3CEA9A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7A365BE-ACB5-4342-A199-6F5C3C7B7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12054-71BD-4DBD-94F1-947CDF27EC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7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24" y="152400"/>
            <a:ext cx="8296275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830580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116AE-0418-4515-B5D1-CC2DED391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540C0-2C01-4014-B44D-01FB170B85B3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A0432E-8565-47A6-8BBB-70C45D8C4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04B8-883A-4C73-9BB3-B6B988A4ED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C26E8D-604E-430F-9A2D-9639050F4F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3AB59-42ED-4531-966D-CFFA251E654C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2918D9-B5A0-4544-ADB2-8F181FA1EF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39C9F-14D6-4773-835E-6DF4AAFFCC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4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01386"/>
            <a:ext cx="8305799" cy="636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B3BBA6-A1C2-4F36-8BDC-75BCFF450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62642" y="6400799"/>
            <a:ext cx="1524000" cy="25309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3B367-4501-4D1B-A4C4-C3E56090381C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C00314-1880-4CA6-A6AF-72BAAFDED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67598" y="6400799"/>
            <a:ext cx="1295400" cy="25445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91111-FDA0-40C1-BB89-68CC8A0109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88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1DD48-0C88-4D76-A4D1-7A1F36F958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DBA31-7245-489B-A95A-3953FB470E3C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A33CC4-75FF-417B-90BE-48CB5303F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64DCD-0116-495B-A1BD-9C31B6AD8C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8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6AE53-8F1C-4E78-873C-03420A26B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8AD27-A1DC-42AE-87A7-8F4051AF440B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E22D2-0E6A-411B-B210-711AE41EBF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67600" y="6324600"/>
            <a:ext cx="1295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58AC4-9EE5-4F8A-93AF-B259E05D2F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07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0494"/>
            <a:ext cx="8229600" cy="69770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604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604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E90286-43C9-49EB-A2A6-7464C42DF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BB91E-9840-4C02-9DF8-227006D8B96A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12748A7-4693-4A96-A707-E5137239A3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FF4F3-E001-40E7-B1D3-A048F84620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23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3D2692-9270-46C9-A1C1-AD9A3BB5E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22564-CC8E-49F4-B60D-5E0594CABC56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282057-A628-4062-BFA3-F64B218D7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F2893-BD81-4B20-8850-BD19E5472E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95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5BEB76-9793-4161-8C23-A739A3F2CD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2C1D3-EC11-4AB3-8869-9ABB2A0E9D79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5181492-B7A9-4C28-A111-3EC6F5E299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F8B48-7B17-4961-B514-8CFA52A139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03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975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13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278CA-8277-45A6-BFA6-CEB7770980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2EF9E-318C-4EBC-8063-6BAD544367BE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3E3E4-260A-4073-9E18-012820957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C542D-E847-4340-9A7E-0EFD1510FC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31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5D395-57C0-4214-A62E-1D18D596D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D0753-1074-459A-B603-045DE6F3D546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ECB66-1410-4B41-B259-8EEDDBF6A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C7634-C10F-41DB-A1BB-4A6EFD1830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0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C2DEF9-CCC0-43B1-9513-7CEA7B944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6724" y="228600"/>
            <a:ext cx="82962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FBFADBA-0D74-4543-9A7A-241BBE645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CA9CB-CCC8-A140-9452-1994599F72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246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F133D6A-BB7E-4785-9664-EB72BF27D028}" type="datetime1">
              <a:rPr lang="zh-CN" altLang="en-US" smtClean="0"/>
              <a:t>2022/9/22</a:t>
            </a:fld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FCC0097-B054-8144-8276-D4756652F8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599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A99EEC-7018-4048-ADDF-AF6D43368D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upload.wikimedia.org/wikipedia/commons/archive/0/03/20080524210756!Green_check.svg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YUrqdUyE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BE7DED0-84E2-4132-B4F1-15FCEC5A8F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4800" b="1" dirty="0">
                <a:latin typeface="+mn-lt"/>
              </a:rPr>
              <a:t>Floating Point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81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12BF93-E568-4927-AE56-19DE1388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13393"/>
            <a:ext cx="8305799" cy="636814"/>
          </a:xfrm>
          <a:ln/>
        </p:spPr>
        <p:txBody>
          <a:bodyPr/>
          <a:lstStyle/>
          <a:p>
            <a:pPr marL="119063" indent="-119063"/>
            <a:r>
              <a:rPr lang="en-US" dirty="0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077200" cy="5435600"/>
          </a:xfrm>
          <a:ln/>
        </p:spPr>
        <p:txBody>
          <a:bodyPr/>
          <a:lstStyle/>
          <a:p>
            <a:r>
              <a:rPr lang="en-US" dirty="0"/>
              <a:t>IEEE Standard 754</a:t>
            </a:r>
          </a:p>
          <a:p>
            <a:pPr marL="552450" lvl="1"/>
            <a:r>
              <a:rPr lang="en-US" dirty="0"/>
              <a:t>Established in 1985 as uniform standard for floating point arithmetic</a:t>
            </a:r>
          </a:p>
          <a:p>
            <a:pPr marL="838200" lvl="2"/>
            <a:r>
              <a:rPr lang="en-US" dirty="0"/>
              <a:t>Before that, many idiosyncratic formats</a:t>
            </a:r>
          </a:p>
          <a:p>
            <a:pPr marL="552450" lvl="1"/>
            <a:r>
              <a:rPr lang="en-US" dirty="0"/>
              <a:t>Supported by all major CPUs</a:t>
            </a:r>
          </a:p>
          <a:p>
            <a:pPr marL="552450" lvl="1"/>
            <a:r>
              <a:rPr lang="en-US" dirty="0"/>
              <a:t>Some CPUs don’t implement IEEE 754 in full</a:t>
            </a:r>
            <a:br>
              <a:rPr lang="en-US" dirty="0"/>
            </a:br>
            <a:r>
              <a:rPr lang="en-US" dirty="0"/>
              <a:t>e.g., early GPUs, Cell BE processor</a:t>
            </a:r>
          </a:p>
          <a:p>
            <a:pPr marL="552450" lvl="1"/>
            <a:endParaRPr lang="en-US" dirty="0"/>
          </a:p>
          <a:p>
            <a:r>
              <a:rPr lang="en-US" dirty="0"/>
              <a:t>Driven by numerical concerns</a:t>
            </a:r>
          </a:p>
          <a:p>
            <a:pPr marL="552450" lvl="1"/>
            <a:r>
              <a:rPr lang="en-US" dirty="0"/>
              <a:t>Nice standards for rounding, overflow, underflow</a:t>
            </a:r>
          </a:p>
          <a:p>
            <a:pPr marL="552450" lvl="1"/>
            <a:r>
              <a:rPr lang="en-US" dirty="0"/>
              <a:t>Hard to make fast in hardware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Numerical analysts </a:t>
            </a:r>
            <a:r>
              <a:rPr lang="en-US" dirty="0"/>
              <a:t>predominated over </a:t>
            </a:r>
            <a:r>
              <a:rPr lang="en-US" dirty="0">
                <a:solidFill>
                  <a:srgbClr val="C00000"/>
                </a:solidFill>
              </a:rPr>
              <a:t>hardware designers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in defining standard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FADFB9-3C2F-4AC9-97D5-32B6BE02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199" y="76200"/>
            <a:ext cx="8305799" cy="636814"/>
          </a:xfrm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65414"/>
            <a:ext cx="8305800" cy="5334000"/>
          </a:xfrm>
          <a:ln/>
        </p:spPr>
        <p:txBody>
          <a:bodyPr/>
          <a:lstStyle/>
          <a:p>
            <a:r>
              <a:rPr lang="en-US" dirty="0"/>
              <a:t>Single precision: 32 bits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 </a:t>
            </a:r>
            <a:r>
              <a:rPr lang="en-US" dirty="0">
                <a:latin typeface="Calibri" panose="020F0502020204030204" pitchFamily="34" charset="0"/>
              </a:rPr>
              <a:t>7 decimal digits, 10</a:t>
            </a:r>
            <a:r>
              <a:rPr lang="en-US" baseline="30000" dirty="0">
                <a:latin typeface="Calibri" panose="020F0502020204030204" pitchFamily="34" charset="0"/>
              </a:rPr>
              <a:t>±38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  <a:br>
              <a:rPr lang="en-US" dirty="0"/>
            </a:br>
            <a:r>
              <a:rPr lang="en-US" dirty="0">
                <a:latin typeface="Calibri" panose="020F0502020204030204" pitchFamily="34" charset="0"/>
                <a:sym typeface="Symbol"/>
              </a:rPr>
              <a:t> </a:t>
            </a:r>
            <a:r>
              <a:rPr lang="en-US" dirty="0">
                <a:latin typeface="Calibri" panose="020F0502020204030204" pitchFamily="34" charset="0"/>
              </a:rPr>
              <a:t>16 decimal digits, 10</a:t>
            </a:r>
            <a:r>
              <a:rPr lang="en-US" baseline="30000" dirty="0">
                <a:latin typeface="Calibri" panose="020F0502020204030204" pitchFamily="34" charset="0"/>
              </a:rPr>
              <a:t>±308</a:t>
            </a:r>
          </a:p>
          <a:p>
            <a:pPr>
              <a:spcBef>
                <a:spcPts val="10000"/>
              </a:spcBef>
            </a:pPr>
            <a:r>
              <a:rPr lang="en-US" dirty="0"/>
              <a:t>Other formats: half precision, quad precision 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61430"/>
              </p:ext>
            </p:extLst>
          </p:nvPr>
        </p:nvGraphicFramePr>
        <p:xfrm>
          <a:off x="876300" y="2211614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94305"/>
              </p:ext>
            </p:extLst>
          </p:nvPr>
        </p:nvGraphicFramePr>
        <p:xfrm>
          <a:off x="876300" y="4192814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8EC12E-BE9E-4FFC-8AF1-0C3C9827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“kinds” of floating point numbers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1828800" y="1295400"/>
          <a:ext cx="5765800" cy="1016000"/>
        </p:xfrm>
        <a:graphic>
          <a:graphicData uri="http://schemas.openxmlformats.org/drawingml/2006/table">
            <a:tbl>
              <a:tblPr/>
              <a:tblGrid>
                <a:gridCol w="29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H="1">
            <a:off x="1143000" y="2286000"/>
            <a:ext cx="18288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971800" y="2286000"/>
            <a:ext cx="8382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971800" y="2286000"/>
            <a:ext cx="39624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66275" y="3809999"/>
            <a:ext cx="10198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Bold" panose="020F0702030404030204" pitchFamily="34" charset="0"/>
                <a:cs typeface="Calibri Bold" panose="020F0702030404030204" pitchFamily="34" charset="0"/>
              </a:rPr>
              <a:t>00…00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1829" y="3820749"/>
            <a:ext cx="32993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exp</a:t>
            </a:r>
            <a:r>
              <a:rPr lang="en-US" sz="2400" dirty="0">
                <a:latin typeface="Calibri Bold" panose="020F0702030404030204" pitchFamily="34" charset="0"/>
                <a:cs typeface="Calibri Bold" panose="020F0702030404030204" pitchFamily="34" charset="0"/>
              </a:rPr>
              <a:t> ≠ 0 and </a:t>
            </a:r>
            <a:r>
              <a:rPr lang="en-US" sz="2400" dirty="0" err="1">
                <a:latin typeface="Calibri Bold" panose="020F0702030404030204" pitchFamily="34" charset="0"/>
                <a:cs typeface="Calibri Bold" panose="020F0702030404030204" pitchFamily="34" charset="0"/>
              </a:rPr>
              <a:t>exp</a:t>
            </a:r>
            <a:r>
              <a:rPr lang="en-US" sz="2400" dirty="0">
                <a:latin typeface="Calibri Bold" panose="020F0702030404030204" pitchFamily="34" charset="0"/>
                <a:cs typeface="Calibri Bold" panose="020F0702030404030204" pitchFamily="34" charset="0"/>
              </a:rPr>
              <a:t> ≠ 11…11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9400" y="3820749"/>
            <a:ext cx="2209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 Bold" panose="020F0702030404030204" pitchFamily="34" charset="0"/>
                <a:cs typeface="Calibri Bold" panose="020F0702030404030204" pitchFamily="34" charset="0"/>
              </a:rPr>
              <a:t>11…11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7624" y="4419600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latin typeface="+mn-lt"/>
              </a:rPr>
              <a:t>denormalized</a:t>
            </a:r>
            <a:endParaRPr lang="en-US" sz="2800" b="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4945" y="441960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+mn-lt"/>
              </a:rPr>
              <a:t>normalized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4234" y="4419600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+mn-lt"/>
              </a:rPr>
              <a:t>special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EF7C42-2906-4FE6-B3C8-3D7A604A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23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When: </a:t>
            </a:r>
            <a:r>
              <a:rPr lang="en-US" sz="24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400" dirty="0"/>
              <a:t> ≠ 000…0 and </a:t>
            </a:r>
            <a:r>
              <a:rPr lang="en-US" sz="24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400" dirty="0"/>
              <a:t> ≠ 111…1</a:t>
            </a:r>
          </a:p>
          <a:p>
            <a:endParaRPr lang="en-US" sz="2400" dirty="0"/>
          </a:p>
          <a:p>
            <a:r>
              <a:rPr lang="en-US" sz="2400" dirty="0"/>
              <a:t>Exponent coded as a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sz="2400" dirty="0"/>
              <a:t> value: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  <a:p>
            <a:pPr marL="552450" lvl="1"/>
            <a:r>
              <a:rPr lang="en-US" sz="2000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sz="2000" dirty="0"/>
              <a:t>: unsigned value of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sz="2000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dirty="0"/>
              <a:t> = 2</a:t>
            </a:r>
            <a:r>
              <a:rPr lang="en-US" sz="2000" baseline="32000" dirty="0"/>
              <a:t>k-1</a:t>
            </a:r>
            <a:r>
              <a:rPr lang="en-US" sz="2000" dirty="0"/>
              <a:t> - 1, where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sz="2000" dirty="0"/>
              <a:t> is number of exponent bits</a:t>
            </a:r>
          </a:p>
          <a:p>
            <a:pPr marL="838200" lvl="2"/>
            <a:r>
              <a:rPr lang="en-US" sz="1800" dirty="0"/>
              <a:t>Single precision: 127 (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: 1…254, E: -126…127)</a:t>
            </a:r>
          </a:p>
          <a:p>
            <a:pPr marL="838200" lvl="2"/>
            <a:r>
              <a:rPr lang="en-US" sz="1800" dirty="0"/>
              <a:t>Double precision: 1023 (</a:t>
            </a: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: 1…2046, E: -1022…1023)</a:t>
            </a:r>
          </a:p>
          <a:p>
            <a:endParaRPr lang="en-US" sz="2400" dirty="0"/>
          </a:p>
          <a:p>
            <a:r>
              <a:rPr lang="en-US" sz="2400" dirty="0" err="1"/>
              <a:t>Significand</a:t>
            </a:r>
            <a:r>
              <a:rPr lang="en-US" sz="2400" dirty="0"/>
              <a:t> coded with implied leading 1: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 =  </a:t>
            </a:r>
            <a:r>
              <a:rPr lang="en-US" sz="2400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sz="2400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sz="2400" dirty="0">
              <a:latin typeface="Calibri"/>
              <a:cs typeface="Calibri"/>
            </a:endParaRPr>
          </a:p>
          <a:p>
            <a:pPr marL="552450" lvl="1"/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sz="2000" dirty="0">
                <a:latin typeface="Calibri"/>
                <a:cs typeface="Calibri"/>
              </a:rPr>
              <a:t>: bits of </a:t>
            </a:r>
            <a:r>
              <a:rPr lang="en-US" sz="2000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sz="2000" dirty="0">
              <a:latin typeface="Calibri"/>
              <a:cs typeface="Calibri"/>
            </a:endParaRPr>
          </a:p>
          <a:p>
            <a:pPr marL="552450" lvl="1"/>
            <a:r>
              <a:rPr lang="en-US" sz="2000" dirty="0">
                <a:latin typeface="Calibri"/>
                <a:cs typeface="Calibri"/>
              </a:rPr>
              <a:t>Minimum when </a:t>
            </a:r>
            <a:r>
              <a:rPr lang="en-US" sz="2000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sz="2000" dirty="0">
                <a:latin typeface="Calibri"/>
                <a:cs typeface="Calibri"/>
              </a:rPr>
              <a:t> (</a:t>
            </a:r>
            <a:r>
              <a:rPr lang="en-US" sz="2000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sz="2000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sz="2000" dirty="0">
                <a:latin typeface="Calibri"/>
                <a:cs typeface="Calibri"/>
              </a:rPr>
              <a:t>Maximum when </a:t>
            </a:r>
            <a:r>
              <a:rPr lang="en-US" sz="2000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sz="2000" dirty="0">
                <a:latin typeface="Calibri"/>
                <a:cs typeface="Calibri"/>
              </a:rPr>
              <a:t> (</a:t>
            </a:r>
            <a:r>
              <a:rPr lang="en-US" sz="2000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sz="2000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sz="2000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17513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7030EC-BCF8-45E0-AE20-14B06878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431135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431135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431135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167513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6135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</a:t>
            </a:r>
            <a:r>
              <a:rPr lang="en-US" sz="1800" b="0" dirty="0"/>
              <a:t>= 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578673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5786735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5786735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3417" y="540603"/>
            <a:ext cx="214834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CA18C5-6338-4CD1-B27A-40D8170C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199" y="76200"/>
            <a:ext cx="8305799" cy="636814"/>
          </a:xfrm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65414"/>
            <a:ext cx="8305800" cy="5334000"/>
          </a:xfrm>
          <a:ln/>
        </p:spPr>
        <p:txBody>
          <a:bodyPr/>
          <a:lstStyle/>
          <a:p>
            <a:r>
              <a:rPr lang="en-US" sz="2400" dirty="0"/>
              <a:t>Condition: </a:t>
            </a:r>
            <a:r>
              <a:rPr lang="en-US" sz="2400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/>
          </a:p>
          <a:p>
            <a:r>
              <a:rPr lang="en-US" sz="2400" dirty="0"/>
              <a:t>Exponent value: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= 1 – Bias (instead of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sz="2400" dirty="0"/>
              <a:t>)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(why?)</a:t>
            </a:r>
          </a:p>
          <a:p>
            <a:r>
              <a:rPr lang="en-US" sz="2400" dirty="0" err="1"/>
              <a:t>Significand</a:t>
            </a:r>
            <a:r>
              <a:rPr lang="en-US" sz="2400" dirty="0"/>
              <a:t> coded with implied leading 0: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= 0.xxx…x</a:t>
            </a:r>
            <a:r>
              <a:rPr lang="en-US" sz="2400" baseline="-6000" dirty="0"/>
              <a:t>2</a:t>
            </a:r>
            <a:endParaRPr lang="en-US" sz="2400" dirty="0"/>
          </a:p>
          <a:p>
            <a:pPr marL="552450" lvl="1"/>
            <a:r>
              <a:rPr lang="en-US" sz="16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6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sz="2000" dirty="0"/>
              <a:t>: bits of </a:t>
            </a:r>
            <a:r>
              <a:rPr lang="en-US" sz="16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sz="2000" dirty="0"/>
          </a:p>
          <a:p>
            <a:r>
              <a:rPr lang="en-US" sz="2400" dirty="0"/>
              <a:t>Cases</a:t>
            </a:r>
          </a:p>
          <a:p>
            <a:pPr marL="552450" lvl="1"/>
            <a:r>
              <a:rPr lang="en-US" sz="2000" dirty="0"/>
              <a:t>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sz="2000" dirty="0"/>
              <a:t>,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000" b="1" dirty="0">
              <a:latin typeface="Courier New"/>
              <a:cs typeface="Courier New"/>
            </a:endParaRPr>
          </a:p>
          <a:p>
            <a:pPr marL="838200" lvl="2"/>
            <a:r>
              <a:rPr lang="en-US" sz="1800" dirty="0"/>
              <a:t>Represents zero value</a:t>
            </a:r>
          </a:p>
          <a:p>
            <a:pPr marL="838200" lvl="2"/>
            <a:r>
              <a:rPr lang="en-US" sz="1800" dirty="0"/>
              <a:t>Note distinct values: +0 and –0 (why?)</a:t>
            </a:r>
          </a:p>
          <a:p>
            <a:pPr marL="552450" lvl="1"/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000" dirty="0"/>
              <a:t>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sz="2000" dirty="0"/>
              <a:t>,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000" dirty="0"/>
              <a:t> ≠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000" b="1" dirty="0">
              <a:latin typeface="Courier New"/>
              <a:cs typeface="Courier New"/>
            </a:endParaRPr>
          </a:p>
          <a:p>
            <a:pPr marL="838200" lvl="2"/>
            <a:r>
              <a:rPr lang="en-US" sz="1800" dirty="0"/>
              <a:t>Numbers closest to 0.0</a:t>
            </a:r>
          </a:p>
          <a:p>
            <a:pPr marL="838200" lvl="2"/>
            <a:r>
              <a:rPr lang="en-US" sz="1800" dirty="0" err="1"/>
              <a:t>Equispaced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17513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919738-C67D-48AF-AA6D-8C0C6D0C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199" y="76200"/>
            <a:ext cx="8305799" cy="636814"/>
          </a:xfrm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65414"/>
            <a:ext cx="8305800" cy="5334000"/>
          </a:xfrm>
          <a:ln/>
        </p:spPr>
        <p:txBody>
          <a:bodyPr/>
          <a:lstStyle/>
          <a:p>
            <a:r>
              <a:rPr lang="en-US" sz="2400" dirty="0"/>
              <a:t>Condition: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400" dirty="0"/>
              <a:t> =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sz="2400" b="1" dirty="0">
              <a:latin typeface="Courier New"/>
              <a:cs typeface="Courier New"/>
            </a:endParaRPr>
          </a:p>
          <a:p>
            <a:endParaRPr lang="en-US" sz="2400" dirty="0"/>
          </a:p>
          <a:p>
            <a:r>
              <a:rPr lang="en-US" sz="2400" dirty="0"/>
              <a:t>Case: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400" dirty="0"/>
              <a:t> =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sz="2400" dirty="0"/>
              <a:t>, 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400" dirty="0"/>
              <a:t> =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400" b="1" dirty="0">
              <a:latin typeface="Courier New"/>
              <a:cs typeface="Courier New"/>
            </a:endParaRPr>
          </a:p>
          <a:p>
            <a:pPr marL="552450" lvl="1"/>
            <a:r>
              <a:rPr lang="en-US" sz="2000" b="1" dirty="0">
                <a:solidFill>
                  <a:srgbClr val="C00000"/>
                </a:solidFill>
              </a:rPr>
              <a:t>Represents value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</a:t>
            </a:r>
            <a:r>
              <a:rPr lang="en-US" sz="2000" b="1" dirty="0">
                <a:solidFill>
                  <a:srgbClr val="C00000"/>
                </a:solidFill>
              </a:rPr>
              <a:t> (infinity)</a:t>
            </a:r>
          </a:p>
          <a:p>
            <a:pPr marL="552450" lvl="1"/>
            <a:r>
              <a:rPr lang="en-US" sz="2000" dirty="0"/>
              <a:t>Operation that overflows</a:t>
            </a:r>
          </a:p>
          <a:p>
            <a:pPr marL="552450" lvl="1"/>
            <a:r>
              <a:rPr lang="en-US" sz="2000" dirty="0"/>
              <a:t>Both positive and negative</a:t>
            </a:r>
          </a:p>
          <a:p>
            <a:pPr marL="552450" lvl="1"/>
            <a:r>
              <a:rPr lang="en-US" sz="2000" dirty="0"/>
              <a:t>E.g., 1.0/0.0 = −1.0/−0.0 = +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/>
              <a:t>,  1.0/−0.0 = −</a:t>
            </a:r>
            <a:r>
              <a:rPr lang="en-US" sz="2000" dirty="0">
                <a:sym typeface="Symbol"/>
              </a:rPr>
              <a:t>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Case: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sz="2400" dirty="0"/>
              <a:t> =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sz="2400" dirty="0"/>
              <a:t>, 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400" dirty="0"/>
              <a:t> ≠ </a:t>
            </a:r>
            <a:r>
              <a:rPr lang="en-US" sz="24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sz="2400" b="1" dirty="0">
              <a:latin typeface="Courier New"/>
              <a:cs typeface="Courier New"/>
            </a:endParaRPr>
          </a:p>
          <a:p>
            <a:pPr marL="552450" lvl="1"/>
            <a:r>
              <a:rPr lang="en-US" sz="2000" b="1" dirty="0">
                <a:solidFill>
                  <a:srgbClr val="C00000"/>
                </a:solidFill>
              </a:rPr>
              <a:t>Not-a-Number (</a:t>
            </a:r>
            <a:r>
              <a:rPr lang="en-US" sz="2000" b="1" dirty="0" err="1">
                <a:solidFill>
                  <a:srgbClr val="C00000"/>
                </a:solidFill>
              </a:rPr>
              <a:t>NaN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marL="552450" lvl="1"/>
            <a:r>
              <a:rPr lang="en-US" sz="2000" dirty="0"/>
              <a:t>Represents case when no numeric value can be determined</a:t>
            </a:r>
          </a:p>
          <a:p>
            <a:pPr marL="552450" lvl="1"/>
            <a:r>
              <a:rPr lang="en-US" sz="2000" dirty="0">
                <a:ea typeface="Apple Symbols" charset="0"/>
                <a:cs typeface="Apple Symbols" charset="0"/>
              </a:rPr>
              <a:t>E.g., </a:t>
            </a:r>
            <a:r>
              <a:rPr lang="en-US" sz="2000" dirty="0" err="1">
                <a:ea typeface="Apple Symbols" charset="0"/>
                <a:cs typeface="Apple Symbols" charset="0"/>
              </a:rPr>
              <a:t>sqrt</a:t>
            </a:r>
            <a:r>
              <a:rPr lang="en-US" sz="2000" dirty="0">
                <a:ea typeface="Apple Symbols" charset="0"/>
                <a:cs typeface="Apple Symbols" charset="0"/>
              </a:rPr>
              <a:t>(–1),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>
                <a:ea typeface="Apple Symbols" charset="0"/>
                <a:cs typeface="Apple Symbols" charset="0"/>
              </a:rPr>
              <a:t> −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>
                <a:ea typeface="Apple Symbols" charset="0"/>
                <a:cs typeface="Apple Symbols" charset="0"/>
              </a:rPr>
              <a:t>,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>
                <a:ea typeface="Apple Symbols" charset="0"/>
                <a:cs typeface="Apple Symbols" charset="0"/>
              </a:rPr>
              <a:t> </a:t>
            </a:r>
            <a:r>
              <a:rPr lang="en-US" sz="2000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sz="2000" dirty="0">
                <a:ea typeface="Apple Symbols" charset="0"/>
                <a:cs typeface="Apple Symbols" charset="0"/>
              </a:rPr>
              <a:t> 0</a:t>
            </a:r>
            <a:endParaRPr lang="en-US" sz="20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3B412A-23DB-4B19-8C0D-17F6322D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onaco" charset="0"/>
                        <a:cs typeface="Courier New" panose="02070309020205020404" pitchFamily="49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834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600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514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429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357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257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172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070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7995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F2F75A-AF72-487C-A52A-2866921C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62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6" y="540603"/>
            <a:ext cx="214834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841402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/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828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743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657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5858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4864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400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2992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82238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61D2BB-4C03-4F3B-B399-17B4EC94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2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/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D7160A-4971-4E64-B73E-2DEAE859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288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400" dirty="0">
                <a:latin typeface="+mj-lt"/>
              </a:rPr>
              <a:t> – Bias = 129 – 127 =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1 </a:t>
            </a:r>
            <a:r>
              <a:rPr lang="en-US" sz="2400" dirty="0">
                <a:latin typeface="+mj-lt"/>
              </a:rPr>
              <a:t>-&gt; negative number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2400" dirty="0">
                <a:latin typeface="+mj-lt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rgbClr val="C00000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3417" y="540603"/>
            <a:ext cx="214834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 (-1)</a:t>
            </a:r>
            <a:r>
              <a:rPr lang="en-US" sz="2400" b="1" baseline="30000" dirty="0">
                <a:latin typeface="Calibri" panose="020F0502020204030204" pitchFamily="34" charset="0"/>
              </a:rPr>
              <a:t>1</a:t>
            </a:r>
            <a:r>
              <a:rPr lang="en-US" sz="2400" b="1" dirty="0">
                <a:latin typeface="Calibri" panose="020F0502020204030204" pitchFamily="34" charset="0"/>
              </a:rPr>
              <a:t> * 1.25 * 2</a:t>
            </a:r>
            <a:r>
              <a:rPr lang="en-US" sz="2400" b="1" baseline="30000" dirty="0">
                <a:latin typeface="Calibri" panose="020F0502020204030204" pitchFamily="34" charset="0"/>
              </a:rPr>
              <a:t>2</a:t>
            </a:r>
            <a:r>
              <a:rPr lang="en-US" sz="2400" b="1" dirty="0">
                <a:latin typeface="Calibri" panose="020F0502020204030204" pitchFamily="34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-5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1834532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2748932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3663332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4591556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5492132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6406532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7304975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8229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6B5709-F102-4CE1-BA37-D48FE79C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7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3604" y="540603"/>
            <a:ext cx="1917513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1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3400" y="122438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0x001C0000</a:t>
            </a:r>
            <a:endParaRPr lang="en-US" sz="2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18288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000 0000 0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001 1100 0000 0000 0000 0000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/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0000 0000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001 1100 0000 0000 0000 0000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1828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743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657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5858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4864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400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2992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82238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527DA-1C80-4EC5-AF75-591792B5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81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5638800"/>
            <a:ext cx="5791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2438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0x001C0000</a:t>
            </a:r>
            <a:endParaRPr lang="en-US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1</a:t>
            </a:r>
            <a:r>
              <a:rPr lang="en-US" sz="2400" dirty="0">
                <a:latin typeface="+mj-lt"/>
              </a:rPr>
              <a:t> – Bias = 1 – 127 =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–126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038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0 </a:t>
            </a:r>
            <a:r>
              <a:rPr lang="en-US" sz="2400" dirty="0">
                <a:latin typeface="+mj-lt"/>
              </a:rPr>
              <a:t>-&gt; positive number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5720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001 1100 0000 0000 0000 0000 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03366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2400" dirty="0">
                <a:latin typeface="+mj-lt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1/8 + 1/16 + 1/32 </a:t>
            </a:r>
            <a:r>
              <a:rPr lang="en-US" sz="2400" dirty="0">
                <a:solidFill>
                  <a:srgbClr val="C00000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7/32 = 7*2</a:t>
            </a:r>
            <a:r>
              <a:rPr lang="en-US" sz="24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–5</a:t>
            </a:r>
            <a:endParaRPr lang="en-US" sz="2400" dirty="0">
              <a:solidFill>
                <a:schemeClr val="tx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3605" y="540603"/>
            <a:ext cx="1917513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1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6388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 (-1)</a:t>
            </a:r>
            <a:r>
              <a:rPr lang="en-US" sz="2400" b="1" baseline="30000" dirty="0">
                <a:latin typeface="Calibri" panose="020F0502020204030204" pitchFamily="34" charset="0"/>
              </a:rPr>
              <a:t>0</a:t>
            </a:r>
            <a:r>
              <a:rPr lang="en-US" sz="2400" b="1" dirty="0">
                <a:latin typeface="Calibri" panose="020F0502020204030204" pitchFamily="34" charset="0"/>
              </a:rPr>
              <a:t> * 7*2</a:t>
            </a:r>
            <a:r>
              <a:rPr lang="en-US" sz="2400" b="1" baseline="30000" dirty="0">
                <a:latin typeface="Calibri" panose="020F0502020204030204" pitchFamily="34" charset="0"/>
              </a:rPr>
              <a:t>–5</a:t>
            </a:r>
            <a:r>
              <a:rPr lang="en-US" sz="2400" b="1" dirty="0">
                <a:latin typeface="Calibri" panose="020F0502020204030204" pitchFamily="34" charset="0"/>
              </a:rPr>
              <a:t> * 2</a:t>
            </a:r>
            <a:r>
              <a:rPr lang="en-US" sz="2400" b="1" baseline="30000" dirty="0">
                <a:latin typeface="Calibri" panose="020F0502020204030204" pitchFamily="34" charset="0"/>
              </a:rPr>
              <a:t>–126</a:t>
            </a:r>
            <a:r>
              <a:rPr lang="en-US" sz="2400" b="1" dirty="0">
                <a:latin typeface="Calibri" panose="020F0502020204030204" pitchFamily="34" charset="0"/>
              </a:rPr>
              <a:t> = 7*2</a:t>
            </a:r>
            <a:r>
              <a:rPr lang="en-US" sz="2400" b="1" baseline="30000" dirty="0">
                <a:latin typeface="Calibri" panose="020F0502020204030204" pitchFamily="34" charset="0"/>
              </a:rPr>
              <a:t>–131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 algn="l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43" y="2928316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741EA7-1EDD-5D4E-BE30-3A0BF80D8215}"/>
              </a:ext>
            </a:extLst>
          </p:cNvPr>
          <p:cNvSpPr txBox="1"/>
          <p:nvPr/>
        </p:nvSpPr>
        <p:spPr>
          <a:xfrm>
            <a:off x="533400" y="18288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000 0000 0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001 1100 0000 0000 0000 0000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4" name="Group 5">
            <a:extLst>
              <a:ext uri="{FF2B5EF4-FFF2-40B4-BE49-F238E27FC236}">
                <a16:creationId xmlns:a16="http://schemas.microsoft.com/office/drawing/2014/main" id="{A2AF4F3B-D856-634C-BC40-81E838AFF8D8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0000 0000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001 1100 0000 0000 0000 0000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D276AA-63E7-904C-846B-27092BA5E727}"/>
              </a:ext>
            </a:extLst>
          </p:cNvPr>
          <p:cNvCxnSpPr/>
          <p:nvPr/>
        </p:nvCxnSpPr>
        <p:spPr bwMode="auto">
          <a:xfrm>
            <a:off x="1828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897A61-1204-9149-A930-32A1F1815D5C}"/>
              </a:ext>
            </a:extLst>
          </p:cNvPr>
          <p:cNvCxnSpPr/>
          <p:nvPr/>
        </p:nvCxnSpPr>
        <p:spPr bwMode="auto">
          <a:xfrm>
            <a:off x="2743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EA147F-7F31-D040-868D-40BC455433C7}"/>
              </a:ext>
            </a:extLst>
          </p:cNvPr>
          <p:cNvCxnSpPr/>
          <p:nvPr/>
        </p:nvCxnSpPr>
        <p:spPr bwMode="auto">
          <a:xfrm>
            <a:off x="3657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C2F29E-168A-CF46-930A-1DA8E1CAFBDE}"/>
              </a:ext>
            </a:extLst>
          </p:cNvPr>
          <p:cNvCxnSpPr/>
          <p:nvPr/>
        </p:nvCxnSpPr>
        <p:spPr bwMode="auto">
          <a:xfrm>
            <a:off x="45858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51289F-0A7B-8244-A4A6-ABAB2134B5E5}"/>
              </a:ext>
            </a:extLst>
          </p:cNvPr>
          <p:cNvCxnSpPr/>
          <p:nvPr/>
        </p:nvCxnSpPr>
        <p:spPr bwMode="auto">
          <a:xfrm>
            <a:off x="54864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83FB8A-0295-9A4F-A216-1663DB10C238}"/>
              </a:ext>
            </a:extLst>
          </p:cNvPr>
          <p:cNvCxnSpPr/>
          <p:nvPr/>
        </p:nvCxnSpPr>
        <p:spPr bwMode="auto">
          <a:xfrm>
            <a:off x="6400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17173C-BCBB-814C-A964-6AEBABD8B911}"/>
              </a:ext>
            </a:extLst>
          </p:cNvPr>
          <p:cNvCxnSpPr/>
          <p:nvPr/>
        </p:nvCxnSpPr>
        <p:spPr bwMode="auto">
          <a:xfrm>
            <a:off x="72992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65F8E7-071D-2B41-873C-5BB5AF2905B6}"/>
              </a:ext>
            </a:extLst>
          </p:cNvPr>
          <p:cNvCxnSpPr/>
          <p:nvPr/>
        </p:nvCxnSpPr>
        <p:spPr bwMode="auto">
          <a:xfrm>
            <a:off x="82238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DD49EA-304D-B645-AE13-5A70DAE6232E}"/>
              </a:ext>
            </a:extLst>
          </p:cNvPr>
          <p:cNvSpPr txBox="1"/>
          <p:nvPr/>
        </p:nvSpPr>
        <p:spPr>
          <a:xfrm>
            <a:off x="533400" y="619749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v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 ≈</a:t>
            </a:r>
            <a:r>
              <a:rPr lang="en-US" sz="2400" b="1" dirty="0">
                <a:latin typeface="Calibri" panose="020F0502020204030204" pitchFamily="34" charset="0"/>
              </a:rPr>
              <a:t> 2.571393892 X 10</a:t>
            </a:r>
            <a:r>
              <a:rPr lang="en-US" sz="2400" b="1" baseline="30000" dirty="0">
                <a:latin typeface="Calibri" panose="020F0502020204030204" pitchFamily="34" charset="0"/>
              </a:rPr>
              <a:t>–39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D4BE79-7461-4B7D-8567-F81B5A99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4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A567A1-8F06-409A-8BC2-C6BE39A4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4DAD0D-32DC-4459-BCE5-0E576BA1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305799" cy="636814"/>
          </a:xfrm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465614"/>
            <a:ext cx="8382000" cy="4076700"/>
          </a:xfrm>
          <a:ln/>
        </p:spPr>
        <p:txBody>
          <a:bodyPr/>
          <a:lstStyle/>
          <a:p>
            <a:r>
              <a:rPr lang="en-US" dirty="0"/>
              <a:t>8-bit Floating Point Representation</a:t>
            </a:r>
          </a:p>
          <a:p>
            <a:pPr marL="552450" lvl="1"/>
            <a:r>
              <a:rPr lang="en-US" dirty="0"/>
              <a:t>the sign bit is in the most significant bit</a:t>
            </a:r>
          </a:p>
          <a:p>
            <a:pPr marL="552450" lvl="1"/>
            <a:r>
              <a:rPr lang="en-US" dirty="0"/>
              <a:t>the next four bits are the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, with a bias of 7</a:t>
            </a:r>
          </a:p>
          <a:p>
            <a:pPr marL="552450" lvl="1"/>
            <a:r>
              <a:rPr lang="en-US" dirty="0"/>
              <a:t>the last three bits are the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Same general form as IEEE Format</a:t>
            </a:r>
          </a:p>
          <a:p>
            <a:pPr marL="552450" lvl="1"/>
            <a:r>
              <a:rPr lang="en-US" dirty="0"/>
              <a:t>normalized, </a:t>
            </a:r>
            <a:r>
              <a:rPr lang="en-US" dirty="0" err="1"/>
              <a:t>denormalized</a:t>
            </a:r>
            <a:endParaRPr lang="en-US" dirty="0"/>
          </a:p>
          <a:p>
            <a:pPr marL="552450" lvl="1"/>
            <a:r>
              <a:rPr lang="en-US" dirty="0"/>
              <a:t>representation of 0, </a:t>
            </a:r>
            <a:r>
              <a:rPr lang="en-US" dirty="0" err="1"/>
              <a:t>NaN</a:t>
            </a:r>
            <a:r>
              <a:rPr lang="en-US" dirty="0"/>
              <a:t>, infinity</a:t>
            </a:r>
          </a:p>
          <a:p>
            <a:pPr marL="552450" lvl="1"/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18696"/>
              </p:ext>
            </p:extLst>
          </p:nvPr>
        </p:nvGraphicFramePr>
        <p:xfrm>
          <a:off x="1955800" y="1373414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53B22C-092D-4544-A2D7-EB98DD39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0" y="307427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/>
              <a:t>Dynamic Range (s=0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631730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75374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05854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07541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582570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64934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304800"/>
            <a:ext cx="2952863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 = 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norm: E = </a:t>
            </a:r>
            <a:r>
              <a:rPr lang="en-US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denorm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 E</a:t>
            </a:r>
            <a:r>
              <a:rPr lang="en-US" dirty="0"/>
              <a:t> =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70010" y="188589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(0+1/4)*2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0010" y="32766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(1+1/8)*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9254DC-7BDA-4DE4-9982-6866EBC2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Worksheet" r:id="rId3" imgW="7848600" imgH="952500" progId="Excel.Sheet.8">
                  <p:embed/>
                </p:oleObj>
              </mc:Choice>
              <mc:Fallback>
                <p:oleObj name="Worksheet" r:id="rId3" imgW="7848600" imgH="952500" progId="Excel.Sheet.8">
                  <p:embed/>
                  <p:pic>
                    <p:nvPicPr>
                      <p:cNvPr id="2973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6-bit IEEE-like format</a:t>
            </a:r>
          </a:p>
          <a:p>
            <a:pPr marL="552450" lvl="1"/>
            <a:r>
              <a:rPr lang="en-US" sz="2000" dirty="0"/>
              <a:t>e = 3 exponent bits</a:t>
            </a:r>
          </a:p>
          <a:p>
            <a:pPr marL="552450" lvl="1"/>
            <a:r>
              <a:rPr lang="en-US" sz="2000" dirty="0"/>
              <a:t>f = 2 fraction bits</a:t>
            </a:r>
          </a:p>
          <a:p>
            <a:pPr marL="552450" lvl="1"/>
            <a:r>
              <a:rPr lang="en-US" sz="2000" dirty="0"/>
              <a:t>Bias is 2</a:t>
            </a:r>
            <a:r>
              <a:rPr lang="en-US" sz="2000" baseline="30000" dirty="0"/>
              <a:t>3-1</a:t>
            </a:r>
            <a:r>
              <a:rPr lang="en-US" sz="2000" dirty="0"/>
              <a:t>-1 = 3</a:t>
            </a:r>
          </a:p>
          <a:p>
            <a:pPr marL="552450" lvl="1"/>
            <a:endParaRPr lang="en-US" sz="2000" dirty="0"/>
          </a:p>
          <a:p>
            <a:pPr marL="552450" lvl="1"/>
            <a:endParaRPr lang="en-US" sz="2000" dirty="0"/>
          </a:p>
          <a:p>
            <a:r>
              <a:rPr lang="en-US" sz="2400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384AA0-D580-4270-9342-6C3B9E29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Worksheet" r:id="rId3" imgW="7848600" imgH="965200" progId="Excel.Sheet.8">
                  <p:embed/>
                </p:oleObj>
              </mc:Choice>
              <mc:Fallback>
                <p:oleObj name="Worksheet" r:id="rId3" imgW="7848600" imgH="965200" progId="Excel.Sheet.8">
                  <p:embed/>
                  <p:pic>
                    <p:nvPicPr>
                      <p:cNvPr id="30751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4C4C0A-1822-425F-A794-2D69BCC6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FP Zero Same as Integer Zero</a:t>
            </a:r>
          </a:p>
          <a:p>
            <a:pPr marL="552450" lvl="1"/>
            <a:r>
              <a:rPr lang="en-US" sz="2000" dirty="0"/>
              <a:t>All bits = 0</a:t>
            </a:r>
          </a:p>
          <a:p>
            <a:endParaRPr lang="en-US" sz="2400" dirty="0"/>
          </a:p>
          <a:p>
            <a:r>
              <a:rPr lang="en-US" sz="2400" dirty="0"/>
              <a:t>Can (Almost) Use Unsigned Integer Comparison</a:t>
            </a:r>
          </a:p>
          <a:p>
            <a:pPr marL="552450" lvl="1"/>
            <a:r>
              <a:rPr lang="en-US" sz="2000" dirty="0"/>
              <a:t>Must first compare sign bits</a:t>
            </a:r>
          </a:p>
          <a:p>
            <a:pPr marL="552450" lvl="1"/>
            <a:r>
              <a:rPr lang="en-US" sz="2000" dirty="0"/>
              <a:t>Must consider −0 = 0</a:t>
            </a:r>
          </a:p>
          <a:p>
            <a:pPr marL="552450" lvl="1"/>
            <a:r>
              <a:rPr lang="en-US" sz="2000" dirty="0" err="1"/>
              <a:t>NaNs</a:t>
            </a:r>
            <a:r>
              <a:rPr lang="en-US" sz="2000" dirty="0"/>
              <a:t> problematic</a:t>
            </a:r>
          </a:p>
          <a:p>
            <a:pPr marL="838200" lvl="2"/>
            <a:r>
              <a:rPr lang="en-US" sz="1800" dirty="0"/>
              <a:t>Will be greater than any other values</a:t>
            </a:r>
          </a:p>
          <a:p>
            <a:pPr marL="838200" lvl="2"/>
            <a:r>
              <a:rPr lang="en-US" sz="1800" dirty="0"/>
              <a:t>What should comparison yield? The answer is complicated.</a:t>
            </a:r>
          </a:p>
          <a:p>
            <a:pPr marL="552450" lvl="1"/>
            <a:r>
              <a:rPr lang="en-US" sz="2000" dirty="0"/>
              <a:t> Otherwise OK</a:t>
            </a:r>
          </a:p>
          <a:p>
            <a:pPr marL="838200" lvl="2"/>
            <a:r>
              <a:rPr lang="en-US" sz="1800" dirty="0" err="1"/>
              <a:t>Denorm</a:t>
            </a:r>
            <a:r>
              <a:rPr lang="en-US" sz="1800" dirty="0"/>
              <a:t> vs. normalized</a:t>
            </a:r>
          </a:p>
          <a:p>
            <a:pPr marL="838200" lvl="2"/>
            <a:r>
              <a:rPr lang="en-US" sz="1800" dirty="0"/>
              <a:t>Normalized vs. infinity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033E72-F706-4A73-9A77-7015CBAD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00101.110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93875C-6258-4F82-AAF7-B33275C1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CC1B3D-20C0-46EF-95A6-5E44F00B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44309D-E457-4B10-B49A-F0DF5DEA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229600" cy="3175000"/>
          </a:xfrm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sz="2400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sz="2400" dirty="0"/>
          </a:p>
          <a:p>
            <a:pPr marL="0" indent="0">
              <a:buNone/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sz="2400" dirty="0"/>
              <a:t>	</a:t>
            </a:r>
            <a:r>
              <a:rPr lang="en-US" sz="2400" dirty="0">
                <a:latin typeface="Calibri Bold" panose="020F0702030404030204" pitchFamily="34" charset="0"/>
                <a:cs typeface="Calibri Bold" panose="020F0702030404030204" pitchFamily="34" charset="0"/>
              </a:rPr>
              <a:t>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Round down (−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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Round up (+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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Nearest Even*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sz="2400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95189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9530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60198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70104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80772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95189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9530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60198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70104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80772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95189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9530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0198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70104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80772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95189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49530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60198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70104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80772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F31CEB-1F96-4462-ADA5-20254EDAE863}"/>
              </a:ext>
            </a:extLst>
          </p:cNvPr>
          <p:cNvSpPr txBox="1"/>
          <p:nvPr/>
        </p:nvSpPr>
        <p:spPr>
          <a:xfrm>
            <a:off x="610146" y="5314890"/>
            <a:ext cx="792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*Round to nearest, but if half-way in-between then round to nearest even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DEE5F-10F4-4A74-B882-FE3F004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435600"/>
          </a:xfrm>
          <a:ln/>
        </p:spPr>
        <p:txBody>
          <a:bodyPr/>
          <a:lstStyle/>
          <a:p>
            <a:r>
              <a:rPr lang="en-US" sz="2400" dirty="0"/>
              <a:t>Default Rounding Mode</a:t>
            </a:r>
          </a:p>
          <a:p>
            <a:pPr marL="552450" lvl="1"/>
            <a:r>
              <a:rPr lang="en-US" sz="2000" dirty="0"/>
              <a:t>Hard to get any other kind without dropping into assembly</a:t>
            </a:r>
          </a:p>
          <a:p>
            <a:pPr marL="838200" lvl="2"/>
            <a:r>
              <a:rPr lang="en-US" sz="1800" dirty="0"/>
              <a:t>C99 has support for rounding mode management</a:t>
            </a:r>
          </a:p>
          <a:p>
            <a:pPr marL="552450" lvl="1"/>
            <a:r>
              <a:rPr lang="en-US" sz="2000" dirty="0"/>
              <a:t>All others are statistically biased</a:t>
            </a:r>
          </a:p>
          <a:p>
            <a:pPr marL="838200" lvl="2"/>
            <a:r>
              <a:rPr lang="en-US" sz="1800" dirty="0"/>
              <a:t>Sum of set of positive numbers will consistently be over- or under- estimated</a:t>
            </a:r>
          </a:p>
          <a:p>
            <a:r>
              <a:rPr lang="en-US" sz="2400" dirty="0"/>
              <a:t>Applying to Other Decimal Places / Bit Positions</a:t>
            </a:r>
          </a:p>
          <a:p>
            <a:pPr marL="552450" lvl="1"/>
            <a:r>
              <a:rPr lang="en-US" sz="2000" dirty="0"/>
              <a:t>When exactly halfway between two possible values</a:t>
            </a:r>
          </a:p>
          <a:p>
            <a:pPr marL="838200" lvl="2"/>
            <a:r>
              <a:rPr lang="en-US" sz="1800" dirty="0"/>
              <a:t>Round so that least significant digit is even</a:t>
            </a:r>
          </a:p>
          <a:p>
            <a:pPr marL="552450" lvl="1"/>
            <a:r>
              <a:rPr lang="en-US" sz="2000" dirty="0"/>
              <a:t>E.g., round to nearest hundredth</a:t>
            </a:r>
          </a:p>
          <a:p>
            <a:pPr marL="838200" lvl="2">
              <a:buNone/>
            </a:pPr>
            <a:r>
              <a:rPr lang="en-US" sz="1800" dirty="0"/>
              <a:t>	7.8949999	7.89	(Less than half way)</a:t>
            </a:r>
          </a:p>
          <a:p>
            <a:pPr marL="838200" lvl="2">
              <a:buNone/>
            </a:pPr>
            <a:r>
              <a:rPr lang="en-US" sz="1800" dirty="0"/>
              <a:t>	7.8950001	7.90	(Greater than half way)</a:t>
            </a:r>
          </a:p>
          <a:p>
            <a:pPr marL="838200" lvl="2">
              <a:buNone/>
            </a:pPr>
            <a:r>
              <a:rPr lang="en-US" sz="1800" dirty="0"/>
              <a:t>	7.8950000	7.90	(</a:t>
            </a:r>
            <a:r>
              <a:rPr lang="en-US" sz="1800" dirty="0">
                <a:solidFill>
                  <a:srgbClr val="C00000"/>
                </a:solidFill>
              </a:rPr>
              <a:t>Half way—round up</a:t>
            </a:r>
            <a:r>
              <a:rPr lang="en-US" sz="1800" dirty="0"/>
              <a:t>)</a:t>
            </a:r>
          </a:p>
          <a:p>
            <a:pPr marL="838200" lvl="2">
              <a:buNone/>
            </a:pPr>
            <a:r>
              <a:rPr lang="en-US" sz="1800" dirty="0"/>
              <a:t>	7.8850000	7.88	(</a:t>
            </a:r>
            <a:r>
              <a:rPr lang="en-US" sz="1800" dirty="0">
                <a:solidFill>
                  <a:srgbClr val="C00000"/>
                </a:solidFill>
              </a:rPr>
              <a:t>Half way—round down</a:t>
            </a:r>
            <a:r>
              <a:rPr lang="en-US" sz="1800" dirty="0"/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EB6A9E-650C-4973-8583-983D8026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199" y="-27214"/>
            <a:ext cx="8305799" cy="636814"/>
          </a:xfrm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534400" cy="5334000"/>
          </a:xfrm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400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“Even” when least significant bit is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sz="2000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“Half way” when bits to right of rounding position =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6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sz="2400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400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3/32	10.00</a:t>
            </a:r>
            <a:r>
              <a:rPr lang="en-US" sz="2000" dirty="0">
                <a:solidFill>
                  <a:srgbClr val="980002"/>
                </a:solidFill>
              </a:rPr>
              <a:t>011</a:t>
            </a:r>
            <a:r>
              <a:rPr lang="en-US" sz="2000" baseline="-6000" dirty="0"/>
              <a:t>2</a:t>
            </a:r>
            <a:r>
              <a:rPr lang="en-US" sz="2000" dirty="0"/>
              <a:t>	10.00</a:t>
            </a:r>
            <a:r>
              <a:rPr lang="en-US" sz="2000" baseline="-6000" dirty="0"/>
              <a:t>2</a:t>
            </a:r>
            <a:r>
              <a:rPr lang="en-US" sz="2000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3/16	10.00</a:t>
            </a:r>
            <a:r>
              <a:rPr lang="en-US" sz="2000" dirty="0">
                <a:solidFill>
                  <a:srgbClr val="980002"/>
                </a:solidFill>
              </a:rPr>
              <a:t>110</a:t>
            </a:r>
            <a:r>
              <a:rPr lang="en-US" sz="2000" baseline="-6000" dirty="0"/>
              <a:t>2</a:t>
            </a:r>
            <a:r>
              <a:rPr lang="en-US" sz="2000" dirty="0"/>
              <a:t>	10.01</a:t>
            </a:r>
            <a:r>
              <a:rPr lang="en-US" sz="2000" baseline="-6000" dirty="0"/>
              <a:t>2</a:t>
            </a:r>
            <a:r>
              <a:rPr lang="en-US" sz="2000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7/8	10.11</a:t>
            </a:r>
            <a:r>
              <a:rPr lang="en-US" sz="2000" dirty="0">
                <a:solidFill>
                  <a:srgbClr val="980002"/>
                </a:solidFill>
              </a:rPr>
              <a:t>100</a:t>
            </a:r>
            <a:r>
              <a:rPr lang="en-US" sz="2000" baseline="-6000" dirty="0"/>
              <a:t>2</a:t>
            </a:r>
            <a:r>
              <a:rPr lang="en-US" sz="2000" dirty="0"/>
              <a:t>	11.0</a:t>
            </a:r>
            <a:r>
              <a:rPr lang="en-US" sz="2000" dirty="0">
                <a:solidFill>
                  <a:srgbClr val="C00000"/>
                </a:solidFill>
              </a:rPr>
              <a:t>0</a:t>
            </a:r>
            <a:r>
              <a:rPr lang="en-US" sz="2000" baseline="-6000" dirty="0"/>
              <a:t>2</a:t>
            </a:r>
            <a:r>
              <a:rPr lang="en-US" sz="2000" dirty="0"/>
              <a:t>	(  </a:t>
            </a:r>
            <a:r>
              <a:rPr lang="en-US" sz="2000" dirty="0">
                <a:solidFill>
                  <a:srgbClr val="C00000"/>
                </a:solidFill>
              </a:rPr>
              <a:t>1/2—up</a:t>
            </a:r>
            <a:r>
              <a:rPr lang="en-US" sz="2000" dirty="0"/>
              <a:t>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sz="2000" dirty="0"/>
              <a:t>2 5/8	10.10</a:t>
            </a:r>
            <a:r>
              <a:rPr lang="en-US" sz="2000" dirty="0">
                <a:solidFill>
                  <a:srgbClr val="980002"/>
                </a:solidFill>
              </a:rPr>
              <a:t>100</a:t>
            </a:r>
            <a:r>
              <a:rPr lang="en-US" sz="2000" baseline="-6000" dirty="0"/>
              <a:t>2</a:t>
            </a:r>
            <a:r>
              <a:rPr lang="en-US" sz="2000" dirty="0"/>
              <a:t>	10.1</a:t>
            </a:r>
            <a:r>
              <a:rPr lang="en-US" sz="2000" dirty="0">
                <a:solidFill>
                  <a:srgbClr val="C00000"/>
                </a:solidFill>
              </a:rPr>
              <a:t>0</a:t>
            </a:r>
            <a:r>
              <a:rPr lang="en-US" sz="2000" baseline="-6000" dirty="0"/>
              <a:t>2</a:t>
            </a:r>
            <a:r>
              <a:rPr lang="en-US" sz="2000" dirty="0"/>
              <a:t>	(  </a:t>
            </a:r>
            <a:r>
              <a:rPr lang="en-US" sz="2000" dirty="0">
                <a:solidFill>
                  <a:srgbClr val="C00000"/>
                </a:solidFill>
              </a:rPr>
              <a:t>1/2—down</a:t>
            </a:r>
            <a:r>
              <a:rPr lang="en-US" sz="2000" dirty="0"/>
              <a:t>)	2 1/2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A509AF-72D8-4CEF-A44A-AD434AA6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199" y="0"/>
            <a:ext cx="8305799" cy="636814"/>
          </a:xfrm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643414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2400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2000" dirty="0">
                <a:ea typeface="Zapf Dingbats" charset="0"/>
                <a:cs typeface="Zapf Dingbats" charset="0"/>
              </a:rPr>
              <a:t>Round = 1, Sticky = 1 ➙ &gt; 0.5</a:t>
            </a:r>
            <a:endParaRPr lang="en-US" sz="2000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2000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sz="2000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 Fraction</a:t>
            </a:r>
            <a:r>
              <a:rPr lang="en-US" sz="2000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     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                   </a:t>
            </a:r>
            <a:r>
              <a:rPr lang="en-US" sz="20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sz="2000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sz="2000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6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sz="16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6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sz="16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   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sz="16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010   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1.111</a:t>
            </a:r>
            <a:r>
              <a:rPr lang="en-US" sz="16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    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497114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249589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1948089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882877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597252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057502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119414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C6B9D0-12CD-448F-AC83-45210099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50216" y="5486400"/>
            <a:ext cx="838199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5489343"/>
            <a:ext cx="8598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Courier New" panose="02070309020205020404" pitchFamily="49" charset="0"/>
              </a:rPr>
              <a:t>4 bit significand: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.00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= 1.000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	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435600"/>
          </a:xfrm>
          <a:ln/>
        </p:spPr>
        <p:txBody>
          <a:bodyPr/>
          <a:lstStyle/>
          <a:p>
            <a:r>
              <a:rPr lang="en-US" sz="2400" dirty="0">
                <a:solidFill>
                  <a:srgbClr val="980002"/>
                </a:solidFill>
              </a:rPr>
              <a:t>(–1)</a:t>
            </a:r>
            <a:r>
              <a:rPr lang="en-US" sz="2400" baseline="32000" dirty="0">
                <a:solidFill>
                  <a:srgbClr val="980002"/>
                </a:solidFill>
              </a:rPr>
              <a:t>s1</a:t>
            </a:r>
            <a:r>
              <a:rPr lang="en-US" sz="2400" dirty="0">
                <a:solidFill>
                  <a:srgbClr val="980002"/>
                </a:solidFill>
              </a:rPr>
              <a:t> </a:t>
            </a:r>
            <a:r>
              <a:rPr lang="en-US" sz="24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400" dirty="0">
                <a:solidFill>
                  <a:srgbClr val="980002"/>
                </a:solidFill>
              </a:rPr>
              <a:t>  2</a:t>
            </a:r>
            <a:r>
              <a:rPr lang="en-US" sz="24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sz="2400" dirty="0">
                <a:solidFill>
                  <a:srgbClr val="980002"/>
                </a:solidFill>
              </a:rPr>
              <a:t>   x   (–1)</a:t>
            </a:r>
            <a:r>
              <a:rPr lang="en-US" sz="24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400" dirty="0">
                <a:solidFill>
                  <a:srgbClr val="980002"/>
                </a:solidFill>
              </a:rPr>
              <a:t> </a:t>
            </a:r>
            <a:r>
              <a:rPr lang="en-US" sz="24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400" dirty="0">
                <a:solidFill>
                  <a:srgbClr val="980002"/>
                </a:solidFill>
              </a:rPr>
              <a:t>  2</a:t>
            </a:r>
            <a:r>
              <a:rPr lang="en-US" sz="24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sz="2400" dirty="0">
              <a:solidFill>
                <a:srgbClr val="980002"/>
              </a:solidFill>
            </a:endParaRPr>
          </a:p>
          <a:p>
            <a:r>
              <a:rPr lang="en-US" sz="2400" dirty="0"/>
              <a:t>Exact Result: </a:t>
            </a:r>
            <a:r>
              <a:rPr lang="en-US" sz="2400" dirty="0">
                <a:solidFill>
                  <a:srgbClr val="980002"/>
                </a:solidFill>
              </a:rPr>
              <a:t>(–1)</a:t>
            </a:r>
            <a:r>
              <a:rPr lang="en-US" sz="2400" baseline="32000" dirty="0">
                <a:solidFill>
                  <a:srgbClr val="980002"/>
                </a:solidFill>
              </a:rPr>
              <a:t>s</a:t>
            </a:r>
            <a:r>
              <a:rPr lang="en-US" sz="2400" dirty="0">
                <a:solidFill>
                  <a:srgbClr val="980002"/>
                </a:solidFill>
              </a:rPr>
              <a:t> </a:t>
            </a:r>
            <a:r>
              <a:rPr lang="en-US" sz="24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980002"/>
                </a:solidFill>
              </a:rPr>
              <a:t>  2</a:t>
            </a:r>
            <a:r>
              <a:rPr lang="en-US" sz="24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  <a:p>
            <a:pPr marL="552450" lvl="1"/>
            <a:r>
              <a:rPr lang="en-US" sz="2000" dirty="0"/>
              <a:t>Sign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sz="2000" dirty="0"/>
              <a:t>: 		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sz="2000" dirty="0"/>
              <a:t> ^ 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sz="2000" dirty="0"/>
          </a:p>
          <a:p>
            <a:pPr marL="552450" lvl="1"/>
            <a:r>
              <a:rPr lang="en-US" sz="2000" dirty="0" err="1"/>
              <a:t>Significand</a:t>
            </a:r>
            <a:r>
              <a:rPr lang="en-US" sz="2000" dirty="0"/>
              <a:t>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000" dirty="0"/>
              <a:t>: 	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sz="2000" dirty="0"/>
              <a:t> x  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sz="2000" dirty="0"/>
          </a:p>
          <a:p>
            <a:pPr marL="552450" lvl="1"/>
            <a:r>
              <a:rPr lang="en-US" sz="2000" dirty="0"/>
              <a:t>Exponent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2000" dirty="0"/>
              <a:t>: 	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sz="2000" dirty="0"/>
              <a:t> + 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sz="2000" dirty="0"/>
          </a:p>
          <a:p>
            <a:r>
              <a:rPr lang="en-US" sz="2400" dirty="0"/>
              <a:t>Fixing</a:t>
            </a:r>
          </a:p>
          <a:p>
            <a:pPr marL="552450" lvl="1"/>
            <a:r>
              <a:rPr lang="en-US" sz="2000" dirty="0"/>
              <a:t>If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000" dirty="0"/>
              <a:t> ≥ 2, shift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000" dirty="0"/>
              <a:t> right, increment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sz="2000" dirty="0"/>
          </a:p>
          <a:p>
            <a:pPr marL="552450" lvl="1"/>
            <a:r>
              <a:rPr lang="en-US" sz="2000" dirty="0"/>
              <a:t>If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2000" dirty="0"/>
              <a:t> out of range, overflow </a:t>
            </a:r>
          </a:p>
          <a:p>
            <a:pPr marL="552450" lvl="1"/>
            <a:r>
              <a:rPr lang="en-US" sz="2000" dirty="0"/>
              <a:t>Round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000" dirty="0"/>
              <a:t> to fit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000" dirty="0"/>
              <a:t> precision</a:t>
            </a:r>
          </a:p>
          <a:p>
            <a:r>
              <a:rPr lang="en-US" sz="2400" dirty="0"/>
              <a:t>Implementation</a:t>
            </a:r>
          </a:p>
          <a:p>
            <a:pPr marL="552450" lvl="1"/>
            <a:r>
              <a:rPr lang="en-US" sz="2000" dirty="0"/>
              <a:t>Biggest chore is multiplying </a:t>
            </a:r>
            <a:r>
              <a:rPr lang="en-US" sz="2000" dirty="0" err="1"/>
              <a:t>significands</a:t>
            </a:r>
            <a:endParaRPr 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36929-3F01-492C-AD4D-4891C311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343400"/>
          </a:xfrm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sz="2400" dirty="0">
                <a:solidFill>
                  <a:srgbClr val="980002"/>
                </a:solidFill>
              </a:rPr>
              <a:t>(–1)</a:t>
            </a:r>
            <a:r>
              <a:rPr lang="en-US" sz="24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400" dirty="0">
                <a:solidFill>
                  <a:srgbClr val="980002"/>
                </a:solidFill>
              </a:rPr>
              <a:t> </a:t>
            </a:r>
            <a:r>
              <a:rPr lang="en-US" sz="24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400" dirty="0">
                <a:solidFill>
                  <a:srgbClr val="980002"/>
                </a:solidFill>
              </a:rPr>
              <a:t>  2</a:t>
            </a:r>
            <a:r>
              <a:rPr lang="en-US" sz="24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sz="2400" dirty="0">
                <a:solidFill>
                  <a:srgbClr val="980002"/>
                </a:solidFill>
              </a:rPr>
              <a:t>   +   (-1)</a:t>
            </a:r>
            <a:r>
              <a:rPr lang="en-US" sz="24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400" dirty="0">
                <a:solidFill>
                  <a:srgbClr val="980002"/>
                </a:solidFill>
              </a:rPr>
              <a:t> </a:t>
            </a:r>
            <a:r>
              <a:rPr lang="en-US" sz="24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400" dirty="0">
                <a:solidFill>
                  <a:srgbClr val="980002"/>
                </a:solidFill>
              </a:rPr>
              <a:t>  2</a:t>
            </a:r>
            <a:r>
              <a:rPr lang="en-US" sz="24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sz="2400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sz="2000" dirty="0"/>
              <a:t>Assume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sz="2000" dirty="0"/>
              <a:t> &gt;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sz="2000" dirty="0"/>
          </a:p>
          <a:p>
            <a:pPr>
              <a:tabLst>
                <a:tab pos="2049463" algn="l"/>
              </a:tabLst>
            </a:pPr>
            <a:r>
              <a:rPr lang="en-US" sz="2400" dirty="0"/>
              <a:t>Exact Result: </a:t>
            </a:r>
            <a:r>
              <a:rPr lang="en-US" sz="2400" dirty="0">
                <a:solidFill>
                  <a:srgbClr val="980002"/>
                </a:solidFill>
              </a:rPr>
              <a:t>(–1)</a:t>
            </a:r>
            <a:r>
              <a:rPr lang="en-US" sz="24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400" dirty="0">
                <a:solidFill>
                  <a:srgbClr val="980002"/>
                </a:solidFill>
              </a:rPr>
              <a:t> </a:t>
            </a:r>
            <a:r>
              <a:rPr lang="en-US" sz="24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980002"/>
                </a:solidFill>
              </a:rPr>
              <a:t>  2</a:t>
            </a:r>
            <a:r>
              <a:rPr lang="en-US" sz="2400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  <a:p>
            <a:pPr marL="317500" lvl="1" indent="0">
              <a:tabLst>
                <a:tab pos="2049463" algn="l"/>
              </a:tabLst>
            </a:pPr>
            <a:r>
              <a:rPr lang="en-US" sz="2000" dirty="0"/>
              <a:t>Sign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sz="2000" dirty="0"/>
              <a:t>, significand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000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sz="1800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sz="2000" dirty="0"/>
              <a:t>Exponent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2000" dirty="0"/>
              <a:t>: 	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sz="2000" dirty="0"/>
          </a:p>
          <a:p>
            <a:pPr>
              <a:tabLst>
                <a:tab pos="2049463" algn="l"/>
              </a:tabLst>
            </a:pPr>
            <a:r>
              <a:rPr lang="en-US" sz="2400" dirty="0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sz="2000" dirty="0"/>
              <a:t>If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000" dirty="0"/>
              <a:t> ≥ 2, shift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000" dirty="0"/>
              <a:t> right, increment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2000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sz="2000" dirty="0"/>
              <a:t>if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000" dirty="0"/>
              <a:t> &lt; 1, shift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000" dirty="0"/>
              <a:t> left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sz="2000" dirty="0"/>
              <a:t> positions, decrement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2000" dirty="0"/>
              <a:t> by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sz="2000" dirty="0"/>
          </a:p>
          <a:p>
            <a:pPr marL="317500" lvl="1" indent="0">
              <a:tabLst>
                <a:tab pos="2049463" algn="l"/>
              </a:tabLst>
            </a:pPr>
            <a:r>
              <a:rPr lang="en-US" sz="2000" dirty="0"/>
              <a:t>Overflow if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sz="2000" dirty="0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sz="2000" dirty="0"/>
              <a:t>Round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sz="2000" dirty="0"/>
              <a:t> to fit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sz="2000" dirty="0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246687" y="20828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824662" y="26289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7037387" y="17653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9031287" y="17653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7050087" y="18923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36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747000" y="1662113"/>
            <a:ext cx="570669" cy="276999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18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18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876800" y="2492375"/>
            <a:ext cx="229230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5005387" y="32258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246687" y="33782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baseline="320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7187" y="1066800"/>
            <a:ext cx="3397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binary points lined up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600" y="5417403"/>
            <a:ext cx="7842532" cy="9833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5493603"/>
            <a:ext cx="7928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188595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(0.1010 + 1.1100)*2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1.001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baseline="30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CDD3E7-32F3-4ACD-A926-C38362DF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334000"/>
          </a:xfrm>
        </p:spPr>
        <p:txBody>
          <a:bodyPr/>
          <a:lstStyle/>
          <a:p>
            <a:r>
              <a:rPr lang="en-US" sz="2400" dirty="0"/>
              <a:t>Compare to those of </a:t>
            </a:r>
            <a:r>
              <a:rPr lang="en-US" sz="2400" dirty="0" err="1"/>
              <a:t>Abelian</a:t>
            </a:r>
            <a:r>
              <a:rPr lang="en-US" sz="2400" dirty="0"/>
              <a:t> Group</a:t>
            </a:r>
          </a:p>
          <a:p>
            <a:pPr lvl="1"/>
            <a:r>
              <a:rPr lang="en-US" sz="2000" dirty="0"/>
              <a:t>Closed under addition?			</a:t>
            </a:r>
          </a:p>
          <a:p>
            <a:pPr lvl="2"/>
            <a:r>
              <a:rPr lang="en-US" sz="1800" dirty="0"/>
              <a:t>But may generate infinity or </a:t>
            </a:r>
            <a:r>
              <a:rPr lang="en-US" sz="1800" dirty="0" err="1"/>
              <a:t>NaN</a:t>
            </a:r>
            <a:endParaRPr lang="en-US" sz="1800" dirty="0"/>
          </a:p>
          <a:p>
            <a:pPr lvl="1"/>
            <a:r>
              <a:rPr lang="en-US" sz="2000" dirty="0"/>
              <a:t>Commutative? </a:t>
            </a:r>
          </a:p>
          <a:p>
            <a:pPr lvl="1"/>
            <a:r>
              <a:rPr lang="en-US" sz="2000" dirty="0"/>
              <a:t>Associative?</a:t>
            </a:r>
          </a:p>
          <a:p>
            <a:pPr lvl="2"/>
            <a:r>
              <a:rPr lang="en-US" sz="1800" dirty="0"/>
              <a:t>Overflow and inexactness of rounding</a:t>
            </a:r>
          </a:p>
          <a:p>
            <a:pPr lvl="2"/>
            <a:r>
              <a:rPr lang="en-US" sz="1800" b="1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sz="2000" dirty="0"/>
              <a:t>0 is additive identity? </a:t>
            </a:r>
          </a:p>
          <a:p>
            <a:pPr lvl="1"/>
            <a:r>
              <a:rPr lang="en-US" sz="2000" dirty="0"/>
              <a:t>Every element has additive inverse?</a:t>
            </a:r>
          </a:p>
          <a:p>
            <a:pPr lvl="2"/>
            <a:r>
              <a:rPr lang="en-US" sz="1800" dirty="0"/>
              <a:t>Yes, except for infinities &amp; </a:t>
            </a:r>
            <a:r>
              <a:rPr lang="en-US" sz="1800" dirty="0" err="1"/>
              <a:t>NaNs</a:t>
            </a:r>
            <a:endParaRPr lang="en-US" sz="1800" dirty="0"/>
          </a:p>
          <a:p>
            <a:r>
              <a:rPr lang="en-US" sz="2400" dirty="0"/>
              <a:t>Monotonicity</a:t>
            </a:r>
          </a:p>
          <a:p>
            <a:pPr lvl="1"/>
            <a:r>
              <a:rPr lang="en-US" sz="2000" dirty="0">
                <a:sym typeface="Calibri Italic" charset="0"/>
              </a:rPr>
              <a:t>a</a:t>
            </a:r>
            <a:r>
              <a:rPr lang="en-US" sz="2000" dirty="0"/>
              <a:t> ≥ </a:t>
            </a:r>
            <a:r>
              <a:rPr lang="en-US" sz="2000" dirty="0">
                <a:sym typeface="Calibri Italic" charset="0"/>
              </a:rPr>
              <a:t>b</a:t>
            </a:r>
            <a:r>
              <a:rPr lang="en-US" sz="2000" dirty="0"/>
              <a:t> ⇒ </a:t>
            </a:r>
            <a:r>
              <a:rPr lang="en-US" sz="2000" dirty="0" err="1">
                <a:sym typeface="Calibri Italic" charset="0"/>
              </a:rPr>
              <a:t>a</a:t>
            </a:r>
            <a:r>
              <a:rPr lang="en-US" sz="2000" dirty="0" err="1"/>
              <a:t>+</a:t>
            </a:r>
            <a:r>
              <a:rPr lang="en-US" sz="2000" dirty="0" err="1">
                <a:sym typeface="Calibri Italic" charset="0"/>
              </a:rPr>
              <a:t>c</a:t>
            </a:r>
            <a:r>
              <a:rPr lang="en-US" sz="2000" dirty="0"/>
              <a:t> ≥ </a:t>
            </a:r>
            <a:r>
              <a:rPr lang="en-US" sz="2000" dirty="0" err="1">
                <a:sym typeface="Calibri Italic" charset="0"/>
              </a:rPr>
              <a:t>b</a:t>
            </a:r>
            <a:r>
              <a:rPr lang="en-US" sz="2000" dirty="0" err="1"/>
              <a:t>+</a:t>
            </a:r>
            <a:r>
              <a:rPr lang="en-US" sz="2000" dirty="0" err="1">
                <a:sym typeface="Calibri Italic" charset="0"/>
              </a:rPr>
              <a:t>c</a:t>
            </a:r>
            <a:r>
              <a:rPr lang="en-US" sz="2000" dirty="0"/>
              <a:t>?</a:t>
            </a:r>
          </a:p>
          <a:p>
            <a:pPr lvl="2"/>
            <a:r>
              <a:rPr lang="en-US" sz="1800" dirty="0"/>
              <a:t>Except for infinities &amp; </a:t>
            </a:r>
            <a:r>
              <a:rPr lang="en-US" sz="1800" dirty="0" err="1"/>
              <a:t>NaNs</a:t>
            </a:r>
            <a:endParaRPr lang="en-US" sz="1800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6075363" y="143002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6078538" y="215392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6096000" y="360172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6075363" y="252222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6096000" y="398272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6096000" y="520192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55F025-5E4E-4ABC-8E45-91C1445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05800" cy="5334000"/>
          </a:xfrm>
          <a:ln/>
        </p:spPr>
        <p:txBody>
          <a:bodyPr/>
          <a:lstStyle/>
          <a:p>
            <a:r>
              <a:rPr lang="en-US" sz="2400" dirty="0"/>
              <a:t>Compare to Commutative Ring</a:t>
            </a:r>
          </a:p>
          <a:p>
            <a:pPr marL="552450" lvl="1"/>
            <a:r>
              <a:rPr lang="en-US" sz="2000" dirty="0"/>
              <a:t>Closed under multiplication?</a:t>
            </a:r>
          </a:p>
          <a:p>
            <a:pPr marL="838200" lvl="2"/>
            <a:r>
              <a:rPr lang="en-US" sz="1800" dirty="0"/>
              <a:t>But may generate infinity or </a:t>
            </a:r>
            <a:r>
              <a:rPr lang="en-US" sz="1800" dirty="0" err="1"/>
              <a:t>NaN</a:t>
            </a:r>
            <a:endParaRPr lang="en-US" sz="1800" dirty="0"/>
          </a:p>
          <a:p>
            <a:pPr marL="552450" lvl="1"/>
            <a:r>
              <a:rPr lang="en-US" sz="2000" dirty="0"/>
              <a:t>Multiplication Commutative?</a:t>
            </a:r>
          </a:p>
          <a:p>
            <a:pPr marL="552450" lvl="1"/>
            <a:r>
              <a:rPr lang="en-US" sz="2000" dirty="0"/>
              <a:t>Multiplication is Associative?</a:t>
            </a:r>
          </a:p>
          <a:p>
            <a:pPr marL="838200" lvl="2"/>
            <a:r>
              <a:rPr lang="en-US" sz="1800" dirty="0"/>
              <a:t>Possibility of overflow, inexactness of rounding</a:t>
            </a:r>
          </a:p>
          <a:p>
            <a:pPr marL="838200" lvl="2"/>
            <a:r>
              <a:rPr lang="en-US" sz="1800" dirty="0"/>
              <a:t>Ex: </a:t>
            </a:r>
            <a:r>
              <a:rPr lang="en-US" sz="1800" b="1" dirty="0">
                <a:latin typeface="Courier New"/>
              </a:rPr>
              <a:t>(1e20*1e20)*1e-20</a:t>
            </a:r>
            <a:r>
              <a:rPr lang="en-US" sz="1800" b="1" dirty="0"/>
              <a:t>= </a:t>
            </a:r>
            <a:r>
              <a:rPr lang="en-US" sz="1800" b="1" dirty="0" err="1">
                <a:latin typeface="Courier New"/>
                <a:cs typeface="Courier New"/>
              </a:rPr>
              <a:t>inf</a:t>
            </a:r>
            <a:r>
              <a:rPr lang="en-US" sz="1800" b="1" dirty="0"/>
              <a:t>, </a:t>
            </a:r>
            <a:r>
              <a:rPr lang="en-US" sz="1800" b="1" dirty="0">
                <a:latin typeface="Courier New"/>
                <a:cs typeface="Courier New"/>
              </a:rPr>
              <a:t>1e20*(1e20*1e-20)</a:t>
            </a:r>
            <a:r>
              <a:rPr lang="en-US" sz="1800" b="1" dirty="0"/>
              <a:t>= </a:t>
            </a:r>
            <a:r>
              <a:rPr lang="en-US" sz="1800" b="1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sz="2000" dirty="0"/>
              <a:t>1 is multiplicative identity?</a:t>
            </a:r>
          </a:p>
          <a:p>
            <a:pPr marL="552450" lvl="1"/>
            <a:r>
              <a:rPr lang="en-US" sz="2000" dirty="0"/>
              <a:t>Multiplication distributes over addition?</a:t>
            </a:r>
          </a:p>
          <a:p>
            <a:pPr marL="838200" lvl="2"/>
            <a:r>
              <a:rPr lang="en-US" sz="1800" dirty="0"/>
              <a:t>Possibility of overflow, inexactness of rounding</a:t>
            </a:r>
          </a:p>
          <a:p>
            <a:pPr marL="838200" lvl="2"/>
            <a:r>
              <a:rPr lang="en-US" sz="1800" b="1" dirty="0">
                <a:latin typeface="Courier New"/>
                <a:cs typeface="Courier New"/>
              </a:rPr>
              <a:t>1e20*(1e20-1e20)</a:t>
            </a:r>
            <a:r>
              <a:rPr lang="en-US" sz="1800" b="1" dirty="0"/>
              <a:t>= </a:t>
            </a:r>
            <a:r>
              <a:rPr lang="en-US" sz="1800" b="1" dirty="0">
                <a:latin typeface="Courier New"/>
                <a:cs typeface="Courier New"/>
              </a:rPr>
              <a:t>0.0</a:t>
            </a:r>
            <a:r>
              <a:rPr lang="en-US" sz="1800" b="1" dirty="0"/>
              <a:t>,  </a:t>
            </a:r>
            <a:r>
              <a:rPr lang="en-US" sz="1800" b="1" dirty="0">
                <a:latin typeface="Courier New"/>
                <a:cs typeface="Courier New"/>
              </a:rPr>
              <a:t>1e20*1e20 – 1e20*1e20 </a:t>
            </a:r>
            <a:r>
              <a:rPr lang="en-US" sz="1800" b="1" dirty="0"/>
              <a:t>= </a:t>
            </a:r>
            <a:r>
              <a:rPr lang="en-US" sz="1800" b="1" dirty="0" err="1">
                <a:latin typeface="Courier New"/>
                <a:cs typeface="Courier New"/>
              </a:rPr>
              <a:t>NaN</a:t>
            </a:r>
            <a:endParaRPr lang="en-US" sz="1800" b="1" dirty="0">
              <a:latin typeface="Courier New"/>
              <a:cs typeface="Courier New"/>
            </a:endParaRPr>
          </a:p>
          <a:p>
            <a:pPr marL="431800" indent="-342900"/>
            <a:r>
              <a:rPr lang="en-US" sz="2400" dirty="0"/>
              <a:t>Monotonicity</a:t>
            </a:r>
          </a:p>
          <a:p>
            <a:pPr marL="552450" lvl="1"/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sz="2000" dirty="0"/>
              <a:t> ≥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sz="2000" dirty="0"/>
              <a:t>  &amp;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sz="2000" dirty="0"/>
              <a:t> ≥ 0  ⇒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sz="2000" dirty="0"/>
              <a:t> *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sz="2000" dirty="0"/>
              <a:t> ≥ 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sz="2000" dirty="0"/>
              <a:t> *</a:t>
            </a:r>
            <a:r>
              <a:rPr lang="en-US" sz="200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sz="2000" dirty="0"/>
              <a:t>?</a:t>
            </a:r>
          </a:p>
          <a:p>
            <a:pPr marL="838200" lvl="2"/>
            <a:r>
              <a:rPr lang="en-US" sz="1800" dirty="0"/>
              <a:t>Except for infinities &amp; </a:t>
            </a:r>
            <a:r>
              <a:rPr lang="en-US" sz="1800" dirty="0" err="1"/>
              <a:t>NaNs</a:t>
            </a:r>
            <a:endParaRPr lang="en-US" sz="1800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761163" y="1409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761163" y="2141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761163" y="2514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761163" y="3594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761163" y="3962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781800" y="5410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ED8D11-7694-479D-B131-E2C60709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2299"/>
              </p:ext>
            </p:extLst>
          </p:nvPr>
        </p:nvGraphicFramePr>
        <p:xfrm>
          <a:off x="4114800" y="5334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01677"/>
              </p:ext>
            </p:extLst>
          </p:nvPr>
        </p:nvGraphicFramePr>
        <p:xfrm>
          <a:off x="3581400" y="31877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39663"/>
              </p:ext>
            </p:extLst>
          </p:nvPr>
        </p:nvGraphicFramePr>
        <p:xfrm>
          <a:off x="901700" y="26416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35115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-7939"/>
            <a:ext cx="6870700" cy="846139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05606" y="4578351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sz="2400" dirty="0">
                <a:ea typeface="Calibri" charset="0"/>
                <a:cs typeface="Calibri" charset="0"/>
              </a:rPr>
              <a:t>Representation</a:t>
            </a:r>
            <a:endParaRPr lang="en-US" sz="2400" dirty="0"/>
          </a:p>
          <a:p>
            <a:pPr lvl="1"/>
            <a:r>
              <a:rPr lang="en-US" sz="2000" dirty="0"/>
              <a:t>Bits to right of “binary point” represent fractional powers of 2</a:t>
            </a:r>
          </a:p>
          <a:p>
            <a:pPr lvl="1"/>
            <a:r>
              <a:rPr lang="en-US" sz="2000" dirty="0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24717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0399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17986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1255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7699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18748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2321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2321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2448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2067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0836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5816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8E3C95-A870-41DD-BC3B-7E094E9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380C02-1F8E-4B05-B66B-F68BA24C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C Guarantees Two Levels</a:t>
            </a:r>
          </a:p>
          <a:p>
            <a:pPr marL="573088" lvl="1" indent="-255588"/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sz="2000" dirty="0"/>
              <a:t>	single precision</a:t>
            </a:r>
          </a:p>
          <a:p>
            <a:pPr marL="573088" lvl="1" indent="-255588"/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sz="2000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sz="2400" dirty="0"/>
              <a:t>Conversions/Casting</a:t>
            </a:r>
          </a:p>
          <a:p>
            <a:pPr marL="317500" lvl="1" indent="0"/>
            <a:r>
              <a:rPr lang="en-US" sz="2000" dirty="0"/>
              <a:t> Casting between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sz="2000" dirty="0"/>
              <a:t>, and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sz="2000" dirty="0"/>
              <a:t> changes bit representation</a:t>
            </a:r>
          </a:p>
          <a:p>
            <a:pPr marL="317500" lvl="1" indent="0"/>
            <a:r>
              <a:rPr lang="en-US" sz="2000" dirty="0"/>
              <a:t>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sz="2000" dirty="0"/>
              <a:t>/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sz="2000" dirty="0"/>
              <a:t> →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sz="2000" dirty="0"/>
          </a:p>
          <a:p>
            <a:pPr marL="838200" lvl="2"/>
            <a:r>
              <a:rPr lang="en-US" sz="1800" dirty="0"/>
              <a:t>Truncates fractional part</a:t>
            </a:r>
          </a:p>
          <a:p>
            <a:pPr marL="838200" lvl="2"/>
            <a:r>
              <a:rPr lang="en-US" sz="1800" dirty="0"/>
              <a:t>Like rounding toward zero</a:t>
            </a:r>
          </a:p>
          <a:p>
            <a:pPr marL="838200" lvl="2"/>
            <a:r>
              <a:rPr lang="en-US" sz="1800" dirty="0"/>
              <a:t>Not defined when out of range or </a:t>
            </a:r>
            <a:r>
              <a:rPr lang="en-US" sz="1800" dirty="0" err="1"/>
              <a:t>NaN</a:t>
            </a:r>
            <a:r>
              <a:rPr lang="en-US" sz="1800" dirty="0"/>
              <a:t>: Generally sets to </a:t>
            </a:r>
            <a:r>
              <a:rPr lang="en-US" sz="1800" dirty="0" err="1"/>
              <a:t>TMin</a:t>
            </a:r>
            <a:endParaRPr lang="en-US" sz="1800" dirty="0"/>
          </a:p>
          <a:p>
            <a:pPr marL="317500" lvl="1" indent="0"/>
            <a:r>
              <a:rPr lang="en-US" sz="2000" dirty="0"/>
              <a:t>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dirty="0"/>
              <a:t> →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sz="2000" dirty="0"/>
          </a:p>
          <a:p>
            <a:pPr marL="838200" lvl="2"/>
            <a:r>
              <a:rPr lang="en-US" sz="1800" dirty="0"/>
              <a:t>Exact conversion, as long as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1800" dirty="0"/>
              <a:t> has ≤ 53 bit word size</a:t>
            </a:r>
          </a:p>
          <a:p>
            <a:pPr marL="317500" lvl="1" indent="0"/>
            <a:r>
              <a:rPr lang="en-US" sz="2000" dirty="0"/>
              <a:t> </a:t>
            </a:r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000" dirty="0"/>
              <a:t> →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sz="2000" dirty="0"/>
          </a:p>
          <a:p>
            <a:pPr marL="838200" lvl="2"/>
            <a:r>
              <a:rPr lang="en-US" sz="1800" dirty="0"/>
              <a:t>Will round according to rounding mode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E356BF-48A2-4790-BCBF-3D6C065A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1270000"/>
          </a:xfrm>
          <a:ln/>
        </p:spPr>
        <p:txBody>
          <a:bodyPr/>
          <a:lstStyle/>
          <a:p>
            <a:r>
              <a:rPr lang="en-US" sz="2400" dirty="0"/>
              <a:t>For each of the following C expressions, either:</a:t>
            </a:r>
          </a:p>
          <a:p>
            <a:pPr marL="552450" lvl="1"/>
            <a:r>
              <a:rPr lang="en-US" sz="2000" dirty="0"/>
              <a:t>Argue that it is true for all argument values</a:t>
            </a:r>
          </a:p>
          <a:p>
            <a:pPr marL="552450" lvl="1"/>
            <a:r>
              <a:rPr lang="en-US" sz="2000" dirty="0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  <p:pic>
        <p:nvPicPr>
          <p:cNvPr id="7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247934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2833298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31828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35325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388644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42360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5899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49396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8" y="5289201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34" y="5638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78D200-3547-41B2-A540-CC16DA2B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343400" y="4800600"/>
            <a:ext cx="42672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IEEE Floating Point has clear mathematical  properties</a:t>
            </a:r>
          </a:p>
          <a:p>
            <a:r>
              <a:rPr lang="en-US" sz="2400" dirty="0"/>
              <a:t>Represents numbers of form M x 2</a:t>
            </a:r>
            <a:r>
              <a:rPr lang="en-US" sz="2400" baseline="32000" dirty="0"/>
              <a:t>E</a:t>
            </a:r>
            <a:endParaRPr lang="en-US" sz="2400" dirty="0"/>
          </a:p>
          <a:p>
            <a:r>
              <a:rPr lang="en-US" sz="2400" dirty="0"/>
              <a:t>One can reason about operations independent of implementation</a:t>
            </a:r>
          </a:p>
          <a:p>
            <a:pPr marL="552450" lvl="1"/>
            <a:r>
              <a:rPr lang="en-US" sz="2000" dirty="0"/>
              <a:t>As if computed with perfect precision and then rounded</a:t>
            </a:r>
          </a:p>
          <a:p>
            <a:r>
              <a:rPr lang="en-US" sz="2400" dirty="0"/>
              <a:t>Not the same as real arithmetic</a:t>
            </a:r>
          </a:p>
          <a:p>
            <a:pPr marL="552450" lvl="1"/>
            <a:r>
              <a:rPr lang="en-US" sz="2000" dirty="0"/>
              <a:t>Violates associativity/distributivity</a:t>
            </a:r>
          </a:p>
          <a:p>
            <a:pPr marL="552450" lvl="1"/>
            <a:r>
              <a:rPr lang="en-US" sz="2000" dirty="0"/>
              <a:t>Makes life difficult for compilers &amp; serious numerical applications programmers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b="38932"/>
          <a:stretch/>
        </p:blipFill>
        <p:spPr bwMode="auto">
          <a:xfrm>
            <a:off x="4492140" y="4800600"/>
            <a:ext cx="3875305" cy="15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16F6C6-42CE-4929-A7F7-10A92B36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Additional 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A3B200-43FC-4E34-81B4-F068B00B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sz="2400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sz="2000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sz="2000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sz="2000" dirty="0" err="1"/>
              <a:t>Postnormalize</a:t>
            </a:r>
            <a:r>
              <a:rPr lang="en-US" sz="2000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sz="2400" dirty="0"/>
          </a:p>
          <a:p>
            <a:pPr>
              <a:tabLst>
                <a:tab pos="1828800" algn="l"/>
              </a:tabLst>
            </a:pPr>
            <a:r>
              <a:rPr lang="en-US" sz="2400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sz="2000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2000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6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6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18392"/>
              </p:ext>
            </p:extLst>
          </p:nvPr>
        </p:nvGraphicFramePr>
        <p:xfrm>
          <a:off x="4775200" y="1066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446841-22DB-43F6-BA46-58B510F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/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B853D2-251C-4F15-9756-241762B7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Numeric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BFEAE4-A124-4CC6-B5B1-2DE1DC8B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 dirty="0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i="1" dirty="0"/>
              <a:t>Description	exp	</a:t>
            </a:r>
            <a:r>
              <a:rPr lang="en-US" sz="1800" i="1" dirty="0" err="1"/>
              <a:t>frac</a:t>
            </a:r>
            <a:r>
              <a:rPr lang="en-US" sz="18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Smallest Pos. </a:t>
            </a:r>
            <a:r>
              <a:rPr lang="en-US" sz="1800" dirty="0" err="1"/>
              <a:t>Denorm</a:t>
            </a:r>
            <a:r>
              <a:rPr lang="en-US" sz="1800" dirty="0"/>
              <a:t>.	00…00	00…01	2</a:t>
            </a:r>
            <a:r>
              <a:rPr lang="en-US" sz="1800" baseline="32000" dirty="0"/>
              <a:t>– {23,52}</a:t>
            </a:r>
            <a:r>
              <a:rPr lang="en-US" sz="1800" dirty="0"/>
              <a:t> x 2</a:t>
            </a:r>
            <a:r>
              <a:rPr lang="en-US" sz="1800" baseline="32000" dirty="0"/>
              <a:t>– {126,1022}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600" dirty="0"/>
              <a:t>Single ≈ 1.4 x 10</a:t>
            </a:r>
            <a:r>
              <a:rPr lang="en-US" sz="1600" baseline="32000" dirty="0"/>
              <a:t>–45</a:t>
            </a:r>
            <a:endParaRPr lang="en-US" sz="16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600" dirty="0"/>
              <a:t>Double ≈ 4.9 x 10</a:t>
            </a:r>
            <a:r>
              <a:rPr lang="en-US" sz="1600" baseline="32000" dirty="0"/>
              <a:t>–324</a:t>
            </a:r>
            <a:endParaRPr lang="en-US" sz="16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Largest </a:t>
            </a:r>
            <a:r>
              <a:rPr lang="en-US" sz="1800" dirty="0" err="1"/>
              <a:t>Denormalized</a:t>
            </a:r>
            <a:r>
              <a:rPr lang="en-US" sz="1800" dirty="0"/>
              <a:t>	00…00	11…11	(1.0 – ε) x 2</a:t>
            </a:r>
            <a:r>
              <a:rPr lang="en-US" sz="1800" baseline="32000" dirty="0"/>
              <a:t>– {126,1022}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600" dirty="0"/>
              <a:t>Single ≈ 1.18 x 10</a:t>
            </a:r>
            <a:r>
              <a:rPr lang="en-US" sz="1600" baseline="32000" dirty="0"/>
              <a:t>–38</a:t>
            </a:r>
            <a:endParaRPr lang="en-US" sz="16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600" dirty="0"/>
              <a:t>Double ≈ 2.2 x 10</a:t>
            </a:r>
            <a:r>
              <a:rPr lang="en-US" sz="1600" baseline="32000" dirty="0"/>
              <a:t>–308</a:t>
            </a:r>
            <a:endParaRPr lang="en-US" sz="16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Smallest Pos. Normalized	00…01	00…00	1.0 x 2</a:t>
            </a:r>
            <a:r>
              <a:rPr lang="en-US" sz="1800" baseline="32000" dirty="0"/>
              <a:t>– {126,1022}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600" dirty="0"/>
              <a:t>Just larger than largest </a:t>
            </a:r>
            <a:r>
              <a:rPr lang="en-US" sz="1600" dirty="0" err="1"/>
              <a:t>denormalized</a:t>
            </a:r>
            <a:endParaRPr lang="en-US" sz="16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 Largest Normalized	11…10	11…11	(2.0 – ε) x 2</a:t>
            </a:r>
            <a:r>
              <a:rPr lang="en-US" sz="1800" baseline="32000" dirty="0"/>
              <a:t>{127,1023}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600" dirty="0"/>
              <a:t>Single ≈ 3.4 x 10</a:t>
            </a:r>
            <a:r>
              <a:rPr lang="en-US" sz="1600" baseline="32000" dirty="0"/>
              <a:t>38</a:t>
            </a:r>
            <a:endParaRPr lang="en-US" sz="16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600" dirty="0"/>
              <a:t>Double ≈ 1.8 x 10</a:t>
            </a:r>
            <a:r>
              <a:rPr lang="en-US" sz="16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91F7E7-6C35-43CC-A3C4-1A96809C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15900" indent="-215900">
              <a:buChar char="•"/>
            </a:pPr>
            <a:r>
              <a:rPr lang="en-US" sz="2400" dirty="0">
                <a:latin typeface="+mn-lt"/>
                <a:cs typeface="Calibri" charset="0"/>
                <a:sym typeface="Calibri Bold" charset="0"/>
              </a:rPr>
              <a:t>Value		Representation</a:t>
            </a:r>
          </a:p>
          <a:p>
            <a:r>
              <a:rPr lang="en-US" sz="2400" dirty="0">
                <a:latin typeface="+mn-lt"/>
                <a:cs typeface="Calibri" charset="0"/>
                <a:sym typeface="Monaco" charset="0"/>
              </a:rPr>
              <a:t>	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Monaco" charset="0"/>
              </a:rPr>
              <a:t>23		10111.000</a:t>
            </a:r>
            <a:r>
              <a:rPr lang="en-US" sz="1800" b="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Monaco" charset="0"/>
              </a:rPr>
              <a:t>2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Monaco" charset="0"/>
              </a:rPr>
              <a:t>	= 16 + 4 + 2 + 1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Monaco" charset="0"/>
              </a:rPr>
              <a:t>	11 1/2	= 23/2	01011.100</a:t>
            </a:r>
            <a:r>
              <a:rPr lang="en-US" sz="1800" b="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Monaco" charset="0"/>
              </a:rPr>
              <a:t>2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Monaco" charset="0"/>
              </a:rPr>
              <a:t>	= 8 + 2 + 1 + 1/2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Monaco" charset="0"/>
              </a:rPr>
              <a:t>	5 3/4 	= 23/4	00101.110</a:t>
            </a:r>
            <a:r>
              <a:rPr lang="en-US" sz="1800" b="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Monaco" charset="0"/>
              </a:rPr>
              <a:t>2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Monaco" charset="0"/>
              </a:rPr>
              <a:t>	= 4 + 1 + 1/2  + 1/4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  <a:sym typeface="Calibri" charset="0"/>
            </a:endParaRP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Monaco" charset="0"/>
              </a:rPr>
              <a:t> 	2 7/8 	= 23/8	00010.111</a:t>
            </a:r>
            <a:r>
              <a:rPr lang="en-US" sz="1800" b="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Monaco" charset="0"/>
              </a:rPr>
              <a:t>2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  <a:sym typeface="Monaco" charset="0"/>
              </a:rPr>
              <a:t>	= 2 + 1/2  + 1/4 + 1/8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  <a:sym typeface="Calibri" charset="0"/>
            </a:endParaRPr>
          </a:p>
          <a:p>
            <a:pPr marL="215900" indent="-215900">
              <a:buChar char="•"/>
            </a:pPr>
            <a:endParaRPr lang="en-US" sz="2400" dirty="0">
              <a:latin typeface="+mn-lt"/>
              <a:cs typeface="Calibri" charset="0"/>
              <a:sym typeface="Calibri Bold" charset="0"/>
            </a:endParaRPr>
          </a:p>
          <a:p>
            <a:pPr marL="215900" indent="-215900">
              <a:buChar char="•"/>
            </a:pPr>
            <a:r>
              <a:rPr lang="en-US" sz="2400" dirty="0">
                <a:latin typeface="+mn-lt"/>
                <a:cs typeface="Calibri" charset="0"/>
                <a:sym typeface="Calibri Bold" charset="0"/>
              </a:rPr>
              <a:t>Observations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0" dirty="0">
                <a:latin typeface="+mn-lt"/>
                <a:sym typeface="Calibri" charset="0"/>
              </a:rPr>
              <a:t>Divide by 2 by shifting right (unsigned)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0" dirty="0">
                <a:latin typeface="+mn-lt"/>
                <a:sym typeface="Calibri" charset="0"/>
              </a:rPr>
              <a:t>Multiply by 2 by shifting left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0" dirty="0">
                <a:latin typeface="+mn-lt"/>
                <a:sym typeface="Calibri" charset="0"/>
              </a:rPr>
              <a:t>Numbers of form 0.111111…</a:t>
            </a:r>
            <a:r>
              <a:rPr lang="en-US" b="0" baseline="-25000" dirty="0">
                <a:latin typeface="+mn-lt"/>
                <a:sym typeface="Calibri" charset="0"/>
              </a:rPr>
              <a:t>2</a:t>
            </a:r>
            <a:r>
              <a:rPr lang="en-US" b="0" dirty="0">
                <a:latin typeface="+mn-lt"/>
                <a:sym typeface="Calibri" charset="0"/>
              </a:rPr>
              <a:t> are just below 1.0</a:t>
            </a:r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 b="0" dirty="0">
                <a:latin typeface="+mn-lt"/>
                <a:sym typeface="Calibri" charset="0"/>
              </a:rPr>
              <a:t>1/2 + 1/4 + 1/8 + … + 1/2</a:t>
            </a:r>
            <a:r>
              <a:rPr lang="en-US" b="0" baseline="30000" dirty="0">
                <a:latin typeface="+mn-lt"/>
                <a:sym typeface="Calibri" charset="0"/>
              </a:rPr>
              <a:t>i</a:t>
            </a:r>
            <a:r>
              <a:rPr lang="en-US" b="0" dirty="0">
                <a:latin typeface="+mn-lt"/>
                <a:sym typeface="Calibri" charset="0"/>
              </a:rPr>
              <a:t> + … ➙ 1.0</a:t>
            </a:r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 b="0" dirty="0">
                <a:latin typeface="+mn-lt"/>
                <a:sym typeface="Calibri" charset="0"/>
              </a:rPr>
              <a:t>Use notation 1.0 – 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D2A7D7-BF1E-4502-B506-BBF15D7375E7}"/>
              </a:ext>
            </a:extLst>
          </p:cNvPr>
          <p:cNvSpPr/>
          <p:nvPr/>
        </p:nvSpPr>
        <p:spPr bwMode="auto">
          <a:xfrm>
            <a:off x="838200" y="2438400"/>
            <a:ext cx="7162800" cy="3048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A8BD37-B441-4437-A792-1AC27486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Just one setting of binary point within the </a:t>
            </a:r>
            <a:r>
              <a:rPr lang="en-US" i="1" dirty="0"/>
              <a:t>w </a:t>
            </a:r>
            <a:r>
              <a:rPr lang="en-US" dirty="0"/>
              <a:t>bits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61D16C-D157-4561-92D6-53CCAD67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B643-F817-47BD-9FFD-F0CFE1DD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(Binary) Scientific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909E-C9D4-4A4E-9BF5-1CFD041C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are the parts of a number in scientific notation?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value does the significand always begin with in scientific notation?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126B6-1213-4D5F-A87E-E8529613D2C1}"/>
              </a:ext>
            </a:extLst>
          </p:cNvPr>
          <p:cNvSpPr txBox="1"/>
          <p:nvPr/>
        </p:nvSpPr>
        <p:spPr>
          <a:xfrm>
            <a:off x="1025527" y="1981200"/>
            <a:ext cx="70516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</a:rPr>
              <a:t>1.1101101101101</a:t>
            </a:r>
            <a:r>
              <a:rPr lang="en-US" sz="4000" baseline="-25000" dirty="0">
                <a:latin typeface="+mj-lt"/>
              </a:rPr>
              <a:t>2</a:t>
            </a:r>
            <a:r>
              <a:rPr lang="en-US" sz="4000" dirty="0">
                <a:latin typeface="+mj-lt"/>
              </a:rPr>
              <a:t> x 2</a:t>
            </a:r>
            <a:r>
              <a:rPr lang="en-US" sz="4000" baseline="30000" dirty="0">
                <a:latin typeface="+mj-lt"/>
              </a:rPr>
              <a:t>13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38F1A8-6CCF-41AB-8B1D-66B8BA44F978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6003" y="2750641"/>
            <a:ext cx="914400" cy="1745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40AF4-5308-4503-87E2-5201D852FCE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95468" y="2590800"/>
            <a:ext cx="241300" cy="18811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10AEC1-B38B-47C3-8BC3-3AFCC1EE7317}"/>
              </a:ext>
            </a:extLst>
          </p:cNvPr>
          <p:cNvSpPr txBox="1"/>
          <p:nvPr/>
        </p:nvSpPr>
        <p:spPr>
          <a:xfrm>
            <a:off x="1486534" y="4495800"/>
            <a:ext cx="167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 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07F26-C89F-4F5E-AAB1-BC0E2520E98B}"/>
              </a:ext>
            </a:extLst>
          </p:cNvPr>
          <p:cNvSpPr txBox="1"/>
          <p:nvPr/>
        </p:nvSpPr>
        <p:spPr>
          <a:xfrm>
            <a:off x="6400800" y="4417328"/>
            <a:ext cx="1517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endParaRPr 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6D7047-C1EF-4A6C-9100-DECFF503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31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305800" cy="5334000"/>
              </a:xfrm>
              <a:ln/>
            </p:spPr>
            <p:txBody>
              <a:bodyPr/>
              <a:lstStyle/>
              <a:p>
                <a:r>
                  <a:rPr lang="en-US" sz="2400" dirty="0"/>
                  <a:t>Numerical Form: </a:t>
                </a:r>
                <a:br>
                  <a:rPr lang="en-US" sz="2400" dirty="0"/>
                </a:br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552450" lvl="1"/>
                <a:r>
                  <a:rPr lang="en-US" sz="2000" dirty="0"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Sign bit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980002"/>
                    </a:solidFill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s</a:t>
                </a:r>
                <a:r>
                  <a:rPr lang="en-US" sz="2000" dirty="0"/>
                  <a:t> determines whether number is negative or positive</a:t>
                </a:r>
              </a:p>
              <a:p>
                <a:pPr marL="552450" lvl="1"/>
                <a:r>
                  <a:rPr lang="en-US" sz="2000" dirty="0"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Significand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980002"/>
                    </a:solidFill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M</a:t>
                </a:r>
                <a:r>
                  <a:rPr lang="en-US" sz="2000" dirty="0"/>
                  <a:t>  normally a fractional value in range [1.0,2.0).</a:t>
                </a:r>
              </a:p>
              <a:p>
                <a:pPr marL="552450" lvl="1"/>
                <a:r>
                  <a:rPr lang="en-US" sz="2000" dirty="0"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Exponent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980002"/>
                    </a:solidFill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E</a:t>
                </a:r>
                <a:r>
                  <a:rPr lang="en-US" sz="2000" dirty="0"/>
                  <a:t> weights value by power of two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Encoding</a:t>
                </a:r>
              </a:p>
              <a:p>
                <a:pPr marL="552450" lvl="1"/>
                <a:r>
                  <a:rPr lang="en-US" sz="2000" dirty="0"/>
                  <a:t>MSB </a:t>
                </a:r>
                <a:r>
                  <a:rPr lang="en-US" sz="2000" dirty="0">
                    <a:latin typeface="Monaco" charset="0"/>
                    <a:ea typeface="Monaco" charset="0"/>
                    <a:cs typeface="Monaco" charset="0"/>
                    <a:sym typeface="Monaco" charset="0"/>
                  </a:rPr>
                  <a:t>s</a:t>
                </a:r>
                <a:r>
                  <a:rPr lang="en-US" sz="2000" dirty="0"/>
                  <a:t> is sign bit </a:t>
                </a:r>
                <a:r>
                  <a:rPr lang="en-US" sz="2000" dirty="0">
                    <a:solidFill>
                      <a:srgbClr val="980002"/>
                    </a:solidFill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s</a:t>
                </a:r>
                <a:endParaRPr lang="en-US" sz="2000" dirty="0"/>
              </a:p>
              <a:p>
                <a:pPr marL="552450" lvl="1"/>
                <a:r>
                  <a:rPr lang="en-US" sz="2000" dirty="0" err="1">
                    <a:ea typeface="Monaco" charset="0"/>
                    <a:cs typeface="Monaco" charset="0"/>
                    <a:sym typeface="Monaco" charset="0"/>
                  </a:rPr>
                  <a:t>exp</a:t>
                </a:r>
                <a:r>
                  <a:rPr lang="en-US" sz="2000" dirty="0"/>
                  <a:t> field encodes </a:t>
                </a:r>
                <a:r>
                  <a:rPr lang="en-US" sz="2000" dirty="0">
                    <a:solidFill>
                      <a:srgbClr val="980002"/>
                    </a:solidFill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E</a:t>
                </a:r>
                <a:r>
                  <a:rPr lang="en-US" sz="2000" dirty="0"/>
                  <a:t> (but is not equal to E)</a:t>
                </a:r>
              </a:p>
              <a:p>
                <a:pPr marL="552450" lvl="1"/>
                <a:r>
                  <a:rPr lang="en-US" sz="2000" dirty="0" err="1">
                    <a:ea typeface="Monaco" charset="0"/>
                    <a:cs typeface="Monaco" charset="0"/>
                    <a:sym typeface="Monaco" charset="0"/>
                  </a:rPr>
                  <a:t>frac</a:t>
                </a:r>
                <a:r>
                  <a:rPr lang="en-US" sz="2000" dirty="0"/>
                  <a:t> field encodes </a:t>
                </a:r>
                <a:r>
                  <a:rPr lang="en-US" sz="2000" dirty="0">
                    <a:solidFill>
                      <a:srgbClr val="980002"/>
                    </a:solidFill>
                    <a:latin typeface="Calibri Bold Italic" charset="0"/>
                    <a:ea typeface="Calibri Bold Italic" charset="0"/>
                    <a:cs typeface="Calibri Bold Italic" charset="0"/>
                    <a:sym typeface="Calibri Bold Italic" charset="0"/>
                  </a:rPr>
                  <a:t>M</a:t>
                </a:r>
                <a:r>
                  <a:rPr lang="en-US" sz="2000" dirty="0"/>
                  <a:t> (but is not equal to M)</a:t>
                </a: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305800" cy="5334000"/>
              </a:xfrm>
              <a:blipFill>
                <a:blip r:embed="rId2"/>
                <a:stretch>
                  <a:fillRect l="-1467" t="-20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76200"/>
            <a:ext cx="8305799" cy="636814"/>
          </a:xfrm>
          <a:ln/>
        </p:spPr>
        <p:txBody>
          <a:bodyPr/>
          <a:lstStyle/>
          <a:p>
            <a:pPr marL="119063" indent="-119063"/>
            <a:r>
              <a:rPr lang="en-US" dirty="0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57255"/>
              </p:ext>
            </p:extLst>
          </p:nvPr>
        </p:nvGraphicFramePr>
        <p:xfrm>
          <a:off x="927098" y="54864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657600" y="863600"/>
            <a:ext cx="5257800" cy="590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 algn="l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>
                <a:latin typeface="+mj-lt"/>
              </a:rPr>
              <a:t>Example: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15213</a:t>
            </a:r>
            <a:r>
              <a:rPr lang="en-US" sz="1800" baseline="-25000" dirty="0">
                <a:latin typeface="+mj-lt"/>
              </a:rPr>
              <a:t>10</a:t>
            </a:r>
            <a:r>
              <a:rPr lang="en-US" sz="1800" dirty="0">
                <a:latin typeface="+mj-lt"/>
              </a:rPr>
              <a:t>  = (-1)</a:t>
            </a:r>
            <a:r>
              <a:rPr lang="en-US" sz="1800" baseline="30000" dirty="0">
                <a:latin typeface="+mj-lt"/>
              </a:rPr>
              <a:t>0</a:t>
            </a:r>
            <a:r>
              <a:rPr lang="en-US" sz="1800" dirty="0"/>
              <a:t> x </a:t>
            </a:r>
            <a:r>
              <a:rPr lang="en-US" sz="1800" dirty="0">
                <a:latin typeface="+mj-lt"/>
              </a:rPr>
              <a:t>1.1101101101101</a:t>
            </a:r>
            <a:r>
              <a:rPr lang="en-US" sz="1800" baseline="-25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 x 2</a:t>
            </a:r>
            <a:r>
              <a:rPr lang="en-US" sz="1800" baseline="30000" dirty="0">
                <a:latin typeface="+mj-lt"/>
              </a:rPr>
              <a:t>13</a:t>
            </a:r>
            <a:endParaRPr lang="en-US" sz="1800" dirty="0">
              <a:latin typeface="+mj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ECBE6-8948-424F-8025-2FD3D648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8305799" cy="636814"/>
          </a:xfrm>
        </p:spPr>
        <p:txBody>
          <a:bodyPr/>
          <a:lstStyle/>
          <a:p>
            <a:r>
              <a:rPr lang="en-US" dirty="0"/>
              <a:t>Floats can’t represent all real numbers!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36814"/>
            <a:ext cx="8534400" cy="5763986"/>
          </a:xfrm>
        </p:spPr>
        <p:txBody>
          <a:bodyPr/>
          <a:lstStyle/>
          <a:p>
            <a:r>
              <a:rPr lang="en-US" sz="2400" dirty="0"/>
              <a:t>Ariane 5 explodes on maiden voyage: $500 MILLION dollars lost</a:t>
            </a:r>
          </a:p>
          <a:p>
            <a:pPr lvl="1"/>
            <a:r>
              <a:rPr lang="en-US" sz="2000" dirty="0"/>
              <a:t>64-bit floating point number assigned to 16-bit integer (1996)</a:t>
            </a:r>
          </a:p>
          <a:p>
            <a:pPr lvl="1"/>
            <a:r>
              <a:rPr lang="en-US" sz="2000" dirty="0"/>
              <a:t>Legacy code from Ariane 4 with a lower top speed</a:t>
            </a:r>
          </a:p>
          <a:p>
            <a:pPr lvl="1"/>
            <a:r>
              <a:rPr lang="en-US" sz="2000" dirty="0"/>
              <a:t>Causes rocket to get incorrect value of horizontal velocity and crash</a:t>
            </a:r>
          </a:p>
          <a:p>
            <a:pPr lvl="1"/>
            <a:endParaRPr lang="en-US" sz="2000" dirty="0"/>
          </a:p>
          <a:p>
            <a:r>
              <a:rPr lang="en-US" sz="2400" dirty="0"/>
              <a:t>Patriot Missile defense system misses scud – 28 people die</a:t>
            </a:r>
          </a:p>
          <a:p>
            <a:pPr lvl="1"/>
            <a:r>
              <a:rPr lang="en-US" sz="2000" dirty="0"/>
              <a:t>System tracks time in tenths of second</a:t>
            </a:r>
          </a:p>
          <a:p>
            <a:pPr lvl="1"/>
            <a:r>
              <a:rPr lang="en-US" sz="2000" dirty="0"/>
              <a:t>Converted from integer to floating point number.</a:t>
            </a:r>
          </a:p>
          <a:p>
            <a:pPr lvl="1"/>
            <a:r>
              <a:rPr lang="en-US" sz="2000" dirty="0"/>
              <a:t>Accumulated rounding error causes drift.  20% drift over 8 hours.</a:t>
            </a:r>
          </a:p>
          <a:p>
            <a:pPr lvl="1"/>
            <a:r>
              <a:rPr lang="en-US" sz="2000" dirty="0"/>
              <a:t>Eventually (on 2/25/1991 system was on for 100 hours) causes range </a:t>
            </a:r>
            <a:r>
              <a:rPr lang="en-US" sz="2000" dirty="0" err="1"/>
              <a:t>mis</a:t>
            </a:r>
            <a:r>
              <a:rPr lang="en-US" sz="2000" dirty="0"/>
              <a:t>-estimation sufficiently large to miss incoming missiles.</a:t>
            </a:r>
          </a:p>
          <a:p>
            <a:pPr lvl="1"/>
            <a:endParaRPr lang="en-US" sz="2000" dirty="0"/>
          </a:p>
        </p:txBody>
      </p:sp>
      <p:sp>
        <p:nvSpPr>
          <p:cNvPr id="4" name="Action Button: Forward or Next 3">
            <a:hlinkClick r:id="rId2" highlightClick="1"/>
          </p:cNvPr>
          <p:cNvSpPr/>
          <p:nvPr/>
        </p:nvSpPr>
        <p:spPr bwMode="auto">
          <a:xfrm>
            <a:off x="3352800" y="2667000"/>
            <a:ext cx="1752600" cy="381000"/>
          </a:xfrm>
          <a:prstGeom prst="actionButtonForwardNex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875383-CA6B-4577-8944-D86431EE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024382"/>
      </p:ext>
    </p:extLst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12265</TotalTime>
  <Words>3632</Words>
  <Application>Microsoft Office PowerPoint</Application>
  <PresentationFormat>全屏显示(4:3)</PresentationFormat>
  <Paragraphs>706</Paragraphs>
  <Slides>48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8" baseType="lpstr">
      <vt:lpstr>Gill Sans</vt:lpstr>
      <vt:lpstr>Monaco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Cambria Math</vt:lpstr>
      <vt:lpstr>Comic Sans MS</vt:lpstr>
      <vt:lpstr>Courier New</vt:lpstr>
      <vt:lpstr>Courier New Bold</vt:lpstr>
      <vt:lpstr>Helvetica</vt:lpstr>
      <vt:lpstr>Times</vt:lpstr>
      <vt:lpstr>Times New Roman</vt:lpstr>
      <vt:lpstr>Wingdings</vt:lpstr>
      <vt:lpstr>Wingdings 2</vt:lpstr>
      <vt:lpstr>icfp99</vt:lpstr>
      <vt:lpstr>Worksheet</vt:lpstr>
      <vt:lpstr>Floating Point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(Binary) Scientific Notation</vt:lpstr>
      <vt:lpstr>Floating Point Representation</vt:lpstr>
      <vt:lpstr>Floats can’t represent all real numbers!</vt:lpstr>
      <vt:lpstr>Today: Floating Point</vt:lpstr>
      <vt:lpstr>IEEE Floating Point</vt:lpstr>
      <vt:lpstr>Precision options</vt:lpstr>
      <vt:lpstr>Three “kinds” of floating point numbers</vt:lpstr>
      <vt:lpstr>“Normalized” Values</vt:lpstr>
      <vt:lpstr>Normalized Encoding Example</vt:lpstr>
      <vt:lpstr>Denormalized Values</vt:lpstr>
      <vt:lpstr>Special Values</vt:lpstr>
      <vt:lpstr>C float Decoding Example</vt:lpstr>
      <vt:lpstr>C float Decoding Example #1</vt:lpstr>
      <vt:lpstr>C float Decoding Example #1</vt:lpstr>
      <vt:lpstr>C float Decoding Example #2</vt:lpstr>
      <vt:lpstr>C float Decoding Example #2</vt:lpstr>
      <vt:lpstr>Visualization: Floating Point Encodings</vt:lpstr>
      <vt:lpstr>Today: Floating Point</vt:lpstr>
      <vt:lpstr>Tiny Floating Point Example</vt:lpstr>
      <vt:lpstr>Dynamic Range (s=0 only)</vt:lpstr>
      <vt:lpstr>Distribution of Values</vt:lpstr>
      <vt:lpstr>Distribution of Values (close-up view)</vt:lpstr>
      <vt:lpstr>Special Properties of the IEEE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Rounding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  <vt:lpstr>Additional Slides</vt:lpstr>
      <vt:lpstr>Creating Floating Point Number</vt:lpstr>
      <vt:lpstr>Normalize</vt:lpstr>
      <vt:lpstr>Postnormalize</vt:lpstr>
      <vt:lpstr>Interesting Numbers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Li Yi</cp:lastModifiedBy>
  <cp:revision>456</cp:revision>
  <dcterms:created xsi:type="dcterms:W3CDTF">2000-01-15T07:54:11Z</dcterms:created>
  <dcterms:modified xsi:type="dcterms:W3CDTF">2022-09-23T03:05:47Z</dcterms:modified>
</cp:coreProperties>
</file>