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256" r:id="rId2"/>
    <p:sldId id="258" r:id="rId3"/>
    <p:sldId id="259" r:id="rId4"/>
    <p:sldId id="260" r:id="rId5"/>
    <p:sldId id="261" r:id="rId6"/>
    <p:sldId id="262" r:id="rId7"/>
    <p:sldId id="263" r:id="rId8"/>
    <p:sldId id="350" r:id="rId9"/>
    <p:sldId id="264" r:id="rId10"/>
    <p:sldId id="265" r:id="rId11"/>
    <p:sldId id="313" r:id="rId12"/>
    <p:sldId id="314" r:id="rId13"/>
    <p:sldId id="315" r:id="rId14"/>
    <p:sldId id="316" r:id="rId15"/>
    <p:sldId id="317" r:id="rId16"/>
    <p:sldId id="318" r:id="rId17"/>
    <p:sldId id="319" r:id="rId18"/>
    <p:sldId id="320" r:id="rId19"/>
    <p:sldId id="351" r:id="rId20"/>
    <p:sldId id="321" r:id="rId21"/>
    <p:sldId id="324" r:id="rId22"/>
    <p:sldId id="325" r:id="rId23"/>
    <p:sldId id="326" r:id="rId24"/>
    <p:sldId id="327" r:id="rId25"/>
    <p:sldId id="328" r:id="rId26"/>
    <p:sldId id="266" r:id="rId27"/>
    <p:sldId id="329" r:id="rId28"/>
    <p:sldId id="268" r:id="rId29"/>
    <p:sldId id="269" r:id="rId30"/>
    <p:sldId id="270" r:id="rId31"/>
    <p:sldId id="278" r:id="rId32"/>
    <p:sldId id="282" r:id="rId33"/>
    <p:sldId id="280" r:id="rId34"/>
    <p:sldId id="285" r:id="rId35"/>
    <p:sldId id="291" r:id="rId36"/>
    <p:sldId id="292" r:id="rId37"/>
    <p:sldId id="293" r:id="rId38"/>
    <p:sldId id="294" r:id="rId39"/>
    <p:sldId id="330" r:id="rId40"/>
    <p:sldId id="331" r:id="rId41"/>
    <p:sldId id="332" r:id="rId42"/>
    <p:sldId id="333" r:id="rId43"/>
    <p:sldId id="295" r:id="rId44"/>
    <p:sldId id="348" r:id="rId4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76656"/>
  </p:normalViewPr>
  <p:slideViewPr>
    <p:cSldViewPr>
      <p:cViewPr varScale="1">
        <p:scale>
          <a:sx n="62" d="100"/>
          <a:sy n="62" d="100"/>
        </p:scale>
        <p:origin x="186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59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689BBDF-5CA4-5AE0-1379-4365AA6AF52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108547" name="Rectangle 3">
            <a:extLst>
              <a:ext uri="{FF2B5EF4-FFF2-40B4-BE49-F238E27FC236}">
                <a16:creationId xmlns:a16="http://schemas.microsoft.com/office/drawing/2014/main" id="{92C91184-31A2-0DB7-2D7F-F11E6F4DCCFF}"/>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108548" name="Rectangle 4">
            <a:extLst>
              <a:ext uri="{FF2B5EF4-FFF2-40B4-BE49-F238E27FC236}">
                <a16:creationId xmlns:a16="http://schemas.microsoft.com/office/drawing/2014/main" id="{656D93B6-EACB-BE28-722B-018EC5C3587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108549" name="Rectangle 5">
            <a:extLst>
              <a:ext uri="{FF2B5EF4-FFF2-40B4-BE49-F238E27FC236}">
                <a16:creationId xmlns:a16="http://schemas.microsoft.com/office/drawing/2014/main" id="{77AB29F2-A330-9327-2663-F7AB3830A77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9555ADC3-1EDC-B044-B340-7CD8F10AC80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6BED02-3D02-585F-9F05-BC91F55390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5123" name="Rectangle 3">
            <a:extLst>
              <a:ext uri="{FF2B5EF4-FFF2-40B4-BE49-F238E27FC236}">
                <a16:creationId xmlns:a16="http://schemas.microsoft.com/office/drawing/2014/main" id="{5C84B149-693B-4E6C-095F-23ED1B17500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446F61AB-CEC4-F26A-3736-D84F185F70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20A00165-856E-52CB-BD34-8FBE5097B0C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3508B10A-C130-F2F8-5BCC-9D7F235CD49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ea typeface="宋体" pitchFamily="2" charset="-122"/>
                <a:cs typeface="+mn-cs"/>
              </a:defRPr>
            </a:lvl1pPr>
          </a:lstStyle>
          <a:p>
            <a:pPr>
              <a:defRPr/>
            </a:pPr>
            <a:endParaRPr lang="en-US" altLang="zh-CN"/>
          </a:p>
        </p:txBody>
      </p:sp>
      <p:sp>
        <p:nvSpPr>
          <p:cNvPr id="5127" name="Rectangle 7">
            <a:extLst>
              <a:ext uri="{FF2B5EF4-FFF2-40B4-BE49-F238E27FC236}">
                <a16:creationId xmlns:a16="http://schemas.microsoft.com/office/drawing/2014/main" id="{AFDA3D94-90BB-5BE5-7FA1-78C38D30C41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AF5BC48C-43BA-1A42-AC78-3C75BD59D72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8EF2D2-82FC-4B05-C473-D39FC2D1D8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D05DF787-B7FC-914C-9AD7-667A9EDBC9E4}" type="slidenum">
              <a:rPr lang="en-US" altLang="zh-CN" sz="1200">
                <a:solidFill>
                  <a:schemeClr val="tx1"/>
                </a:solidFill>
              </a:rPr>
              <a:pPr/>
              <a:t>1</a:t>
            </a:fld>
            <a:endParaRPr lang="en-US" altLang="zh-CN" sz="1200">
              <a:solidFill>
                <a:schemeClr val="tx1"/>
              </a:solidFill>
            </a:endParaRPr>
          </a:p>
        </p:txBody>
      </p:sp>
      <p:sp>
        <p:nvSpPr>
          <p:cNvPr id="8195" name="Rectangle 2">
            <a:extLst>
              <a:ext uri="{FF2B5EF4-FFF2-40B4-BE49-F238E27FC236}">
                <a16:creationId xmlns:a16="http://schemas.microsoft.com/office/drawing/2014/main" id="{D3659356-C449-017D-8578-C51C41B1F30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D769F7F3-E734-CE44-2C46-8776B3648F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F5BC48C-43BA-1A42-AC78-3C75BD59D729}" type="slidenum">
              <a:rPr lang="en-US" altLang="zh-CN" smtClean="0"/>
              <a:pPr>
                <a:defRPr/>
              </a:pPr>
              <a:t>12</a:t>
            </a:fld>
            <a:endParaRPr lang="en-US" altLang="zh-CN"/>
          </a:p>
        </p:txBody>
      </p:sp>
    </p:spTree>
    <p:extLst>
      <p:ext uri="{BB962C8B-B14F-4D97-AF65-F5344CB8AC3E}">
        <p14:creationId xmlns:p14="http://schemas.microsoft.com/office/powerpoint/2010/main" val="423771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D0EA5CE-75CE-523F-F07A-E5F973256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2EB6E242-D604-CB44-BDB3-7222BFCF6010}" type="slidenum">
              <a:rPr lang="en-US" altLang="zh-CN" sz="1200">
                <a:solidFill>
                  <a:schemeClr val="tx1"/>
                </a:solidFill>
              </a:rPr>
              <a:pPr/>
              <a:t>13</a:t>
            </a:fld>
            <a:endParaRPr lang="en-US" altLang="zh-CN" sz="1200">
              <a:solidFill>
                <a:schemeClr val="tx1"/>
              </a:solidFill>
            </a:endParaRPr>
          </a:p>
        </p:txBody>
      </p:sp>
      <p:sp>
        <p:nvSpPr>
          <p:cNvPr id="29699" name="Rectangle 2">
            <a:extLst>
              <a:ext uri="{FF2B5EF4-FFF2-40B4-BE49-F238E27FC236}">
                <a16:creationId xmlns:a16="http://schemas.microsoft.com/office/drawing/2014/main" id="{CBB0F060-8BC7-D8E9-94C2-93960288173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C8F56E3-86AE-9926-0D47-CA1A2A449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303F467-FDF9-B718-0A44-91B878E75D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149ECFF8-3D72-154F-9811-063C766C8E65}" type="slidenum">
              <a:rPr lang="en-US" altLang="zh-CN" sz="1200">
                <a:solidFill>
                  <a:schemeClr val="tx1"/>
                </a:solidFill>
              </a:rPr>
              <a:pPr/>
              <a:t>14</a:t>
            </a:fld>
            <a:endParaRPr lang="en-US" altLang="zh-CN" sz="1200">
              <a:solidFill>
                <a:schemeClr val="tx1"/>
              </a:solidFill>
            </a:endParaRPr>
          </a:p>
        </p:txBody>
      </p:sp>
      <p:sp>
        <p:nvSpPr>
          <p:cNvPr id="31747" name="Rectangle 2">
            <a:extLst>
              <a:ext uri="{FF2B5EF4-FFF2-40B4-BE49-F238E27FC236}">
                <a16:creationId xmlns:a16="http://schemas.microsoft.com/office/drawing/2014/main" id="{DD69A029-F9A6-D671-920E-AA22FAFE5FF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319ACDF-7F40-9B36-7C60-AF7947097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299BA35-49D9-4D2B-CB17-C1DC95476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68F338DF-7193-114D-8AA4-5E083709EC8D}" type="slidenum">
              <a:rPr lang="en-US" altLang="zh-CN" sz="1200">
                <a:solidFill>
                  <a:schemeClr val="tx1"/>
                </a:solidFill>
              </a:rPr>
              <a:pPr/>
              <a:t>17</a:t>
            </a:fld>
            <a:endParaRPr lang="en-US" altLang="zh-CN" sz="1200">
              <a:solidFill>
                <a:schemeClr val="tx1"/>
              </a:solidFill>
            </a:endParaRPr>
          </a:p>
        </p:txBody>
      </p:sp>
      <p:sp>
        <p:nvSpPr>
          <p:cNvPr id="35843" name="Rectangle 2">
            <a:extLst>
              <a:ext uri="{FF2B5EF4-FFF2-40B4-BE49-F238E27FC236}">
                <a16:creationId xmlns:a16="http://schemas.microsoft.com/office/drawing/2014/main" id="{E5BF7143-2887-9034-1FF6-62B70D32B286}"/>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D1B5E77-903E-CB02-49BF-FB4A5DC7C6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A16A1ED-5972-741E-78A5-C2364E311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9AD44859-60EA-984C-8577-A9704EA49AFF}" type="slidenum">
              <a:rPr lang="en-US" altLang="zh-CN" sz="1200">
                <a:solidFill>
                  <a:schemeClr val="tx1"/>
                </a:solidFill>
              </a:rPr>
              <a:pPr/>
              <a:t>18</a:t>
            </a:fld>
            <a:endParaRPr lang="en-US" altLang="zh-CN" sz="1200">
              <a:solidFill>
                <a:schemeClr val="tx1"/>
              </a:solidFill>
            </a:endParaRPr>
          </a:p>
        </p:txBody>
      </p:sp>
      <p:sp>
        <p:nvSpPr>
          <p:cNvPr id="37891" name="Rectangle 2">
            <a:extLst>
              <a:ext uri="{FF2B5EF4-FFF2-40B4-BE49-F238E27FC236}">
                <a16:creationId xmlns:a16="http://schemas.microsoft.com/office/drawing/2014/main" id="{07C0F315-8904-F9EF-D171-3107B0D1396D}"/>
              </a:ext>
            </a:extLst>
          </p:cNvPr>
          <p:cNvSpPr>
            <a:spLocks noGrp="1" noRot="1" noChangeAspect="1" noChangeArrowheads="1" noTextEdit="1"/>
          </p:cNvSpPr>
          <p:nvPr>
            <p:ph type="sldImg"/>
          </p:nvPr>
        </p:nvSpPr>
        <p:spPr>
          <a:xfrm>
            <a:off x="1173163" y="598488"/>
            <a:ext cx="4527550" cy="3395662"/>
          </a:xfrm>
          <a:ln w="12700" cap="flat">
            <a:solidFill>
              <a:schemeClr val="tx1"/>
            </a:solidFill>
          </a:ln>
        </p:spPr>
      </p:sp>
      <p:sp>
        <p:nvSpPr>
          <p:cNvPr id="37892" name="Rectangle 3">
            <a:extLst>
              <a:ext uri="{FF2B5EF4-FFF2-40B4-BE49-F238E27FC236}">
                <a16:creationId xmlns:a16="http://schemas.microsoft.com/office/drawing/2014/main" id="{B17AFD5C-1BF1-2222-4C40-B04F40ACF654}"/>
              </a:ext>
            </a:extLst>
          </p:cNvPr>
          <p:cNvSpPr>
            <a:spLocks noGrp="1" noChangeArrowheads="1"/>
          </p:cNvSpPr>
          <p:nvPr>
            <p:ph type="body" idx="1"/>
          </p:nvPr>
        </p:nvSpPr>
        <p:spPr>
          <a:xfrm>
            <a:off x="514350" y="4343400"/>
            <a:ext cx="5910263"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7" tIns="46034" rIns="92067" bIns="46034"/>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034221E-7CE2-E380-A417-267F23E20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8B8CCDA7-D484-B943-805A-EC05AA514BEA}" type="slidenum">
              <a:rPr lang="en-US" altLang="zh-CN" sz="1200">
                <a:solidFill>
                  <a:schemeClr val="tx1"/>
                </a:solidFill>
              </a:rPr>
              <a:pPr/>
              <a:t>19</a:t>
            </a:fld>
            <a:endParaRPr lang="en-US" altLang="zh-CN" sz="1200">
              <a:solidFill>
                <a:schemeClr val="tx1"/>
              </a:solidFill>
            </a:endParaRPr>
          </a:p>
        </p:txBody>
      </p:sp>
      <p:sp>
        <p:nvSpPr>
          <p:cNvPr id="39939" name="Rectangle 2">
            <a:extLst>
              <a:ext uri="{FF2B5EF4-FFF2-40B4-BE49-F238E27FC236}">
                <a16:creationId xmlns:a16="http://schemas.microsoft.com/office/drawing/2014/main" id="{5383DD4E-D44D-7D58-4144-AAEB95ABA8FE}"/>
              </a:ext>
            </a:extLst>
          </p:cNvPr>
          <p:cNvSpPr>
            <a:spLocks noGrp="1" noRot="1" noChangeAspect="1" noChangeArrowheads="1" noTextEdit="1"/>
          </p:cNvSpPr>
          <p:nvPr>
            <p:ph type="sldImg"/>
          </p:nvPr>
        </p:nvSpPr>
        <p:spPr>
          <a:xfrm>
            <a:off x="1173163" y="598488"/>
            <a:ext cx="4527550" cy="3395662"/>
          </a:xfrm>
          <a:ln w="12700" cap="flat">
            <a:solidFill>
              <a:schemeClr val="tx1"/>
            </a:solidFill>
          </a:ln>
        </p:spPr>
      </p:sp>
      <p:sp>
        <p:nvSpPr>
          <p:cNvPr id="39940" name="Rectangle 3">
            <a:extLst>
              <a:ext uri="{FF2B5EF4-FFF2-40B4-BE49-F238E27FC236}">
                <a16:creationId xmlns:a16="http://schemas.microsoft.com/office/drawing/2014/main" id="{226C136F-4F8F-978C-030F-80421AD779A1}"/>
              </a:ext>
            </a:extLst>
          </p:cNvPr>
          <p:cNvSpPr>
            <a:spLocks noGrp="1" noChangeArrowheads="1"/>
          </p:cNvSpPr>
          <p:nvPr>
            <p:ph type="body" idx="1"/>
          </p:nvPr>
        </p:nvSpPr>
        <p:spPr>
          <a:xfrm>
            <a:off x="514350" y="4343400"/>
            <a:ext cx="5910263"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7" tIns="46034" rIns="92067" bIns="46034"/>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505DF27-ACCD-C21E-6967-F2FEF4E034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4D89CC58-FDAF-DE44-B6D9-94A3AE215029}" type="slidenum">
              <a:rPr lang="en-US" altLang="zh-CN" sz="1200">
                <a:solidFill>
                  <a:schemeClr val="tx1"/>
                </a:solidFill>
              </a:rPr>
              <a:pPr/>
              <a:t>20</a:t>
            </a:fld>
            <a:endParaRPr lang="en-US" altLang="zh-CN" sz="1200">
              <a:solidFill>
                <a:schemeClr val="tx1"/>
              </a:solidFill>
            </a:endParaRPr>
          </a:p>
        </p:txBody>
      </p:sp>
      <p:sp>
        <p:nvSpPr>
          <p:cNvPr id="41987" name="Rectangle 2">
            <a:extLst>
              <a:ext uri="{FF2B5EF4-FFF2-40B4-BE49-F238E27FC236}">
                <a16:creationId xmlns:a16="http://schemas.microsoft.com/office/drawing/2014/main" id="{8487A029-4670-8D8F-07AA-423AEE6CB7BC}"/>
              </a:ext>
            </a:extLst>
          </p:cNvPr>
          <p:cNvSpPr>
            <a:spLocks noGrp="1" noRot="1" noChangeAspect="1" noChangeArrowheads="1" noTextEdit="1"/>
          </p:cNvSpPr>
          <p:nvPr>
            <p:ph type="sldImg"/>
          </p:nvPr>
        </p:nvSpPr>
        <p:spPr>
          <a:xfrm>
            <a:off x="1160463" y="590550"/>
            <a:ext cx="4549775"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8347C5-0AFE-9348-B072-5B36CE10AA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E1D72230-2DB1-ED43-9F0D-D576ACFDCF0E}" type="slidenum">
              <a:rPr lang="en-US" altLang="zh-CN" sz="1200">
                <a:solidFill>
                  <a:schemeClr val="tx1"/>
                </a:solidFill>
              </a:rPr>
              <a:pPr/>
              <a:t>37</a:t>
            </a:fld>
            <a:endParaRPr lang="en-US" altLang="zh-CN" sz="1200">
              <a:solidFill>
                <a:schemeClr val="tx1"/>
              </a:solidFill>
            </a:endParaRPr>
          </a:p>
        </p:txBody>
      </p:sp>
      <p:sp>
        <p:nvSpPr>
          <p:cNvPr id="62467" name="Rectangle 2">
            <a:extLst>
              <a:ext uri="{FF2B5EF4-FFF2-40B4-BE49-F238E27FC236}">
                <a16:creationId xmlns:a16="http://schemas.microsoft.com/office/drawing/2014/main" id="{AA274AF4-F55B-6874-81A4-A22F4225C7B8}"/>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95BEE2C-CDC7-6EAE-AD51-9BD4000895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6C0AB4F-5A0E-AD90-467F-60DF006FB40A}"/>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D32BE92C-8C26-874E-1683-D1BC60341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9772D656-BC45-2CC4-6FFB-71865A376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4204A980-4F41-854C-BDD4-742FAB0270C0}" type="slidenum">
              <a:rPr lang="en-US" altLang="zh-CN" sz="1200">
                <a:solidFill>
                  <a:schemeClr val="tx1"/>
                </a:solidFill>
              </a:rPr>
              <a:pPr/>
              <a:t>41</a:t>
            </a:fld>
            <a:endParaRPr lang="en-US" altLang="zh-CN"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FB0EFC0-EA2D-51E2-A504-7B6375BAB4ED}"/>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FF3ACDB3-08E1-FA87-6655-735E5E7D2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9636" name="灯片编号占位符 3">
            <a:extLst>
              <a:ext uri="{FF2B5EF4-FFF2-40B4-BE49-F238E27FC236}">
                <a16:creationId xmlns:a16="http://schemas.microsoft.com/office/drawing/2014/main" id="{EB2B8A95-FDD1-5EAB-DF40-45AF24D859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A3F555A8-12C9-C241-B2D1-8C319AD509CB}" type="slidenum">
              <a:rPr lang="en-US" altLang="zh-CN" sz="1200">
                <a:solidFill>
                  <a:schemeClr val="tx1"/>
                </a:solidFill>
              </a:rPr>
              <a:pPr/>
              <a:t>42</a:t>
            </a:fld>
            <a:endParaRPr lang="en-US" altLang="zh-CN"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DD453A8-EAC0-FC7C-D05B-916468E0C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0C9B418-97D3-9F46-A3AC-36F1C3DDB8FC}" type="slidenum">
              <a:rPr lang="en-US" altLang="zh-CN" sz="1200">
                <a:solidFill>
                  <a:schemeClr val="tx1"/>
                </a:solidFill>
              </a:rPr>
              <a:pPr/>
              <a:t>2</a:t>
            </a:fld>
            <a:endParaRPr lang="en-US" altLang="zh-CN" sz="1200">
              <a:solidFill>
                <a:schemeClr val="tx1"/>
              </a:solidFill>
            </a:endParaRPr>
          </a:p>
        </p:txBody>
      </p:sp>
      <p:sp>
        <p:nvSpPr>
          <p:cNvPr id="10243" name="Rectangle 2">
            <a:extLst>
              <a:ext uri="{FF2B5EF4-FFF2-40B4-BE49-F238E27FC236}">
                <a16:creationId xmlns:a16="http://schemas.microsoft.com/office/drawing/2014/main" id="{7F63A015-D316-81CB-CBC5-748556FA7E09}"/>
              </a:ext>
            </a:extLst>
          </p:cNvPr>
          <p:cNvSpPr>
            <a:spLocks noGrp="1" noChangeArrowheads="1"/>
          </p:cNvSpPr>
          <p:nvPr>
            <p:ph type="body" idx="1"/>
          </p:nvPr>
        </p:nvSpPr>
        <p:spPr>
          <a:xfrm>
            <a:off x="514350" y="4343400"/>
            <a:ext cx="5910263"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7" tIns="46034" rIns="92067" bIns="46034"/>
          <a:lstStyle/>
          <a:p>
            <a:pPr eaLnBrk="1" hangingPunct="1"/>
            <a:endParaRPr kumimoji="0" lang="en-US" altLang="zh-CN" dirty="0">
              <a:latin typeface="Arial" panose="020B0604020202020204" pitchFamily="34" charset="0"/>
            </a:endParaRPr>
          </a:p>
        </p:txBody>
      </p:sp>
      <p:sp>
        <p:nvSpPr>
          <p:cNvPr id="10244" name="Rectangle 3">
            <a:extLst>
              <a:ext uri="{FF2B5EF4-FFF2-40B4-BE49-F238E27FC236}">
                <a16:creationId xmlns:a16="http://schemas.microsoft.com/office/drawing/2014/main" id="{3A718EC9-F48A-6BD0-432A-0AACB739D313}"/>
              </a:ext>
            </a:extLst>
          </p:cNvPr>
          <p:cNvSpPr>
            <a:spLocks noGrp="1" noRot="1" noChangeAspect="1" noChangeArrowheads="1" noTextEdit="1"/>
          </p:cNvSpPr>
          <p:nvPr>
            <p:ph type="sldImg"/>
          </p:nvPr>
        </p:nvSpPr>
        <p:spPr>
          <a:xfrm>
            <a:off x="1160463" y="590550"/>
            <a:ext cx="4548187"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E07E21F-D3C8-DBE5-0C78-DD06B37CD2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AB6A4754-6338-E943-9FD8-2044F5C11D73}" type="slidenum">
              <a:rPr lang="en-US" altLang="zh-CN" sz="1200">
                <a:solidFill>
                  <a:schemeClr val="tx1"/>
                </a:solidFill>
              </a:rPr>
              <a:pPr/>
              <a:t>3</a:t>
            </a:fld>
            <a:endParaRPr lang="en-US" altLang="zh-CN" sz="1200">
              <a:solidFill>
                <a:schemeClr val="tx1"/>
              </a:solidFill>
            </a:endParaRPr>
          </a:p>
        </p:txBody>
      </p:sp>
      <p:sp>
        <p:nvSpPr>
          <p:cNvPr id="12291" name="Rectangle 2">
            <a:extLst>
              <a:ext uri="{FF2B5EF4-FFF2-40B4-BE49-F238E27FC236}">
                <a16:creationId xmlns:a16="http://schemas.microsoft.com/office/drawing/2014/main" id="{31AE19C9-CDA7-269E-3BAB-D84C2BF4E070}"/>
              </a:ext>
            </a:extLst>
          </p:cNvPr>
          <p:cNvSpPr>
            <a:spLocks noGrp="1" noChangeArrowheads="1"/>
          </p:cNvSpPr>
          <p:nvPr>
            <p:ph type="body" idx="1"/>
          </p:nvPr>
        </p:nvSpPr>
        <p:spPr>
          <a:xfrm>
            <a:off x="514350" y="4343400"/>
            <a:ext cx="5910263"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7" tIns="46034" rIns="92067" bIns="46034"/>
          <a:lstStyle/>
          <a:p>
            <a:pPr eaLnBrk="1" hangingPunct="1"/>
            <a:endParaRPr kumimoji="0" lang="zh-CN" altLang="en-US">
              <a:latin typeface="Arial" panose="020B0604020202020204" pitchFamily="34" charset="0"/>
            </a:endParaRPr>
          </a:p>
        </p:txBody>
      </p:sp>
      <p:sp>
        <p:nvSpPr>
          <p:cNvPr id="12292" name="Rectangle 3">
            <a:extLst>
              <a:ext uri="{FF2B5EF4-FFF2-40B4-BE49-F238E27FC236}">
                <a16:creationId xmlns:a16="http://schemas.microsoft.com/office/drawing/2014/main" id="{F4C315D3-DBBE-7C58-40E6-32527454F9FF}"/>
              </a:ext>
            </a:extLst>
          </p:cNvPr>
          <p:cNvSpPr>
            <a:spLocks noGrp="1" noRot="1" noChangeAspect="1" noChangeArrowheads="1" noTextEdit="1"/>
          </p:cNvSpPr>
          <p:nvPr>
            <p:ph type="sldImg"/>
          </p:nvPr>
        </p:nvSpPr>
        <p:spPr>
          <a:xfrm>
            <a:off x="1160463" y="590550"/>
            <a:ext cx="4548187"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F9BD0E0-AF0D-2C09-7B57-523D27BD0B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15CE5F1-7F1E-AA4A-B826-E52CA71F3B27}" type="slidenum">
              <a:rPr lang="en-US" altLang="zh-CN" sz="1200">
                <a:solidFill>
                  <a:schemeClr val="tx1"/>
                </a:solidFill>
              </a:rPr>
              <a:pPr/>
              <a:t>4</a:t>
            </a:fld>
            <a:endParaRPr lang="en-US" altLang="zh-CN" sz="1200">
              <a:solidFill>
                <a:schemeClr val="tx1"/>
              </a:solidFill>
            </a:endParaRPr>
          </a:p>
        </p:txBody>
      </p:sp>
      <p:sp>
        <p:nvSpPr>
          <p:cNvPr id="14339" name="Rectangle 2">
            <a:extLst>
              <a:ext uri="{FF2B5EF4-FFF2-40B4-BE49-F238E27FC236}">
                <a16:creationId xmlns:a16="http://schemas.microsoft.com/office/drawing/2014/main" id="{9067950F-1062-0AC1-70F3-0C2A4E29816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EF6F354-6CD0-5F3B-67AA-823B9C045A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D9F6A63-1C74-77E2-22FB-BDBA1C07F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E79C4688-85BA-4F47-9A97-A6CE62A9F835}" type="slidenum">
              <a:rPr lang="en-US" altLang="zh-CN" sz="1200">
                <a:solidFill>
                  <a:schemeClr val="tx1"/>
                </a:solidFill>
              </a:rPr>
              <a:pPr/>
              <a:t>5</a:t>
            </a:fld>
            <a:endParaRPr lang="en-US" altLang="zh-CN" sz="1200">
              <a:solidFill>
                <a:schemeClr val="tx1"/>
              </a:solidFill>
            </a:endParaRPr>
          </a:p>
        </p:txBody>
      </p:sp>
      <p:sp>
        <p:nvSpPr>
          <p:cNvPr id="16387" name="Rectangle 2">
            <a:extLst>
              <a:ext uri="{FF2B5EF4-FFF2-40B4-BE49-F238E27FC236}">
                <a16:creationId xmlns:a16="http://schemas.microsoft.com/office/drawing/2014/main" id="{BCCF9D10-1719-443D-94AF-E6408224A1FE}"/>
              </a:ext>
            </a:extLst>
          </p:cNvPr>
          <p:cNvSpPr>
            <a:spLocks noGrp="1" noRot="1" noChangeAspect="1" noChangeArrowheads="1" noTextEdit="1"/>
          </p:cNvSpPr>
          <p:nvPr>
            <p:ph type="sldImg"/>
          </p:nvPr>
        </p:nvSpPr>
        <p:spPr>
          <a:xfrm>
            <a:off x="1146175" y="685800"/>
            <a:ext cx="4572000" cy="3429000"/>
          </a:xfrm>
          <a:ln/>
        </p:spPr>
      </p:sp>
      <p:sp>
        <p:nvSpPr>
          <p:cNvPr id="16388" name="Rectangle 3">
            <a:extLst>
              <a:ext uri="{FF2B5EF4-FFF2-40B4-BE49-F238E27FC236}">
                <a16:creationId xmlns:a16="http://schemas.microsoft.com/office/drawing/2014/main" id="{A054D993-E967-4A37-F3D4-B8B80A557F5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05FE829-972D-634B-D325-FB60F1656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70C254AD-CABF-9C4B-988D-1F8B6ADF0D40}" type="slidenum">
              <a:rPr lang="en-US" altLang="zh-CN" sz="1200">
                <a:solidFill>
                  <a:schemeClr val="tx1"/>
                </a:solidFill>
              </a:rPr>
              <a:pPr/>
              <a:t>6</a:t>
            </a:fld>
            <a:endParaRPr lang="en-US" altLang="zh-CN" sz="1200">
              <a:solidFill>
                <a:schemeClr val="tx1"/>
              </a:solidFill>
            </a:endParaRPr>
          </a:p>
        </p:txBody>
      </p:sp>
      <p:sp>
        <p:nvSpPr>
          <p:cNvPr id="18435" name="Rectangle 2">
            <a:extLst>
              <a:ext uri="{FF2B5EF4-FFF2-40B4-BE49-F238E27FC236}">
                <a16:creationId xmlns:a16="http://schemas.microsoft.com/office/drawing/2014/main" id="{B9BABA31-1DC1-84AE-5987-B58C4876F4FE}"/>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4C3ACED2-B116-4528-A552-0C08A7107A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19DA737-6C2D-E0F3-D9CF-78EE13F4DD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F1202870-7BDD-F744-B067-FFE74F3C45AC}" type="slidenum">
              <a:rPr lang="en-US" altLang="zh-CN" sz="1200">
                <a:solidFill>
                  <a:schemeClr val="tx1"/>
                </a:solidFill>
              </a:rPr>
              <a:pPr/>
              <a:t>7</a:t>
            </a:fld>
            <a:endParaRPr lang="en-US" altLang="zh-CN" sz="1200">
              <a:solidFill>
                <a:schemeClr val="tx1"/>
              </a:solidFill>
            </a:endParaRPr>
          </a:p>
        </p:txBody>
      </p:sp>
      <p:sp>
        <p:nvSpPr>
          <p:cNvPr id="20483" name="Rectangle 2">
            <a:extLst>
              <a:ext uri="{FF2B5EF4-FFF2-40B4-BE49-F238E27FC236}">
                <a16:creationId xmlns:a16="http://schemas.microsoft.com/office/drawing/2014/main" id="{CDCE10E0-9195-F611-BA78-E01C951CEF0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F48CD4D-C2E7-9740-96C5-53D3A9AD08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3BB4761-41BA-8551-A97B-AF1455D7F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B43BF62-8E61-414C-8907-ED91AC4A2282}" type="slidenum">
              <a:rPr lang="en-US" altLang="zh-CN" sz="1200">
                <a:solidFill>
                  <a:schemeClr val="tx1"/>
                </a:solidFill>
              </a:rPr>
              <a:pPr/>
              <a:t>9</a:t>
            </a:fld>
            <a:endParaRPr lang="en-US" altLang="zh-CN" sz="1200">
              <a:solidFill>
                <a:schemeClr val="tx1"/>
              </a:solidFill>
            </a:endParaRPr>
          </a:p>
        </p:txBody>
      </p:sp>
      <p:sp>
        <p:nvSpPr>
          <p:cNvPr id="23555" name="Rectangle 2">
            <a:extLst>
              <a:ext uri="{FF2B5EF4-FFF2-40B4-BE49-F238E27FC236}">
                <a16:creationId xmlns:a16="http://schemas.microsoft.com/office/drawing/2014/main" id="{0A648C61-1E8F-FA58-39FE-0EF47BF0EA1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AFB23B2-92FD-EE11-692A-F5D09DFAB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FC69326-6EDE-8D1F-186A-37ED78C9D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35533FCD-212A-B249-8864-C8044D78D07E}" type="slidenum">
              <a:rPr lang="en-US" altLang="zh-CN" sz="1200">
                <a:solidFill>
                  <a:schemeClr val="tx1"/>
                </a:solidFill>
              </a:rPr>
              <a:pPr/>
              <a:t>10</a:t>
            </a:fld>
            <a:endParaRPr lang="en-US" altLang="zh-CN" sz="1200">
              <a:solidFill>
                <a:schemeClr val="tx1"/>
              </a:solidFill>
            </a:endParaRPr>
          </a:p>
        </p:txBody>
      </p:sp>
      <p:sp>
        <p:nvSpPr>
          <p:cNvPr id="25603" name="Rectangle 2">
            <a:extLst>
              <a:ext uri="{FF2B5EF4-FFF2-40B4-BE49-F238E27FC236}">
                <a16:creationId xmlns:a16="http://schemas.microsoft.com/office/drawing/2014/main" id="{380E56E1-9502-B261-F292-925045E352B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4A1C9CB-8702-5D6A-9604-26602527F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1835150" y="2133600"/>
            <a:ext cx="5716588" cy="474663"/>
          </a:xfrm>
        </p:spPr>
        <p:txBody>
          <a:bodyPr/>
          <a:lstStyle>
            <a:lvl1pPr>
              <a:defRPr sz="3200">
                <a:solidFill>
                  <a:schemeClr val="accent2"/>
                </a:solidFill>
              </a:defRPr>
            </a:lvl1pPr>
          </a:lstStyle>
          <a:p>
            <a:r>
              <a:rPr lang="en-US" altLang="zh-CN"/>
              <a:t>Click to edit Master title style</a:t>
            </a:r>
          </a:p>
        </p:txBody>
      </p:sp>
      <p:sp>
        <p:nvSpPr>
          <p:cNvPr id="56323" name="Rectangle 3"/>
          <p:cNvSpPr>
            <a:spLocks noGrp="1" noChangeArrowheads="1"/>
          </p:cNvSpPr>
          <p:nvPr>
            <p:ph type="subTitle" idx="1"/>
          </p:nvPr>
        </p:nvSpPr>
        <p:spPr>
          <a:xfrm>
            <a:off x="1371600" y="3886200"/>
            <a:ext cx="6400800" cy="419100"/>
          </a:xfrm>
        </p:spPr>
        <p:txBody>
          <a:bodyPr/>
          <a:lstStyle>
            <a:lvl1pPr marL="0" indent="0" algn="ctr">
              <a:buFontTx/>
              <a:buNone/>
              <a:defRPr/>
            </a:lvl1pPr>
          </a:lstStyle>
          <a:p>
            <a:r>
              <a:rPr lang="en-US" altLang="zh-CN"/>
              <a:t>Click to edit Master subtitle style</a:t>
            </a:r>
          </a:p>
        </p:txBody>
      </p:sp>
      <p:sp>
        <p:nvSpPr>
          <p:cNvPr id="2" name="Rectangle 4">
            <a:extLst>
              <a:ext uri="{FF2B5EF4-FFF2-40B4-BE49-F238E27FC236}">
                <a16:creationId xmlns:a16="http://schemas.microsoft.com/office/drawing/2014/main" id="{183EEAE6-98E6-93DC-DAF7-5EEB2F0611DF}"/>
              </a:ext>
            </a:extLst>
          </p:cNvPr>
          <p:cNvSpPr>
            <a:spLocks noGrp="1" noChangeArrowheads="1"/>
          </p:cNvSpPr>
          <p:nvPr>
            <p:ph type="ftr" sz="quarter" idx="10"/>
          </p:nvPr>
        </p:nvSpPr>
        <p:spPr>
          <a:xfrm>
            <a:off x="250825" y="6237288"/>
            <a:ext cx="2895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23883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BD21D35-A2F3-1FC0-FA51-04DDF897D20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693A02F-CF6B-455A-F123-514C1BEF2579}"/>
              </a:ext>
            </a:extLst>
          </p:cNvPr>
          <p:cNvSpPr>
            <a:spLocks noGrp="1" noChangeArrowheads="1"/>
          </p:cNvSpPr>
          <p:nvPr>
            <p:ph type="sldNum" sz="quarter" idx="11"/>
          </p:nvPr>
        </p:nvSpPr>
        <p:spPr>
          <a:ln/>
        </p:spPr>
        <p:txBody>
          <a:bodyPr/>
          <a:lstStyle>
            <a:lvl1pPr>
              <a:defRPr/>
            </a:lvl1pPr>
          </a:lstStyle>
          <a:p>
            <a:pPr>
              <a:defRPr/>
            </a:pPr>
            <a:fld id="{D7937735-594A-5E45-B902-7A160DF6A140}" type="slidenum">
              <a:rPr lang="en-US" altLang="zh-CN"/>
              <a:pPr>
                <a:defRPr/>
              </a:pPr>
              <a:t>‹#›</a:t>
            </a:fld>
            <a:endParaRPr lang="en-US" altLang="zh-CN"/>
          </a:p>
        </p:txBody>
      </p:sp>
    </p:spTree>
    <p:extLst>
      <p:ext uri="{BB962C8B-B14F-4D97-AF65-F5344CB8AC3E}">
        <p14:creationId xmlns:p14="http://schemas.microsoft.com/office/powerpoint/2010/main" val="135430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304800"/>
            <a:ext cx="1962150" cy="3082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304800"/>
            <a:ext cx="5734050" cy="3082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A2DD739-88C6-62F9-A339-3B408A85AA1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28C82414-525B-1A7B-A013-B997CE7BE82A}"/>
              </a:ext>
            </a:extLst>
          </p:cNvPr>
          <p:cNvSpPr>
            <a:spLocks noGrp="1" noChangeArrowheads="1"/>
          </p:cNvSpPr>
          <p:nvPr>
            <p:ph type="sldNum" sz="quarter" idx="11"/>
          </p:nvPr>
        </p:nvSpPr>
        <p:spPr>
          <a:ln/>
        </p:spPr>
        <p:txBody>
          <a:bodyPr/>
          <a:lstStyle>
            <a:lvl1pPr>
              <a:defRPr/>
            </a:lvl1pPr>
          </a:lstStyle>
          <a:p>
            <a:pPr>
              <a:defRPr/>
            </a:pPr>
            <a:fld id="{041B0D84-EEAC-E74D-B94F-F83BA6C3EBEB}" type="slidenum">
              <a:rPr lang="en-US" altLang="zh-CN"/>
              <a:pPr>
                <a:defRPr/>
              </a:pPr>
              <a:t>‹#›</a:t>
            </a:fld>
            <a:endParaRPr lang="en-US" altLang="zh-CN"/>
          </a:p>
        </p:txBody>
      </p:sp>
    </p:spTree>
    <p:extLst>
      <p:ext uri="{BB962C8B-B14F-4D97-AF65-F5344CB8AC3E}">
        <p14:creationId xmlns:p14="http://schemas.microsoft.com/office/powerpoint/2010/main" val="2363852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304800"/>
            <a:ext cx="752475" cy="368300"/>
          </a:xfrm>
        </p:spPr>
        <p:txBody>
          <a:bodyPr/>
          <a:lstStyle/>
          <a:p>
            <a:r>
              <a:rPr lang="zh-CN" altLang="en-US"/>
              <a:t>单击此处编辑母版标题样式</a:t>
            </a:r>
          </a:p>
        </p:txBody>
      </p:sp>
      <p:sp>
        <p:nvSpPr>
          <p:cNvPr id="3" name="表格占位符 2"/>
          <p:cNvSpPr>
            <a:spLocks noGrp="1"/>
          </p:cNvSpPr>
          <p:nvPr>
            <p:ph type="tbl" idx="1"/>
          </p:nvPr>
        </p:nvSpPr>
        <p:spPr>
          <a:xfrm>
            <a:off x="539750" y="836613"/>
            <a:ext cx="7848600" cy="2551112"/>
          </a:xfrm>
        </p:spPr>
        <p:txBody>
          <a:bodyPr/>
          <a:lstStyle/>
          <a:p>
            <a:pPr lvl="0"/>
            <a:endParaRPr lang="zh-CN" altLang="en-US" noProof="0"/>
          </a:p>
        </p:txBody>
      </p:sp>
      <p:sp>
        <p:nvSpPr>
          <p:cNvPr id="4" name="Rectangle 5">
            <a:extLst>
              <a:ext uri="{FF2B5EF4-FFF2-40B4-BE49-F238E27FC236}">
                <a16:creationId xmlns:a16="http://schemas.microsoft.com/office/drawing/2014/main" id="{BF0FD7D8-90E6-15A0-C3D0-14D81DA41E7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080A7694-697E-6332-F2A1-4383A521CD6B}"/>
              </a:ext>
            </a:extLst>
          </p:cNvPr>
          <p:cNvSpPr>
            <a:spLocks noGrp="1" noChangeArrowheads="1"/>
          </p:cNvSpPr>
          <p:nvPr>
            <p:ph type="sldNum" sz="quarter" idx="11"/>
          </p:nvPr>
        </p:nvSpPr>
        <p:spPr>
          <a:ln/>
        </p:spPr>
        <p:txBody>
          <a:bodyPr/>
          <a:lstStyle>
            <a:lvl1pPr>
              <a:defRPr/>
            </a:lvl1pPr>
          </a:lstStyle>
          <a:p>
            <a:pPr>
              <a:defRPr/>
            </a:pPr>
            <a:fld id="{1B17F0E3-CA69-1343-972F-2E3174BB2AE0}" type="slidenum">
              <a:rPr lang="en-US" altLang="zh-CN"/>
              <a:pPr>
                <a:defRPr/>
              </a:pPr>
              <a:t>‹#›</a:t>
            </a:fld>
            <a:endParaRPr lang="en-US" altLang="zh-CN"/>
          </a:p>
        </p:txBody>
      </p:sp>
    </p:spTree>
    <p:extLst>
      <p:ext uri="{BB962C8B-B14F-4D97-AF65-F5344CB8AC3E}">
        <p14:creationId xmlns:p14="http://schemas.microsoft.com/office/powerpoint/2010/main" val="4184550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04800"/>
            <a:ext cx="752475"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836613"/>
            <a:ext cx="3848100" cy="2551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0250" y="836613"/>
            <a:ext cx="3848100" cy="2551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8B1B16A-830A-A297-4BDA-E779F160E71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5D2B317C-89FB-9F2C-A884-7790BBFD890C}"/>
              </a:ext>
            </a:extLst>
          </p:cNvPr>
          <p:cNvSpPr>
            <a:spLocks noGrp="1" noChangeArrowheads="1"/>
          </p:cNvSpPr>
          <p:nvPr>
            <p:ph type="sldNum" sz="quarter" idx="11"/>
          </p:nvPr>
        </p:nvSpPr>
        <p:spPr>
          <a:ln/>
        </p:spPr>
        <p:txBody>
          <a:bodyPr/>
          <a:lstStyle>
            <a:lvl1pPr>
              <a:defRPr/>
            </a:lvl1pPr>
          </a:lstStyle>
          <a:p>
            <a:pPr>
              <a:defRPr/>
            </a:pPr>
            <a:fld id="{0F1D648C-C187-414B-B09A-F2FAFC252FCD}" type="slidenum">
              <a:rPr lang="en-US" altLang="zh-CN"/>
              <a:pPr>
                <a:defRPr/>
              </a:pPr>
              <a:t>‹#›</a:t>
            </a:fld>
            <a:endParaRPr lang="en-US" altLang="zh-CN"/>
          </a:p>
        </p:txBody>
      </p:sp>
    </p:spTree>
    <p:extLst>
      <p:ext uri="{BB962C8B-B14F-4D97-AF65-F5344CB8AC3E}">
        <p14:creationId xmlns:p14="http://schemas.microsoft.com/office/powerpoint/2010/main" val="7624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571472" y="1142984"/>
            <a:ext cx="7848600" cy="2551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3416460-19A2-40C7-3974-CC571AD323D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B47DD81E-0E9E-616B-63A4-A5C3F7DFE981}"/>
              </a:ext>
            </a:extLst>
          </p:cNvPr>
          <p:cNvSpPr>
            <a:spLocks noGrp="1" noChangeArrowheads="1"/>
          </p:cNvSpPr>
          <p:nvPr>
            <p:ph type="sldNum" sz="quarter" idx="11"/>
          </p:nvPr>
        </p:nvSpPr>
        <p:spPr>
          <a:xfrm>
            <a:off x="6286472" y="6227763"/>
            <a:ext cx="2133600" cy="476250"/>
          </a:xfrm>
          <a:ln/>
        </p:spPr>
        <p:txBody>
          <a:bodyPr/>
          <a:lstStyle>
            <a:lvl1pPr>
              <a:defRPr/>
            </a:lvl1pPr>
          </a:lstStyle>
          <a:p>
            <a:pPr>
              <a:defRPr/>
            </a:pPr>
            <a:fld id="{A1E94D21-F72B-AB4A-98E4-87FE52B78259}" type="slidenum">
              <a:rPr lang="en-US" altLang="zh-CN"/>
              <a:pPr>
                <a:defRPr/>
              </a:pPr>
              <a:t>‹#›</a:t>
            </a:fld>
            <a:endParaRPr lang="en-US" altLang="zh-CN"/>
          </a:p>
        </p:txBody>
      </p:sp>
    </p:spTree>
    <p:extLst>
      <p:ext uri="{BB962C8B-B14F-4D97-AF65-F5344CB8AC3E}">
        <p14:creationId xmlns:p14="http://schemas.microsoft.com/office/powerpoint/2010/main" val="2217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2EAA2A96-BCDF-9FB0-8912-097350BD83C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99BA3A2C-1862-8159-C2F5-E406A2A21B93}"/>
              </a:ext>
            </a:extLst>
          </p:cNvPr>
          <p:cNvSpPr>
            <a:spLocks noGrp="1" noChangeArrowheads="1"/>
          </p:cNvSpPr>
          <p:nvPr>
            <p:ph type="sldNum" sz="quarter" idx="11"/>
          </p:nvPr>
        </p:nvSpPr>
        <p:spPr>
          <a:ln/>
        </p:spPr>
        <p:txBody>
          <a:bodyPr/>
          <a:lstStyle>
            <a:lvl1pPr>
              <a:defRPr/>
            </a:lvl1pPr>
          </a:lstStyle>
          <a:p>
            <a:pPr>
              <a:defRPr/>
            </a:pPr>
            <a:fld id="{FCB92E97-C7D5-FC4D-89C6-CDE6F6B4DB2A}" type="slidenum">
              <a:rPr lang="en-US" altLang="zh-CN"/>
              <a:pPr>
                <a:defRPr/>
              </a:pPr>
              <a:t>‹#›</a:t>
            </a:fld>
            <a:endParaRPr lang="en-US" altLang="zh-CN"/>
          </a:p>
        </p:txBody>
      </p:sp>
    </p:spTree>
    <p:extLst>
      <p:ext uri="{BB962C8B-B14F-4D97-AF65-F5344CB8AC3E}">
        <p14:creationId xmlns:p14="http://schemas.microsoft.com/office/powerpoint/2010/main" val="231917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836613"/>
            <a:ext cx="3848100" cy="255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0250" y="836613"/>
            <a:ext cx="3848100" cy="255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394FAC1-61C7-8A2F-2473-7DB87437924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2C1C318-94CD-91E7-D149-75810E301DAF}"/>
              </a:ext>
            </a:extLst>
          </p:cNvPr>
          <p:cNvSpPr>
            <a:spLocks noGrp="1" noChangeArrowheads="1"/>
          </p:cNvSpPr>
          <p:nvPr>
            <p:ph type="sldNum" sz="quarter" idx="11"/>
          </p:nvPr>
        </p:nvSpPr>
        <p:spPr>
          <a:ln/>
        </p:spPr>
        <p:txBody>
          <a:bodyPr/>
          <a:lstStyle>
            <a:lvl1pPr>
              <a:defRPr/>
            </a:lvl1pPr>
          </a:lstStyle>
          <a:p>
            <a:pPr>
              <a:defRPr/>
            </a:pPr>
            <a:fld id="{384E9D66-5E35-904F-9BBF-B94A05B0ABA7}" type="slidenum">
              <a:rPr lang="en-US" altLang="zh-CN"/>
              <a:pPr>
                <a:defRPr/>
              </a:pPr>
              <a:t>‹#›</a:t>
            </a:fld>
            <a:endParaRPr lang="en-US" altLang="zh-CN"/>
          </a:p>
        </p:txBody>
      </p:sp>
    </p:spTree>
    <p:extLst>
      <p:ext uri="{BB962C8B-B14F-4D97-AF65-F5344CB8AC3E}">
        <p14:creationId xmlns:p14="http://schemas.microsoft.com/office/powerpoint/2010/main" val="408788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6E00783D-8197-5A26-2BBB-F19BEC8674D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A619D9B0-9354-5D6C-1E24-C9E9E3301759}"/>
              </a:ext>
            </a:extLst>
          </p:cNvPr>
          <p:cNvSpPr>
            <a:spLocks noGrp="1" noChangeArrowheads="1"/>
          </p:cNvSpPr>
          <p:nvPr>
            <p:ph type="sldNum" sz="quarter" idx="11"/>
          </p:nvPr>
        </p:nvSpPr>
        <p:spPr>
          <a:ln/>
        </p:spPr>
        <p:txBody>
          <a:bodyPr/>
          <a:lstStyle>
            <a:lvl1pPr>
              <a:defRPr/>
            </a:lvl1pPr>
          </a:lstStyle>
          <a:p>
            <a:pPr>
              <a:defRPr/>
            </a:pPr>
            <a:fld id="{C4E638E2-1CA5-CD4B-94B5-0AA8A568ED35}" type="slidenum">
              <a:rPr lang="en-US" altLang="zh-CN"/>
              <a:pPr>
                <a:defRPr/>
              </a:pPr>
              <a:t>‹#›</a:t>
            </a:fld>
            <a:endParaRPr lang="en-US" altLang="zh-CN"/>
          </a:p>
        </p:txBody>
      </p:sp>
    </p:spTree>
    <p:extLst>
      <p:ext uri="{BB962C8B-B14F-4D97-AF65-F5344CB8AC3E}">
        <p14:creationId xmlns:p14="http://schemas.microsoft.com/office/powerpoint/2010/main" val="132562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B770BE80-5063-70E2-1BF5-26BA624B8A6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A90776AC-EC56-A7FE-ECA0-615EFDBAECC4}"/>
              </a:ext>
            </a:extLst>
          </p:cNvPr>
          <p:cNvSpPr>
            <a:spLocks noGrp="1" noChangeArrowheads="1"/>
          </p:cNvSpPr>
          <p:nvPr>
            <p:ph type="sldNum" sz="quarter" idx="11"/>
          </p:nvPr>
        </p:nvSpPr>
        <p:spPr>
          <a:ln/>
        </p:spPr>
        <p:txBody>
          <a:bodyPr/>
          <a:lstStyle>
            <a:lvl1pPr>
              <a:defRPr/>
            </a:lvl1pPr>
          </a:lstStyle>
          <a:p>
            <a:pPr>
              <a:defRPr/>
            </a:pPr>
            <a:fld id="{1F7DAC10-7F27-CF43-94A4-63838BED3D0E}" type="slidenum">
              <a:rPr lang="en-US" altLang="zh-CN"/>
              <a:pPr>
                <a:defRPr/>
              </a:pPr>
              <a:t>‹#›</a:t>
            </a:fld>
            <a:endParaRPr lang="en-US" altLang="zh-CN"/>
          </a:p>
        </p:txBody>
      </p:sp>
    </p:spTree>
    <p:extLst>
      <p:ext uri="{BB962C8B-B14F-4D97-AF65-F5344CB8AC3E}">
        <p14:creationId xmlns:p14="http://schemas.microsoft.com/office/powerpoint/2010/main" val="215433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67A5F06-C067-B4BC-9A13-3649730448D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54733291-B089-513C-3AAB-397A07867458}"/>
              </a:ext>
            </a:extLst>
          </p:cNvPr>
          <p:cNvSpPr>
            <a:spLocks noGrp="1" noChangeArrowheads="1"/>
          </p:cNvSpPr>
          <p:nvPr>
            <p:ph type="sldNum" sz="quarter" idx="11"/>
          </p:nvPr>
        </p:nvSpPr>
        <p:spPr>
          <a:ln/>
        </p:spPr>
        <p:txBody>
          <a:bodyPr/>
          <a:lstStyle>
            <a:lvl1pPr>
              <a:defRPr/>
            </a:lvl1pPr>
          </a:lstStyle>
          <a:p>
            <a:pPr>
              <a:defRPr/>
            </a:pPr>
            <a:fld id="{59CD0262-A8A8-A249-BCD3-A530D905D3E2}" type="slidenum">
              <a:rPr lang="en-US" altLang="zh-CN"/>
              <a:pPr>
                <a:defRPr/>
              </a:pPr>
              <a:t>‹#›</a:t>
            </a:fld>
            <a:endParaRPr lang="en-US" altLang="zh-CN"/>
          </a:p>
        </p:txBody>
      </p:sp>
    </p:spTree>
    <p:extLst>
      <p:ext uri="{BB962C8B-B14F-4D97-AF65-F5344CB8AC3E}">
        <p14:creationId xmlns:p14="http://schemas.microsoft.com/office/powerpoint/2010/main" val="150520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378870B7-6772-C8BC-9185-3440541B4B4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4D2E8B6-38AE-5228-D50E-1880195278FC}"/>
              </a:ext>
            </a:extLst>
          </p:cNvPr>
          <p:cNvSpPr>
            <a:spLocks noGrp="1" noChangeArrowheads="1"/>
          </p:cNvSpPr>
          <p:nvPr>
            <p:ph type="sldNum" sz="quarter" idx="11"/>
          </p:nvPr>
        </p:nvSpPr>
        <p:spPr>
          <a:ln/>
        </p:spPr>
        <p:txBody>
          <a:bodyPr/>
          <a:lstStyle>
            <a:lvl1pPr>
              <a:defRPr/>
            </a:lvl1pPr>
          </a:lstStyle>
          <a:p>
            <a:pPr>
              <a:defRPr/>
            </a:pPr>
            <a:fld id="{3959F85A-08CA-1948-A1B4-290F76B7F760}" type="slidenum">
              <a:rPr lang="en-US" altLang="zh-CN"/>
              <a:pPr>
                <a:defRPr/>
              </a:pPr>
              <a:t>‹#›</a:t>
            </a:fld>
            <a:endParaRPr lang="en-US" altLang="zh-CN"/>
          </a:p>
        </p:txBody>
      </p:sp>
    </p:spTree>
    <p:extLst>
      <p:ext uri="{BB962C8B-B14F-4D97-AF65-F5344CB8AC3E}">
        <p14:creationId xmlns:p14="http://schemas.microsoft.com/office/powerpoint/2010/main" val="158810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8373548-B708-9915-D5B6-DA737167A9F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3BD55633-A5B1-2662-2EA7-67F30A5F0F91}"/>
              </a:ext>
            </a:extLst>
          </p:cNvPr>
          <p:cNvSpPr>
            <a:spLocks noGrp="1" noChangeArrowheads="1"/>
          </p:cNvSpPr>
          <p:nvPr>
            <p:ph type="sldNum" sz="quarter" idx="11"/>
          </p:nvPr>
        </p:nvSpPr>
        <p:spPr>
          <a:ln/>
        </p:spPr>
        <p:txBody>
          <a:bodyPr/>
          <a:lstStyle>
            <a:lvl1pPr>
              <a:defRPr/>
            </a:lvl1pPr>
          </a:lstStyle>
          <a:p>
            <a:pPr>
              <a:defRPr/>
            </a:pPr>
            <a:fld id="{10BC62EA-5BE7-834C-BE54-E93F46D56ED2}" type="slidenum">
              <a:rPr lang="en-US" altLang="zh-CN"/>
              <a:pPr>
                <a:defRPr/>
              </a:pPr>
              <a:t>‹#›</a:t>
            </a:fld>
            <a:endParaRPr lang="en-US" altLang="zh-CN"/>
          </a:p>
        </p:txBody>
      </p:sp>
    </p:spTree>
    <p:extLst>
      <p:ext uri="{BB962C8B-B14F-4D97-AF65-F5344CB8AC3E}">
        <p14:creationId xmlns:p14="http://schemas.microsoft.com/office/powerpoint/2010/main" val="306390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118EE46-671A-D6E6-6E13-8120F926C7A1}"/>
              </a:ext>
            </a:extLst>
          </p:cNvPr>
          <p:cNvSpPr>
            <a:spLocks noGrp="1" noChangeArrowheads="1"/>
          </p:cNvSpPr>
          <p:nvPr>
            <p:ph type="title"/>
          </p:nvPr>
        </p:nvSpPr>
        <p:spPr bwMode="auto">
          <a:xfrm>
            <a:off x="762000" y="304800"/>
            <a:ext cx="75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63500" tIns="25400" rIns="63500" bIns="25400" numCol="1" anchor="t" anchorCtr="0" compatLnSpc="1">
            <a:prstTxWarp prst="textNoShape">
              <a:avLst/>
            </a:prstTxWarp>
            <a:spAutoFit/>
          </a:bodyPr>
          <a:lstStyle/>
          <a:p>
            <a:pPr lvl="0"/>
            <a:r>
              <a:rPr lang="en-US" altLang="zh-CN"/>
              <a:t>Title</a:t>
            </a:r>
          </a:p>
        </p:txBody>
      </p:sp>
      <p:sp>
        <p:nvSpPr>
          <p:cNvPr id="1027" name="Rectangle 3">
            <a:extLst>
              <a:ext uri="{FF2B5EF4-FFF2-40B4-BE49-F238E27FC236}">
                <a16:creationId xmlns:a16="http://schemas.microsoft.com/office/drawing/2014/main" id="{E6393EFD-1240-B43D-335F-F532E225FB53}"/>
              </a:ext>
            </a:extLst>
          </p:cNvPr>
          <p:cNvSpPr>
            <a:spLocks noGrp="1" noChangeArrowheads="1"/>
          </p:cNvSpPr>
          <p:nvPr>
            <p:ph type="body" idx="1"/>
          </p:nvPr>
        </p:nvSpPr>
        <p:spPr bwMode="auto">
          <a:xfrm>
            <a:off x="571500" y="1000125"/>
            <a:ext cx="7848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4">
            <a:extLst>
              <a:ext uri="{FF2B5EF4-FFF2-40B4-BE49-F238E27FC236}">
                <a16:creationId xmlns:a16="http://schemas.microsoft.com/office/drawing/2014/main" id="{4201B414-5855-4E8F-6D37-F2E378781323}"/>
              </a:ext>
            </a:extLst>
          </p:cNvPr>
          <p:cNvSpPr>
            <a:spLocks noChangeShapeType="1"/>
          </p:cNvSpPr>
          <p:nvPr/>
        </p:nvSpPr>
        <p:spPr bwMode="auto">
          <a:xfrm>
            <a:off x="500063" y="857250"/>
            <a:ext cx="8059737" cy="0"/>
          </a:xfrm>
          <a:prstGeom prst="line">
            <a:avLst/>
          </a:prstGeom>
          <a:noFill/>
          <a:ln w="47625" cmpd="thickThin">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1" name="Rectangle 5">
            <a:extLst>
              <a:ext uri="{FF2B5EF4-FFF2-40B4-BE49-F238E27FC236}">
                <a16:creationId xmlns:a16="http://schemas.microsoft.com/office/drawing/2014/main" id="{6F6DC4CF-CA9F-79EF-AC16-A188DE4BF3EC}"/>
              </a:ext>
            </a:extLst>
          </p:cNvPr>
          <p:cNvSpPr>
            <a:spLocks noGrp="1" noChangeArrowheads="1"/>
          </p:cNvSpPr>
          <p:nvPr>
            <p:ph type="ftr" sz="quarter" idx="3"/>
          </p:nvPr>
        </p:nvSpPr>
        <p:spPr bwMode="auto">
          <a:xfrm>
            <a:off x="323850" y="62372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latin typeface="Arial" charset="0"/>
                <a:ea typeface="宋体" pitchFamily="2" charset="-122"/>
                <a:cs typeface="+mn-cs"/>
              </a:defRPr>
            </a:lvl1pPr>
          </a:lstStyle>
          <a:p>
            <a:pPr>
              <a:defRPr/>
            </a:pPr>
            <a:endParaRPr lang="en-US" altLang="zh-CN" dirty="0"/>
          </a:p>
        </p:txBody>
      </p:sp>
      <p:sp>
        <p:nvSpPr>
          <p:cNvPr id="55303" name="Rectangle 7">
            <a:extLst>
              <a:ext uri="{FF2B5EF4-FFF2-40B4-BE49-F238E27FC236}">
                <a16:creationId xmlns:a16="http://schemas.microsoft.com/office/drawing/2014/main" id="{861571E5-C3AE-29D6-3358-D829549B383A}"/>
              </a:ext>
            </a:extLst>
          </p:cNvPr>
          <p:cNvSpPr>
            <a:spLocks noGrp="1" noChangeArrowheads="1"/>
          </p:cNvSpPr>
          <p:nvPr>
            <p:ph type="sldNum" sz="quarter" idx="4"/>
          </p:nvPr>
        </p:nvSpPr>
        <p:spPr bwMode="auto">
          <a:xfrm>
            <a:off x="6286500" y="6230662"/>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1"/>
                </a:solidFill>
                <a:latin typeface="Times New Roman" panose="02020603050405020304" pitchFamily="18" charset="0"/>
              </a:defRPr>
            </a:lvl1pPr>
          </a:lstStyle>
          <a:p>
            <a:pPr>
              <a:defRPr/>
            </a:pPr>
            <a:fld id="{2933203D-670E-9F42-95A0-A2798DF45C63}"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44"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hf hdr="0" ftr="0" dt="0"/>
  <p:txStyles>
    <p:titleStyle>
      <a:lvl1pPr algn="l" rtl="0" eaLnBrk="0" fontAlgn="base" hangingPunct="0">
        <a:lnSpc>
          <a:spcPct val="87000"/>
        </a:lnSpc>
        <a:spcBef>
          <a:spcPct val="0"/>
        </a:spcBef>
        <a:spcAft>
          <a:spcPct val="0"/>
        </a:spcAft>
        <a:defRPr sz="2400" b="1">
          <a:solidFill>
            <a:schemeClr val="tx2"/>
          </a:solidFill>
          <a:latin typeface="+mj-lt"/>
          <a:ea typeface="宋体" charset="0"/>
          <a:cs typeface="宋体" charset="0"/>
        </a:defRPr>
      </a:lvl1pPr>
      <a:lvl2pPr algn="l" rtl="0" eaLnBrk="0" fontAlgn="base" hangingPunct="0">
        <a:lnSpc>
          <a:spcPct val="87000"/>
        </a:lnSpc>
        <a:spcBef>
          <a:spcPct val="0"/>
        </a:spcBef>
        <a:spcAft>
          <a:spcPct val="0"/>
        </a:spcAft>
        <a:defRPr sz="2400" b="1">
          <a:solidFill>
            <a:schemeClr val="tx2"/>
          </a:solidFill>
          <a:latin typeface="Arial" charset="0"/>
          <a:ea typeface="宋体" charset="0"/>
          <a:cs typeface="宋体" charset="0"/>
        </a:defRPr>
      </a:lvl2pPr>
      <a:lvl3pPr algn="l" rtl="0" eaLnBrk="0" fontAlgn="base" hangingPunct="0">
        <a:lnSpc>
          <a:spcPct val="87000"/>
        </a:lnSpc>
        <a:spcBef>
          <a:spcPct val="0"/>
        </a:spcBef>
        <a:spcAft>
          <a:spcPct val="0"/>
        </a:spcAft>
        <a:defRPr sz="2400" b="1">
          <a:solidFill>
            <a:schemeClr val="tx2"/>
          </a:solidFill>
          <a:latin typeface="Arial" charset="0"/>
          <a:ea typeface="宋体" charset="0"/>
          <a:cs typeface="宋体" charset="0"/>
        </a:defRPr>
      </a:lvl3pPr>
      <a:lvl4pPr algn="l" rtl="0" eaLnBrk="0" fontAlgn="base" hangingPunct="0">
        <a:lnSpc>
          <a:spcPct val="87000"/>
        </a:lnSpc>
        <a:spcBef>
          <a:spcPct val="0"/>
        </a:spcBef>
        <a:spcAft>
          <a:spcPct val="0"/>
        </a:spcAft>
        <a:defRPr sz="2400" b="1">
          <a:solidFill>
            <a:schemeClr val="tx2"/>
          </a:solidFill>
          <a:latin typeface="Arial" charset="0"/>
          <a:ea typeface="宋体" charset="0"/>
          <a:cs typeface="宋体" charset="0"/>
        </a:defRPr>
      </a:lvl4pPr>
      <a:lvl5pPr algn="l" rtl="0" eaLnBrk="0" fontAlgn="base" hangingPunct="0">
        <a:lnSpc>
          <a:spcPct val="87000"/>
        </a:lnSpc>
        <a:spcBef>
          <a:spcPct val="0"/>
        </a:spcBef>
        <a:spcAft>
          <a:spcPct val="0"/>
        </a:spcAft>
        <a:defRPr sz="2400" b="1">
          <a:solidFill>
            <a:schemeClr val="tx2"/>
          </a:solidFill>
          <a:latin typeface="Arial" charset="0"/>
          <a:ea typeface="宋体" charset="0"/>
          <a:cs typeface="宋体"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p:titleStyle>
    <p:bodyStyle>
      <a:lvl1pPr marL="203200" indent="-203200" algn="l" rtl="0" eaLnBrk="0" fontAlgn="base" hangingPunct="0">
        <a:lnSpc>
          <a:spcPct val="101000"/>
        </a:lnSpc>
        <a:spcBef>
          <a:spcPct val="35000"/>
        </a:spcBef>
        <a:spcAft>
          <a:spcPct val="0"/>
        </a:spcAft>
        <a:buSzPct val="100000"/>
        <a:buChar char="°"/>
        <a:defRPr sz="2400" b="1">
          <a:solidFill>
            <a:schemeClr val="tx1"/>
          </a:solidFill>
          <a:latin typeface="+mn-lt"/>
          <a:ea typeface="宋体" charset="0"/>
          <a:cs typeface="宋体" charset="0"/>
        </a:defRPr>
      </a:lvl1pPr>
      <a:lvl2pPr marL="685800" indent="-190500" algn="l" rtl="0" eaLnBrk="0" fontAlgn="base" hangingPunct="0">
        <a:lnSpc>
          <a:spcPct val="101000"/>
        </a:lnSpc>
        <a:spcBef>
          <a:spcPct val="40000"/>
        </a:spcBef>
        <a:spcAft>
          <a:spcPct val="0"/>
        </a:spcAft>
        <a:buSzPct val="100000"/>
        <a:buChar char="•"/>
        <a:defRPr sz="2000" b="1">
          <a:solidFill>
            <a:schemeClr val="tx1"/>
          </a:solidFill>
          <a:latin typeface="+mn-lt"/>
          <a:ea typeface="宋体" charset="0"/>
        </a:defRPr>
      </a:lvl2pPr>
      <a:lvl3pPr marL="1257300" indent="-342900" algn="l" rtl="0" eaLnBrk="0" fontAlgn="base" hangingPunct="0">
        <a:lnSpc>
          <a:spcPct val="101000"/>
        </a:lnSpc>
        <a:spcBef>
          <a:spcPct val="40000"/>
        </a:spcBef>
        <a:spcAft>
          <a:spcPct val="0"/>
        </a:spcAft>
        <a:buSzPct val="100000"/>
        <a:buChar char="-"/>
        <a:defRPr sz="2400" b="1">
          <a:solidFill>
            <a:schemeClr val="tx1"/>
          </a:solidFill>
          <a:latin typeface="+mn-lt"/>
          <a:ea typeface="宋体" charset="0"/>
        </a:defRPr>
      </a:lvl3pPr>
      <a:lvl4pPr marL="1714500" indent="-342900" algn="l" rtl="0" eaLnBrk="0" fontAlgn="base" hangingPunct="0">
        <a:spcBef>
          <a:spcPct val="20000"/>
        </a:spcBef>
        <a:spcAft>
          <a:spcPct val="0"/>
        </a:spcAft>
        <a:buChar char="–"/>
        <a:defRPr kumimoji="1" sz="2000">
          <a:solidFill>
            <a:schemeClr val="tx1"/>
          </a:solidFill>
          <a:latin typeface="+mn-lt"/>
          <a:ea typeface="宋体" charset="0"/>
        </a:defRPr>
      </a:lvl4pPr>
      <a:lvl5pPr marL="2171700" indent="-342900" algn="l" rtl="0" eaLnBrk="0" fontAlgn="base" hangingPunct="0">
        <a:spcBef>
          <a:spcPct val="20000"/>
        </a:spcBef>
        <a:spcAft>
          <a:spcPct val="0"/>
        </a:spcAft>
        <a:buChar char="»"/>
        <a:defRPr kumimoji="1" sz="2000">
          <a:solidFill>
            <a:schemeClr val="tx1"/>
          </a:solidFill>
          <a:latin typeface="+mn-lt"/>
          <a:ea typeface="宋体" charset="0"/>
        </a:defRPr>
      </a:lvl5pPr>
      <a:lvl6pPr marL="2628900" indent="-342900" algn="l" rtl="0" eaLnBrk="0" fontAlgn="base" hangingPunct="0">
        <a:spcBef>
          <a:spcPct val="20000"/>
        </a:spcBef>
        <a:spcAft>
          <a:spcPct val="0"/>
        </a:spcAft>
        <a:buChar char="»"/>
        <a:defRPr sz="2000">
          <a:solidFill>
            <a:schemeClr val="tx1"/>
          </a:solidFill>
          <a:latin typeface="+mn-lt"/>
        </a:defRPr>
      </a:lvl6pPr>
      <a:lvl7pPr marL="3086100" indent="-342900" algn="l" rtl="0" eaLnBrk="0" fontAlgn="base" hangingPunct="0">
        <a:spcBef>
          <a:spcPct val="20000"/>
        </a:spcBef>
        <a:spcAft>
          <a:spcPct val="0"/>
        </a:spcAft>
        <a:buChar char="»"/>
        <a:defRPr sz="2000">
          <a:solidFill>
            <a:schemeClr val="tx1"/>
          </a:solidFill>
          <a:latin typeface="+mn-lt"/>
        </a:defRPr>
      </a:lvl7pPr>
      <a:lvl8pPr marL="3543300" indent="-342900" algn="l" rtl="0" eaLnBrk="0" fontAlgn="base" hangingPunct="0">
        <a:spcBef>
          <a:spcPct val="20000"/>
        </a:spcBef>
        <a:spcAft>
          <a:spcPct val="0"/>
        </a:spcAft>
        <a:buChar char="»"/>
        <a:defRPr sz="2000">
          <a:solidFill>
            <a:schemeClr val="tx1"/>
          </a:solidFill>
          <a:latin typeface="+mn-lt"/>
        </a:defRPr>
      </a:lvl8pPr>
      <a:lvl9pPr marL="4000500" indent="-3429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4A0C370-48C8-E072-1D68-C6FFE8C66F8C}"/>
              </a:ext>
            </a:extLst>
          </p:cNvPr>
          <p:cNvSpPr>
            <a:spLocks noGrp="1" noChangeArrowheads="1"/>
          </p:cNvSpPr>
          <p:nvPr>
            <p:ph type="ctrTitle"/>
          </p:nvPr>
        </p:nvSpPr>
        <p:spPr>
          <a:xfrm>
            <a:off x="2267744" y="2565400"/>
            <a:ext cx="4993355" cy="1336648"/>
          </a:xfrm>
        </p:spPr>
        <p:txBody>
          <a:bodyPr/>
          <a:lstStyle/>
          <a:p>
            <a:r>
              <a:rPr lang="en-US" altLang="zh-CN" dirty="0">
                <a:ea typeface="宋体" panose="02010600030101010101" pitchFamily="2" charset="-122"/>
              </a:rPr>
              <a:t>	</a:t>
            </a:r>
            <a:br>
              <a:rPr lang="en-US" altLang="zh-CN" dirty="0">
                <a:ea typeface="宋体" panose="02010600030101010101" pitchFamily="2" charset="-122"/>
              </a:rPr>
            </a:br>
            <a:r>
              <a:rPr lang="en-US" altLang="zh-CN" dirty="0">
                <a:ea typeface="宋体" panose="02010600030101010101" pitchFamily="2" charset="-122"/>
              </a:rPr>
              <a:t>The Role of Performance</a:t>
            </a:r>
            <a:br>
              <a:rPr lang="en-US" altLang="zh-CN" dirty="0">
                <a:ea typeface="宋体" panose="02010600030101010101" pitchFamily="2" charset="-122"/>
              </a:rPr>
            </a:br>
            <a:r>
              <a:rPr lang="en-US" altLang="zh-CN" dirty="0">
                <a:ea typeface="宋体" panose="02010600030101010101" pitchFamily="2" charset="-122"/>
              </a:rPr>
              <a:t>         </a:t>
            </a:r>
            <a:r>
              <a:rPr lang="en-US" altLang="zh-TW" sz="2000" dirty="0">
                <a:solidFill>
                  <a:srgbClr val="FF0000"/>
                </a:solidFill>
                <a:ea typeface="PMingLiU" panose="02020500000000000000" pitchFamily="18" charset="-120"/>
              </a:rPr>
              <a:t>To tell which computer is faster</a:t>
            </a:r>
            <a:endParaRPr lang="en-US" altLang="zh-CN" sz="20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a:extLst>
              <a:ext uri="{FF2B5EF4-FFF2-40B4-BE49-F238E27FC236}">
                <a16:creationId xmlns:a16="http://schemas.microsoft.com/office/drawing/2014/main" id="{2C304E24-95E5-61CE-BD46-4D455CA9A2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20EC630A-59F9-9D4B-8053-63464E025A39}" type="slidenum">
              <a:rPr lang="en-US" altLang="zh-CN" sz="1400">
                <a:solidFill>
                  <a:schemeClr val="tx1"/>
                </a:solidFill>
                <a:latin typeface="Times New Roman" panose="02020603050405020304" pitchFamily="18" charset="0"/>
              </a:rPr>
              <a:pPr/>
              <a:t>10</a:t>
            </a:fld>
            <a:endParaRPr lang="en-US" altLang="zh-CN" sz="140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B1AAA25D-6E60-FD36-75A4-1C6BBE98DC06}"/>
              </a:ext>
            </a:extLst>
          </p:cNvPr>
          <p:cNvSpPr>
            <a:spLocks noGrp="1" noChangeArrowheads="1"/>
          </p:cNvSpPr>
          <p:nvPr>
            <p:ph type="title"/>
          </p:nvPr>
        </p:nvSpPr>
        <p:spPr/>
        <p:txBody>
          <a:bodyPr/>
          <a:lstStyle/>
          <a:p>
            <a:r>
              <a:rPr lang="en-US" altLang="zh-TW">
                <a:ea typeface="PMingLiU" panose="02020500000000000000" pitchFamily="18" charset="-120"/>
              </a:rPr>
              <a:t>Performance Comparison</a:t>
            </a:r>
            <a:endParaRPr lang="en-US" altLang="zh-CN">
              <a:ea typeface="宋体" panose="02010600030101010101" pitchFamily="2" charset="-122"/>
            </a:endParaRPr>
          </a:p>
        </p:txBody>
      </p:sp>
      <p:sp>
        <p:nvSpPr>
          <p:cNvPr id="24580" name="Rectangle 3">
            <a:extLst>
              <a:ext uri="{FF2B5EF4-FFF2-40B4-BE49-F238E27FC236}">
                <a16:creationId xmlns:a16="http://schemas.microsoft.com/office/drawing/2014/main" id="{918E1FB9-EBE1-83FE-7DCC-6A6521C4A55C}"/>
              </a:ext>
            </a:extLst>
          </p:cNvPr>
          <p:cNvSpPr>
            <a:spLocks noGrp="1" noChangeArrowheads="1"/>
          </p:cNvSpPr>
          <p:nvPr>
            <p:ph type="body" idx="1"/>
          </p:nvPr>
        </p:nvSpPr>
        <p:spPr>
          <a:xfrm>
            <a:off x="428625" y="1143000"/>
            <a:ext cx="8458200" cy="4527586"/>
          </a:xfrm>
        </p:spPr>
        <p:txBody>
          <a:bodyPr/>
          <a:lstStyle/>
          <a:p>
            <a:r>
              <a:rPr lang="en-US" altLang="zh-TW" dirty="0">
                <a:ea typeface="PMingLiU" panose="02020500000000000000" pitchFamily="18" charset="-120"/>
              </a:rPr>
              <a:t>Machine X is </a:t>
            </a:r>
            <a:r>
              <a:rPr lang="en-US" altLang="zh-TW" dirty="0">
                <a:solidFill>
                  <a:srgbClr val="FF0000"/>
                </a:solidFill>
                <a:ea typeface="PMingLiU" panose="02020500000000000000" pitchFamily="18" charset="-120"/>
              </a:rPr>
              <a:t>m%</a:t>
            </a:r>
            <a:r>
              <a:rPr lang="en-US" altLang="zh-TW" dirty="0">
                <a:ea typeface="PMingLiU" panose="02020500000000000000" pitchFamily="18" charset="-120"/>
              </a:rPr>
              <a:t> faster than Y</a:t>
            </a:r>
          </a:p>
          <a:p>
            <a:pPr>
              <a:buFontTx/>
              <a:buNone/>
            </a:pPr>
            <a:endParaRPr lang="en-US" altLang="zh-TW" sz="1800" dirty="0">
              <a:ea typeface="PMingLiU" panose="02020500000000000000" pitchFamily="18" charset="-120"/>
              <a:sym typeface="Symbol" pitchFamily="2" charset="2"/>
            </a:endParaRPr>
          </a:p>
          <a:p>
            <a:pPr>
              <a:buFontTx/>
              <a:buNone/>
            </a:pPr>
            <a:r>
              <a:rPr lang="en-US" altLang="zh-TW" dirty="0">
                <a:ea typeface="PMingLiU" panose="02020500000000000000" pitchFamily="18" charset="-120"/>
                <a:sym typeface="Symbol" pitchFamily="2" charset="2"/>
              </a:rPr>
              <a:t>                                     =                                 </a:t>
            </a:r>
            <a:r>
              <a:rPr lang="en-US" altLang="zh-CN" dirty="0">
                <a:ea typeface="PMingLiU" panose="02020500000000000000" pitchFamily="18" charset="-120"/>
                <a:sym typeface="Symbol" pitchFamily="2" charset="2"/>
              </a:rPr>
              <a:t>       </a:t>
            </a:r>
            <a:r>
              <a:rPr lang="en-US" altLang="zh-TW" dirty="0">
                <a:ea typeface="PMingLiU" panose="02020500000000000000" pitchFamily="18" charset="-120"/>
                <a:sym typeface="Symbol" pitchFamily="2" charset="2"/>
              </a:rPr>
              <a:t> = 1 + </a:t>
            </a:r>
            <a:r>
              <a:rPr lang="en-US" altLang="zh-TW" dirty="0">
                <a:solidFill>
                  <a:srgbClr val="FF0000"/>
                </a:solidFill>
                <a:ea typeface="PMingLiU" panose="02020500000000000000" pitchFamily="18" charset="-120"/>
                <a:sym typeface="Symbol" pitchFamily="2" charset="2"/>
              </a:rPr>
              <a:t>m / 100</a:t>
            </a:r>
          </a:p>
          <a:p>
            <a:pPr>
              <a:buFontTx/>
              <a:buNone/>
            </a:pPr>
            <a:endParaRPr lang="en-US" altLang="zh-TW" dirty="0">
              <a:ea typeface="PMingLiU" panose="02020500000000000000" pitchFamily="18" charset="-120"/>
            </a:endParaRPr>
          </a:p>
          <a:p>
            <a:pPr>
              <a:buFontTx/>
              <a:buNone/>
            </a:pPr>
            <a:endParaRPr lang="en-US" altLang="zh-TW" dirty="0">
              <a:ea typeface="PMingLiU" panose="02020500000000000000" pitchFamily="18" charset="-120"/>
            </a:endParaRPr>
          </a:p>
          <a:p>
            <a:r>
              <a:rPr lang="en-US" altLang="zh-TW" dirty="0">
                <a:ea typeface="PMingLiU" panose="02020500000000000000" pitchFamily="18" charset="-120"/>
              </a:rPr>
              <a:t>Example,</a:t>
            </a:r>
          </a:p>
          <a:p>
            <a:pPr lvl="1"/>
            <a:r>
              <a:rPr lang="en-US" altLang="zh-TW" dirty="0">
                <a:ea typeface="PMingLiU" panose="02020500000000000000" pitchFamily="18" charset="-120"/>
              </a:rPr>
              <a:t>Machine X runs a program in 10 sec</a:t>
            </a:r>
          </a:p>
          <a:p>
            <a:pPr lvl="1"/>
            <a:r>
              <a:rPr lang="en-US" altLang="zh-TW" dirty="0">
                <a:ea typeface="PMingLiU" panose="02020500000000000000" pitchFamily="18" charset="-120"/>
              </a:rPr>
              <a:t>Machine Y runs the same program in 15 sec</a:t>
            </a:r>
          </a:p>
          <a:p>
            <a:pPr lvl="1"/>
            <a:endParaRPr lang="en-US" altLang="zh-TW" dirty="0">
              <a:ea typeface="PMingLiU" panose="02020500000000000000" pitchFamily="18" charset="-120"/>
            </a:endParaRPr>
          </a:p>
          <a:p>
            <a:pPr lvl="1">
              <a:buFontTx/>
              <a:buNone/>
            </a:pPr>
            <a:r>
              <a:rPr lang="en-US" altLang="zh-TW" dirty="0">
                <a:ea typeface="PMingLiU" panose="02020500000000000000" pitchFamily="18" charset="-120"/>
              </a:rPr>
              <a:t>15 / 10 = 1.5 = 1 + 50/100  </a:t>
            </a:r>
            <a:r>
              <a:rPr lang="en-US" altLang="zh-TW" dirty="0">
                <a:ea typeface="PMingLiU" panose="02020500000000000000" pitchFamily="18" charset="-120"/>
                <a:sym typeface="Symbol" pitchFamily="2" charset="2"/>
              </a:rPr>
              <a:t> </a:t>
            </a:r>
            <a:r>
              <a:rPr lang="en-US" altLang="zh-TW" dirty="0">
                <a:ea typeface="PMingLiU" panose="02020500000000000000" pitchFamily="18" charset="-120"/>
              </a:rPr>
              <a:t>X is </a:t>
            </a:r>
            <a:r>
              <a:rPr lang="en-US" altLang="zh-TW" dirty="0">
                <a:solidFill>
                  <a:srgbClr val="FF0000"/>
                </a:solidFill>
                <a:ea typeface="PMingLiU" panose="02020500000000000000" pitchFamily="18" charset="-120"/>
              </a:rPr>
              <a:t>50%</a:t>
            </a:r>
            <a:r>
              <a:rPr lang="en-US" altLang="zh-TW" dirty="0">
                <a:ea typeface="PMingLiU" panose="02020500000000000000" pitchFamily="18" charset="-120"/>
              </a:rPr>
              <a:t> faster than Y</a:t>
            </a:r>
          </a:p>
        </p:txBody>
      </p:sp>
      <p:grpSp>
        <p:nvGrpSpPr>
          <p:cNvPr id="24581" name="Group 4">
            <a:extLst>
              <a:ext uri="{FF2B5EF4-FFF2-40B4-BE49-F238E27FC236}">
                <a16:creationId xmlns:a16="http://schemas.microsoft.com/office/drawing/2014/main" id="{53F52AD0-4462-9A3B-763F-BB3B6273F891}"/>
              </a:ext>
            </a:extLst>
          </p:cNvPr>
          <p:cNvGrpSpPr>
            <a:grpSpLocks/>
          </p:cNvGrpSpPr>
          <p:nvPr/>
        </p:nvGrpSpPr>
        <p:grpSpPr bwMode="auto">
          <a:xfrm>
            <a:off x="1371600" y="1676400"/>
            <a:ext cx="2514600" cy="914400"/>
            <a:chOff x="2784" y="1872"/>
            <a:chExt cx="1584" cy="576"/>
          </a:xfrm>
        </p:grpSpPr>
        <p:sp>
          <p:nvSpPr>
            <p:cNvPr id="24586" name="Text Box 5">
              <a:extLst>
                <a:ext uri="{FF2B5EF4-FFF2-40B4-BE49-F238E27FC236}">
                  <a16:creationId xmlns:a16="http://schemas.microsoft.com/office/drawing/2014/main" id="{745B6875-3464-E543-BBA7-29AEE05F41F4}"/>
                </a:ext>
              </a:extLst>
            </p:cNvPr>
            <p:cNvSpPr txBox="1">
              <a:spLocks noChangeArrowheads="1"/>
            </p:cNvSpPr>
            <p:nvPr/>
          </p:nvSpPr>
          <p:spPr bwMode="auto">
            <a:xfrm>
              <a:off x="2880" y="1872"/>
              <a:ext cx="1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Performance X</a:t>
              </a:r>
            </a:p>
          </p:txBody>
        </p:sp>
        <p:sp>
          <p:nvSpPr>
            <p:cNvPr id="24587" name="Text Box 6">
              <a:extLst>
                <a:ext uri="{FF2B5EF4-FFF2-40B4-BE49-F238E27FC236}">
                  <a16:creationId xmlns:a16="http://schemas.microsoft.com/office/drawing/2014/main" id="{7CAFE4AF-FAA0-754A-9AAD-4CD363D222AF}"/>
                </a:ext>
              </a:extLst>
            </p:cNvPr>
            <p:cNvSpPr txBox="1">
              <a:spLocks noChangeArrowheads="1"/>
            </p:cNvSpPr>
            <p:nvPr/>
          </p:nvSpPr>
          <p:spPr bwMode="auto">
            <a:xfrm>
              <a:off x="2880" y="2160"/>
              <a:ext cx="1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Performance Y</a:t>
              </a:r>
            </a:p>
          </p:txBody>
        </p:sp>
        <p:sp>
          <p:nvSpPr>
            <p:cNvPr id="24588" name="Line 7">
              <a:extLst>
                <a:ext uri="{FF2B5EF4-FFF2-40B4-BE49-F238E27FC236}">
                  <a16:creationId xmlns:a16="http://schemas.microsoft.com/office/drawing/2014/main" id="{3DC1E6F6-98B6-1471-AE70-1B697ACD3591}"/>
                </a:ext>
              </a:extLst>
            </p:cNvPr>
            <p:cNvSpPr>
              <a:spLocks noChangeShapeType="1"/>
            </p:cNvSpPr>
            <p:nvPr/>
          </p:nvSpPr>
          <p:spPr bwMode="auto">
            <a:xfrm flipH="1">
              <a:off x="2784" y="2160"/>
              <a:ext cx="15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2" name="Group 8">
            <a:extLst>
              <a:ext uri="{FF2B5EF4-FFF2-40B4-BE49-F238E27FC236}">
                <a16:creationId xmlns:a16="http://schemas.microsoft.com/office/drawing/2014/main" id="{D5A42527-6EF5-CF10-67B5-4C6F5253BD63}"/>
              </a:ext>
            </a:extLst>
          </p:cNvPr>
          <p:cNvGrpSpPr>
            <a:grpSpLocks/>
          </p:cNvGrpSpPr>
          <p:nvPr/>
        </p:nvGrpSpPr>
        <p:grpSpPr bwMode="auto">
          <a:xfrm>
            <a:off x="4191000" y="1676400"/>
            <a:ext cx="2667000" cy="914400"/>
            <a:chOff x="2928" y="2928"/>
            <a:chExt cx="1680" cy="576"/>
          </a:xfrm>
        </p:grpSpPr>
        <p:sp>
          <p:nvSpPr>
            <p:cNvPr id="24583" name="Text Box 9">
              <a:extLst>
                <a:ext uri="{FF2B5EF4-FFF2-40B4-BE49-F238E27FC236}">
                  <a16:creationId xmlns:a16="http://schemas.microsoft.com/office/drawing/2014/main" id="{B826E48B-AB84-2D21-5A58-0E3986C50C3E}"/>
                </a:ext>
              </a:extLst>
            </p:cNvPr>
            <p:cNvSpPr txBox="1">
              <a:spLocks noChangeArrowheads="1"/>
            </p:cNvSpPr>
            <p:nvPr/>
          </p:nvSpPr>
          <p:spPr bwMode="auto">
            <a:xfrm>
              <a:off x="2976" y="2928"/>
              <a:ext cx="1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Response time Y</a:t>
              </a:r>
            </a:p>
          </p:txBody>
        </p:sp>
        <p:sp>
          <p:nvSpPr>
            <p:cNvPr id="24584" name="Text Box 10">
              <a:extLst>
                <a:ext uri="{FF2B5EF4-FFF2-40B4-BE49-F238E27FC236}">
                  <a16:creationId xmlns:a16="http://schemas.microsoft.com/office/drawing/2014/main" id="{9AF610A1-1361-BC5B-2AC6-E831C4AB0C84}"/>
                </a:ext>
              </a:extLst>
            </p:cNvPr>
            <p:cNvSpPr txBox="1">
              <a:spLocks noChangeArrowheads="1"/>
            </p:cNvSpPr>
            <p:nvPr/>
          </p:nvSpPr>
          <p:spPr bwMode="auto">
            <a:xfrm>
              <a:off x="2976" y="3216"/>
              <a:ext cx="15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Response time X</a:t>
              </a:r>
            </a:p>
          </p:txBody>
        </p:sp>
        <p:sp>
          <p:nvSpPr>
            <p:cNvPr id="24585" name="Line 11">
              <a:extLst>
                <a:ext uri="{FF2B5EF4-FFF2-40B4-BE49-F238E27FC236}">
                  <a16:creationId xmlns:a16="http://schemas.microsoft.com/office/drawing/2014/main" id="{E0335E46-B83D-A7AB-113C-C6E6EC380D26}"/>
                </a:ext>
              </a:extLst>
            </p:cNvPr>
            <p:cNvSpPr>
              <a:spLocks noChangeShapeType="1"/>
            </p:cNvSpPr>
            <p:nvPr/>
          </p:nvSpPr>
          <p:spPr bwMode="auto">
            <a:xfrm flipH="1">
              <a:off x="2928" y="3216"/>
              <a:ext cx="16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a:extLst>
              <a:ext uri="{FF2B5EF4-FFF2-40B4-BE49-F238E27FC236}">
                <a16:creationId xmlns:a16="http://schemas.microsoft.com/office/drawing/2014/main" id="{61BAC8DF-4947-BBD4-4FF0-B75BD4A477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AAEE3EF-16CC-DB4E-9E2A-6D6E051BEDE6}" type="slidenum">
              <a:rPr lang="en-US" altLang="zh-CN" sz="1400">
                <a:solidFill>
                  <a:schemeClr val="tx1"/>
                </a:solidFill>
                <a:latin typeface="Times New Roman" panose="02020603050405020304" pitchFamily="18" charset="0"/>
              </a:rPr>
              <a:pPr/>
              <a:t>11</a:t>
            </a:fld>
            <a:endParaRPr lang="en-US" altLang="zh-CN" sz="140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8F5DAFCF-5BEB-EA96-5C9B-CF81CA2EB5C1}"/>
              </a:ext>
            </a:extLst>
          </p:cNvPr>
          <p:cNvSpPr>
            <a:spLocks noGrp="1" noChangeArrowheads="1"/>
          </p:cNvSpPr>
          <p:nvPr>
            <p:ph type="title"/>
          </p:nvPr>
        </p:nvSpPr>
        <p:spPr>
          <a:xfrm>
            <a:off x="762000" y="304800"/>
            <a:ext cx="4243388" cy="368300"/>
          </a:xfrm>
        </p:spPr>
        <p:txBody>
          <a:bodyPr/>
          <a:lstStyle/>
          <a:p>
            <a:r>
              <a:rPr lang="en-US" altLang="zh-TW">
                <a:ea typeface="PMingLiU" panose="02020500000000000000" pitchFamily="18" charset="-120"/>
              </a:rPr>
              <a:t>Performance</a:t>
            </a:r>
            <a:r>
              <a:rPr lang="en-US" altLang="zh-CN">
                <a:ea typeface="PMingLiU" panose="02020500000000000000" pitchFamily="18" charset="-120"/>
              </a:rPr>
              <a:t> and Its Factors</a:t>
            </a:r>
          </a:p>
        </p:txBody>
      </p:sp>
      <p:sp>
        <p:nvSpPr>
          <p:cNvPr id="38915" name="Rectangle 3">
            <a:extLst>
              <a:ext uri="{FF2B5EF4-FFF2-40B4-BE49-F238E27FC236}">
                <a16:creationId xmlns:a16="http://schemas.microsoft.com/office/drawing/2014/main" id="{1A2B53DE-FB49-241B-8623-9DEB70A1EEEF}"/>
              </a:ext>
            </a:extLst>
          </p:cNvPr>
          <p:cNvSpPr>
            <a:spLocks noGrp="1" noChangeArrowheads="1"/>
          </p:cNvSpPr>
          <p:nvPr>
            <p:ph type="body" idx="1"/>
          </p:nvPr>
        </p:nvSpPr>
        <p:spPr>
          <a:xfrm>
            <a:off x="467544" y="817022"/>
            <a:ext cx="7848600" cy="5420266"/>
          </a:xfrm>
        </p:spPr>
        <p:txBody>
          <a:bodyPr/>
          <a:lstStyle/>
          <a:p>
            <a:pPr>
              <a:lnSpc>
                <a:spcPct val="150000"/>
              </a:lnSpc>
            </a:pPr>
            <a:r>
              <a:rPr lang="en-US" altLang="zh-CN" dirty="0">
                <a:ea typeface="宋体" panose="02010600030101010101" pitchFamily="2" charset="-122"/>
              </a:rPr>
              <a:t>CPU </a:t>
            </a:r>
            <a:r>
              <a:rPr lang="en-US" altLang="zh-CN" baseline="-25000" dirty="0">
                <a:ea typeface="宋体" panose="02010600030101010101" pitchFamily="2" charset="-122"/>
              </a:rPr>
              <a:t>execution time</a:t>
            </a:r>
            <a:r>
              <a:rPr lang="en-US" altLang="zh-CN" dirty="0">
                <a:ea typeface="宋体" panose="02010600030101010101" pitchFamily="2" charset="-122"/>
              </a:rPr>
              <a:t> = CPU </a:t>
            </a:r>
            <a:r>
              <a:rPr lang="en-US" altLang="zh-CN" baseline="-25000" dirty="0">
                <a:ea typeface="宋体" panose="02010600030101010101" pitchFamily="2" charset="-122"/>
              </a:rPr>
              <a:t>clock cycles</a:t>
            </a:r>
            <a:r>
              <a:rPr lang="en-US" altLang="zh-CN" dirty="0">
                <a:ea typeface="宋体" panose="02010600030101010101" pitchFamily="2" charset="-122"/>
              </a:rPr>
              <a:t> X Clock </a:t>
            </a:r>
            <a:r>
              <a:rPr lang="en-US" altLang="zh-CN" baseline="-25000" dirty="0">
                <a:ea typeface="宋体" panose="02010600030101010101" pitchFamily="2" charset="-122"/>
              </a:rPr>
              <a:t>cycle time</a:t>
            </a:r>
          </a:p>
          <a:p>
            <a:pPr>
              <a:lnSpc>
                <a:spcPct val="150000"/>
              </a:lnSpc>
            </a:pPr>
            <a:r>
              <a:rPr lang="en-US" altLang="zh-CN" dirty="0">
                <a:ea typeface="宋体" panose="02010600030101010101" pitchFamily="2" charset="-122"/>
              </a:rPr>
              <a:t>CPU </a:t>
            </a:r>
            <a:r>
              <a:rPr lang="en-US" altLang="zh-CN" baseline="-25000" dirty="0">
                <a:ea typeface="宋体" panose="02010600030101010101" pitchFamily="2" charset="-122"/>
              </a:rPr>
              <a:t>execution time</a:t>
            </a:r>
            <a:r>
              <a:rPr lang="en-US" altLang="zh-CN" dirty="0">
                <a:ea typeface="宋体" panose="02010600030101010101" pitchFamily="2" charset="-122"/>
              </a:rPr>
              <a:t> = CPU </a:t>
            </a:r>
            <a:r>
              <a:rPr lang="en-US" altLang="zh-CN" baseline="-25000" dirty="0">
                <a:ea typeface="宋体" panose="02010600030101010101" pitchFamily="2" charset="-122"/>
              </a:rPr>
              <a:t>clock cycles</a:t>
            </a:r>
            <a:r>
              <a:rPr lang="en-US" altLang="zh-CN" dirty="0">
                <a:ea typeface="宋体" panose="02010600030101010101" pitchFamily="2" charset="-122"/>
              </a:rPr>
              <a:t> / Clock rate</a:t>
            </a:r>
          </a:p>
          <a:p>
            <a:pPr>
              <a:lnSpc>
                <a:spcPct val="150000"/>
              </a:lnSpc>
            </a:pPr>
            <a:r>
              <a:rPr lang="en-US" altLang="zh-CN" dirty="0">
                <a:ea typeface="宋体" panose="02010600030101010101" pitchFamily="2" charset="-122"/>
              </a:rPr>
              <a:t>This formula make it clear that the hardware designer can improve performance by</a:t>
            </a:r>
          </a:p>
          <a:p>
            <a:pPr lvl="1">
              <a:lnSpc>
                <a:spcPct val="150000"/>
              </a:lnSpc>
            </a:pPr>
            <a:r>
              <a:rPr lang="en-US" altLang="zh-CN" dirty="0">
                <a:ea typeface="宋体" panose="02010600030101010101" pitchFamily="2" charset="-122"/>
              </a:rPr>
              <a:t>Reducing the length of the clock cycle</a:t>
            </a:r>
          </a:p>
          <a:p>
            <a:pPr lvl="1">
              <a:lnSpc>
                <a:spcPct val="150000"/>
              </a:lnSpc>
            </a:pPr>
            <a:r>
              <a:rPr lang="en-US" altLang="zh-CN" dirty="0">
                <a:ea typeface="宋体" panose="02010600030101010101" pitchFamily="2" charset="-122"/>
              </a:rPr>
              <a:t>Or Reducing the number of clock cycles</a:t>
            </a:r>
          </a:p>
          <a:p>
            <a:pPr>
              <a:lnSpc>
                <a:spcPct val="150000"/>
              </a:lnSpc>
            </a:pPr>
            <a:r>
              <a:rPr lang="en-US" altLang="zh-CN" dirty="0">
                <a:ea typeface="宋体" panose="02010600030101010101" pitchFamily="2" charset="-122"/>
              </a:rPr>
              <a:t>As we shown later, the designer often faces a trade-off between the number of clock cycles and the length of each 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 calcmode="lin" valueType="num">
                                      <p:cBhvr additive="base">
                                        <p:cTn id="7"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anim calcmode="lin" valueType="num">
                                      <p:cBhvr additive="base">
                                        <p:cTn id="13"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 calcmode="lin" valueType="num">
                                      <p:cBhvr additive="base">
                                        <p:cTn id="19"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5" end="5"/>
                                            </p:txEl>
                                          </p:spTgt>
                                        </p:tgtEl>
                                        <p:attrNameLst>
                                          <p:attrName>style.visibility</p:attrName>
                                        </p:attrNameLst>
                                      </p:cBhvr>
                                      <p:to>
                                        <p:strVal val="visible"/>
                                      </p:to>
                                    </p:set>
                                    <p:anim calcmode="lin" valueType="num">
                                      <p:cBhvr additive="base">
                                        <p:cTn id="25"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a:extLst>
              <a:ext uri="{FF2B5EF4-FFF2-40B4-BE49-F238E27FC236}">
                <a16:creationId xmlns:a16="http://schemas.microsoft.com/office/drawing/2014/main" id="{53BA38D2-9DC4-6DEC-20E7-4D77FA3974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6FD46474-9782-7B42-B576-7E6DDC65AA08}" type="slidenum">
              <a:rPr lang="en-US" altLang="zh-CN" sz="1400">
                <a:solidFill>
                  <a:schemeClr val="tx1"/>
                </a:solidFill>
                <a:latin typeface="Times New Roman" panose="02020603050405020304" pitchFamily="18" charset="0"/>
              </a:rPr>
              <a:pPr/>
              <a:t>12</a:t>
            </a:fld>
            <a:endParaRPr lang="en-US" altLang="zh-CN" sz="14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BDDB89E6-5AF2-02DA-9BCB-13C389699B07}"/>
              </a:ext>
            </a:extLst>
          </p:cNvPr>
          <p:cNvSpPr>
            <a:spLocks noGrp="1" noChangeArrowheads="1"/>
          </p:cNvSpPr>
          <p:nvPr>
            <p:ph type="title"/>
          </p:nvPr>
        </p:nvSpPr>
        <p:spPr>
          <a:xfrm>
            <a:off x="762000" y="304800"/>
            <a:ext cx="1855788" cy="368300"/>
          </a:xfrm>
        </p:spPr>
        <p:txBody>
          <a:bodyPr/>
          <a:lstStyle/>
          <a:p>
            <a:r>
              <a:rPr lang="en-US" altLang="zh-CN">
                <a:ea typeface="PMingLiU" panose="02020500000000000000" pitchFamily="18" charset="-120"/>
              </a:rPr>
              <a:t>Example</a:t>
            </a:r>
            <a:r>
              <a:rPr lang="zh-CN" altLang="en-US">
                <a:ea typeface="PMingLiU" panose="02020500000000000000" pitchFamily="18" charset="-120"/>
              </a:rPr>
              <a:t>－</a:t>
            </a:r>
            <a:r>
              <a:rPr lang="en-US" altLang="zh-CN">
                <a:ea typeface="PMingLiU" panose="02020500000000000000" pitchFamily="18" charset="-120"/>
              </a:rPr>
              <a:t>2</a:t>
            </a:r>
          </a:p>
        </p:txBody>
      </p:sp>
      <p:sp>
        <p:nvSpPr>
          <p:cNvPr id="27652" name="Rectangle 3">
            <a:extLst>
              <a:ext uri="{FF2B5EF4-FFF2-40B4-BE49-F238E27FC236}">
                <a16:creationId xmlns:a16="http://schemas.microsoft.com/office/drawing/2014/main" id="{82E7AF6F-9D93-23C9-2E45-B0EC9F7B9329}"/>
              </a:ext>
            </a:extLst>
          </p:cNvPr>
          <p:cNvSpPr>
            <a:spLocks noGrp="1" noChangeArrowheads="1"/>
          </p:cNvSpPr>
          <p:nvPr>
            <p:ph type="body" idx="1"/>
          </p:nvPr>
        </p:nvSpPr>
        <p:spPr>
          <a:xfrm>
            <a:off x="571500" y="1000125"/>
            <a:ext cx="7848600" cy="4970913"/>
          </a:xfrm>
        </p:spPr>
        <p:txBody>
          <a:bodyPr/>
          <a:lstStyle/>
          <a:p>
            <a:pPr marL="0" indent="0">
              <a:lnSpc>
                <a:spcPct val="150000"/>
              </a:lnSpc>
              <a:buNone/>
            </a:pPr>
            <a:r>
              <a:rPr lang="en-US" altLang="zh-CN" dirty="0">
                <a:ea typeface="宋体" panose="02010600030101010101" pitchFamily="2" charset="-122"/>
              </a:rPr>
              <a:t>Our favorite program runs in 10 seconds on computer A, which has a 4GHz clock. We are trying to help a computer designer build a computer , B, that will run this program in 6 seconds. The designer has determined that a substantial increase in the clock rate is possible, but this increase will affect the rest of the CPU design, causing computer B to require 1.5 times as many clock cycles as computer A from this program. What clock rate should we tell the designer to target?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EEC5B9DF-FE80-A8E4-29A7-F5226113F0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3D87B194-B284-B942-9A79-E430A29FB417}" type="slidenum">
              <a:rPr lang="en-US" altLang="zh-CN" sz="1400">
                <a:solidFill>
                  <a:schemeClr val="tx1"/>
                </a:solidFill>
                <a:latin typeface="Times New Roman" panose="02020603050405020304" pitchFamily="18" charset="0"/>
              </a:rPr>
              <a:pPr/>
              <a:t>13</a:t>
            </a:fld>
            <a:endParaRPr lang="en-US" altLang="zh-CN" sz="140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1C0944C3-AF38-E6F7-E410-BAC41BECFFA3}"/>
              </a:ext>
            </a:extLst>
          </p:cNvPr>
          <p:cNvSpPr>
            <a:spLocks noGrp="1" noChangeArrowheads="1"/>
          </p:cNvSpPr>
          <p:nvPr>
            <p:ph type="title"/>
          </p:nvPr>
        </p:nvSpPr>
        <p:spPr>
          <a:xfrm>
            <a:off x="762000" y="304800"/>
            <a:ext cx="2870200" cy="368300"/>
          </a:xfrm>
        </p:spPr>
        <p:txBody>
          <a:bodyPr/>
          <a:lstStyle/>
          <a:p>
            <a:r>
              <a:rPr lang="en-US" altLang="zh-CN">
                <a:ea typeface="PMingLiU" panose="02020500000000000000" pitchFamily="18" charset="-120"/>
              </a:rPr>
              <a:t>Example</a:t>
            </a:r>
            <a:r>
              <a:rPr lang="zh-CN" altLang="en-US">
                <a:ea typeface="PMingLiU" panose="02020500000000000000" pitchFamily="18" charset="-120"/>
              </a:rPr>
              <a:t>－</a:t>
            </a:r>
            <a:r>
              <a:rPr lang="en-US" altLang="zh-CN">
                <a:ea typeface="PMingLiU" panose="02020500000000000000" pitchFamily="18" charset="-120"/>
              </a:rPr>
              <a:t>2 </a:t>
            </a:r>
            <a:r>
              <a:rPr lang="en-US" altLang="zh-CN">
                <a:ea typeface="宋体" panose="02010600030101010101" pitchFamily="2" charset="-122"/>
              </a:rPr>
              <a:t>(cont.)</a:t>
            </a:r>
          </a:p>
        </p:txBody>
      </p:sp>
      <p:sp>
        <p:nvSpPr>
          <p:cNvPr id="153603" name="Rectangle 3">
            <a:extLst>
              <a:ext uri="{FF2B5EF4-FFF2-40B4-BE49-F238E27FC236}">
                <a16:creationId xmlns:a16="http://schemas.microsoft.com/office/drawing/2014/main" id="{EAF55D8E-CB1C-8D6F-F33D-59CBD71BF6A3}"/>
              </a:ext>
            </a:extLst>
          </p:cNvPr>
          <p:cNvSpPr>
            <a:spLocks noGrp="1" noChangeArrowheads="1"/>
          </p:cNvSpPr>
          <p:nvPr>
            <p:ph type="body" idx="1"/>
          </p:nvPr>
        </p:nvSpPr>
        <p:spPr>
          <a:xfrm>
            <a:off x="714375" y="1071563"/>
            <a:ext cx="7848600" cy="4265612"/>
          </a:xfrm>
        </p:spPr>
        <p:txBody>
          <a:bodyPr/>
          <a:lstStyle/>
          <a:p>
            <a:r>
              <a:rPr lang="en-US" altLang="zh-CN" dirty="0">
                <a:ea typeface="宋体" panose="02010600030101010101" pitchFamily="2" charset="-122"/>
              </a:rPr>
              <a:t>CPU time A =CPU </a:t>
            </a:r>
            <a:r>
              <a:rPr lang="en-US" altLang="zh-CN" baseline="-25000" dirty="0">
                <a:ea typeface="宋体" panose="02010600030101010101" pitchFamily="2" charset="-122"/>
              </a:rPr>
              <a:t>clock cycles A</a:t>
            </a:r>
            <a:r>
              <a:rPr lang="en-US" altLang="zh-CN" dirty="0">
                <a:ea typeface="宋体" panose="02010600030101010101" pitchFamily="2" charset="-122"/>
              </a:rPr>
              <a:t> / Clock </a:t>
            </a:r>
            <a:r>
              <a:rPr lang="en-US" altLang="zh-CN" dirty="0" err="1">
                <a:ea typeface="宋体" panose="02010600030101010101" pitchFamily="2" charset="-122"/>
              </a:rPr>
              <a:t>rateA</a:t>
            </a:r>
            <a:endParaRPr lang="en-US" altLang="zh-CN" dirty="0">
              <a:ea typeface="宋体" panose="02010600030101010101" pitchFamily="2" charset="-122"/>
            </a:endParaRPr>
          </a:p>
          <a:p>
            <a:r>
              <a:rPr lang="en-US" altLang="zh-CN" dirty="0">
                <a:ea typeface="宋体" panose="02010600030101010101" pitchFamily="2" charset="-122"/>
              </a:rPr>
              <a:t>10 s = CPU </a:t>
            </a:r>
            <a:r>
              <a:rPr lang="en-US" altLang="zh-CN" baseline="-25000" dirty="0">
                <a:ea typeface="宋体" panose="02010600030101010101" pitchFamily="2" charset="-122"/>
              </a:rPr>
              <a:t>clock cycles A</a:t>
            </a:r>
            <a:r>
              <a:rPr lang="en-US" altLang="zh-CN" dirty="0">
                <a:ea typeface="宋体" panose="02010600030101010101" pitchFamily="2" charset="-122"/>
              </a:rPr>
              <a:t> / 4X10</a:t>
            </a:r>
            <a:r>
              <a:rPr lang="en-US" altLang="zh-CN" baseline="30000" dirty="0">
                <a:ea typeface="宋体" panose="02010600030101010101" pitchFamily="2" charset="-122"/>
              </a:rPr>
              <a:t>9</a:t>
            </a:r>
            <a:r>
              <a:rPr lang="en-US" altLang="zh-CN" dirty="0">
                <a:ea typeface="宋体" panose="02010600030101010101" pitchFamily="2" charset="-122"/>
              </a:rPr>
              <a:t>cycles/s</a:t>
            </a:r>
          </a:p>
          <a:p>
            <a:r>
              <a:rPr lang="en-US" altLang="zh-CN" dirty="0">
                <a:ea typeface="宋体" panose="02010600030101010101" pitchFamily="2" charset="-122"/>
              </a:rPr>
              <a:t>CPU </a:t>
            </a:r>
            <a:r>
              <a:rPr lang="en-US" altLang="zh-CN" baseline="-25000" dirty="0">
                <a:ea typeface="宋体" panose="02010600030101010101" pitchFamily="2" charset="-122"/>
              </a:rPr>
              <a:t>clock cycles A</a:t>
            </a:r>
            <a:r>
              <a:rPr lang="en-US" altLang="zh-CN" dirty="0">
                <a:ea typeface="宋体" panose="02010600030101010101" pitchFamily="2" charset="-122"/>
              </a:rPr>
              <a:t> = 40 X 10</a:t>
            </a:r>
            <a:r>
              <a:rPr lang="en-US" altLang="zh-CN" baseline="30000" dirty="0">
                <a:ea typeface="宋体" panose="02010600030101010101" pitchFamily="2" charset="-122"/>
              </a:rPr>
              <a:t>9</a:t>
            </a:r>
            <a:r>
              <a:rPr lang="en-US" altLang="zh-CN" dirty="0">
                <a:ea typeface="宋体" panose="02010600030101010101" pitchFamily="2" charset="-122"/>
              </a:rPr>
              <a:t>cycles</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CPU time B =CPU </a:t>
            </a:r>
            <a:r>
              <a:rPr lang="en-US" altLang="zh-CN" baseline="-25000" dirty="0">
                <a:ea typeface="宋体" panose="02010600030101010101" pitchFamily="2" charset="-122"/>
              </a:rPr>
              <a:t>clock cycles B</a:t>
            </a:r>
            <a:r>
              <a:rPr lang="en-US" altLang="zh-CN" dirty="0">
                <a:ea typeface="宋体" panose="02010600030101010101" pitchFamily="2" charset="-122"/>
              </a:rPr>
              <a:t> / Clock </a:t>
            </a:r>
            <a:r>
              <a:rPr lang="en-US" altLang="zh-CN" dirty="0" err="1">
                <a:ea typeface="宋体" panose="02010600030101010101" pitchFamily="2" charset="-122"/>
              </a:rPr>
              <a:t>rateB</a:t>
            </a:r>
            <a:endParaRPr lang="en-US" altLang="zh-CN" dirty="0">
              <a:ea typeface="宋体" panose="02010600030101010101" pitchFamily="2" charset="-122"/>
            </a:endParaRPr>
          </a:p>
          <a:p>
            <a:r>
              <a:rPr lang="en-US" altLang="zh-CN" dirty="0">
                <a:ea typeface="宋体" panose="02010600030101010101" pitchFamily="2" charset="-122"/>
              </a:rPr>
              <a:t>6 s = 1.5 X 40 X 10</a:t>
            </a:r>
            <a:r>
              <a:rPr lang="en-US" altLang="zh-CN" baseline="30000" dirty="0">
                <a:ea typeface="宋体" panose="02010600030101010101" pitchFamily="2" charset="-122"/>
              </a:rPr>
              <a:t>9</a:t>
            </a:r>
            <a:r>
              <a:rPr lang="en-US" altLang="zh-CN" dirty="0">
                <a:ea typeface="宋体" panose="02010600030101010101" pitchFamily="2" charset="-122"/>
              </a:rPr>
              <a:t>cycles / Clock </a:t>
            </a:r>
            <a:r>
              <a:rPr lang="en-US" altLang="zh-CN" dirty="0" err="1">
                <a:ea typeface="宋体" panose="02010600030101010101" pitchFamily="2" charset="-122"/>
              </a:rPr>
              <a:t>rateB</a:t>
            </a:r>
            <a:endParaRPr lang="en-US" altLang="zh-CN" dirty="0">
              <a:ea typeface="宋体" panose="02010600030101010101" pitchFamily="2" charset="-122"/>
            </a:endParaRPr>
          </a:p>
          <a:p>
            <a:r>
              <a:rPr lang="en-US" altLang="zh-CN" dirty="0">
                <a:ea typeface="宋体" panose="02010600030101010101" pitchFamily="2" charset="-122"/>
              </a:rPr>
              <a:t>Clock </a:t>
            </a:r>
            <a:r>
              <a:rPr lang="en-US" altLang="zh-CN" dirty="0" err="1">
                <a:ea typeface="宋体" panose="02010600030101010101" pitchFamily="2" charset="-122"/>
              </a:rPr>
              <a:t>rateB</a:t>
            </a:r>
            <a:r>
              <a:rPr lang="en-US" altLang="zh-CN" dirty="0">
                <a:ea typeface="宋体" panose="02010600030101010101" pitchFamily="2" charset="-122"/>
              </a:rPr>
              <a:t> = 1.5 X 40 X 10</a:t>
            </a:r>
            <a:r>
              <a:rPr lang="en-US" altLang="zh-CN" baseline="30000" dirty="0">
                <a:ea typeface="宋体" panose="02010600030101010101" pitchFamily="2" charset="-122"/>
              </a:rPr>
              <a:t>9</a:t>
            </a:r>
            <a:r>
              <a:rPr lang="en-US" altLang="zh-CN" dirty="0">
                <a:ea typeface="宋体" panose="02010600030101010101" pitchFamily="2" charset="-122"/>
              </a:rPr>
              <a:t>cycles / 6s = 10 X 10</a:t>
            </a:r>
            <a:r>
              <a:rPr lang="en-US" altLang="zh-CN" baseline="30000" dirty="0">
                <a:ea typeface="宋体" panose="02010600030101010101" pitchFamily="2" charset="-122"/>
              </a:rPr>
              <a:t>9 </a:t>
            </a:r>
            <a:r>
              <a:rPr lang="en-US" altLang="zh-CN" dirty="0">
                <a:ea typeface="宋体" panose="02010600030101010101" pitchFamily="2" charset="-122"/>
              </a:rPr>
              <a:t>cycles/s = 10GHz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603">
                                            <p:txEl>
                                              <p:pRg st="5" end="5"/>
                                            </p:txEl>
                                          </p:spTgt>
                                        </p:tgtEl>
                                        <p:attrNameLst>
                                          <p:attrName>style.visibility</p:attrName>
                                        </p:attrNameLst>
                                      </p:cBhvr>
                                      <p:to>
                                        <p:strVal val="visible"/>
                                      </p:to>
                                    </p:set>
                                    <p:anim calcmode="lin" valueType="num">
                                      <p:cBhvr additive="base">
                                        <p:cTn id="25" dur="5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 calcmode="lin" valueType="num">
                                      <p:cBhvr additive="base">
                                        <p:cTn id="31" dur="500" fill="hold"/>
                                        <p:tgtEl>
                                          <p:spTgt spid="1536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3603">
                                            <p:txEl>
                                              <p:pRg st="7" end="7"/>
                                            </p:txEl>
                                          </p:spTgt>
                                        </p:tgtEl>
                                        <p:attrNameLst>
                                          <p:attrName>style.visibility</p:attrName>
                                        </p:attrNameLst>
                                      </p:cBhvr>
                                      <p:to>
                                        <p:strVal val="visible"/>
                                      </p:to>
                                    </p:set>
                                    <p:anim calcmode="lin" valueType="num">
                                      <p:cBhvr additive="base">
                                        <p:cTn id="37" dur="500" fill="hold"/>
                                        <p:tgtEl>
                                          <p:spTgt spid="1536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404D7168-8C77-4B02-460A-C9350C71CF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AE163B7B-A7D1-9F41-AD47-D2E162335DF1}" type="slidenum">
              <a:rPr lang="en-US" altLang="zh-CN" sz="1400">
                <a:solidFill>
                  <a:schemeClr val="tx1"/>
                </a:solidFill>
                <a:latin typeface="Times New Roman" panose="02020603050405020304" pitchFamily="18" charset="0"/>
              </a:rPr>
              <a:pPr/>
              <a:t>14</a:t>
            </a:fld>
            <a:endParaRPr lang="en-US" altLang="zh-CN" sz="140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6D13ADF6-7275-A6AE-4F4C-F96FE4F8B1CE}"/>
              </a:ext>
            </a:extLst>
          </p:cNvPr>
          <p:cNvSpPr>
            <a:spLocks noGrp="1" noChangeArrowheads="1"/>
          </p:cNvSpPr>
          <p:nvPr>
            <p:ph type="title"/>
          </p:nvPr>
        </p:nvSpPr>
        <p:spPr>
          <a:xfrm>
            <a:off x="611188" y="304800"/>
            <a:ext cx="4479925" cy="368300"/>
          </a:xfrm>
        </p:spPr>
        <p:txBody>
          <a:bodyPr wrap="square"/>
          <a:lstStyle/>
          <a:p>
            <a:r>
              <a:rPr lang="en-US" altLang="zh-CN">
                <a:ea typeface="宋体" panose="02010600030101010101" pitchFamily="2" charset="-122"/>
              </a:rPr>
              <a:t>Hardware Software  Interface</a:t>
            </a:r>
          </a:p>
        </p:txBody>
      </p:sp>
      <p:sp>
        <p:nvSpPr>
          <p:cNvPr id="15364" name="Rectangle 3">
            <a:extLst>
              <a:ext uri="{FF2B5EF4-FFF2-40B4-BE49-F238E27FC236}">
                <a16:creationId xmlns:a16="http://schemas.microsoft.com/office/drawing/2014/main" id="{98B7B785-79D4-51F9-7FA3-C457FCFA7E3B}"/>
              </a:ext>
            </a:extLst>
          </p:cNvPr>
          <p:cNvSpPr>
            <a:spLocks noGrp="1" noChangeArrowheads="1"/>
          </p:cNvSpPr>
          <p:nvPr>
            <p:ph type="body" idx="1"/>
          </p:nvPr>
        </p:nvSpPr>
        <p:spPr>
          <a:xfrm>
            <a:off x="642938" y="1071563"/>
            <a:ext cx="8062912" cy="4804713"/>
          </a:xfrm>
        </p:spPr>
        <p:txBody>
          <a:bodyPr/>
          <a:lstStyle/>
          <a:p>
            <a:pPr>
              <a:lnSpc>
                <a:spcPct val="150000"/>
              </a:lnSpc>
            </a:pPr>
            <a:r>
              <a:rPr lang="en-US" altLang="zh-CN" dirty="0">
                <a:ea typeface="宋体" panose="02010600030101010101" pitchFamily="2" charset="-122"/>
              </a:rPr>
              <a:t>Previous example do not include any reference to the number of instructions needed for the programs</a:t>
            </a:r>
          </a:p>
          <a:p>
            <a:pPr>
              <a:lnSpc>
                <a:spcPct val="150000"/>
              </a:lnSpc>
            </a:pPr>
            <a:r>
              <a:rPr lang="en-US" altLang="zh-CN" dirty="0">
                <a:ea typeface="宋体" panose="02010600030101010101" pitchFamily="2" charset="-122"/>
              </a:rPr>
              <a:t>The execution time must depend on the number of instructions in a program</a:t>
            </a:r>
          </a:p>
          <a:p>
            <a:pPr>
              <a:lnSpc>
                <a:spcPct val="150000"/>
              </a:lnSpc>
            </a:pPr>
            <a:r>
              <a:rPr lang="en-US" altLang="zh-CN" dirty="0">
                <a:ea typeface="宋体" panose="02010600030101010101" pitchFamily="2" charset="-122"/>
              </a:rPr>
              <a:t>CPU </a:t>
            </a:r>
            <a:r>
              <a:rPr lang="en-US" altLang="zh-CN" baseline="-25000" dirty="0">
                <a:ea typeface="宋体" panose="02010600030101010101" pitchFamily="2" charset="-122"/>
              </a:rPr>
              <a:t>clock cycles</a:t>
            </a:r>
            <a:r>
              <a:rPr lang="en-US" altLang="zh-CN" dirty="0">
                <a:ea typeface="宋体" panose="02010600030101010101" pitchFamily="2" charset="-122"/>
              </a:rPr>
              <a:t> = Instructions for a program X Average clock cycles per instruction</a:t>
            </a:r>
          </a:p>
          <a:p>
            <a:pPr>
              <a:lnSpc>
                <a:spcPct val="150000"/>
              </a:lnSpc>
            </a:pPr>
            <a:r>
              <a:rPr lang="en-US" altLang="zh-CN" dirty="0">
                <a:ea typeface="宋体" panose="02010600030101010101" pitchFamily="2" charset="-122"/>
              </a:rPr>
              <a:t>=&gt; CPU time = Instruction count X CPI X Clock cycle time = Instruction count X CPI / Clock rate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4">
                                            <p:txEl>
                                              <p:pRg st="2" end="2"/>
                                            </p:txEl>
                                          </p:spTgt>
                                        </p:tgtEl>
                                        <p:attrNameLst>
                                          <p:attrName>style.visibility</p:attrName>
                                        </p:attrNameLst>
                                      </p:cBhvr>
                                      <p:to>
                                        <p:strVal val="visible"/>
                                      </p:to>
                                    </p:set>
                                    <p:anim calcmode="lin" valueType="num">
                                      <p:cBhvr additive="base">
                                        <p:cTn id="17"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4">
                                            <p:txEl>
                                              <p:pRg st="3" end="3"/>
                                            </p:txEl>
                                          </p:spTgt>
                                        </p:tgtEl>
                                        <p:attrNameLst>
                                          <p:attrName>style.visibility</p:attrName>
                                        </p:attrNameLst>
                                      </p:cBhvr>
                                      <p:to>
                                        <p:strVal val="visible"/>
                                      </p:to>
                                    </p:set>
                                    <p:anim calcmode="lin" valueType="num">
                                      <p:cBhvr additive="base">
                                        <p:cTn id="21"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a:extLst>
              <a:ext uri="{FF2B5EF4-FFF2-40B4-BE49-F238E27FC236}">
                <a16:creationId xmlns:a16="http://schemas.microsoft.com/office/drawing/2014/main" id="{60C09177-1E2A-24B5-51BD-E9CD3CE503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A73CC5F0-9C71-EF45-9A23-4F03AD02DFBE}" type="slidenum">
              <a:rPr lang="en-US" altLang="zh-CN" sz="1400">
                <a:solidFill>
                  <a:schemeClr val="tx1"/>
                </a:solidFill>
                <a:latin typeface="Times New Roman" panose="02020603050405020304" pitchFamily="18" charset="0"/>
              </a:rPr>
              <a:pPr/>
              <a:t>15</a:t>
            </a:fld>
            <a:endParaRPr lang="en-US" altLang="zh-CN" sz="140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5E5D3136-81F2-7997-1F91-59F5E86C34FC}"/>
              </a:ext>
            </a:extLst>
          </p:cNvPr>
          <p:cNvSpPr>
            <a:spLocks noGrp="1" noChangeArrowheads="1"/>
          </p:cNvSpPr>
          <p:nvPr>
            <p:ph type="title"/>
          </p:nvPr>
        </p:nvSpPr>
        <p:spPr>
          <a:xfrm>
            <a:off x="611188" y="260350"/>
            <a:ext cx="1857375"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3</a:t>
            </a:r>
          </a:p>
        </p:txBody>
      </p:sp>
      <p:sp>
        <p:nvSpPr>
          <p:cNvPr id="32772" name="Rectangle 3">
            <a:extLst>
              <a:ext uri="{FF2B5EF4-FFF2-40B4-BE49-F238E27FC236}">
                <a16:creationId xmlns:a16="http://schemas.microsoft.com/office/drawing/2014/main" id="{492AA7EE-7E2C-C01C-5AD2-69DD485446BF}"/>
              </a:ext>
            </a:extLst>
          </p:cNvPr>
          <p:cNvSpPr>
            <a:spLocks noGrp="1" noChangeArrowheads="1"/>
          </p:cNvSpPr>
          <p:nvPr>
            <p:ph type="body" idx="1"/>
          </p:nvPr>
        </p:nvSpPr>
        <p:spPr>
          <a:xfrm>
            <a:off x="571500" y="1000125"/>
            <a:ext cx="7848600" cy="4370748"/>
          </a:xfrm>
        </p:spPr>
        <p:txBody>
          <a:bodyPr/>
          <a:lstStyle/>
          <a:p>
            <a:pPr marL="0" indent="0">
              <a:lnSpc>
                <a:spcPct val="200000"/>
              </a:lnSpc>
              <a:buNone/>
            </a:pPr>
            <a:r>
              <a:rPr lang="en-US" altLang="zh-CN" dirty="0">
                <a:ea typeface="宋体" panose="02010600030101010101" pitchFamily="2" charset="-122"/>
              </a:rPr>
              <a:t>Suppose we have two implementations of the same ISA. Computer A has a clock cycle time of 250 </a:t>
            </a:r>
            <a:r>
              <a:rPr lang="en-US" altLang="zh-CN" dirty="0" err="1">
                <a:ea typeface="宋体" panose="02010600030101010101" pitchFamily="2" charset="-122"/>
              </a:rPr>
              <a:t>ps</a:t>
            </a:r>
            <a:r>
              <a:rPr lang="en-US" altLang="zh-CN" dirty="0">
                <a:ea typeface="宋体" panose="02010600030101010101" pitchFamily="2" charset="-122"/>
              </a:rPr>
              <a:t> and a CPI of 2.0 for some program and computer B has a clock cycle time of 500 </a:t>
            </a:r>
            <a:r>
              <a:rPr lang="en-US" altLang="zh-CN" dirty="0" err="1">
                <a:ea typeface="宋体" panose="02010600030101010101" pitchFamily="2" charset="-122"/>
              </a:rPr>
              <a:t>ps</a:t>
            </a:r>
            <a:r>
              <a:rPr lang="en-US" altLang="zh-CN" dirty="0">
                <a:ea typeface="宋体" panose="02010600030101010101" pitchFamily="2" charset="-122"/>
              </a:rPr>
              <a:t> and a CPI of 1.2 for the same program. Which computer is faster for this program, and by how much?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45AEB5CE-C5B3-0C27-E32B-17EC6EF07B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80C69AB-A142-0B4E-860B-57B213DCE0B6}" type="slidenum">
              <a:rPr lang="en-US" altLang="zh-CN" sz="1400">
                <a:solidFill>
                  <a:schemeClr val="tx1"/>
                </a:solidFill>
                <a:latin typeface="Times New Roman" panose="02020603050405020304" pitchFamily="18" charset="0"/>
              </a:rPr>
              <a:pPr/>
              <a:t>16</a:t>
            </a:fld>
            <a:endParaRPr lang="en-US" altLang="zh-CN" sz="140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AF944A31-0B95-9240-1178-D3B6238892B4}"/>
              </a:ext>
            </a:extLst>
          </p:cNvPr>
          <p:cNvSpPr>
            <a:spLocks noGrp="1" noChangeArrowheads="1"/>
          </p:cNvSpPr>
          <p:nvPr>
            <p:ph type="title"/>
          </p:nvPr>
        </p:nvSpPr>
        <p:spPr>
          <a:xfrm>
            <a:off x="762000" y="304800"/>
            <a:ext cx="2871788"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3 (cont.)</a:t>
            </a:r>
          </a:p>
        </p:txBody>
      </p:sp>
      <p:sp>
        <p:nvSpPr>
          <p:cNvPr id="157699" name="Rectangle 3">
            <a:extLst>
              <a:ext uri="{FF2B5EF4-FFF2-40B4-BE49-F238E27FC236}">
                <a16:creationId xmlns:a16="http://schemas.microsoft.com/office/drawing/2014/main" id="{D7504F69-CBE2-FA02-A4F1-53C278AD8AFC}"/>
              </a:ext>
            </a:extLst>
          </p:cNvPr>
          <p:cNvSpPr>
            <a:spLocks noGrp="1" noChangeArrowheads="1"/>
          </p:cNvSpPr>
          <p:nvPr>
            <p:ph type="body" idx="1"/>
          </p:nvPr>
        </p:nvSpPr>
        <p:spPr>
          <a:xfrm>
            <a:off x="500063" y="1000125"/>
            <a:ext cx="8062912" cy="4691862"/>
          </a:xfrm>
        </p:spPr>
        <p:txBody>
          <a:bodyPr/>
          <a:lstStyle/>
          <a:p>
            <a:r>
              <a:rPr lang="en-US" altLang="zh-TW" dirty="0">
                <a:ea typeface="PMingLiU" panose="02020500000000000000" pitchFamily="18" charset="-120"/>
              </a:rPr>
              <a:t>Let I = instruction count</a:t>
            </a:r>
            <a:r>
              <a:rPr lang="en-US" altLang="zh-CN" dirty="0">
                <a:ea typeface="宋体" panose="02010600030101010101" pitchFamily="2" charset="-122"/>
              </a:rPr>
              <a:t> 	</a:t>
            </a:r>
          </a:p>
          <a:p>
            <a:pPr lvl="1"/>
            <a:r>
              <a:rPr lang="en-US" altLang="zh-CN" dirty="0">
                <a:ea typeface="宋体" panose="02010600030101010101" pitchFamily="2" charset="-122"/>
              </a:rPr>
              <a:t>CPU </a:t>
            </a:r>
            <a:r>
              <a:rPr lang="en-US" altLang="zh-CN" baseline="-25000" dirty="0">
                <a:ea typeface="宋体" panose="02010600030101010101" pitchFamily="2" charset="-122"/>
              </a:rPr>
              <a:t>clock cycles A</a:t>
            </a:r>
            <a:r>
              <a:rPr lang="en-US" altLang="zh-CN" dirty="0">
                <a:ea typeface="宋体" panose="02010600030101010101" pitchFamily="2" charset="-122"/>
              </a:rPr>
              <a:t> =  I X 2.0</a:t>
            </a:r>
          </a:p>
          <a:p>
            <a:pPr lvl="1"/>
            <a:r>
              <a:rPr lang="en-US" altLang="zh-CN" dirty="0">
                <a:ea typeface="宋体" panose="02010600030101010101" pitchFamily="2" charset="-122"/>
              </a:rPr>
              <a:t>CPU </a:t>
            </a:r>
            <a:r>
              <a:rPr lang="en-US" altLang="zh-CN" baseline="-25000" dirty="0">
                <a:ea typeface="宋体" panose="02010600030101010101" pitchFamily="2" charset="-122"/>
              </a:rPr>
              <a:t>clock cycles B</a:t>
            </a:r>
            <a:r>
              <a:rPr lang="en-US" altLang="zh-CN" dirty="0">
                <a:ea typeface="宋体" panose="02010600030101010101" pitchFamily="2" charset="-122"/>
              </a:rPr>
              <a:t> =  I X 1.2</a:t>
            </a:r>
          </a:p>
          <a:p>
            <a:pPr marL="495300" lvl="1" indent="0">
              <a:buNone/>
            </a:pPr>
            <a:endParaRPr lang="en-US" altLang="zh-CN" dirty="0">
              <a:ea typeface="宋体" panose="02010600030101010101" pitchFamily="2" charset="-122"/>
            </a:endParaRPr>
          </a:p>
          <a:p>
            <a:r>
              <a:rPr lang="en-US" altLang="zh-CN" dirty="0">
                <a:ea typeface="宋体" panose="02010600030101010101" pitchFamily="2" charset="-122"/>
              </a:rPr>
              <a:t>Now </a:t>
            </a:r>
          </a:p>
          <a:p>
            <a:pPr lvl="1"/>
            <a:r>
              <a:rPr lang="en-US" altLang="zh-CN" dirty="0">
                <a:ea typeface="宋体" panose="02010600030101010101" pitchFamily="2" charset="-122"/>
              </a:rPr>
              <a:t>CPU </a:t>
            </a:r>
            <a:r>
              <a:rPr lang="en-US" altLang="zh-CN" dirty="0" err="1">
                <a:ea typeface="宋体" panose="02010600030101010101" pitchFamily="2" charset="-122"/>
              </a:rPr>
              <a:t>timeA</a:t>
            </a:r>
            <a:r>
              <a:rPr lang="en-US" altLang="zh-CN" dirty="0">
                <a:ea typeface="宋体" panose="02010600030101010101" pitchFamily="2" charset="-122"/>
              </a:rPr>
              <a:t> = CPU clock </a:t>
            </a:r>
            <a:r>
              <a:rPr lang="en-US" altLang="zh-CN" dirty="0" err="1">
                <a:ea typeface="宋体" panose="02010600030101010101" pitchFamily="2" charset="-122"/>
              </a:rPr>
              <a:t>cyclesA</a:t>
            </a:r>
            <a:r>
              <a:rPr lang="en-US" altLang="zh-CN" dirty="0">
                <a:ea typeface="宋体" panose="02010600030101010101" pitchFamily="2" charset="-122"/>
              </a:rPr>
              <a:t> X Clock cycle </a:t>
            </a:r>
            <a:r>
              <a:rPr lang="en-US" altLang="zh-CN" dirty="0" err="1">
                <a:ea typeface="宋体" panose="02010600030101010101" pitchFamily="2" charset="-122"/>
              </a:rPr>
              <a:t>timeA</a:t>
            </a:r>
            <a:r>
              <a:rPr lang="en-US" altLang="zh-CN" dirty="0">
                <a:ea typeface="宋体" panose="02010600030101010101" pitchFamily="2" charset="-122"/>
              </a:rPr>
              <a:t> = I X 2.0 X 250ps = 500 X I </a:t>
            </a:r>
            <a:r>
              <a:rPr lang="en-US" altLang="zh-CN" dirty="0" err="1">
                <a:ea typeface="宋体" panose="02010600030101010101" pitchFamily="2" charset="-122"/>
              </a:rPr>
              <a:t>ps</a:t>
            </a:r>
            <a:endParaRPr lang="en-US" altLang="zh-CN" dirty="0">
              <a:ea typeface="宋体" panose="02010600030101010101" pitchFamily="2" charset="-122"/>
            </a:endParaRPr>
          </a:p>
          <a:p>
            <a:pPr lvl="1"/>
            <a:r>
              <a:rPr lang="en-US" altLang="zh-CN" dirty="0">
                <a:ea typeface="宋体" panose="02010600030101010101" pitchFamily="2" charset="-122"/>
              </a:rPr>
              <a:t>CPU </a:t>
            </a:r>
            <a:r>
              <a:rPr lang="en-US" altLang="zh-CN" dirty="0" err="1">
                <a:ea typeface="宋体" panose="02010600030101010101" pitchFamily="2" charset="-122"/>
              </a:rPr>
              <a:t>timeB</a:t>
            </a:r>
            <a:r>
              <a:rPr lang="en-US" altLang="zh-CN" dirty="0">
                <a:ea typeface="宋体" panose="02010600030101010101" pitchFamily="2" charset="-122"/>
              </a:rPr>
              <a:t> = I X 1.2 X 500ps = 600 X I </a:t>
            </a:r>
            <a:r>
              <a:rPr lang="en-US" altLang="zh-CN" dirty="0" err="1">
                <a:ea typeface="宋体" panose="02010600030101010101" pitchFamily="2" charset="-122"/>
              </a:rPr>
              <a:t>ps</a:t>
            </a:r>
            <a:endParaRPr lang="en-US" altLang="zh-CN" dirty="0">
              <a:ea typeface="宋体" panose="02010600030101010101" pitchFamily="2" charset="-122"/>
            </a:endParaRPr>
          </a:p>
          <a:p>
            <a:pPr marL="495300" lvl="1" indent="0">
              <a:buNone/>
            </a:pPr>
            <a:endParaRPr lang="en-US" altLang="zh-CN" dirty="0">
              <a:ea typeface="宋体" panose="02010600030101010101" pitchFamily="2" charset="-122"/>
            </a:endParaRPr>
          </a:p>
          <a:p>
            <a:r>
              <a:rPr lang="en-US" altLang="zh-CN" dirty="0">
                <a:ea typeface="宋体" panose="02010600030101010101" pitchFamily="2" charset="-122"/>
              </a:rPr>
              <a:t>CPU</a:t>
            </a:r>
            <a:r>
              <a:rPr lang="en-US" altLang="zh-CN" baseline="-25000" dirty="0">
                <a:ea typeface="宋体" panose="02010600030101010101" pitchFamily="2" charset="-122"/>
              </a:rPr>
              <a:t>A </a:t>
            </a:r>
            <a:r>
              <a:rPr lang="en-US" altLang="zh-CN" dirty="0">
                <a:ea typeface="宋体" panose="02010600030101010101" pitchFamily="2" charset="-122"/>
              </a:rPr>
              <a:t>/ CPU</a:t>
            </a:r>
            <a:r>
              <a:rPr lang="en-US" altLang="zh-CN" baseline="-25000" dirty="0">
                <a:ea typeface="宋体" panose="02010600030101010101" pitchFamily="2" charset="-122"/>
              </a:rPr>
              <a:t>B</a:t>
            </a:r>
            <a:r>
              <a:rPr lang="en-US" altLang="zh-CN" dirty="0">
                <a:ea typeface="宋体" panose="02010600030101010101" pitchFamily="2" charset="-122"/>
              </a:rPr>
              <a:t> = EXE T</a:t>
            </a:r>
            <a:r>
              <a:rPr lang="en-US" altLang="zh-CN" baseline="-25000" dirty="0">
                <a:ea typeface="宋体" panose="02010600030101010101" pitchFamily="2" charset="-122"/>
              </a:rPr>
              <a:t>B</a:t>
            </a:r>
            <a:r>
              <a:rPr lang="en-US" altLang="zh-CN" dirty="0">
                <a:ea typeface="宋体" panose="02010600030101010101" pitchFamily="2" charset="-122"/>
              </a:rPr>
              <a:t> / EXE T</a:t>
            </a:r>
            <a:r>
              <a:rPr lang="en-US" altLang="zh-CN" baseline="-25000" dirty="0">
                <a:ea typeface="宋体" panose="02010600030101010101" pitchFamily="2" charset="-122"/>
              </a:rPr>
              <a:t>A</a:t>
            </a:r>
            <a:r>
              <a:rPr lang="en-US" altLang="zh-CN" dirty="0">
                <a:ea typeface="宋体" panose="02010600030101010101" pitchFamily="2" charset="-122"/>
              </a:rPr>
              <a:t> = (600 X I </a:t>
            </a:r>
            <a:r>
              <a:rPr lang="en-US" altLang="zh-CN" dirty="0" err="1">
                <a:ea typeface="宋体" panose="02010600030101010101" pitchFamily="2" charset="-122"/>
              </a:rPr>
              <a:t>ps</a:t>
            </a:r>
            <a:r>
              <a:rPr lang="en-US" altLang="zh-CN" dirty="0">
                <a:ea typeface="宋体" panose="02010600030101010101" pitchFamily="2" charset="-122"/>
              </a:rPr>
              <a:t>)/(500 </a:t>
            </a:r>
            <a:r>
              <a:rPr lang="zh-CN" altLang="en-US" dirty="0">
                <a:ea typeface="宋体" panose="02010600030101010101" pitchFamily="2" charset="-122"/>
              </a:rPr>
              <a:t>Ｘ </a:t>
            </a:r>
            <a:r>
              <a:rPr lang="en-US" altLang="zh-CN" dirty="0">
                <a:ea typeface="宋体" panose="02010600030101010101" pitchFamily="2" charset="-122"/>
              </a:rPr>
              <a:t>I p</a:t>
            </a:r>
            <a:r>
              <a:rPr lang="zh-CN" altLang="en-US" dirty="0">
                <a:ea typeface="宋体" panose="02010600030101010101" pitchFamily="2" charset="-122"/>
              </a:rPr>
              <a:t>ｓ</a:t>
            </a:r>
            <a:r>
              <a:rPr lang="en-US" altLang="zh-CN" dirty="0">
                <a:ea typeface="宋体" panose="02010600030101010101" pitchFamily="2" charset="-122"/>
              </a:rPr>
              <a:t>) =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anim calcmode="lin" valueType="num">
                                      <p:cBhvr additive="base">
                                        <p:cTn id="11"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7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 calcmode="lin" valueType="num">
                                      <p:cBhvr additive="base">
                                        <p:cTn id="15"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57699">
                                            <p:txEl>
                                              <p:pRg st="4" end="4"/>
                                            </p:txEl>
                                          </p:spTgt>
                                        </p:tgtEl>
                                        <p:attrNameLst>
                                          <p:attrName>style.visibility</p:attrName>
                                        </p:attrNameLst>
                                      </p:cBhvr>
                                      <p:to>
                                        <p:strVal val="visible"/>
                                      </p:to>
                                    </p:set>
                                    <p:anim calcmode="lin" valueType="num">
                                      <p:cBhvr additive="base">
                                        <p:cTn id="21"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76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7699">
                                            <p:txEl>
                                              <p:pRg st="5" end="5"/>
                                            </p:txEl>
                                          </p:spTgt>
                                        </p:tgtEl>
                                        <p:attrNameLst>
                                          <p:attrName>style.visibility</p:attrName>
                                        </p:attrNameLst>
                                      </p:cBhvr>
                                      <p:to>
                                        <p:strVal val="visible"/>
                                      </p:to>
                                    </p:set>
                                    <p:anim calcmode="lin" valueType="num">
                                      <p:cBhvr additive="base">
                                        <p:cTn id="25"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6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 calcmode="lin" valueType="num">
                                      <p:cBhvr additive="base">
                                        <p:cTn id="29" dur="5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7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57699">
                                            <p:txEl>
                                              <p:pRg st="8" end="8"/>
                                            </p:txEl>
                                          </p:spTgt>
                                        </p:tgtEl>
                                        <p:attrNameLst>
                                          <p:attrName>style.visibility</p:attrName>
                                        </p:attrNameLst>
                                      </p:cBhvr>
                                      <p:to>
                                        <p:strVal val="visible"/>
                                      </p:to>
                                    </p:set>
                                    <p:anim calcmode="lin" valueType="num">
                                      <p:cBhvr additive="base">
                                        <p:cTn id="35" dur="500" fill="hold"/>
                                        <p:tgtEl>
                                          <p:spTgt spid="15769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76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a:extLst>
              <a:ext uri="{FF2B5EF4-FFF2-40B4-BE49-F238E27FC236}">
                <a16:creationId xmlns:a16="http://schemas.microsoft.com/office/drawing/2014/main" id="{F16D5BAF-F805-58CC-8112-B31D18C0FE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8EDB11BD-2A43-3146-9E5D-E7CC2965D9F4}" type="slidenum">
              <a:rPr lang="en-US" altLang="zh-CN" sz="1400">
                <a:solidFill>
                  <a:schemeClr val="tx1"/>
                </a:solidFill>
                <a:latin typeface="Times New Roman" panose="02020603050405020304" pitchFamily="18" charset="0"/>
              </a:rPr>
              <a:pPr/>
              <a:t>17</a:t>
            </a:fld>
            <a:endParaRPr lang="en-US" altLang="zh-CN" sz="1400">
              <a:solidFill>
                <a:schemeClr val="tx1"/>
              </a:solidFill>
              <a:latin typeface="Times New Roman" panose="02020603050405020304" pitchFamily="18" charset="0"/>
            </a:endParaRPr>
          </a:p>
        </p:txBody>
      </p:sp>
      <p:sp>
        <p:nvSpPr>
          <p:cNvPr id="34819" name="Rectangle 2">
            <a:extLst>
              <a:ext uri="{FF2B5EF4-FFF2-40B4-BE49-F238E27FC236}">
                <a16:creationId xmlns:a16="http://schemas.microsoft.com/office/drawing/2014/main" id="{F14BD615-1901-E001-0210-A1BE17B29C81}"/>
              </a:ext>
            </a:extLst>
          </p:cNvPr>
          <p:cNvSpPr>
            <a:spLocks noGrp="1" noChangeArrowheads="1"/>
          </p:cNvSpPr>
          <p:nvPr>
            <p:ph type="title"/>
          </p:nvPr>
        </p:nvSpPr>
        <p:spPr>
          <a:xfrm>
            <a:off x="762000" y="304800"/>
            <a:ext cx="5834063" cy="368300"/>
          </a:xfrm>
        </p:spPr>
        <p:txBody>
          <a:bodyPr/>
          <a:lstStyle/>
          <a:p>
            <a:r>
              <a:rPr lang="en-US" altLang="zh-CN">
                <a:ea typeface="宋体" panose="02010600030101010101" pitchFamily="2" charset="-122"/>
              </a:rPr>
              <a:t>The Basic Components of Performance</a:t>
            </a:r>
          </a:p>
        </p:txBody>
      </p:sp>
      <p:graphicFrame>
        <p:nvGraphicFramePr>
          <p:cNvPr id="160807" name="Group 39">
            <a:extLst>
              <a:ext uri="{FF2B5EF4-FFF2-40B4-BE49-F238E27FC236}">
                <a16:creationId xmlns:a16="http://schemas.microsoft.com/office/drawing/2014/main" id="{ED146245-FF02-366D-BDE1-D49EDC7D8F54}"/>
              </a:ext>
            </a:extLst>
          </p:cNvPr>
          <p:cNvGraphicFramePr>
            <a:graphicFrameLocks noGrp="1"/>
          </p:cNvGraphicFramePr>
          <p:nvPr>
            <p:ph idx="1"/>
          </p:nvPr>
        </p:nvGraphicFramePr>
        <p:xfrm>
          <a:off x="684213" y="1214438"/>
          <a:ext cx="7850187" cy="3570286"/>
        </p:xfrm>
        <a:graphic>
          <a:graphicData uri="http://schemas.openxmlformats.org/drawingml/2006/table">
            <a:tbl>
              <a:tblPr/>
              <a:tblGrid>
                <a:gridCol w="4175125">
                  <a:extLst>
                    <a:ext uri="{9D8B030D-6E8A-4147-A177-3AD203B41FA5}">
                      <a16:colId xmlns:a16="http://schemas.microsoft.com/office/drawing/2014/main" val="20000"/>
                    </a:ext>
                  </a:extLst>
                </a:gridCol>
                <a:gridCol w="3675062">
                  <a:extLst>
                    <a:ext uri="{9D8B030D-6E8A-4147-A177-3AD203B41FA5}">
                      <a16:colId xmlns:a16="http://schemas.microsoft.com/office/drawing/2014/main" val="20001"/>
                    </a:ext>
                  </a:extLst>
                </a:gridCol>
              </a:tblGrid>
              <a:tr h="445532">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Components of performance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Units of measure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5341">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CPU execution time for a program</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Seconds for the program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753">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Instruction count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Instructions executed for the program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341">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Clock cycles per instruction (CPI)</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Average number of clock cycles per instruction</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319">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Clock cycle time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Seconds per clock cycle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a:extLst>
              <a:ext uri="{FF2B5EF4-FFF2-40B4-BE49-F238E27FC236}">
                <a16:creationId xmlns:a16="http://schemas.microsoft.com/office/drawing/2014/main" id="{A2F97AC4-FF44-80D0-EF52-EA2ACE982C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FF2A6C64-4011-834C-B2F8-7E3D89B0AA49}" type="slidenum">
              <a:rPr lang="en-US" altLang="zh-CN" sz="1400">
                <a:solidFill>
                  <a:schemeClr val="tx1"/>
                </a:solidFill>
                <a:latin typeface="Times New Roman" panose="02020603050405020304" pitchFamily="18" charset="0"/>
              </a:rPr>
              <a:pPr/>
              <a:t>18</a:t>
            </a:fld>
            <a:endParaRPr lang="en-US" altLang="zh-CN" sz="1400">
              <a:solidFill>
                <a:schemeClr val="tx1"/>
              </a:solidFill>
              <a:latin typeface="Times New Roman" panose="02020603050405020304" pitchFamily="18" charset="0"/>
            </a:endParaRPr>
          </a:p>
        </p:txBody>
      </p:sp>
      <p:sp>
        <p:nvSpPr>
          <p:cNvPr id="36867" name="Rectangle 2">
            <a:extLst>
              <a:ext uri="{FF2B5EF4-FFF2-40B4-BE49-F238E27FC236}">
                <a16:creationId xmlns:a16="http://schemas.microsoft.com/office/drawing/2014/main" id="{6FACE7C5-1E9A-2AF8-C7D5-FEE5CC66E253}"/>
              </a:ext>
            </a:extLst>
          </p:cNvPr>
          <p:cNvSpPr>
            <a:spLocks noGrp="1" noChangeArrowheads="1"/>
          </p:cNvSpPr>
          <p:nvPr>
            <p:ph type="title"/>
          </p:nvPr>
        </p:nvSpPr>
        <p:spPr>
          <a:xfrm>
            <a:off x="704850" y="228600"/>
            <a:ext cx="4364038" cy="368300"/>
          </a:xfrm>
          <a:noFill/>
        </p:spPr>
        <p:txBody>
          <a:bodyPr/>
          <a:lstStyle/>
          <a:p>
            <a:r>
              <a:rPr lang="en-US" altLang="zh-CN">
                <a:ea typeface="宋体" panose="02010600030101010101" pitchFamily="2" charset="-122"/>
              </a:rPr>
              <a:t>Aspects of CPU Performance</a:t>
            </a:r>
          </a:p>
        </p:txBody>
      </p:sp>
      <p:sp>
        <p:nvSpPr>
          <p:cNvPr id="22532" name="Rectangle 3">
            <a:extLst>
              <a:ext uri="{FF2B5EF4-FFF2-40B4-BE49-F238E27FC236}">
                <a16:creationId xmlns:a16="http://schemas.microsoft.com/office/drawing/2014/main" id="{08320AB0-4744-8BFD-0639-7E57EC5BA7CF}"/>
              </a:ext>
            </a:extLst>
          </p:cNvPr>
          <p:cNvSpPr>
            <a:spLocks noChangeArrowheads="1"/>
          </p:cNvSpPr>
          <p:nvPr/>
        </p:nvSpPr>
        <p:spPr bwMode="auto">
          <a:xfrm>
            <a:off x="755650" y="1136650"/>
            <a:ext cx="7696200" cy="6461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lIns="63500" tIns="25400" rIns="63500" bIns="25400">
            <a:spAutoFit/>
          </a:bodyPr>
          <a:lstStyle/>
          <a:p>
            <a:pPr marL="342900" indent="-342900">
              <a:lnSpc>
                <a:spcPct val="86000"/>
              </a:lnSpc>
              <a:spcBef>
                <a:spcPct val="40000"/>
              </a:spcBef>
              <a:tabLst>
                <a:tab pos="1371600" algn="l"/>
                <a:tab pos="3073400" algn="l"/>
              </a:tabLst>
              <a:defRPr/>
            </a:pPr>
            <a:r>
              <a:rPr lang="en-US" altLang="zh-CN" sz="1800" b="1">
                <a:solidFill>
                  <a:schemeClr val="tx1"/>
                </a:solidFill>
                <a:latin typeface="Arial" charset="0"/>
                <a:ea typeface="宋体" charset="0"/>
                <a:cs typeface="宋体" charset="0"/>
              </a:rPr>
              <a:t>CPU time	=  Seconds	= Instructions  x  Cycles       x   Seconds</a:t>
            </a:r>
          </a:p>
          <a:p>
            <a:pPr marL="342900" indent="-342900">
              <a:lnSpc>
                <a:spcPct val="86000"/>
              </a:lnSpc>
              <a:spcBef>
                <a:spcPct val="40000"/>
              </a:spcBef>
              <a:tabLst>
                <a:tab pos="1371600" algn="l"/>
                <a:tab pos="3073400" algn="l"/>
              </a:tabLst>
              <a:defRPr/>
            </a:pPr>
            <a:r>
              <a:rPr lang="en-US" altLang="zh-CN" sz="1800" b="1">
                <a:solidFill>
                  <a:schemeClr val="tx1"/>
                </a:solidFill>
                <a:latin typeface="Arial" charset="0"/>
                <a:ea typeface="宋体" charset="0"/>
                <a:cs typeface="宋体" charset="0"/>
              </a:rPr>
              <a:t>		    Program	    Program          Instruction       Cycle</a:t>
            </a:r>
          </a:p>
        </p:txBody>
      </p:sp>
      <p:sp>
        <p:nvSpPr>
          <p:cNvPr id="36869" name="Line 4">
            <a:extLst>
              <a:ext uri="{FF2B5EF4-FFF2-40B4-BE49-F238E27FC236}">
                <a16:creationId xmlns:a16="http://schemas.microsoft.com/office/drawing/2014/main" id="{D637EE0C-6BAE-35F0-E747-65B4110CB762}"/>
              </a:ext>
            </a:extLst>
          </p:cNvPr>
          <p:cNvSpPr>
            <a:spLocks noChangeShapeType="1"/>
          </p:cNvSpPr>
          <p:nvPr/>
        </p:nvSpPr>
        <p:spPr bwMode="auto">
          <a:xfrm>
            <a:off x="2387600" y="14224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0" name="Line 5">
            <a:extLst>
              <a:ext uri="{FF2B5EF4-FFF2-40B4-BE49-F238E27FC236}">
                <a16:creationId xmlns:a16="http://schemas.microsoft.com/office/drawing/2014/main" id="{15D3CC7B-934C-7A10-F410-5130D87970D6}"/>
              </a:ext>
            </a:extLst>
          </p:cNvPr>
          <p:cNvSpPr>
            <a:spLocks noChangeShapeType="1"/>
          </p:cNvSpPr>
          <p:nvPr/>
        </p:nvSpPr>
        <p:spPr bwMode="auto">
          <a:xfrm>
            <a:off x="3911600" y="14478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6">
            <a:extLst>
              <a:ext uri="{FF2B5EF4-FFF2-40B4-BE49-F238E27FC236}">
                <a16:creationId xmlns:a16="http://schemas.microsoft.com/office/drawing/2014/main" id="{1ECCC1FE-6CC6-13D2-561E-602389904495}"/>
              </a:ext>
            </a:extLst>
          </p:cNvPr>
          <p:cNvSpPr>
            <a:spLocks noChangeShapeType="1"/>
          </p:cNvSpPr>
          <p:nvPr/>
        </p:nvSpPr>
        <p:spPr bwMode="auto">
          <a:xfrm>
            <a:off x="5715000" y="1473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7">
            <a:extLst>
              <a:ext uri="{FF2B5EF4-FFF2-40B4-BE49-F238E27FC236}">
                <a16:creationId xmlns:a16="http://schemas.microsoft.com/office/drawing/2014/main" id="{236BF8A8-EB41-368C-61BA-6163CC61C675}"/>
              </a:ext>
            </a:extLst>
          </p:cNvPr>
          <p:cNvSpPr>
            <a:spLocks noChangeShapeType="1"/>
          </p:cNvSpPr>
          <p:nvPr/>
        </p:nvSpPr>
        <p:spPr bwMode="auto">
          <a:xfrm>
            <a:off x="7315200" y="1447800"/>
            <a:ext cx="939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Rectangle 8">
            <a:extLst>
              <a:ext uri="{FF2B5EF4-FFF2-40B4-BE49-F238E27FC236}">
                <a16:creationId xmlns:a16="http://schemas.microsoft.com/office/drawing/2014/main" id="{FB55EAE7-96C7-C625-481D-F399C5DB55E6}"/>
              </a:ext>
            </a:extLst>
          </p:cNvPr>
          <p:cNvSpPr>
            <a:spLocks noGrp="1" noChangeArrowheads="1"/>
          </p:cNvSpPr>
          <p:nvPr>
            <p:ph type="body" idx="1"/>
          </p:nvPr>
        </p:nvSpPr>
        <p:spPr>
          <a:xfrm>
            <a:off x="1219200" y="2057400"/>
            <a:ext cx="7543800" cy="3803650"/>
          </a:xfrm>
          <a:noFill/>
        </p:spPr>
        <p:txBody>
          <a:bodyPr/>
          <a:lstStyle/>
          <a:p>
            <a:pPr marL="285750" indent="-285750">
              <a:buFontTx/>
              <a:buNone/>
              <a:tabLst>
                <a:tab pos="1828800" algn="l"/>
                <a:tab pos="3657600" algn="l"/>
                <a:tab pos="5029200" algn="l"/>
              </a:tabLst>
            </a:pPr>
            <a:r>
              <a:rPr lang="en-US" altLang="zh-CN" sz="1600">
                <a:ea typeface="宋体" panose="02010600030101010101" pitchFamily="2" charset="-122"/>
              </a:rPr>
              <a:t>	</a:t>
            </a:r>
            <a:r>
              <a:rPr lang="en-US" altLang="zh-CN" sz="1400">
                <a:ea typeface="宋体" panose="02010600030101010101" pitchFamily="2" charset="-122"/>
              </a:rPr>
              <a:t>	instr count	CPI	clock rate</a:t>
            </a:r>
          </a:p>
          <a:p>
            <a:pPr marL="285750" indent="-285750">
              <a:buFontTx/>
              <a:buNone/>
              <a:tabLst>
                <a:tab pos="1828800" algn="l"/>
                <a:tab pos="3657600" algn="l"/>
                <a:tab pos="5029200" algn="l"/>
              </a:tabLst>
            </a:pPr>
            <a:r>
              <a:rPr lang="en-US" altLang="zh-CN" sz="1400">
                <a:ea typeface="宋体" panose="02010600030101010101" pitchFamily="2" charset="-122"/>
              </a:rPr>
              <a:t>Program 	         	</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Compiler	         	    </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Instr. Set	         	    		  </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Organization	      	    		  </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Technology				   </a:t>
            </a:r>
          </a:p>
        </p:txBody>
      </p:sp>
      <p:grpSp>
        <p:nvGrpSpPr>
          <p:cNvPr id="36874" name="Group 9">
            <a:extLst>
              <a:ext uri="{FF2B5EF4-FFF2-40B4-BE49-F238E27FC236}">
                <a16:creationId xmlns:a16="http://schemas.microsoft.com/office/drawing/2014/main" id="{F7F23E51-8AC5-CD8D-2B21-D5F812592D81}"/>
              </a:ext>
            </a:extLst>
          </p:cNvPr>
          <p:cNvGrpSpPr>
            <a:grpSpLocks/>
          </p:cNvGrpSpPr>
          <p:nvPr/>
        </p:nvGrpSpPr>
        <p:grpSpPr bwMode="auto">
          <a:xfrm>
            <a:off x="1200150" y="2076450"/>
            <a:ext cx="6623050" cy="4044950"/>
            <a:chOff x="756" y="1308"/>
            <a:chExt cx="4172" cy="2548"/>
          </a:xfrm>
        </p:grpSpPr>
        <p:sp>
          <p:nvSpPr>
            <p:cNvPr id="36875" name="Line 10">
              <a:extLst>
                <a:ext uri="{FF2B5EF4-FFF2-40B4-BE49-F238E27FC236}">
                  <a16:creationId xmlns:a16="http://schemas.microsoft.com/office/drawing/2014/main" id="{52F1C9D9-D1BC-7FBE-343A-CBEE2CDFA3D0}"/>
                </a:ext>
              </a:extLst>
            </p:cNvPr>
            <p:cNvSpPr>
              <a:spLocks noChangeShapeType="1"/>
            </p:cNvSpPr>
            <p:nvPr/>
          </p:nvSpPr>
          <p:spPr bwMode="auto">
            <a:xfrm flipV="1">
              <a:off x="1840" y="1308"/>
              <a:ext cx="0" cy="2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1">
              <a:extLst>
                <a:ext uri="{FF2B5EF4-FFF2-40B4-BE49-F238E27FC236}">
                  <a16:creationId xmlns:a16="http://schemas.microsoft.com/office/drawing/2014/main" id="{7034C5C4-BED5-B383-5A57-6583F39932C8}"/>
                </a:ext>
              </a:extLst>
            </p:cNvPr>
            <p:cNvSpPr>
              <a:spLocks noChangeShapeType="1"/>
            </p:cNvSpPr>
            <p:nvPr/>
          </p:nvSpPr>
          <p:spPr bwMode="auto">
            <a:xfrm>
              <a:off x="2912" y="1352"/>
              <a:ext cx="0" cy="2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2">
              <a:extLst>
                <a:ext uri="{FF2B5EF4-FFF2-40B4-BE49-F238E27FC236}">
                  <a16:creationId xmlns:a16="http://schemas.microsoft.com/office/drawing/2014/main" id="{76FAA6E7-DC37-D3B5-F053-0FAA1EA022EE}"/>
                </a:ext>
              </a:extLst>
            </p:cNvPr>
            <p:cNvSpPr>
              <a:spLocks noChangeShapeType="1"/>
            </p:cNvSpPr>
            <p:nvPr/>
          </p:nvSpPr>
          <p:spPr bwMode="auto">
            <a:xfrm>
              <a:off x="3732" y="1340"/>
              <a:ext cx="0" cy="24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78" name="Group 13">
              <a:extLst>
                <a:ext uri="{FF2B5EF4-FFF2-40B4-BE49-F238E27FC236}">
                  <a16:creationId xmlns:a16="http://schemas.microsoft.com/office/drawing/2014/main" id="{46C7F8AB-1A53-CBF3-3C2C-38769BDEA2EA}"/>
                </a:ext>
              </a:extLst>
            </p:cNvPr>
            <p:cNvGrpSpPr>
              <a:grpSpLocks/>
            </p:cNvGrpSpPr>
            <p:nvPr/>
          </p:nvGrpSpPr>
          <p:grpSpPr bwMode="auto">
            <a:xfrm>
              <a:off x="756" y="1344"/>
              <a:ext cx="4172" cy="2512"/>
              <a:chOff x="756" y="1344"/>
              <a:chExt cx="4172" cy="2512"/>
            </a:xfrm>
          </p:grpSpPr>
          <p:sp>
            <p:nvSpPr>
              <p:cNvPr id="36879" name="Line 14">
                <a:extLst>
                  <a:ext uri="{FF2B5EF4-FFF2-40B4-BE49-F238E27FC236}">
                    <a16:creationId xmlns:a16="http://schemas.microsoft.com/office/drawing/2014/main" id="{896B7E64-9BAA-FCED-B108-E2A9267267A7}"/>
                  </a:ext>
                </a:extLst>
              </p:cNvPr>
              <p:cNvSpPr>
                <a:spLocks noChangeShapeType="1"/>
              </p:cNvSpPr>
              <p:nvPr/>
            </p:nvSpPr>
            <p:spPr bwMode="auto">
              <a:xfrm>
                <a:off x="4928" y="1344"/>
                <a:ext cx="0" cy="2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5">
                <a:extLst>
                  <a:ext uri="{FF2B5EF4-FFF2-40B4-BE49-F238E27FC236}">
                    <a16:creationId xmlns:a16="http://schemas.microsoft.com/office/drawing/2014/main" id="{B9B05CEA-1D87-4308-5EDC-6657403B7AB9}"/>
                  </a:ext>
                </a:extLst>
              </p:cNvPr>
              <p:cNvSpPr>
                <a:spLocks noChangeShapeType="1"/>
              </p:cNvSpPr>
              <p:nvPr/>
            </p:nvSpPr>
            <p:spPr bwMode="auto">
              <a:xfrm>
                <a:off x="756" y="1520"/>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6">
                <a:extLst>
                  <a:ext uri="{FF2B5EF4-FFF2-40B4-BE49-F238E27FC236}">
                    <a16:creationId xmlns:a16="http://schemas.microsoft.com/office/drawing/2014/main" id="{1028E9C1-98B1-286C-9A8C-F464D96E5334}"/>
                  </a:ext>
                </a:extLst>
              </p:cNvPr>
              <p:cNvSpPr>
                <a:spLocks noChangeShapeType="1"/>
              </p:cNvSpPr>
              <p:nvPr/>
            </p:nvSpPr>
            <p:spPr bwMode="auto">
              <a:xfrm>
                <a:off x="756" y="2940"/>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7">
                <a:extLst>
                  <a:ext uri="{FF2B5EF4-FFF2-40B4-BE49-F238E27FC236}">
                    <a16:creationId xmlns:a16="http://schemas.microsoft.com/office/drawing/2014/main" id="{2418D853-A0CF-1DF2-FE6A-1F671D2A7090}"/>
                  </a:ext>
                </a:extLst>
              </p:cNvPr>
              <p:cNvSpPr>
                <a:spLocks noChangeShapeType="1"/>
              </p:cNvSpPr>
              <p:nvPr/>
            </p:nvSpPr>
            <p:spPr bwMode="auto">
              <a:xfrm>
                <a:off x="756" y="3444"/>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8">
                <a:extLst>
                  <a:ext uri="{FF2B5EF4-FFF2-40B4-BE49-F238E27FC236}">
                    <a16:creationId xmlns:a16="http://schemas.microsoft.com/office/drawing/2014/main" id="{82CD7A4E-E2A9-AE87-4CC2-034851098BED}"/>
                  </a:ext>
                </a:extLst>
              </p:cNvPr>
              <p:cNvSpPr>
                <a:spLocks noChangeShapeType="1"/>
              </p:cNvSpPr>
              <p:nvPr/>
            </p:nvSpPr>
            <p:spPr bwMode="auto">
              <a:xfrm>
                <a:off x="756" y="383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9">
                <a:extLst>
                  <a:ext uri="{FF2B5EF4-FFF2-40B4-BE49-F238E27FC236}">
                    <a16:creationId xmlns:a16="http://schemas.microsoft.com/office/drawing/2014/main" id="{62F4D98B-AD55-5823-A5D4-12F2C1C8B074}"/>
                  </a:ext>
                </a:extLst>
              </p:cNvPr>
              <p:cNvSpPr>
                <a:spLocks noChangeShapeType="1"/>
              </p:cNvSpPr>
              <p:nvPr/>
            </p:nvSpPr>
            <p:spPr bwMode="auto">
              <a:xfrm>
                <a:off x="756" y="191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20">
                <a:extLst>
                  <a:ext uri="{FF2B5EF4-FFF2-40B4-BE49-F238E27FC236}">
                    <a16:creationId xmlns:a16="http://schemas.microsoft.com/office/drawing/2014/main" id="{EEE438B2-D2ED-0EB2-4292-85325E5DC3EF}"/>
                  </a:ext>
                </a:extLst>
              </p:cNvPr>
              <p:cNvSpPr>
                <a:spLocks noChangeShapeType="1"/>
              </p:cNvSpPr>
              <p:nvPr/>
            </p:nvSpPr>
            <p:spPr bwMode="auto">
              <a:xfrm>
                <a:off x="756" y="239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a:extLst>
              <a:ext uri="{FF2B5EF4-FFF2-40B4-BE49-F238E27FC236}">
                <a16:creationId xmlns:a16="http://schemas.microsoft.com/office/drawing/2014/main" id="{7B8175E2-5923-E85A-EF3A-728E3BED32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F2FFC71-D236-7446-902D-B4389A955539}" type="slidenum">
              <a:rPr lang="en-US" altLang="zh-CN" sz="1400">
                <a:solidFill>
                  <a:schemeClr val="tx1"/>
                </a:solidFill>
                <a:latin typeface="Times New Roman" panose="02020603050405020304" pitchFamily="18" charset="0"/>
              </a:rPr>
              <a:pPr/>
              <a:t>19</a:t>
            </a:fld>
            <a:endParaRPr lang="en-US" altLang="zh-CN" sz="1400">
              <a:solidFill>
                <a:schemeClr val="tx1"/>
              </a:solidFill>
              <a:latin typeface="Times New Roman" panose="02020603050405020304" pitchFamily="18" charset="0"/>
            </a:endParaRPr>
          </a:p>
        </p:txBody>
      </p:sp>
      <p:sp>
        <p:nvSpPr>
          <p:cNvPr id="38915" name="Rectangle 2">
            <a:extLst>
              <a:ext uri="{FF2B5EF4-FFF2-40B4-BE49-F238E27FC236}">
                <a16:creationId xmlns:a16="http://schemas.microsoft.com/office/drawing/2014/main" id="{D43DE62D-15B4-4DB0-47B2-05B8A7EE7D73}"/>
              </a:ext>
            </a:extLst>
          </p:cNvPr>
          <p:cNvSpPr>
            <a:spLocks noGrp="1" noChangeArrowheads="1"/>
          </p:cNvSpPr>
          <p:nvPr>
            <p:ph type="title"/>
          </p:nvPr>
        </p:nvSpPr>
        <p:spPr>
          <a:xfrm>
            <a:off x="704850" y="228600"/>
            <a:ext cx="4364038" cy="368300"/>
          </a:xfrm>
          <a:noFill/>
        </p:spPr>
        <p:txBody>
          <a:bodyPr/>
          <a:lstStyle/>
          <a:p>
            <a:r>
              <a:rPr lang="en-US" altLang="zh-CN">
                <a:ea typeface="宋体" panose="02010600030101010101" pitchFamily="2" charset="-122"/>
              </a:rPr>
              <a:t>Aspects of CPU Performance</a:t>
            </a:r>
          </a:p>
        </p:txBody>
      </p:sp>
      <p:sp>
        <p:nvSpPr>
          <p:cNvPr id="23556" name="Rectangle 3">
            <a:extLst>
              <a:ext uri="{FF2B5EF4-FFF2-40B4-BE49-F238E27FC236}">
                <a16:creationId xmlns:a16="http://schemas.microsoft.com/office/drawing/2014/main" id="{556C0CEF-078D-AEFE-1B01-EC5EC6FB9EBB}"/>
              </a:ext>
            </a:extLst>
          </p:cNvPr>
          <p:cNvSpPr>
            <a:spLocks noChangeArrowheads="1"/>
          </p:cNvSpPr>
          <p:nvPr/>
        </p:nvSpPr>
        <p:spPr bwMode="auto">
          <a:xfrm>
            <a:off x="755650" y="1136650"/>
            <a:ext cx="7696200" cy="6461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lIns="63500" tIns="25400" rIns="63500" bIns="25400">
            <a:spAutoFit/>
          </a:bodyPr>
          <a:lstStyle/>
          <a:p>
            <a:pPr marL="342900" indent="-342900">
              <a:lnSpc>
                <a:spcPct val="86000"/>
              </a:lnSpc>
              <a:spcBef>
                <a:spcPct val="40000"/>
              </a:spcBef>
              <a:tabLst>
                <a:tab pos="1371600" algn="l"/>
                <a:tab pos="3073400" algn="l"/>
              </a:tabLst>
              <a:defRPr/>
            </a:pPr>
            <a:r>
              <a:rPr lang="en-US" altLang="zh-CN" sz="1800" b="1">
                <a:solidFill>
                  <a:schemeClr val="tx1"/>
                </a:solidFill>
                <a:latin typeface="Arial" charset="0"/>
                <a:ea typeface="宋体" charset="0"/>
                <a:cs typeface="宋体" charset="0"/>
              </a:rPr>
              <a:t>CPU time	=  Seconds	= Instructions  x  Cycles       x   Seconds</a:t>
            </a:r>
          </a:p>
          <a:p>
            <a:pPr marL="342900" indent="-342900">
              <a:lnSpc>
                <a:spcPct val="86000"/>
              </a:lnSpc>
              <a:spcBef>
                <a:spcPct val="40000"/>
              </a:spcBef>
              <a:tabLst>
                <a:tab pos="1371600" algn="l"/>
                <a:tab pos="3073400" algn="l"/>
              </a:tabLst>
              <a:defRPr/>
            </a:pPr>
            <a:r>
              <a:rPr lang="en-US" altLang="zh-CN" sz="1800" b="1">
                <a:solidFill>
                  <a:schemeClr val="tx1"/>
                </a:solidFill>
                <a:latin typeface="Arial" charset="0"/>
                <a:ea typeface="宋体" charset="0"/>
                <a:cs typeface="宋体" charset="0"/>
              </a:rPr>
              <a:t>		    Program	    Program          Instruction       Cycle</a:t>
            </a:r>
          </a:p>
        </p:txBody>
      </p:sp>
      <p:sp>
        <p:nvSpPr>
          <p:cNvPr id="38917" name="Line 4">
            <a:extLst>
              <a:ext uri="{FF2B5EF4-FFF2-40B4-BE49-F238E27FC236}">
                <a16:creationId xmlns:a16="http://schemas.microsoft.com/office/drawing/2014/main" id="{355A7179-4C04-372B-DB25-499F07EAD3FC}"/>
              </a:ext>
            </a:extLst>
          </p:cNvPr>
          <p:cNvSpPr>
            <a:spLocks noChangeShapeType="1"/>
          </p:cNvSpPr>
          <p:nvPr/>
        </p:nvSpPr>
        <p:spPr bwMode="auto">
          <a:xfrm>
            <a:off x="2387600" y="14224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8" name="Line 5">
            <a:extLst>
              <a:ext uri="{FF2B5EF4-FFF2-40B4-BE49-F238E27FC236}">
                <a16:creationId xmlns:a16="http://schemas.microsoft.com/office/drawing/2014/main" id="{3E6C3409-FC01-9DC1-974C-B0687ED77229}"/>
              </a:ext>
            </a:extLst>
          </p:cNvPr>
          <p:cNvSpPr>
            <a:spLocks noChangeShapeType="1"/>
          </p:cNvSpPr>
          <p:nvPr/>
        </p:nvSpPr>
        <p:spPr bwMode="auto">
          <a:xfrm>
            <a:off x="3911600" y="14478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Line 6">
            <a:extLst>
              <a:ext uri="{FF2B5EF4-FFF2-40B4-BE49-F238E27FC236}">
                <a16:creationId xmlns:a16="http://schemas.microsoft.com/office/drawing/2014/main" id="{1A2C5A54-DE71-A613-1C94-90B8484133F6}"/>
              </a:ext>
            </a:extLst>
          </p:cNvPr>
          <p:cNvSpPr>
            <a:spLocks noChangeShapeType="1"/>
          </p:cNvSpPr>
          <p:nvPr/>
        </p:nvSpPr>
        <p:spPr bwMode="auto">
          <a:xfrm>
            <a:off x="5715000" y="1473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7">
            <a:extLst>
              <a:ext uri="{FF2B5EF4-FFF2-40B4-BE49-F238E27FC236}">
                <a16:creationId xmlns:a16="http://schemas.microsoft.com/office/drawing/2014/main" id="{4F819761-21D1-245C-B2EC-1965C23BF69F}"/>
              </a:ext>
            </a:extLst>
          </p:cNvPr>
          <p:cNvSpPr>
            <a:spLocks noChangeShapeType="1"/>
          </p:cNvSpPr>
          <p:nvPr/>
        </p:nvSpPr>
        <p:spPr bwMode="auto">
          <a:xfrm>
            <a:off x="7315200" y="1447800"/>
            <a:ext cx="939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Rectangle 8">
            <a:extLst>
              <a:ext uri="{FF2B5EF4-FFF2-40B4-BE49-F238E27FC236}">
                <a16:creationId xmlns:a16="http://schemas.microsoft.com/office/drawing/2014/main" id="{3ADA7590-0535-11D1-9EC6-BB28EB502EC8}"/>
              </a:ext>
            </a:extLst>
          </p:cNvPr>
          <p:cNvSpPr>
            <a:spLocks noGrp="1" noChangeArrowheads="1"/>
          </p:cNvSpPr>
          <p:nvPr>
            <p:ph type="body" idx="1"/>
          </p:nvPr>
        </p:nvSpPr>
        <p:spPr>
          <a:xfrm>
            <a:off x="1219200" y="2057400"/>
            <a:ext cx="7543800" cy="3816350"/>
          </a:xfrm>
          <a:noFill/>
        </p:spPr>
        <p:txBody>
          <a:bodyPr/>
          <a:lstStyle/>
          <a:p>
            <a:pPr marL="285750" indent="-285750">
              <a:buFontTx/>
              <a:buNone/>
              <a:tabLst>
                <a:tab pos="1828800" algn="l"/>
                <a:tab pos="3657600" algn="l"/>
                <a:tab pos="5029200" algn="l"/>
              </a:tabLst>
            </a:pPr>
            <a:r>
              <a:rPr lang="en-US" altLang="zh-CN" sz="1600">
                <a:ea typeface="宋体" panose="02010600030101010101" pitchFamily="2" charset="-122"/>
              </a:rPr>
              <a:t>	</a:t>
            </a:r>
            <a:r>
              <a:rPr lang="en-US" altLang="zh-CN" sz="1400">
                <a:ea typeface="宋体" panose="02010600030101010101" pitchFamily="2" charset="-122"/>
              </a:rPr>
              <a:t>	instr count	CPI	clock rate</a:t>
            </a:r>
          </a:p>
          <a:p>
            <a:pPr marL="285750" indent="-285750">
              <a:buFontTx/>
              <a:buNone/>
              <a:tabLst>
                <a:tab pos="1828800" algn="l"/>
                <a:tab pos="3657600" algn="l"/>
                <a:tab pos="5029200" algn="l"/>
              </a:tabLst>
            </a:pPr>
            <a:r>
              <a:rPr lang="en-US" altLang="zh-CN" sz="1400">
                <a:ea typeface="宋体" panose="02010600030101010101" pitchFamily="2" charset="-122"/>
              </a:rPr>
              <a:t>Program 	         X                                 X	</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Compiler	         X	    X</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Instr. Set	         X	    X		  X</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Organization	      	    X		  X</a:t>
            </a:r>
          </a:p>
          <a:p>
            <a:pPr marL="285750" indent="-285750">
              <a:buFontTx/>
              <a:buNone/>
              <a:tabLst>
                <a:tab pos="1828800" algn="l"/>
                <a:tab pos="3657600" algn="l"/>
                <a:tab pos="5029200" algn="l"/>
              </a:tabLst>
            </a:pPr>
            <a:endParaRPr lang="en-US" altLang="zh-CN" sz="1400">
              <a:ea typeface="宋体" panose="02010600030101010101" pitchFamily="2" charset="-122"/>
            </a:endParaRPr>
          </a:p>
          <a:p>
            <a:pPr marL="285750" indent="-285750">
              <a:buFontTx/>
              <a:buNone/>
              <a:tabLst>
                <a:tab pos="1828800" algn="l"/>
                <a:tab pos="3657600" algn="l"/>
                <a:tab pos="5029200" algn="l"/>
              </a:tabLst>
            </a:pPr>
            <a:r>
              <a:rPr lang="en-US" altLang="zh-CN" sz="1400">
                <a:ea typeface="宋体" panose="02010600030101010101" pitchFamily="2" charset="-122"/>
              </a:rPr>
              <a:t>Technology				   X</a:t>
            </a:r>
          </a:p>
        </p:txBody>
      </p:sp>
      <p:grpSp>
        <p:nvGrpSpPr>
          <p:cNvPr id="38922" name="Group 9">
            <a:extLst>
              <a:ext uri="{FF2B5EF4-FFF2-40B4-BE49-F238E27FC236}">
                <a16:creationId xmlns:a16="http://schemas.microsoft.com/office/drawing/2014/main" id="{72CBF099-2A42-4688-D870-4F6EEADA8095}"/>
              </a:ext>
            </a:extLst>
          </p:cNvPr>
          <p:cNvGrpSpPr>
            <a:grpSpLocks/>
          </p:cNvGrpSpPr>
          <p:nvPr/>
        </p:nvGrpSpPr>
        <p:grpSpPr bwMode="auto">
          <a:xfrm>
            <a:off x="1200150" y="2076450"/>
            <a:ext cx="6623050" cy="4044950"/>
            <a:chOff x="756" y="1308"/>
            <a:chExt cx="4172" cy="2548"/>
          </a:xfrm>
        </p:grpSpPr>
        <p:sp>
          <p:nvSpPr>
            <p:cNvPr id="38923" name="Line 10">
              <a:extLst>
                <a:ext uri="{FF2B5EF4-FFF2-40B4-BE49-F238E27FC236}">
                  <a16:creationId xmlns:a16="http://schemas.microsoft.com/office/drawing/2014/main" id="{AFE572FE-5664-658E-779E-A7B8ADE2962D}"/>
                </a:ext>
              </a:extLst>
            </p:cNvPr>
            <p:cNvSpPr>
              <a:spLocks noChangeShapeType="1"/>
            </p:cNvSpPr>
            <p:nvPr/>
          </p:nvSpPr>
          <p:spPr bwMode="auto">
            <a:xfrm flipV="1">
              <a:off x="1840" y="1308"/>
              <a:ext cx="0" cy="2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1">
              <a:extLst>
                <a:ext uri="{FF2B5EF4-FFF2-40B4-BE49-F238E27FC236}">
                  <a16:creationId xmlns:a16="http://schemas.microsoft.com/office/drawing/2014/main" id="{B6E3EC75-3464-FC39-93EA-7CF03AE4C252}"/>
                </a:ext>
              </a:extLst>
            </p:cNvPr>
            <p:cNvSpPr>
              <a:spLocks noChangeShapeType="1"/>
            </p:cNvSpPr>
            <p:nvPr/>
          </p:nvSpPr>
          <p:spPr bwMode="auto">
            <a:xfrm>
              <a:off x="2912" y="1352"/>
              <a:ext cx="0" cy="2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Line 12">
              <a:extLst>
                <a:ext uri="{FF2B5EF4-FFF2-40B4-BE49-F238E27FC236}">
                  <a16:creationId xmlns:a16="http://schemas.microsoft.com/office/drawing/2014/main" id="{56CCC405-0C19-0E28-3A27-FFB7ECF2523C}"/>
                </a:ext>
              </a:extLst>
            </p:cNvPr>
            <p:cNvSpPr>
              <a:spLocks noChangeShapeType="1"/>
            </p:cNvSpPr>
            <p:nvPr/>
          </p:nvSpPr>
          <p:spPr bwMode="auto">
            <a:xfrm>
              <a:off x="3732" y="1340"/>
              <a:ext cx="0" cy="24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26" name="Group 13">
              <a:extLst>
                <a:ext uri="{FF2B5EF4-FFF2-40B4-BE49-F238E27FC236}">
                  <a16:creationId xmlns:a16="http://schemas.microsoft.com/office/drawing/2014/main" id="{F0255F16-E123-BB60-7AED-FE5AA4B2B53F}"/>
                </a:ext>
              </a:extLst>
            </p:cNvPr>
            <p:cNvGrpSpPr>
              <a:grpSpLocks/>
            </p:cNvGrpSpPr>
            <p:nvPr/>
          </p:nvGrpSpPr>
          <p:grpSpPr bwMode="auto">
            <a:xfrm>
              <a:off x="756" y="1344"/>
              <a:ext cx="4172" cy="2512"/>
              <a:chOff x="756" y="1344"/>
              <a:chExt cx="4172" cy="2512"/>
            </a:xfrm>
          </p:grpSpPr>
          <p:sp>
            <p:nvSpPr>
              <p:cNvPr id="38927" name="Line 14">
                <a:extLst>
                  <a:ext uri="{FF2B5EF4-FFF2-40B4-BE49-F238E27FC236}">
                    <a16:creationId xmlns:a16="http://schemas.microsoft.com/office/drawing/2014/main" id="{489295B3-0693-A802-F673-5AD82A3C0E14}"/>
                  </a:ext>
                </a:extLst>
              </p:cNvPr>
              <p:cNvSpPr>
                <a:spLocks noChangeShapeType="1"/>
              </p:cNvSpPr>
              <p:nvPr/>
            </p:nvSpPr>
            <p:spPr bwMode="auto">
              <a:xfrm>
                <a:off x="4928" y="1344"/>
                <a:ext cx="0" cy="2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5">
                <a:extLst>
                  <a:ext uri="{FF2B5EF4-FFF2-40B4-BE49-F238E27FC236}">
                    <a16:creationId xmlns:a16="http://schemas.microsoft.com/office/drawing/2014/main" id="{0B1DAAA1-E18E-96AD-E8F2-6814AA7602E4}"/>
                  </a:ext>
                </a:extLst>
              </p:cNvPr>
              <p:cNvSpPr>
                <a:spLocks noChangeShapeType="1"/>
              </p:cNvSpPr>
              <p:nvPr/>
            </p:nvSpPr>
            <p:spPr bwMode="auto">
              <a:xfrm>
                <a:off x="756" y="1520"/>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6">
                <a:extLst>
                  <a:ext uri="{FF2B5EF4-FFF2-40B4-BE49-F238E27FC236}">
                    <a16:creationId xmlns:a16="http://schemas.microsoft.com/office/drawing/2014/main" id="{15145C7B-70D6-51A5-B814-28BE257FEF5F}"/>
                  </a:ext>
                </a:extLst>
              </p:cNvPr>
              <p:cNvSpPr>
                <a:spLocks noChangeShapeType="1"/>
              </p:cNvSpPr>
              <p:nvPr/>
            </p:nvSpPr>
            <p:spPr bwMode="auto">
              <a:xfrm>
                <a:off x="756" y="2940"/>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7">
                <a:extLst>
                  <a:ext uri="{FF2B5EF4-FFF2-40B4-BE49-F238E27FC236}">
                    <a16:creationId xmlns:a16="http://schemas.microsoft.com/office/drawing/2014/main" id="{31F5E4F8-568B-6179-2D12-ACB07B27E983}"/>
                  </a:ext>
                </a:extLst>
              </p:cNvPr>
              <p:cNvSpPr>
                <a:spLocks noChangeShapeType="1"/>
              </p:cNvSpPr>
              <p:nvPr/>
            </p:nvSpPr>
            <p:spPr bwMode="auto">
              <a:xfrm>
                <a:off x="756" y="3444"/>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18">
                <a:extLst>
                  <a:ext uri="{FF2B5EF4-FFF2-40B4-BE49-F238E27FC236}">
                    <a16:creationId xmlns:a16="http://schemas.microsoft.com/office/drawing/2014/main" id="{57D047E3-457B-6FE1-F16D-13D68598876C}"/>
                  </a:ext>
                </a:extLst>
              </p:cNvPr>
              <p:cNvSpPr>
                <a:spLocks noChangeShapeType="1"/>
              </p:cNvSpPr>
              <p:nvPr/>
            </p:nvSpPr>
            <p:spPr bwMode="auto">
              <a:xfrm>
                <a:off x="756" y="383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Line 19">
                <a:extLst>
                  <a:ext uri="{FF2B5EF4-FFF2-40B4-BE49-F238E27FC236}">
                    <a16:creationId xmlns:a16="http://schemas.microsoft.com/office/drawing/2014/main" id="{D0A6888C-D622-5AA4-738D-6CD79E4E5E6B}"/>
                  </a:ext>
                </a:extLst>
              </p:cNvPr>
              <p:cNvSpPr>
                <a:spLocks noChangeShapeType="1"/>
              </p:cNvSpPr>
              <p:nvPr/>
            </p:nvSpPr>
            <p:spPr bwMode="auto">
              <a:xfrm>
                <a:off x="756" y="191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20">
                <a:extLst>
                  <a:ext uri="{FF2B5EF4-FFF2-40B4-BE49-F238E27FC236}">
                    <a16:creationId xmlns:a16="http://schemas.microsoft.com/office/drawing/2014/main" id="{BDA7678F-8673-62EB-31E5-20D28D9FE2BC}"/>
                  </a:ext>
                </a:extLst>
              </p:cNvPr>
              <p:cNvSpPr>
                <a:spLocks noChangeShapeType="1"/>
              </p:cNvSpPr>
              <p:nvPr/>
            </p:nvSpPr>
            <p:spPr bwMode="auto">
              <a:xfrm>
                <a:off x="756" y="2396"/>
                <a:ext cx="41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a:extLst>
              <a:ext uri="{FF2B5EF4-FFF2-40B4-BE49-F238E27FC236}">
                <a16:creationId xmlns:a16="http://schemas.microsoft.com/office/drawing/2014/main" id="{B9EF4754-497E-4491-1588-8E495EDA275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259C1B04-9BBD-E44F-BCDB-852A3B6175D5}" type="slidenum">
              <a:rPr lang="en-US" altLang="zh-CN" sz="1400">
                <a:solidFill>
                  <a:schemeClr val="tx1"/>
                </a:solidFill>
                <a:latin typeface="Times New Roman" panose="02020603050405020304" pitchFamily="18" charset="0"/>
              </a:rPr>
              <a:pPr/>
              <a:t>2</a:t>
            </a:fld>
            <a:endParaRPr lang="en-US" altLang="zh-CN" sz="1400">
              <a:solidFill>
                <a:schemeClr val="tx1"/>
              </a:solidFill>
              <a:latin typeface="Times New Roman" panose="02020603050405020304" pitchFamily="18" charset="0"/>
            </a:endParaRPr>
          </a:p>
        </p:txBody>
      </p:sp>
      <p:sp>
        <p:nvSpPr>
          <p:cNvPr id="9219" name="Rectangle 2">
            <a:extLst>
              <a:ext uri="{FF2B5EF4-FFF2-40B4-BE49-F238E27FC236}">
                <a16:creationId xmlns:a16="http://schemas.microsoft.com/office/drawing/2014/main" id="{83422808-1A75-CC2C-4226-CD3EA44A1BE1}"/>
              </a:ext>
            </a:extLst>
          </p:cNvPr>
          <p:cNvSpPr>
            <a:spLocks noGrp="1" noChangeArrowheads="1"/>
          </p:cNvSpPr>
          <p:nvPr>
            <p:ph type="title"/>
          </p:nvPr>
        </p:nvSpPr>
        <p:spPr>
          <a:xfrm>
            <a:off x="798513" y="152400"/>
            <a:ext cx="6577012" cy="368300"/>
          </a:xfrm>
          <a:noFill/>
        </p:spPr>
        <p:txBody>
          <a:bodyPr/>
          <a:lstStyle/>
          <a:p>
            <a:r>
              <a:rPr lang="en-US" altLang="zh-CN">
                <a:ea typeface="宋体" panose="02010600030101010101" pitchFamily="2" charset="-122"/>
              </a:rPr>
              <a:t>Performance: Two notions of “performance”</a:t>
            </a:r>
          </a:p>
        </p:txBody>
      </p:sp>
      <p:sp>
        <p:nvSpPr>
          <p:cNvPr id="9220" name="Rectangle 3">
            <a:extLst>
              <a:ext uri="{FF2B5EF4-FFF2-40B4-BE49-F238E27FC236}">
                <a16:creationId xmlns:a16="http://schemas.microsoft.com/office/drawing/2014/main" id="{20D78056-435C-261E-F848-4C33A3EFB525}"/>
              </a:ext>
            </a:extLst>
          </p:cNvPr>
          <p:cNvSpPr>
            <a:spLocks noChangeArrowheads="1"/>
          </p:cNvSpPr>
          <p:nvPr/>
        </p:nvSpPr>
        <p:spPr bwMode="auto">
          <a:xfrm>
            <a:off x="838200" y="4495800"/>
            <a:ext cx="731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tabLst>
                <a:tab pos="2286000" algn="l"/>
              </a:tabLst>
              <a:defRPr sz="2400">
                <a:solidFill>
                  <a:schemeClr val="accent1"/>
                </a:solidFill>
                <a:latin typeface="Arial" panose="020B0604020202020204" pitchFamily="34" charset="0"/>
                <a:ea typeface="宋体" panose="02010600030101010101" pitchFamily="2" charset="-122"/>
              </a:defRPr>
            </a:lvl1pPr>
            <a:lvl2pPr marL="742950" indent="-285750">
              <a:tabLst>
                <a:tab pos="2286000" algn="l"/>
              </a:tabLst>
              <a:defRPr sz="2400">
                <a:solidFill>
                  <a:schemeClr val="accent1"/>
                </a:solidFill>
                <a:latin typeface="Arial" panose="020B0604020202020204" pitchFamily="34" charset="0"/>
                <a:ea typeface="宋体" panose="02010600030101010101" pitchFamily="2" charset="-122"/>
              </a:defRPr>
            </a:lvl2pPr>
            <a:lvl3pPr marL="1143000" indent="-228600">
              <a:tabLst>
                <a:tab pos="2286000" algn="l"/>
              </a:tabLst>
              <a:defRPr sz="2400">
                <a:solidFill>
                  <a:schemeClr val="accent1"/>
                </a:solidFill>
                <a:latin typeface="Arial" panose="020B0604020202020204" pitchFamily="34" charset="0"/>
                <a:ea typeface="宋体" panose="02010600030101010101" pitchFamily="2" charset="-122"/>
              </a:defRPr>
            </a:lvl3pPr>
            <a:lvl4pPr marL="1600200" indent="-228600">
              <a:tabLst>
                <a:tab pos="2286000" algn="l"/>
              </a:tabLst>
              <a:defRPr sz="2400">
                <a:solidFill>
                  <a:schemeClr val="accent1"/>
                </a:solidFill>
                <a:latin typeface="Arial" panose="020B0604020202020204" pitchFamily="34" charset="0"/>
                <a:ea typeface="宋体" panose="02010600030101010101" pitchFamily="2" charset="-122"/>
              </a:defRPr>
            </a:lvl4pPr>
            <a:lvl5pPr marL="2057400" indent="-228600">
              <a:tabLst>
                <a:tab pos="2286000" algn="l"/>
              </a:tabLst>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286000" algn="l"/>
              </a:tabLs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286000" algn="l"/>
              </a:tabLs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286000" algn="l"/>
              </a:tabLs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286000" algn="l"/>
              </a:tabLst>
              <a:defRPr sz="2400">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lang="en-US" altLang="zh-CN" sz="2000" b="1" dirty="0">
                <a:solidFill>
                  <a:schemeClr val="tx1"/>
                </a:solidFill>
              </a:rPr>
              <a:t>° Time to do the task  (Execution Time)</a:t>
            </a:r>
          </a:p>
          <a:p>
            <a:pPr>
              <a:lnSpc>
                <a:spcPct val="90000"/>
              </a:lnSpc>
              <a:spcBef>
                <a:spcPct val="30000"/>
              </a:spcBef>
            </a:pPr>
            <a:r>
              <a:rPr lang="en-US" altLang="zh-CN" sz="2000" b="1" dirty="0">
                <a:solidFill>
                  <a:schemeClr val="tx1"/>
                </a:solidFill>
              </a:rPr>
              <a:t>	</a:t>
            </a:r>
            <a:r>
              <a:rPr lang="en-US" altLang="zh-CN" sz="2000" dirty="0">
                <a:solidFill>
                  <a:schemeClr val="tx1"/>
                </a:solidFill>
              </a:rPr>
              <a:t>– execution time, response time,</a:t>
            </a:r>
            <a:r>
              <a:rPr lang="en-US" altLang="zh-CN" sz="2000" dirty="0"/>
              <a:t> latency</a:t>
            </a:r>
            <a:endParaRPr lang="en-US" altLang="zh-CN" sz="2000" dirty="0">
              <a:solidFill>
                <a:schemeClr val="tx1"/>
              </a:solidFill>
            </a:endParaRPr>
          </a:p>
          <a:p>
            <a:pPr>
              <a:lnSpc>
                <a:spcPct val="90000"/>
              </a:lnSpc>
              <a:spcBef>
                <a:spcPct val="30000"/>
              </a:spcBef>
            </a:pPr>
            <a:r>
              <a:rPr lang="en-US" altLang="zh-CN" sz="2000" b="1" dirty="0">
                <a:solidFill>
                  <a:schemeClr val="tx1"/>
                </a:solidFill>
              </a:rPr>
              <a:t>° Tasks per day, hour, week, sec, ns. .. (Performance)</a:t>
            </a:r>
          </a:p>
          <a:p>
            <a:pPr>
              <a:lnSpc>
                <a:spcPct val="90000"/>
              </a:lnSpc>
              <a:spcBef>
                <a:spcPct val="30000"/>
              </a:spcBef>
            </a:pPr>
            <a:r>
              <a:rPr lang="en-US" altLang="zh-CN" sz="2000" b="1" dirty="0">
                <a:solidFill>
                  <a:schemeClr val="tx1"/>
                </a:solidFill>
              </a:rPr>
              <a:t>	</a:t>
            </a:r>
            <a:r>
              <a:rPr lang="en-US" altLang="zh-CN" sz="2000" dirty="0">
                <a:solidFill>
                  <a:schemeClr val="tx1"/>
                </a:solidFill>
              </a:rPr>
              <a:t>– </a:t>
            </a:r>
            <a:r>
              <a:rPr lang="en-US" altLang="zh-CN" sz="2000" dirty="0"/>
              <a:t>throughput</a:t>
            </a:r>
            <a:r>
              <a:rPr lang="en-US" altLang="zh-CN" sz="2000" dirty="0">
                <a:solidFill>
                  <a:schemeClr val="tx1"/>
                </a:solidFill>
              </a:rPr>
              <a:t>, bandwidth</a:t>
            </a:r>
          </a:p>
          <a:p>
            <a:pPr>
              <a:lnSpc>
                <a:spcPct val="90000"/>
              </a:lnSpc>
              <a:spcBef>
                <a:spcPct val="30000"/>
              </a:spcBef>
            </a:pPr>
            <a:endParaRPr lang="en-US" altLang="zh-CN" sz="2000" dirty="0">
              <a:solidFill>
                <a:schemeClr val="tx1"/>
              </a:solidFill>
            </a:endParaRPr>
          </a:p>
        </p:txBody>
      </p:sp>
      <p:sp>
        <p:nvSpPr>
          <p:cNvPr id="9221" name="Rectangle 4">
            <a:extLst>
              <a:ext uri="{FF2B5EF4-FFF2-40B4-BE49-F238E27FC236}">
                <a16:creationId xmlns:a16="http://schemas.microsoft.com/office/drawing/2014/main" id="{950FDB9D-0AF7-C238-1221-78A97DD2C8FD}"/>
              </a:ext>
            </a:extLst>
          </p:cNvPr>
          <p:cNvSpPr>
            <a:spLocks noChangeArrowheads="1"/>
          </p:cNvSpPr>
          <p:nvPr/>
        </p:nvSpPr>
        <p:spPr bwMode="auto">
          <a:xfrm>
            <a:off x="844550" y="996950"/>
            <a:ext cx="1435100" cy="520700"/>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Plane</a:t>
            </a:r>
          </a:p>
        </p:txBody>
      </p:sp>
      <p:sp>
        <p:nvSpPr>
          <p:cNvPr id="9222" name="Rectangle 5">
            <a:extLst>
              <a:ext uri="{FF2B5EF4-FFF2-40B4-BE49-F238E27FC236}">
                <a16:creationId xmlns:a16="http://schemas.microsoft.com/office/drawing/2014/main" id="{FC042C19-7223-4980-5108-FF5303DF18A4}"/>
              </a:ext>
            </a:extLst>
          </p:cNvPr>
          <p:cNvSpPr>
            <a:spLocks noChangeArrowheads="1"/>
          </p:cNvSpPr>
          <p:nvPr/>
        </p:nvSpPr>
        <p:spPr bwMode="auto">
          <a:xfrm>
            <a:off x="844550" y="1530350"/>
            <a:ext cx="1435100" cy="1054100"/>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Boeing 747</a:t>
            </a:r>
          </a:p>
        </p:txBody>
      </p:sp>
      <p:sp>
        <p:nvSpPr>
          <p:cNvPr id="9223" name="Rectangle 6">
            <a:extLst>
              <a:ext uri="{FF2B5EF4-FFF2-40B4-BE49-F238E27FC236}">
                <a16:creationId xmlns:a16="http://schemas.microsoft.com/office/drawing/2014/main" id="{9A11628A-658D-E1C5-AE11-23D45FA42366}"/>
              </a:ext>
            </a:extLst>
          </p:cNvPr>
          <p:cNvSpPr>
            <a:spLocks noChangeArrowheads="1"/>
          </p:cNvSpPr>
          <p:nvPr/>
        </p:nvSpPr>
        <p:spPr bwMode="auto">
          <a:xfrm>
            <a:off x="844550" y="2597150"/>
            <a:ext cx="1435100" cy="1054100"/>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dirty="0">
                <a:solidFill>
                  <a:srgbClr val="000000"/>
                </a:solidFill>
              </a:rPr>
              <a:t>BAD/Sud Concorde</a:t>
            </a:r>
          </a:p>
        </p:txBody>
      </p:sp>
      <p:grpSp>
        <p:nvGrpSpPr>
          <p:cNvPr id="9224" name="Group 7">
            <a:extLst>
              <a:ext uri="{FF2B5EF4-FFF2-40B4-BE49-F238E27FC236}">
                <a16:creationId xmlns:a16="http://schemas.microsoft.com/office/drawing/2014/main" id="{6B8A0CEB-E6DB-43A8-F2A2-435A900F29A4}"/>
              </a:ext>
            </a:extLst>
          </p:cNvPr>
          <p:cNvGrpSpPr>
            <a:grpSpLocks/>
          </p:cNvGrpSpPr>
          <p:nvPr/>
        </p:nvGrpSpPr>
        <p:grpSpPr bwMode="auto">
          <a:xfrm>
            <a:off x="3740150" y="996950"/>
            <a:ext cx="1282700" cy="2654300"/>
            <a:chOff x="2356" y="628"/>
            <a:chExt cx="808" cy="1672"/>
          </a:xfrm>
        </p:grpSpPr>
        <p:sp>
          <p:nvSpPr>
            <p:cNvPr id="9238" name="Rectangle 8">
              <a:extLst>
                <a:ext uri="{FF2B5EF4-FFF2-40B4-BE49-F238E27FC236}">
                  <a16:creationId xmlns:a16="http://schemas.microsoft.com/office/drawing/2014/main" id="{AD39DE48-D945-70D2-82CE-C116AB0CFCDB}"/>
                </a:ext>
              </a:extLst>
            </p:cNvPr>
            <p:cNvSpPr>
              <a:spLocks noChangeArrowheads="1"/>
            </p:cNvSpPr>
            <p:nvPr/>
          </p:nvSpPr>
          <p:spPr bwMode="auto">
            <a:xfrm>
              <a:off x="2356" y="628"/>
              <a:ext cx="808" cy="328"/>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Speed</a:t>
              </a:r>
            </a:p>
          </p:txBody>
        </p:sp>
        <p:sp>
          <p:nvSpPr>
            <p:cNvPr id="9239" name="Rectangle 9">
              <a:extLst>
                <a:ext uri="{FF2B5EF4-FFF2-40B4-BE49-F238E27FC236}">
                  <a16:creationId xmlns:a16="http://schemas.microsoft.com/office/drawing/2014/main" id="{525934DC-28B0-A815-113C-AD0CD56D4C98}"/>
                </a:ext>
              </a:extLst>
            </p:cNvPr>
            <p:cNvSpPr>
              <a:spLocks noChangeArrowheads="1"/>
            </p:cNvSpPr>
            <p:nvPr/>
          </p:nvSpPr>
          <p:spPr bwMode="auto">
            <a:xfrm>
              <a:off x="2356" y="964"/>
              <a:ext cx="808"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610 mp/h</a:t>
              </a:r>
            </a:p>
          </p:txBody>
        </p:sp>
        <p:sp>
          <p:nvSpPr>
            <p:cNvPr id="9240" name="Rectangle 10">
              <a:extLst>
                <a:ext uri="{FF2B5EF4-FFF2-40B4-BE49-F238E27FC236}">
                  <a16:creationId xmlns:a16="http://schemas.microsoft.com/office/drawing/2014/main" id="{C9D1E932-5F16-BF65-BD7E-E57542562EBB}"/>
                </a:ext>
              </a:extLst>
            </p:cNvPr>
            <p:cNvSpPr>
              <a:spLocks noChangeArrowheads="1"/>
            </p:cNvSpPr>
            <p:nvPr/>
          </p:nvSpPr>
          <p:spPr bwMode="auto">
            <a:xfrm>
              <a:off x="2356" y="1636"/>
              <a:ext cx="808"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1350 mp/h</a:t>
              </a:r>
            </a:p>
          </p:txBody>
        </p:sp>
      </p:grpSp>
      <p:grpSp>
        <p:nvGrpSpPr>
          <p:cNvPr id="9225" name="Group 11">
            <a:extLst>
              <a:ext uri="{FF2B5EF4-FFF2-40B4-BE49-F238E27FC236}">
                <a16:creationId xmlns:a16="http://schemas.microsoft.com/office/drawing/2014/main" id="{EB20DB03-9D2D-A11A-9BDB-3A2F789020AC}"/>
              </a:ext>
            </a:extLst>
          </p:cNvPr>
          <p:cNvGrpSpPr>
            <a:grpSpLocks/>
          </p:cNvGrpSpPr>
          <p:nvPr/>
        </p:nvGrpSpPr>
        <p:grpSpPr bwMode="auto">
          <a:xfrm>
            <a:off x="2292350" y="996950"/>
            <a:ext cx="1435100" cy="2654300"/>
            <a:chOff x="1444" y="628"/>
            <a:chExt cx="904" cy="1672"/>
          </a:xfrm>
        </p:grpSpPr>
        <p:sp>
          <p:nvSpPr>
            <p:cNvPr id="9235" name="Rectangle 12">
              <a:extLst>
                <a:ext uri="{FF2B5EF4-FFF2-40B4-BE49-F238E27FC236}">
                  <a16:creationId xmlns:a16="http://schemas.microsoft.com/office/drawing/2014/main" id="{31046AF9-3B03-66D5-1A47-785D41B939D4}"/>
                </a:ext>
              </a:extLst>
            </p:cNvPr>
            <p:cNvSpPr>
              <a:spLocks noChangeArrowheads="1"/>
            </p:cNvSpPr>
            <p:nvPr/>
          </p:nvSpPr>
          <p:spPr bwMode="auto">
            <a:xfrm>
              <a:off x="1444" y="628"/>
              <a:ext cx="904" cy="328"/>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DC to Paris</a:t>
              </a:r>
            </a:p>
          </p:txBody>
        </p:sp>
        <p:sp>
          <p:nvSpPr>
            <p:cNvPr id="9236" name="Rectangle 13">
              <a:extLst>
                <a:ext uri="{FF2B5EF4-FFF2-40B4-BE49-F238E27FC236}">
                  <a16:creationId xmlns:a16="http://schemas.microsoft.com/office/drawing/2014/main" id="{E184CA44-B827-2FCE-564E-E39DBBD62A58}"/>
                </a:ext>
              </a:extLst>
            </p:cNvPr>
            <p:cNvSpPr>
              <a:spLocks noChangeArrowheads="1"/>
            </p:cNvSpPr>
            <p:nvPr/>
          </p:nvSpPr>
          <p:spPr bwMode="auto">
            <a:xfrm>
              <a:off x="1444" y="964"/>
              <a:ext cx="904"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6.5 hours</a:t>
              </a:r>
            </a:p>
          </p:txBody>
        </p:sp>
        <p:sp>
          <p:nvSpPr>
            <p:cNvPr id="9237" name="Rectangle 14">
              <a:extLst>
                <a:ext uri="{FF2B5EF4-FFF2-40B4-BE49-F238E27FC236}">
                  <a16:creationId xmlns:a16="http://schemas.microsoft.com/office/drawing/2014/main" id="{4AD56668-FEC5-A5D6-88C5-09F551D8DD43}"/>
                </a:ext>
              </a:extLst>
            </p:cNvPr>
            <p:cNvSpPr>
              <a:spLocks noChangeArrowheads="1"/>
            </p:cNvSpPr>
            <p:nvPr/>
          </p:nvSpPr>
          <p:spPr bwMode="auto">
            <a:xfrm>
              <a:off x="1444" y="1636"/>
              <a:ext cx="904"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3 hours</a:t>
              </a:r>
            </a:p>
          </p:txBody>
        </p:sp>
      </p:grpSp>
      <p:grpSp>
        <p:nvGrpSpPr>
          <p:cNvPr id="9226" name="Group 15">
            <a:extLst>
              <a:ext uri="{FF2B5EF4-FFF2-40B4-BE49-F238E27FC236}">
                <a16:creationId xmlns:a16="http://schemas.microsoft.com/office/drawing/2014/main" id="{BA5600D5-1E11-C309-3CC9-325156F6177B}"/>
              </a:ext>
            </a:extLst>
          </p:cNvPr>
          <p:cNvGrpSpPr>
            <a:grpSpLocks/>
          </p:cNvGrpSpPr>
          <p:nvPr/>
        </p:nvGrpSpPr>
        <p:grpSpPr bwMode="auto">
          <a:xfrm>
            <a:off x="5035550" y="996950"/>
            <a:ext cx="1587500" cy="2654300"/>
            <a:chOff x="3172" y="628"/>
            <a:chExt cx="1000" cy="1672"/>
          </a:xfrm>
        </p:grpSpPr>
        <p:sp>
          <p:nvSpPr>
            <p:cNvPr id="9232" name="Rectangle 16">
              <a:extLst>
                <a:ext uri="{FF2B5EF4-FFF2-40B4-BE49-F238E27FC236}">
                  <a16:creationId xmlns:a16="http://schemas.microsoft.com/office/drawing/2014/main" id="{8542FB9A-8341-E979-00E2-2ECB9491A63E}"/>
                </a:ext>
              </a:extLst>
            </p:cNvPr>
            <p:cNvSpPr>
              <a:spLocks noChangeArrowheads="1"/>
            </p:cNvSpPr>
            <p:nvPr/>
          </p:nvSpPr>
          <p:spPr bwMode="auto">
            <a:xfrm>
              <a:off x="3172" y="628"/>
              <a:ext cx="1000" cy="328"/>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Passengers</a:t>
              </a:r>
            </a:p>
          </p:txBody>
        </p:sp>
        <p:sp>
          <p:nvSpPr>
            <p:cNvPr id="9233" name="Rectangle 17">
              <a:extLst>
                <a:ext uri="{FF2B5EF4-FFF2-40B4-BE49-F238E27FC236}">
                  <a16:creationId xmlns:a16="http://schemas.microsoft.com/office/drawing/2014/main" id="{C2DBC241-2F78-F183-B6EA-A2FDC8E70519}"/>
                </a:ext>
              </a:extLst>
            </p:cNvPr>
            <p:cNvSpPr>
              <a:spLocks noChangeArrowheads="1"/>
            </p:cNvSpPr>
            <p:nvPr/>
          </p:nvSpPr>
          <p:spPr bwMode="auto">
            <a:xfrm>
              <a:off x="3172" y="964"/>
              <a:ext cx="1000"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470</a:t>
              </a:r>
            </a:p>
          </p:txBody>
        </p:sp>
        <p:sp>
          <p:nvSpPr>
            <p:cNvPr id="9234" name="Rectangle 18">
              <a:extLst>
                <a:ext uri="{FF2B5EF4-FFF2-40B4-BE49-F238E27FC236}">
                  <a16:creationId xmlns:a16="http://schemas.microsoft.com/office/drawing/2014/main" id="{26CB7C71-3BBA-F7E9-A34A-371604BFC78E}"/>
                </a:ext>
              </a:extLst>
            </p:cNvPr>
            <p:cNvSpPr>
              <a:spLocks noChangeArrowheads="1"/>
            </p:cNvSpPr>
            <p:nvPr/>
          </p:nvSpPr>
          <p:spPr bwMode="auto">
            <a:xfrm>
              <a:off x="3172" y="1636"/>
              <a:ext cx="1000"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dirty="0">
                  <a:solidFill>
                    <a:srgbClr val="000000"/>
                  </a:solidFill>
                </a:rPr>
                <a:t>132</a:t>
              </a:r>
            </a:p>
          </p:txBody>
        </p:sp>
      </p:grpSp>
      <p:grpSp>
        <p:nvGrpSpPr>
          <p:cNvPr id="9227" name="Group 19">
            <a:extLst>
              <a:ext uri="{FF2B5EF4-FFF2-40B4-BE49-F238E27FC236}">
                <a16:creationId xmlns:a16="http://schemas.microsoft.com/office/drawing/2014/main" id="{A16071FD-DD28-590E-92DE-8B38F50BBC9F}"/>
              </a:ext>
            </a:extLst>
          </p:cNvPr>
          <p:cNvGrpSpPr>
            <a:grpSpLocks/>
          </p:cNvGrpSpPr>
          <p:nvPr/>
        </p:nvGrpSpPr>
        <p:grpSpPr bwMode="auto">
          <a:xfrm>
            <a:off x="6635750" y="996950"/>
            <a:ext cx="1587500" cy="2654300"/>
            <a:chOff x="4180" y="628"/>
            <a:chExt cx="1000" cy="1672"/>
          </a:xfrm>
        </p:grpSpPr>
        <p:sp>
          <p:nvSpPr>
            <p:cNvPr id="9229" name="Rectangle 20">
              <a:extLst>
                <a:ext uri="{FF2B5EF4-FFF2-40B4-BE49-F238E27FC236}">
                  <a16:creationId xmlns:a16="http://schemas.microsoft.com/office/drawing/2014/main" id="{E2FE93AD-EB1B-69FD-7AE0-707D93EFA9F6}"/>
                </a:ext>
              </a:extLst>
            </p:cNvPr>
            <p:cNvSpPr>
              <a:spLocks noChangeArrowheads="1"/>
            </p:cNvSpPr>
            <p:nvPr/>
          </p:nvSpPr>
          <p:spPr bwMode="auto">
            <a:xfrm>
              <a:off x="4180" y="628"/>
              <a:ext cx="1000" cy="328"/>
            </a:xfrm>
            <a:prstGeom prst="rect">
              <a:avLst/>
            </a:prstGeom>
            <a:solidFill>
              <a:schemeClr val="accent2"/>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b="1">
                  <a:solidFill>
                    <a:srgbClr val="000000"/>
                  </a:solidFill>
                </a:rPr>
                <a:t>Throughput (pmp/h)</a:t>
              </a:r>
            </a:p>
          </p:txBody>
        </p:sp>
        <p:sp>
          <p:nvSpPr>
            <p:cNvPr id="9230" name="Rectangle 21">
              <a:extLst>
                <a:ext uri="{FF2B5EF4-FFF2-40B4-BE49-F238E27FC236}">
                  <a16:creationId xmlns:a16="http://schemas.microsoft.com/office/drawing/2014/main" id="{AA12ECC9-A680-02DD-F138-F18BB297DC78}"/>
                </a:ext>
              </a:extLst>
            </p:cNvPr>
            <p:cNvSpPr>
              <a:spLocks noChangeArrowheads="1"/>
            </p:cNvSpPr>
            <p:nvPr/>
          </p:nvSpPr>
          <p:spPr bwMode="auto">
            <a:xfrm>
              <a:off x="4180" y="964"/>
              <a:ext cx="1000"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286,700</a:t>
              </a:r>
            </a:p>
          </p:txBody>
        </p:sp>
        <p:sp>
          <p:nvSpPr>
            <p:cNvPr id="9231" name="Rectangle 22">
              <a:extLst>
                <a:ext uri="{FF2B5EF4-FFF2-40B4-BE49-F238E27FC236}">
                  <a16:creationId xmlns:a16="http://schemas.microsoft.com/office/drawing/2014/main" id="{9944C018-9434-AB5E-BF31-EB54ED806CC5}"/>
                </a:ext>
              </a:extLst>
            </p:cNvPr>
            <p:cNvSpPr>
              <a:spLocks noChangeArrowheads="1"/>
            </p:cNvSpPr>
            <p:nvPr/>
          </p:nvSpPr>
          <p:spPr bwMode="auto">
            <a:xfrm>
              <a:off x="4180" y="1636"/>
              <a:ext cx="1000" cy="664"/>
            </a:xfrm>
            <a:prstGeom prst="rect">
              <a:avLst/>
            </a:prstGeom>
            <a:solidFill>
              <a:srgbClr val="FFFFFF"/>
            </a:solidFill>
            <a:ln w="12700">
              <a:solidFill>
                <a:srgbClr val="000000"/>
              </a:solidFill>
              <a:miter lim="800000"/>
              <a:headEnd/>
              <a:tailEnd/>
            </a:ln>
          </p:spPr>
          <p:txBody>
            <a:bodyPr lIns="92075" tIns="46038" rIns="92075" bIns="46038"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lnSpc>
                  <a:spcPct val="90000"/>
                </a:lnSpc>
              </a:pPr>
              <a:r>
                <a:rPr lang="en-US" altLang="zh-CN" sz="1800">
                  <a:solidFill>
                    <a:srgbClr val="000000"/>
                  </a:solidFill>
                </a:rPr>
                <a:t>178,200</a:t>
              </a:r>
            </a:p>
          </p:txBody>
        </p:sp>
      </p:grpSp>
      <p:sp>
        <p:nvSpPr>
          <p:cNvPr id="9228" name="Rectangle 23">
            <a:extLst>
              <a:ext uri="{FF2B5EF4-FFF2-40B4-BE49-F238E27FC236}">
                <a16:creationId xmlns:a16="http://schemas.microsoft.com/office/drawing/2014/main" id="{41FD5ACC-B03A-400C-2724-0D0ECA4ED65B}"/>
              </a:ext>
            </a:extLst>
          </p:cNvPr>
          <p:cNvSpPr>
            <a:spLocks noChangeArrowheads="1"/>
          </p:cNvSpPr>
          <p:nvPr/>
        </p:nvSpPr>
        <p:spPr bwMode="auto">
          <a:xfrm>
            <a:off x="822325" y="3825875"/>
            <a:ext cx="522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sz="2800"/>
              <a:t>Which has higher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a:extLst>
              <a:ext uri="{FF2B5EF4-FFF2-40B4-BE49-F238E27FC236}">
                <a16:creationId xmlns:a16="http://schemas.microsoft.com/office/drawing/2014/main" id="{39CDD191-EDAB-18D6-F4C9-A547F9CA0D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7BC898A-1EB7-EA4D-836B-7E78F9B8C42D}" type="slidenum">
              <a:rPr lang="en-US" altLang="zh-CN" sz="1400">
                <a:solidFill>
                  <a:schemeClr val="tx1"/>
                </a:solidFill>
                <a:latin typeface="Times New Roman" panose="02020603050405020304" pitchFamily="18" charset="0"/>
              </a:rPr>
              <a:pPr/>
              <a:t>20</a:t>
            </a:fld>
            <a:endParaRPr lang="en-US" altLang="zh-CN" sz="1400">
              <a:solidFill>
                <a:schemeClr val="tx1"/>
              </a:solidFill>
              <a:latin typeface="Times New Roman" panose="02020603050405020304" pitchFamily="18" charset="0"/>
            </a:endParaRPr>
          </a:p>
        </p:txBody>
      </p:sp>
      <p:sp>
        <p:nvSpPr>
          <p:cNvPr id="40963" name="Rectangle 2">
            <a:extLst>
              <a:ext uri="{FF2B5EF4-FFF2-40B4-BE49-F238E27FC236}">
                <a16:creationId xmlns:a16="http://schemas.microsoft.com/office/drawing/2014/main" id="{B4E91304-0FF5-09CF-EF3B-899A7BC86F28}"/>
              </a:ext>
            </a:extLst>
          </p:cNvPr>
          <p:cNvSpPr>
            <a:spLocks noGrp="1" noChangeArrowheads="1"/>
          </p:cNvSpPr>
          <p:nvPr>
            <p:ph type="title"/>
          </p:nvPr>
        </p:nvSpPr>
        <p:spPr>
          <a:xfrm>
            <a:off x="836613" y="230188"/>
            <a:ext cx="5310187" cy="368300"/>
          </a:xfrm>
          <a:noFill/>
        </p:spPr>
        <p:txBody>
          <a:bodyPr/>
          <a:lstStyle/>
          <a:p>
            <a:r>
              <a:rPr lang="en-US" altLang="zh-CN">
                <a:ea typeface="宋体" panose="02010600030101010101" pitchFamily="2" charset="-122"/>
              </a:rPr>
              <a:t>CPI: Average Cycles per Instruction</a:t>
            </a:r>
          </a:p>
        </p:txBody>
      </p:sp>
      <p:grpSp>
        <p:nvGrpSpPr>
          <p:cNvPr id="2" name="Group 3">
            <a:extLst>
              <a:ext uri="{FF2B5EF4-FFF2-40B4-BE49-F238E27FC236}">
                <a16:creationId xmlns:a16="http://schemas.microsoft.com/office/drawing/2014/main" id="{898DAA26-ABAB-CD37-528D-1F6E99FB3B25}"/>
              </a:ext>
            </a:extLst>
          </p:cNvPr>
          <p:cNvGrpSpPr>
            <a:grpSpLocks/>
          </p:cNvGrpSpPr>
          <p:nvPr/>
        </p:nvGrpSpPr>
        <p:grpSpPr bwMode="auto">
          <a:xfrm>
            <a:off x="903288" y="2003425"/>
            <a:ext cx="6045200" cy="1198563"/>
            <a:chOff x="569" y="1262"/>
            <a:chExt cx="3808" cy="755"/>
          </a:xfrm>
        </p:grpSpPr>
        <p:sp>
          <p:nvSpPr>
            <p:cNvPr id="40967" name="Rectangle 4">
              <a:extLst>
                <a:ext uri="{FF2B5EF4-FFF2-40B4-BE49-F238E27FC236}">
                  <a16:creationId xmlns:a16="http://schemas.microsoft.com/office/drawing/2014/main" id="{AA9C7598-475D-8A2C-0EAE-336072493D4C}"/>
                </a:ext>
              </a:extLst>
            </p:cNvPr>
            <p:cNvSpPr>
              <a:spLocks noChangeArrowheads="1"/>
            </p:cNvSpPr>
            <p:nvPr/>
          </p:nvSpPr>
          <p:spPr bwMode="auto">
            <a:xfrm>
              <a:off x="569" y="1422"/>
              <a:ext cx="33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CPI  =    </a:t>
              </a:r>
              <a:r>
                <a:rPr lang="en-US" altLang="zh-CN" sz="3600">
                  <a:solidFill>
                    <a:schemeClr val="tx1"/>
                  </a:solidFill>
                  <a:sym typeface="Symbol" pitchFamily="2" charset="2"/>
                </a:rPr>
                <a:t></a:t>
              </a:r>
              <a:r>
                <a:rPr lang="en-US" altLang="zh-CN" sz="3600">
                  <a:solidFill>
                    <a:schemeClr val="tx1"/>
                  </a:solidFill>
                </a:rPr>
                <a:t> </a:t>
              </a:r>
              <a:r>
                <a:rPr lang="en-US" altLang="zh-CN" sz="1800">
                  <a:solidFill>
                    <a:schemeClr val="tx1"/>
                  </a:solidFill>
                </a:rPr>
                <a:t>CPI    </a:t>
              </a:r>
              <a:r>
                <a:rPr lang="en-US" altLang="zh-CN" sz="1800">
                  <a:solidFill>
                    <a:schemeClr val="tx1"/>
                  </a:solidFill>
                  <a:sym typeface="Symbol" pitchFamily="2" charset="2"/>
                </a:rPr>
                <a:t></a:t>
              </a:r>
              <a:r>
                <a:rPr lang="en-US" altLang="zh-CN" sz="1800">
                  <a:solidFill>
                    <a:schemeClr val="tx1"/>
                  </a:solidFill>
                </a:rPr>
                <a:t>  F          where   F    =          I    </a:t>
              </a:r>
            </a:p>
          </p:txBody>
        </p:sp>
        <p:sp>
          <p:nvSpPr>
            <p:cNvPr id="40968" name="Rectangle 5">
              <a:extLst>
                <a:ext uri="{FF2B5EF4-FFF2-40B4-BE49-F238E27FC236}">
                  <a16:creationId xmlns:a16="http://schemas.microsoft.com/office/drawing/2014/main" id="{24ECD228-1743-3CF7-F42E-1264755EB3B4}"/>
                </a:ext>
              </a:extLst>
            </p:cNvPr>
            <p:cNvSpPr>
              <a:spLocks noChangeArrowheads="1"/>
            </p:cNvSpPr>
            <p:nvPr/>
          </p:nvSpPr>
          <p:spPr bwMode="auto">
            <a:xfrm>
              <a:off x="1001" y="1726"/>
              <a:ext cx="43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 i  </a:t>
              </a:r>
              <a:r>
                <a:rPr lang="en-US" altLang="zh-CN" sz="1800">
                  <a:solidFill>
                    <a:schemeClr val="tx1"/>
                  </a:solidFill>
                </a:rPr>
                <a:t>= 1</a:t>
              </a:r>
            </a:p>
          </p:txBody>
        </p:sp>
        <p:sp>
          <p:nvSpPr>
            <p:cNvPr id="40969" name="Rectangle 6">
              <a:extLst>
                <a:ext uri="{FF2B5EF4-FFF2-40B4-BE49-F238E27FC236}">
                  <a16:creationId xmlns:a16="http://schemas.microsoft.com/office/drawing/2014/main" id="{37D273DC-F933-919E-34AB-7FD1AAD0C1EE}"/>
                </a:ext>
              </a:extLst>
            </p:cNvPr>
            <p:cNvSpPr>
              <a:spLocks noChangeArrowheads="1"/>
            </p:cNvSpPr>
            <p:nvPr/>
          </p:nvSpPr>
          <p:spPr bwMode="auto">
            <a:xfrm>
              <a:off x="1113" y="1262"/>
              <a:ext cx="20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 n</a:t>
              </a:r>
            </a:p>
          </p:txBody>
        </p:sp>
        <p:sp>
          <p:nvSpPr>
            <p:cNvPr id="40970" name="Rectangle 7">
              <a:extLst>
                <a:ext uri="{FF2B5EF4-FFF2-40B4-BE49-F238E27FC236}">
                  <a16:creationId xmlns:a16="http://schemas.microsoft.com/office/drawing/2014/main" id="{E18C3301-30A8-FFBF-8053-A5A1E2936B1B}"/>
                </a:ext>
              </a:extLst>
            </p:cNvPr>
            <p:cNvSpPr>
              <a:spLocks noChangeArrowheads="1"/>
            </p:cNvSpPr>
            <p:nvPr/>
          </p:nvSpPr>
          <p:spPr bwMode="auto">
            <a:xfrm>
              <a:off x="1649" y="1622"/>
              <a:ext cx="1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i</a:t>
              </a:r>
            </a:p>
          </p:txBody>
        </p:sp>
        <p:sp>
          <p:nvSpPr>
            <p:cNvPr id="40971" name="Rectangle 8">
              <a:extLst>
                <a:ext uri="{FF2B5EF4-FFF2-40B4-BE49-F238E27FC236}">
                  <a16:creationId xmlns:a16="http://schemas.microsoft.com/office/drawing/2014/main" id="{330AD0EF-8960-5E88-44E8-0E5023EE1B29}"/>
                </a:ext>
              </a:extLst>
            </p:cNvPr>
            <p:cNvSpPr>
              <a:spLocks noChangeArrowheads="1"/>
            </p:cNvSpPr>
            <p:nvPr/>
          </p:nvSpPr>
          <p:spPr bwMode="auto">
            <a:xfrm>
              <a:off x="2023" y="1633"/>
              <a:ext cx="1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i</a:t>
              </a:r>
            </a:p>
          </p:txBody>
        </p:sp>
        <p:sp>
          <p:nvSpPr>
            <p:cNvPr id="40972" name="Rectangle 9">
              <a:extLst>
                <a:ext uri="{FF2B5EF4-FFF2-40B4-BE49-F238E27FC236}">
                  <a16:creationId xmlns:a16="http://schemas.microsoft.com/office/drawing/2014/main" id="{E7747199-211D-1B13-FB43-20993CFBBA62}"/>
                </a:ext>
              </a:extLst>
            </p:cNvPr>
            <p:cNvSpPr>
              <a:spLocks noChangeArrowheads="1"/>
            </p:cNvSpPr>
            <p:nvPr/>
          </p:nvSpPr>
          <p:spPr bwMode="auto">
            <a:xfrm>
              <a:off x="3011" y="1638"/>
              <a:ext cx="1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i</a:t>
              </a:r>
            </a:p>
          </p:txBody>
        </p:sp>
        <p:sp>
          <p:nvSpPr>
            <p:cNvPr id="40973" name="Rectangle 10">
              <a:extLst>
                <a:ext uri="{FF2B5EF4-FFF2-40B4-BE49-F238E27FC236}">
                  <a16:creationId xmlns:a16="http://schemas.microsoft.com/office/drawing/2014/main" id="{A4701B80-2A3A-7BB2-0412-AA151AF4C131}"/>
                </a:ext>
              </a:extLst>
            </p:cNvPr>
            <p:cNvSpPr>
              <a:spLocks noChangeArrowheads="1"/>
            </p:cNvSpPr>
            <p:nvPr/>
          </p:nvSpPr>
          <p:spPr bwMode="auto">
            <a:xfrm>
              <a:off x="3723" y="1622"/>
              <a:ext cx="1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i="1">
                  <a:solidFill>
                    <a:schemeClr val="tx1"/>
                  </a:solidFill>
                </a:rPr>
                <a:t>i</a:t>
              </a:r>
            </a:p>
          </p:txBody>
        </p:sp>
        <p:sp>
          <p:nvSpPr>
            <p:cNvPr id="40974" name="Line 11">
              <a:extLst>
                <a:ext uri="{FF2B5EF4-FFF2-40B4-BE49-F238E27FC236}">
                  <a16:creationId xmlns:a16="http://schemas.microsoft.com/office/drawing/2014/main" id="{FC040544-3F8A-7035-697A-AA090E117ED0}"/>
                </a:ext>
              </a:extLst>
            </p:cNvPr>
            <p:cNvSpPr>
              <a:spLocks noChangeShapeType="1"/>
            </p:cNvSpPr>
            <p:nvPr/>
          </p:nvSpPr>
          <p:spPr bwMode="auto">
            <a:xfrm>
              <a:off x="3295" y="1766"/>
              <a:ext cx="9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Rectangle 12">
              <a:extLst>
                <a:ext uri="{FF2B5EF4-FFF2-40B4-BE49-F238E27FC236}">
                  <a16:creationId xmlns:a16="http://schemas.microsoft.com/office/drawing/2014/main" id="{C0765CF3-78C4-C844-AE17-B7AF5D593CA9}"/>
                </a:ext>
              </a:extLst>
            </p:cNvPr>
            <p:cNvSpPr>
              <a:spLocks noChangeArrowheads="1"/>
            </p:cNvSpPr>
            <p:nvPr/>
          </p:nvSpPr>
          <p:spPr bwMode="auto">
            <a:xfrm>
              <a:off x="3209" y="1838"/>
              <a:ext cx="11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Instruction Count</a:t>
              </a:r>
            </a:p>
          </p:txBody>
        </p:sp>
        <p:sp>
          <p:nvSpPr>
            <p:cNvPr id="40976" name="Rectangle 13">
              <a:extLst>
                <a:ext uri="{FF2B5EF4-FFF2-40B4-BE49-F238E27FC236}">
                  <a16:creationId xmlns:a16="http://schemas.microsoft.com/office/drawing/2014/main" id="{420695DB-78C9-0828-1E77-C03875447044}"/>
                </a:ext>
              </a:extLst>
            </p:cNvPr>
            <p:cNvSpPr>
              <a:spLocks noChangeArrowheads="1"/>
            </p:cNvSpPr>
            <p:nvPr/>
          </p:nvSpPr>
          <p:spPr bwMode="auto">
            <a:xfrm>
              <a:off x="2840" y="1386"/>
              <a:ext cx="114"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en-US" altLang="zh-CN" sz="1400">
                <a:solidFill>
                  <a:schemeClr val="tx1"/>
                </a:solidFill>
              </a:endParaRPr>
            </a:p>
            <a:p>
              <a:endParaRPr lang="en-US" altLang="zh-CN" sz="1400">
                <a:solidFill>
                  <a:schemeClr val="tx1"/>
                </a:solidFill>
              </a:endParaRPr>
            </a:p>
            <a:p>
              <a:pPr latinLnBrk="1"/>
              <a:endParaRPr lang="en-US" altLang="zh-CN" sz="1400">
                <a:solidFill>
                  <a:schemeClr val="tx1"/>
                </a:solidFill>
              </a:endParaRPr>
            </a:p>
          </p:txBody>
        </p:sp>
      </p:grpSp>
      <p:sp>
        <p:nvSpPr>
          <p:cNvPr id="40965" name="Rectangle 14">
            <a:extLst>
              <a:ext uri="{FF2B5EF4-FFF2-40B4-BE49-F238E27FC236}">
                <a16:creationId xmlns:a16="http://schemas.microsoft.com/office/drawing/2014/main" id="{128F9399-FCEF-8D2F-E0F7-9CDB994BB43C}"/>
              </a:ext>
            </a:extLst>
          </p:cNvPr>
          <p:cNvSpPr>
            <a:spLocks noChangeArrowheads="1"/>
          </p:cNvSpPr>
          <p:nvPr/>
        </p:nvSpPr>
        <p:spPr bwMode="auto">
          <a:xfrm>
            <a:off x="903288" y="1165225"/>
            <a:ext cx="5343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accent1"/>
                </a:solidFill>
                <a:latin typeface="Arial" panose="020B0604020202020204" pitchFamily="34" charset="0"/>
                <a:ea typeface="宋体" panose="02010600030101010101" pitchFamily="2" charset="-122"/>
              </a:defRPr>
            </a:lvl1pPr>
            <a:lvl2pPr>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sz="1800">
                <a:solidFill>
                  <a:schemeClr val="tx1"/>
                </a:solidFill>
              </a:rPr>
              <a:t>CPI = (CPU Time * Clock Rate) / Instruction Count </a:t>
            </a:r>
          </a:p>
          <a:p>
            <a:pPr lvl="1"/>
            <a:r>
              <a:rPr lang="en-US" altLang="zh-CN" sz="1800">
                <a:solidFill>
                  <a:schemeClr val="tx1"/>
                </a:solidFill>
              </a:rPr>
              <a:t>= Clock Cycles / Instruction Count</a:t>
            </a:r>
          </a:p>
        </p:txBody>
      </p:sp>
      <p:sp>
        <p:nvSpPr>
          <p:cNvPr id="165903" name="Rectangle 15">
            <a:extLst>
              <a:ext uri="{FF2B5EF4-FFF2-40B4-BE49-F238E27FC236}">
                <a16:creationId xmlns:a16="http://schemas.microsoft.com/office/drawing/2014/main" id="{A90AD1F3-791A-721C-D833-E2874B199431}"/>
              </a:ext>
            </a:extLst>
          </p:cNvPr>
          <p:cNvSpPr>
            <a:spLocks noChangeArrowheads="1"/>
          </p:cNvSpPr>
          <p:nvPr/>
        </p:nvSpPr>
        <p:spPr bwMode="auto">
          <a:xfrm>
            <a:off x="890588" y="3829050"/>
            <a:ext cx="73152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95000"/>
              </a:lnSpc>
              <a:spcBef>
                <a:spcPct val="50000"/>
              </a:spcBef>
            </a:pPr>
            <a:r>
              <a:rPr lang="en-US" altLang="zh-CN" sz="1800">
                <a:solidFill>
                  <a:schemeClr val="tx1"/>
                </a:solidFill>
              </a:rPr>
              <a:t>CPI = ideal CPI +</a:t>
            </a:r>
            <a:r>
              <a:rPr lang="en-US" altLang="zh-CN" sz="1800"/>
              <a:t> Memory_Stalls/Inst + </a:t>
            </a:r>
            <a:r>
              <a:rPr lang="en-US" altLang="zh-CN" sz="1800">
                <a:solidFill>
                  <a:schemeClr val="tx1"/>
                </a:solidFill>
              </a:rPr>
              <a:t>Other_Stalls/Inst</a:t>
            </a:r>
            <a:endParaRPr lang="en-US" altLang="zh-CN" sz="1800"/>
          </a:p>
          <a:p>
            <a:pPr>
              <a:spcBef>
                <a:spcPct val="50000"/>
              </a:spcBef>
            </a:pPr>
            <a:r>
              <a:rPr lang="en-US" altLang="zh-CN" sz="1800"/>
              <a:t>Memory_Stalls/Inst = </a:t>
            </a:r>
            <a:br>
              <a:rPr lang="en-US" altLang="zh-CN" sz="1800"/>
            </a:br>
            <a:r>
              <a:rPr lang="en-US" altLang="zh-CN" sz="1800"/>
              <a:t>	Instruction Miss Rate x Instruction Miss Penalty +</a:t>
            </a:r>
            <a:br>
              <a:rPr lang="en-US" altLang="zh-CN" sz="1800"/>
            </a:br>
            <a:r>
              <a:rPr lang="en-US" altLang="zh-CN" sz="1800"/>
              <a:t>	Loads/Inst x Load Miss Rate x Load Miss Penalty +</a:t>
            </a:r>
            <a:br>
              <a:rPr lang="en-US" altLang="zh-CN" sz="1800"/>
            </a:br>
            <a:r>
              <a:rPr lang="en-US" altLang="zh-CN" sz="1800"/>
              <a:t>	Stores/Inst x Store Miss Rate x Store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5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a:extLst>
              <a:ext uri="{FF2B5EF4-FFF2-40B4-BE49-F238E27FC236}">
                <a16:creationId xmlns:a16="http://schemas.microsoft.com/office/drawing/2014/main" id="{18D237B9-1455-EACE-2EE4-3A467C7D2E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50646B8-CC62-1844-BD77-DF810FD8ED2F}" type="slidenum">
              <a:rPr lang="en-US" altLang="zh-CN" sz="1400">
                <a:solidFill>
                  <a:schemeClr val="tx1"/>
                </a:solidFill>
                <a:latin typeface="Times New Roman" panose="02020603050405020304" pitchFamily="18" charset="0"/>
              </a:rPr>
              <a:pPr/>
              <a:t>21</a:t>
            </a:fld>
            <a:endParaRPr lang="en-US" altLang="zh-CN" sz="1400">
              <a:solidFill>
                <a:schemeClr val="tx1"/>
              </a:solidFill>
              <a:latin typeface="Times New Roman" panose="02020603050405020304" pitchFamily="18" charset="0"/>
            </a:endParaRPr>
          </a:p>
        </p:txBody>
      </p:sp>
      <p:sp>
        <p:nvSpPr>
          <p:cNvPr id="43011" name="Rectangle 2">
            <a:extLst>
              <a:ext uri="{FF2B5EF4-FFF2-40B4-BE49-F238E27FC236}">
                <a16:creationId xmlns:a16="http://schemas.microsoft.com/office/drawing/2014/main" id="{47F361D6-00FA-5F37-2720-E8D3C73F9D9B}"/>
              </a:ext>
            </a:extLst>
          </p:cNvPr>
          <p:cNvSpPr>
            <a:spLocks noGrp="1" noChangeArrowheads="1"/>
          </p:cNvSpPr>
          <p:nvPr>
            <p:ph type="title"/>
          </p:nvPr>
        </p:nvSpPr>
        <p:spPr/>
        <p:txBody>
          <a:bodyPr/>
          <a:lstStyle/>
          <a:p>
            <a:r>
              <a:rPr lang="en-US" altLang="zh-TW">
                <a:ea typeface="PMingLiU" panose="02020500000000000000" pitchFamily="18" charset="-120"/>
              </a:rPr>
              <a:t>Other Metrics (1)</a:t>
            </a:r>
            <a:endParaRPr lang="en-US" altLang="zh-CN">
              <a:ea typeface="宋体" panose="02010600030101010101" pitchFamily="2" charset="-122"/>
            </a:endParaRPr>
          </a:p>
        </p:txBody>
      </p:sp>
      <p:sp>
        <p:nvSpPr>
          <p:cNvPr id="43012" name="Rectangle 3">
            <a:extLst>
              <a:ext uri="{FF2B5EF4-FFF2-40B4-BE49-F238E27FC236}">
                <a16:creationId xmlns:a16="http://schemas.microsoft.com/office/drawing/2014/main" id="{70F72ED0-9323-083A-CE2F-6BFE10E48526}"/>
              </a:ext>
            </a:extLst>
          </p:cNvPr>
          <p:cNvSpPr>
            <a:spLocks noGrp="1" noChangeArrowheads="1"/>
          </p:cNvSpPr>
          <p:nvPr>
            <p:ph type="body" idx="1"/>
          </p:nvPr>
        </p:nvSpPr>
        <p:spPr>
          <a:xfrm>
            <a:off x="457200" y="1000125"/>
            <a:ext cx="8686800" cy="5223289"/>
          </a:xfrm>
        </p:spPr>
        <p:txBody>
          <a:bodyPr/>
          <a:lstStyle/>
          <a:p>
            <a:pPr>
              <a:lnSpc>
                <a:spcPct val="150000"/>
              </a:lnSpc>
            </a:pPr>
            <a:r>
              <a:rPr lang="en-US" altLang="zh-TW" dirty="0">
                <a:solidFill>
                  <a:schemeClr val="tx2"/>
                </a:solidFill>
                <a:ea typeface="PMingLiU" panose="02020500000000000000" pitchFamily="18" charset="-120"/>
              </a:rPr>
              <a:t>MIPS</a:t>
            </a:r>
            <a:r>
              <a:rPr lang="en-US" altLang="zh-TW" dirty="0">
                <a:ea typeface="PMingLiU" panose="02020500000000000000" pitchFamily="18" charset="-120"/>
              </a:rPr>
              <a:t> (</a:t>
            </a:r>
            <a:r>
              <a:rPr lang="en-US" altLang="zh-TW" dirty="0">
                <a:solidFill>
                  <a:srgbClr val="0536D2"/>
                </a:solidFill>
                <a:ea typeface="PMingLiU" panose="02020500000000000000" pitchFamily="18" charset="-120"/>
              </a:rPr>
              <a:t>million instructions per second</a:t>
            </a:r>
            <a:r>
              <a:rPr lang="en-US" altLang="zh-TW" dirty="0">
                <a:ea typeface="PMingLiU" panose="02020500000000000000" pitchFamily="18" charset="-120"/>
              </a:rPr>
              <a:t>)</a:t>
            </a:r>
          </a:p>
          <a:p>
            <a:pPr>
              <a:lnSpc>
                <a:spcPct val="150000"/>
              </a:lnSpc>
              <a:buFontTx/>
              <a:buNone/>
            </a:pPr>
            <a:r>
              <a:rPr lang="en-US" altLang="zh-TW" dirty="0">
                <a:ea typeface="PMingLiU" panose="02020500000000000000" pitchFamily="18" charset="-120"/>
              </a:rPr>
              <a:t>= Instruction count / (execution time x 10</a:t>
            </a:r>
            <a:r>
              <a:rPr lang="en-US" altLang="zh-TW" baseline="30000" dirty="0">
                <a:ea typeface="PMingLiU" panose="02020500000000000000" pitchFamily="18" charset="-120"/>
              </a:rPr>
              <a:t>6</a:t>
            </a:r>
            <a:r>
              <a:rPr lang="en-US" altLang="zh-TW" dirty="0">
                <a:ea typeface="PMingLiU" panose="02020500000000000000" pitchFamily="18" charset="-120"/>
              </a:rPr>
              <a:t>)</a:t>
            </a:r>
          </a:p>
          <a:p>
            <a:pPr>
              <a:lnSpc>
                <a:spcPct val="150000"/>
              </a:lnSpc>
              <a:buFontTx/>
              <a:buNone/>
            </a:pPr>
            <a:r>
              <a:rPr lang="en-US" altLang="zh-TW" dirty="0">
                <a:ea typeface="PMingLiU" panose="02020500000000000000" pitchFamily="18" charset="-120"/>
              </a:rPr>
              <a:t>= Instruction count * clock rate / (Instruction count * CPI * 10</a:t>
            </a:r>
            <a:r>
              <a:rPr lang="en-US" altLang="zh-TW" baseline="30000" dirty="0">
                <a:ea typeface="PMingLiU" panose="02020500000000000000" pitchFamily="18" charset="-120"/>
              </a:rPr>
              <a:t>6</a:t>
            </a:r>
            <a:r>
              <a:rPr lang="en-US" altLang="zh-TW" dirty="0">
                <a:ea typeface="PMingLiU" panose="02020500000000000000" pitchFamily="18" charset="-120"/>
              </a:rPr>
              <a:t>)</a:t>
            </a:r>
          </a:p>
          <a:p>
            <a:pPr>
              <a:lnSpc>
                <a:spcPct val="150000"/>
              </a:lnSpc>
              <a:buFontTx/>
              <a:buNone/>
            </a:pPr>
            <a:r>
              <a:rPr lang="en-US" altLang="zh-TW" dirty="0">
                <a:ea typeface="PMingLiU" panose="02020500000000000000" pitchFamily="18" charset="-120"/>
              </a:rPr>
              <a:t>= Clock rate / (CPI * 10</a:t>
            </a:r>
            <a:r>
              <a:rPr lang="en-US" altLang="zh-TW" baseline="30000" dirty="0">
                <a:ea typeface="PMingLiU" panose="02020500000000000000" pitchFamily="18" charset="-120"/>
              </a:rPr>
              <a:t>6</a:t>
            </a:r>
            <a:r>
              <a:rPr lang="en-US" altLang="zh-TW" dirty="0">
                <a:ea typeface="PMingLiU" panose="02020500000000000000" pitchFamily="18" charset="-120"/>
              </a:rPr>
              <a:t>)</a:t>
            </a:r>
          </a:p>
          <a:p>
            <a:pPr>
              <a:lnSpc>
                <a:spcPct val="150000"/>
              </a:lnSpc>
            </a:pPr>
            <a:r>
              <a:rPr lang="en-US" altLang="zh-CN" dirty="0">
                <a:ea typeface="宋体" panose="02010600030101010101" pitchFamily="2" charset="-122"/>
              </a:rPr>
              <a:t>VAX 11/78 =  1 MIPS</a:t>
            </a:r>
          </a:p>
          <a:p>
            <a:pPr lvl="1">
              <a:lnSpc>
                <a:spcPct val="150000"/>
              </a:lnSpc>
            </a:pPr>
            <a:r>
              <a:rPr lang="en-US" altLang="zh-CN" dirty="0">
                <a:ea typeface="宋体" panose="02010600030101010101" pitchFamily="2" charset="-122"/>
              </a:rPr>
              <a:t>But was it?</a:t>
            </a:r>
            <a:endParaRPr lang="en-US" altLang="zh-CN" dirty="0">
              <a:solidFill>
                <a:schemeClr val="tx2"/>
              </a:solidFill>
              <a:ea typeface="宋体" panose="02010600030101010101" pitchFamily="2" charset="-122"/>
            </a:endParaRPr>
          </a:p>
          <a:p>
            <a:pPr>
              <a:lnSpc>
                <a:spcPct val="150000"/>
              </a:lnSpc>
            </a:pPr>
            <a:r>
              <a:rPr lang="en-US" altLang="zh-TW" dirty="0">
                <a:solidFill>
                  <a:schemeClr val="tx2"/>
                </a:solidFill>
                <a:ea typeface="PMingLiU" panose="02020500000000000000" pitchFamily="18" charset="-120"/>
              </a:rPr>
              <a:t>The larger the better</a:t>
            </a:r>
          </a:p>
          <a:p>
            <a:pPr>
              <a:lnSpc>
                <a:spcPct val="150000"/>
              </a:lnSpc>
              <a:buFontTx/>
              <a:buNone/>
            </a:pPr>
            <a:r>
              <a:rPr lang="en-US" altLang="zh-TW" dirty="0">
                <a:solidFill>
                  <a:schemeClr val="tx2"/>
                </a:solidFill>
                <a:ea typeface="PMingLiU" panose="02020500000000000000" pitchFamily="18" charset="-120"/>
              </a:rPr>
              <a:t>Is MIPS a good metric?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BE1A19B5-342B-B594-EF30-05C6C3E26E5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3F8CC91-5A43-0A45-BB27-3D738A4ED96E}" type="slidenum">
              <a:rPr lang="en-US" altLang="zh-CN" sz="1400">
                <a:solidFill>
                  <a:schemeClr val="tx1"/>
                </a:solidFill>
                <a:latin typeface="Times New Roman" panose="02020603050405020304" pitchFamily="18" charset="0"/>
              </a:rPr>
              <a:pPr/>
              <a:t>22</a:t>
            </a:fld>
            <a:endParaRPr lang="en-US" altLang="zh-CN" sz="1400">
              <a:solidFill>
                <a:schemeClr val="tx1"/>
              </a:solidFill>
              <a:latin typeface="Times New Roman" panose="02020603050405020304" pitchFamily="18" charset="0"/>
            </a:endParaRPr>
          </a:p>
        </p:txBody>
      </p:sp>
      <p:sp>
        <p:nvSpPr>
          <p:cNvPr id="44035" name="Rectangle 2">
            <a:extLst>
              <a:ext uri="{FF2B5EF4-FFF2-40B4-BE49-F238E27FC236}">
                <a16:creationId xmlns:a16="http://schemas.microsoft.com/office/drawing/2014/main" id="{F371C7A8-91D3-6478-A996-09C9DCAB45A0}"/>
              </a:ext>
            </a:extLst>
          </p:cNvPr>
          <p:cNvSpPr>
            <a:spLocks noGrp="1" noChangeArrowheads="1"/>
          </p:cNvSpPr>
          <p:nvPr>
            <p:ph type="title"/>
          </p:nvPr>
        </p:nvSpPr>
        <p:spPr/>
        <p:txBody>
          <a:bodyPr/>
          <a:lstStyle/>
          <a:p>
            <a:r>
              <a:rPr lang="en-US" altLang="zh-TW">
                <a:ea typeface="PMingLiU" panose="02020500000000000000" pitchFamily="18" charset="-120"/>
              </a:rPr>
              <a:t>Shortcoming of MIPS</a:t>
            </a:r>
            <a:endParaRPr lang="en-US" altLang="zh-CN">
              <a:ea typeface="宋体" panose="02010600030101010101" pitchFamily="2" charset="-122"/>
            </a:endParaRPr>
          </a:p>
        </p:txBody>
      </p:sp>
      <p:sp>
        <p:nvSpPr>
          <p:cNvPr id="178179" name="Rectangle 3">
            <a:extLst>
              <a:ext uri="{FF2B5EF4-FFF2-40B4-BE49-F238E27FC236}">
                <a16:creationId xmlns:a16="http://schemas.microsoft.com/office/drawing/2014/main" id="{2CCAA487-A773-4A4A-6255-8D2C2D6B5244}"/>
              </a:ext>
            </a:extLst>
          </p:cNvPr>
          <p:cNvSpPr>
            <a:spLocks noGrp="1" noChangeArrowheads="1"/>
          </p:cNvSpPr>
          <p:nvPr>
            <p:ph type="body" idx="1"/>
          </p:nvPr>
        </p:nvSpPr>
        <p:spPr>
          <a:xfrm>
            <a:off x="457200" y="914400"/>
            <a:ext cx="8686800" cy="5067541"/>
          </a:xfrm>
        </p:spPr>
        <p:txBody>
          <a:bodyPr/>
          <a:lstStyle/>
          <a:p>
            <a:pPr marL="457200" indent="-457200">
              <a:lnSpc>
                <a:spcPct val="129000"/>
              </a:lnSpc>
              <a:buSzTx/>
              <a:buFontTx/>
              <a:buNone/>
            </a:pPr>
            <a:r>
              <a:rPr lang="en-US" altLang="zh-TW" dirty="0">
                <a:solidFill>
                  <a:schemeClr val="tx2"/>
                </a:solidFill>
                <a:ea typeface="PMingLiU" panose="02020500000000000000" pitchFamily="18" charset="-120"/>
              </a:rPr>
              <a:t>MIPS can vary</a:t>
            </a:r>
            <a:r>
              <a:rPr lang="en-US" altLang="zh-TW" dirty="0">
                <a:ea typeface="PMingLiU" panose="02020500000000000000" pitchFamily="18" charset="-120"/>
              </a:rPr>
              <a:t> </a:t>
            </a:r>
            <a:r>
              <a:rPr lang="en-US" altLang="zh-TW" dirty="0">
                <a:solidFill>
                  <a:srgbClr val="FF0000"/>
                </a:solidFill>
                <a:ea typeface="PMingLiU" panose="02020500000000000000" pitchFamily="18" charset="-120"/>
              </a:rPr>
              <a:t>inversely</a:t>
            </a:r>
            <a:r>
              <a:rPr lang="en-US" altLang="zh-TW" dirty="0">
                <a:ea typeface="PMingLiU" panose="02020500000000000000" pitchFamily="18" charset="-120"/>
              </a:rPr>
              <a:t> </a:t>
            </a:r>
            <a:r>
              <a:rPr lang="en-US" altLang="zh-TW" dirty="0">
                <a:solidFill>
                  <a:schemeClr val="tx2"/>
                </a:solidFill>
                <a:ea typeface="PMingLiU" panose="02020500000000000000" pitchFamily="18" charset="-120"/>
              </a:rPr>
              <a:t>with performance</a:t>
            </a:r>
          </a:p>
          <a:p>
            <a:pPr marL="457200" indent="-457200">
              <a:lnSpc>
                <a:spcPct val="129000"/>
              </a:lnSpc>
            </a:pPr>
            <a:r>
              <a:rPr lang="en-US" altLang="zh-TW" dirty="0">
                <a:ea typeface="PMingLiU" panose="02020500000000000000" pitchFamily="18" charset="-120"/>
              </a:rPr>
              <a:t>Happens when the instruction count changes</a:t>
            </a:r>
          </a:p>
          <a:p>
            <a:pPr marL="457200" indent="-457200">
              <a:lnSpc>
                <a:spcPct val="129000"/>
              </a:lnSpc>
            </a:pPr>
            <a:r>
              <a:rPr lang="en-US" altLang="zh-TW" dirty="0">
                <a:ea typeface="PMingLiU" panose="02020500000000000000" pitchFamily="18" charset="-120"/>
              </a:rPr>
              <a:t>Example (same clock rate, R)</a:t>
            </a:r>
          </a:p>
          <a:p>
            <a:pPr marL="457200" indent="-457200">
              <a:lnSpc>
                <a:spcPct val="129000"/>
              </a:lnSpc>
            </a:pPr>
            <a:r>
              <a:rPr lang="en-US" altLang="zh-TW" sz="1800" dirty="0">
                <a:ea typeface="PMingLiU" panose="02020500000000000000" pitchFamily="18" charset="-120"/>
              </a:rPr>
              <a:t>3 types of instructions; A,B,C; take 1,2,3 cycles respectively</a:t>
            </a:r>
          </a:p>
          <a:p>
            <a:pPr marL="457200" indent="-457200">
              <a:lnSpc>
                <a:spcPct val="129000"/>
              </a:lnSpc>
            </a:pPr>
            <a:r>
              <a:rPr lang="en-US" altLang="zh-TW" sz="1800" dirty="0">
                <a:ea typeface="PMingLiU" panose="02020500000000000000" pitchFamily="18" charset="-120"/>
              </a:rPr>
              <a:t>Before: instruction count, A=10, B=1, C=1</a:t>
            </a:r>
          </a:p>
          <a:p>
            <a:pPr marL="457200" indent="-457200">
              <a:lnSpc>
                <a:spcPct val="129000"/>
              </a:lnSpc>
            </a:pPr>
            <a:r>
              <a:rPr lang="en-US" altLang="zh-TW" sz="1800" dirty="0">
                <a:ea typeface="PMingLiU" panose="02020500000000000000" pitchFamily="18" charset="-120"/>
              </a:rPr>
              <a:t>After: instruction count, A=5, B=1, C=1</a:t>
            </a:r>
          </a:p>
          <a:p>
            <a:pPr marL="939800" lvl="1" indent="-457200">
              <a:lnSpc>
                <a:spcPct val="129000"/>
              </a:lnSpc>
              <a:buFont typeface="Wingdings" pitchFamily="2" charset="2"/>
              <a:buChar char="Ø"/>
            </a:pPr>
            <a:r>
              <a:rPr lang="en-US" altLang="zh-TW" sz="1400" dirty="0">
                <a:solidFill>
                  <a:schemeClr val="accent2"/>
                </a:solidFill>
                <a:ea typeface="PMingLiU" panose="02020500000000000000" pitchFamily="18" charset="-120"/>
              </a:rPr>
              <a:t>CPI (before) = (10*1+1*2+1*3)/(10+1+1) = 15/12</a:t>
            </a:r>
            <a:r>
              <a:rPr lang="zh-CN" altLang="en-US" sz="1400" dirty="0">
                <a:solidFill>
                  <a:schemeClr val="accent2"/>
                </a:solidFill>
                <a:ea typeface="PMingLiU" panose="02020500000000000000" pitchFamily="18" charset="-120"/>
              </a:rPr>
              <a:t>＝</a:t>
            </a:r>
            <a:r>
              <a:rPr lang="en-US" altLang="zh-CN" sz="1400" dirty="0">
                <a:solidFill>
                  <a:schemeClr val="accent2"/>
                </a:solidFill>
                <a:ea typeface="PMingLiU" panose="02020500000000000000" pitchFamily="18" charset="-120"/>
              </a:rPr>
              <a:t>5/4</a:t>
            </a:r>
            <a:endParaRPr lang="en-US" altLang="zh-TW" sz="1400" dirty="0">
              <a:solidFill>
                <a:schemeClr val="accent2"/>
              </a:solidFill>
              <a:ea typeface="PMingLiU" panose="02020500000000000000" pitchFamily="18" charset="-120"/>
            </a:endParaRPr>
          </a:p>
          <a:p>
            <a:pPr marL="939800" lvl="1" indent="-457200">
              <a:lnSpc>
                <a:spcPct val="129000"/>
              </a:lnSpc>
              <a:buFont typeface="Wingdings" pitchFamily="2" charset="2"/>
              <a:buChar char="Ø"/>
            </a:pPr>
            <a:r>
              <a:rPr lang="en-US" altLang="zh-TW" sz="1400" dirty="0">
                <a:solidFill>
                  <a:schemeClr val="accent2"/>
                </a:solidFill>
                <a:ea typeface="PMingLiU" panose="02020500000000000000" pitchFamily="18" charset="-120"/>
              </a:rPr>
              <a:t>CPI (after) = (5*1+1*2+1*3)/(5+1+1) = 10/7</a:t>
            </a:r>
          </a:p>
          <a:p>
            <a:pPr marL="939800" lvl="1" indent="-457200">
              <a:lnSpc>
                <a:spcPct val="129000"/>
              </a:lnSpc>
              <a:buFont typeface="Wingdings" pitchFamily="2" charset="2"/>
              <a:buChar char="Ø"/>
            </a:pPr>
            <a:r>
              <a:rPr lang="en-US" altLang="zh-TW" sz="1400" dirty="0">
                <a:ea typeface="PMingLiU" panose="02020500000000000000" pitchFamily="18" charset="-120"/>
              </a:rPr>
              <a:t>MIPS (before) = R / (15/12) = 12R/15 = </a:t>
            </a:r>
            <a:r>
              <a:rPr lang="en-US" altLang="zh-TW" sz="1400" dirty="0">
                <a:solidFill>
                  <a:srgbClr val="FF0000"/>
                </a:solidFill>
                <a:ea typeface="PMingLiU" panose="02020500000000000000" pitchFamily="18" charset="-120"/>
              </a:rPr>
              <a:t>0.8 R</a:t>
            </a:r>
          </a:p>
          <a:p>
            <a:pPr marL="939800" lvl="1" indent="-457200">
              <a:lnSpc>
                <a:spcPct val="129000"/>
              </a:lnSpc>
              <a:buFont typeface="Wingdings" pitchFamily="2" charset="2"/>
              <a:buChar char="Ø"/>
            </a:pPr>
            <a:r>
              <a:rPr lang="en-US" altLang="zh-TW" sz="1400" dirty="0">
                <a:ea typeface="PMingLiU" panose="02020500000000000000" pitchFamily="18" charset="-120"/>
              </a:rPr>
              <a:t>MIPS (after) = R / (10/7) = 7R/10 = </a:t>
            </a:r>
            <a:r>
              <a:rPr lang="en-US" altLang="zh-TW" sz="1400" dirty="0">
                <a:solidFill>
                  <a:srgbClr val="FF0000"/>
                </a:solidFill>
                <a:ea typeface="PMingLiU" panose="02020500000000000000" pitchFamily="18" charset="-120"/>
              </a:rPr>
              <a:t>0.7 R</a:t>
            </a:r>
          </a:p>
          <a:p>
            <a:pPr marL="939800" lvl="1" indent="-457200">
              <a:lnSpc>
                <a:spcPct val="129000"/>
              </a:lnSpc>
              <a:buSzTx/>
              <a:buFont typeface="Monotype Sorts" pitchFamily="2" charset="2"/>
              <a:buAutoNum type="arabicParenR"/>
            </a:pPr>
            <a:r>
              <a:rPr lang="en-US" altLang="zh-TW" sz="1400" dirty="0">
                <a:solidFill>
                  <a:srgbClr val="FF0000"/>
                </a:solidFill>
                <a:ea typeface="PMingLiU" panose="02020500000000000000" pitchFamily="18" charset="-120"/>
              </a:rPr>
              <a:t>Before is faster.     WRONG !!!</a:t>
            </a:r>
            <a:endParaRPr lang="en-US" altLang="zh-TW" sz="1400" dirty="0">
              <a:solidFill>
                <a:schemeClr val="tx2"/>
              </a:solidFill>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8179">
                                            <p:txEl>
                                              <p:pRg st="1" end="1"/>
                                            </p:txEl>
                                          </p:spTgt>
                                        </p:tgtEl>
                                        <p:attrNameLst>
                                          <p:attrName>style.visibility</p:attrName>
                                        </p:attrNameLst>
                                      </p:cBhvr>
                                      <p:to>
                                        <p:strVal val="visible"/>
                                      </p:to>
                                    </p:set>
                                    <p:anim calcmode="lin" valueType="num">
                                      <p:cBhvr additive="base">
                                        <p:cTn id="11" dur="500" fill="hold"/>
                                        <p:tgtEl>
                                          <p:spTgt spid="1781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81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 calcmode="lin" valueType="num">
                                      <p:cBhvr additive="base">
                                        <p:cTn id="15" dur="500" fill="hold"/>
                                        <p:tgtEl>
                                          <p:spTgt spid="1781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81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8179">
                                            <p:txEl>
                                              <p:pRg st="3" end="3"/>
                                            </p:txEl>
                                          </p:spTgt>
                                        </p:tgtEl>
                                        <p:attrNameLst>
                                          <p:attrName>style.visibility</p:attrName>
                                        </p:attrNameLst>
                                      </p:cBhvr>
                                      <p:to>
                                        <p:strVal val="visible"/>
                                      </p:to>
                                    </p:set>
                                    <p:anim calcmode="lin" valueType="num">
                                      <p:cBhvr additive="base">
                                        <p:cTn id="19" dur="500" fill="hold"/>
                                        <p:tgtEl>
                                          <p:spTgt spid="178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 calcmode="lin" valueType="num">
                                      <p:cBhvr additive="base">
                                        <p:cTn id="23" dur="500" fill="hold"/>
                                        <p:tgtEl>
                                          <p:spTgt spid="1781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81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8179">
                                            <p:txEl>
                                              <p:pRg st="5" end="5"/>
                                            </p:txEl>
                                          </p:spTgt>
                                        </p:tgtEl>
                                        <p:attrNameLst>
                                          <p:attrName>style.visibility</p:attrName>
                                        </p:attrNameLst>
                                      </p:cBhvr>
                                      <p:to>
                                        <p:strVal val="visible"/>
                                      </p:to>
                                    </p:set>
                                    <p:anim calcmode="lin" valueType="num">
                                      <p:cBhvr additive="base">
                                        <p:cTn id="27" dur="500" fill="hold"/>
                                        <p:tgtEl>
                                          <p:spTgt spid="1781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8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78179">
                                            <p:txEl>
                                              <p:pRg st="6" end="6"/>
                                            </p:txEl>
                                          </p:spTgt>
                                        </p:tgtEl>
                                        <p:attrNameLst>
                                          <p:attrName>style.visibility</p:attrName>
                                        </p:attrNameLst>
                                      </p:cBhvr>
                                      <p:to>
                                        <p:strVal val="visible"/>
                                      </p:to>
                                    </p:set>
                                    <p:anim calcmode="lin" valueType="num">
                                      <p:cBhvr additive="base">
                                        <p:cTn id="33" dur="500" fill="hold"/>
                                        <p:tgtEl>
                                          <p:spTgt spid="1781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81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8179">
                                            <p:txEl>
                                              <p:pRg st="7" end="7"/>
                                            </p:txEl>
                                          </p:spTgt>
                                        </p:tgtEl>
                                        <p:attrNameLst>
                                          <p:attrName>style.visibility</p:attrName>
                                        </p:attrNameLst>
                                      </p:cBhvr>
                                      <p:to>
                                        <p:strVal val="visible"/>
                                      </p:to>
                                    </p:set>
                                    <p:anim calcmode="lin" valueType="num">
                                      <p:cBhvr additive="base">
                                        <p:cTn id="37" dur="500" fill="hold"/>
                                        <p:tgtEl>
                                          <p:spTgt spid="1781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8179">
                                            <p:txEl>
                                              <p:pRg st="8" end="8"/>
                                            </p:txEl>
                                          </p:spTgt>
                                        </p:tgtEl>
                                        <p:attrNameLst>
                                          <p:attrName>style.visibility</p:attrName>
                                        </p:attrNameLst>
                                      </p:cBhvr>
                                      <p:to>
                                        <p:strVal val="visible"/>
                                      </p:to>
                                    </p:set>
                                    <p:anim calcmode="lin" valueType="num">
                                      <p:cBhvr additive="base">
                                        <p:cTn id="43" dur="500" fill="hold"/>
                                        <p:tgtEl>
                                          <p:spTgt spid="1781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817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8179">
                                            <p:txEl>
                                              <p:pRg st="9" end="9"/>
                                            </p:txEl>
                                          </p:spTgt>
                                        </p:tgtEl>
                                        <p:attrNameLst>
                                          <p:attrName>style.visibility</p:attrName>
                                        </p:attrNameLst>
                                      </p:cBhvr>
                                      <p:to>
                                        <p:strVal val="visible"/>
                                      </p:to>
                                    </p:set>
                                    <p:anim calcmode="lin" valueType="num">
                                      <p:cBhvr additive="base">
                                        <p:cTn id="47" dur="500" fill="hold"/>
                                        <p:tgtEl>
                                          <p:spTgt spid="17817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817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8179">
                                            <p:txEl>
                                              <p:pRg st="10" end="10"/>
                                            </p:txEl>
                                          </p:spTgt>
                                        </p:tgtEl>
                                        <p:attrNameLst>
                                          <p:attrName>style.visibility</p:attrName>
                                        </p:attrNameLst>
                                      </p:cBhvr>
                                      <p:to>
                                        <p:strVal val="visible"/>
                                      </p:to>
                                    </p:set>
                                    <p:anim calcmode="lin" valueType="num">
                                      <p:cBhvr additive="base">
                                        <p:cTn id="51" dur="500" fill="hold"/>
                                        <p:tgtEl>
                                          <p:spTgt spid="17817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81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a:extLst>
              <a:ext uri="{FF2B5EF4-FFF2-40B4-BE49-F238E27FC236}">
                <a16:creationId xmlns:a16="http://schemas.microsoft.com/office/drawing/2014/main" id="{D7CC8556-F0C2-69AA-C42D-C3FB636C49F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1689431C-9F3F-444F-B797-95EBC44978FD}" type="slidenum">
              <a:rPr lang="en-US" altLang="zh-CN" sz="1400">
                <a:solidFill>
                  <a:schemeClr val="tx1"/>
                </a:solidFill>
                <a:latin typeface="Times New Roman" panose="02020603050405020304" pitchFamily="18" charset="0"/>
              </a:rPr>
              <a:pPr/>
              <a:t>23</a:t>
            </a:fld>
            <a:endParaRPr lang="en-US" altLang="zh-CN" sz="1400">
              <a:solidFill>
                <a:schemeClr val="tx1"/>
              </a:solidFill>
              <a:latin typeface="Times New Roman" panose="02020603050405020304" pitchFamily="18" charset="0"/>
            </a:endParaRPr>
          </a:p>
        </p:txBody>
      </p:sp>
      <p:sp>
        <p:nvSpPr>
          <p:cNvPr id="45059" name="Rectangle 2">
            <a:extLst>
              <a:ext uri="{FF2B5EF4-FFF2-40B4-BE49-F238E27FC236}">
                <a16:creationId xmlns:a16="http://schemas.microsoft.com/office/drawing/2014/main" id="{F6AFF4F0-8C2D-384C-7FE0-73245FA91F33}"/>
              </a:ext>
            </a:extLst>
          </p:cNvPr>
          <p:cNvSpPr>
            <a:spLocks noGrp="1" noChangeArrowheads="1"/>
          </p:cNvSpPr>
          <p:nvPr>
            <p:ph type="title"/>
          </p:nvPr>
        </p:nvSpPr>
        <p:spPr/>
        <p:txBody>
          <a:bodyPr/>
          <a:lstStyle/>
          <a:p>
            <a:r>
              <a:rPr lang="en-US" altLang="zh-TW">
                <a:ea typeface="PMingLiU" panose="02020500000000000000" pitchFamily="18" charset="-120"/>
              </a:rPr>
              <a:t>Shortcoming of MIPS</a:t>
            </a:r>
            <a:endParaRPr lang="en-US" altLang="zh-CN">
              <a:ea typeface="宋体" panose="02010600030101010101" pitchFamily="2" charset="-122"/>
            </a:endParaRPr>
          </a:p>
        </p:txBody>
      </p:sp>
      <p:sp>
        <p:nvSpPr>
          <p:cNvPr id="57347" name="Rectangle 3">
            <a:extLst>
              <a:ext uri="{FF2B5EF4-FFF2-40B4-BE49-F238E27FC236}">
                <a16:creationId xmlns:a16="http://schemas.microsoft.com/office/drawing/2014/main" id="{EE73820C-3E3E-1178-A11A-8FCD16989396}"/>
              </a:ext>
            </a:extLst>
          </p:cNvPr>
          <p:cNvSpPr>
            <a:spLocks noGrp="1" noChangeArrowheads="1"/>
          </p:cNvSpPr>
          <p:nvPr>
            <p:ph type="body" idx="1"/>
          </p:nvPr>
        </p:nvSpPr>
        <p:spPr>
          <a:xfrm>
            <a:off x="457200" y="914400"/>
            <a:ext cx="8458200" cy="3955250"/>
          </a:xfrm>
        </p:spPr>
        <p:txBody>
          <a:bodyPr/>
          <a:lstStyle/>
          <a:p>
            <a:pPr marL="457200" indent="-457200">
              <a:lnSpc>
                <a:spcPct val="150000"/>
              </a:lnSpc>
              <a:buSzTx/>
              <a:buFontTx/>
              <a:buNone/>
            </a:pPr>
            <a:r>
              <a:rPr lang="en-US" altLang="zh-TW" dirty="0">
                <a:solidFill>
                  <a:schemeClr val="tx2"/>
                </a:solidFill>
                <a:ea typeface="PMingLiU" panose="02020500000000000000" pitchFamily="18" charset="-120"/>
              </a:rPr>
              <a:t>A machine cannot have a single MIPS rating</a:t>
            </a:r>
          </a:p>
          <a:p>
            <a:pPr marL="457200" indent="-457200">
              <a:lnSpc>
                <a:spcPct val="150000"/>
              </a:lnSpc>
            </a:pPr>
            <a:r>
              <a:rPr lang="en-US" altLang="zh-TW" dirty="0">
                <a:ea typeface="PMingLiU" panose="02020500000000000000" pitchFamily="18" charset="-120"/>
              </a:rPr>
              <a:t>MIPS varies between programs on the same machine</a:t>
            </a:r>
          </a:p>
          <a:p>
            <a:pPr marL="457200" indent="-457200">
              <a:lnSpc>
                <a:spcPct val="150000"/>
              </a:lnSpc>
              <a:buFontTx/>
              <a:buNone/>
            </a:pPr>
            <a:endParaRPr lang="en-US" altLang="zh-TW" dirty="0">
              <a:ea typeface="PMingLiU" panose="02020500000000000000" pitchFamily="18" charset="-120"/>
            </a:endParaRPr>
          </a:p>
          <a:p>
            <a:pPr marL="457200" indent="-457200">
              <a:lnSpc>
                <a:spcPct val="150000"/>
              </a:lnSpc>
              <a:buFontTx/>
              <a:buNone/>
            </a:pPr>
            <a:endParaRPr lang="en-US" altLang="zh-TW" dirty="0">
              <a:ea typeface="PMingLiU" panose="02020500000000000000" pitchFamily="18" charset="-120"/>
            </a:endParaRPr>
          </a:p>
          <a:p>
            <a:pPr marL="457200" indent="-457200">
              <a:lnSpc>
                <a:spcPct val="150000"/>
              </a:lnSpc>
              <a:buFontTx/>
              <a:buNone/>
            </a:pPr>
            <a:r>
              <a:rPr lang="en-US" altLang="zh-TW" dirty="0">
                <a:solidFill>
                  <a:schemeClr val="tx2"/>
                </a:solidFill>
                <a:ea typeface="PMingLiU" panose="02020500000000000000" pitchFamily="18" charset="-120"/>
              </a:rPr>
              <a:t>Cannot compare two different ISAs</a:t>
            </a:r>
          </a:p>
          <a:p>
            <a:pPr marL="457200" indent="-457200">
              <a:lnSpc>
                <a:spcPct val="150000"/>
              </a:lnSpc>
            </a:pPr>
            <a:r>
              <a:rPr lang="en-US" altLang="zh-TW" dirty="0">
                <a:ea typeface="PMingLiU" panose="02020500000000000000" pitchFamily="18" charset="-120"/>
              </a:rPr>
              <a:t>Different ISAs have different instruction counts</a:t>
            </a:r>
            <a:endParaRPr lang="en-US" altLang="zh-TW" dirty="0">
              <a:solidFill>
                <a:schemeClr val="tx2"/>
              </a:solidFill>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 calcmode="lin" valueType="num">
                                      <p:cBhvr additive="base">
                                        <p:cTn id="17"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anim calcmode="lin" valueType="num">
                                      <p:cBhvr additive="base">
                                        <p:cTn id="21"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a:extLst>
              <a:ext uri="{FF2B5EF4-FFF2-40B4-BE49-F238E27FC236}">
                <a16:creationId xmlns:a16="http://schemas.microsoft.com/office/drawing/2014/main" id="{5E7D144A-1212-9230-8EF8-E14D239B973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DD604BA7-FDF6-094D-836F-8B6FDA183031}" type="slidenum">
              <a:rPr lang="en-US" altLang="zh-CN" sz="1400">
                <a:solidFill>
                  <a:schemeClr val="tx1"/>
                </a:solidFill>
                <a:latin typeface="Times New Roman" panose="02020603050405020304" pitchFamily="18" charset="0"/>
              </a:rPr>
              <a:pPr/>
              <a:t>24</a:t>
            </a:fld>
            <a:endParaRPr lang="en-US" altLang="zh-CN" sz="1400">
              <a:solidFill>
                <a:schemeClr val="tx1"/>
              </a:solidFill>
              <a:latin typeface="Times New Roman" panose="02020603050405020304" pitchFamily="18" charset="0"/>
            </a:endParaRPr>
          </a:p>
        </p:txBody>
      </p:sp>
      <p:sp>
        <p:nvSpPr>
          <p:cNvPr id="46083" name="Rectangle 2">
            <a:extLst>
              <a:ext uri="{FF2B5EF4-FFF2-40B4-BE49-F238E27FC236}">
                <a16:creationId xmlns:a16="http://schemas.microsoft.com/office/drawing/2014/main" id="{67008ACF-2BE3-01A6-236E-4F59C59DBB6F}"/>
              </a:ext>
            </a:extLst>
          </p:cNvPr>
          <p:cNvSpPr>
            <a:spLocks noGrp="1" noChangeArrowheads="1"/>
          </p:cNvSpPr>
          <p:nvPr>
            <p:ph type="title"/>
          </p:nvPr>
        </p:nvSpPr>
        <p:spPr/>
        <p:txBody>
          <a:bodyPr/>
          <a:lstStyle/>
          <a:p>
            <a:r>
              <a:rPr lang="en-US" altLang="zh-TW">
                <a:ea typeface="PMingLiU" panose="02020500000000000000" pitchFamily="18" charset="-120"/>
              </a:rPr>
              <a:t>Other Metrics (2)</a:t>
            </a:r>
            <a:endParaRPr lang="en-US" altLang="zh-CN">
              <a:ea typeface="宋体" panose="02010600030101010101" pitchFamily="2" charset="-122"/>
            </a:endParaRPr>
          </a:p>
        </p:txBody>
      </p:sp>
      <p:sp>
        <p:nvSpPr>
          <p:cNvPr id="46084" name="Rectangle 3">
            <a:extLst>
              <a:ext uri="{FF2B5EF4-FFF2-40B4-BE49-F238E27FC236}">
                <a16:creationId xmlns:a16="http://schemas.microsoft.com/office/drawing/2014/main" id="{783ECA9B-2D11-C2AC-25EF-628FA41E0863}"/>
              </a:ext>
            </a:extLst>
          </p:cNvPr>
          <p:cNvSpPr>
            <a:spLocks noGrp="1" noChangeArrowheads="1"/>
          </p:cNvSpPr>
          <p:nvPr>
            <p:ph type="body" idx="1"/>
          </p:nvPr>
        </p:nvSpPr>
        <p:spPr>
          <a:xfrm>
            <a:off x="457200" y="914400"/>
            <a:ext cx="8686800" cy="3733800"/>
          </a:xfrm>
        </p:spPr>
        <p:txBody>
          <a:bodyPr/>
          <a:lstStyle/>
          <a:p>
            <a:endParaRPr lang="en-US" altLang="zh-TW">
              <a:ea typeface="PMingLiU" panose="02020500000000000000" pitchFamily="18" charset="-120"/>
            </a:endParaRPr>
          </a:p>
          <a:p>
            <a:pPr>
              <a:buFontTx/>
              <a:buNone/>
            </a:pPr>
            <a:r>
              <a:rPr lang="en-US" altLang="zh-TW">
                <a:solidFill>
                  <a:schemeClr val="tx2"/>
                </a:solidFill>
                <a:ea typeface="PMingLiU" panose="02020500000000000000" pitchFamily="18" charset="-120"/>
              </a:rPr>
              <a:t>MFLOPS</a:t>
            </a:r>
            <a:r>
              <a:rPr lang="en-US" altLang="zh-TW">
                <a:ea typeface="PMingLiU" panose="02020500000000000000" pitchFamily="18" charset="-120"/>
              </a:rPr>
              <a:t> (</a:t>
            </a:r>
            <a:r>
              <a:rPr lang="en-US" altLang="zh-TW">
                <a:solidFill>
                  <a:srgbClr val="0536D2"/>
                </a:solidFill>
                <a:ea typeface="PMingLiU" panose="02020500000000000000" pitchFamily="18" charset="-120"/>
              </a:rPr>
              <a:t>million floating-point operations per second</a:t>
            </a:r>
            <a:r>
              <a:rPr lang="en-US" altLang="zh-TW">
                <a:ea typeface="PMingLiU" panose="02020500000000000000" pitchFamily="18" charset="-120"/>
              </a:rPr>
              <a:t>)</a:t>
            </a:r>
          </a:p>
          <a:p>
            <a:pPr>
              <a:buFontTx/>
              <a:buNone/>
            </a:pPr>
            <a:endParaRPr lang="en-US" altLang="zh-TW" sz="1600">
              <a:ea typeface="PMingLiU" panose="02020500000000000000" pitchFamily="18" charset="-120"/>
            </a:endParaRPr>
          </a:p>
          <a:p>
            <a:pPr>
              <a:buFontTx/>
              <a:buNone/>
            </a:pPr>
            <a:r>
              <a:rPr lang="en-US" altLang="zh-TW">
                <a:ea typeface="PMingLiU" panose="02020500000000000000" pitchFamily="18" charset="-120"/>
              </a:rPr>
              <a:t>=</a:t>
            </a:r>
          </a:p>
          <a:p>
            <a:endParaRPr lang="en-US" altLang="zh-TW">
              <a:solidFill>
                <a:schemeClr val="tx2"/>
              </a:solidFill>
              <a:ea typeface="PMingLiU" panose="02020500000000000000" pitchFamily="18" charset="-120"/>
            </a:endParaRPr>
          </a:p>
          <a:p>
            <a:endParaRPr lang="en-US" altLang="zh-TW">
              <a:solidFill>
                <a:schemeClr val="tx2"/>
              </a:solidFill>
              <a:ea typeface="PMingLiU" panose="02020500000000000000" pitchFamily="18" charset="-120"/>
            </a:endParaRPr>
          </a:p>
          <a:p>
            <a:r>
              <a:rPr lang="en-US" altLang="zh-TW">
                <a:solidFill>
                  <a:schemeClr val="tx2"/>
                </a:solidFill>
                <a:ea typeface="PMingLiU" panose="02020500000000000000" pitchFamily="18" charset="-120"/>
              </a:rPr>
              <a:t>The larger the better</a:t>
            </a:r>
          </a:p>
          <a:p>
            <a:r>
              <a:rPr lang="en-US" altLang="zh-TW">
                <a:solidFill>
                  <a:schemeClr val="tx2"/>
                </a:solidFill>
                <a:ea typeface="PMingLiU" panose="02020500000000000000" pitchFamily="18" charset="-120"/>
              </a:rPr>
              <a:t>What</a:t>
            </a:r>
            <a:r>
              <a:rPr lang="en-US" altLang="zh-TW">
                <a:solidFill>
                  <a:schemeClr val="tx2"/>
                </a:solidFill>
                <a:latin typeface="Arial" panose="020B0604020202020204" pitchFamily="34" charset="0"/>
                <a:ea typeface="PMingLiU" panose="02020500000000000000" pitchFamily="18" charset="-120"/>
              </a:rPr>
              <a:t>’</a:t>
            </a:r>
            <a:r>
              <a:rPr lang="en-US" altLang="zh-TW">
                <a:solidFill>
                  <a:schemeClr val="tx2"/>
                </a:solidFill>
                <a:ea typeface="PMingLiU" panose="02020500000000000000" pitchFamily="18" charset="-120"/>
              </a:rPr>
              <a:t>s wrong with MFLOPS?</a:t>
            </a:r>
          </a:p>
        </p:txBody>
      </p:sp>
      <p:grpSp>
        <p:nvGrpSpPr>
          <p:cNvPr id="46085" name="Group 4">
            <a:extLst>
              <a:ext uri="{FF2B5EF4-FFF2-40B4-BE49-F238E27FC236}">
                <a16:creationId xmlns:a16="http://schemas.microsoft.com/office/drawing/2014/main" id="{C6F12B84-6F99-B678-1DDC-7349128B9567}"/>
              </a:ext>
            </a:extLst>
          </p:cNvPr>
          <p:cNvGrpSpPr>
            <a:grpSpLocks/>
          </p:cNvGrpSpPr>
          <p:nvPr/>
        </p:nvGrpSpPr>
        <p:grpSpPr bwMode="auto">
          <a:xfrm>
            <a:off x="971550" y="2565400"/>
            <a:ext cx="5830888" cy="950913"/>
            <a:chOff x="2102" y="2953"/>
            <a:chExt cx="3673" cy="599"/>
          </a:xfrm>
        </p:grpSpPr>
        <p:sp>
          <p:nvSpPr>
            <p:cNvPr id="46086" name="Text Box 5">
              <a:extLst>
                <a:ext uri="{FF2B5EF4-FFF2-40B4-BE49-F238E27FC236}">
                  <a16:creationId xmlns:a16="http://schemas.microsoft.com/office/drawing/2014/main" id="{BF143AD3-3C16-9DBC-1A22-3034FA1A2C83}"/>
                </a:ext>
              </a:extLst>
            </p:cNvPr>
            <p:cNvSpPr txBox="1">
              <a:spLocks noChangeArrowheads="1"/>
            </p:cNvSpPr>
            <p:nvPr/>
          </p:nvSpPr>
          <p:spPr bwMode="auto">
            <a:xfrm>
              <a:off x="2102" y="2953"/>
              <a:ext cx="3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TW">
                  <a:solidFill>
                    <a:schemeClr val="tx1"/>
                  </a:solidFill>
                  <a:latin typeface="Helvetica" pitchFamily="2" charset="0"/>
                  <a:ea typeface="PMingLiU" panose="02020500000000000000" pitchFamily="18" charset="-120"/>
                </a:rPr>
                <a:t># of floating-point operations in a program</a:t>
              </a:r>
              <a:endParaRPr lang="en-US" altLang="zh-CN">
                <a:solidFill>
                  <a:schemeClr val="tx1"/>
                </a:solidFill>
                <a:latin typeface="Helvetica" pitchFamily="2" charset="0"/>
                <a:ea typeface="PMingLiU" panose="02020500000000000000" pitchFamily="18" charset="-120"/>
              </a:endParaRPr>
            </a:p>
          </p:txBody>
        </p:sp>
        <p:sp>
          <p:nvSpPr>
            <p:cNvPr id="46087" name="Text Box 6">
              <a:extLst>
                <a:ext uri="{FF2B5EF4-FFF2-40B4-BE49-F238E27FC236}">
                  <a16:creationId xmlns:a16="http://schemas.microsoft.com/office/drawing/2014/main" id="{E4CCD7E3-8F4A-85AA-9021-7B2463DB313B}"/>
                </a:ext>
              </a:extLst>
            </p:cNvPr>
            <p:cNvSpPr txBox="1">
              <a:spLocks noChangeArrowheads="1"/>
            </p:cNvSpPr>
            <p:nvPr/>
          </p:nvSpPr>
          <p:spPr bwMode="auto">
            <a:xfrm>
              <a:off x="3024" y="3264"/>
              <a:ext cx="18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TW">
                  <a:solidFill>
                    <a:schemeClr val="tx1"/>
                  </a:solidFill>
                  <a:latin typeface="Helvetica" pitchFamily="2" charset="0"/>
                  <a:ea typeface="PMingLiU" panose="02020500000000000000" pitchFamily="18" charset="-120"/>
                </a:rPr>
                <a:t>execution time x 10</a:t>
              </a:r>
              <a:r>
                <a:rPr lang="en-US" altLang="zh-TW" baseline="30000">
                  <a:solidFill>
                    <a:schemeClr val="tx1"/>
                  </a:solidFill>
                  <a:latin typeface="Helvetica" pitchFamily="2" charset="0"/>
                  <a:ea typeface="PMingLiU" panose="02020500000000000000" pitchFamily="18" charset="-120"/>
                </a:rPr>
                <a:t>6</a:t>
              </a:r>
              <a:endParaRPr lang="en-US" altLang="zh-CN" baseline="30000">
                <a:solidFill>
                  <a:schemeClr val="tx1"/>
                </a:solidFill>
                <a:latin typeface="Helvetica" pitchFamily="2" charset="0"/>
                <a:ea typeface="PMingLiU" panose="02020500000000000000" pitchFamily="18" charset="-120"/>
              </a:endParaRPr>
            </a:p>
          </p:txBody>
        </p:sp>
        <p:sp>
          <p:nvSpPr>
            <p:cNvPr id="46088" name="Line 7">
              <a:extLst>
                <a:ext uri="{FF2B5EF4-FFF2-40B4-BE49-F238E27FC236}">
                  <a16:creationId xmlns:a16="http://schemas.microsoft.com/office/drawing/2014/main" id="{8C0E9B8F-7E39-3784-E38E-270AC0621E38}"/>
                </a:ext>
              </a:extLst>
            </p:cNvPr>
            <p:cNvSpPr>
              <a:spLocks noChangeShapeType="1"/>
            </p:cNvSpPr>
            <p:nvPr/>
          </p:nvSpPr>
          <p:spPr bwMode="auto">
            <a:xfrm>
              <a:off x="2160" y="3264"/>
              <a:ext cx="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a:extLst>
              <a:ext uri="{FF2B5EF4-FFF2-40B4-BE49-F238E27FC236}">
                <a16:creationId xmlns:a16="http://schemas.microsoft.com/office/drawing/2014/main" id="{01F13D96-61F4-6233-5BC0-C046F2B13D2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006606E9-55E9-144B-B805-DE976A992F58}" type="slidenum">
              <a:rPr lang="en-US" altLang="zh-CN" sz="1400">
                <a:solidFill>
                  <a:schemeClr val="tx1"/>
                </a:solidFill>
                <a:latin typeface="Times New Roman" panose="02020603050405020304" pitchFamily="18" charset="0"/>
              </a:rPr>
              <a:pPr/>
              <a:t>25</a:t>
            </a:fld>
            <a:endParaRPr lang="en-US" altLang="zh-CN" sz="1400">
              <a:solidFill>
                <a:schemeClr val="tx1"/>
              </a:solidFill>
              <a:latin typeface="Times New Roman" panose="02020603050405020304" pitchFamily="18" charset="0"/>
            </a:endParaRPr>
          </a:p>
        </p:txBody>
      </p:sp>
      <p:sp>
        <p:nvSpPr>
          <p:cNvPr id="47107" name="Rectangle 2">
            <a:extLst>
              <a:ext uri="{FF2B5EF4-FFF2-40B4-BE49-F238E27FC236}">
                <a16:creationId xmlns:a16="http://schemas.microsoft.com/office/drawing/2014/main" id="{BF695C74-2E6A-8EBD-2A4D-EDA3FE101B27}"/>
              </a:ext>
            </a:extLst>
          </p:cNvPr>
          <p:cNvSpPr>
            <a:spLocks noGrp="1" noChangeArrowheads="1"/>
          </p:cNvSpPr>
          <p:nvPr>
            <p:ph type="title"/>
          </p:nvPr>
        </p:nvSpPr>
        <p:spPr/>
        <p:txBody>
          <a:bodyPr/>
          <a:lstStyle/>
          <a:p>
            <a:r>
              <a:rPr lang="en-US" altLang="zh-TW">
                <a:ea typeface="PMingLiU" panose="02020500000000000000" pitchFamily="18" charset="-120"/>
              </a:rPr>
              <a:t>Shortcoming of MFLOPS</a:t>
            </a:r>
            <a:endParaRPr lang="en-US" altLang="zh-CN">
              <a:ea typeface="宋体" panose="02010600030101010101" pitchFamily="2" charset="-122"/>
            </a:endParaRPr>
          </a:p>
        </p:txBody>
      </p:sp>
      <p:sp>
        <p:nvSpPr>
          <p:cNvPr id="59395" name="Rectangle 3">
            <a:extLst>
              <a:ext uri="{FF2B5EF4-FFF2-40B4-BE49-F238E27FC236}">
                <a16:creationId xmlns:a16="http://schemas.microsoft.com/office/drawing/2014/main" id="{7B43400E-C12F-834C-C4F4-B4376CADDC5C}"/>
              </a:ext>
            </a:extLst>
          </p:cNvPr>
          <p:cNvSpPr>
            <a:spLocks noGrp="1" noChangeArrowheads="1"/>
          </p:cNvSpPr>
          <p:nvPr>
            <p:ph type="body" idx="1"/>
          </p:nvPr>
        </p:nvSpPr>
        <p:spPr>
          <a:xfrm>
            <a:off x="539750" y="908050"/>
            <a:ext cx="8208963" cy="4927824"/>
          </a:xfrm>
        </p:spPr>
        <p:txBody>
          <a:bodyPr/>
          <a:lstStyle/>
          <a:p>
            <a:pPr>
              <a:lnSpc>
                <a:spcPct val="150000"/>
              </a:lnSpc>
              <a:buFontTx/>
              <a:buNone/>
            </a:pPr>
            <a:r>
              <a:rPr lang="en-US" altLang="zh-TW" dirty="0">
                <a:solidFill>
                  <a:schemeClr val="tx2"/>
                </a:solidFill>
                <a:ea typeface="PMingLiU" panose="02020500000000000000" pitchFamily="18" charset="-120"/>
              </a:rPr>
              <a:t>Not applicable to integer applications</a:t>
            </a:r>
          </a:p>
          <a:p>
            <a:pPr lvl="1">
              <a:lnSpc>
                <a:spcPct val="150000"/>
              </a:lnSpc>
            </a:pPr>
            <a:r>
              <a:rPr lang="en-US" altLang="zh-TW" dirty="0">
                <a:ea typeface="PMingLiU" panose="02020500000000000000" pitchFamily="18" charset="-120"/>
              </a:rPr>
              <a:t>MFLOPS = 0</a:t>
            </a:r>
          </a:p>
          <a:p>
            <a:pPr>
              <a:lnSpc>
                <a:spcPct val="150000"/>
              </a:lnSpc>
            </a:pPr>
            <a:r>
              <a:rPr lang="en-US" altLang="zh-TW" dirty="0">
                <a:solidFill>
                  <a:schemeClr val="tx2"/>
                </a:solidFill>
                <a:ea typeface="PMingLiU" panose="02020500000000000000" pitchFamily="18" charset="-120"/>
              </a:rPr>
              <a:t># of floating-point operations depends on</a:t>
            </a:r>
          </a:p>
          <a:p>
            <a:pPr lvl="1">
              <a:lnSpc>
                <a:spcPct val="150000"/>
              </a:lnSpc>
            </a:pPr>
            <a:r>
              <a:rPr lang="en-US" altLang="zh-TW" dirty="0">
                <a:ea typeface="PMingLiU" panose="02020500000000000000" pitchFamily="18" charset="-120"/>
              </a:rPr>
              <a:t>Compiler</a:t>
            </a:r>
          </a:p>
          <a:p>
            <a:pPr lvl="1">
              <a:lnSpc>
                <a:spcPct val="150000"/>
              </a:lnSpc>
            </a:pPr>
            <a:r>
              <a:rPr lang="en-US" altLang="zh-TW" dirty="0">
                <a:ea typeface="PMingLiU" panose="02020500000000000000" pitchFamily="18" charset="-120"/>
              </a:rPr>
              <a:t>ISA (may not support FP division)</a:t>
            </a:r>
          </a:p>
          <a:p>
            <a:pPr>
              <a:lnSpc>
                <a:spcPct val="150000"/>
              </a:lnSpc>
            </a:pPr>
            <a:r>
              <a:rPr lang="en-US" altLang="zh-TW" dirty="0">
                <a:ea typeface="PMingLiU" panose="02020500000000000000" pitchFamily="18" charset="-120"/>
              </a:rPr>
              <a:t>Different FP operations different execution time</a:t>
            </a:r>
          </a:p>
          <a:p>
            <a:pPr lvl="1">
              <a:lnSpc>
                <a:spcPct val="150000"/>
              </a:lnSpc>
            </a:pPr>
            <a:r>
              <a:rPr lang="en-US" altLang="zh-TW" dirty="0">
                <a:ea typeface="PMingLiU" panose="02020500000000000000" pitchFamily="18" charset="-120"/>
              </a:rPr>
              <a:t>FP multiplication takes longer time than FP add</a:t>
            </a:r>
          </a:p>
          <a:p>
            <a:pPr>
              <a:lnSpc>
                <a:spcPct val="150000"/>
              </a:lnSpc>
            </a:pPr>
            <a:r>
              <a:rPr lang="en-US" altLang="zh-TW" dirty="0">
                <a:ea typeface="PMingLiU" panose="02020500000000000000" pitchFamily="18" charset="-120"/>
              </a:rPr>
              <a:t>Different programs have different mixtures of FP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anim calcmode="lin" valueType="num">
                                      <p:cBhvr additive="base">
                                        <p:cTn id="11"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 calcmode="lin" valueType="num">
                                      <p:cBhvr additive="base">
                                        <p:cTn id="1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pRg st="3" end="3"/>
                                            </p:txEl>
                                          </p:spTgt>
                                        </p:tgtEl>
                                        <p:attrNameLst>
                                          <p:attrName>style.visibility</p:attrName>
                                        </p:attrNameLst>
                                      </p:cBhvr>
                                      <p:to>
                                        <p:strVal val="visible"/>
                                      </p:to>
                                    </p:set>
                                    <p:anim calcmode="lin" valueType="num">
                                      <p:cBhvr additive="base">
                                        <p:cTn id="21"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395">
                                            <p:txEl>
                                              <p:pRg st="4" end="4"/>
                                            </p:txEl>
                                          </p:spTgt>
                                        </p:tgtEl>
                                        <p:attrNameLst>
                                          <p:attrName>style.visibility</p:attrName>
                                        </p:attrNameLst>
                                      </p:cBhvr>
                                      <p:to>
                                        <p:strVal val="visible"/>
                                      </p:to>
                                    </p:set>
                                    <p:anim calcmode="lin" valueType="num">
                                      <p:cBhvr additive="base">
                                        <p:cTn id="25"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9395">
                                            <p:txEl>
                                              <p:pRg st="5" end="5"/>
                                            </p:txEl>
                                          </p:spTgt>
                                        </p:tgtEl>
                                        <p:attrNameLst>
                                          <p:attrName>style.visibility</p:attrName>
                                        </p:attrNameLst>
                                      </p:cBhvr>
                                      <p:to>
                                        <p:strVal val="visible"/>
                                      </p:to>
                                    </p:set>
                                    <p:anim calcmode="lin" valueType="num">
                                      <p:cBhvr additive="base">
                                        <p:cTn id="31"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pRg st="6" end="6"/>
                                            </p:txEl>
                                          </p:spTgt>
                                        </p:tgtEl>
                                        <p:attrNameLst>
                                          <p:attrName>style.visibility</p:attrName>
                                        </p:attrNameLst>
                                      </p:cBhvr>
                                      <p:to>
                                        <p:strVal val="visible"/>
                                      </p:to>
                                    </p:set>
                                    <p:anim calcmode="lin" valueType="num">
                                      <p:cBhvr additive="base">
                                        <p:cTn id="35"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9395">
                                            <p:txEl>
                                              <p:pRg st="7" end="7"/>
                                            </p:txEl>
                                          </p:spTgt>
                                        </p:tgtEl>
                                        <p:attrNameLst>
                                          <p:attrName>style.visibility</p:attrName>
                                        </p:attrNameLst>
                                      </p:cBhvr>
                                      <p:to>
                                        <p:strVal val="visible"/>
                                      </p:to>
                                    </p:set>
                                    <p:anim calcmode="lin" valueType="num">
                                      <p:cBhvr additive="base">
                                        <p:cTn id="41"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C696A360-2E1C-D11D-CC87-A7299EF999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82AC4952-BF0D-E848-8F33-A27BA196A6E8}" type="slidenum">
              <a:rPr lang="en-US" altLang="zh-CN" sz="1400">
                <a:solidFill>
                  <a:schemeClr val="tx1"/>
                </a:solidFill>
                <a:latin typeface="Times New Roman" panose="02020603050405020304" pitchFamily="18" charset="0"/>
              </a:rPr>
              <a:pPr/>
              <a:t>26</a:t>
            </a:fld>
            <a:endParaRPr lang="en-US" altLang="zh-CN" sz="1400">
              <a:solidFill>
                <a:schemeClr val="tx1"/>
              </a:solidFill>
              <a:latin typeface="Times New Roman" panose="02020603050405020304" pitchFamily="18" charset="0"/>
            </a:endParaRPr>
          </a:p>
        </p:txBody>
      </p:sp>
      <p:sp>
        <p:nvSpPr>
          <p:cNvPr id="48131" name="Rectangle 2">
            <a:extLst>
              <a:ext uri="{FF2B5EF4-FFF2-40B4-BE49-F238E27FC236}">
                <a16:creationId xmlns:a16="http://schemas.microsoft.com/office/drawing/2014/main" id="{26028FCB-6E0A-1937-56F9-F5B74CD4FFF5}"/>
              </a:ext>
            </a:extLst>
          </p:cNvPr>
          <p:cNvSpPr>
            <a:spLocks noGrp="1" noChangeArrowheads="1"/>
          </p:cNvSpPr>
          <p:nvPr>
            <p:ph type="title"/>
          </p:nvPr>
        </p:nvSpPr>
        <p:spPr>
          <a:xfrm>
            <a:off x="762000" y="304800"/>
            <a:ext cx="6307138" cy="368300"/>
          </a:xfrm>
        </p:spPr>
        <p:txBody>
          <a:bodyPr/>
          <a:lstStyle/>
          <a:p>
            <a:r>
              <a:rPr lang="en-US" altLang="zh-CN">
                <a:ea typeface="宋体" panose="02010600030101010101" pitchFamily="2" charset="-122"/>
              </a:rPr>
              <a:t>Comparing and Summarizing Performance</a:t>
            </a:r>
          </a:p>
        </p:txBody>
      </p:sp>
      <p:sp>
        <p:nvSpPr>
          <p:cNvPr id="48132" name="Rectangle 3">
            <a:extLst>
              <a:ext uri="{FF2B5EF4-FFF2-40B4-BE49-F238E27FC236}">
                <a16:creationId xmlns:a16="http://schemas.microsoft.com/office/drawing/2014/main" id="{5AC417D6-0E76-38CD-FE11-335191EC2ABF}"/>
              </a:ext>
            </a:extLst>
          </p:cNvPr>
          <p:cNvSpPr>
            <a:spLocks noGrp="1" noChangeArrowheads="1"/>
          </p:cNvSpPr>
          <p:nvPr>
            <p:ph type="body" sz="half" idx="1"/>
          </p:nvPr>
        </p:nvSpPr>
        <p:spPr>
          <a:xfrm>
            <a:off x="714375" y="1000125"/>
            <a:ext cx="7486650" cy="5330825"/>
          </a:xfrm>
        </p:spPr>
        <p:txBody>
          <a:bodyPr/>
          <a:lstStyle/>
          <a:p>
            <a:r>
              <a:rPr lang="en-US" altLang="zh-CN" sz="2000">
                <a:ea typeface="宋体" panose="02010600030101010101" pitchFamily="2" charset="-122"/>
              </a:rPr>
              <a:t>Fair way to summarize performance?</a:t>
            </a:r>
          </a:p>
          <a:p>
            <a:r>
              <a:rPr lang="en-US" altLang="zh-CN" sz="2000" b="0">
                <a:ea typeface="宋体" panose="02010600030101010101" pitchFamily="2" charset="-122"/>
              </a:rPr>
              <a:t> </a:t>
            </a:r>
            <a:r>
              <a:rPr lang="en-US" altLang="zh-CN" sz="2000">
                <a:ea typeface="宋体" panose="02010600030101010101" pitchFamily="2" charset="-122"/>
              </a:rPr>
              <a:t>Capture in a single number?</a:t>
            </a:r>
          </a:p>
          <a:p>
            <a:r>
              <a:rPr lang="en-US" altLang="zh-CN" sz="2000" b="0">
                <a:ea typeface="宋体" panose="02010600030101010101" pitchFamily="2" charset="-122"/>
              </a:rPr>
              <a:t> </a:t>
            </a:r>
            <a:r>
              <a:rPr lang="en-US" altLang="zh-CN" sz="2000">
                <a:ea typeface="宋体" panose="02010600030101010101" pitchFamily="2" charset="-122"/>
              </a:rPr>
              <a:t>Example:</a:t>
            </a:r>
          </a:p>
          <a:p>
            <a:endParaRPr lang="en-US" altLang="zh-CN" sz="2000">
              <a:ea typeface="宋体" panose="02010600030101010101" pitchFamily="2" charset="-122"/>
            </a:endParaRPr>
          </a:p>
          <a:p>
            <a:endParaRPr lang="en-US" altLang="zh-CN" sz="2000">
              <a:ea typeface="宋体" panose="02010600030101010101" pitchFamily="2" charset="-122"/>
            </a:endParaRPr>
          </a:p>
          <a:p>
            <a:endParaRPr lang="en-US" altLang="zh-CN" sz="2000" b="0">
              <a:ea typeface="宋体" panose="02010600030101010101" pitchFamily="2" charset="-122"/>
            </a:endParaRPr>
          </a:p>
          <a:p>
            <a:endParaRPr lang="en-US" altLang="zh-CN" sz="2000" b="0">
              <a:ea typeface="宋体" panose="02010600030101010101" pitchFamily="2" charset="-122"/>
            </a:endParaRPr>
          </a:p>
          <a:p>
            <a:endParaRPr lang="en-US" altLang="zh-CN" sz="2000" b="0">
              <a:ea typeface="宋体" panose="02010600030101010101" pitchFamily="2" charset="-122"/>
            </a:endParaRPr>
          </a:p>
          <a:p>
            <a:endParaRPr lang="en-US" altLang="zh-CN" sz="2000" b="0">
              <a:ea typeface="宋体" panose="02010600030101010101" pitchFamily="2" charset="-122"/>
            </a:endParaRPr>
          </a:p>
          <a:p>
            <a:r>
              <a:rPr lang="en-US" altLang="zh-CN" sz="2000" b="0">
                <a:latin typeface="Arial" panose="020B0604020202020204" pitchFamily="34" charset="0"/>
                <a:ea typeface="宋体" panose="02010600030101010101" pitchFamily="2" charset="-122"/>
              </a:rPr>
              <a:t>–</a:t>
            </a:r>
            <a:r>
              <a:rPr lang="en-US" altLang="zh-CN" sz="2000" b="0">
                <a:ea typeface="宋体" panose="02010600030101010101" pitchFamily="2" charset="-122"/>
              </a:rPr>
              <a:t> </a:t>
            </a:r>
            <a:r>
              <a:rPr lang="en-US" altLang="zh-CN" sz="2000">
                <a:ea typeface="宋体" panose="02010600030101010101" pitchFamily="2" charset="-122"/>
              </a:rPr>
              <a:t>Which computer is better?</a:t>
            </a:r>
          </a:p>
          <a:p>
            <a:r>
              <a:rPr lang="en-US" altLang="zh-CN" sz="2000" b="0">
                <a:latin typeface="Arial" panose="020B0604020202020204" pitchFamily="34" charset="0"/>
                <a:ea typeface="宋体" panose="02010600030101010101" pitchFamily="2" charset="-122"/>
              </a:rPr>
              <a:t>–</a:t>
            </a:r>
            <a:r>
              <a:rPr lang="en-US" altLang="zh-CN" sz="2000" b="0">
                <a:ea typeface="宋体" panose="02010600030101010101" pitchFamily="2" charset="-122"/>
              </a:rPr>
              <a:t> </a:t>
            </a:r>
            <a:r>
              <a:rPr lang="en-US" altLang="zh-CN" sz="2000">
                <a:ea typeface="宋体" panose="02010600030101010101" pitchFamily="2" charset="-122"/>
              </a:rPr>
              <a:t>By how much?</a:t>
            </a:r>
          </a:p>
          <a:p>
            <a:r>
              <a:rPr lang="en-US" altLang="zh-CN" sz="2000" b="0">
                <a:latin typeface="Arial" panose="020B0604020202020204" pitchFamily="34" charset="0"/>
                <a:ea typeface="宋体" panose="02010600030101010101" pitchFamily="2" charset="-122"/>
              </a:rPr>
              <a:t>–</a:t>
            </a:r>
            <a:r>
              <a:rPr lang="en-US" altLang="zh-CN" sz="2000" b="0">
                <a:ea typeface="宋体" panose="02010600030101010101" pitchFamily="2" charset="-122"/>
              </a:rPr>
              <a:t> </a:t>
            </a:r>
            <a:r>
              <a:rPr lang="en-US" altLang="zh-CN" sz="2000">
                <a:ea typeface="宋体" panose="02010600030101010101" pitchFamily="2" charset="-122"/>
              </a:rPr>
              <a:t>Which program is more important?</a:t>
            </a:r>
          </a:p>
          <a:p>
            <a:endParaRPr lang="en-US" altLang="zh-CN" sz="2000">
              <a:ea typeface="宋体" panose="02010600030101010101" pitchFamily="2" charset="-122"/>
            </a:endParaRPr>
          </a:p>
        </p:txBody>
      </p:sp>
      <p:graphicFrame>
        <p:nvGraphicFramePr>
          <p:cNvPr id="70691" name="Group 35">
            <a:extLst>
              <a:ext uri="{FF2B5EF4-FFF2-40B4-BE49-F238E27FC236}">
                <a16:creationId xmlns:a16="http://schemas.microsoft.com/office/drawing/2014/main" id="{9156284C-69E8-67B4-7BC6-16795C91F1AC}"/>
              </a:ext>
            </a:extLst>
          </p:cNvPr>
          <p:cNvGraphicFramePr>
            <a:graphicFrameLocks noGrp="1"/>
          </p:cNvGraphicFramePr>
          <p:nvPr>
            <p:ph sz="half" idx="2"/>
          </p:nvPr>
        </p:nvGraphicFramePr>
        <p:xfrm>
          <a:off x="1042988" y="2565400"/>
          <a:ext cx="6697662" cy="1597024"/>
        </p:xfrm>
        <a:graphic>
          <a:graphicData uri="http://schemas.openxmlformats.org/drawingml/2006/table">
            <a:tbl>
              <a:tblPr/>
              <a:tblGrid>
                <a:gridCol w="1657350">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28787">
                  <a:extLst>
                    <a:ext uri="{9D8B030D-6E8A-4147-A177-3AD203B41FA5}">
                      <a16:colId xmlns:a16="http://schemas.microsoft.com/office/drawing/2014/main" val="20003"/>
                    </a:ext>
                  </a:extLst>
                </a:gridCol>
              </a:tblGrid>
              <a:tr h="399256">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endParaRPr kumimoji="0" lang="zh-CN" altLang="zh-CN" sz="2000" b="1" i="0" u="none" strike="noStrike" cap="none" normalizeH="0" baseline="0">
                        <a:ln>
                          <a:noFill/>
                        </a:ln>
                        <a:solidFill>
                          <a:schemeClr val="tx1"/>
                        </a:solidFill>
                        <a:effectLst/>
                        <a:latin typeface="Times New Roman" pitchFamily="18" charset="0"/>
                        <a:ea typeface="宋体"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Computer A</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Computer B</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Computer C</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256">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Program 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20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256">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Program 2</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1000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100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20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256">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Total Time</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1001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110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1000"/>
                        </a:lnSpc>
                        <a:spcBef>
                          <a:spcPct val="35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40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a:extLst>
              <a:ext uri="{FF2B5EF4-FFF2-40B4-BE49-F238E27FC236}">
                <a16:creationId xmlns:a16="http://schemas.microsoft.com/office/drawing/2014/main" id="{BB396753-62F4-A94D-4302-D390A342B0D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D0CE24ED-9F67-CB47-93F0-AF826D82FA32}" type="slidenum">
              <a:rPr lang="en-US" altLang="zh-CN" sz="1400">
                <a:solidFill>
                  <a:schemeClr val="tx1"/>
                </a:solidFill>
                <a:latin typeface="Times New Roman" panose="02020603050405020304" pitchFamily="18" charset="0"/>
              </a:rPr>
              <a:pPr/>
              <a:t>27</a:t>
            </a:fld>
            <a:endParaRPr lang="en-US" altLang="zh-CN" sz="1400">
              <a:solidFill>
                <a:schemeClr val="tx1"/>
              </a:solidFill>
              <a:latin typeface="Times New Roman" panose="02020603050405020304" pitchFamily="18" charset="0"/>
            </a:endParaRPr>
          </a:p>
        </p:txBody>
      </p:sp>
      <p:sp>
        <p:nvSpPr>
          <p:cNvPr id="49155" name="Rectangle 2">
            <a:extLst>
              <a:ext uri="{FF2B5EF4-FFF2-40B4-BE49-F238E27FC236}">
                <a16:creationId xmlns:a16="http://schemas.microsoft.com/office/drawing/2014/main" id="{912AA21B-DF5A-95F2-62A1-499D85E5831C}"/>
              </a:ext>
            </a:extLst>
          </p:cNvPr>
          <p:cNvSpPr>
            <a:spLocks noGrp="1" noChangeArrowheads="1"/>
          </p:cNvSpPr>
          <p:nvPr>
            <p:ph type="title"/>
          </p:nvPr>
        </p:nvSpPr>
        <p:spPr>
          <a:xfrm>
            <a:off x="762000" y="304800"/>
            <a:ext cx="6307138" cy="368300"/>
          </a:xfrm>
        </p:spPr>
        <p:txBody>
          <a:bodyPr/>
          <a:lstStyle/>
          <a:p>
            <a:r>
              <a:rPr lang="en-US" altLang="zh-CN">
                <a:ea typeface="宋体" panose="02010600030101010101" pitchFamily="2" charset="-122"/>
              </a:rPr>
              <a:t>Comparing and Summarizing Performance</a:t>
            </a:r>
          </a:p>
        </p:txBody>
      </p:sp>
      <p:sp>
        <p:nvSpPr>
          <p:cNvPr id="49156" name="Rectangle 3">
            <a:extLst>
              <a:ext uri="{FF2B5EF4-FFF2-40B4-BE49-F238E27FC236}">
                <a16:creationId xmlns:a16="http://schemas.microsoft.com/office/drawing/2014/main" id="{2BA20685-9269-658F-DE8D-B96901ED7114}"/>
              </a:ext>
            </a:extLst>
          </p:cNvPr>
          <p:cNvSpPr>
            <a:spLocks noGrp="1" noChangeArrowheads="1"/>
          </p:cNvSpPr>
          <p:nvPr>
            <p:ph type="body" idx="1"/>
          </p:nvPr>
        </p:nvSpPr>
        <p:spPr>
          <a:xfrm>
            <a:off x="684213" y="836613"/>
            <a:ext cx="7848600" cy="5869364"/>
          </a:xfrm>
        </p:spPr>
        <p:txBody>
          <a:bodyPr/>
          <a:lstStyle/>
          <a:p>
            <a:pPr>
              <a:lnSpc>
                <a:spcPct val="150000"/>
              </a:lnSpc>
            </a:pPr>
            <a:r>
              <a:rPr lang="en-US" altLang="zh-CN" dirty="0">
                <a:ea typeface="宋体" panose="02010600030101010101" pitchFamily="2" charset="-122"/>
              </a:rPr>
              <a:t>All of these are true:</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A is 10 times faster than B for program P1</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B is 10 times faster than A for program P2</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A is 20 times faster than C for program P1</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C is 50 times faster than A for program P2</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B is 2 times faster than C for program P1</a:t>
            </a:r>
          </a:p>
          <a:p>
            <a:pPr>
              <a:lnSpc>
                <a:spcPct val="150000"/>
              </a:lnSpc>
            </a:pPr>
            <a:r>
              <a:rPr lang="en-US" altLang="zh-CN" b="0" dirty="0">
                <a:latin typeface="Arial" panose="020B0604020202020204" pitchFamily="34" charset="0"/>
                <a:ea typeface="宋体" panose="02010600030101010101" pitchFamily="2" charset="-122"/>
              </a:rPr>
              <a:t>–</a:t>
            </a:r>
            <a:r>
              <a:rPr lang="en-US" altLang="zh-CN" b="0" dirty="0">
                <a:ea typeface="宋体" panose="02010600030101010101" pitchFamily="2" charset="-122"/>
              </a:rPr>
              <a:t> </a:t>
            </a:r>
            <a:r>
              <a:rPr lang="en-US" altLang="zh-CN" dirty="0">
                <a:ea typeface="宋体" panose="02010600030101010101" pitchFamily="2" charset="-122"/>
              </a:rPr>
              <a:t>C is 5 times faster than B for program P2</a:t>
            </a:r>
          </a:p>
          <a:p>
            <a:pPr marL="0" indent="0" algn="ctr">
              <a:lnSpc>
                <a:spcPct val="150000"/>
              </a:lnSpc>
              <a:buNone/>
            </a:pPr>
            <a:r>
              <a:rPr lang="en-US" altLang="zh-CN" dirty="0">
                <a:solidFill>
                  <a:srgbClr val="C00000"/>
                </a:solidFill>
                <a:ea typeface="宋体" panose="02010600030101010101" pitchFamily="2" charset="-122"/>
              </a:rPr>
              <a:t>So which machine is faster???</a:t>
            </a:r>
            <a:endParaRPr lang="en-US" altLang="zh-CN" b="0" dirty="0">
              <a:solidFill>
                <a:srgbClr val="C00000"/>
              </a:solidFill>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a:extLst>
              <a:ext uri="{FF2B5EF4-FFF2-40B4-BE49-F238E27FC236}">
                <a16:creationId xmlns:a16="http://schemas.microsoft.com/office/drawing/2014/main" id="{27BFD683-4F84-289E-C479-9FD7E6FAF3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97563418-1CAE-2A49-8CE5-E4987DC19A05}" type="slidenum">
              <a:rPr lang="en-US" altLang="zh-CN" sz="1400">
                <a:solidFill>
                  <a:schemeClr val="tx1"/>
                </a:solidFill>
                <a:latin typeface="Times New Roman" panose="02020603050405020304" pitchFamily="18" charset="0"/>
              </a:rPr>
              <a:pPr/>
              <a:t>28</a:t>
            </a:fld>
            <a:endParaRPr lang="en-US" altLang="zh-CN" sz="1400">
              <a:solidFill>
                <a:schemeClr val="tx1"/>
              </a:solidFill>
              <a:latin typeface="Times New Roman" panose="02020603050405020304" pitchFamily="18" charset="0"/>
            </a:endParaRPr>
          </a:p>
        </p:txBody>
      </p:sp>
      <p:sp>
        <p:nvSpPr>
          <p:cNvPr id="50179" name="Rectangle 2">
            <a:extLst>
              <a:ext uri="{FF2B5EF4-FFF2-40B4-BE49-F238E27FC236}">
                <a16:creationId xmlns:a16="http://schemas.microsoft.com/office/drawing/2014/main" id="{27285235-3FC9-844B-1938-ACD9EE1EEC9B}"/>
              </a:ext>
            </a:extLst>
          </p:cNvPr>
          <p:cNvSpPr>
            <a:spLocks noGrp="1" noChangeArrowheads="1"/>
          </p:cNvSpPr>
          <p:nvPr>
            <p:ph type="title"/>
          </p:nvPr>
        </p:nvSpPr>
        <p:spPr>
          <a:xfrm>
            <a:off x="762000" y="304800"/>
            <a:ext cx="211138" cy="368300"/>
          </a:xfrm>
        </p:spPr>
        <p:txBody>
          <a:bodyPr/>
          <a:lstStyle/>
          <a:p>
            <a:r>
              <a:rPr lang="zh-CN" altLang="en-US">
                <a:ea typeface="宋体" panose="02010600030101010101" pitchFamily="2" charset="-122"/>
              </a:rPr>
              <a:t> </a:t>
            </a:r>
            <a:endParaRPr lang="zh-CN" altLang="zh-CN">
              <a:ea typeface="宋体" panose="02010600030101010101" pitchFamily="2" charset="-122"/>
            </a:endParaRPr>
          </a:p>
        </p:txBody>
      </p:sp>
      <p:sp>
        <p:nvSpPr>
          <p:cNvPr id="50180" name="Rectangle 3">
            <a:extLst>
              <a:ext uri="{FF2B5EF4-FFF2-40B4-BE49-F238E27FC236}">
                <a16:creationId xmlns:a16="http://schemas.microsoft.com/office/drawing/2014/main" id="{19FADC2D-352F-95E9-C680-26526B4CFE35}"/>
              </a:ext>
            </a:extLst>
          </p:cNvPr>
          <p:cNvSpPr>
            <a:spLocks noGrp="1" noChangeArrowheads="1"/>
          </p:cNvSpPr>
          <p:nvPr>
            <p:ph type="body" idx="1"/>
          </p:nvPr>
        </p:nvSpPr>
        <p:spPr>
          <a:xfrm>
            <a:off x="539750" y="836613"/>
            <a:ext cx="7848600" cy="419100"/>
          </a:xfrm>
        </p:spPr>
        <p:txBody>
          <a:bodyPr/>
          <a:lstStyle/>
          <a:p>
            <a:endParaRPr lang="zh-CN" altLang="en-US">
              <a:ea typeface="宋体" panose="02010600030101010101" pitchFamily="2" charset="-122"/>
            </a:endParaRPr>
          </a:p>
        </p:txBody>
      </p:sp>
      <p:pic>
        <p:nvPicPr>
          <p:cNvPr id="50181" name="Picture 4">
            <a:extLst>
              <a:ext uri="{FF2B5EF4-FFF2-40B4-BE49-F238E27FC236}">
                <a16:creationId xmlns:a16="http://schemas.microsoft.com/office/drawing/2014/main" id="{DD22B4BC-9EE3-2EB1-3D90-C23DF3094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4963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0182" name="Picture 5">
            <a:extLst>
              <a:ext uri="{FF2B5EF4-FFF2-40B4-BE49-F238E27FC236}">
                <a16:creationId xmlns:a16="http://schemas.microsoft.com/office/drawing/2014/main" id="{619C2CDD-B65C-63B4-B449-2E9A348DD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644900"/>
            <a:ext cx="8569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a:extLst>
              <a:ext uri="{FF2B5EF4-FFF2-40B4-BE49-F238E27FC236}">
                <a16:creationId xmlns:a16="http://schemas.microsoft.com/office/drawing/2014/main" id="{5E35878C-FA74-93CF-E517-90EFEEA43E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EB16F75C-DEF8-FC4A-BE2F-28320BA99676}" type="slidenum">
              <a:rPr lang="en-US" altLang="zh-CN" sz="1400">
                <a:solidFill>
                  <a:schemeClr val="tx1"/>
                </a:solidFill>
                <a:latin typeface="Times New Roman" panose="02020603050405020304" pitchFamily="18" charset="0"/>
              </a:rPr>
              <a:pPr/>
              <a:t>29</a:t>
            </a:fld>
            <a:endParaRPr lang="en-US" altLang="zh-CN" sz="1400">
              <a:solidFill>
                <a:schemeClr val="tx1"/>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C8F2ADB7-2111-8D0C-5091-EFF97529B0B9}"/>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1204" name="Rectangle 3">
            <a:extLst>
              <a:ext uri="{FF2B5EF4-FFF2-40B4-BE49-F238E27FC236}">
                <a16:creationId xmlns:a16="http://schemas.microsoft.com/office/drawing/2014/main" id="{7079F86C-1270-D046-CD0B-94CDB99F5F8F}"/>
              </a:ext>
            </a:extLst>
          </p:cNvPr>
          <p:cNvSpPr>
            <a:spLocks noGrp="1" noChangeArrowheads="1"/>
          </p:cNvSpPr>
          <p:nvPr>
            <p:ph type="body" idx="1"/>
          </p:nvPr>
        </p:nvSpPr>
        <p:spPr>
          <a:xfrm>
            <a:off x="539750" y="836613"/>
            <a:ext cx="7848600" cy="419100"/>
          </a:xfrm>
        </p:spPr>
        <p:txBody>
          <a:bodyPr/>
          <a:lstStyle/>
          <a:p>
            <a:endParaRPr lang="zh-CN" altLang="en-US">
              <a:ea typeface="宋体" panose="02010600030101010101" pitchFamily="2" charset="-122"/>
            </a:endParaRPr>
          </a:p>
        </p:txBody>
      </p:sp>
      <p:pic>
        <p:nvPicPr>
          <p:cNvPr id="51205" name="Picture 4">
            <a:extLst>
              <a:ext uri="{FF2B5EF4-FFF2-40B4-BE49-F238E27FC236}">
                <a16:creationId xmlns:a16="http://schemas.microsoft.com/office/drawing/2014/main" id="{8D834C18-321C-E12A-271D-2C5A36788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569325" cy="560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205A3D31-7E96-C520-A1FE-CDA198978C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7D11A5DD-62E5-7443-9393-BC15B416D605}" type="slidenum">
              <a:rPr lang="en-US" altLang="zh-CN" sz="1400">
                <a:solidFill>
                  <a:schemeClr val="tx1"/>
                </a:solidFill>
                <a:latin typeface="Times New Roman" panose="02020603050405020304" pitchFamily="18" charset="0"/>
              </a:rPr>
              <a:pPr/>
              <a:t>3</a:t>
            </a:fld>
            <a:endParaRPr lang="en-US" altLang="zh-CN" sz="1400">
              <a:solidFill>
                <a:schemeClr val="tx1"/>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2FC83930-0992-39DF-99A6-78B840134419}"/>
              </a:ext>
            </a:extLst>
          </p:cNvPr>
          <p:cNvSpPr>
            <a:spLocks noGrp="1" noChangeArrowheads="1"/>
          </p:cNvSpPr>
          <p:nvPr>
            <p:ph type="title"/>
          </p:nvPr>
        </p:nvSpPr>
        <p:spPr>
          <a:xfrm>
            <a:off x="533400" y="323056"/>
            <a:ext cx="2871787" cy="368300"/>
          </a:xfrm>
          <a:noFill/>
        </p:spPr>
        <p:txBody>
          <a:bodyPr/>
          <a:lstStyle/>
          <a:p>
            <a:r>
              <a:rPr lang="en-US" altLang="zh-CN" dirty="0">
                <a:ea typeface="宋体" panose="02010600030101010101" pitchFamily="2" charset="-122"/>
              </a:rPr>
              <a:t>Example</a:t>
            </a:r>
            <a:r>
              <a:rPr lang="zh-CN" altLang="en-US" dirty="0">
                <a:ea typeface="宋体" panose="02010600030101010101" pitchFamily="2" charset="-122"/>
              </a:rPr>
              <a:t>－</a:t>
            </a:r>
            <a:r>
              <a:rPr lang="en-US" altLang="zh-CN" dirty="0">
                <a:ea typeface="宋体" panose="02010600030101010101" pitchFamily="2" charset="-122"/>
              </a:rPr>
              <a:t>1 (cont.)</a:t>
            </a:r>
          </a:p>
        </p:txBody>
      </p:sp>
      <p:sp>
        <p:nvSpPr>
          <p:cNvPr id="11268" name="Rectangle 3">
            <a:extLst>
              <a:ext uri="{FF2B5EF4-FFF2-40B4-BE49-F238E27FC236}">
                <a16:creationId xmlns:a16="http://schemas.microsoft.com/office/drawing/2014/main" id="{E301E07A-FE87-040F-DDEF-8E0AFC0113DC}"/>
              </a:ext>
            </a:extLst>
          </p:cNvPr>
          <p:cNvSpPr>
            <a:spLocks noChangeArrowheads="1"/>
          </p:cNvSpPr>
          <p:nvPr/>
        </p:nvSpPr>
        <p:spPr bwMode="auto">
          <a:xfrm>
            <a:off x="533400" y="8382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400">
                <a:solidFill>
                  <a:schemeClr val="accent1"/>
                </a:solidFill>
                <a:latin typeface="Arial" panose="020B0604020202020204" pitchFamily="34" charset="0"/>
                <a:ea typeface="宋体" panose="02010600030101010101" pitchFamily="2" charset="-122"/>
              </a:defRPr>
            </a:lvl1pPr>
            <a:lvl2pPr marL="685800" indent="-22860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endParaRPr lang="en-US" altLang="zh-CN" sz="2000">
              <a:solidFill>
                <a:schemeClr val="tx1"/>
              </a:solidFill>
            </a:endParaRPr>
          </a:p>
          <a:p>
            <a:pPr>
              <a:lnSpc>
                <a:spcPct val="90000"/>
              </a:lnSpc>
              <a:spcBef>
                <a:spcPct val="30000"/>
              </a:spcBef>
              <a:buFontTx/>
              <a:buChar char="•"/>
            </a:pPr>
            <a:r>
              <a:rPr lang="en-US" altLang="zh-CN" sz="2000">
                <a:solidFill>
                  <a:schemeClr val="tx1"/>
                </a:solidFill>
              </a:rPr>
              <a:t>Time of Concorde vs. Boeing 747?</a:t>
            </a:r>
          </a:p>
          <a:p>
            <a:pPr lvl="1">
              <a:lnSpc>
                <a:spcPct val="90000"/>
              </a:lnSpc>
              <a:spcBef>
                <a:spcPct val="30000"/>
              </a:spcBef>
              <a:buFontTx/>
              <a:buChar char="•"/>
            </a:pPr>
            <a:r>
              <a:rPr lang="en-US" altLang="zh-CN" sz="2000">
                <a:solidFill>
                  <a:schemeClr val="tx1"/>
                </a:solidFill>
              </a:rPr>
              <a:t>Concord is 1350 mph / 610 mph = 2.2 </a:t>
            </a:r>
            <a:r>
              <a:rPr lang="en-US" altLang="zh-CN" sz="2000"/>
              <a:t>times faster</a:t>
            </a:r>
            <a:endParaRPr lang="en-US" altLang="zh-CN" sz="2000">
              <a:solidFill>
                <a:schemeClr val="tx1"/>
              </a:solidFill>
            </a:endParaRPr>
          </a:p>
          <a:p>
            <a:pPr lvl="1">
              <a:lnSpc>
                <a:spcPct val="90000"/>
              </a:lnSpc>
              <a:spcBef>
                <a:spcPct val="30000"/>
              </a:spcBef>
            </a:pPr>
            <a:r>
              <a:rPr lang="en-US" altLang="zh-CN" sz="2000">
                <a:solidFill>
                  <a:schemeClr val="tx1"/>
                </a:solidFill>
              </a:rPr>
              <a:t>                                                        = 6.5 hours / 3 hours</a:t>
            </a:r>
          </a:p>
          <a:p>
            <a:pPr lvl="1">
              <a:lnSpc>
                <a:spcPct val="90000"/>
              </a:lnSpc>
              <a:spcBef>
                <a:spcPct val="30000"/>
              </a:spcBef>
            </a:pPr>
            <a:endParaRPr lang="en-US" altLang="zh-CN" sz="2000">
              <a:solidFill>
                <a:schemeClr val="tx1"/>
              </a:solidFill>
            </a:endParaRPr>
          </a:p>
          <a:p>
            <a:pPr>
              <a:lnSpc>
                <a:spcPct val="90000"/>
              </a:lnSpc>
              <a:spcBef>
                <a:spcPct val="30000"/>
              </a:spcBef>
              <a:buFontTx/>
              <a:buChar char="•"/>
            </a:pPr>
            <a:r>
              <a:rPr lang="en-US" altLang="zh-CN" sz="2000">
                <a:solidFill>
                  <a:schemeClr val="tx1"/>
                </a:solidFill>
              </a:rPr>
              <a:t>Throughput of Concorde vs. Boeing 747 ?</a:t>
            </a:r>
          </a:p>
          <a:p>
            <a:pPr lvl="1">
              <a:lnSpc>
                <a:spcPct val="90000"/>
              </a:lnSpc>
              <a:spcBef>
                <a:spcPct val="30000"/>
              </a:spcBef>
              <a:buFontTx/>
              <a:buChar char="•"/>
            </a:pPr>
            <a:r>
              <a:rPr lang="en-US" altLang="zh-CN" sz="2000">
                <a:solidFill>
                  <a:schemeClr val="tx1"/>
                </a:solidFill>
              </a:rPr>
              <a:t>Concord is 178,200 pmph / 286,700 pmph = 0.62 </a:t>
            </a:r>
            <a:r>
              <a:rPr lang="en-US" altLang="zh-CN" sz="2000">
                <a:solidFill>
                  <a:schemeClr val="accent2"/>
                </a:solidFill>
              </a:rPr>
              <a:t>“times faster”</a:t>
            </a:r>
          </a:p>
          <a:p>
            <a:pPr lvl="1">
              <a:lnSpc>
                <a:spcPct val="90000"/>
              </a:lnSpc>
              <a:spcBef>
                <a:spcPct val="30000"/>
              </a:spcBef>
              <a:buFontTx/>
              <a:buChar char="•"/>
            </a:pPr>
            <a:r>
              <a:rPr lang="en-US" altLang="zh-CN" sz="2000">
                <a:solidFill>
                  <a:schemeClr val="tx1"/>
                </a:solidFill>
              </a:rPr>
              <a:t>Boeing  is 286,700 pmph / 178,200 pmph	= 1.60 </a:t>
            </a:r>
            <a:r>
              <a:rPr lang="en-US" altLang="zh-CN" sz="2000">
                <a:solidFill>
                  <a:schemeClr val="accent2"/>
                </a:solidFill>
              </a:rPr>
              <a:t>“times faster”</a:t>
            </a:r>
          </a:p>
          <a:p>
            <a:pPr lvl="1">
              <a:lnSpc>
                <a:spcPct val="90000"/>
              </a:lnSpc>
              <a:spcBef>
                <a:spcPct val="30000"/>
              </a:spcBef>
            </a:pPr>
            <a:endParaRPr lang="en-US" altLang="zh-CN" sz="2000">
              <a:solidFill>
                <a:schemeClr val="accent2"/>
              </a:solidFill>
            </a:endParaRPr>
          </a:p>
          <a:p>
            <a:pPr>
              <a:lnSpc>
                <a:spcPct val="90000"/>
              </a:lnSpc>
              <a:spcBef>
                <a:spcPct val="30000"/>
              </a:spcBef>
              <a:buFontTx/>
              <a:buChar char="•"/>
            </a:pPr>
            <a:r>
              <a:rPr lang="en-US" altLang="zh-CN" sz="2000">
                <a:solidFill>
                  <a:schemeClr val="accent2"/>
                </a:solidFill>
              </a:rPr>
              <a:t>Boeing is 1.6 times (“60%”) faster in terms of throughput</a:t>
            </a:r>
          </a:p>
          <a:p>
            <a:pPr>
              <a:lnSpc>
                <a:spcPct val="90000"/>
              </a:lnSpc>
              <a:spcBef>
                <a:spcPct val="30000"/>
              </a:spcBef>
              <a:buFontTx/>
              <a:buChar char="•"/>
            </a:pPr>
            <a:r>
              <a:rPr lang="en-US" altLang="zh-CN" sz="2000">
                <a:solidFill>
                  <a:schemeClr val="accent2"/>
                </a:solidFill>
              </a:rPr>
              <a:t>Concord is 2.2 times (“120%”) faster in terms of flying time</a:t>
            </a:r>
          </a:p>
          <a:p>
            <a:pPr>
              <a:lnSpc>
                <a:spcPct val="90000"/>
              </a:lnSpc>
              <a:spcBef>
                <a:spcPct val="30000"/>
              </a:spcBef>
            </a:pPr>
            <a:endParaRPr lang="en-US" altLang="zh-CN" sz="2000">
              <a:solidFill>
                <a:schemeClr val="tx1"/>
              </a:solidFill>
            </a:endParaRPr>
          </a:p>
        </p:txBody>
      </p:sp>
      <p:sp>
        <p:nvSpPr>
          <p:cNvPr id="61444" name="Rectangle 4">
            <a:extLst>
              <a:ext uri="{FF2B5EF4-FFF2-40B4-BE49-F238E27FC236}">
                <a16:creationId xmlns:a16="http://schemas.microsoft.com/office/drawing/2014/main" id="{04F415BD-51F7-0E19-6910-CD29CEE7C6ED}"/>
              </a:ext>
            </a:extLst>
          </p:cNvPr>
          <p:cNvSpPr>
            <a:spLocks noChangeArrowheads="1"/>
          </p:cNvSpPr>
          <p:nvPr/>
        </p:nvSpPr>
        <p:spPr bwMode="auto">
          <a:xfrm>
            <a:off x="634896" y="5392842"/>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lang="en-US" altLang="zh-CN" sz="2000" dirty="0">
                <a:solidFill>
                  <a:schemeClr val="tx1"/>
                </a:solidFill>
              </a:rPr>
              <a:t>We will focus primarily on execution time for a single job</a:t>
            </a:r>
          </a:p>
          <a:p>
            <a:pPr>
              <a:lnSpc>
                <a:spcPct val="90000"/>
              </a:lnSpc>
              <a:spcBef>
                <a:spcPct val="30000"/>
              </a:spcBef>
            </a:pPr>
            <a:r>
              <a:rPr lang="en-US" altLang="zh-CN" sz="2000" dirty="0"/>
              <a:t>Lots of instructions in a program =&gt; Instruction throughput important!</a:t>
            </a:r>
            <a:endParaRPr lang="en-US" altLang="zh-CN"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1+#ppt_w/2"/>
                                          </p:val>
                                        </p:tav>
                                        <p:tav tm="100000">
                                          <p:val>
                                            <p:strVal val="#ppt_x"/>
                                          </p:val>
                                        </p:tav>
                                      </p:tavLst>
                                    </p:anim>
                                    <p:anim calcmode="lin" valueType="num">
                                      <p:cBhvr additive="base">
                                        <p:cTn id="8"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a:extLst>
              <a:ext uri="{FF2B5EF4-FFF2-40B4-BE49-F238E27FC236}">
                <a16:creationId xmlns:a16="http://schemas.microsoft.com/office/drawing/2014/main" id="{FF6C6B4B-F786-A302-AC30-5B07589F6C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BAA65D9B-75D3-CF4C-A4BA-55188D00DFC7}" type="slidenum">
              <a:rPr lang="en-US" altLang="zh-CN" sz="1400">
                <a:solidFill>
                  <a:schemeClr val="tx1"/>
                </a:solidFill>
                <a:latin typeface="Times New Roman" panose="02020603050405020304" pitchFamily="18" charset="0"/>
              </a:rPr>
              <a:pPr/>
              <a:t>30</a:t>
            </a:fld>
            <a:endParaRPr lang="en-US" altLang="zh-CN" sz="1400">
              <a:solidFill>
                <a:schemeClr val="tx1"/>
              </a:solidFill>
              <a:latin typeface="Times New Roman" panose="02020603050405020304" pitchFamily="18" charset="0"/>
            </a:endParaRPr>
          </a:p>
        </p:txBody>
      </p:sp>
      <p:sp>
        <p:nvSpPr>
          <p:cNvPr id="52227" name="Rectangle 2">
            <a:extLst>
              <a:ext uri="{FF2B5EF4-FFF2-40B4-BE49-F238E27FC236}">
                <a16:creationId xmlns:a16="http://schemas.microsoft.com/office/drawing/2014/main" id="{7C0D8080-31FA-E574-9226-CEDCE6A4EA05}"/>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2228" name="Rectangle 3">
            <a:extLst>
              <a:ext uri="{FF2B5EF4-FFF2-40B4-BE49-F238E27FC236}">
                <a16:creationId xmlns:a16="http://schemas.microsoft.com/office/drawing/2014/main" id="{FE31BE00-1639-E445-676E-7F5F93E58FA8}"/>
              </a:ext>
            </a:extLst>
          </p:cNvPr>
          <p:cNvSpPr>
            <a:spLocks noGrp="1" noChangeArrowheads="1"/>
          </p:cNvSpPr>
          <p:nvPr>
            <p:ph type="body" idx="1"/>
          </p:nvPr>
        </p:nvSpPr>
        <p:spPr>
          <a:xfrm>
            <a:off x="539750" y="836613"/>
            <a:ext cx="7848600" cy="419100"/>
          </a:xfrm>
        </p:spPr>
        <p:txBody>
          <a:bodyPr/>
          <a:lstStyle/>
          <a:p>
            <a:endParaRPr lang="zh-CN" altLang="en-US">
              <a:ea typeface="宋体" panose="02010600030101010101" pitchFamily="2" charset="-122"/>
            </a:endParaRPr>
          </a:p>
        </p:txBody>
      </p:sp>
      <p:pic>
        <p:nvPicPr>
          <p:cNvPr id="52229" name="Picture 4">
            <a:extLst>
              <a:ext uri="{FF2B5EF4-FFF2-40B4-BE49-F238E27FC236}">
                <a16:creationId xmlns:a16="http://schemas.microsoft.com/office/drawing/2014/main" id="{14F10C24-C7C3-0F94-90E8-CBF61B5E9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9646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a:extLst>
              <a:ext uri="{FF2B5EF4-FFF2-40B4-BE49-F238E27FC236}">
                <a16:creationId xmlns:a16="http://schemas.microsoft.com/office/drawing/2014/main" id="{8370AF62-3A9A-B791-CBF8-F825505971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6967922F-DB45-094A-9EFB-7BEF47816AC2}" type="slidenum">
              <a:rPr lang="en-US" altLang="zh-CN" sz="1400">
                <a:solidFill>
                  <a:schemeClr val="tx1"/>
                </a:solidFill>
                <a:latin typeface="Times New Roman" panose="02020603050405020304" pitchFamily="18" charset="0"/>
              </a:rPr>
              <a:pPr/>
              <a:t>31</a:t>
            </a:fld>
            <a:endParaRPr lang="en-US" altLang="zh-CN" sz="1400">
              <a:solidFill>
                <a:schemeClr val="tx1"/>
              </a:solidFill>
              <a:latin typeface="Times New Roman" panose="02020603050405020304" pitchFamily="18" charset="0"/>
            </a:endParaRPr>
          </a:p>
        </p:txBody>
      </p:sp>
      <p:sp>
        <p:nvSpPr>
          <p:cNvPr id="55299" name="Rectangle 2">
            <a:extLst>
              <a:ext uri="{FF2B5EF4-FFF2-40B4-BE49-F238E27FC236}">
                <a16:creationId xmlns:a16="http://schemas.microsoft.com/office/drawing/2014/main" id="{32402FB1-81A0-7464-3631-1ABA7E3D12DA}"/>
              </a:ext>
            </a:extLst>
          </p:cNvPr>
          <p:cNvSpPr>
            <a:spLocks noGrp="1" noChangeArrowheads="1"/>
          </p:cNvSpPr>
          <p:nvPr>
            <p:ph type="title"/>
          </p:nvPr>
        </p:nvSpPr>
        <p:spPr/>
        <p:txBody>
          <a:bodyPr/>
          <a:lstStyle/>
          <a:p>
            <a:r>
              <a:rPr lang="en-US" altLang="zh-TW">
                <a:ea typeface="PMingLiU" panose="02020500000000000000" pitchFamily="18" charset="-120"/>
              </a:rPr>
              <a:t>Evaluating Performance of Two Computers</a:t>
            </a:r>
            <a:endParaRPr lang="en-US" altLang="zh-CN">
              <a:ea typeface="宋体" panose="02010600030101010101" pitchFamily="2" charset="-122"/>
            </a:endParaRPr>
          </a:p>
        </p:txBody>
      </p:sp>
      <p:sp>
        <p:nvSpPr>
          <p:cNvPr id="55300" name="Rectangle 3">
            <a:extLst>
              <a:ext uri="{FF2B5EF4-FFF2-40B4-BE49-F238E27FC236}">
                <a16:creationId xmlns:a16="http://schemas.microsoft.com/office/drawing/2014/main" id="{8D728F00-C1FA-5A7D-D72C-FB01362CBAC1}"/>
              </a:ext>
            </a:extLst>
          </p:cNvPr>
          <p:cNvSpPr>
            <a:spLocks noGrp="1" noChangeArrowheads="1"/>
          </p:cNvSpPr>
          <p:nvPr>
            <p:ph type="body" idx="1"/>
          </p:nvPr>
        </p:nvSpPr>
        <p:spPr>
          <a:xfrm>
            <a:off x="539552" y="908720"/>
            <a:ext cx="8458200" cy="5326202"/>
          </a:xfrm>
        </p:spPr>
        <p:txBody>
          <a:bodyPr/>
          <a:lstStyle/>
          <a:p>
            <a:pPr marL="457200" indent="-457200">
              <a:lnSpc>
                <a:spcPct val="129000"/>
              </a:lnSpc>
              <a:buSzTx/>
              <a:buFontTx/>
              <a:buNone/>
            </a:pPr>
            <a:r>
              <a:rPr lang="en-US" altLang="zh-TW" dirty="0">
                <a:solidFill>
                  <a:schemeClr val="tx2"/>
                </a:solidFill>
                <a:ea typeface="PMingLiU" panose="02020500000000000000" pitchFamily="18" charset="-120"/>
              </a:rPr>
              <a:t>What do you execute?</a:t>
            </a:r>
          </a:p>
          <a:p>
            <a:pPr marL="457200" indent="-457200">
              <a:lnSpc>
                <a:spcPct val="129000"/>
              </a:lnSpc>
              <a:buSzTx/>
              <a:buFontTx/>
              <a:buNone/>
            </a:pPr>
            <a:r>
              <a:rPr lang="en-US" altLang="zh-TW" dirty="0">
                <a:ea typeface="PMingLiU" panose="02020500000000000000" pitchFamily="18" charset="-120"/>
              </a:rPr>
              <a:t>Ideally</a:t>
            </a:r>
          </a:p>
          <a:p>
            <a:pPr marL="457200" indent="-457200">
              <a:lnSpc>
                <a:spcPct val="129000"/>
              </a:lnSpc>
            </a:pPr>
            <a:r>
              <a:rPr lang="en-US" altLang="zh-TW" dirty="0">
                <a:ea typeface="PMingLiU" panose="02020500000000000000" pitchFamily="18" charset="-120"/>
              </a:rPr>
              <a:t>Real applications you use everyday</a:t>
            </a:r>
            <a:endParaRPr lang="en-US" altLang="zh-TW" sz="1200" dirty="0">
              <a:ea typeface="PMingLiU" panose="02020500000000000000" pitchFamily="18" charset="-120"/>
            </a:endParaRPr>
          </a:p>
          <a:p>
            <a:pPr marL="457200" indent="-457200">
              <a:lnSpc>
                <a:spcPct val="129000"/>
              </a:lnSpc>
              <a:buFontTx/>
              <a:buNone/>
            </a:pPr>
            <a:r>
              <a:rPr lang="en-US" altLang="zh-TW" dirty="0">
                <a:ea typeface="PMingLiU" panose="02020500000000000000" pitchFamily="18" charset="-120"/>
              </a:rPr>
              <a:t>In reality</a:t>
            </a:r>
            <a:r>
              <a:rPr lang="en-US" altLang="zh-CN" dirty="0">
                <a:ea typeface="PMingLiU" panose="02020500000000000000" pitchFamily="18" charset="-120"/>
              </a:rPr>
              <a:t>:  </a:t>
            </a:r>
            <a:r>
              <a:rPr lang="en-US" altLang="zh-TW" dirty="0">
                <a:ea typeface="PMingLiU" panose="02020500000000000000" pitchFamily="18" charset="-120"/>
              </a:rPr>
              <a:t>Benchmarks</a:t>
            </a:r>
          </a:p>
          <a:p>
            <a:pPr marL="457200" indent="-457200">
              <a:lnSpc>
                <a:spcPct val="129000"/>
              </a:lnSpc>
              <a:buSzTx/>
              <a:buFont typeface="Times New Roman" panose="02020603050405020304" pitchFamily="18" charset="0"/>
              <a:buChar char="+"/>
            </a:pPr>
            <a:r>
              <a:rPr lang="en-US" altLang="zh-TW" dirty="0">
                <a:ea typeface="PMingLiU" panose="02020500000000000000" pitchFamily="18" charset="-120"/>
              </a:rPr>
              <a:t>Save money and effort</a:t>
            </a:r>
          </a:p>
          <a:p>
            <a:pPr marL="457200" indent="-457200">
              <a:lnSpc>
                <a:spcPct val="129000"/>
              </a:lnSpc>
              <a:buSzTx/>
              <a:buFont typeface="Times New Roman" panose="02020603050405020304" pitchFamily="18" charset="0"/>
              <a:buChar char="+"/>
            </a:pPr>
            <a:r>
              <a:rPr lang="en-US" altLang="zh-TW" dirty="0">
                <a:ea typeface="PMingLiU" panose="02020500000000000000" pitchFamily="18" charset="-120"/>
              </a:rPr>
              <a:t>Smaller than real programs, easier to standardized</a:t>
            </a:r>
          </a:p>
          <a:p>
            <a:pPr marL="457200" indent="-457200">
              <a:lnSpc>
                <a:spcPct val="129000"/>
              </a:lnSpc>
              <a:buSzTx/>
              <a:buFont typeface="Times New Roman" panose="02020603050405020304" pitchFamily="18" charset="0"/>
              <a:buChar char="–"/>
            </a:pPr>
            <a:r>
              <a:rPr lang="en-US" altLang="zh-TW" dirty="0">
                <a:ea typeface="PMingLiU" panose="02020500000000000000" pitchFamily="18" charset="-120"/>
              </a:rPr>
              <a:t>Not representative of real workload</a:t>
            </a:r>
            <a:endParaRPr lang="en-US" altLang="zh-TW" sz="1200" dirty="0">
              <a:ea typeface="PMingLiU" panose="02020500000000000000" pitchFamily="18" charset="-120"/>
            </a:endParaRPr>
          </a:p>
          <a:p>
            <a:pPr marL="457200" indent="-457200">
              <a:lnSpc>
                <a:spcPct val="129000"/>
              </a:lnSpc>
              <a:buSzTx/>
              <a:buFont typeface="Times New Roman" panose="02020603050405020304" pitchFamily="18" charset="0"/>
              <a:buNone/>
            </a:pPr>
            <a:r>
              <a:rPr lang="en-US" altLang="zh-TW" dirty="0">
                <a:ea typeface="PMingLiU" panose="02020500000000000000" pitchFamily="18" charset="-120"/>
              </a:rPr>
              <a:t>To improve the quality of evaluation</a:t>
            </a:r>
          </a:p>
          <a:p>
            <a:pPr marL="457200" indent="-457200">
              <a:lnSpc>
                <a:spcPct val="129000"/>
              </a:lnSpc>
            </a:pPr>
            <a:r>
              <a:rPr lang="en-US" altLang="zh-TW" dirty="0">
                <a:ea typeface="PMingLiU" panose="02020500000000000000" pitchFamily="18" charset="-120"/>
              </a:rPr>
              <a:t>Run a set of benchmarks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a:extLst>
              <a:ext uri="{FF2B5EF4-FFF2-40B4-BE49-F238E27FC236}">
                <a16:creationId xmlns:a16="http://schemas.microsoft.com/office/drawing/2014/main" id="{C60816BE-629C-07B6-1211-A7338E8AE8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883FD7A5-BB38-7D4D-9B4F-747FF5D772C9}" type="slidenum">
              <a:rPr lang="en-US" altLang="zh-CN" sz="1400">
                <a:solidFill>
                  <a:schemeClr val="tx1"/>
                </a:solidFill>
                <a:latin typeface="Times New Roman" panose="02020603050405020304" pitchFamily="18" charset="0"/>
              </a:rPr>
              <a:pPr/>
              <a:t>32</a:t>
            </a:fld>
            <a:endParaRPr lang="en-US" altLang="zh-CN" sz="1400">
              <a:solidFill>
                <a:schemeClr val="tx1"/>
              </a:solidFill>
              <a:latin typeface="Times New Roman" panose="02020603050405020304" pitchFamily="18" charset="0"/>
            </a:endParaRPr>
          </a:p>
        </p:txBody>
      </p:sp>
      <p:sp>
        <p:nvSpPr>
          <p:cNvPr id="57347" name="Rectangle 2">
            <a:extLst>
              <a:ext uri="{FF2B5EF4-FFF2-40B4-BE49-F238E27FC236}">
                <a16:creationId xmlns:a16="http://schemas.microsoft.com/office/drawing/2014/main" id="{ED0C8805-FA04-DCDC-1F9A-3949AEEC6509}"/>
              </a:ext>
            </a:extLst>
          </p:cNvPr>
          <p:cNvSpPr>
            <a:spLocks noGrp="1" noChangeArrowheads="1"/>
          </p:cNvSpPr>
          <p:nvPr>
            <p:ph type="title"/>
          </p:nvPr>
        </p:nvSpPr>
        <p:spPr>
          <a:xfrm>
            <a:off x="762000" y="304800"/>
            <a:ext cx="3297238" cy="368300"/>
          </a:xfrm>
        </p:spPr>
        <p:txBody>
          <a:bodyPr/>
          <a:lstStyle/>
          <a:p>
            <a:r>
              <a:rPr lang="en-US" altLang="zh-CN">
                <a:ea typeface="宋体" panose="02010600030101010101" pitchFamily="2" charset="-122"/>
              </a:rPr>
              <a:t>Benchmark Examples</a:t>
            </a:r>
          </a:p>
        </p:txBody>
      </p:sp>
      <p:sp>
        <p:nvSpPr>
          <p:cNvPr id="57348" name="Rectangle 3">
            <a:extLst>
              <a:ext uri="{FF2B5EF4-FFF2-40B4-BE49-F238E27FC236}">
                <a16:creationId xmlns:a16="http://schemas.microsoft.com/office/drawing/2014/main" id="{9467314D-C574-4346-1E18-5C54A739A92C}"/>
              </a:ext>
            </a:extLst>
          </p:cNvPr>
          <p:cNvSpPr>
            <a:spLocks noGrp="1" noChangeArrowheads="1"/>
          </p:cNvSpPr>
          <p:nvPr>
            <p:ph type="body" idx="1"/>
          </p:nvPr>
        </p:nvSpPr>
        <p:spPr>
          <a:xfrm>
            <a:off x="571500" y="928688"/>
            <a:ext cx="7848600" cy="5418137"/>
          </a:xfrm>
        </p:spPr>
        <p:txBody>
          <a:bodyPr/>
          <a:lstStyle/>
          <a:p>
            <a:r>
              <a:rPr lang="en-US" altLang="zh-CN" dirty="0">
                <a:ea typeface="宋体" panose="02010600030101010101" pitchFamily="2" charset="-122"/>
              </a:rPr>
              <a:t>CPU Benchmark</a:t>
            </a:r>
          </a:p>
          <a:p>
            <a:pPr lvl="1"/>
            <a:r>
              <a:rPr lang="en-US" altLang="zh-CN" dirty="0">
                <a:ea typeface="宋体" panose="02010600030101010101" pitchFamily="2" charset="-122"/>
              </a:rPr>
              <a:t>SPEC89/92/95/2000/2006/2017</a:t>
            </a:r>
          </a:p>
          <a:p>
            <a:pPr lvl="1"/>
            <a:r>
              <a:rPr lang="en-US" altLang="zh-CN" dirty="0">
                <a:ea typeface="宋体" panose="02010600030101010101" pitchFamily="2" charset="-122"/>
              </a:rPr>
              <a:t>Berkeley Multimedia Workload</a:t>
            </a:r>
          </a:p>
          <a:p>
            <a:r>
              <a:rPr lang="en-US" altLang="zh-CN" dirty="0">
                <a:ea typeface="宋体" panose="02010600030101010101" pitchFamily="2" charset="-122"/>
              </a:rPr>
              <a:t>Transaction Benchmark</a:t>
            </a:r>
          </a:p>
          <a:p>
            <a:pPr lvl="1"/>
            <a:r>
              <a:rPr lang="en-US" altLang="zh-CN" dirty="0">
                <a:ea typeface="宋体" panose="02010600030101010101" pitchFamily="2" charset="-122"/>
              </a:rPr>
              <a:t>TPC-C / TPC-D</a:t>
            </a:r>
          </a:p>
          <a:p>
            <a:r>
              <a:rPr lang="en-US" altLang="zh-CN" dirty="0">
                <a:ea typeface="宋体" panose="02010600030101010101" pitchFamily="2" charset="-122"/>
              </a:rPr>
              <a:t>3D Benchmark</a:t>
            </a:r>
          </a:p>
          <a:p>
            <a:pPr lvl="1"/>
            <a:r>
              <a:rPr lang="en-US" altLang="zh-CN" dirty="0">
                <a:ea typeface="宋体" panose="02010600030101010101" pitchFamily="2" charset="-122"/>
              </a:rPr>
              <a:t>3DMark 2001</a:t>
            </a:r>
          </a:p>
          <a:p>
            <a:r>
              <a:rPr lang="en-US" altLang="zh-CN" dirty="0">
                <a:ea typeface="宋体" panose="02010600030101010101" pitchFamily="2" charset="-122"/>
              </a:rPr>
              <a:t>Kernel Benchmark</a:t>
            </a:r>
          </a:p>
          <a:p>
            <a:pPr lvl="1"/>
            <a:r>
              <a:rPr lang="en-US" altLang="zh-CN" dirty="0" err="1">
                <a:ea typeface="宋体" panose="02010600030101010101" pitchFamily="2" charset="-122"/>
              </a:rPr>
              <a:t>Linpack</a:t>
            </a:r>
            <a:r>
              <a:rPr lang="en-US" altLang="zh-CN" dirty="0">
                <a:ea typeface="宋体" panose="02010600030101010101" pitchFamily="2" charset="-122"/>
              </a:rPr>
              <a:t> or Livermore loops</a:t>
            </a:r>
          </a:p>
          <a:p>
            <a:r>
              <a:rPr lang="en-US" altLang="zh-CN" dirty="0">
                <a:ea typeface="宋体" panose="02010600030101010101" pitchFamily="2" charset="-122"/>
              </a:rPr>
              <a:t>Microbenchmark</a:t>
            </a:r>
          </a:p>
          <a:p>
            <a:pPr lvl="1"/>
            <a:r>
              <a:rPr lang="en-US" altLang="zh-CN" dirty="0">
                <a:ea typeface="宋体" panose="02010600030101010101" pitchFamily="2" charset="-122"/>
              </a:rPr>
              <a:t>Whetstone and Dhrystone</a:t>
            </a:r>
          </a:p>
          <a:p>
            <a:pPr lvl="1"/>
            <a:r>
              <a:rPr lang="en-US" altLang="zh-CN" dirty="0">
                <a:ea typeface="宋体" panose="02010600030101010101" pitchFamily="2" charset="-122"/>
              </a:rPr>
              <a:t>Try to match real application characteristics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a:extLst>
              <a:ext uri="{FF2B5EF4-FFF2-40B4-BE49-F238E27FC236}">
                <a16:creationId xmlns:a16="http://schemas.microsoft.com/office/drawing/2014/main" id="{00B95C1C-FDE7-8BFE-9B2F-4C6DDACF6773}"/>
              </a:ext>
            </a:extLst>
          </p:cNvPr>
          <p:cNvSpPr>
            <a:spLocks noGrp="1"/>
          </p:cNvSpPr>
          <p:nvPr>
            <p:ph type="sldNum" sz="quarter" idx="11"/>
          </p:nvPr>
        </p:nvSpPr>
        <p:spPr>
          <a:xfrm>
            <a:off x="6372200" y="629639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7150D007-AF91-FC45-B1F0-40B851065AD6}" type="slidenum">
              <a:rPr lang="en-US" altLang="zh-CN" sz="1400">
                <a:solidFill>
                  <a:schemeClr val="tx1"/>
                </a:solidFill>
                <a:latin typeface="Times New Roman" panose="02020603050405020304" pitchFamily="18" charset="0"/>
              </a:rPr>
              <a:pPr/>
              <a:t>33</a:t>
            </a:fld>
            <a:endParaRPr lang="en-US" altLang="zh-CN" sz="1400" dirty="0">
              <a:solidFill>
                <a:schemeClr val="tx1"/>
              </a:solidFill>
              <a:latin typeface="Times New Roman" panose="02020603050405020304" pitchFamily="18" charset="0"/>
            </a:endParaRPr>
          </a:p>
        </p:txBody>
      </p:sp>
      <p:sp>
        <p:nvSpPr>
          <p:cNvPr id="56323" name="Rectangle 2">
            <a:extLst>
              <a:ext uri="{FF2B5EF4-FFF2-40B4-BE49-F238E27FC236}">
                <a16:creationId xmlns:a16="http://schemas.microsoft.com/office/drawing/2014/main" id="{4C743298-D3EC-E475-D4F1-2C4C02B48DD3}"/>
              </a:ext>
            </a:extLst>
          </p:cNvPr>
          <p:cNvSpPr>
            <a:spLocks noGrp="1" noChangeArrowheads="1"/>
          </p:cNvSpPr>
          <p:nvPr>
            <p:ph type="title"/>
          </p:nvPr>
        </p:nvSpPr>
        <p:spPr>
          <a:xfrm>
            <a:off x="762000" y="304800"/>
            <a:ext cx="3543300" cy="368300"/>
          </a:xfrm>
        </p:spPr>
        <p:txBody>
          <a:bodyPr/>
          <a:lstStyle/>
          <a:p>
            <a:r>
              <a:rPr lang="en-US" altLang="zh-CN">
                <a:ea typeface="宋体" panose="02010600030101010101" pitchFamily="2" charset="-122"/>
              </a:rPr>
              <a:t>Other Evaluation Tools </a:t>
            </a:r>
          </a:p>
        </p:txBody>
      </p:sp>
      <p:sp>
        <p:nvSpPr>
          <p:cNvPr id="56324" name="Rectangle 3">
            <a:extLst>
              <a:ext uri="{FF2B5EF4-FFF2-40B4-BE49-F238E27FC236}">
                <a16:creationId xmlns:a16="http://schemas.microsoft.com/office/drawing/2014/main" id="{DA3BEF19-0915-5195-4D23-AC407D3E314E}"/>
              </a:ext>
            </a:extLst>
          </p:cNvPr>
          <p:cNvSpPr>
            <a:spLocks noGrp="1" noChangeArrowheads="1"/>
          </p:cNvSpPr>
          <p:nvPr>
            <p:ph type="body" idx="1"/>
          </p:nvPr>
        </p:nvSpPr>
        <p:spPr>
          <a:xfrm>
            <a:off x="500063" y="1000125"/>
            <a:ext cx="7848600" cy="5414111"/>
          </a:xfrm>
        </p:spPr>
        <p:txBody>
          <a:bodyPr/>
          <a:lstStyle/>
          <a:p>
            <a:pPr>
              <a:lnSpc>
                <a:spcPct val="150000"/>
              </a:lnSpc>
            </a:pPr>
            <a:r>
              <a:rPr lang="en-US" altLang="zh-CN" dirty="0">
                <a:ea typeface="宋体" panose="02010600030101010101" pitchFamily="2" charset="-122"/>
              </a:rPr>
              <a:t>Simulator</a:t>
            </a:r>
          </a:p>
          <a:p>
            <a:pPr lvl="1">
              <a:lnSpc>
                <a:spcPct val="150000"/>
              </a:lnSpc>
            </a:pPr>
            <a:r>
              <a:rPr lang="en-US" altLang="zh-CN" dirty="0">
                <a:ea typeface="宋体" panose="02010600030101010101" pitchFamily="2" charset="-122"/>
              </a:rPr>
              <a:t>Speed</a:t>
            </a:r>
          </a:p>
          <a:p>
            <a:pPr lvl="1">
              <a:lnSpc>
                <a:spcPct val="150000"/>
              </a:lnSpc>
            </a:pPr>
            <a:r>
              <a:rPr lang="en-US" altLang="zh-CN" dirty="0">
                <a:ea typeface="宋体" panose="02010600030101010101" pitchFamily="2" charset="-122"/>
              </a:rPr>
              <a:t>Accuracy </a:t>
            </a:r>
          </a:p>
          <a:p>
            <a:pPr>
              <a:lnSpc>
                <a:spcPct val="150000"/>
              </a:lnSpc>
            </a:pPr>
            <a:r>
              <a:rPr lang="en-US" altLang="zh-CN" dirty="0">
                <a:ea typeface="宋体" panose="02010600030101010101" pitchFamily="2" charset="-122"/>
              </a:rPr>
              <a:t>Trace</a:t>
            </a:r>
          </a:p>
          <a:p>
            <a:pPr lvl="1">
              <a:lnSpc>
                <a:spcPct val="150000"/>
              </a:lnSpc>
            </a:pPr>
            <a:r>
              <a:rPr lang="en-US" altLang="zh-CN" dirty="0">
                <a:ea typeface="宋体" panose="02010600030101010101" pitchFamily="2" charset="-122"/>
              </a:rPr>
              <a:t>Replay recorded accesses</a:t>
            </a:r>
          </a:p>
          <a:p>
            <a:pPr lvl="1">
              <a:lnSpc>
                <a:spcPct val="150000"/>
              </a:lnSpc>
            </a:pPr>
            <a:r>
              <a:rPr lang="en-US" altLang="zh-CN" dirty="0">
                <a:ea typeface="宋体" panose="02010600030101010101" pitchFamily="2" charset="-122"/>
              </a:rPr>
              <a:t>Cache, branch, register</a:t>
            </a:r>
          </a:p>
          <a:p>
            <a:pPr lvl="1">
              <a:lnSpc>
                <a:spcPct val="150000"/>
              </a:lnSpc>
            </a:pPr>
            <a:r>
              <a:rPr lang="en-US" altLang="zh-CN" dirty="0">
                <a:ea typeface="宋体" panose="02010600030101010101" pitchFamily="2" charset="-122"/>
              </a:rPr>
              <a:t>File/network access</a:t>
            </a:r>
          </a:p>
          <a:p>
            <a:pPr lvl="1">
              <a:lnSpc>
                <a:spcPct val="150000"/>
              </a:lnSpc>
            </a:pP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a:t>
            </a:r>
          </a:p>
          <a:p>
            <a:pPr>
              <a:lnSpc>
                <a:spcPct val="150000"/>
              </a:lnSpc>
            </a:pPr>
            <a:r>
              <a:rPr lang="en-US" altLang="zh-CN" dirty="0">
                <a:ea typeface="宋体" panose="02010600030101010101" pitchFamily="2" charset="-122"/>
              </a:rPr>
              <a:t>Analysis methods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a:extLst>
              <a:ext uri="{FF2B5EF4-FFF2-40B4-BE49-F238E27FC236}">
                <a16:creationId xmlns:a16="http://schemas.microsoft.com/office/drawing/2014/main" id="{447CE90D-DF84-7547-E9E6-72F866081D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B3081667-4257-664A-A46A-64D34D300DB0}" type="slidenum">
              <a:rPr lang="en-US" altLang="zh-CN" sz="1400">
                <a:solidFill>
                  <a:schemeClr val="tx1"/>
                </a:solidFill>
                <a:latin typeface="Times New Roman" panose="02020603050405020304" pitchFamily="18" charset="0"/>
              </a:rPr>
              <a:pPr/>
              <a:t>34</a:t>
            </a:fld>
            <a:endParaRPr lang="en-US" altLang="zh-CN" sz="1400">
              <a:solidFill>
                <a:schemeClr val="tx1"/>
              </a:solidFill>
              <a:latin typeface="Times New Roman" panose="02020603050405020304" pitchFamily="18" charset="0"/>
            </a:endParaRPr>
          </a:p>
        </p:txBody>
      </p:sp>
      <p:sp>
        <p:nvSpPr>
          <p:cNvPr id="58371" name="Rectangle 2">
            <a:extLst>
              <a:ext uri="{FF2B5EF4-FFF2-40B4-BE49-F238E27FC236}">
                <a16:creationId xmlns:a16="http://schemas.microsoft.com/office/drawing/2014/main" id="{754F0598-D1A6-9C3E-8DC0-C3820CB14347}"/>
              </a:ext>
            </a:extLst>
          </p:cNvPr>
          <p:cNvSpPr>
            <a:spLocks noGrp="1" noChangeArrowheads="1"/>
          </p:cNvSpPr>
          <p:nvPr>
            <p:ph type="title"/>
          </p:nvPr>
        </p:nvSpPr>
        <p:spPr>
          <a:xfrm>
            <a:off x="428625" y="317353"/>
            <a:ext cx="7862888" cy="368300"/>
          </a:xfrm>
        </p:spPr>
        <p:txBody>
          <a:bodyPr/>
          <a:lstStyle/>
          <a:p>
            <a:r>
              <a:rPr lang="en-US" altLang="zh-CN" dirty="0">
                <a:ea typeface="宋体" panose="02010600030101010101" pitchFamily="2" charset="-122"/>
              </a:rPr>
              <a:t>Be careful what you report (and what others report…)</a:t>
            </a:r>
          </a:p>
        </p:txBody>
      </p:sp>
      <p:sp>
        <p:nvSpPr>
          <p:cNvPr id="58372" name="Rectangle 3">
            <a:extLst>
              <a:ext uri="{FF2B5EF4-FFF2-40B4-BE49-F238E27FC236}">
                <a16:creationId xmlns:a16="http://schemas.microsoft.com/office/drawing/2014/main" id="{3BA37F04-700B-44AE-617C-C11547B15F20}"/>
              </a:ext>
            </a:extLst>
          </p:cNvPr>
          <p:cNvSpPr>
            <a:spLocks noGrp="1" noChangeArrowheads="1"/>
          </p:cNvSpPr>
          <p:nvPr>
            <p:ph type="body" idx="1"/>
          </p:nvPr>
        </p:nvSpPr>
        <p:spPr>
          <a:xfrm>
            <a:off x="428624" y="928688"/>
            <a:ext cx="8103815" cy="5650714"/>
          </a:xfrm>
        </p:spPr>
        <p:txBody>
          <a:bodyPr/>
          <a:lstStyle/>
          <a:p>
            <a:pPr>
              <a:lnSpc>
                <a:spcPct val="129000"/>
              </a:lnSpc>
            </a:pPr>
            <a:r>
              <a:rPr lang="en-US" altLang="zh-CN" dirty="0">
                <a:ea typeface="宋体" panose="02010600030101010101" pitchFamily="2" charset="-122"/>
              </a:rPr>
              <a:t>Killer Application takes </a:t>
            </a:r>
            <a:r>
              <a:rPr lang="en-US" altLang="zh-CN" i="1" dirty="0">
                <a:ea typeface="宋体" panose="02010600030101010101" pitchFamily="2" charset="-122"/>
              </a:rPr>
              <a:t>X </a:t>
            </a:r>
            <a:r>
              <a:rPr lang="en-US" altLang="zh-CN" dirty="0">
                <a:ea typeface="宋体" panose="02010600030101010101" pitchFamily="2" charset="-122"/>
              </a:rPr>
              <a:t>seconds on machine </a:t>
            </a:r>
            <a:r>
              <a:rPr lang="en-US" altLang="zh-CN" i="1" dirty="0">
                <a:ea typeface="宋体" panose="02010600030101010101" pitchFamily="2" charset="-122"/>
              </a:rPr>
              <a:t>Y</a:t>
            </a:r>
          </a:p>
          <a:p>
            <a:pPr lvl="1">
              <a:lnSpc>
                <a:spcPct val="129000"/>
              </a:lnSpc>
            </a:pPr>
            <a:r>
              <a:rPr lang="en-US" altLang="zh-CN" dirty="0">
                <a:ea typeface="宋体" panose="02010600030101010101" pitchFamily="2" charset="-122"/>
              </a:rPr>
              <a:t>What implementation of the application?</a:t>
            </a:r>
          </a:p>
          <a:p>
            <a:pPr lvl="1">
              <a:lnSpc>
                <a:spcPct val="129000"/>
              </a:lnSpc>
            </a:pPr>
            <a:r>
              <a:rPr lang="en-US" altLang="zh-CN" b="0" dirty="0">
                <a:ea typeface="宋体" panose="02010600030101010101" pitchFamily="2" charset="-122"/>
              </a:rPr>
              <a:t> </a:t>
            </a:r>
            <a:r>
              <a:rPr lang="en-US" altLang="zh-CN" dirty="0">
                <a:ea typeface="宋体" panose="02010600030101010101" pitchFamily="2" charset="-122"/>
              </a:rPr>
              <a:t>What is the input? What were the options?</a:t>
            </a:r>
          </a:p>
          <a:p>
            <a:pPr lvl="1">
              <a:lnSpc>
                <a:spcPct val="129000"/>
              </a:lnSpc>
            </a:pPr>
            <a:r>
              <a:rPr lang="en-US" altLang="zh-CN" b="0" dirty="0">
                <a:ea typeface="宋体" panose="02010600030101010101" pitchFamily="2" charset="-122"/>
              </a:rPr>
              <a:t> </a:t>
            </a:r>
            <a:r>
              <a:rPr lang="en-US" altLang="zh-CN" dirty="0">
                <a:ea typeface="宋体" panose="02010600030101010101" pitchFamily="2" charset="-122"/>
              </a:rPr>
              <a:t>What compiler? What optimizations?</a:t>
            </a:r>
          </a:p>
          <a:p>
            <a:pPr lvl="1">
              <a:lnSpc>
                <a:spcPct val="129000"/>
              </a:lnSpc>
            </a:pPr>
            <a:r>
              <a:rPr lang="en-US" altLang="zh-CN" b="0" dirty="0">
                <a:ea typeface="宋体" panose="02010600030101010101" pitchFamily="2" charset="-122"/>
              </a:rPr>
              <a:t> </a:t>
            </a:r>
            <a:r>
              <a:rPr lang="en-US" altLang="zh-CN" dirty="0">
                <a:ea typeface="宋体" panose="02010600030101010101" pitchFamily="2" charset="-122"/>
              </a:rPr>
              <a:t>What machine configuration? Disk speed? Memory capacity? Etc.</a:t>
            </a:r>
          </a:p>
          <a:p>
            <a:pPr>
              <a:lnSpc>
                <a:spcPct val="129000"/>
              </a:lnSpc>
            </a:pPr>
            <a:r>
              <a:rPr lang="en-US" altLang="zh-CN" b="0" dirty="0">
                <a:ea typeface="宋体" panose="02010600030101010101" pitchFamily="2" charset="-122"/>
              </a:rPr>
              <a:t> </a:t>
            </a:r>
            <a:r>
              <a:rPr lang="en-US" altLang="zh-CN" dirty="0">
                <a:ea typeface="宋体" panose="02010600030101010101" pitchFamily="2" charset="-122"/>
              </a:rPr>
              <a:t>Could you (or someone else) reproduce the results?</a:t>
            </a:r>
          </a:p>
          <a:p>
            <a:pPr>
              <a:lnSpc>
                <a:spcPct val="129000"/>
              </a:lnSpc>
            </a:pPr>
            <a:r>
              <a:rPr lang="en-US" altLang="zh-CN" b="0" dirty="0">
                <a:ea typeface="宋体" panose="02010600030101010101" pitchFamily="2" charset="-122"/>
              </a:rPr>
              <a:t> </a:t>
            </a:r>
            <a:r>
              <a:rPr lang="en-US" altLang="zh-CN" dirty="0">
                <a:ea typeface="宋体" panose="02010600030101010101" pitchFamily="2" charset="-122"/>
              </a:rPr>
              <a:t>You can always reproduce the results of a car magazine</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s performance review </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 why not an architectural experiment???</a:t>
            </a:r>
            <a:endParaRPr lang="en-US" altLang="zh-CN" b="0"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1C7A7779-1D3C-316C-8CC0-51A3A1A82A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547FDF3E-B4AA-F941-A8DB-D08FFD39AD49}" type="slidenum">
              <a:rPr lang="en-US" altLang="zh-CN" sz="1400">
                <a:solidFill>
                  <a:schemeClr val="tx1"/>
                </a:solidFill>
                <a:latin typeface="Times New Roman" panose="02020603050405020304" pitchFamily="18" charset="0"/>
              </a:rPr>
              <a:pPr/>
              <a:t>35</a:t>
            </a:fld>
            <a:endParaRPr lang="en-US" altLang="zh-CN" sz="1400">
              <a:solidFill>
                <a:schemeClr val="tx1"/>
              </a:solidFill>
              <a:latin typeface="Times New Roman" panose="02020603050405020304" pitchFamily="18" charset="0"/>
            </a:endParaRPr>
          </a:p>
        </p:txBody>
      </p:sp>
      <p:sp>
        <p:nvSpPr>
          <p:cNvPr id="59395" name="Rectangle 2">
            <a:extLst>
              <a:ext uri="{FF2B5EF4-FFF2-40B4-BE49-F238E27FC236}">
                <a16:creationId xmlns:a16="http://schemas.microsoft.com/office/drawing/2014/main" id="{2945E738-2DE1-C4E9-DA3C-47188B621EBA}"/>
              </a:ext>
            </a:extLst>
          </p:cNvPr>
          <p:cNvSpPr>
            <a:spLocks noGrp="1" noChangeArrowheads="1"/>
          </p:cNvSpPr>
          <p:nvPr>
            <p:ph type="title"/>
          </p:nvPr>
        </p:nvSpPr>
        <p:spPr>
          <a:xfrm>
            <a:off x="762000" y="304800"/>
            <a:ext cx="5799138" cy="368300"/>
          </a:xfrm>
        </p:spPr>
        <p:txBody>
          <a:bodyPr/>
          <a:lstStyle/>
          <a:p>
            <a:r>
              <a:rPr lang="en-US" altLang="zh-CN">
                <a:ea typeface="宋体" panose="02010600030101010101" pitchFamily="2" charset="-122"/>
              </a:rPr>
              <a:t>Improving Performance: Fundamentals</a:t>
            </a:r>
          </a:p>
        </p:txBody>
      </p:sp>
      <p:sp>
        <p:nvSpPr>
          <p:cNvPr id="59396" name="Rectangle 3">
            <a:extLst>
              <a:ext uri="{FF2B5EF4-FFF2-40B4-BE49-F238E27FC236}">
                <a16:creationId xmlns:a16="http://schemas.microsoft.com/office/drawing/2014/main" id="{1DC12076-C401-C1F5-E7B3-686B76AF2ABA}"/>
              </a:ext>
            </a:extLst>
          </p:cNvPr>
          <p:cNvSpPr>
            <a:spLocks noGrp="1" noChangeArrowheads="1"/>
          </p:cNvSpPr>
          <p:nvPr>
            <p:ph type="body" idx="1"/>
          </p:nvPr>
        </p:nvSpPr>
        <p:spPr>
          <a:xfrm>
            <a:off x="571500" y="1000125"/>
            <a:ext cx="7848600" cy="4355103"/>
          </a:xfrm>
        </p:spPr>
        <p:txBody>
          <a:bodyPr/>
          <a:lstStyle/>
          <a:p>
            <a:pPr>
              <a:lnSpc>
                <a:spcPct val="200000"/>
              </a:lnSpc>
            </a:pPr>
            <a:r>
              <a:rPr lang="en-US" altLang="zh-CN" dirty="0">
                <a:ea typeface="宋体" panose="02010600030101010101" pitchFamily="2" charset="-122"/>
              </a:rPr>
              <a:t>Suppose we have a machine with two instructions</a:t>
            </a:r>
          </a:p>
          <a:p>
            <a:pPr lvl="1">
              <a:lnSpc>
                <a:spcPct val="200000"/>
              </a:lnSpc>
            </a:pPr>
            <a:r>
              <a:rPr lang="en-US" altLang="zh-CN" dirty="0">
                <a:ea typeface="宋体" panose="02010600030101010101" pitchFamily="2" charset="-122"/>
              </a:rPr>
              <a:t>Instruction A executes in 100 cycles</a:t>
            </a:r>
          </a:p>
          <a:p>
            <a:pPr lvl="1">
              <a:lnSpc>
                <a:spcPct val="200000"/>
              </a:lnSpc>
            </a:pPr>
            <a:r>
              <a:rPr lang="en-US" altLang="zh-CN" dirty="0">
                <a:ea typeface="宋体" panose="02010600030101010101" pitchFamily="2" charset="-122"/>
              </a:rPr>
              <a:t>Instruction B executes in 2 cycles</a:t>
            </a:r>
          </a:p>
          <a:p>
            <a:pPr>
              <a:lnSpc>
                <a:spcPct val="200000"/>
              </a:lnSpc>
            </a:pPr>
            <a:r>
              <a:rPr lang="en-US" altLang="zh-CN" b="0" dirty="0">
                <a:ea typeface="宋体" panose="02010600030101010101" pitchFamily="2" charset="-122"/>
              </a:rPr>
              <a:t> </a:t>
            </a:r>
            <a:r>
              <a:rPr lang="en-US" altLang="zh-CN" dirty="0">
                <a:ea typeface="宋体" panose="02010600030101010101" pitchFamily="2" charset="-122"/>
              </a:rPr>
              <a:t>We want better performance</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a:t>
            </a:r>
          </a:p>
          <a:p>
            <a:pPr lvl="1">
              <a:lnSpc>
                <a:spcPct val="200000"/>
              </a:lnSpc>
            </a:pPr>
            <a:r>
              <a:rPr lang="en-US" altLang="zh-CN" dirty="0">
                <a:ea typeface="宋体" panose="02010600030101010101" pitchFamily="2" charset="-122"/>
              </a:rPr>
              <a:t>Which instruction do we improve?</a:t>
            </a:r>
            <a:endParaRPr lang="en-US" altLang="zh-CN" b="0"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a:extLst>
              <a:ext uri="{FF2B5EF4-FFF2-40B4-BE49-F238E27FC236}">
                <a16:creationId xmlns:a16="http://schemas.microsoft.com/office/drawing/2014/main" id="{0CB48EA1-0C84-A84C-C893-C26589B60F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4C9148B5-DCC7-7343-A534-7CC1CC82EC8C}" type="slidenum">
              <a:rPr lang="en-US" altLang="zh-CN" sz="1400">
                <a:solidFill>
                  <a:schemeClr val="tx1"/>
                </a:solidFill>
                <a:latin typeface="Times New Roman" panose="02020603050405020304" pitchFamily="18" charset="0"/>
              </a:rPr>
              <a:pPr/>
              <a:t>36</a:t>
            </a:fld>
            <a:endParaRPr lang="en-US" altLang="zh-CN" sz="1400">
              <a:solidFill>
                <a:schemeClr val="tx1"/>
              </a:solidFill>
              <a:latin typeface="Times New Roman" panose="02020603050405020304" pitchFamily="18" charset="0"/>
            </a:endParaRPr>
          </a:p>
        </p:txBody>
      </p:sp>
      <p:sp>
        <p:nvSpPr>
          <p:cNvPr id="60419" name="Rectangle 2">
            <a:extLst>
              <a:ext uri="{FF2B5EF4-FFF2-40B4-BE49-F238E27FC236}">
                <a16:creationId xmlns:a16="http://schemas.microsoft.com/office/drawing/2014/main" id="{265ABFEB-C652-6985-B89B-F8BC7893E571}"/>
              </a:ext>
            </a:extLst>
          </p:cNvPr>
          <p:cNvSpPr>
            <a:spLocks noGrp="1" noChangeArrowheads="1"/>
          </p:cNvSpPr>
          <p:nvPr>
            <p:ph type="title"/>
          </p:nvPr>
        </p:nvSpPr>
        <p:spPr>
          <a:xfrm>
            <a:off x="428625" y="368365"/>
            <a:ext cx="4749800" cy="368300"/>
          </a:xfrm>
        </p:spPr>
        <p:txBody>
          <a:bodyPr/>
          <a:lstStyle/>
          <a:p>
            <a:r>
              <a:rPr lang="en-US" altLang="zh-TW">
                <a:ea typeface="PMingLiU" panose="02020500000000000000" pitchFamily="18" charset="-120"/>
              </a:rPr>
              <a:t>Our Goal</a:t>
            </a:r>
            <a:r>
              <a:rPr lang="en-US" altLang="zh-CN">
                <a:ea typeface="宋体" panose="02010600030101010101" pitchFamily="2" charset="-122"/>
              </a:rPr>
              <a:t>: Improve Performance</a:t>
            </a:r>
          </a:p>
        </p:txBody>
      </p:sp>
      <p:sp>
        <p:nvSpPr>
          <p:cNvPr id="60420" name="Rectangle 3">
            <a:extLst>
              <a:ext uri="{FF2B5EF4-FFF2-40B4-BE49-F238E27FC236}">
                <a16:creationId xmlns:a16="http://schemas.microsoft.com/office/drawing/2014/main" id="{FF011571-45E1-7ADA-7F75-999DA3D3089A}"/>
              </a:ext>
            </a:extLst>
          </p:cNvPr>
          <p:cNvSpPr>
            <a:spLocks noGrp="1" noChangeArrowheads="1"/>
          </p:cNvSpPr>
          <p:nvPr>
            <p:ph type="body" idx="1"/>
          </p:nvPr>
        </p:nvSpPr>
        <p:spPr>
          <a:xfrm>
            <a:off x="428625" y="1000125"/>
            <a:ext cx="8458200" cy="5121210"/>
          </a:xfrm>
        </p:spPr>
        <p:txBody>
          <a:bodyPr/>
          <a:lstStyle/>
          <a:p>
            <a:pPr algn="ctr">
              <a:lnSpc>
                <a:spcPct val="150000"/>
              </a:lnSpc>
              <a:buFontTx/>
              <a:buNone/>
            </a:pPr>
            <a:r>
              <a:rPr lang="en-US" altLang="zh-TW" dirty="0">
                <a:solidFill>
                  <a:schemeClr val="tx2"/>
                </a:solidFill>
                <a:ea typeface="PMingLiU" panose="02020500000000000000" pitchFamily="18" charset="-120"/>
              </a:rPr>
              <a:t>Minimize time which is a product, NOT isolated terms</a:t>
            </a:r>
          </a:p>
          <a:p>
            <a:pPr>
              <a:lnSpc>
                <a:spcPct val="150000"/>
              </a:lnSpc>
            </a:pPr>
            <a:r>
              <a:rPr lang="en-US" altLang="zh-TW" dirty="0">
                <a:solidFill>
                  <a:schemeClr val="tx2"/>
                </a:solidFill>
                <a:ea typeface="PMingLiU" panose="02020500000000000000" pitchFamily="18" charset="-120"/>
              </a:rPr>
              <a:t>Why?</a:t>
            </a:r>
          </a:p>
          <a:p>
            <a:pPr>
              <a:lnSpc>
                <a:spcPct val="150000"/>
              </a:lnSpc>
            </a:pPr>
            <a:r>
              <a:rPr lang="en-US" altLang="zh-TW" dirty="0">
                <a:ea typeface="PMingLiU" panose="02020500000000000000" pitchFamily="18" charset="-120"/>
              </a:rPr>
              <a:t>These terms are not necessary independent of each other</a:t>
            </a:r>
          </a:p>
          <a:p>
            <a:pPr>
              <a:lnSpc>
                <a:spcPct val="150000"/>
              </a:lnSpc>
              <a:buFontTx/>
              <a:buNone/>
            </a:pPr>
            <a:r>
              <a:rPr lang="en-US" altLang="zh-TW" dirty="0">
                <a:ea typeface="PMingLiU" panose="02020500000000000000" pitchFamily="18" charset="-120"/>
              </a:rPr>
              <a:t>Example</a:t>
            </a:r>
          </a:p>
          <a:p>
            <a:pPr>
              <a:lnSpc>
                <a:spcPct val="150000"/>
              </a:lnSpc>
            </a:pPr>
            <a:r>
              <a:rPr lang="en-US" altLang="zh-TW" dirty="0">
                <a:ea typeface="PMingLiU" panose="02020500000000000000" pitchFamily="18" charset="-120"/>
              </a:rPr>
              <a:t>ISA change to make an instruction do more work</a:t>
            </a:r>
          </a:p>
          <a:p>
            <a:pPr>
              <a:lnSpc>
                <a:spcPct val="150000"/>
              </a:lnSpc>
            </a:pPr>
            <a:r>
              <a:rPr lang="en-US" altLang="zh-TW" dirty="0">
                <a:ea typeface="PMingLiU" panose="02020500000000000000" pitchFamily="18" charset="-120"/>
              </a:rPr>
              <a:t>To decrease the instruction count</a:t>
            </a:r>
          </a:p>
          <a:p>
            <a:pPr>
              <a:lnSpc>
                <a:spcPct val="150000"/>
              </a:lnSpc>
            </a:pPr>
            <a:r>
              <a:rPr lang="en-US" altLang="zh-TW" dirty="0">
                <a:ea typeface="PMingLiU" panose="02020500000000000000" pitchFamily="18" charset="-120"/>
              </a:rPr>
              <a:t>But, CPI goes up due to longer instruction execution time</a:t>
            </a:r>
          </a:p>
          <a:p>
            <a:pPr lvl="1"/>
            <a:endParaRPr lang="en-US" altLang="zh-TW" dirty="0">
              <a:ea typeface="PMingLiU"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a:extLst>
              <a:ext uri="{FF2B5EF4-FFF2-40B4-BE49-F238E27FC236}">
                <a16:creationId xmlns:a16="http://schemas.microsoft.com/office/drawing/2014/main" id="{DEA19D71-F07B-3058-68FC-F61995C3CD8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3221668-ED7A-B44E-8A7A-5AE531879C20}" type="slidenum">
              <a:rPr lang="en-US" altLang="zh-CN" sz="1400">
                <a:solidFill>
                  <a:schemeClr val="tx1"/>
                </a:solidFill>
                <a:latin typeface="Times New Roman" panose="02020603050405020304" pitchFamily="18" charset="0"/>
              </a:rPr>
              <a:pPr/>
              <a:t>37</a:t>
            </a:fld>
            <a:endParaRPr lang="en-US" altLang="zh-CN" sz="1400">
              <a:solidFill>
                <a:schemeClr val="tx1"/>
              </a:solidFill>
              <a:latin typeface="Times New Roman" panose="02020603050405020304" pitchFamily="18" charset="0"/>
            </a:endParaRPr>
          </a:p>
        </p:txBody>
      </p:sp>
      <p:sp>
        <p:nvSpPr>
          <p:cNvPr id="61443" name="Rectangle 2">
            <a:extLst>
              <a:ext uri="{FF2B5EF4-FFF2-40B4-BE49-F238E27FC236}">
                <a16:creationId xmlns:a16="http://schemas.microsoft.com/office/drawing/2014/main" id="{311FB60E-AA71-3578-B45D-A74F402A22C4}"/>
              </a:ext>
            </a:extLst>
          </p:cNvPr>
          <p:cNvSpPr>
            <a:spLocks noGrp="1" noChangeArrowheads="1"/>
          </p:cNvSpPr>
          <p:nvPr>
            <p:ph type="body" idx="1"/>
          </p:nvPr>
        </p:nvSpPr>
        <p:spPr>
          <a:xfrm>
            <a:off x="590550" y="995362"/>
            <a:ext cx="7543800" cy="4770345"/>
          </a:xfrm>
          <a:noFill/>
        </p:spPr>
        <p:txBody>
          <a:bodyPr/>
          <a:lstStyle/>
          <a:p>
            <a:pPr>
              <a:lnSpc>
                <a:spcPct val="65000"/>
              </a:lnSpc>
              <a:buFontTx/>
              <a:buNone/>
            </a:pPr>
            <a:r>
              <a:rPr lang="en-US" altLang="zh-CN" sz="2000" dirty="0">
                <a:ea typeface="宋体" panose="02010600030101010101" pitchFamily="2" charset="-122"/>
              </a:rPr>
              <a:t>Speedup  due to enhancement E:</a:t>
            </a:r>
          </a:p>
          <a:p>
            <a:pPr>
              <a:lnSpc>
                <a:spcPct val="65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ExTime</a:t>
            </a:r>
            <a:r>
              <a:rPr lang="en-US" altLang="zh-CN" sz="2000" dirty="0">
                <a:ea typeface="宋体" panose="02010600030101010101" pitchFamily="2" charset="-122"/>
              </a:rPr>
              <a:t> w/o E             Performance w/  E</a:t>
            </a:r>
          </a:p>
          <a:p>
            <a:pPr>
              <a:lnSpc>
                <a:spcPct val="65000"/>
              </a:lnSpc>
              <a:buFontTx/>
              <a:buNone/>
            </a:pPr>
            <a:r>
              <a:rPr lang="en-US" altLang="zh-CN" sz="2000" dirty="0">
                <a:ea typeface="宋体" panose="02010600030101010101" pitchFamily="2" charset="-122"/>
              </a:rPr>
              <a:t>Speedup(E) =   --------------------    =      --------------------------</a:t>
            </a:r>
          </a:p>
          <a:p>
            <a:pPr>
              <a:lnSpc>
                <a:spcPct val="65000"/>
              </a:lnSpc>
              <a:buFontTx/>
              <a:buNone/>
            </a:pPr>
            <a:r>
              <a:rPr lang="en-US" altLang="zh-CN" sz="2000" dirty="0">
                <a:ea typeface="宋体" panose="02010600030101010101" pitchFamily="2" charset="-122"/>
              </a:rPr>
              <a:t>                          </a:t>
            </a:r>
            <a:r>
              <a:rPr lang="en-US" altLang="zh-CN" sz="2000" dirty="0" err="1">
                <a:ea typeface="宋体" panose="02010600030101010101" pitchFamily="2" charset="-122"/>
              </a:rPr>
              <a:t>ExTime</a:t>
            </a:r>
            <a:r>
              <a:rPr lang="en-US" altLang="zh-CN" sz="2000" dirty="0">
                <a:ea typeface="宋体" panose="02010600030101010101" pitchFamily="2" charset="-122"/>
              </a:rPr>
              <a:t> w/  E              Performance w/o E</a:t>
            </a:r>
          </a:p>
          <a:p>
            <a:pPr>
              <a:lnSpc>
                <a:spcPct val="65000"/>
              </a:lnSpc>
              <a:buFontTx/>
              <a:buNone/>
            </a:pPr>
            <a:endParaRPr lang="en-US" altLang="zh-CN" sz="2000" dirty="0">
              <a:ea typeface="宋体" panose="02010600030101010101" pitchFamily="2" charset="-122"/>
            </a:endParaRPr>
          </a:p>
          <a:p>
            <a:pPr>
              <a:lnSpc>
                <a:spcPct val="65000"/>
              </a:lnSpc>
              <a:buFontTx/>
              <a:buNone/>
            </a:pPr>
            <a:endParaRPr lang="en-US" altLang="zh-CN" sz="2000" dirty="0">
              <a:ea typeface="宋体" panose="02010600030101010101" pitchFamily="2" charset="-122"/>
            </a:endParaRPr>
          </a:p>
          <a:p>
            <a:pPr>
              <a:lnSpc>
                <a:spcPct val="65000"/>
              </a:lnSpc>
              <a:buFontTx/>
              <a:buNone/>
            </a:pPr>
            <a:endParaRPr lang="en-US" altLang="zh-CN" sz="2000" dirty="0">
              <a:ea typeface="宋体" panose="02010600030101010101" pitchFamily="2" charset="-122"/>
            </a:endParaRPr>
          </a:p>
          <a:p>
            <a:pPr>
              <a:lnSpc>
                <a:spcPct val="65000"/>
              </a:lnSpc>
              <a:buFontTx/>
              <a:buNone/>
            </a:pPr>
            <a:endParaRPr lang="en-US" altLang="zh-CN" sz="2000" dirty="0">
              <a:ea typeface="宋体" panose="02010600030101010101" pitchFamily="2" charset="-122"/>
            </a:endParaRPr>
          </a:p>
          <a:p>
            <a:pPr>
              <a:lnSpc>
                <a:spcPct val="65000"/>
              </a:lnSpc>
              <a:buFontTx/>
              <a:buNone/>
            </a:pPr>
            <a:endParaRPr lang="en-US" altLang="zh-CN" sz="2000" dirty="0">
              <a:ea typeface="宋体" panose="02010600030101010101" pitchFamily="2" charset="-122"/>
            </a:endParaRPr>
          </a:p>
          <a:p>
            <a:pPr>
              <a:lnSpc>
                <a:spcPct val="65000"/>
              </a:lnSpc>
              <a:buFontTx/>
              <a:buNone/>
            </a:pPr>
            <a:r>
              <a:rPr lang="en-US" altLang="zh-CN" sz="2000" dirty="0">
                <a:ea typeface="宋体" panose="02010600030101010101" pitchFamily="2" charset="-122"/>
              </a:rPr>
              <a:t>Suppose that enhancement E accelerates a fraction P of the </a:t>
            </a:r>
          </a:p>
          <a:p>
            <a:pPr>
              <a:lnSpc>
                <a:spcPct val="65000"/>
              </a:lnSpc>
              <a:buFontTx/>
              <a:buNone/>
            </a:pPr>
            <a:r>
              <a:rPr lang="en-US" altLang="zh-CN" sz="2000" dirty="0">
                <a:ea typeface="宋体" panose="02010600030101010101" pitchFamily="2" charset="-122"/>
              </a:rPr>
              <a:t>task by a factor S and the remainder of the task is unaffected </a:t>
            </a:r>
          </a:p>
          <a:p>
            <a:pPr>
              <a:lnSpc>
                <a:spcPct val="65000"/>
              </a:lnSpc>
              <a:buFontTx/>
              <a:buNone/>
            </a:pPr>
            <a:r>
              <a:rPr lang="en-US" altLang="zh-CN" sz="2000" dirty="0">
                <a:ea typeface="宋体" panose="02010600030101010101" pitchFamily="2" charset="-122"/>
              </a:rPr>
              <a:t>then,</a:t>
            </a:r>
          </a:p>
          <a:p>
            <a:pPr>
              <a:lnSpc>
                <a:spcPct val="65000"/>
              </a:lnSpc>
              <a:buFontTx/>
              <a:buNone/>
            </a:pPr>
            <a:r>
              <a:rPr lang="en-US" altLang="zh-CN" sz="2000" dirty="0" err="1">
                <a:ea typeface="宋体" panose="02010600030101010101" pitchFamily="2" charset="-122"/>
              </a:rPr>
              <a:t>ExTime</a:t>
            </a:r>
            <a:r>
              <a:rPr lang="en-US" altLang="zh-CN" sz="2000" dirty="0">
                <a:ea typeface="宋体" panose="02010600030101010101" pitchFamily="2" charset="-122"/>
              </a:rPr>
              <a:t>(with E)  </a:t>
            </a:r>
            <a:r>
              <a:rPr lang="en-US" altLang="zh-CN" sz="2000" dirty="0">
                <a:solidFill>
                  <a:schemeClr val="accent1"/>
                </a:solidFill>
                <a:ea typeface="宋体" panose="02010600030101010101" pitchFamily="2" charset="-122"/>
                <a:sym typeface="Symbol" pitchFamily="2" charset="2"/>
              </a:rPr>
              <a:t>=</a:t>
            </a:r>
            <a:r>
              <a:rPr lang="en-US" altLang="zh-CN" sz="2000" dirty="0">
                <a:solidFill>
                  <a:schemeClr val="accent1"/>
                </a:solidFill>
                <a:ea typeface="宋体" panose="02010600030101010101" pitchFamily="2" charset="-122"/>
              </a:rPr>
              <a:t> </a:t>
            </a:r>
            <a:r>
              <a:rPr lang="en-US" altLang="zh-CN" sz="2000" dirty="0">
                <a:ea typeface="宋体" panose="02010600030101010101" pitchFamily="2" charset="-122"/>
              </a:rPr>
              <a:t> ((1-P) + P/S) X </a:t>
            </a:r>
            <a:r>
              <a:rPr lang="en-US" altLang="zh-CN" sz="2000" dirty="0" err="1">
                <a:ea typeface="宋体" panose="02010600030101010101" pitchFamily="2" charset="-122"/>
              </a:rPr>
              <a:t>ExTime</a:t>
            </a:r>
            <a:r>
              <a:rPr lang="en-US" altLang="zh-CN" sz="2000" dirty="0">
                <a:ea typeface="宋体" panose="02010600030101010101" pitchFamily="2" charset="-122"/>
              </a:rPr>
              <a:t>(without E) </a:t>
            </a:r>
          </a:p>
          <a:p>
            <a:pPr>
              <a:lnSpc>
                <a:spcPct val="65000"/>
              </a:lnSpc>
              <a:buFontTx/>
              <a:buNone/>
            </a:pPr>
            <a:endParaRPr lang="en-US" altLang="zh-CN" sz="2000" dirty="0">
              <a:ea typeface="宋体" panose="02010600030101010101" pitchFamily="2" charset="-122"/>
            </a:endParaRPr>
          </a:p>
          <a:p>
            <a:pPr algn="ctr">
              <a:lnSpc>
                <a:spcPct val="65000"/>
              </a:lnSpc>
              <a:buFontTx/>
              <a:buNone/>
            </a:pPr>
            <a:r>
              <a:rPr lang="en-US" altLang="zh-CN" sz="2000" dirty="0">
                <a:solidFill>
                  <a:schemeClr val="accent2"/>
                </a:solidFill>
                <a:ea typeface="宋体" panose="02010600030101010101" pitchFamily="2" charset="-122"/>
              </a:rPr>
              <a:t>Speedup(with E)</a:t>
            </a:r>
            <a:r>
              <a:rPr lang="zh-CN" altLang="en-US" sz="2000" dirty="0">
                <a:solidFill>
                  <a:schemeClr val="accent2"/>
                </a:solidFill>
                <a:ea typeface="宋体" panose="02010600030101010101" pitchFamily="2" charset="-122"/>
              </a:rPr>
              <a:t> </a:t>
            </a:r>
            <a:r>
              <a:rPr lang="en-US" altLang="zh-CN" sz="2000" dirty="0">
                <a:solidFill>
                  <a:schemeClr val="accent2"/>
                </a:solidFill>
                <a:ea typeface="宋体" panose="02010600030101010101" pitchFamily="2" charset="-122"/>
                <a:sym typeface="Symbol" pitchFamily="2" charset="2"/>
              </a:rPr>
              <a:t>=</a:t>
            </a:r>
            <a:r>
              <a:rPr lang="zh-CN" altLang="en-US" sz="2000" dirty="0">
                <a:solidFill>
                  <a:schemeClr val="accent2"/>
                </a:solidFill>
                <a:ea typeface="宋体" panose="02010600030101010101" pitchFamily="2" charset="-122"/>
                <a:sym typeface="Symbol" pitchFamily="2" charset="2"/>
              </a:rPr>
              <a:t> </a:t>
            </a:r>
            <a:r>
              <a:rPr lang="en-US" altLang="zh-CN" sz="2000" dirty="0">
                <a:solidFill>
                  <a:schemeClr val="accent2"/>
                </a:solidFill>
                <a:ea typeface="宋体" panose="02010600030101010101" pitchFamily="2" charset="-122"/>
              </a:rPr>
              <a:t>             1</a:t>
            </a:r>
            <a:r>
              <a:rPr lang="en-US" altLang="zh-CN" sz="2000" u="sng" dirty="0">
                <a:solidFill>
                  <a:schemeClr val="accent2"/>
                </a:solidFill>
                <a:ea typeface="宋体" panose="02010600030101010101" pitchFamily="2" charset="-122"/>
              </a:rPr>
              <a:t>               </a:t>
            </a:r>
            <a:br>
              <a:rPr lang="en-US" altLang="zh-CN" sz="2000" dirty="0">
                <a:solidFill>
                  <a:schemeClr val="accent2"/>
                </a:solidFill>
                <a:ea typeface="宋体" panose="02010600030101010101" pitchFamily="2" charset="-122"/>
              </a:rPr>
            </a:br>
            <a:r>
              <a:rPr lang="en-US" altLang="zh-CN" sz="2000" dirty="0">
                <a:solidFill>
                  <a:schemeClr val="accent2"/>
                </a:solidFill>
                <a:ea typeface="宋体" panose="02010600030101010101" pitchFamily="2" charset="-122"/>
              </a:rPr>
              <a:t>                               </a:t>
            </a:r>
            <a:r>
              <a:rPr lang="zh-CN" altLang="en-US" sz="2000" dirty="0">
                <a:solidFill>
                  <a:schemeClr val="accent2"/>
                </a:solidFill>
                <a:ea typeface="宋体" panose="02010600030101010101" pitchFamily="2" charset="-122"/>
              </a:rPr>
              <a:t>     </a:t>
            </a:r>
            <a:r>
              <a:rPr lang="en-US" altLang="zh-CN" sz="2000" dirty="0">
                <a:solidFill>
                  <a:schemeClr val="accent2"/>
                </a:solidFill>
                <a:ea typeface="宋体" panose="02010600030101010101" pitchFamily="2" charset="-122"/>
              </a:rPr>
              <a:t> (1-P) + p/S</a:t>
            </a:r>
            <a:r>
              <a:rPr lang="zh-CN" altLang="en-US" sz="2000" dirty="0">
                <a:solidFill>
                  <a:schemeClr val="accent2"/>
                </a:solidFill>
                <a:ea typeface="宋体" panose="02010600030101010101" pitchFamily="2" charset="-122"/>
              </a:rPr>
              <a:t>         </a:t>
            </a:r>
            <a:endParaRPr lang="en-US" altLang="zh-CN" sz="2000" dirty="0">
              <a:solidFill>
                <a:schemeClr val="accent2"/>
              </a:solidFill>
              <a:ea typeface="宋体" panose="02010600030101010101" pitchFamily="2" charset="-122"/>
            </a:endParaRPr>
          </a:p>
        </p:txBody>
      </p:sp>
      <p:sp>
        <p:nvSpPr>
          <p:cNvPr id="61444" name="Rectangle 3">
            <a:extLst>
              <a:ext uri="{FF2B5EF4-FFF2-40B4-BE49-F238E27FC236}">
                <a16:creationId xmlns:a16="http://schemas.microsoft.com/office/drawing/2014/main" id="{367AB21D-60A3-EA23-0801-7B8E08681A32}"/>
              </a:ext>
            </a:extLst>
          </p:cNvPr>
          <p:cNvSpPr>
            <a:spLocks noGrp="1" noChangeArrowheads="1"/>
          </p:cNvSpPr>
          <p:nvPr>
            <p:ph type="title"/>
          </p:nvPr>
        </p:nvSpPr>
        <p:spPr>
          <a:xfrm>
            <a:off x="517225" y="319285"/>
            <a:ext cx="2163763" cy="368300"/>
          </a:xfrm>
          <a:noFill/>
        </p:spPr>
        <p:txBody>
          <a:bodyPr/>
          <a:lstStyle/>
          <a:p>
            <a:r>
              <a:rPr lang="en-US" altLang="zh-CN" dirty="0">
                <a:ea typeface="宋体" panose="02010600030101010101" pitchFamily="2" charset="-122"/>
              </a:rPr>
              <a:t>Amdahl's Law</a:t>
            </a:r>
          </a:p>
        </p:txBody>
      </p:sp>
      <p:sp>
        <p:nvSpPr>
          <p:cNvPr id="61445" name="Rectangle 4">
            <a:extLst>
              <a:ext uri="{FF2B5EF4-FFF2-40B4-BE49-F238E27FC236}">
                <a16:creationId xmlns:a16="http://schemas.microsoft.com/office/drawing/2014/main" id="{35D9A686-3018-0BBB-189E-113466C4B9AC}"/>
              </a:ext>
            </a:extLst>
          </p:cNvPr>
          <p:cNvSpPr>
            <a:spLocks noChangeArrowheads="1"/>
          </p:cNvSpPr>
          <p:nvPr/>
        </p:nvSpPr>
        <p:spPr bwMode="auto">
          <a:xfrm>
            <a:off x="920750" y="282575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46" name="Rectangle 5" descr="Light downward diagonal">
            <a:extLst>
              <a:ext uri="{FF2B5EF4-FFF2-40B4-BE49-F238E27FC236}">
                <a16:creationId xmlns:a16="http://schemas.microsoft.com/office/drawing/2014/main" id="{3EFABA93-10CA-9BCF-E501-655D5F9FE20F}"/>
              </a:ext>
            </a:extLst>
          </p:cNvPr>
          <p:cNvSpPr>
            <a:spLocks noChangeArrowheads="1"/>
          </p:cNvSpPr>
          <p:nvPr/>
        </p:nvSpPr>
        <p:spPr bwMode="auto">
          <a:xfrm>
            <a:off x="1987550" y="2825750"/>
            <a:ext cx="1054100" cy="368300"/>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47" name="Rectangle 6">
            <a:extLst>
              <a:ext uri="{FF2B5EF4-FFF2-40B4-BE49-F238E27FC236}">
                <a16:creationId xmlns:a16="http://schemas.microsoft.com/office/drawing/2014/main" id="{E11E9088-559F-EC61-4E0E-17F5E55CCA15}"/>
              </a:ext>
            </a:extLst>
          </p:cNvPr>
          <p:cNvSpPr>
            <a:spLocks noChangeArrowheads="1"/>
          </p:cNvSpPr>
          <p:nvPr/>
        </p:nvSpPr>
        <p:spPr bwMode="auto">
          <a:xfrm>
            <a:off x="3054350" y="282575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48" name="Rectangle 7">
            <a:extLst>
              <a:ext uri="{FF2B5EF4-FFF2-40B4-BE49-F238E27FC236}">
                <a16:creationId xmlns:a16="http://schemas.microsoft.com/office/drawing/2014/main" id="{B3184F3E-5CC6-A1DA-F672-776E2D111282}"/>
              </a:ext>
            </a:extLst>
          </p:cNvPr>
          <p:cNvSpPr>
            <a:spLocks noChangeArrowheads="1"/>
          </p:cNvSpPr>
          <p:nvPr/>
        </p:nvSpPr>
        <p:spPr bwMode="auto">
          <a:xfrm>
            <a:off x="5187950" y="282575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49" name="Rectangle 8" descr="Light downward diagonal">
            <a:extLst>
              <a:ext uri="{FF2B5EF4-FFF2-40B4-BE49-F238E27FC236}">
                <a16:creationId xmlns:a16="http://schemas.microsoft.com/office/drawing/2014/main" id="{969A0B88-F677-CC6B-08F2-AE15B13F614C}"/>
              </a:ext>
            </a:extLst>
          </p:cNvPr>
          <p:cNvSpPr>
            <a:spLocks noChangeArrowheads="1"/>
          </p:cNvSpPr>
          <p:nvPr/>
        </p:nvSpPr>
        <p:spPr bwMode="auto">
          <a:xfrm>
            <a:off x="6254750" y="2825750"/>
            <a:ext cx="596900" cy="368300"/>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50" name="Rectangle 9">
            <a:extLst>
              <a:ext uri="{FF2B5EF4-FFF2-40B4-BE49-F238E27FC236}">
                <a16:creationId xmlns:a16="http://schemas.microsoft.com/office/drawing/2014/main" id="{6CBF964A-F0C4-1E5B-F88B-FAC035A33DB6}"/>
              </a:ext>
            </a:extLst>
          </p:cNvPr>
          <p:cNvSpPr>
            <a:spLocks noChangeArrowheads="1"/>
          </p:cNvSpPr>
          <p:nvPr/>
        </p:nvSpPr>
        <p:spPr bwMode="auto">
          <a:xfrm>
            <a:off x="6864350" y="282575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61451" name="Line 10">
            <a:extLst>
              <a:ext uri="{FF2B5EF4-FFF2-40B4-BE49-F238E27FC236}">
                <a16:creationId xmlns:a16="http://schemas.microsoft.com/office/drawing/2014/main" id="{38067F41-C9A9-827C-90FA-71F9EC598876}"/>
              </a:ext>
            </a:extLst>
          </p:cNvPr>
          <p:cNvSpPr>
            <a:spLocks noChangeShapeType="1"/>
          </p:cNvSpPr>
          <p:nvPr/>
        </p:nvSpPr>
        <p:spPr bwMode="auto">
          <a:xfrm>
            <a:off x="4362450" y="3048000"/>
            <a:ext cx="4953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1">
            <a:extLst>
              <a:ext uri="{FF2B5EF4-FFF2-40B4-BE49-F238E27FC236}">
                <a16:creationId xmlns:a16="http://schemas.microsoft.com/office/drawing/2014/main" id="{DF25BD12-6704-380C-2EF8-F805DCA046CA}"/>
              </a:ext>
            </a:extLst>
          </p:cNvPr>
          <p:cNvSpPr>
            <a:spLocks noChangeShapeType="1"/>
          </p:cNvSpPr>
          <p:nvPr/>
        </p:nvSpPr>
        <p:spPr bwMode="auto">
          <a:xfrm>
            <a:off x="4918361" y="5445224"/>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a:extLst>
              <a:ext uri="{FF2B5EF4-FFF2-40B4-BE49-F238E27FC236}">
                <a16:creationId xmlns:a16="http://schemas.microsoft.com/office/drawing/2014/main" id="{B36203C3-635F-A39B-E4AC-81CF8ED107C0}"/>
              </a:ext>
            </a:extLst>
          </p:cNvPr>
          <p:cNvSpPr txBox="1"/>
          <p:nvPr/>
        </p:nvSpPr>
        <p:spPr>
          <a:xfrm>
            <a:off x="2408732" y="3194050"/>
            <a:ext cx="544513" cy="307777"/>
          </a:xfrm>
          <a:prstGeom prst="rect">
            <a:avLst/>
          </a:prstGeom>
          <a:noFill/>
        </p:spPr>
        <p:txBody>
          <a:bodyPr wrap="square" rtlCol="0">
            <a:spAutoFit/>
          </a:bodyPr>
          <a:lstStyle/>
          <a:p>
            <a:r>
              <a:rPr kumimoji="1" lang="en-US" altLang="zh-CN" sz="1400" dirty="0">
                <a:solidFill>
                  <a:schemeClr val="tx1"/>
                </a:solidFill>
                <a:latin typeface="Times New Roman" panose="02020603050405020304" pitchFamily="18" charset="0"/>
                <a:cs typeface="Times New Roman" panose="02020603050405020304" pitchFamily="18" charset="0"/>
              </a:rPr>
              <a:t>P</a:t>
            </a:r>
            <a:endParaRPr kumimoji="1"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866BB4C-BB07-6968-93E2-E45629D328E9}"/>
              </a:ext>
            </a:extLst>
          </p:cNvPr>
          <p:cNvSpPr txBox="1"/>
          <p:nvPr/>
        </p:nvSpPr>
        <p:spPr>
          <a:xfrm>
            <a:off x="6319837" y="3172683"/>
            <a:ext cx="544513" cy="523220"/>
          </a:xfrm>
          <a:prstGeom prst="rect">
            <a:avLst/>
          </a:prstGeom>
          <a:noFill/>
        </p:spPr>
        <p:txBody>
          <a:bodyPr wrap="square" rtlCol="0">
            <a:spAutoFit/>
          </a:bodyPr>
          <a:lstStyle/>
          <a:p>
            <a:r>
              <a:rPr kumimoji="1" lang="en-US" altLang="zh-CN" sz="1400" dirty="0">
                <a:solidFill>
                  <a:schemeClr val="tx1"/>
                </a:solidFill>
                <a:latin typeface="Times New Roman" panose="02020603050405020304" pitchFamily="18" charset="0"/>
                <a:cs typeface="Times New Roman" panose="02020603050405020304" pitchFamily="18" charset="0"/>
              </a:rPr>
              <a:t>P/S</a:t>
            </a:r>
          </a:p>
          <a:p>
            <a:endParaRPr kumimoji="1" lang="zh-CN" altLang="en-US"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a:extLst>
              <a:ext uri="{FF2B5EF4-FFF2-40B4-BE49-F238E27FC236}">
                <a16:creationId xmlns:a16="http://schemas.microsoft.com/office/drawing/2014/main" id="{621C3FCB-C32A-AB1F-F835-EE2E92C984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4723557-B867-644A-B598-D890A1740ED2}" type="slidenum">
              <a:rPr lang="en-US" altLang="zh-CN" sz="1400">
                <a:solidFill>
                  <a:schemeClr val="tx1"/>
                </a:solidFill>
                <a:latin typeface="Times New Roman" panose="02020603050405020304" pitchFamily="18" charset="0"/>
              </a:rPr>
              <a:pPr/>
              <a:t>38</a:t>
            </a:fld>
            <a:endParaRPr lang="en-US" altLang="zh-CN" sz="1400">
              <a:solidFill>
                <a:schemeClr val="tx1"/>
              </a:solidFill>
              <a:latin typeface="Times New Roman" panose="02020603050405020304" pitchFamily="18" charset="0"/>
            </a:endParaRPr>
          </a:p>
        </p:txBody>
      </p:sp>
      <p:sp>
        <p:nvSpPr>
          <p:cNvPr id="63491" name="Rectangle 2">
            <a:extLst>
              <a:ext uri="{FF2B5EF4-FFF2-40B4-BE49-F238E27FC236}">
                <a16:creationId xmlns:a16="http://schemas.microsoft.com/office/drawing/2014/main" id="{0C764E53-1F15-A356-873E-D97A8686A01C}"/>
              </a:ext>
            </a:extLst>
          </p:cNvPr>
          <p:cNvSpPr>
            <a:spLocks noGrp="1" noChangeArrowheads="1"/>
          </p:cNvSpPr>
          <p:nvPr>
            <p:ph type="title"/>
          </p:nvPr>
        </p:nvSpPr>
        <p:spPr>
          <a:xfrm>
            <a:off x="762000" y="304800"/>
            <a:ext cx="2565400" cy="368300"/>
          </a:xfrm>
        </p:spPr>
        <p:txBody>
          <a:bodyPr/>
          <a:lstStyle/>
          <a:p>
            <a:endParaRPr lang="zh-CN" altLang="en-US">
              <a:ea typeface="宋体" panose="02010600030101010101" pitchFamily="2" charset="-122"/>
            </a:endParaRPr>
          </a:p>
        </p:txBody>
      </p:sp>
      <p:sp>
        <p:nvSpPr>
          <p:cNvPr id="63492" name="Rectangle 3">
            <a:extLst>
              <a:ext uri="{FF2B5EF4-FFF2-40B4-BE49-F238E27FC236}">
                <a16:creationId xmlns:a16="http://schemas.microsoft.com/office/drawing/2014/main" id="{1B79E6EF-EA27-B012-3AF7-6C1C54C9BCEF}"/>
              </a:ext>
            </a:extLst>
          </p:cNvPr>
          <p:cNvSpPr>
            <a:spLocks noGrp="1" noChangeAspect="1" noChangeArrowheads="1"/>
          </p:cNvSpPr>
          <p:nvPr>
            <p:ph type="body" idx="1"/>
          </p:nvPr>
        </p:nvSpPr>
        <p:spPr>
          <a:xfrm>
            <a:off x="539750" y="836613"/>
            <a:ext cx="7848600" cy="419100"/>
          </a:xfrm>
        </p:spPr>
        <p:txBody>
          <a:bodyPr/>
          <a:lstStyle/>
          <a:p>
            <a:endParaRPr lang="zh-CN" altLang="en-US">
              <a:ea typeface="宋体" panose="02010600030101010101" pitchFamily="2" charset="-122"/>
            </a:endParaRPr>
          </a:p>
        </p:txBody>
      </p:sp>
      <p:pic>
        <p:nvPicPr>
          <p:cNvPr id="63493" name="Picture 4">
            <a:extLst>
              <a:ext uri="{FF2B5EF4-FFF2-40B4-BE49-F238E27FC236}">
                <a16:creationId xmlns:a16="http://schemas.microsoft.com/office/drawing/2014/main" id="{454FA930-87EF-916F-FEF1-150498D96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353425"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a:extLst>
              <a:ext uri="{FF2B5EF4-FFF2-40B4-BE49-F238E27FC236}">
                <a16:creationId xmlns:a16="http://schemas.microsoft.com/office/drawing/2014/main" id="{F155E156-CA59-73D2-F4C7-4E3EAFBB10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D0F85977-8283-DC44-B279-83AC2E241C5F}" type="slidenum">
              <a:rPr lang="en-US" altLang="zh-CN" sz="1400">
                <a:solidFill>
                  <a:schemeClr val="tx1"/>
                </a:solidFill>
                <a:latin typeface="Times New Roman" panose="02020603050405020304" pitchFamily="18" charset="0"/>
              </a:rPr>
              <a:pPr/>
              <a:t>39</a:t>
            </a:fld>
            <a:endParaRPr lang="en-US" altLang="zh-CN" sz="1400">
              <a:solidFill>
                <a:schemeClr val="tx1"/>
              </a:solidFill>
              <a:latin typeface="Times New Roman" panose="02020603050405020304" pitchFamily="18" charset="0"/>
            </a:endParaRPr>
          </a:p>
        </p:txBody>
      </p:sp>
      <p:sp>
        <p:nvSpPr>
          <p:cNvPr id="64515" name="Rectangle 2">
            <a:extLst>
              <a:ext uri="{FF2B5EF4-FFF2-40B4-BE49-F238E27FC236}">
                <a16:creationId xmlns:a16="http://schemas.microsoft.com/office/drawing/2014/main" id="{1F032AA1-4862-4C2A-2030-F7BD238AAB53}"/>
              </a:ext>
            </a:extLst>
          </p:cNvPr>
          <p:cNvSpPr>
            <a:spLocks noGrp="1" noChangeArrowheads="1"/>
          </p:cNvSpPr>
          <p:nvPr>
            <p:ph type="title"/>
          </p:nvPr>
        </p:nvSpPr>
        <p:spPr>
          <a:xfrm>
            <a:off x="900113" y="333375"/>
            <a:ext cx="1857375"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4</a:t>
            </a:r>
          </a:p>
        </p:txBody>
      </p:sp>
      <p:sp>
        <p:nvSpPr>
          <p:cNvPr id="64516" name="Rectangle 3">
            <a:extLst>
              <a:ext uri="{FF2B5EF4-FFF2-40B4-BE49-F238E27FC236}">
                <a16:creationId xmlns:a16="http://schemas.microsoft.com/office/drawing/2014/main" id="{EA2681B1-D51E-5E92-081C-5FA0CB72F6C0}"/>
              </a:ext>
            </a:extLst>
          </p:cNvPr>
          <p:cNvSpPr>
            <a:spLocks noGrp="1" noChangeArrowheads="1"/>
          </p:cNvSpPr>
          <p:nvPr>
            <p:ph type="body" idx="1"/>
          </p:nvPr>
        </p:nvSpPr>
        <p:spPr>
          <a:xfrm>
            <a:off x="250825" y="765175"/>
            <a:ext cx="8280400" cy="5673725"/>
          </a:xfrm>
        </p:spPr>
        <p:txBody>
          <a:bodyPr/>
          <a:lstStyle/>
          <a:p>
            <a:r>
              <a:rPr lang="en-US" altLang="zh-CN" sz="2600" b="0">
                <a:ea typeface="宋体" panose="02010600030101010101" pitchFamily="2" charset="-122"/>
              </a:rPr>
              <a:t>A common transformation required in graphics engines is square root. Implementations of floating-point (FP) square root vary significantly in performance, especially among processor designed for graphics. Suppose FP square root (FPSQR) is responsible for 20% of the execution time of a critical graphics benchmark. One proposal is to enhance the FPSQR hardware and speed up this operation by a factor of 10. The other alternative is just to try to make all FP instructions in the graphics processor run faster by a factor of 1.6; FP instructions are responsible for a total of 50% of the execution time for the application. The design team believes that they can make all FP instructions run 1.6 times faster with the same effort as required for the fast square root. Compare these two design alernatives.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442AEA19-B844-5B5B-A9F4-F053D7A5B839}"/>
              </a:ext>
            </a:extLst>
          </p:cNvPr>
          <p:cNvSpPr>
            <a:spLocks noGrp="1"/>
          </p:cNvSpPr>
          <p:nvPr>
            <p:ph type="sldNum" sz="quarter" idx="11"/>
          </p:nvPr>
        </p:nvSpPr>
        <p:spPr>
          <a:xfrm>
            <a:off x="6470848"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9781394E-072D-9847-928E-1B1110A457F7}" type="slidenum">
              <a:rPr lang="en-US" altLang="zh-CN" sz="1400">
                <a:solidFill>
                  <a:schemeClr val="tx1"/>
                </a:solidFill>
                <a:latin typeface="Times New Roman" panose="02020603050405020304" pitchFamily="18" charset="0"/>
              </a:rPr>
              <a:pPr/>
              <a:t>4</a:t>
            </a:fld>
            <a:endParaRPr lang="en-US" altLang="zh-CN" sz="1400" dirty="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CECAE6AB-D185-4FB1-9B96-8EE11639AEE6}"/>
              </a:ext>
            </a:extLst>
          </p:cNvPr>
          <p:cNvSpPr>
            <a:spLocks noGrp="1" noChangeArrowheads="1"/>
          </p:cNvSpPr>
          <p:nvPr>
            <p:ph type="title"/>
          </p:nvPr>
        </p:nvSpPr>
        <p:spPr/>
        <p:txBody>
          <a:bodyPr/>
          <a:lstStyle/>
          <a:p>
            <a:r>
              <a:rPr lang="en-US" altLang="zh-TW">
                <a:ea typeface="PMingLiU" panose="02020500000000000000" pitchFamily="18" charset="-120"/>
              </a:rPr>
              <a:t>Defining Performance</a:t>
            </a:r>
            <a:endParaRPr lang="en-US" altLang="zh-CN">
              <a:ea typeface="宋体" panose="02010600030101010101" pitchFamily="2" charset="-122"/>
            </a:endParaRPr>
          </a:p>
        </p:txBody>
      </p:sp>
      <p:sp>
        <p:nvSpPr>
          <p:cNvPr id="13316" name="Rectangle 3">
            <a:extLst>
              <a:ext uri="{FF2B5EF4-FFF2-40B4-BE49-F238E27FC236}">
                <a16:creationId xmlns:a16="http://schemas.microsoft.com/office/drawing/2014/main" id="{1048F104-651D-2A5D-932D-FABAB7561EB9}"/>
              </a:ext>
            </a:extLst>
          </p:cNvPr>
          <p:cNvSpPr>
            <a:spLocks noGrp="1" noChangeArrowheads="1"/>
          </p:cNvSpPr>
          <p:nvPr>
            <p:ph type="body" idx="1"/>
          </p:nvPr>
        </p:nvSpPr>
        <p:spPr>
          <a:xfrm>
            <a:off x="539552" y="1052736"/>
            <a:ext cx="7848600" cy="5426422"/>
          </a:xfrm>
        </p:spPr>
        <p:txBody>
          <a:bodyPr/>
          <a:lstStyle/>
          <a:p>
            <a:pPr>
              <a:buFontTx/>
              <a:buNone/>
            </a:pPr>
            <a:r>
              <a:rPr lang="en-US" altLang="zh-TW" dirty="0">
                <a:solidFill>
                  <a:schemeClr val="tx2"/>
                </a:solidFill>
                <a:ea typeface="PMingLiU" panose="02020500000000000000" pitchFamily="18" charset="-120"/>
              </a:rPr>
              <a:t>Response time</a:t>
            </a:r>
          </a:p>
          <a:p>
            <a:r>
              <a:rPr lang="en-US" altLang="zh-TW" dirty="0">
                <a:ea typeface="PMingLiU" panose="02020500000000000000" pitchFamily="18" charset="-120"/>
              </a:rPr>
              <a:t>Computer user cares about it</a:t>
            </a:r>
          </a:p>
          <a:p>
            <a:r>
              <a:rPr lang="en-US" altLang="zh-TW" dirty="0">
                <a:ea typeface="PMingLiU" panose="02020500000000000000" pitchFamily="18" charset="-120"/>
              </a:rPr>
              <a:t>Equals to </a:t>
            </a:r>
            <a:r>
              <a:rPr lang="en-US" altLang="zh-TW" dirty="0" err="1">
                <a:solidFill>
                  <a:srgbClr val="FF0000"/>
                </a:solidFill>
                <a:ea typeface="PMingLiU" panose="02020500000000000000" pitchFamily="18" charset="-120"/>
              </a:rPr>
              <a:t>time_end</a:t>
            </a:r>
            <a:r>
              <a:rPr lang="en-US" altLang="zh-TW" dirty="0">
                <a:solidFill>
                  <a:srgbClr val="FF0000"/>
                </a:solidFill>
                <a:ea typeface="PMingLiU" panose="02020500000000000000" pitchFamily="18" charset="-120"/>
              </a:rPr>
              <a:t> </a:t>
            </a:r>
            <a:r>
              <a:rPr lang="en-US" altLang="zh-TW" dirty="0">
                <a:solidFill>
                  <a:srgbClr val="FF0000"/>
                </a:solidFill>
                <a:latin typeface="Arial" panose="020B0604020202020204" pitchFamily="34" charset="0"/>
                <a:ea typeface="PMingLiU" panose="02020500000000000000" pitchFamily="18" charset="-120"/>
              </a:rPr>
              <a:t>–</a:t>
            </a:r>
            <a:r>
              <a:rPr lang="en-US" altLang="zh-TW" dirty="0">
                <a:solidFill>
                  <a:srgbClr val="FF0000"/>
                </a:solidFill>
                <a:ea typeface="PMingLiU" panose="02020500000000000000" pitchFamily="18" charset="-120"/>
              </a:rPr>
              <a:t> </a:t>
            </a:r>
            <a:r>
              <a:rPr lang="en-US" altLang="zh-TW" dirty="0" err="1">
                <a:solidFill>
                  <a:srgbClr val="FF0000"/>
                </a:solidFill>
                <a:ea typeface="PMingLiU" panose="02020500000000000000" pitchFamily="18" charset="-120"/>
              </a:rPr>
              <a:t>time_start</a:t>
            </a:r>
            <a:endParaRPr lang="en-US" altLang="zh-TW" dirty="0">
              <a:solidFill>
                <a:srgbClr val="FF0000"/>
              </a:solidFill>
              <a:ea typeface="PMingLiU" panose="02020500000000000000" pitchFamily="18" charset="-120"/>
            </a:endParaRPr>
          </a:p>
          <a:p>
            <a:pPr marL="0" indent="0">
              <a:buNone/>
            </a:pPr>
            <a:endParaRPr lang="en-US" altLang="zh-TW" dirty="0">
              <a:ea typeface="PMingLiU" panose="02020500000000000000" pitchFamily="18" charset="-120"/>
            </a:endParaRPr>
          </a:p>
          <a:p>
            <a:pPr marL="0" indent="0">
              <a:buNone/>
            </a:pPr>
            <a:endParaRPr lang="en-US" altLang="zh-TW" dirty="0">
              <a:ea typeface="PMingLiU" panose="02020500000000000000" pitchFamily="18" charset="-120"/>
            </a:endParaRPr>
          </a:p>
          <a:p>
            <a:pPr>
              <a:buFontTx/>
              <a:buNone/>
            </a:pPr>
            <a:r>
              <a:rPr lang="en-US" altLang="zh-TW" dirty="0">
                <a:solidFill>
                  <a:schemeClr val="tx2"/>
                </a:solidFill>
                <a:ea typeface="PMingLiU" panose="02020500000000000000" pitchFamily="18" charset="-120"/>
              </a:rPr>
              <a:t>Throughput</a:t>
            </a:r>
          </a:p>
          <a:p>
            <a:r>
              <a:rPr lang="en-US" altLang="zh-TW" dirty="0">
                <a:ea typeface="PMingLiU" panose="02020500000000000000" pitchFamily="18" charset="-120"/>
              </a:rPr>
              <a:t>Computer manager cares about it</a:t>
            </a:r>
          </a:p>
          <a:p>
            <a:r>
              <a:rPr lang="en-US" altLang="zh-TW" dirty="0">
                <a:ea typeface="PMingLiU" panose="02020500000000000000" pitchFamily="18" charset="-120"/>
              </a:rPr>
              <a:t>Equals to </a:t>
            </a:r>
            <a:r>
              <a:rPr lang="en-US" altLang="zh-TW" dirty="0">
                <a:solidFill>
                  <a:srgbClr val="FF0000"/>
                </a:solidFill>
                <a:ea typeface="PMingLiU" panose="02020500000000000000" pitchFamily="18" charset="-120"/>
              </a:rPr>
              <a:t># of jobs completed per second</a:t>
            </a:r>
            <a:endParaRPr lang="en-US" altLang="zh-CN" dirty="0">
              <a:solidFill>
                <a:srgbClr val="FF0000"/>
              </a:solidFill>
              <a:ea typeface="PMingLiU" panose="02020500000000000000" pitchFamily="18" charset="-120"/>
            </a:endParaRPr>
          </a:p>
          <a:p>
            <a:pPr marL="0" indent="0">
              <a:buNone/>
            </a:pPr>
            <a:endParaRPr lang="en-US" altLang="zh-CN" dirty="0">
              <a:solidFill>
                <a:srgbClr val="FF0000"/>
              </a:solidFill>
              <a:ea typeface="PMingLiU" panose="02020500000000000000" pitchFamily="18" charset="-120"/>
            </a:endParaRPr>
          </a:p>
          <a:p>
            <a:pPr marL="0" indent="0">
              <a:buNone/>
            </a:pPr>
            <a:endParaRPr lang="en-US" altLang="zh-CN" dirty="0">
              <a:solidFill>
                <a:srgbClr val="FF0000"/>
              </a:solidFill>
              <a:ea typeface="PMingLiU" panose="02020500000000000000" pitchFamily="18" charset="-120"/>
            </a:endParaRPr>
          </a:p>
          <a:p>
            <a:pPr>
              <a:buFontTx/>
              <a:buNone/>
            </a:pPr>
            <a:r>
              <a:rPr lang="en-US" altLang="zh-TW" dirty="0">
                <a:solidFill>
                  <a:schemeClr val="tx2"/>
                </a:solidFill>
                <a:ea typeface="PMingLiU" panose="02020500000000000000" pitchFamily="18" charset="-120"/>
              </a:rPr>
              <a:t>Throughput = 1/ Response time?</a:t>
            </a:r>
            <a:endParaRPr lang="en-US" altLang="zh-TW" dirty="0">
              <a:solidFill>
                <a:srgbClr val="FF0000"/>
              </a:solidFill>
              <a:ea typeface="PMingLiU"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a:extLst>
              <a:ext uri="{FF2B5EF4-FFF2-40B4-BE49-F238E27FC236}">
                <a16:creationId xmlns:a16="http://schemas.microsoft.com/office/drawing/2014/main" id="{96BF94C4-AF06-969E-F0A8-33F599F8B9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436AA943-7C7E-A64E-AE71-E4599C89A35F}" type="slidenum">
              <a:rPr lang="en-US" altLang="zh-CN" sz="1400">
                <a:solidFill>
                  <a:schemeClr val="tx1"/>
                </a:solidFill>
                <a:latin typeface="Times New Roman" panose="02020603050405020304" pitchFamily="18" charset="0"/>
              </a:rPr>
              <a:pPr/>
              <a:t>40</a:t>
            </a:fld>
            <a:endParaRPr lang="en-US" altLang="zh-CN" sz="1400">
              <a:solidFill>
                <a:schemeClr val="tx1"/>
              </a:solidFill>
              <a:latin typeface="Times New Roman" panose="02020603050405020304" pitchFamily="18" charset="0"/>
            </a:endParaRPr>
          </a:p>
        </p:txBody>
      </p:sp>
      <p:sp>
        <p:nvSpPr>
          <p:cNvPr id="65539" name="Rectangle 2">
            <a:extLst>
              <a:ext uri="{FF2B5EF4-FFF2-40B4-BE49-F238E27FC236}">
                <a16:creationId xmlns:a16="http://schemas.microsoft.com/office/drawing/2014/main" id="{89A68CDD-8165-A02A-A8CE-E6FC2902AF26}"/>
              </a:ext>
            </a:extLst>
          </p:cNvPr>
          <p:cNvSpPr>
            <a:spLocks noGrp="1" noChangeArrowheads="1"/>
          </p:cNvSpPr>
          <p:nvPr>
            <p:ph type="title"/>
          </p:nvPr>
        </p:nvSpPr>
        <p:spPr>
          <a:xfrm>
            <a:off x="762000" y="304800"/>
            <a:ext cx="2871788"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4 (cont.)</a:t>
            </a:r>
          </a:p>
        </p:txBody>
      </p:sp>
      <p:pic>
        <p:nvPicPr>
          <p:cNvPr id="65540" name="Picture 4">
            <a:extLst>
              <a:ext uri="{FF2B5EF4-FFF2-40B4-BE49-F238E27FC236}">
                <a16:creationId xmlns:a16="http://schemas.microsoft.com/office/drawing/2014/main" id="{66B82E3B-9821-743D-748A-83E57A3A167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14375" y="1214438"/>
            <a:ext cx="7343775" cy="3384550"/>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a:extLst>
              <a:ext uri="{FF2B5EF4-FFF2-40B4-BE49-F238E27FC236}">
                <a16:creationId xmlns:a16="http://schemas.microsoft.com/office/drawing/2014/main" id="{00C37179-104D-DF81-D511-8B90F992BF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1DECB2B6-F0BC-7B48-AC97-C6B66B44D9DF}" type="slidenum">
              <a:rPr lang="en-US" altLang="zh-CN" sz="1400">
                <a:solidFill>
                  <a:schemeClr val="tx1"/>
                </a:solidFill>
                <a:latin typeface="Times New Roman" panose="02020603050405020304" pitchFamily="18" charset="0"/>
              </a:rPr>
              <a:pPr/>
              <a:t>41</a:t>
            </a:fld>
            <a:endParaRPr lang="en-US" altLang="zh-CN" sz="1400">
              <a:solidFill>
                <a:schemeClr val="tx1"/>
              </a:solidFill>
              <a:latin typeface="Times New Roman" panose="02020603050405020304" pitchFamily="18" charset="0"/>
            </a:endParaRPr>
          </a:p>
        </p:txBody>
      </p:sp>
      <p:sp>
        <p:nvSpPr>
          <p:cNvPr id="66563" name="Rectangle 2">
            <a:extLst>
              <a:ext uri="{FF2B5EF4-FFF2-40B4-BE49-F238E27FC236}">
                <a16:creationId xmlns:a16="http://schemas.microsoft.com/office/drawing/2014/main" id="{861827DF-C4EA-8477-2ACE-C21CDFB0624D}"/>
              </a:ext>
            </a:extLst>
          </p:cNvPr>
          <p:cNvSpPr>
            <a:spLocks noGrp="1" noChangeArrowheads="1"/>
          </p:cNvSpPr>
          <p:nvPr>
            <p:ph type="title"/>
          </p:nvPr>
        </p:nvSpPr>
        <p:spPr>
          <a:xfrm>
            <a:off x="762000" y="304800"/>
            <a:ext cx="1941513"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5 </a:t>
            </a:r>
          </a:p>
        </p:txBody>
      </p:sp>
      <p:pic>
        <p:nvPicPr>
          <p:cNvPr id="66564" name="Picture 4">
            <a:extLst>
              <a:ext uri="{FF2B5EF4-FFF2-40B4-BE49-F238E27FC236}">
                <a16:creationId xmlns:a16="http://schemas.microsoft.com/office/drawing/2014/main" id="{5A175A53-EE0F-71BC-1D4B-E724975AE0F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00063" y="1000125"/>
            <a:ext cx="7993062" cy="4013200"/>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a:extLst>
              <a:ext uri="{FF2B5EF4-FFF2-40B4-BE49-F238E27FC236}">
                <a16:creationId xmlns:a16="http://schemas.microsoft.com/office/drawing/2014/main" id="{B6C5CE80-0746-C5F8-9550-0B55CD684E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B034B5BC-97C8-0C49-8295-CD20BF9D232A}" type="slidenum">
              <a:rPr lang="en-US" altLang="zh-CN" sz="1400">
                <a:solidFill>
                  <a:schemeClr val="tx1"/>
                </a:solidFill>
                <a:latin typeface="Times New Roman" panose="02020603050405020304" pitchFamily="18" charset="0"/>
              </a:rPr>
              <a:pPr/>
              <a:t>42</a:t>
            </a:fld>
            <a:endParaRPr lang="en-US" altLang="zh-CN" sz="1400">
              <a:solidFill>
                <a:schemeClr val="tx1"/>
              </a:solidFill>
              <a:latin typeface="Times New Roman" panose="02020603050405020304" pitchFamily="18" charset="0"/>
            </a:endParaRPr>
          </a:p>
        </p:txBody>
      </p:sp>
      <p:sp>
        <p:nvSpPr>
          <p:cNvPr id="68611" name="Rectangle 2">
            <a:extLst>
              <a:ext uri="{FF2B5EF4-FFF2-40B4-BE49-F238E27FC236}">
                <a16:creationId xmlns:a16="http://schemas.microsoft.com/office/drawing/2014/main" id="{046B6A0D-3924-58D2-DAFB-59D5CB225389}"/>
              </a:ext>
            </a:extLst>
          </p:cNvPr>
          <p:cNvSpPr>
            <a:spLocks noGrp="1" noChangeArrowheads="1"/>
          </p:cNvSpPr>
          <p:nvPr>
            <p:ph type="title"/>
          </p:nvPr>
        </p:nvSpPr>
        <p:spPr>
          <a:xfrm>
            <a:off x="762000" y="304800"/>
            <a:ext cx="2871788" cy="368300"/>
          </a:xfrm>
        </p:spPr>
        <p:txBody>
          <a:bodyPr/>
          <a:lstStyle/>
          <a:p>
            <a:r>
              <a:rPr lang="en-US" altLang="zh-CN">
                <a:ea typeface="宋体" panose="02010600030101010101" pitchFamily="2" charset="-122"/>
              </a:rPr>
              <a:t>Example</a:t>
            </a:r>
            <a:r>
              <a:rPr lang="zh-CN" altLang="en-US">
                <a:ea typeface="宋体" panose="02010600030101010101" pitchFamily="2" charset="-122"/>
              </a:rPr>
              <a:t>－</a:t>
            </a:r>
            <a:r>
              <a:rPr lang="en-US" altLang="zh-CN">
                <a:ea typeface="宋体" panose="02010600030101010101" pitchFamily="2" charset="-122"/>
              </a:rPr>
              <a:t>5 (cont.)</a:t>
            </a:r>
          </a:p>
        </p:txBody>
      </p:sp>
      <p:pic>
        <p:nvPicPr>
          <p:cNvPr id="68612" name="Picture 6">
            <a:extLst>
              <a:ext uri="{FF2B5EF4-FFF2-40B4-BE49-F238E27FC236}">
                <a16:creationId xmlns:a16="http://schemas.microsoft.com/office/drawing/2014/main" id="{C88169C6-F8E7-FCBF-9538-354C6B95ADC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71550" y="1100138"/>
            <a:ext cx="5616575" cy="1447800"/>
          </a:xfrm>
          <a:noFill/>
        </p:spPr>
      </p:pic>
      <p:pic>
        <p:nvPicPr>
          <p:cNvPr id="68613" name="Picture 7">
            <a:extLst>
              <a:ext uri="{FF2B5EF4-FFF2-40B4-BE49-F238E27FC236}">
                <a16:creationId xmlns:a16="http://schemas.microsoft.com/office/drawing/2014/main" id="{70A8B296-3C96-22A2-5A0B-8E6BF4181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852738"/>
            <a:ext cx="6911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8614" name="Picture 8">
            <a:extLst>
              <a:ext uri="{FF2B5EF4-FFF2-40B4-BE49-F238E27FC236}">
                <a16:creationId xmlns:a16="http://schemas.microsoft.com/office/drawing/2014/main" id="{9E35CA00-1B82-36D4-060E-BE32D5F5FF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292600"/>
            <a:ext cx="66262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8AA5FD67-665C-6AF7-81DE-01BA7B52A8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D8A0330D-3715-7241-8779-2282A1A3231F}" type="slidenum">
              <a:rPr lang="en-US" altLang="zh-CN" sz="1400">
                <a:solidFill>
                  <a:schemeClr val="tx1"/>
                </a:solidFill>
                <a:latin typeface="Times New Roman" panose="02020603050405020304" pitchFamily="18" charset="0"/>
              </a:rPr>
              <a:pPr/>
              <a:t>43</a:t>
            </a:fld>
            <a:endParaRPr lang="en-US" altLang="zh-CN" sz="1400">
              <a:solidFill>
                <a:schemeClr val="tx1"/>
              </a:solidFill>
              <a:latin typeface="Times New Roman" panose="02020603050405020304" pitchFamily="18" charset="0"/>
            </a:endParaRPr>
          </a:p>
        </p:txBody>
      </p:sp>
      <p:sp>
        <p:nvSpPr>
          <p:cNvPr id="70659" name="Rectangle 2">
            <a:extLst>
              <a:ext uri="{FF2B5EF4-FFF2-40B4-BE49-F238E27FC236}">
                <a16:creationId xmlns:a16="http://schemas.microsoft.com/office/drawing/2014/main" id="{930A43CD-9798-0238-DFEB-94A409B58941}"/>
              </a:ext>
            </a:extLst>
          </p:cNvPr>
          <p:cNvSpPr>
            <a:spLocks noGrp="1" noChangeArrowheads="1"/>
          </p:cNvSpPr>
          <p:nvPr>
            <p:ph type="title"/>
          </p:nvPr>
        </p:nvSpPr>
        <p:spPr>
          <a:xfrm>
            <a:off x="762000" y="304800"/>
            <a:ext cx="3548063" cy="368300"/>
          </a:xfrm>
        </p:spPr>
        <p:txBody>
          <a:bodyPr/>
          <a:lstStyle/>
          <a:p>
            <a:r>
              <a:rPr lang="en-US" altLang="zh-CN">
                <a:ea typeface="宋体" panose="02010600030101010101" pitchFamily="2" charset="-122"/>
              </a:rPr>
              <a:t>Improving Performance</a:t>
            </a:r>
          </a:p>
        </p:txBody>
      </p:sp>
      <p:sp>
        <p:nvSpPr>
          <p:cNvPr id="80899" name="Rectangle 3">
            <a:extLst>
              <a:ext uri="{FF2B5EF4-FFF2-40B4-BE49-F238E27FC236}">
                <a16:creationId xmlns:a16="http://schemas.microsoft.com/office/drawing/2014/main" id="{C8AF221B-8743-D432-4C6D-64A9EA386954}"/>
              </a:ext>
            </a:extLst>
          </p:cNvPr>
          <p:cNvSpPr>
            <a:spLocks noGrp="1" noChangeArrowheads="1"/>
          </p:cNvSpPr>
          <p:nvPr>
            <p:ph type="body" idx="1"/>
          </p:nvPr>
        </p:nvSpPr>
        <p:spPr>
          <a:xfrm>
            <a:off x="571500" y="1000125"/>
            <a:ext cx="7848600" cy="4891404"/>
          </a:xfrm>
        </p:spPr>
        <p:txBody>
          <a:bodyPr/>
          <a:lstStyle/>
          <a:p>
            <a:pPr>
              <a:lnSpc>
                <a:spcPct val="114000"/>
              </a:lnSpc>
            </a:pPr>
            <a:r>
              <a:rPr lang="en-US" altLang="zh-CN" dirty="0">
                <a:ea typeface="宋体" panose="02010600030101010101" pitchFamily="2" charset="-122"/>
              </a:rPr>
              <a:t>Locality</a:t>
            </a:r>
          </a:p>
          <a:p>
            <a:pPr lvl="1">
              <a:lnSpc>
                <a:spcPct val="114000"/>
              </a:lnSpc>
            </a:pPr>
            <a:r>
              <a:rPr lang="en-US" altLang="zh-CN" dirty="0">
                <a:ea typeface="宋体" panose="02010600030101010101" pitchFamily="2" charset="-122"/>
              </a:rPr>
              <a:t>Rule of thumb: a program spends 90% of its execution time in only 10% of the code</a:t>
            </a:r>
          </a:p>
          <a:p>
            <a:pPr lvl="1">
              <a:lnSpc>
                <a:spcPct val="114000"/>
              </a:lnSpc>
            </a:pPr>
            <a:r>
              <a:rPr lang="en-US" altLang="zh-CN" b="0" dirty="0">
                <a:ea typeface="宋体" panose="02010600030101010101" pitchFamily="2" charset="-122"/>
              </a:rPr>
              <a:t> </a:t>
            </a:r>
            <a:r>
              <a:rPr lang="en-US" altLang="zh-CN" dirty="0">
                <a:ea typeface="宋体" panose="02010600030101010101" pitchFamily="2" charset="-122"/>
              </a:rPr>
              <a:t>Temporal: recently accessed items are likely to be accessed again in the near future</a:t>
            </a:r>
          </a:p>
          <a:p>
            <a:pPr lvl="1">
              <a:lnSpc>
                <a:spcPct val="114000"/>
              </a:lnSpc>
            </a:pPr>
            <a:r>
              <a:rPr lang="en-US" altLang="zh-CN" dirty="0">
                <a:ea typeface="宋体" panose="02010600030101010101" pitchFamily="2" charset="-122"/>
              </a:rPr>
              <a:t>Spatial: items located near each other tend to be accessed close together in time</a:t>
            </a:r>
          </a:p>
          <a:p>
            <a:pPr>
              <a:lnSpc>
                <a:spcPct val="114000"/>
              </a:lnSpc>
            </a:pPr>
            <a:r>
              <a:rPr lang="en-US" altLang="zh-CN" b="0" dirty="0">
                <a:ea typeface="宋体" panose="02010600030101010101" pitchFamily="2" charset="-122"/>
              </a:rPr>
              <a:t> </a:t>
            </a:r>
            <a:r>
              <a:rPr lang="en-US" altLang="zh-CN" dirty="0">
                <a:ea typeface="宋体" panose="02010600030101010101" pitchFamily="2" charset="-122"/>
              </a:rPr>
              <a:t>Concurrency</a:t>
            </a:r>
          </a:p>
          <a:p>
            <a:pPr lvl="1">
              <a:lnSpc>
                <a:spcPct val="114000"/>
              </a:lnSpc>
            </a:pPr>
            <a:r>
              <a:rPr lang="en-US" altLang="zh-CN" dirty="0">
                <a:ea typeface="宋体" panose="02010600030101010101" pitchFamily="2" charset="-122"/>
              </a:rPr>
              <a:t>One of the most important ways to improve performance</a:t>
            </a:r>
          </a:p>
          <a:p>
            <a:pPr lvl="1">
              <a:lnSpc>
                <a:spcPct val="114000"/>
              </a:lnSpc>
            </a:pPr>
            <a:r>
              <a:rPr lang="en-US" altLang="zh-CN" dirty="0">
                <a:ea typeface="宋体" panose="02010600030101010101" pitchFamily="2" charset="-122"/>
              </a:rPr>
              <a:t>Reduces CPI by overlapping execution</a:t>
            </a:r>
          </a:p>
          <a:p>
            <a:pPr lvl="1">
              <a:lnSpc>
                <a:spcPct val="114000"/>
              </a:lnSpc>
            </a:pPr>
            <a:r>
              <a:rPr lang="en-US" altLang="zh-CN" dirty="0">
                <a:ea typeface="宋体" panose="02010600030101010101" pitchFamily="2" charset="-122"/>
              </a:rPr>
              <a:t>Threads, instructions, circuits,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additive="base">
                                        <p:cTn id="7"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 calcmode="lin" valueType="num">
                                      <p:cBhvr additive="base">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 calcmode="lin" valueType="num">
                                      <p:cBhvr additive="base">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0899">
                                            <p:txEl>
                                              <p:pRg st="5" end="5"/>
                                            </p:txEl>
                                          </p:spTgt>
                                        </p:tgtEl>
                                        <p:attrNameLst>
                                          <p:attrName>style.visibility</p:attrName>
                                        </p:attrNameLst>
                                      </p:cBhvr>
                                      <p:to>
                                        <p:strVal val="visible"/>
                                      </p:to>
                                    </p:set>
                                    <p:anim calcmode="lin" valueType="num">
                                      <p:cBhvr additive="base">
                                        <p:cTn id="31"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899">
                                            <p:txEl>
                                              <p:pRg st="6" end="6"/>
                                            </p:txEl>
                                          </p:spTgt>
                                        </p:tgtEl>
                                        <p:attrNameLst>
                                          <p:attrName>style.visibility</p:attrName>
                                        </p:attrNameLst>
                                      </p:cBhvr>
                                      <p:to>
                                        <p:strVal val="visible"/>
                                      </p:to>
                                    </p:set>
                                    <p:anim calcmode="lin" valueType="num">
                                      <p:cBhvr additive="base">
                                        <p:cTn id="35"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0899">
                                            <p:txEl>
                                              <p:pRg st="7" end="7"/>
                                            </p:txEl>
                                          </p:spTgt>
                                        </p:tgtEl>
                                        <p:attrNameLst>
                                          <p:attrName>style.visibility</p:attrName>
                                        </p:attrNameLst>
                                      </p:cBhvr>
                                      <p:to>
                                        <p:strVal val="visible"/>
                                      </p:to>
                                    </p:set>
                                    <p:anim calcmode="lin" valueType="num">
                                      <p:cBhvr additive="base">
                                        <p:cTn id="39"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08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A895B41-BE63-6B00-E372-7500BCB88E2B}"/>
              </a:ext>
            </a:extLst>
          </p:cNvPr>
          <p:cNvSpPr>
            <a:spLocks noGrp="1" noChangeArrowheads="1"/>
          </p:cNvSpPr>
          <p:nvPr>
            <p:ph type="title"/>
          </p:nvPr>
        </p:nvSpPr>
        <p:spPr>
          <a:xfrm>
            <a:off x="762000" y="304800"/>
            <a:ext cx="1517650" cy="368300"/>
          </a:xfrm>
        </p:spPr>
        <p:txBody>
          <a:bodyPr/>
          <a:lstStyle/>
          <a:p>
            <a:r>
              <a:rPr lang="en-US" altLang="zh-CN">
                <a:ea typeface="宋体" panose="02010600030101010101" pitchFamily="2" charset="-122"/>
              </a:rPr>
              <a:t>Summary</a:t>
            </a:r>
          </a:p>
        </p:txBody>
      </p:sp>
      <p:sp>
        <p:nvSpPr>
          <p:cNvPr id="71683" name="Rectangle 3">
            <a:extLst>
              <a:ext uri="{FF2B5EF4-FFF2-40B4-BE49-F238E27FC236}">
                <a16:creationId xmlns:a16="http://schemas.microsoft.com/office/drawing/2014/main" id="{3276BEF8-D8BF-A5D7-4F7B-7A48E8953E3A}"/>
              </a:ext>
            </a:extLst>
          </p:cNvPr>
          <p:cNvSpPr>
            <a:spLocks noGrp="1" noChangeArrowheads="1"/>
          </p:cNvSpPr>
          <p:nvPr>
            <p:ph type="body" idx="1"/>
          </p:nvPr>
        </p:nvSpPr>
        <p:spPr>
          <a:xfrm>
            <a:off x="571500" y="1143000"/>
            <a:ext cx="7848600" cy="3036888"/>
          </a:xfrm>
        </p:spPr>
        <p:txBody>
          <a:bodyPr/>
          <a:lstStyle/>
          <a:p>
            <a:pPr>
              <a:buFontTx/>
              <a:buNone/>
            </a:pPr>
            <a:endParaRPr lang="en-US" altLang="zh-CN" sz="4400">
              <a:ea typeface="宋体" panose="02010600030101010101" pitchFamily="2" charset="-122"/>
            </a:endParaRPr>
          </a:p>
          <a:p>
            <a:pPr>
              <a:buFontTx/>
              <a:buNone/>
            </a:pPr>
            <a:endParaRPr lang="en-US" altLang="zh-CN" sz="4400">
              <a:ea typeface="宋体" panose="02010600030101010101" pitchFamily="2" charset="-122"/>
            </a:endParaRPr>
          </a:p>
          <a:p>
            <a:pPr>
              <a:buFontTx/>
              <a:buNone/>
            </a:pPr>
            <a:r>
              <a:rPr lang="en-US" altLang="zh-CN" sz="4400">
                <a:ea typeface="宋体" panose="02010600030101010101" pitchFamily="2" charset="-122"/>
              </a:rPr>
              <a:t>                            </a:t>
            </a:r>
            <a:r>
              <a:rPr lang="en-US" altLang="zh-CN" sz="6600">
                <a:ea typeface="宋体" panose="02010600030101010101" pitchFamily="2" charset="-122"/>
              </a:rPr>
              <a:t>?</a:t>
            </a:r>
            <a:endParaRPr lang="zh-CN" altLang="en-US" sz="66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a:extLst>
              <a:ext uri="{FF2B5EF4-FFF2-40B4-BE49-F238E27FC236}">
                <a16:creationId xmlns:a16="http://schemas.microsoft.com/office/drawing/2014/main" id="{F91C2731-2F2F-A1E0-E723-982023DB49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8FAF0A8A-7998-974B-8980-0213F3403E85}" type="slidenum">
              <a:rPr lang="en-US" altLang="zh-CN" sz="1400">
                <a:solidFill>
                  <a:schemeClr val="tx1"/>
                </a:solidFill>
                <a:latin typeface="Times New Roman" panose="02020603050405020304" pitchFamily="18" charset="0"/>
              </a:rPr>
              <a:pPr/>
              <a:t>5</a:t>
            </a:fld>
            <a:endParaRPr lang="en-US" altLang="zh-CN" sz="1400">
              <a:solidFill>
                <a:schemeClr val="tx1"/>
              </a:solidFill>
              <a:latin typeface="Times New Roman" panose="02020603050405020304" pitchFamily="18" charset="0"/>
            </a:endParaRPr>
          </a:p>
        </p:txBody>
      </p:sp>
      <p:sp>
        <p:nvSpPr>
          <p:cNvPr id="15365" name="Rectangle 4">
            <a:extLst>
              <a:ext uri="{FF2B5EF4-FFF2-40B4-BE49-F238E27FC236}">
                <a16:creationId xmlns:a16="http://schemas.microsoft.com/office/drawing/2014/main" id="{B9A524E6-8B07-1E0A-08DC-032B5967BA25}"/>
              </a:ext>
            </a:extLst>
          </p:cNvPr>
          <p:cNvSpPr>
            <a:spLocks noGrp="1" noChangeArrowheads="1"/>
          </p:cNvSpPr>
          <p:nvPr>
            <p:ph type="title"/>
          </p:nvPr>
        </p:nvSpPr>
        <p:spPr/>
        <p:txBody>
          <a:bodyPr/>
          <a:lstStyle/>
          <a:p>
            <a:r>
              <a:rPr lang="en-US" altLang="zh-TW">
                <a:ea typeface="PMingLiU" panose="02020500000000000000" pitchFamily="18" charset="-120"/>
              </a:rPr>
              <a:t>Response Time vs. Throughput</a:t>
            </a:r>
            <a:endParaRPr lang="en-US" altLang="zh-CN">
              <a:ea typeface="宋体" panose="02010600030101010101" pitchFamily="2" charset="-122"/>
            </a:endParaRPr>
          </a:p>
        </p:txBody>
      </p:sp>
      <p:sp>
        <p:nvSpPr>
          <p:cNvPr id="15366" name="Rectangle 5">
            <a:extLst>
              <a:ext uri="{FF2B5EF4-FFF2-40B4-BE49-F238E27FC236}">
                <a16:creationId xmlns:a16="http://schemas.microsoft.com/office/drawing/2014/main" id="{E6FD80F7-3E1C-9BF4-BCF6-BCBBBD8458FA}"/>
              </a:ext>
            </a:extLst>
          </p:cNvPr>
          <p:cNvSpPr>
            <a:spLocks noGrp="1" noChangeArrowheads="1"/>
          </p:cNvSpPr>
          <p:nvPr>
            <p:ph type="body" idx="1"/>
          </p:nvPr>
        </p:nvSpPr>
        <p:spPr>
          <a:xfrm>
            <a:off x="600870" y="703263"/>
            <a:ext cx="7848600" cy="4421788"/>
          </a:xfrm>
        </p:spPr>
        <p:txBody>
          <a:bodyPr/>
          <a:lstStyle/>
          <a:p>
            <a:endParaRPr lang="en-US" altLang="zh-CN" dirty="0">
              <a:ea typeface="PMingLiU" panose="02020500000000000000" pitchFamily="18" charset="-120"/>
            </a:endParaRPr>
          </a:p>
          <a:p>
            <a:r>
              <a:rPr lang="en-US" altLang="zh-TW" dirty="0">
                <a:ea typeface="PMingLiU" panose="02020500000000000000" pitchFamily="18" charset="-120"/>
              </a:rPr>
              <a:t>Only if each component in the system doesn</a:t>
            </a:r>
            <a:r>
              <a:rPr lang="en-US" altLang="zh-TW" dirty="0">
                <a:latin typeface="Arial" panose="020B0604020202020204" pitchFamily="34" charset="0"/>
                <a:ea typeface="PMingLiU" panose="02020500000000000000" pitchFamily="18" charset="-120"/>
              </a:rPr>
              <a:t>’</a:t>
            </a:r>
            <a:r>
              <a:rPr lang="en-US" altLang="zh-TW" dirty="0">
                <a:ea typeface="PMingLiU" panose="02020500000000000000" pitchFamily="18" charset="-120"/>
              </a:rPr>
              <a:t>t overlap</a:t>
            </a:r>
            <a:endParaRPr lang="en-US" altLang="zh-TW" dirty="0">
              <a:solidFill>
                <a:srgbClr val="FF0000"/>
              </a:solidFill>
              <a:ea typeface="PMingLiU" panose="02020500000000000000" pitchFamily="18" charset="-120"/>
            </a:endParaRPr>
          </a:p>
          <a:p>
            <a:r>
              <a:rPr lang="en-US" altLang="zh-TW" dirty="0">
                <a:ea typeface="PMingLiU" panose="02020500000000000000" pitchFamily="18" charset="-120"/>
              </a:rPr>
              <a:t>Example</a:t>
            </a:r>
          </a:p>
          <a:p>
            <a:endParaRPr lang="en-US" altLang="zh-CN" dirty="0">
              <a:ea typeface="PMingLiU" panose="02020500000000000000" pitchFamily="18" charset="-120"/>
            </a:endParaRPr>
          </a:p>
          <a:p>
            <a:r>
              <a:rPr lang="en-US" altLang="zh-TW" dirty="0">
                <a:ea typeface="PMingLiU" panose="02020500000000000000" pitchFamily="18" charset="-120"/>
              </a:rPr>
              <a:t>No overlap</a:t>
            </a:r>
          </a:p>
          <a:p>
            <a:endParaRPr lang="en-US" altLang="zh-CN" dirty="0">
              <a:ea typeface="PMingLiU" panose="02020500000000000000" pitchFamily="18" charset="-120"/>
            </a:endParaRPr>
          </a:p>
          <a:p>
            <a:endParaRPr lang="en-US" altLang="zh-CN" dirty="0">
              <a:ea typeface="PMingLiU" panose="02020500000000000000" pitchFamily="18" charset="-120"/>
            </a:endParaRPr>
          </a:p>
          <a:p>
            <a:r>
              <a:rPr lang="en-US" altLang="zh-CN" dirty="0">
                <a:ea typeface="PMingLiU" panose="02020500000000000000" pitchFamily="18" charset="-120"/>
              </a:rPr>
              <a:t>O</a:t>
            </a:r>
            <a:r>
              <a:rPr lang="en-US" altLang="zh-TW" dirty="0">
                <a:ea typeface="PMingLiU" panose="02020500000000000000" pitchFamily="18" charset="-120"/>
              </a:rPr>
              <a:t>verlap</a:t>
            </a:r>
            <a:endParaRPr lang="en-US" altLang="zh-TW" dirty="0">
              <a:solidFill>
                <a:srgbClr val="FF0000"/>
              </a:solidFill>
              <a:ea typeface="PMingLiU" panose="02020500000000000000" pitchFamily="18" charset="-120"/>
            </a:endParaRPr>
          </a:p>
          <a:p>
            <a:pPr>
              <a:buFontTx/>
              <a:buNone/>
            </a:pPr>
            <a:endParaRPr lang="en-US" altLang="zh-TW" dirty="0">
              <a:solidFill>
                <a:srgbClr val="FF0000"/>
              </a:solidFill>
              <a:ea typeface="PMingLiU" panose="02020500000000000000" pitchFamily="18" charset="-120"/>
            </a:endParaRPr>
          </a:p>
        </p:txBody>
      </p:sp>
      <p:grpSp>
        <p:nvGrpSpPr>
          <p:cNvPr id="2" name="组合 1">
            <a:extLst>
              <a:ext uri="{FF2B5EF4-FFF2-40B4-BE49-F238E27FC236}">
                <a16:creationId xmlns:a16="http://schemas.microsoft.com/office/drawing/2014/main" id="{A26F4C73-06AA-F080-4ABF-D891403D92C8}"/>
              </a:ext>
            </a:extLst>
          </p:cNvPr>
          <p:cNvGrpSpPr/>
          <p:nvPr/>
        </p:nvGrpSpPr>
        <p:grpSpPr>
          <a:xfrm>
            <a:off x="971550" y="3316734"/>
            <a:ext cx="3354388" cy="1017500"/>
            <a:chOff x="971550" y="3316734"/>
            <a:chExt cx="3354388" cy="1017500"/>
          </a:xfrm>
        </p:grpSpPr>
        <p:sp>
          <p:nvSpPr>
            <p:cNvPr id="15367" name="Rectangle 6">
              <a:extLst>
                <a:ext uri="{FF2B5EF4-FFF2-40B4-BE49-F238E27FC236}">
                  <a16:creationId xmlns:a16="http://schemas.microsoft.com/office/drawing/2014/main" id="{AA9BCDFC-C011-FCC6-8D22-B40D5856CED3}"/>
                </a:ext>
              </a:extLst>
            </p:cNvPr>
            <p:cNvSpPr>
              <a:spLocks noChangeArrowheads="1"/>
            </p:cNvSpPr>
            <p:nvPr/>
          </p:nvSpPr>
          <p:spPr bwMode="auto">
            <a:xfrm>
              <a:off x="971550" y="3316734"/>
              <a:ext cx="1676400" cy="457200"/>
            </a:xfrm>
            <a:prstGeom prst="rect">
              <a:avLst/>
            </a:prstGeom>
            <a:solidFill>
              <a:schemeClr val="accent2"/>
            </a:solid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r>
                <a:rPr lang="en-US" altLang="zh-CN">
                  <a:solidFill>
                    <a:schemeClr val="tx1"/>
                  </a:solidFill>
                  <a:latin typeface="Helvetica" pitchFamily="2" charset="0"/>
                  <a:ea typeface="PMingLiU" panose="02020500000000000000" pitchFamily="18" charset="-120"/>
                </a:rPr>
                <a:t>Job A</a:t>
              </a:r>
            </a:p>
          </p:txBody>
        </p:sp>
        <p:sp>
          <p:nvSpPr>
            <p:cNvPr id="15368" name="Rectangle 7">
              <a:extLst>
                <a:ext uri="{FF2B5EF4-FFF2-40B4-BE49-F238E27FC236}">
                  <a16:creationId xmlns:a16="http://schemas.microsoft.com/office/drawing/2014/main" id="{1D142C98-E12C-5022-9670-ACF2861FB6DD}"/>
                </a:ext>
              </a:extLst>
            </p:cNvPr>
            <p:cNvSpPr>
              <a:spLocks noChangeArrowheads="1"/>
            </p:cNvSpPr>
            <p:nvPr/>
          </p:nvSpPr>
          <p:spPr bwMode="auto">
            <a:xfrm>
              <a:off x="2649538" y="3316734"/>
              <a:ext cx="1676400" cy="457200"/>
            </a:xfrm>
            <a:prstGeom prst="rect">
              <a:avLst/>
            </a:prstGeom>
            <a:solidFill>
              <a:schemeClr val="accent2"/>
            </a:solid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r>
                <a:rPr lang="en-US" altLang="zh-CN">
                  <a:solidFill>
                    <a:schemeClr val="tx1"/>
                  </a:solidFill>
                  <a:latin typeface="Helvetica" pitchFamily="2" charset="0"/>
                  <a:ea typeface="PMingLiU" panose="02020500000000000000" pitchFamily="18" charset="-120"/>
                </a:rPr>
                <a:t>Job B</a:t>
              </a:r>
            </a:p>
          </p:txBody>
        </p:sp>
        <p:sp>
          <p:nvSpPr>
            <p:cNvPr id="15370" name="Line 9">
              <a:extLst>
                <a:ext uri="{FF2B5EF4-FFF2-40B4-BE49-F238E27FC236}">
                  <a16:creationId xmlns:a16="http://schemas.microsoft.com/office/drawing/2014/main" id="{1618AC41-A2D3-D91B-ADFB-11635F256536}"/>
                </a:ext>
              </a:extLst>
            </p:cNvPr>
            <p:cNvSpPr>
              <a:spLocks noChangeShapeType="1"/>
            </p:cNvSpPr>
            <p:nvPr/>
          </p:nvSpPr>
          <p:spPr bwMode="auto">
            <a:xfrm>
              <a:off x="973138" y="3931096"/>
              <a:ext cx="1676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Text Box 10">
              <a:extLst>
                <a:ext uri="{FF2B5EF4-FFF2-40B4-BE49-F238E27FC236}">
                  <a16:creationId xmlns:a16="http://schemas.microsoft.com/office/drawing/2014/main" id="{2E81DDA3-5B41-E9C7-00F4-1B58336E4923}"/>
                </a:ext>
              </a:extLst>
            </p:cNvPr>
            <p:cNvSpPr txBox="1">
              <a:spLocks noChangeArrowheads="1"/>
            </p:cNvSpPr>
            <p:nvPr/>
          </p:nvSpPr>
          <p:spPr bwMode="auto">
            <a:xfrm>
              <a:off x="1532667" y="3877034"/>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dirty="0">
                  <a:solidFill>
                    <a:schemeClr val="tx1"/>
                  </a:solidFill>
                  <a:latin typeface="Helvetica" pitchFamily="2" charset="0"/>
                  <a:ea typeface="PMingLiU" panose="02020500000000000000" pitchFamily="18" charset="-120"/>
                </a:rPr>
                <a:t>5s</a:t>
              </a:r>
            </a:p>
          </p:txBody>
        </p:sp>
        <p:sp>
          <p:nvSpPr>
            <p:cNvPr id="15372" name="Line 11">
              <a:extLst>
                <a:ext uri="{FF2B5EF4-FFF2-40B4-BE49-F238E27FC236}">
                  <a16:creationId xmlns:a16="http://schemas.microsoft.com/office/drawing/2014/main" id="{C36EA405-5297-ECAC-35CB-80029F6ABD1F}"/>
                </a:ext>
              </a:extLst>
            </p:cNvPr>
            <p:cNvSpPr>
              <a:spLocks noChangeShapeType="1"/>
            </p:cNvSpPr>
            <p:nvPr/>
          </p:nvSpPr>
          <p:spPr bwMode="auto">
            <a:xfrm>
              <a:off x="2649538" y="3931096"/>
              <a:ext cx="1676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3" name="Text Box 12">
              <a:extLst>
                <a:ext uri="{FF2B5EF4-FFF2-40B4-BE49-F238E27FC236}">
                  <a16:creationId xmlns:a16="http://schemas.microsoft.com/office/drawing/2014/main" id="{CF1DA677-7E70-058B-CA98-33F44013708B}"/>
                </a:ext>
              </a:extLst>
            </p:cNvPr>
            <p:cNvSpPr txBox="1">
              <a:spLocks noChangeArrowheads="1"/>
            </p:cNvSpPr>
            <p:nvPr/>
          </p:nvSpPr>
          <p:spPr bwMode="auto">
            <a:xfrm>
              <a:off x="3328129" y="3877034"/>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dirty="0">
                  <a:solidFill>
                    <a:schemeClr val="tx1"/>
                  </a:solidFill>
                  <a:latin typeface="Helvetica" pitchFamily="2" charset="0"/>
                  <a:ea typeface="PMingLiU" panose="02020500000000000000" pitchFamily="18" charset="-120"/>
                </a:rPr>
                <a:t>5s</a:t>
              </a:r>
            </a:p>
          </p:txBody>
        </p:sp>
      </p:grpSp>
      <p:sp>
        <p:nvSpPr>
          <p:cNvPr id="15374" name="Text Box 13">
            <a:extLst>
              <a:ext uri="{FF2B5EF4-FFF2-40B4-BE49-F238E27FC236}">
                <a16:creationId xmlns:a16="http://schemas.microsoft.com/office/drawing/2014/main" id="{8772CA28-509D-561D-9247-02617A28BCD7}"/>
              </a:ext>
            </a:extLst>
          </p:cNvPr>
          <p:cNvSpPr txBox="1">
            <a:spLocks noChangeArrowheads="1"/>
          </p:cNvSpPr>
          <p:nvPr/>
        </p:nvSpPr>
        <p:spPr bwMode="auto">
          <a:xfrm>
            <a:off x="4708525" y="3284984"/>
            <a:ext cx="422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Throughput = 2/10 = 0.2 </a:t>
            </a:r>
            <a:r>
              <a:rPr lang="en-US" altLang="zh-CN">
                <a:solidFill>
                  <a:srgbClr val="FF0000"/>
                </a:solidFill>
                <a:latin typeface="Helvetica" pitchFamily="2" charset="0"/>
                <a:ea typeface="PMingLiU" panose="02020500000000000000" pitchFamily="18" charset="-120"/>
              </a:rPr>
              <a:t>= </a:t>
            </a:r>
            <a:r>
              <a:rPr lang="en-US" altLang="zh-CN">
                <a:solidFill>
                  <a:schemeClr val="tx1"/>
                </a:solidFill>
                <a:latin typeface="Helvetica" pitchFamily="2" charset="0"/>
                <a:ea typeface="PMingLiU" panose="02020500000000000000" pitchFamily="18" charset="-120"/>
              </a:rPr>
              <a:t>1/5</a:t>
            </a:r>
          </a:p>
        </p:txBody>
      </p:sp>
      <p:grpSp>
        <p:nvGrpSpPr>
          <p:cNvPr id="3" name="组合 2">
            <a:extLst>
              <a:ext uri="{FF2B5EF4-FFF2-40B4-BE49-F238E27FC236}">
                <a16:creationId xmlns:a16="http://schemas.microsoft.com/office/drawing/2014/main" id="{7952A80F-A429-AF49-DC57-337250019B76}"/>
              </a:ext>
            </a:extLst>
          </p:cNvPr>
          <p:cNvGrpSpPr/>
          <p:nvPr/>
        </p:nvGrpSpPr>
        <p:grpSpPr>
          <a:xfrm>
            <a:off x="973138" y="4946650"/>
            <a:ext cx="2971800" cy="1243806"/>
            <a:chOff x="973138" y="4946650"/>
            <a:chExt cx="2971800" cy="1243806"/>
          </a:xfrm>
        </p:grpSpPr>
        <p:sp>
          <p:nvSpPr>
            <p:cNvPr id="15363" name="Rectangle 2">
              <a:extLst>
                <a:ext uri="{FF2B5EF4-FFF2-40B4-BE49-F238E27FC236}">
                  <a16:creationId xmlns:a16="http://schemas.microsoft.com/office/drawing/2014/main" id="{6EAF6CA4-E16C-664D-8D6C-65631EB7B0D4}"/>
                </a:ext>
              </a:extLst>
            </p:cNvPr>
            <p:cNvSpPr>
              <a:spLocks noChangeArrowheads="1"/>
            </p:cNvSpPr>
            <p:nvPr/>
          </p:nvSpPr>
          <p:spPr bwMode="auto">
            <a:xfrm>
              <a:off x="2497138" y="4946650"/>
              <a:ext cx="1447800" cy="457200"/>
            </a:xfrm>
            <a:prstGeom prst="rect">
              <a:avLst/>
            </a:prstGeom>
            <a:solidFill>
              <a:schemeClr val="accent2"/>
            </a:solid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r>
                <a:rPr lang="en-US" altLang="zh-CN">
                  <a:solidFill>
                    <a:schemeClr val="tx1"/>
                  </a:solidFill>
                  <a:latin typeface="Helvetica" pitchFamily="2" charset="0"/>
                  <a:ea typeface="PMingLiU" panose="02020500000000000000" pitchFamily="18" charset="-120"/>
                </a:rPr>
                <a:t>Job B</a:t>
              </a:r>
            </a:p>
          </p:txBody>
        </p:sp>
        <p:sp>
          <p:nvSpPr>
            <p:cNvPr id="15364" name="Rectangle 3">
              <a:extLst>
                <a:ext uri="{FF2B5EF4-FFF2-40B4-BE49-F238E27FC236}">
                  <a16:creationId xmlns:a16="http://schemas.microsoft.com/office/drawing/2014/main" id="{91F35BBF-1ED6-9C3D-1051-499F2CE55F24}"/>
                </a:ext>
              </a:extLst>
            </p:cNvPr>
            <p:cNvSpPr>
              <a:spLocks noChangeArrowheads="1"/>
            </p:cNvSpPr>
            <p:nvPr/>
          </p:nvSpPr>
          <p:spPr bwMode="auto">
            <a:xfrm>
              <a:off x="973138" y="4946650"/>
              <a:ext cx="1524000" cy="457200"/>
            </a:xfrm>
            <a:prstGeom prst="rect">
              <a:avLst/>
            </a:prstGeom>
            <a:solidFill>
              <a:schemeClr val="accent2"/>
            </a:solid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r>
                <a:rPr lang="en-US" altLang="zh-CN">
                  <a:solidFill>
                    <a:schemeClr val="tx1"/>
                  </a:solidFill>
                  <a:latin typeface="Helvetica" pitchFamily="2" charset="0"/>
                  <a:ea typeface="PMingLiU" panose="02020500000000000000" pitchFamily="18" charset="-120"/>
                </a:rPr>
                <a:t>Job A</a:t>
              </a:r>
            </a:p>
          </p:txBody>
        </p:sp>
        <p:sp>
          <p:nvSpPr>
            <p:cNvPr id="15369" name="Rectangle 8">
              <a:extLst>
                <a:ext uri="{FF2B5EF4-FFF2-40B4-BE49-F238E27FC236}">
                  <a16:creationId xmlns:a16="http://schemas.microsoft.com/office/drawing/2014/main" id="{0777DC6A-2BCB-CE7D-DD95-7F03D3F4C402}"/>
                </a:ext>
              </a:extLst>
            </p:cNvPr>
            <p:cNvSpPr>
              <a:spLocks noChangeArrowheads="1"/>
            </p:cNvSpPr>
            <p:nvPr/>
          </p:nvSpPr>
          <p:spPr bwMode="auto">
            <a:xfrm>
              <a:off x="2268538" y="4946650"/>
              <a:ext cx="381000" cy="457200"/>
            </a:xfrm>
            <a:prstGeom prst="rect">
              <a:avLst/>
            </a:prstGeom>
            <a:solidFill>
              <a:srgbClr val="FF0000"/>
            </a:solidFill>
            <a:ln w="12700">
              <a:solidFill>
                <a:schemeClr val="tx1"/>
              </a:solidFill>
              <a:miter lim="800000"/>
              <a:headEnd/>
              <a:tailEnd/>
            </a:ln>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15375" name="Line 14">
              <a:extLst>
                <a:ext uri="{FF2B5EF4-FFF2-40B4-BE49-F238E27FC236}">
                  <a16:creationId xmlns:a16="http://schemas.microsoft.com/office/drawing/2014/main" id="{6F78E324-D6CE-C9FD-18B1-E9ED050268FC}"/>
                </a:ext>
              </a:extLst>
            </p:cNvPr>
            <p:cNvSpPr>
              <a:spLocks noChangeShapeType="1"/>
            </p:cNvSpPr>
            <p:nvPr/>
          </p:nvSpPr>
          <p:spPr bwMode="auto">
            <a:xfrm>
              <a:off x="973138" y="5556250"/>
              <a:ext cx="1295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5">
              <a:extLst>
                <a:ext uri="{FF2B5EF4-FFF2-40B4-BE49-F238E27FC236}">
                  <a16:creationId xmlns:a16="http://schemas.microsoft.com/office/drawing/2014/main" id="{1313C2C7-96CC-9FEC-9EAD-813816F310D5}"/>
                </a:ext>
              </a:extLst>
            </p:cNvPr>
            <p:cNvSpPr>
              <a:spLocks noChangeShapeType="1"/>
            </p:cNvSpPr>
            <p:nvPr/>
          </p:nvSpPr>
          <p:spPr bwMode="auto">
            <a:xfrm>
              <a:off x="2268538" y="5556250"/>
              <a:ext cx="3810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16">
              <a:extLst>
                <a:ext uri="{FF2B5EF4-FFF2-40B4-BE49-F238E27FC236}">
                  <a16:creationId xmlns:a16="http://schemas.microsoft.com/office/drawing/2014/main" id="{33F74D83-7227-1742-79BB-FC7DAE873F5D}"/>
                </a:ext>
              </a:extLst>
            </p:cNvPr>
            <p:cNvSpPr>
              <a:spLocks noChangeShapeType="1"/>
            </p:cNvSpPr>
            <p:nvPr/>
          </p:nvSpPr>
          <p:spPr bwMode="auto">
            <a:xfrm>
              <a:off x="2649538" y="5556250"/>
              <a:ext cx="1295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Text Box 17">
              <a:extLst>
                <a:ext uri="{FF2B5EF4-FFF2-40B4-BE49-F238E27FC236}">
                  <a16:creationId xmlns:a16="http://schemas.microsoft.com/office/drawing/2014/main" id="{5919DF53-C13C-A0ED-0952-BBF5C48CA7E3}"/>
                </a:ext>
              </a:extLst>
            </p:cNvPr>
            <p:cNvSpPr txBox="1">
              <a:spLocks noChangeArrowheads="1"/>
            </p:cNvSpPr>
            <p:nvPr/>
          </p:nvSpPr>
          <p:spPr bwMode="auto">
            <a:xfrm>
              <a:off x="1354138" y="5733256"/>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3s</a:t>
              </a:r>
            </a:p>
          </p:txBody>
        </p:sp>
        <p:sp>
          <p:nvSpPr>
            <p:cNvPr id="15379" name="Text Box 18">
              <a:extLst>
                <a:ext uri="{FF2B5EF4-FFF2-40B4-BE49-F238E27FC236}">
                  <a16:creationId xmlns:a16="http://schemas.microsoft.com/office/drawing/2014/main" id="{EA7BA509-AABA-4827-63DD-513B61671C7C}"/>
                </a:ext>
              </a:extLst>
            </p:cNvPr>
            <p:cNvSpPr txBox="1">
              <a:spLocks noChangeArrowheads="1"/>
            </p:cNvSpPr>
            <p:nvPr/>
          </p:nvSpPr>
          <p:spPr bwMode="auto">
            <a:xfrm>
              <a:off x="3030538" y="5733256"/>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3s</a:t>
              </a:r>
            </a:p>
          </p:txBody>
        </p:sp>
        <p:sp>
          <p:nvSpPr>
            <p:cNvPr id="15380" name="Text Box 19">
              <a:extLst>
                <a:ext uri="{FF2B5EF4-FFF2-40B4-BE49-F238E27FC236}">
                  <a16:creationId xmlns:a16="http://schemas.microsoft.com/office/drawing/2014/main" id="{2564040C-5775-4164-6351-1FD521F7B0BB}"/>
                </a:ext>
              </a:extLst>
            </p:cNvPr>
            <p:cNvSpPr txBox="1">
              <a:spLocks noChangeArrowheads="1"/>
            </p:cNvSpPr>
            <p:nvPr/>
          </p:nvSpPr>
          <p:spPr bwMode="auto">
            <a:xfrm>
              <a:off x="2192338" y="5733256"/>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2s</a:t>
              </a:r>
            </a:p>
          </p:txBody>
        </p:sp>
      </p:grpSp>
      <p:sp>
        <p:nvSpPr>
          <p:cNvPr id="15381" name="Text Box 20">
            <a:extLst>
              <a:ext uri="{FF2B5EF4-FFF2-40B4-BE49-F238E27FC236}">
                <a16:creationId xmlns:a16="http://schemas.microsoft.com/office/drawing/2014/main" id="{4C714954-41BF-33D8-D064-1D387A70C8D4}"/>
              </a:ext>
            </a:extLst>
          </p:cNvPr>
          <p:cNvSpPr txBox="1">
            <a:spLocks noChangeArrowheads="1"/>
          </p:cNvSpPr>
          <p:nvPr/>
        </p:nvSpPr>
        <p:spPr bwMode="auto">
          <a:xfrm>
            <a:off x="4716463" y="4941888"/>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Throughput = 2/8 = 0.25 </a:t>
            </a:r>
            <a:r>
              <a:rPr lang="en-US" altLang="zh-CN">
                <a:solidFill>
                  <a:srgbClr val="FF0000"/>
                </a:solidFill>
                <a:latin typeface="Helvetica" pitchFamily="2" charset="0"/>
                <a:ea typeface="PMingLiU" panose="02020500000000000000" pitchFamily="18" charset="-120"/>
                <a:sym typeface="Symbol" pitchFamily="2" charset="2"/>
              </a:rPr>
              <a:t></a:t>
            </a:r>
            <a:r>
              <a:rPr lang="en-US" altLang="zh-CN">
                <a:solidFill>
                  <a:schemeClr val="tx1"/>
                </a:solidFill>
                <a:latin typeface="Helvetica" pitchFamily="2" charset="0"/>
                <a:ea typeface="PMingLiU" panose="02020500000000000000" pitchFamily="18" charset="-120"/>
                <a:sym typeface="Symbol" pitchFamily="2" charset="2"/>
              </a:rPr>
              <a:t> 1/5</a:t>
            </a:r>
            <a:endParaRPr lang="en-US" altLang="zh-CN">
              <a:solidFill>
                <a:schemeClr val="tx1"/>
              </a:solidFill>
              <a:latin typeface="Helvetica" pitchFamily="2"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a:extLst>
              <a:ext uri="{FF2B5EF4-FFF2-40B4-BE49-F238E27FC236}">
                <a16:creationId xmlns:a16="http://schemas.microsoft.com/office/drawing/2014/main" id="{1A5B8AF3-3E8A-767A-73EE-990C034596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6B2187F6-CB36-DE48-963C-E2FD6F2B1973}" type="slidenum">
              <a:rPr lang="en-US" altLang="zh-CN" sz="1400">
                <a:solidFill>
                  <a:schemeClr val="tx1"/>
                </a:solidFill>
                <a:latin typeface="Times New Roman" panose="02020603050405020304" pitchFamily="18" charset="0"/>
              </a:rPr>
              <a:pPr/>
              <a:t>6</a:t>
            </a:fld>
            <a:endParaRPr lang="en-US" altLang="zh-CN" sz="1400">
              <a:solidFill>
                <a:schemeClr val="tx1"/>
              </a:solidFill>
              <a:latin typeface="Times New Roman" panose="02020603050405020304" pitchFamily="18" charset="0"/>
            </a:endParaRPr>
          </a:p>
        </p:txBody>
      </p:sp>
      <p:sp>
        <p:nvSpPr>
          <p:cNvPr id="17411" name="Rectangle 2">
            <a:extLst>
              <a:ext uri="{FF2B5EF4-FFF2-40B4-BE49-F238E27FC236}">
                <a16:creationId xmlns:a16="http://schemas.microsoft.com/office/drawing/2014/main" id="{D7A107F7-A894-420F-FFA3-0CEC8FCC3231}"/>
              </a:ext>
            </a:extLst>
          </p:cNvPr>
          <p:cNvSpPr>
            <a:spLocks noGrp="1" noChangeArrowheads="1"/>
          </p:cNvSpPr>
          <p:nvPr>
            <p:ph type="title"/>
          </p:nvPr>
        </p:nvSpPr>
        <p:spPr/>
        <p:txBody>
          <a:bodyPr/>
          <a:lstStyle/>
          <a:p>
            <a:r>
              <a:rPr lang="en-US" altLang="zh-TW">
                <a:ea typeface="PMingLiU" panose="02020500000000000000" pitchFamily="18" charset="-120"/>
              </a:rPr>
              <a:t>What Do We Improve?</a:t>
            </a:r>
            <a:endParaRPr lang="en-US" altLang="zh-CN">
              <a:ea typeface="宋体" panose="02010600030101010101" pitchFamily="2" charset="-122"/>
            </a:endParaRPr>
          </a:p>
        </p:txBody>
      </p:sp>
      <p:sp>
        <p:nvSpPr>
          <p:cNvPr id="17412" name="Rectangle 3">
            <a:extLst>
              <a:ext uri="{FF2B5EF4-FFF2-40B4-BE49-F238E27FC236}">
                <a16:creationId xmlns:a16="http://schemas.microsoft.com/office/drawing/2014/main" id="{C25A62E0-D4BD-49E1-A7F0-F4BA35D5511B}"/>
              </a:ext>
            </a:extLst>
          </p:cNvPr>
          <p:cNvSpPr>
            <a:spLocks noGrp="1" noChangeArrowheads="1"/>
          </p:cNvSpPr>
          <p:nvPr>
            <p:ph type="body" idx="1"/>
          </p:nvPr>
        </p:nvSpPr>
        <p:spPr>
          <a:xfrm>
            <a:off x="647700" y="1048544"/>
            <a:ext cx="7848600" cy="4315092"/>
          </a:xfrm>
        </p:spPr>
        <p:txBody>
          <a:bodyPr/>
          <a:lstStyle/>
          <a:p>
            <a:pPr lvl="1">
              <a:lnSpc>
                <a:spcPct val="250000"/>
              </a:lnSpc>
            </a:pPr>
            <a:endParaRPr lang="en-US" altLang="zh-TW" dirty="0">
              <a:ea typeface="PMingLiU" panose="02020500000000000000" pitchFamily="18" charset="-120"/>
            </a:endParaRPr>
          </a:p>
          <a:p>
            <a:pPr lvl="1">
              <a:lnSpc>
                <a:spcPct val="250000"/>
              </a:lnSpc>
            </a:pPr>
            <a:r>
              <a:rPr lang="en-US" altLang="zh-TW" dirty="0">
                <a:ea typeface="PMingLiU" panose="02020500000000000000" pitchFamily="18" charset="-120"/>
              </a:rPr>
              <a:t>Make CPU faster </a:t>
            </a:r>
            <a:r>
              <a:rPr lang="en-US" altLang="zh-TW" dirty="0">
                <a:ea typeface="PMingLiU" panose="02020500000000000000" pitchFamily="18" charset="-120"/>
                <a:sym typeface="Symbol" pitchFamily="2" charset="2"/>
              </a:rPr>
              <a:t> both (</a:t>
            </a:r>
            <a:r>
              <a:rPr lang="en-US" altLang="zh-TW" dirty="0">
                <a:solidFill>
                  <a:schemeClr val="tx2"/>
                </a:solidFill>
                <a:ea typeface="PMingLiU" panose="02020500000000000000" pitchFamily="18" charset="-120"/>
                <a:sym typeface="Symbol" pitchFamily="2" charset="2"/>
              </a:rPr>
              <a:t>response time</a:t>
            </a:r>
            <a:r>
              <a:rPr lang="en-US" altLang="zh-TW" dirty="0">
                <a:ea typeface="PMingLiU" panose="02020500000000000000" pitchFamily="18" charset="-120"/>
                <a:sym typeface="Symbol" pitchFamily="2" charset="2"/>
              </a:rPr>
              <a:t> &amp; </a:t>
            </a:r>
            <a:r>
              <a:rPr lang="en-US" altLang="zh-TW" dirty="0">
                <a:solidFill>
                  <a:schemeClr val="tx2"/>
                </a:solidFill>
                <a:ea typeface="PMingLiU" panose="02020500000000000000" pitchFamily="18" charset="-120"/>
                <a:sym typeface="Symbol" pitchFamily="2" charset="2"/>
              </a:rPr>
              <a:t>throughput</a:t>
            </a:r>
            <a:r>
              <a:rPr lang="en-US" altLang="zh-TW" dirty="0">
                <a:ea typeface="PMingLiU" panose="02020500000000000000" pitchFamily="18" charset="-120"/>
                <a:sym typeface="Symbol" pitchFamily="2" charset="2"/>
              </a:rPr>
              <a:t>)</a:t>
            </a:r>
          </a:p>
          <a:p>
            <a:pPr lvl="1">
              <a:lnSpc>
                <a:spcPct val="250000"/>
              </a:lnSpc>
            </a:pPr>
            <a:r>
              <a:rPr lang="en-US" altLang="zh-TW" dirty="0">
                <a:ea typeface="PMingLiU" panose="02020500000000000000" pitchFamily="18" charset="-120"/>
                <a:sym typeface="Symbol" pitchFamily="2" charset="2"/>
              </a:rPr>
              <a:t>Add more CPUs  only </a:t>
            </a:r>
            <a:r>
              <a:rPr lang="en-US" altLang="zh-TW" dirty="0">
                <a:solidFill>
                  <a:schemeClr val="tx2"/>
                </a:solidFill>
                <a:ea typeface="PMingLiU" panose="02020500000000000000" pitchFamily="18" charset="-120"/>
                <a:sym typeface="Symbol" pitchFamily="2" charset="2"/>
              </a:rPr>
              <a:t>throughput</a:t>
            </a:r>
          </a:p>
          <a:p>
            <a:pPr marL="0" indent="0">
              <a:lnSpc>
                <a:spcPct val="250000"/>
              </a:lnSpc>
              <a:buNone/>
            </a:pPr>
            <a:r>
              <a:rPr lang="zh-CN" altLang="en-US" dirty="0">
                <a:solidFill>
                  <a:schemeClr val="tx2"/>
                </a:solidFill>
                <a:ea typeface="PMingLiU" panose="02020500000000000000" pitchFamily="18" charset="-120"/>
                <a:sym typeface="Symbol" pitchFamily="2" charset="2"/>
              </a:rPr>
              <a:t>                                               </a:t>
            </a:r>
            <a:r>
              <a:rPr lang="en-US" altLang="zh-TW" sz="2800" dirty="0">
                <a:solidFill>
                  <a:srgbClr val="C00000"/>
                </a:solidFill>
                <a:ea typeface="PMingLiU" panose="02020500000000000000" pitchFamily="18" charset="-120"/>
                <a:sym typeface="Symbol" pitchFamily="2" charset="2"/>
              </a:rPr>
              <a:t>?</a:t>
            </a:r>
            <a:endParaRPr lang="en-US" altLang="zh-TW" sz="2800" dirty="0">
              <a:solidFill>
                <a:srgbClr val="C00000"/>
              </a:solidFill>
              <a:ea typeface="PMingLiU" panose="02020500000000000000" pitchFamily="18" charset="-120"/>
            </a:endParaRPr>
          </a:p>
          <a:p>
            <a:pPr>
              <a:buFontTx/>
              <a:buNone/>
            </a:pPr>
            <a:endParaRPr lang="en-US" altLang="zh-TW" dirty="0">
              <a:ea typeface="PMingLiU"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8BCFE88D-5EB2-349C-906D-8EF510E774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435841C1-843B-AB4B-A56E-0D41CAE7EA8F}" type="slidenum">
              <a:rPr lang="en-US" altLang="zh-CN" sz="1400">
                <a:solidFill>
                  <a:schemeClr val="tx1"/>
                </a:solidFill>
                <a:latin typeface="Times New Roman" panose="02020603050405020304" pitchFamily="18" charset="0"/>
              </a:rPr>
              <a:pPr/>
              <a:t>7</a:t>
            </a:fld>
            <a:endParaRPr lang="en-US" altLang="zh-CN" sz="1400">
              <a:solidFill>
                <a:schemeClr val="tx1"/>
              </a:solidFill>
              <a:latin typeface="Times New Roman" panose="02020603050405020304" pitchFamily="18" charset="0"/>
            </a:endParaRPr>
          </a:p>
        </p:txBody>
      </p:sp>
      <p:sp>
        <p:nvSpPr>
          <p:cNvPr id="19459" name="Rectangle 2">
            <a:extLst>
              <a:ext uri="{FF2B5EF4-FFF2-40B4-BE49-F238E27FC236}">
                <a16:creationId xmlns:a16="http://schemas.microsoft.com/office/drawing/2014/main" id="{FC58F9BB-BE9E-F100-8B85-D2D4A2F4DE6A}"/>
              </a:ext>
            </a:extLst>
          </p:cNvPr>
          <p:cNvSpPr>
            <a:spLocks noGrp="1" noChangeArrowheads="1"/>
          </p:cNvSpPr>
          <p:nvPr>
            <p:ph type="title"/>
          </p:nvPr>
        </p:nvSpPr>
        <p:spPr>
          <a:xfrm>
            <a:off x="428625" y="307672"/>
            <a:ext cx="2657872" cy="473075"/>
          </a:xfrm>
        </p:spPr>
        <p:txBody>
          <a:bodyPr/>
          <a:lstStyle/>
          <a:p>
            <a:r>
              <a:rPr lang="en-US" altLang="zh-TW" dirty="0">
                <a:ea typeface="PMingLiU" panose="02020500000000000000" pitchFamily="18" charset="-120"/>
              </a:rPr>
              <a:t>More Definitions</a:t>
            </a:r>
            <a:endParaRPr lang="en-US" altLang="zh-CN" dirty="0">
              <a:ea typeface="宋体" panose="02010600030101010101" pitchFamily="2" charset="-122"/>
            </a:endParaRPr>
          </a:p>
        </p:txBody>
      </p:sp>
      <p:sp>
        <p:nvSpPr>
          <p:cNvPr id="19460" name="Rectangle 3">
            <a:extLst>
              <a:ext uri="{FF2B5EF4-FFF2-40B4-BE49-F238E27FC236}">
                <a16:creationId xmlns:a16="http://schemas.microsoft.com/office/drawing/2014/main" id="{BA638D33-4A70-71BD-3E79-1624E2E8FDCA}"/>
              </a:ext>
            </a:extLst>
          </p:cNvPr>
          <p:cNvSpPr>
            <a:spLocks noGrp="1" noChangeArrowheads="1"/>
          </p:cNvSpPr>
          <p:nvPr>
            <p:ph type="body" idx="1"/>
          </p:nvPr>
        </p:nvSpPr>
        <p:spPr>
          <a:xfrm>
            <a:off x="428625" y="1071563"/>
            <a:ext cx="8458200" cy="5348287"/>
          </a:xfrm>
        </p:spPr>
        <p:txBody>
          <a:bodyPr/>
          <a:lstStyle/>
          <a:p>
            <a:r>
              <a:rPr lang="en-US" altLang="zh-TW" dirty="0">
                <a:ea typeface="PMingLiU" panose="02020500000000000000" pitchFamily="18" charset="-120"/>
              </a:rPr>
              <a:t>Elapsed time </a:t>
            </a:r>
            <a:r>
              <a:rPr lang="en-US" altLang="zh-TW" baseline="-25000" dirty="0">
                <a:ea typeface="PMingLiU" panose="02020500000000000000" pitchFamily="18" charset="-120"/>
              </a:rPr>
              <a:t>X </a:t>
            </a:r>
            <a:r>
              <a:rPr lang="en-US" altLang="zh-TW" dirty="0">
                <a:ea typeface="PMingLiU" panose="02020500000000000000" pitchFamily="18" charset="-120"/>
              </a:rPr>
              <a:t>= CPU execution time + waiting time (e.g. I/O</a:t>
            </a:r>
            <a:r>
              <a:rPr lang="en-US" altLang="zh-CN" dirty="0">
                <a:ea typeface="宋体" panose="02010600030101010101" pitchFamily="2" charset="-122"/>
              </a:rPr>
              <a:t> or task switch</a:t>
            </a:r>
            <a:r>
              <a:rPr lang="en-US" altLang="zh-TW" dirty="0">
                <a:ea typeface="PMingLiU" panose="02020500000000000000" pitchFamily="18" charset="-120"/>
              </a:rPr>
              <a:t>)</a:t>
            </a:r>
            <a:r>
              <a:rPr lang="en-US" altLang="zh-CN" dirty="0">
                <a:ea typeface="宋体" panose="02010600030101010101" pitchFamily="2" charset="-122"/>
              </a:rPr>
              <a:t> </a:t>
            </a:r>
            <a:endParaRPr lang="en-US" altLang="zh-TW" dirty="0">
              <a:ea typeface="PMingLiU" panose="02020500000000000000" pitchFamily="18" charset="-120"/>
            </a:endParaRPr>
          </a:p>
          <a:p>
            <a:pPr>
              <a:buFontTx/>
              <a:buNone/>
            </a:pPr>
            <a:r>
              <a:rPr lang="en-US" altLang="zh-TW" dirty="0">
                <a:ea typeface="PMingLiU" panose="02020500000000000000" pitchFamily="18" charset="-120"/>
              </a:rPr>
              <a:t>CPU execution time</a:t>
            </a:r>
          </a:p>
          <a:p>
            <a:pPr lvl="1"/>
            <a:r>
              <a:rPr lang="en-US" altLang="zh-TW" dirty="0">
                <a:ea typeface="PMingLiU" panose="02020500000000000000" pitchFamily="18" charset="-120"/>
              </a:rPr>
              <a:t>Time spent running the program</a:t>
            </a:r>
            <a:endParaRPr lang="en-US" altLang="zh-CN" dirty="0">
              <a:ea typeface="宋体" panose="02010600030101010101" pitchFamily="2" charset="-122"/>
            </a:endParaRPr>
          </a:p>
          <a:p>
            <a:pPr lvl="1"/>
            <a:r>
              <a:rPr lang="en-US" altLang="zh-CN" dirty="0">
                <a:ea typeface="宋体" panose="02010600030101010101" pitchFamily="2" charset="-122"/>
              </a:rPr>
              <a:t>Can split to two parts: </a:t>
            </a:r>
          </a:p>
          <a:p>
            <a:pPr lvl="2"/>
            <a:r>
              <a:rPr lang="en-US" altLang="zh-CN" sz="1800" dirty="0">
                <a:ea typeface="宋体" panose="02010600030101010101" pitchFamily="2" charset="-122"/>
              </a:rPr>
              <a:t>User CPU Time</a:t>
            </a:r>
          </a:p>
          <a:p>
            <a:pPr lvl="2"/>
            <a:r>
              <a:rPr lang="en-US" altLang="zh-CN" sz="1800" dirty="0">
                <a:ea typeface="宋体" panose="02010600030101010101" pitchFamily="2" charset="-122"/>
              </a:rPr>
              <a:t>System CPU Time</a:t>
            </a:r>
          </a:p>
          <a:p>
            <a:pPr lvl="1">
              <a:buFontTx/>
              <a:buNone/>
            </a:pPr>
            <a:r>
              <a:rPr lang="en-US" altLang="zh-CN" dirty="0">
                <a:ea typeface="宋体" panose="02010600030101010101" pitchFamily="2" charset="-122"/>
              </a:rPr>
              <a:t>e.g. Unix </a:t>
            </a:r>
            <a:r>
              <a:rPr lang="en-US" altLang="zh-CN" b="0" dirty="0">
                <a:latin typeface="Courier New" panose="02070309020205020404" pitchFamily="49" charset="0"/>
                <a:ea typeface="宋体" panose="02010600030101010101" pitchFamily="2" charset="-122"/>
              </a:rPr>
              <a:t>time</a:t>
            </a:r>
            <a:r>
              <a:rPr lang="en-US" altLang="zh-CN" dirty="0">
                <a:ea typeface="宋体" panose="02010600030101010101" pitchFamily="2" charset="-122"/>
              </a:rPr>
              <a:t> command</a:t>
            </a:r>
          </a:p>
          <a:p>
            <a:pPr lvl="1">
              <a:buFontTx/>
              <a:buNone/>
            </a:pPr>
            <a:r>
              <a:rPr lang="en-US" altLang="zh-CN" dirty="0">
                <a:ea typeface="宋体" panose="02010600030101010101" pitchFamily="2" charset="-122"/>
              </a:rPr>
              <a:t>			90.7u  12.9s  2:39  65%</a:t>
            </a:r>
          </a:p>
          <a:p>
            <a:pPr lvl="1">
              <a:buFontTx/>
              <a:buNone/>
            </a:pPr>
            <a:r>
              <a:rPr lang="en-US" altLang="zh-CN" dirty="0">
                <a:ea typeface="宋体" panose="02010600030101010101" pitchFamily="2" charset="-122"/>
              </a:rPr>
              <a:t>Means User time 90.7s, system CPU time 12.9s, elapsed time 2 minutes and 39 seconds</a:t>
            </a:r>
            <a:endParaRPr lang="en-US" altLang="zh-TW" dirty="0">
              <a:ea typeface="PMingLiU" panose="02020500000000000000" pitchFamily="18" charset="-120"/>
            </a:endParaRPr>
          </a:p>
          <a:p>
            <a:pPr>
              <a:buFontTx/>
              <a:buNone/>
            </a:pPr>
            <a:r>
              <a:rPr lang="en-US" altLang="zh-TW" dirty="0">
                <a:solidFill>
                  <a:schemeClr val="tx2"/>
                </a:solidFill>
                <a:ea typeface="PMingLiU" panose="02020500000000000000" pitchFamily="18" charset="-120"/>
              </a:rPr>
              <a:t>We will concentrate mostly on the CPU execution time</a:t>
            </a:r>
            <a:r>
              <a:rPr lang="en-US" altLang="zh-TW" dirty="0">
                <a:ea typeface="PMingLiU" panose="02020500000000000000" pitchFamily="18" charset="-120"/>
              </a:rPr>
              <a:t> </a:t>
            </a:r>
          </a:p>
          <a:p>
            <a:endParaRPr lang="en-US" altLang="zh-TW" baseline="-25000" dirty="0">
              <a:ea typeface="PMingLiU"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a:extLst>
              <a:ext uri="{FF2B5EF4-FFF2-40B4-BE49-F238E27FC236}">
                <a16:creationId xmlns:a16="http://schemas.microsoft.com/office/drawing/2014/main" id="{A64C56FF-EE88-080D-86D1-385CD14EE7FF}"/>
              </a:ext>
            </a:extLst>
          </p:cNvPr>
          <p:cNvSpPr>
            <a:spLocks noGrp="1" noChangeArrowheads="1"/>
          </p:cNvSpPr>
          <p:nvPr>
            <p:ph idx="1"/>
          </p:nvPr>
        </p:nvSpPr>
        <p:spPr>
          <a:xfrm>
            <a:off x="539552" y="908720"/>
            <a:ext cx="7848600" cy="4287007"/>
          </a:xfrm>
        </p:spPr>
        <p:txBody>
          <a:bodyPr/>
          <a:lstStyle/>
          <a:p>
            <a:pPr lvl="1">
              <a:lnSpc>
                <a:spcPct val="300000"/>
              </a:lnSpc>
            </a:pPr>
            <a:r>
              <a:rPr lang="en-US" altLang="zh-TW" dirty="0">
                <a:ea typeface="PMingLiU" panose="02020500000000000000" pitchFamily="18" charset="-120"/>
              </a:rPr>
              <a:t>Machine X runs a program in 10 sec</a:t>
            </a:r>
          </a:p>
          <a:p>
            <a:pPr lvl="1">
              <a:lnSpc>
                <a:spcPct val="300000"/>
              </a:lnSpc>
            </a:pPr>
            <a:r>
              <a:rPr lang="en-US" altLang="zh-TW" dirty="0">
                <a:ea typeface="PMingLiU" panose="02020500000000000000" pitchFamily="18" charset="-120"/>
              </a:rPr>
              <a:t>Machine Y runs the same program in 15 sec</a:t>
            </a:r>
          </a:p>
          <a:p>
            <a:pPr>
              <a:lnSpc>
                <a:spcPct val="300000"/>
              </a:lnSpc>
            </a:pPr>
            <a:endParaRPr lang="en-US" altLang="zh-CN" dirty="0">
              <a:ea typeface="宋体" panose="02010600030101010101" pitchFamily="2" charset="-122"/>
            </a:endParaRPr>
          </a:p>
          <a:p>
            <a:pPr marL="0" indent="0" algn="ctr">
              <a:lnSpc>
                <a:spcPct val="300000"/>
              </a:lnSpc>
              <a:buNone/>
            </a:pPr>
            <a:r>
              <a:rPr lang="en-US" altLang="zh-CN" dirty="0">
                <a:solidFill>
                  <a:srgbClr val="C00000"/>
                </a:solidFill>
                <a:ea typeface="宋体" panose="02010600030101010101" pitchFamily="2" charset="-122"/>
              </a:rPr>
              <a:t>How many times is X faster than Y</a:t>
            </a:r>
            <a:r>
              <a:rPr lang="zh-CN" altLang="en-US" dirty="0">
                <a:solidFill>
                  <a:srgbClr val="C00000"/>
                </a:solidFill>
                <a:ea typeface="宋体" panose="02010600030101010101" pitchFamily="2" charset="-122"/>
              </a:rPr>
              <a:t>？</a:t>
            </a:r>
          </a:p>
        </p:txBody>
      </p:sp>
      <p:sp>
        <p:nvSpPr>
          <p:cNvPr id="21508" name="灯片编号占位符 3">
            <a:extLst>
              <a:ext uri="{FF2B5EF4-FFF2-40B4-BE49-F238E27FC236}">
                <a16:creationId xmlns:a16="http://schemas.microsoft.com/office/drawing/2014/main" id="{717F69C4-A384-C889-6BCD-1C6D84B6E8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C987A86C-7CFB-5347-B51B-3436E767D67E}" type="slidenum">
              <a:rPr lang="en-US" altLang="zh-CN" sz="1400">
                <a:solidFill>
                  <a:schemeClr val="tx1"/>
                </a:solidFill>
                <a:latin typeface="Times New Roman" panose="02020603050405020304" pitchFamily="18" charset="0"/>
              </a:rPr>
              <a:pPr/>
              <a:t>8</a:t>
            </a:fld>
            <a:endParaRPr lang="en-US" altLang="zh-CN" sz="1400">
              <a:solidFill>
                <a:schemeClr val="tx1"/>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a:extLst>
              <a:ext uri="{FF2B5EF4-FFF2-40B4-BE49-F238E27FC236}">
                <a16:creationId xmlns:a16="http://schemas.microsoft.com/office/drawing/2014/main" id="{F08683E1-DF90-E0BB-D296-CF81736736C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fld id="{A3FE399E-FD76-A44A-A8B0-960DAA18117B}" type="slidenum">
              <a:rPr lang="en-US" altLang="zh-CN" sz="1400">
                <a:solidFill>
                  <a:schemeClr val="tx1"/>
                </a:solidFill>
                <a:latin typeface="Times New Roman" panose="02020603050405020304" pitchFamily="18" charset="0"/>
              </a:rPr>
              <a:pPr/>
              <a:t>9</a:t>
            </a:fld>
            <a:endParaRPr lang="en-US" altLang="zh-CN" sz="140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2631F4BB-9D07-8096-C431-39F3B44E8CAA}"/>
              </a:ext>
            </a:extLst>
          </p:cNvPr>
          <p:cNvSpPr>
            <a:spLocks noGrp="1" noChangeArrowheads="1"/>
          </p:cNvSpPr>
          <p:nvPr>
            <p:ph type="title"/>
          </p:nvPr>
        </p:nvSpPr>
        <p:spPr/>
        <p:txBody>
          <a:bodyPr/>
          <a:lstStyle/>
          <a:p>
            <a:r>
              <a:rPr lang="en-US" altLang="zh-TW">
                <a:ea typeface="PMingLiU" panose="02020500000000000000" pitchFamily="18" charset="-120"/>
              </a:rPr>
              <a:t>Performance Comparison</a:t>
            </a:r>
            <a:endParaRPr lang="en-US" altLang="zh-CN">
              <a:ea typeface="宋体" panose="02010600030101010101" pitchFamily="2" charset="-122"/>
            </a:endParaRPr>
          </a:p>
        </p:txBody>
      </p:sp>
      <p:sp>
        <p:nvSpPr>
          <p:cNvPr id="22532" name="Rectangle 3">
            <a:extLst>
              <a:ext uri="{FF2B5EF4-FFF2-40B4-BE49-F238E27FC236}">
                <a16:creationId xmlns:a16="http://schemas.microsoft.com/office/drawing/2014/main" id="{49C7C109-FEBF-2278-5A98-46C5F2066528}"/>
              </a:ext>
            </a:extLst>
          </p:cNvPr>
          <p:cNvSpPr>
            <a:spLocks noGrp="1" noChangeArrowheads="1"/>
          </p:cNvSpPr>
          <p:nvPr>
            <p:ph type="body" idx="1"/>
          </p:nvPr>
        </p:nvSpPr>
        <p:spPr>
          <a:xfrm>
            <a:off x="500063" y="1143000"/>
            <a:ext cx="7848600" cy="4999038"/>
          </a:xfrm>
        </p:spPr>
        <p:txBody>
          <a:bodyPr/>
          <a:lstStyle/>
          <a:p>
            <a:r>
              <a:rPr lang="en-US" altLang="zh-TW">
                <a:ea typeface="PMingLiU" panose="02020500000000000000" pitchFamily="18" charset="-120"/>
              </a:rPr>
              <a:t>Performance = 1 / Response time</a:t>
            </a:r>
          </a:p>
          <a:p>
            <a:r>
              <a:rPr lang="en-US" altLang="zh-TW">
                <a:ea typeface="PMingLiU" panose="02020500000000000000" pitchFamily="18" charset="-120"/>
              </a:rPr>
              <a:t>Machine X is </a:t>
            </a:r>
            <a:r>
              <a:rPr lang="en-US" altLang="zh-TW">
                <a:solidFill>
                  <a:srgbClr val="FF0000"/>
                </a:solidFill>
                <a:ea typeface="PMingLiU" panose="02020500000000000000" pitchFamily="18" charset="-120"/>
              </a:rPr>
              <a:t>n</a:t>
            </a:r>
            <a:r>
              <a:rPr lang="en-US" altLang="zh-TW">
                <a:ea typeface="PMingLiU" panose="02020500000000000000" pitchFamily="18" charset="-120"/>
              </a:rPr>
              <a:t> times faster than machine Y</a:t>
            </a:r>
          </a:p>
          <a:p>
            <a:pPr>
              <a:buFontTx/>
              <a:buNone/>
            </a:pPr>
            <a:endParaRPr lang="en-US" altLang="zh-TW" sz="1800">
              <a:ea typeface="PMingLiU" panose="02020500000000000000" pitchFamily="18" charset="-120"/>
              <a:sym typeface="Symbol" pitchFamily="2" charset="2"/>
            </a:endParaRPr>
          </a:p>
          <a:p>
            <a:pPr>
              <a:buFontTx/>
              <a:buNone/>
            </a:pPr>
            <a:r>
              <a:rPr lang="en-US" altLang="zh-TW">
                <a:ea typeface="PMingLiU" panose="02020500000000000000" pitchFamily="18" charset="-120"/>
                <a:sym typeface="Symbol" pitchFamily="2" charset="2"/>
              </a:rPr>
              <a:t>                                     </a:t>
            </a:r>
            <a:r>
              <a:rPr lang="en-US" altLang="zh-CN">
                <a:ea typeface="PMingLiU" panose="02020500000000000000" pitchFamily="18" charset="-120"/>
                <a:sym typeface="Symbol" pitchFamily="2" charset="2"/>
              </a:rPr>
              <a:t>   </a:t>
            </a:r>
            <a:r>
              <a:rPr lang="en-US" altLang="zh-TW">
                <a:ea typeface="PMingLiU" panose="02020500000000000000" pitchFamily="18" charset="-120"/>
                <a:sym typeface="Symbol" pitchFamily="2" charset="2"/>
              </a:rPr>
              <a:t>=                                 </a:t>
            </a:r>
            <a:r>
              <a:rPr lang="en-US" altLang="zh-CN">
                <a:ea typeface="PMingLiU" panose="02020500000000000000" pitchFamily="18" charset="-120"/>
                <a:sym typeface="Symbol" pitchFamily="2" charset="2"/>
              </a:rPr>
              <a:t>     </a:t>
            </a:r>
            <a:r>
              <a:rPr lang="en-US" altLang="zh-TW">
                <a:ea typeface="PMingLiU" panose="02020500000000000000" pitchFamily="18" charset="-120"/>
                <a:sym typeface="Symbol" pitchFamily="2" charset="2"/>
              </a:rPr>
              <a:t>= </a:t>
            </a:r>
            <a:r>
              <a:rPr lang="en-US" altLang="zh-TW">
                <a:solidFill>
                  <a:srgbClr val="FF0000"/>
                </a:solidFill>
                <a:ea typeface="PMingLiU" panose="02020500000000000000" pitchFamily="18" charset="-120"/>
                <a:sym typeface="Symbol" pitchFamily="2" charset="2"/>
              </a:rPr>
              <a:t>n</a:t>
            </a:r>
          </a:p>
          <a:p>
            <a:pPr>
              <a:buFontTx/>
              <a:buNone/>
            </a:pPr>
            <a:endParaRPr lang="en-US" altLang="zh-CN">
              <a:ea typeface="PMingLiU" panose="02020500000000000000" pitchFamily="18" charset="-120"/>
            </a:endParaRPr>
          </a:p>
          <a:p>
            <a:pPr>
              <a:buFontTx/>
              <a:buNone/>
            </a:pPr>
            <a:r>
              <a:rPr lang="en-US" altLang="zh-TW">
                <a:ea typeface="PMingLiU" panose="02020500000000000000" pitchFamily="18" charset="-120"/>
              </a:rPr>
              <a:t>Example,</a:t>
            </a:r>
          </a:p>
          <a:p>
            <a:pPr lvl="1"/>
            <a:r>
              <a:rPr lang="en-US" altLang="zh-TW">
                <a:ea typeface="PMingLiU" panose="02020500000000000000" pitchFamily="18" charset="-120"/>
              </a:rPr>
              <a:t>Machine X runs a program in 10 sec</a:t>
            </a:r>
          </a:p>
          <a:p>
            <a:pPr lvl="1"/>
            <a:r>
              <a:rPr lang="en-US" altLang="zh-TW">
                <a:ea typeface="PMingLiU" panose="02020500000000000000" pitchFamily="18" charset="-120"/>
              </a:rPr>
              <a:t>Machine Y runs the same program in 15 sec</a:t>
            </a:r>
          </a:p>
          <a:p>
            <a:pPr lvl="1"/>
            <a:endParaRPr lang="en-US" altLang="zh-TW">
              <a:ea typeface="PMingLiU" panose="02020500000000000000" pitchFamily="18" charset="-120"/>
            </a:endParaRPr>
          </a:p>
          <a:p>
            <a:pPr lvl="1">
              <a:buFontTx/>
              <a:buNone/>
            </a:pPr>
            <a:r>
              <a:rPr lang="en-US" altLang="zh-TW">
                <a:ea typeface="PMingLiU" panose="02020500000000000000" pitchFamily="18" charset="-120"/>
              </a:rPr>
              <a:t>15 / 10 = 1.5   </a:t>
            </a:r>
            <a:r>
              <a:rPr lang="en-US" altLang="zh-TW">
                <a:ea typeface="PMingLiU" panose="02020500000000000000" pitchFamily="18" charset="-120"/>
                <a:sym typeface="Symbol" pitchFamily="2" charset="2"/>
              </a:rPr>
              <a:t>   </a:t>
            </a:r>
            <a:r>
              <a:rPr lang="en-US" altLang="zh-TW">
                <a:ea typeface="PMingLiU" panose="02020500000000000000" pitchFamily="18" charset="-120"/>
              </a:rPr>
              <a:t>X is </a:t>
            </a:r>
            <a:r>
              <a:rPr lang="en-US" altLang="zh-TW">
                <a:solidFill>
                  <a:srgbClr val="FF0000"/>
                </a:solidFill>
                <a:ea typeface="PMingLiU" panose="02020500000000000000" pitchFamily="18" charset="-120"/>
              </a:rPr>
              <a:t>1.5</a:t>
            </a:r>
            <a:r>
              <a:rPr lang="en-US" altLang="zh-TW">
                <a:ea typeface="PMingLiU" panose="02020500000000000000" pitchFamily="18" charset="-120"/>
              </a:rPr>
              <a:t> times faster than Y</a:t>
            </a:r>
          </a:p>
          <a:p>
            <a:endParaRPr lang="en-US" altLang="zh-TW">
              <a:ea typeface="PMingLiU" panose="02020500000000000000" pitchFamily="18" charset="-120"/>
            </a:endParaRPr>
          </a:p>
        </p:txBody>
      </p:sp>
      <p:grpSp>
        <p:nvGrpSpPr>
          <p:cNvPr id="22533" name="Group 4">
            <a:extLst>
              <a:ext uri="{FF2B5EF4-FFF2-40B4-BE49-F238E27FC236}">
                <a16:creationId xmlns:a16="http://schemas.microsoft.com/office/drawing/2014/main" id="{F1700477-67D5-3270-7477-8C2606D3633C}"/>
              </a:ext>
            </a:extLst>
          </p:cNvPr>
          <p:cNvGrpSpPr>
            <a:grpSpLocks/>
          </p:cNvGrpSpPr>
          <p:nvPr/>
        </p:nvGrpSpPr>
        <p:grpSpPr bwMode="auto">
          <a:xfrm>
            <a:off x="1403350" y="2133600"/>
            <a:ext cx="5486400" cy="914400"/>
            <a:chOff x="864" y="1056"/>
            <a:chExt cx="3456" cy="576"/>
          </a:xfrm>
        </p:grpSpPr>
        <p:grpSp>
          <p:nvGrpSpPr>
            <p:cNvPr id="22534" name="Group 5">
              <a:extLst>
                <a:ext uri="{FF2B5EF4-FFF2-40B4-BE49-F238E27FC236}">
                  <a16:creationId xmlns:a16="http://schemas.microsoft.com/office/drawing/2014/main" id="{CEC84829-DA18-9979-D998-263759F0F50A}"/>
                </a:ext>
              </a:extLst>
            </p:cNvPr>
            <p:cNvGrpSpPr>
              <a:grpSpLocks/>
            </p:cNvGrpSpPr>
            <p:nvPr/>
          </p:nvGrpSpPr>
          <p:grpSpPr bwMode="auto">
            <a:xfrm>
              <a:off x="864" y="1056"/>
              <a:ext cx="1584" cy="576"/>
              <a:chOff x="2784" y="1872"/>
              <a:chExt cx="1584" cy="576"/>
            </a:xfrm>
          </p:grpSpPr>
          <p:sp>
            <p:nvSpPr>
              <p:cNvPr id="22539" name="Text Box 6">
                <a:extLst>
                  <a:ext uri="{FF2B5EF4-FFF2-40B4-BE49-F238E27FC236}">
                    <a16:creationId xmlns:a16="http://schemas.microsoft.com/office/drawing/2014/main" id="{993DD63B-7A58-A3C2-1843-ABF39EF8478E}"/>
                  </a:ext>
                </a:extLst>
              </p:cNvPr>
              <p:cNvSpPr txBox="1">
                <a:spLocks noChangeArrowheads="1"/>
              </p:cNvSpPr>
              <p:nvPr/>
            </p:nvSpPr>
            <p:spPr bwMode="auto">
              <a:xfrm>
                <a:off x="2880" y="1872"/>
                <a:ext cx="1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Performance X</a:t>
                </a:r>
              </a:p>
            </p:txBody>
          </p:sp>
          <p:sp>
            <p:nvSpPr>
              <p:cNvPr id="22540" name="Text Box 7">
                <a:extLst>
                  <a:ext uri="{FF2B5EF4-FFF2-40B4-BE49-F238E27FC236}">
                    <a16:creationId xmlns:a16="http://schemas.microsoft.com/office/drawing/2014/main" id="{89A2EE84-60AD-D1DF-443B-FF8A7FB6AE9A}"/>
                  </a:ext>
                </a:extLst>
              </p:cNvPr>
              <p:cNvSpPr txBox="1">
                <a:spLocks noChangeArrowheads="1"/>
              </p:cNvSpPr>
              <p:nvPr/>
            </p:nvSpPr>
            <p:spPr bwMode="auto">
              <a:xfrm>
                <a:off x="2880" y="2160"/>
                <a:ext cx="1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Performance Y</a:t>
                </a:r>
              </a:p>
            </p:txBody>
          </p:sp>
          <p:sp>
            <p:nvSpPr>
              <p:cNvPr id="22541" name="Line 8">
                <a:extLst>
                  <a:ext uri="{FF2B5EF4-FFF2-40B4-BE49-F238E27FC236}">
                    <a16:creationId xmlns:a16="http://schemas.microsoft.com/office/drawing/2014/main" id="{2136908F-6759-68B3-5F5B-B87793BCB1A9}"/>
                  </a:ext>
                </a:extLst>
              </p:cNvPr>
              <p:cNvSpPr>
                <a:spLocks noChangeShapeType="1"/>
              </p:cNvSpPr>
              <p:nvPr/>
            </p:nvSpPr>
            <p:spPr bwMode="auto">
              <a:xfrm flipH="1">
                <a:off x="2784" y="2160"/>
                <a:ext cx="15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5" name="Group 9">
              <a:extLst>
                <a:ext uri="{FF2B5EF4-FFF2-40B4-BE49-F238E27FC236}">
                  <a16:creationId xmlns:a16="http://schemas.microsoft.com/office/drawing/2014/main" id="{4C7B64B2-2636-935F-2CA0-F0E5499647D6}"/>
                </a:ext>
              </a:extLst>
            </p:cNvPr>
            <p:cNvGrpSpPr>
              <a:grpSpLocks/>
            </p:cNvGrpSpPr>
            <p:nvPr/>
          </p:nvGrpSpPr>
          <p:grpSpPr bwMode="auto">
            <a:xfrm>
              <a:off x="2640" y="1056"/>
              <a:ext cx="1680" cy="576"/>
              <a:chOff x="2928" y="2928"/>
              <a:chExt cx="1680" cy="576"/>
            </a:xfrm>
          </p:grpSpPr>
          <p:sp>
            <p:nvSpPr>
              <p:cNvPr id="22536" name="Text Box 10">
                <a:extLst>
                  <a:ext uri="{FF2B5EF4-FFF2-40B4-BE49-F238E27FC236}">
                    <a16:creationId xmlns:a16="http://schemas.microsoft.com/office/drawing/2014/main" id="{339C3542-8C65-B0A7-46E3-32F96E0A3B4A}"/>
                  </a:ext>
                </a:extLst>
              </p:cNvPr>
              <p:cNvSpPr txBox="1">
                <a:spLocks noChangeArrowheads="1"/>
              </p:cNvSpPr>
              <p:nvPr/>
            </p:nvSpPr>
            <p:spPr bwMode="auto">
              <a:xfrm>
                <a:off x="2976" y="2928"/>
                <a:ext cx="1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Response time Y</a:t>
                </a:r>
              </a:p>
            </p:txBody>
          </p:sp>
          <p:sp>
            <p:nvSpPr>
              <p:cNvPr id="22537" name="Text Box 11">
                <a:extLst>
                  <a:ext uri="{FF2B5EF4-FFF2-40B4-BE49-F238E27FC236}">
                    <a16:creationId xmlns:a16="http://schemas.microsoft.com/office/drawing/2014/main" id="{AEADEFE1-4921-96B1-AB18-8D06967492AE}"/>
                  </a:ext>
                </a:extLst>
              </p:cNvPr>
              <p:cNvSpPr txBox="1">
                <a:spLocks noChangeArrowheads="1"/>
              </p:cNvSpPr>
              <p:nvPr/>
            </p:nvSpPr>
            <p:spPr bwMode="auto">
              <a:xfrm>
                <a:off x="2976" y="3216"/>
                <a:ext cx="15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a:solidFill>
                      <a:schemeClr val="tx1"/>
                    </a:solidFill>
                    <a:latin typeface="Helvetica" pitchFamily="2" charset="0"/>
                    <a:ea typeface="PMingLiU" panose="02020500000000000000" pitchFamily="18" charset="-120"/>
                  </a:rPr>
                  <a:t>Response time X</a:t>
                </a:r>
              </a:p>
            </p:txBody>
          </p:sp>
          <p:sp>
            <p:nvSpPr>
              <p:cNvPr id="22538" name="Line 12">
                <a:extLst>
                  <a:ext uri="{FF2B5EF4-FFF2-40B4-BE49-F238E27FC236}">
                    <a16:creationId xmlns:a16="http://schemas.microsoft.com/office/drawing/2014/main" id="{FB6395CA-D9B9-5334-7A03-7C78C062477E}"/>
                  </a:ext>
                </a:extLst>
              </p:cNvPr>
              <p:cNvSpPr>
                <a:spLocks noChangeShapeType="1"/>
              </p:cNvSpPr>
              <p:nvPr/>
            </p:nvSpPr>
            <p:spPr bwMode="auto">
              <a:xfrm flipH="1">
                <a:off x="2928" y="3216"/>
                <a:ext cx="16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sld>
</file>

<file path=ppt/theme/theme1.xml><?xml version="1.0" encoding="utf-8"?>
<a:theme xmlns:a="http://schemas.openxmlformats.org/drawingml/2006/main" name="architectur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architectur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accent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accent1"/>
            </a:solidFill>
            <a:effectLst/>
            <a:latin typeface="Arial" charset="0"/>
            <a:ea typeface="宋体" pitchFamily="2" charset="-122"/>
          </a:defRPr>
        </a:defPPr>
      </a:lstStyle>
    </a:lnDef>
  </a:objectDefaults>
  <a:extraClrSchemeLst>
    <a:extraClrScheme>
      <a:clrScheme name="architectur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rchitectur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rchitectur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rchitectur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rchitectur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rchitectur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berkeley</Template>
  <TotalTime>406</TotalTime>
  <Words>2473</Words>
  <Application>Microsoft Office PowerPoint</Application>
  <PresentationFormat>全屏显示(4:3)</PresentationFormat>
  <Paragraphs>448</Paragraphs>
  <Slides>44</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Monotype Sorts</vt:lpstr>
      <vt:lpstr>Arial</vt:lpstr>
      <vt:lpstr>Courier New</vt:lpstr>
      <vt:lpstr>Helvetica</vt:lpstr>
      <vt:lpstr>Times New Roman</vt:lpstr>
      <vt:lpstr>Wingdings</vt:lpstr>
      <vt:lpstr>architecture</vt:lpstr>
      <vt:lpstr>  The Role of Performance          To tell which computer is faster</vt:lpstr>
      <vt:lpstr>Performance: Two notions of “performance”</vt:lpstr>
      <vt:lpstr>Example－1 (cont.)</vt:lpstr>
      <vt:lpstr>Defining Performance</vt:lpstr>
      <vt:lpstr>Response Time vs. Throughput</vt:lpstr>
      <vt:lpstr>What Do We Improve?</vt:lpstr>
      <vt:lpstr>More Definitions</vt:lpstr>
      <vt:lpstr>PowerPoint 演示文稿</vt:lpstr>
      <vt:lpstr>Performance Comparison</vt:lpstr>
      <vt:lpstr>Performance Comparison</vt:lpstr>
      <vt:lpstr>Performance and Its Factors</vt:lpstr>
      <vt:lpstr>Example－2</vt:lpstr>
      <vt:lpstr>Example－2 (cont.)</vt:lpstr>
      <vt:lpstr>Hardware Software  Interface</vt:lpstr>
      <vt:lpstr>Example－3</vt:lpstr>
      <vt:lpstr>Example－3 (cont.)</vt:lpstr>
      <vt:lpstr>The Basic Components of Performance</vt:lpstr>
      <vt:lpstr>Aspects of CPU Performance</vt:lpstr>
      <vt:lpstr>Aspects of CPU Performance</vt:lpstr>
      <vt:lpstr>CPI: Average Cycles per Instruction</vt:lpstr>
      <vt:lpstr>Other Metrics (1)</vt:lpstr>
      <vt:lpstr>Shortcoming of MIPS</vt:lpstr>
      <vt:lpstr>Shortcoming of MIPS</vt:lpstr>
      <vt:lpstr>Other Metrics (2)</vt:lpstr>
      <vt:lpstr>Shortcoming of MFLOPS</vt:lpstr>
      <vt:lpstr>Comparing and Summarizing Performance</vt:lpstr>
      <vt:lpstr>Comparing and Summarizing Performance</vt:lpstr>
      <vt:lpstr> </vt:lpstr>
      <vt:lpstr>PowerPoint 演示文稿</vt:lpstr>
      <vt:lpstr>PowerPoint 演示文稿</vt:lpstr>
      <vt:lpstr>Evaluating Performance of Two Computers</vt:lpstr>
      <vt:lpstr>Benchmark Examples</vt:lpstr>
      <vt:lpstr>Other Evaluation Tools </vt:lpstr>
      <vt:lpstr>Be careful what you report (and what others report…)</vt:lpstr>
      <vt:lpstr>Improving Performance: Fundamentals</vt:lpstr>
      <vt:lpstr>Our Goal: Improve Performance</vt:lpstr>
      <vt:lpstr>Amdahl's Law</vt:lpstr>
      <vt:lpstr>PowerPoint 演示文稿</vt:lpstr>
      <vt:lpstr>Example－4</vt:lpstr>
      <vt:lpstr>Example－4 (cont.)</vt:lpstr>
      <vt:lpstr>Example－5 </vt:lpstr>
      <vt:lpstr>Example－5 (cont.)</vt:lpstr>
      <vt:lpstr>Improving Performance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whzhang.fd@gmail.com</dc:creator>
  <cp:lastModifiedBy>Sheng A</cp:lastModifiedBy>
  <cp:revision>21</cp:revision>
  <dcterms:created xsi:type="dcterms:W3CDTF">2016-03-15T07:39:31Z</dcterms:created>
  <dcterms:modified xsi:type="dcterms:W3CDTF">2024-03-25T09:21:29Z</dcterms:modified>
</cp:coreProperties>
</file>