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Average"/>
      <p:regular r:id="rId56"/>
    </p:embeddedFon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04AB6D-BDA7-460E-ACC5-E7ECC94CC4F2}">
  <a:tblStyle styleId="{0604AB6D-BDA7-460E-ACC5-E7ECC94CC4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Oswald-regular.fntdata"/><Relationship Id="rId12" Type="http://schemas.openxmlformats.org/officeDocument/2006/relationships/slide" Target="slides/slide6.xml"/><Relationship Id="rId56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ac75c843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ac75c843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a3ca03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a3ca03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3ca03d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3ca03d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a3ca03d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a3ca03d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3ca03d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a3ca03d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3ca03d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a3ca03d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2ac75c84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2ac75c84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a3ca03d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a3ca03d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3ca03d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3ca03d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a3ca03d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a3ca03d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2ac75c84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2ac75c84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3ca03d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3ca03d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a3ca03d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a3ca03d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a3ca03d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a3ca03d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a3ca03d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a3ca03d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2ac75c84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2ac75c84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3ca03da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a3ca03da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a3ca03d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a3ca03d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a3ca03d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a3ca03d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a3ca03d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a3ca03d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a3ca03d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a3ca03d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2ac75c843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2ac75c843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a3ca03da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a3ca03da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a3ca03da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a3ca03da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a3ca03d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a3ca03d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a3ca03d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a3ca03d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a3ca03da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a3ca03da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a3ca03da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a3ca03da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a3ca03da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a3ca03da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a3ca03d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a3ca03d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a3ca03da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a3ca03d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a3ca03da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a3ca03da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2ac75c84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2ac75c84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df992e1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df992e1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df992e12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df992e12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a3ca03d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a3ca03d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c92c11b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3c92c11b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2ac75c84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2ac75c84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c92c11b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c92c11b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c92c11b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c92c11b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2ac75c843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32ac75c843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32ac75c84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32ac75c84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2ac75c84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32ac75c84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b690ee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b690ee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df992e1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df992e1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2ac75c84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2ac75c84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2ac75c843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2ac75c843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2ac75c84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2ac75c84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i.org/10.1016/j.measen.2021.10004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i.org/10.1016/j.measen.2021.10004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</a:t>
            </a:r>
            <a:r>
              <a:rPr lang="en"/>
              <a:t>Parkinson's</a:t>
            </a:r>
            <a:r>
              <a:rPr lang="en"/>
              <a:t> Using Drawings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Joshua Wilson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EDA</a:t>
            </a:r>
            <a:endParaRPr sz="7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</a:t>
            </a:r>
            <a:r>
              <a:rPr lang="en"/>
              <a:t>Default</a:t>
            </a:r>
            <a:r>
              <a:rPr lang="en"/>
              <a:t> Values Scaled 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Control                                                               Parkinson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7925"/>
            <a:ext cx="3883975" cy="34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875" y="1557925"/>
            <a:ext cx="4411125" cy="35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Group Sizes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Parkinson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15 Healthy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25" y="1152473"/>
            <a:ext cx="4537075" cy="3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and Histogram of Combined Groups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04200"/>
            <a:ext cx="4050775" cy="30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200" y="1504200"/>
            <a:ext cx="4401474" cy="29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Factors: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Symmetry : .66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Time : .51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Grip Angle : -.49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Lift: .48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772" y="1152475"/>
            <a:ext cx="4616526" cy="37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</a:t>
            </a:r>
            <a:r>
              <a:rPr lang="en"/>
              <a:t>Mann-Whitney U test these were the </a:t>
            </a:r>
            <a:r>
              <a:rPr lang="en"/>
              <a:t>variables</a:t>
            </a:r>
            <a:r>
              <a:rPr lang="en"/>
              <a:t> found to have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Statistically significant </a:t>
            </a:r>
            <a:r>
              <a:rPr lang="en"/>
              <a:t>relationship</a:t>
            </a:r>
            <a:r>
              <a:rPr lang="en"/>
              <a:t> to </a:t>
            </a:r>
            <a:r>
              <a:rPr lang="en"/>
              <a:t>Parkinson's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GripAngle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229" y="0"/>
            <a:ext cx="16960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Selection      ANOVA Best                     Feature </a:t>
            </a:r>
            <a:r>
              <a:rPr lang="en"/>
              <a:t>Importance </a:t>
            </a:r>
            <a:r>
              <a:rPr lang="en"/>
              <a:t>Mutual info 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188" y="1655750"/>
            <a:ext cx="23526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81175"/>
            <a:ext cx="1362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000" y="1781175"/>
            <a:ext cx="435668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189"/>
            <a:ext cx="9144002" cy="460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was used to help preprocess and added a layer to </a:t>
            </a:r>
            <a:r>
              <a:rPr lang="en"/>
              <a:t>separate</a:t>
            </a:r>
            <a:r>
              <a:rPr lang="en"/>
              <a:t> the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 was scaled to help improve the accuracy as a new feature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Parkinson's</a:t>
            </a:r>
            <a:r>
              <a:rPr lang="en"/>
              <a:t> is a neurological </a:t>
            </a:r>
            <a:r>
              <a:rPr lang="en"/>
              <a:t>disease</a:t>
            </a:r>
            <a:r>
              <a:rPr lang="en"/>
              <a:t> that affects 500,000 people in the U.S alone and it is </a:t>
            </a:r>
            <a:r>
              <a:rPr lang="en"/>
              <a:t>often</a:t>
            </a:r>
            <a:r>
              <a:rPr lang="en"/>
              <a:t> considered by many experts </a:t>
            </a:r>
            <a:r>
              <a:rPr lang="en"/>
              <a:t>in the field to be greatly underdiagnosed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primary diagnosing tool is the spiral drawing test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Time and Lift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0.8004513217118662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425" y="1152475"/>
            <a:ext cx="4899575" cy="393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X and Lift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0.42033698846995177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194" y="1152474"/>
            <a:ext cx="4938805" cy="3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Symmetry and Lift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0.5770040296864859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84" y="1152475"/>
            <a:ext cx="4882716" cy="3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Smooth Lift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Silhouette Score: 0.6195390589336549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13" y="1152474"/>
            <a:ext cx="4917385" cy="39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 Selection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81150"/>
            <a:ext cx="4572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524000"/>
            <a:ext cx="47434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K Fold and GridSearch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047750"/>
            <a:ext cx="6841081" cy="3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ROC Curve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360" y="1152473"/>
            <a:ext cx="4468988" cy="3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2384425"/>
            <a:ext cx="46958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many issues that </a:t>
            </a:r>
            <a:r>
              <a:rPr lang="en"/>
              <a:t>causes this large underdiagnosis is for a couple of factors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enough experts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consuming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Misdiagnosis of symptoms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63" y="1152475"/>
            <a:ext cx="48863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Tuned 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300" y="1152473"/>
            <a:ext cx="4596999" cy="21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068874" cy="3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Un Tunned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13" y="1152463"/>
            <a:ext cx="4486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152463"/>
            <a:ext cx="42957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1"/>
            <a:ext cx="3808951" cy="29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50" y="1152463"/>
            <a:ext cx="49720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 With Clustering and Selection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75" y="1021800"/>
            <a:ext cx="5236125" cy="36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25" y="1854275"/>
            <a:ext cx="3525025" cy="27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00" y="1133475"/>
            <a:ext cx="5143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9"/>
          <p:cNvPicPr preferRelativeResize="0"/>
          <p:nvPr/>
        </p:nvPicPr>
        <p:blipFill rotWithShape="1">
          <a:blip r:embed="rId3">
            <a:alphaModFix/>
          </a:blip>
          <a:srcRect b="0" l="0" r="-5585" t="-5585"/>
          <a:stretch/>
        </p:blipFill>
        <p:spPr>
          <a:xfrm>
            <a:off x="104775" y="923388"/>
            <a:ext cx="5505450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950" y="1152472"/>
            <a:ext cx="3704325" cy="17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Clustering and </a:t>
            </a:r>
            <a:r>
              <a:rPr lang="en"/>
              <a:t>Grid Search</a:t>
            </a:r>
            <a:r>
              <a:rPr lang="en"/>
              <a:t> 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50" y="1605050"/>
            <a:ext cx="5378951" cy="147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5057"/>
            <a:ext cx="3765050" cy="296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00" y="1152463"/>
            <a:ext cx="44958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6"/>
            <a:ext cx="4024800" cy="316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help </a:t>
            </a:r>
            <a:r>
              <a:rPr lang="en"/>
              <a:t>alleviate</a:t>
            </a:r>
            <a:r>
              <a:rPr lang="en"/>
              <a:t> some of the issues around the underdiagnosis of </a:t>
            </a:r>
            <a:r>
              <a:rPr lang="en"/>
              <a:t>Parkinson's</a:t>
            </a:r>
            <a:r>
              <a:rPr lang="en"/>
              <a:t> patients, </a:t>
            </a:r>
            <a:r>
              <a:rPr lang="en"/>
              <a:t>specifically</a:t>
            </a:r>
            <a:r>
              <a:rPr lang="en"/>
              <a:t> related towards: cost, time, and </a:t>
            </a:r>
            <a:r>
              <a:rPr lang="en"/>
              <a:t>expertise. The way this project will work is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 series of Machine learning applications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novel features that haven’t been combined in this way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311700" y="445025"/>
            <a:ext cx="3912600" cy="4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Random Forest: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Flexible and robust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Handles feature interactions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F1, Precision, Accuracy, AUC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Support Vector Machine (SVM):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Effective in high-dimensional spaces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Clear margin of separation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Moderate performance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Neural Network: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Highly flexible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Captures complex patterns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Precision, lower F1, Accuracy, AUC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3" name="Google Shape;333;p52"/>
          <p:cNvSpPr txBox="1"/>
          <p:nvPr/>
        </p:nvSpPr>
        <p:spPr>
          <a:xfrm>
            <a:off x="4426875" y="331250"/>
            <a:ext cx="42051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Gradient Boosting Machine (GBM):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Reduces bias and variance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Improved model performance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F1, Precision, Accuracy, AUC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 Regression: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Simple and interpretable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Baseline model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 performance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XGBoost: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Fast and efficient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Handles large datasets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F1, Precision, Accuracy, AUC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K-Nearest Neighbors (KNN):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Simple and intuitive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Handles non-linear relationships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F1, Accuracy, AUC, lower Precision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13" y="1063288"/>
            <a:ext cx="39338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6330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Overall Models</a:t>
            </a:r>
            <a:endParaRPr/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75" y="1152475"/>
            <a:ext cx="6469001" cy="380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00" y="1152475"/>
            <a:ext cx="3948600" cy="124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88" y="1152475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r>
              <a:rPr lang="en"/>
              <a:t> 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Random Forest: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n_estimators: Number of trees in the forest.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max_depth: Maximum depth of the tree.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SVM: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C: Regularization parameter, also known as the cost parameter, which determines the trade-off between achieving a low training error and a low testing error.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kernel: Specifies the kernel type to be used in the algorithm ('linear', 'poly', 'rbf', 'sigmoid').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Neural Network: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hidden_layer_sizes: The number of neurons in the hidden layers.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activation: Activation function for the hidden layers ('logistic', 'tanh', 'relu').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Logistic Regression: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C: Inverse of regularization strength; smaller values specify stronger regularization.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penalty: Used to specify the norm used in the penalization ('l1', 'l2', 'elasticnet', 'none').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XGBoost: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n_estimators: Number of boosting rounds to be run.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learning_rate: Boosting learning rate, or the shrinkage factor.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max_depth: Maximum depth of a tree.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KNN: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n_neighbors: Number of neighbors to use for the k-nearest neighbors algorithm.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weights: Weight function used in prediction ('uniform', 'distance').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58"/>
          <p:cNvGraphicFramePr/>
          <p:nvPr/>
        </p:nvGraphicFramePr>
        <p:xfrm>
          <a:off x="869700" y="8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{0604AB6D-BDA7-460E-ACC5-E7ECC94CC4F2}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 Parameters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Logistic Regression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{'C': 1}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{'max_depth': None, 'min_samples_split': 2, 'n_estimators': 200}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K-Nearest Neighbors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{'n_neighbors': 9, 'weights': 'distance'}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SVM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{'C': 10, 'kernel': 'rbf'}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Neural Network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{'activation': 'tanh', 'alpha': 0.0001, 'hidden_layer_sizes': (100,), 'learning_rate': 'constant'}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XGBoost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{'alpha': 0, 'colsample_bytree': 0.8, 'lambda': 0, 'learning_rate': 0.01, 'max_depth': 3, 'n_estimators': 200, 'subsample': 0.8}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81" name="Google Shape;38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997" y="1053037"/>
            <a:ext cx="4736301" cy="36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1152475"/>
            <a:ext cx="40132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Compared to current literature </a:t>
            </a:r>
            <a:r>
              <a:rPr lang="en" sz="1180"/>
              <a:t>91.6% accuracy, 98.1% AUC using Logistic Regression the best score I was able to achieve was 87.5 % accuracy, and 91.6% AUC on tests for random forest which is similar to current literature for Random forest in this scenario. 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While not passing the current best score this does give a new feature that has been shown to help accurately predict Parkinson's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New feature 'Lift' shows promising results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Correlation with Parkinson's: 0.48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Mann-Whitney U test p-value: 0.00017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Statistically significant relationship with Parkinson's</a:t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Best score with Lift included: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Random Forest: 87.5% accuracy, 91.6% AUC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XGBoost: 87.5% accuracy, 91.6% AUC</a:t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Performance comparable to current literature for Random Forest</a:t>
            </a:r>
            <a:endParaRPr sz="1180"/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n" sz="1180"/>
              <a:t>Lift's benefits: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Provides additional insight for early detection of Parkinson's disease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Enhances the performance of machine learning models</a:t>
            </a:r>
            <a:endParaRPr sz="1180"/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○"/>
            </a:pPr>
            <a:r>
              <a:rPr lang="en" sz="1180"/>
              <a:t>Adds to the existing set of significant features for researchers to use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8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Zham P, Kumar DK, Dabnichki P, Poosapadi Arjunan S and Raghav S (2017) Distinguishing Different Stages of Parkinson’s Disease Using Composite Index of Speed and Pen-Pressure of Sketching a Spiral. Front. Neurol. 8:435. doi: 10.3389/fneur.2017.00435</a:t>
            </a:r>
            <a:endParaRPr sz="1117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Kamble, M., Shrivastava, P., &amp; Jain, M. (2021). Digitized spiral drawing classification for parkinson's disease diagnosis. </a:t>
            </a:r>
            <a:r>
              <a:rPr i="1" lang="en" sz="1117"/>
              <a:t>Measurement: Sensors</a:t>
            </a:r>
            <a:r>
              <a:rPr lang="en" sz="1117"/>
              <a:t>, </a:t>
            </a:r>
            <a:r>
              <a:rPr i="1" lang="en" sz="1117"/>
              <a:t>16</a:t>
            </a:r>
            <a:r>
              <a:rPr lang="en" sz="1117"/>
              <a:t>, 100047. </a:t>
            </a:r>
            <a:r>
              <a:rPr lang="en" sz="1117" u="sng">
                <a:hlinkClick r:id="rId3"/>
              </a:rPr>
              <a:t>https://doi.org/10.1016/j.measen.2021.100047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Isenkul, M.E.; Sakar, B.E.; Kursun, O. . 'Improved spiral test using digitized graphics tablet for monitoring Parkinson's disease.' The 2nd International Conference on e-Health and Telemedicine (ICEHTM-2014), pp. 171-175, 2014.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17"/>
              <a:t>2.Erdogdu Sakar, B., Isenkul, M., Sakar, C.O., Sertbas, A., Gurgen, F., Delil, S., Apaydin, H., Kursun, O., 'Collection and Analysis of a Parkinson Speech Dataset with Multiple Types of Sound Recordings', IEEE Journal of Biomedical and Health Informatics, vol. 17(4), pp. 828-834, 2013. </a:t>
            </a:r>
            <a:endParaRPr sz="1117"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r>
              <a:rPr lang="en"/>
              <a:t>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I will use a novel feature called Lift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Lift = Σ(P_i) = 0, for i = 1 to 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of this project is to determine this new variables effectiveness at helping predict the chances of Parkinsons and how does it compare to the current literature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adding a new novel feature help with </a:t>
            </a:r>
            <a:r>
              <a:rPr lang="en"/>
              <a:t>classifying</a:t>
            </a:r>
            <a:r>
              <a:rPr lang="en"/>
              <a:t> </a:t>
            </a:r>
            <a:r>
              <a:rPr lang="en"/>
              <a:t>Parkinson's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this new feature compare to other features?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 Review 1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Literature Review: </a:t>
            </a:r>
            <a:r>
              <a:rPr lang="en" sz="1417"/>
              <a:t>Distinguishing Different Stages of Parkinson’s Disease Using Composite Index of Speed and Pen-Pressure of Sketching a Spiral</a:t>
            </a:r>
            <a:endParaRPr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Handwriting and drawing tasks are used to assess Parkinson's disease due to it affecting fine motor skills.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Speed and pen-pressure in spiral sketching are negatively correlated with </a:t>
            </a:r>
            <a:r>
              <a:rPr lang="en"/>
              <a:t>Parkinson</a:t>
            </a:r>
            <a:r>
              <a:rPr lang="en"/>
              <a:t>  severity.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Pen lift may influence speed and pen-pressure: a. Higher frequency of pen lifts: slower speed, reduced pen-pressure b. Fewer pen lifts: faster speed, more consistent pen-pressure</a:t>
            </a:r>
            <a:endParaRPr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7"/>
              <a:t>Zham P, Kumar DK, Dabnichki P, Poosapadi Arjunan S and Raghav S (2017) Distinguishing Different Stages of Parkinson’s Disease Using Composite Index of Speed and Pen-Pressure of Sketching a Spiral. Front. Neurol. 8:435. doi: 10.3389/fneur.2017.00435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 Review 2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Digitized spiral drawing classification for Parkinson's disease diagnosis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Objective:</a:t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Classify spiral drawing images of healthy controls and Parkinson patients</a:t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Assist medical practitioners in early Parkinson diagnosis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Machine Learning Models:</a:t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Logistic Regression</a:t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Random Forest Classifier</a:t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Support Vector Classifier (SVC)</a:t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KNeighborsClassifier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Results:</a:t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91.6% accuracy, 98.1% AUC using Logistic Regression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Kamble, M., Shrivastava, P., &amp; Jain, M. (2021). Digitized spiral drawing classification for parkinson's disease diagnosis. </a:t>
            </a:r>
            <a:r>
              <a:rPr i="1" lang="en" sz="1000"/>
              <a:t>Measurement: Sensors</a:t>
            </a:r>
            <a:r>
              <a:rPr lang="en" sz="1000"/>
              <a:t>, </a:t>
            </a:r>
            <a:r>
              <a:rPr i="1" lang="en" sz="1000"/>
              <a:t>16</a:t>
            </a:r>
            <a:r>
              <a:rPr lang="en" sz="1000"/>
              <a:t>, 100047. </a:t>
            </a:r>
            <a:r>
              <a:rPr lang="en" sz="1000" u="sng">
                <a:hlinkClick r:id="rId3"/>
              </a:rPr>
              <a:t>https://doi.org/10.1016/j.measen.2021.100047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Dataset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main dataset used in this project is the UCI Machine Learning dataset on </a:t>
            </a:r>
            <a:r>
              <a:rPr lang="en"/>
              <a:t>Parkinson's</a:t>
            </a:r>
            <a:r>
              <a:rPr lang="en"/>
              <a:t> Spiral drawings. This data set contains 62 Parkinson sample and 15 healthy </a:t>
            </a:r>
            <a:r>
              <a:rPr lang="en"/>
              <a:t>samples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5" y="2414050"/>
            <a:ext cx="76771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