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embeddedFontLst>
    <p:embeddedFont>
      <p:font typeface="Average"/>
      <p:regular r:id="rId55"/>
    </p:embeddedFont>
    <p:embeddedFont>
      <p:font typeface="Oswald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D8170D-6B35-4FC6-9515-E670FBCAC47D}">
  <a:tblStyle styleId="{7BD8170D-6B35-4FC6-9515-E670FBCAC4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Average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Oswald-bold.fntdata"/><Relationship Id="rId12" Type="http://schemas.openxmlformats.org/officeDocument/2006/relationships/slide" Target="slides/slide6.xml"/><Relationship Id="rId56" Type="http://schemas.openxmlformats.org/officeDocument/2006/relationships/font" Target="fonts/Oswald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a3ca03d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a3ca03d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a3ca03d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a3ca03d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a3ca03da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a3ca03da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a3ca03da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a3ca03da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a3ca03da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a3ca03da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2ac75c843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2ac75c843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a3ca03da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a3ca03da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a3ca03da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a3ca03da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a3ca03da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a3ca03da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a3ca03da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a3ca03da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2ac75c843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2ac75c843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a3ca03da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a3ca03da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a3ca03da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a3ca03da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a3ca03da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3a3ca03da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2ac75c843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32ac75c843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3a3ca03da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3a3ca03da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3a3ca03da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3a3ca03da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a3ca03da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3a3ca03da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3a3ca03da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3a3ca03da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3a3ca03da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3a3ca03da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3a3ca03da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3a3ca03da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2ac75c843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2ac75c843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a3ca03da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3a3ca03da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3a3ca03da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3a3ca03da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3a3ca03da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3a3ca03da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3a3ca03da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3a3ca03da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3a3ca03da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3a3ca03da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3a3ca03da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3a3ca03da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3a3ca03da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3a3ca03da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3a3ca03da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3a3ca03da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3a3ca03da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3a3ca03da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3df992e1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3df992e1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2ac75c843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2ac75c843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3df992e12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3df992e12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3a3ca03da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3a3ca03da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3c92c11bf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3c92c11bf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32ac75c84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32ac75c84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3c92c11bf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3c92c11bf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3c92c11bf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3c92c11bf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32ac75c843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32ac75c843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32ac75c843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32ac75c843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32ac75c843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32ac75c843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b690eee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b690eee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2ac75c843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2ac75c843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2ac75c843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2ac75c843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2ac75c84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2ac75c84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2ac75c843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2ac75c843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.png"/><Relationship Id="rId4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Relationship Id="rId4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Relationship Id="rId4" Type="http://schemas.openxmlformats.org/officeDocument/2006/relationships/image" Target="../media/image4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.png"/><Relationship Id="rId4" Type="http://schemas.openxmlformats.org/officeDocument/2006/relationships/image" Target="../media/image4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doi.org/10.1016/j.measen.2021.10004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i.org/10.1016/j.measen.2021.100047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</a:t>
            </a:r>
            <a:r>
              <a:rPr lang="en"/>
              <a:t>Parkinson's</a:t>
            </a:r>
            <a:r>
              <a:rPr lang="en"/>
              <a:t> Using Drawings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Joshua Wilson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</a:t>
            </a:r>
            <a:r>
              <a:rPr lang="en"/>
              <a:t>Default</a:t>
            </a:r>
            <a:r>
              <a:rPr lang="en"/>
              <a:t> Values Scaled 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Control                                                               Parkinson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7925"/>
            <a:ext cx="3883975" cy="348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875" y="1557925"/>
            <a:ext cx="4411125" cy="35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Group Sizes 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 Parkinson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15 Healthy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225" y="1152473"/>
            <a:ext cx="4537075" cy="36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3997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 and Histogram of Combined Groups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504200"/>
            <a:ext cx="4050775" cy="306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200" y="1504200"/>
            <a:ext cx="4401474" cy="29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Factors: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Symmetry : .66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Time : .51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Grip Angle : -.49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Lift: .48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772" y="1152475"/>
            <a:ext cx="4616526" cy="37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</a:t>
            </a:r>
            <a:r>
              <a:rPr lang="en"/>
              <a:t>Mann-Whitney U test these were the </a:t>
            </a:r>
            <a:r>
              <a:rPr lang="en"/>
              <a:t>variables</a:t>
            </a:r>
            <a:r>
              <a:rPr lang="en"/>
              <a:t> found to have 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Statistically significant </a:t>
            </a:r>
            <a:r>
              <a:rPr lang="en"/>
              <a:t>relationship</a:t>
            </a:r>
            <a:r>
              <a:rPr lang="en"/>
              <a:t> to </a:t>
            </a:r>
            <a:r>
              <a:rPr lang="en"/>
              <a:t>Parkinson's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GripAngle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Smooth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229" y="0"/>
            <a:ext cx="169609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Selection 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Random Forest Selection      ANOVA Best                     Feature </a:t>
            </a:r>
            <a:r>
              <a:rPr lang="en"/>
              <a:t>Importance </a:t>
            </a:r>
            <a:r>
              <a:rPr lang="en"/>
              <a:t>Mutual info 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188" y="1655750"/>
            <a:ext cx="2352675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781175"/>
            <a:ext cx="136207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9000" y="1781175"/>
            <a:ext cx="4356687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1189"/>
            <a:ext cx="9144002" cy="460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was used to help preprocess and added a layer to </a:t>
            </a:r>
            <a:r>
              <a:rPr lang="en"/>
              <a:t>separate</a:t>
            </a:r>
            <a:r>
              <a:rPr lang="en"/>
              <a:t> the data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data was scaled to help improve the accuracy as a new feature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With Time and Lift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Silhouette Score: 0.8004513217118662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425" y="1152475"/>
            <a:ext cx="4899575" cy="3931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Parkinson's</a:t>
            </a:r>
            <a:r>
              <a:rPr lang="en"/>
              <a:t> is a neurological </a:t>
            </a:r>
            <a:r>
              <a:rPr lang="en"/>
              <a:t>disease</a:t>
            </a:r>
            <a:r>
              <a:rPr lang="en"/>
              <a:t> that affects 500,000 people in the U.S alone and it is </a:t>
            </a:r>
            <a:r>
              <a:rPr lang="en"/>
              <a:t>often</a:t>
            </a:r>
            <a:r>
              <a:rPr lang="en"/>
              <a:t> considered by many experts </a:t>
            </a:r>
            <a:r>
              <a:rPr lang="en"/>
              <a:t>in the field to be greatly underdiagnosed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primary diagnosing tool is the spiral drawing test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With X and Lift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Silhouette Score: 0.42033698846995177</a:t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194" y="1152474"/>
            <a:ext cx="4938805" cy="39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With Symmetry and Lift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Silhouette Score: 0.5770040296864859</a:t>
            </a: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284" y="1152475"/>
            <a:ext cx="4882716" cy="39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With Smooth Lift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Silhouette Score: 0.6195390589336549</a:t>
            </a:r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613" y="1152474"/>
            <a:ext cx="4917385" cy="39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Model Selection</a:t>
            </a:r>
            <a:endParaRPr sz="7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581150"/>
            <a:ext cx="45720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Clustering</a:t>
            </a:r>
            <a:endParaRPr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275" y="1524000"/>
            <a:ext cx="47434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K Fold and GridSearch</a:t>
            </a:r>
            <a:endParaRPr/>
          </a:p>
        </p:txBody>
      </p:sp>
      <p:sp>
        <p:nvSpPr>
          <p:cNvPr id="229" name="Google Shape;22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1047750"/>
            <a:ext cx="6841081" cy="35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 ROC Curve</a:t>
            </a:r>
            <a:endParaRPr/>
          </a:p>
        </p:txBody>
      </p:sp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360" y="1152473"/>
            <a:ext cx="4468988" cy="35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243" name="Google Shape;24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463" y="1152475"/>
            <a:ext cx="46958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Clustering</a:t>
            </a:r>
            <a:endParaRPr/>
          </a:p>
        </p:txBody>
      </p:sp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963" y="1152475"/>
            <a:ext cx="48863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many issues that </a:t>
            </a:r>
            <a:r>
              <a:rPr lang="en"/>
              <a:t>causes this large underdiagnosis is for a couple of factors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Not enough experts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Time consuming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Misdiagnosis of symptoms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Tuned </a:t>
            </a:r>
            <a:endParaRPr/>
          </a:p>
        </p:txBody>
      </p:sp>
      <p:sp>
        <p:nvSpPr>
          <p:cNvPr id="257" name="Google Shape;25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300" y="1152473"/>
            <a:ext cx="4596999" cy="219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52475"/>
            <a:ext cx="4068874" cy="32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Un Tunned</a:t>
            </a:r>
            <a:endParaRPr/>
          </a:p>
        </p:txBody>
      </p:sp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013" y="1152463"/>
            <a:ext cx="448627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Clustering</a:t>
            </a:r>
            <a:endParaRPr/>
          </a:p>
        </p:txBody>
      </p:sp>
      <p:sp>
        <p:nvSpPr>
          <p:cNvPr id="272" name="Google Shape;27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152463"/>
            <a:ext cx="4295775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1"/>
            <a:ext cx="3808951" cy="29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GBM</a:t>
            </a:r>
            <a:endParaRPr/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250" y="1152463"/>
            <a:ext cx="497205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GBM With Clustering and Selection</a:t>
            </a:r>
            <a:endParaRPr/>
          </a:p>
        </p:txBody>
      </p:sp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175" y="1021800"/>
            <a:ext cx="5236125" cy="36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425" y="1854275"/>
            <a:ext cx="3525025" cy="277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95" name="Google Shape;29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800" y="1133475"/>
            <a:ext cx="51435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302" name="Google Shape;302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48"/>
          <p:cNvPicPr preferRelativeResize="0"/>
          <p:nvPr/>
        </p:nvPicPr>
        <p:blipFill rotWithShape="1">
          <a:blip r:embed="rId3">
            <a:alphaModFix/>
          </a:blip>
          <a:srcRect b="0" l="0" r="-5585" t="-5585"/>
          <a:stretch/>
        </p:blipFill>
        <p:spPr>
          <a:xfrm>
            <a:off x="104775" y="923388"/>
            <a:ext cx="5505450" cy="43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2950" y="1152472"/>
            <a:ext cx="3704325" cy="17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Clustering and </a:t>
            </a:r>
            <a:r>
              <a:rPr lang="en"/>
              <a:t>Grid Search</a:t>
            </a:r>
            <a:r>
              <a:rPr lang="en"/>
              <a:t> </a:t>
            </a:r>
            <a:endParaRPr/>
          </a:p>
        </p:txBody>
      </p:sp>
      <p:sp>
        <p:nvSpPr>
          <p:cNvPr id="310" name="Google Shape;31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050" y="1605050"/>
            <a:ext cx="5378951" cy="1478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05057"/>
            <a:ext cx="3765050" cy="2963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</a:t>
            </a:r>
            <a:endParaRPr/>
          </a:p>
        </p:txBody>
      </p:sp>
      <p:sp>
        <p:nvSpPr>
          <p:cNvPr id="318" name="Google Shape;31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500" y="1152463"/>
            <a:ext cx="44958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6"/>
            <a:ext cx="4024800" cy="3168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1"/>
          <p:cNvSpPr txBox="1"/>
          <p:nvPr>
            <p:ph idx="1" type="body"/>
          </p:nvPr>
        </p:nvSpPr>
        <p:spPr>
          <a:xfrm>
            <a:off x="311700" y="445025"/>
            <a:ext cx="3912600" cy="45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Random Forest: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Flexible and robust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Handles feature interactions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 F1, Precision, Accuracy, AUC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Support Vector Machine (SVM):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Effective in high-dimensional spaces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Clear margin of separation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Moderate performance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Neural Network: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Highly flexible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Captures complex patterns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 Precision, lower F1, Accuracy, AUC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7" name="Google Shape;327;p51"/>
          <p:cNvSpPr txBox="1"/>
          <p:nvPr/>
        </p:nvSpPr>
        <p:spPr>
          <a:xfrm>
            <a:off x="4426875" y="331250"/>
            <a:ext cx="4205100" cy="4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Gradient Boosting Machine (GBM):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Reduces bias and variance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Improved model performance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High F1, Precision, Accuracy, AUC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Logistic Regression: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Simple and interpretable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Baseline model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Moderate performance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XGBoost: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Fast and efficient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Handles large datasets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High F1, Precision, Accuracy, AUC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K-Nearest Neighbors (KNN):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Simple and intuitive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Handles non-linear relationships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High F1, Accuracy, AUC, lower Precision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aims to help elevate some of the issues around the underdiagnosis of </a:t>
            </a:r>
            <a:r>
              <a:rPr lang="en"/>
              <a:t>Parkinson's</a:t>
            </a:r>
            <a:r>
              <a:rPr lang="en"/>
              <a:t> patients, </a:t>
            </a:r>
            <a:r>
              <a:rPr lang="en"/>
              <a:t>specifically</a:t>
            </a:r>
            <a:r>
              <a:rPr lang="en"/>
              <a:t> related towards: cost, time, and </a:t>
            </a:r>
            <a:r>
              <a:rPr lang="en"/>
              <a:t>expertise. The way this project will work is by: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a series of Machine learning applications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Using novel features that haven’t been combined in this way 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213" y="1063288"/>
            <a:ext cx="393382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063300"/>
            <a:ext cx="45815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Overall Models</a:t>
            </a:r>
            <a:endParaRPr/>
          </a:p>
        </p:txBody>
      </p:sp>
      <p:sp>
        <p:nvSpPr>
          <p:cNvPr id="341" name="Google Shape;341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775" y="1152475"/>
            <a:ext cx="6469001" cy="380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48" name="Google Shape;348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700" y="1152475"/>
            <a:ext cx="3948600" cy="1247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88" y="1152475"/>
            <a:ext cx="45815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</a:t>
            </a:r>
            <a:r>
              <a:rPr lang="en"/>
              <a:t> </a:t>
            </a:r>
            <a:endParaRPr/>
          </a:p>
        </p:txBody>
      </p:sp>
      <p:sp>
        <p:nvSpPr>
          <p:cNvPr id="356" name="Google Shape;356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Random Forest: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n_estimators: Number of trees in the forest.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max_depth: Maximum depth of the tree.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SVM: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C: Regularization parameter, also known as the cost parameter, which determines the trade-off between achieving a low training error and a low testing error.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kernel: Specifies the kernel type to be used in the algorithm ('linear', 'poly', 'rbf', 'sigmoid').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Neural Network: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hidden_layer_sizes: The number of neurons in the hidden layers.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activation: Activation function for the hidden layers ('logistic', 'tanh', 'relu').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</a:t>
            </a:r>
            <a:endParaRPr/>
          </a:p>
        </p:txBody>
      </p:sp>
      <p:sp>
        <p:nvSpPr>
          <p:cNvPr id="362" name="Google Shape;362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Logistic Regression:</a:t>
            </a:r>
            <a:endParaRPr sz="1100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C: Inverse of regularization strength; smaller values specify stronger regularization.</a:t>
            </a:r>
            <a:endParaRPr sz="1100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penalty: Used to specify the norm used in the penalization ('l1', 'l2', 'elasticnet', 'none').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XGBoost:</a:t>
            </a:r>
            <a:endParaRPr sz="1100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n_estimators: Number of boosting rounds to be run.</a:t>
            </a:r>
            <a:endParaRPr sz="1100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learning_rate: Boosting learning rate, or the shrinkage factor.</a:t>
            </a:r>
            <a:endParaRPr sz="1100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max_depth: Maximum depth of a tree.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KNN:</a:t>
            </a:r>
            <a:endParaRPr sz="1100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n_neighbors: Number of neighbors to use for the k-nearest neighbors algorithm.</a:t>
            </a:r>
            <a:endParaRPr sz="1100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weights: Weight function used in prediction ('uniform', 'distance').</a:t>
            </a:r>
            <a:endParaRPr sz="1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69" name="Google Shape;369;p57"/>
          <p:cNvGraphicFramePr/>
          <p:nvPr/>
        </p:nvGraphicFramePr>
        <p:xfrm>
          <a:off x="869700" y="86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{7BD8170D-6B35-4FC6-9515-E670FBCAC47D}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Model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Best Parameters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Logistic Regression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{'C': 1}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Random Forest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{'max_depth': None, 'min_samples_split': 2, 'n_estimators': 200}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K-Nearest Neighbors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{'n_neighbors': 9, 'weights': 'distance'}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SVM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{'C': 10, 'kernel': 'rbf'}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Neural Network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{'activation': 'tanh', 'alpha': 0.0001, 'hidden_layer_sizes': (100,), 'learning_rate': 'constant'}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XGBoost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{'alpha': 0, 'colsample_bytree': 0.8, 'lambda': 0, 'learning_rate': 0.01, 'max_depth': 3, 'n_estimators': 200, 'subsample': 0.8}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375" name="Google Shape;375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997" y="1053037"/>
            <a:ext cx="4736301" cy="361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" y="1152475"/>
            <a:ext cx="401320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83" name="Google Shape;383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180"/>
              <a:t>Compared to current literature </a:t>
            </a:r>
            <a:r>
              <a:rPr lang="en" sz="1180"/>
              <a:t>91.6% accuracy, 98.1% AUC using Logistic Regression the best score I was able to achieve was 87.5 % accuracy, and 91.6% AUC on tests for random forest which is similar to current literature for Random forest in this scenario. </a:t>
            </a:r>
            <a:endParaRPr sz="118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80"/>
              <a:t>While not passing the current best score this does give a new feature that has been shown to help accurately predict Parkinson's</a:t>
            </a:r>
            <a:endParaRPr sz="118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180"/>
          </a:p>
          <a:p>
            <a:pPr indent="-29019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Arial"/>
              <a:buChar char="●"/>
            </a:pPr>
            <a:r>
              <a:rPr lang="en" sz="1180"/>
              <a:t>New feature 'Lift' shows promising results</a:t>
            </a:r>
            <a:endParaRPr sz="1180"/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Arial"/>
              <a:buChar char="○"/>
            </a:pPr>
            <a:r>
              <a:rPr lang="en" sz="1180"/>
              <a:t>Correlation with Parkinson's: 0.48</a:t>
            </a:r>
            <a:endParaRPr sz="1180"/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Arial"/>
              <a:buChar char="○"/>
            </a:pPr>
            <a:r>
              <a:rPr lang="en" sz="1180"/>
              <a:t>Mann-Whitney U test p-value: 0.00017</a:t>
            </a:r>
            <a:endParaRPr sz="1180"/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Arial"/>
              <a:buChar char="○"/>
            </a:pPr>
            <a:r>
              <a:rPr lang="en" sz="1180"/>
              <a:t>Statistically significant relationship with Parkinson's</a:t>
            </a:r>
            <a:endParaRPr sz="1180"/>
          </a:p>
          <a:p>
            <a:pPr indent="-2901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Arial"/>
              <a:buChar char="●"/>
            </a:pPr>
            <a:r>
              <a:rPr lang="en" sz="1180"/>
              <a:t>Best score with Lift included:</a:t>
            </a:r>
            <a:endParaRPr sz="1180"/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Arial"/>
              <a:buChar char="○"/>
            </a:pPr>
            <a:r>
              <a:rPr lang="en" sz="1180"/>
              <a:t>Random Forest: 87.5% accuracy, 91.6% AUC</a:t>
            </a:r>
            <a:endParaRPr sz="1180"/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Arial"/>
              <a:buChar char="○"/>
            </a:pPr>
            <a:r>
              <a:rPr lang="en" sz="1180"/>
              <a:t>XGBoost: 87.5% accuracy, 91.6% AUC</a:t>
            </a:r>
            <a:endParaRPr sz="1180"/>
          </a:p>
          <a:p>
            <a:pPr indent="-2901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Arial"/>
              <a:buChar char="●"/>
            </a:pPr>
            <a:r>
              <a:rPr lang="en" sz="1180"/>
              <a:t>Performance comparable to current literature for Random Forest</a:t>
            </a:r>
            <a:endParaRPr sz="1180"/>
          </a:p>
          <a:p>
            <a:pPr indent="-2901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Arial"/>
              <a:buChar char="●"/>
            </a:pPr>
            <a:r>
              <a:rPr lang="en" sz="1180"/>
              <a:t>Lift's benefits:</a:t>
            </a:r>
            <a:endParaRPr sz="1180"/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Arial"/>
              <a:buChar char="○"/>
            </a:pPr>
            <a:r>
              <a:rPr lang="en" sz="1180"/>
              <a:t>Provides additional insight for early detection of Parkinson's disease</a:t>
            </a:r>
            <a:endParaRPr sz="1180"/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Arial"/>
              <a:buChar char="○"/>
            </a:pPr>
            <a:r>
              <a:rPr lang="en" sz="1180"/>
              <a:t>Enhances the performance of machine learning models</a:t>
            </a:r>
            <a:endParaRPr sz="1180"/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Arial"/>
              <a:buChar char="○"/>
            </a:pPr>
            <a:r>
              <a:rPr lang="en" sz="1180"/>
              <a:t>Adds to the existing set of significant features for researchers to use</a:t>
            </a:r>
            <a:endParaRPr sz="118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8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389" name="Google Shape;389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17"/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/>
              <a:t>Zham P, Kumar DK, Dabnichki P, Poosapadi Arjunan S and Raghav S (2017) Distinguishing Different Stages of Parkinson’s Disease Using Composite Index of Speed and Pen-Pressure of Sketching a Spiral. Front. Neurol. 8:435. doi: 10.3389/fneur.2017.00435</a:t>
            </a:r>
            <a:endParaRPr sz="1117"/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17"/>
              <a:t>Kamble, M., Shrivastava, P., &amp; Jain, M. (2021). Digitized spiral drawing classification for parkinson's disease diagnosis. </a:t>
            </a:r>
            <a:r>
              <a:rPr i="1" lang="en" sz="1117"/>
              <a:t>Measurement: Sensors</a:t>
            </a:r>
            <a:r>
              <a:rPr lang="en" sz="1117"/>
              <a:t>, </a:t>
            </a:r>
            <a:r>
              <a:rPr i="1" lang="en" sz="1117"/>
              <a:t>16</a:t>
            </a:r>
            <a:r>
              <a:rPr lang="en" sz="1117"/>
              <a:t>, 100047. </a:t>
            </a:r>
            <a:r>
              <a:rPr lang="en" sz="1117" u="sng">
                <a:hlinkClick r:id="rId3"/>
              </a:rPr>
              <a:t>https://doi.org/10.1016/j.measen.2021.100047</a:t>
            </a:r>
            <a:endParaRPr sz="11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17"/>
              <a:t>Isenkul, M.E.; Sakar, B.E.; Kursun, O. . 'Improved spiral test using digitized graphics tablet for monitoring Parkinson's disease.' The 2nd International Conference on e-Health and Telemedicine (ICEHTM-2014), pp. 171-175, 2014.</a:t>
            </a:r>
            <a:endParaRPr sz="11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17"/>
              <a:t>2.Erdogdu Sakar, B., Isenkul, M., Sakar, C.O., Sertbas, A., Gurgen, F., Delil, S., Apaydin, H., Kursun, O., 'Collection and Analysis of a Parkinson Speech Dataset with Multiple Types of Sound Recordings', IEEE Journal of Biomedical and Health Informatics, vol. 17(4), pp. 828-834, 2013. </a:t>
            </a:r>
            <a:endParaRPr sz="1117"/>
          </a:p>
          <a:p>
            <a:pPr indent="0" lvl="0" marL="0" rtl="0" algn="l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1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r>
              <a:rPr lang="en"/>
              <a:t>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project I will use a novel feature called Lift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Lift = Σ(P_i) = 0, for i = 1 to 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goal of this project is to determine this new variables effectiveness at helping predict the chances of Parkinsons and how does it compare to the current literature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 Review 1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Literature Review: Pen Lift in Spiral Sketching and Parkinson's Disease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Handwriting and drawing tasks are used to assess Parkinson's disease due to it affecting fine motor skills.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Speed and pen-pressure in spiral sketching are negatively correlated with </a:t>
            </a:r>
            <a:r>
              <a:rPr lang="en"/>
              <a:t>Parkinson</a:t>
            </a:r>
            <a:r>
              <a:rPr lang="en"/>
              <a:t>  severity.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Pen lift may influence speed and pen-pressure: a. Higher frequency of pen lifts: slower speed, reduced pen-pressure b. Fewer pen lifts: faster speed, more consistent pen-pressure</a:t>
            </a:r>
            <a:endParaRPr/>
          </a:p>
          <a:p>
            <a:pPr indent="0" lvl="0" marL="0" rtl="0" algn="l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17"/>
              <a:t>Zham P, Kumar DK, Dabnichki P, Poosapadi Arjunan S and Raghav S (2017) Distinguishing Different Stages of Parkinson’s Disease Using Composite Index of Speed and Pen-Pressure of Sketching a Spiral. Front. Neurol. 8:435. doi: 10.3389/fneur.2017.00435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 Review 2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Machine Learning in Parkinson Diagnosis using Spiral Drawing Tests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Objective:</a:t>
            </a:r>
            <a:endParaRPr sz="1000"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Classify spiral drawing images of healthy controls and Parkinson patients</a:t>
            </a:r>
            <a:endParaRPr sz="1000"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Assist medical practitioners in early Parkinson diagnosis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Machine Learning Models:</a:t>
            </a:r>
            <a:endParaRPr sz="1000"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Logistic Regression</a:t>
            </a:r>
            <a:endParaRPr sz="1000"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Random Forest Classifier</a:t>
            </a:r>
            <a:endParaRPr sz="1000"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Support Vector Classifier (SVC)</a:t>
            </a:r>
            <a:endParaRPr sz="1000"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KNeighborsClassifier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Results:</a:t>
            </a:r>
            <a:endParaRPr sz="1000"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91.6% accuracy, 98.1% AUC using Logistic Regression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Kamble, M., Shrivastava, P., &amp; Jain, M. (2021). Digitized spiral drawing classification for parkinson's disease diagnosis. </a:t>
            </a:r>
            <a:r>
              <a:rPr i="1" lang="en" sz="1000"/>
              <a:t>Measurement: Sensors</a:t>
            </a:r>
            <a:r>
              <a:rPr lang="en" sz="1000"/>
              <a:t>, </a:t>
            </a:r>
            <a:r>
              <a:rPr i="1" lang="en" sz="1000"/>
              <a:t>16</a:t>
            </a:r>
            <a:r>
              <a:rPr lang="en" sz="1000"/>
              <a:t>, 100047. </a:t>
            </a:r>
            <a:r>
              <a:rPr lang="en" sz="1000" u="sng">
                <a:hlinkClick r:id="rId3"/>
              </a:rPr>
              <a:t>https://doi.org/10.1016/j.measen.2021.100047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Dataset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main dataset used in this project is the UCI Machine Learning dataset on </a:t>
            </a:r>
            <a:r>
              <a:rPr lang="en"/>
              <a:t>Parkinson's</a:t>
            </a:r>
            <a:r>
              <a:rPr lang="en"/>
              <a:t> Spiral drawings. This data set contains 62 Parkinson sample and 15 healthy </a:t>
            </a:r>
            <a:r>
              <a:rPr lang="en"/>
              <a:t>samples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25" y="2414050"/>
            <a:ext cx="76771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EDA</a:t>
            </a:r>
            <a:endParaRPr sz="7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