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8ee4ab8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8ee4ab8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8ee4ab80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8ee4ab80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8ee4ab80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8ee4ab80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681727de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681727de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681727d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681727d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8ee4ab80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8ee4ab80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681727de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681727de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681727de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681727de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681727d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681727d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681727de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681727de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681727d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681727d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681727de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681727de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8ee4ab8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8ee4ab8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a:t>
            </a:r>
            <a:r>
              <a:rPr lang="en"/>
              <a:t> Parkinson With </a:t>
            </a:r>
            <a:r>
              <a:rPr lang="en"/>
              <a:t>Handwriting</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Joshua Wilson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2"/>
          <p:cNvPicPr preferRelativeResize="0"/>
          <p:nvPr/>
        </p:nvPicPr>
        <p:blipFill>
          <a:blip r:embed="rId3">
            <a:alphaModFix/>
          </a:blip>
          <a:stretch>
            <a:fillRect/>
          </a:stretch>
        </p:blipFill>
        <p:spPr>
          <a:xfrm>
            <a:off x="4460500" y="393750"/>
            <a:ext cx="4627999" cy="4557126"/>
          </a:xfrm>
          <a:prstGeom prst="rect">
            <a:avLst/>
          </a:prstGeom>
          <a:noFill/>
          <a:ln>
            <a:noFill/>
          </a:ln>
        </p:spPr>
      </p:pic>
      <p:pic>
        <p:nvPicPr>
          <p:cNvPr id="196" name="Google Shape;196;p22"/>
          <p:cNvPicPr preferRelativeResize="0"/>
          <p:nvPr/>
        </p:nvPicPr>
        <p:blipFill>
          <a:blip r:embed="rId4">
            <a:alphaModFix/>
          </a:blip>
          <a:stretch>
            <a:fillRect/>
          </a:stretch>
        </p:blipFill>
        <p:spPr>
          <a:xfrm>
            <a:off x="-72095" y="456813"/>
            <a:ext cx="4460499" cy="42298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3"/>
          <p:cNvPicPr preferRelativeResize="0"/>
          <p:nvPr/>
        </p:nvPicPr>
        <p:blipFill>
          <a:blip r:embed="rId3">
            <a:alphaModFix/>
          </a:blip>
          <a:stretch>
            <a:fillRect/>
          </a:stretch>
        </p:blipFill>
        <p:spPr>
          <a:xfrm>
            <a:off x="4144590" y="1567550"/>
            <a:ext cx="4999409" cy="3648226"/>
          </a:xfrm>
          <a:prstGeom prst="rect">
            <a:avLst/>
          </a:prstGeom>
          <a:noFill/>
          <a:ln>
            <a:noFill/>
          </a:ln>
        </p:spPr>
      </p:pic>
      <p:pic>
        <p:nvPicPr>
          <p:cNvPr id="204" name="Google Shape;204;p23"/>
          <p:cNvPicPr preferRelativeResize="0"/>
          <p:nvPr/>
        </p:nvPicPr>
        <p:blipFill>
          <a:blip r:embed="rId4">
            <a:alphaModFix/>
          </a:blip>
          <a:stretch>
            <a:fillRect/>
          </a:stretch>
        </p:blipFill>
        <p:spPr>
          <a:xfrm>
            <a:off x="75550" y="1567550"/>
            <a:ext cx="3938949" cy="3575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210" name="Google Shape;210;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is mostly comprised of labeled images either labeled as control or </a:t>
            </a:r>
            <a:r>
              <a:rPr lang="en"/>
              <a:t>labeled</a:t>
            </a:r>
            <a:r>
              <a:rPr lang="en"/>
              <a:t> as </a:t>
            </a:r>
            <a:r>
              <a:rPr lang="en"/>
              <a:t>Parkinson's</a:t>
            </a:r>
            <a:endParaRPr/>
          </a:p>
          <a:p>
            <a:pPr indent="0" lvl="0" marL="0" rtl="0" algn="l">
              <a:spcBef>
                <a:spcPts val="1200"/>
              </a:spcBef>
              <a:spcAft>
                <a:spcPts val="0"/>
              </a:spcAft>
              <a:buNone/>
            </a:pPr>
            <a:r>
              <a:rPr lang="en"/>
              <a:t>The second data set is made up of images but also has corresponding csv files that indicate the amount of time taken to draw and the amount of pressure on the pen for each image</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a:t>
            </a:r>
            <a:endParaRPr/>
          </a:p>
        </p:txBody>
      </p:sp>
      <p:sp>
        <p:nvSpPr>
          <p:cNvPr id="216" name="Google Shape;21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use of machine learning in </a:t>
            </a:r>
            <a:r>
              <a:rPr lang="en"/>
              <a:t>Classifying</a:t>
            </a:r>
            <a:r>
              <a:rPr lang="en"/>
              <a:t> and predicting </a:t>
            </a:r>
            <a:r>
              <a:rPr lang="en"/>
              <a:t>whether</a:t>
            </a:r>
            <a:r>
              <a:rPr lang="en"/>
              <a:t> certain drawings </a:t>
            </a:r>
            <a:r>
              <a:rPr lang="en"/>
              <a:t>indicate</a:t>
            </a:r>
            <a:r>
              <a:rPr lang="en"/>
              <a:t> Parkinson can be used as a </a:t>
            </a:r>
            <a:r>
              <a:rPr lang="en"/>
              <a:t>benchmark</a:t>
            </a:r>
            <a:r>
              <a:rPr lang="en"/>
              <a:t> for the development of Parkinson and help professionals determine the </a:t>
            </a:r>
            <a:r>
              <a:rPr lang="en"/>
              <a:t>severity</a:t>
            </a:r>
            <a:r>
              <a:rPr lang="en"/>
              <a:t> in less time.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 goal of this project would be to have a working application in which a </a:t>
            </a:r>
            <a:r>
              <a:rPr lang="en"/>
              <a:t>questionnaire</a:t>
            </a:r>
            <a:r>
              <a:rPr lang="en"/>
              <a:t> can be answered and a photo can be uploaded of a drawing and it will give </a:t>
            </a:r>
            <a:r>
              <a:rPr lang="en"/>
              <a:t>diagnosis.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 </a:t>
            </a:r>
            <a:endParaRPr/>
          </a:p>
        </p:txBody>
      </p:sp>
      <p:sp>
        <p:nvSpPr>
          <p:cNvPr id="222" name="Google Shape;222;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F7F7F8"/>
              </a:solidFill>
            </a:endParaRPr>
          </a:p>
          <a:p>
            <a:pPr indent="0" lvl="0" marL="0" rtl="0" algn="l">
              <a:spcBef>
                <a:spcPts val="1200"/>
              </a:spcBef>
              <a:spcAft>
                <a:spcPts val="0"/>
              </a:spcAft>
              <a:buNone/>
            </a:pPr>
            <a:r>
              <a:rPr lang="en" sz="800">
                <a:solidFill>
                  <a:srgbClr val="F7F7F8"/>
                </a:solidFill>
              </a:rPr>
              <a:t>1.</a:t>
            </a:r>
            <a:endParaRPr sz="800">
              <a:solidFill>
                <a:srgbClr val="F7F7F8"/>
              </a:solidFill>
            </a:endParaRPr>
          </a:p>
          <a:p>
            <a:pPr indent="0" lvl="0" marL="0" rtl="0" algn="l">
              <a:spcBef>
                <a:spcPts val="1200"/>
              </a:spcBef>
              <a:spcAft>
                <a:spcPts val="0"/>
              </a:spcAft>
              <a:buNone/>
            </a:pPr>
            <a:r>
              <a:rPr lang="en" sz="800">
                <a:solidFill>
                  <a:srgbClr val="F7F7F8"/>
                </a:solidFill>
                <a:latin typeface="Roboto"/>
                <a:ea typeface="Roboto"/>
                <a:cs typeface="Roboto"/>
                <a:sym typeface="Roboto"/>
              </a:rPr>
              <a:t>Nackaerts E, Broeder S, Pereira MP, Swinnen SP, Vandenberghe W, Nieuwboer A, Heremans E. Handwriting training in Parkinson's disease: A trade-off between size, speed and fluency. PLoS One. 2017 Dec 22;12(12):e0190223. doi: 10.1371/journal.pone.0190223. PMID: 29272301; PMCID: PMC5741263.</a:t>
            </a:r>
            <a:endParaRPr sz="800">
              <a:solidFill>
                <a:srgbClr val="F7F7F8"/>
              </a:solidFill>
            </a:endParaRPr>
          </a:p>
          <a:p>
            <a:pPr indent="0" lvl="0" marL="0" rtl="0" algn="l">
              <a:spcBef>
                <a:spcPts val="1200"/>
              </a:spcBef>
              <a:spcAft>
                <a:spcPts val="0"/>
              </a:spcAft>
              <a:buNone/>
            </a:pPr>
            <a:r>
              <a:rPr lang="en" sz="800">
                <a:solidFill>
                  <a:srgbClr val="F7F7F8"/>
                </a:solidFill>
              </a:rPr>
              <a:t>2.</a:t>
            </a:r>
            <a:endParaRPr sz="800">
              <a:solidFill>
                <a:srgbClr val="F7F7F8"/>
              </a:solidFill>
            </a:endParaRPr>
          </a:p>
          <a:p>
            <a:pPr indent="0" lvl="0" marL="0" rtl="0" algn="l">
              <a:spcBef>
                <a:spcPts val="1200"/>
              </a:spcBef>
              <a:spcAft>
                <a:spcPts val="0"/>
              </a:spcAft>
              <a:buNone/>
            </a:pPr>
            <a:r>
              <a:rPr lang="en" sz="800">
                <a:solidFill>
                  <a:srgbClr val="F7F7F8"/>
                </a:solidFill>
                <a:latin typeface="Roboto"/>
                <a:ea typeface="Roboto"/>
                <a:cs typeface="Roboto"/>
                <a:sym typeface="Roboto"/>
              </a:rPr>
              <a:t>Thomas M, Lenka A, Kumar Pal P. Handwriting Analysis in Parkinson's Disease: Current Status and Future Directions. Mov Disord Clin Pract. 2017 Nov 1;4(6):806-818. doi: 10.1002/mdc3.12552. PMID: 30363367; PMCID: PMC6174397.</a:t>
            </a:r>
            <a:endParaRPr sz="800">
              <a:solidFill>
                <a:srgbClr val="F7F7F8"/>
              </a:solidFill>
              <a:latin typeface="Roboto"/>
              <a:ea typeface="Roboto"/>
              <a:cs typeface="Roboto"/>
              <a:sym typeface="Roboto"/>
            </a:endParaRPr>
          </a:p>
          <a:p>
            <a:pPr indent="0" lvl="0" marL="0" rtl="0" algn="l">
              <a:spcBef>
                <a:spcPts val="1200"/>
              </a:spcBef>
              <a:spcAft>
                <a:spcPts val="0"/>
              </a:spcAft>
              <a:buNone/>
            </a:pPr>
            <a:r>
              <a:rPr lang="en" sz="800">
                <a:solidFill>
                  <a:srgbClr val="F7F7F8"/>
                </a:solidFill>
                <a:latin typeface="Roboto"/>
                <a:ea typeface="Roboto"/>
                <a:cs typeface="Roboto"/>
                <a:sym typeface="Roboto"/>
              </a:rPr>
              <a:t>3.</a:t>
            </a:r>
            <a:endParaRPr sz="800">
              <a:solidFill>
                <a:srgbClr val="F7F7F8"/>
              </a:solidFill>
              <a:latin typeface="Roboto"/>
              <a:ea typeface="Roboto"/>
              <a:cs typeface="Roboto"/>
              <a:sym typeface="Roboto"/>
            </a:endParaRPr>
          </a:p>
          <a:p>
            <a:pPr indent="0" lvl="0" marL="355600" rtl="0" algn="l">
              <a:spcBef>
                <a:spcPts val="1200"/>
              </a:spcBef>
              <a:spcAft>
                <a:spcPts val="0"/>
              </a:spcAft>
              <a:buNone/>
            </a:pPr>
            <a:r>
              <a:rPr lang="en" sz="800">
                <a:solidFill>
                  <a:srgbClr val="F7F7F8"/>
                </a:solidFill>
                <a:latin typeface="Arial"/>
                <a:ea typeface="Arial"/>
                <a:cs typeface="Arial"/>
                <a:sym typeface="Arial"/>
              </a:rPr>
              <a:t>Zham, P., Kumar, D. K., Dabnichki, P., Poosapadi Arjunan, S., &amp; Raghav, S. (2017, August 8). </a:t>
            </a:r>
            <a:r>
              <a:rPr i="1" lang="en" sz="800">
                <a:solidFill>
                  <a:srgbClr val="F7F7F8"/>
                </a:solidFill>
                <a:latin typeface="Arial"/>
                <a:ea typeface="Arial"/>
                <a:cs typeface="Arial"/>
                <a:sym typeface="Arial"/>
              </a:rPr>
              <a:t>Distinguishing different stages of parkinson's disease using composite index of speed and pen-pressure of sketching a spiral</a:t>
            </a:r>
            <a:r>
              <a:rPr lang="en" sz="800">
                <a:solidFill>
                  <a:srgbClr val="F7F7F8"/>
                </a:solidFill>
                <a:latin typeface="Arial"/>
                <a:ea typeface="Arial"/>
                <a:cs typeface="Arial"/>
                <a:sym typeface="Arial"/>
              </a:rPr>
              <a:t>. Frontiers. Retrieved February 15, 2023, from https://www.frontiersin.org/articles/10.3389/fneur.2017.00435/full </a:t>
            </a:r>
            <a:endParaRPr sz="800">
              <a:solidFill>
                <a:srgbClr val="F7F7F8"/>
              </a:solidFill>
              <a:latin typeface="Arial"/>
              <a:ea typeface="Arial"/>
              <a:cs typeface="Arial"/>
              <a:sym typeface="Arial"/>
            </a:endParaRPr>
          </a:p>
          <a:p>
            <a:pPr indent="0" lvl="0" marL="0" rtl="0" algn="l">
              <a:spcBef>
                <a:spcPts val="1200"/>
              </a:spcBef>
              <a:spcAft>
                <a:spcPts val="1200"/>
              </a:spcAft>
              <a:buNone/>
            </a:pPr>
            <a:r>
              <a:t/>
            </a:r>
            <a:endParaRPr sz="800">
              <a:solidFill>
                <a:srgbClr val="F7F7F8"/>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a:t>
            </a:r>
            <a:r>
              <a:rPr lang="en"/>
              <a:t> new / goals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exploration to help </a:t>
            </a:r>
            <a:r>
              <a:rPr lang="en"/>
              <a:t>visualize</a:t>
            </a:r>
            <a:r>
              <a:rPr lang="en"/>
              <a:t> the data</a:t>
            </a:r>
            <a:endParaRPr/>
          </a:p>
          <a:p>
            <a:pPr indent="-311150" lvl="0" marL="457200" rtl="0" algn="l">
              <a:spcBef>
                <a:spcPts val="0"/>
              </a:spcBef>
              <a:spcAft>
                <a:spcPts val="0"/>
              </a:spcAft>
              <a:buSzPts val="1300"/>
              <a:buChar char="●"/>
            </a:pPr>
            <a:r>
              <a:rPr lang="en"/>
              <a:t>Collected new data set</a:t>
            </a:r>
            <a:endParaRPr/>
          </a:p>
          <a:p>
            <a:pPr indent="-311150" lvl="0" marL="457200" rtl="0" algn="l">
              <a:spcBef>
                <a:spcPts val="0"/>
              </a:spcBef>
              <a:spcAft>
                <a:spcPts val="0"/>
              </a:spcAft>
              <a:buSzPts val="1300"/>
              <a:buChar char="●"/>
            </a:pPr>
            <a:r>
              <a:rPr lang="en"/>
              <a:t>Found more analysis </a:t>
            </a:r>
            <a:r>
              <a:rPr lang="en"/>
              <a:t>opportunities</a:t>
            </a:r>
            <a:endParaRPr/>
          </a:p>
          <a:p>
            <a:pPr indent="-311150" lvl="0" marL="457200" rtl="0" algn="l">
              <a:spcBef>
                <a:spcPts val="0"/>
              </a:spcBef>
              <a:spcAft>
                <a:spcPts val="0"/>
              </a:spcAft>
              <a:buSzPts val="1300"/>
              <a:buChar char="●"/>
            </a:pPr>
            <a:r>
              <a:rPr lang="en"/>
              <a:t>Working on analysing the data</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Run </a:t>
            </a:r>
            <a:r>
              <a:rPr lang="en"/>
              <a:t>further</a:t>
            </a:r>
            <a:r>
              <a:rPr lang="en"/>
              <a:t> analysis on the data such as with an ROC ,PCA</a:t>
            </a:r>
            <a:endParaRPr/>
          </a:p>
          <a:p>
            <a:pPr indent="-311150" lvl="0" marL="457200" rtl="0" algn="l">
              <a:spcBef>
                <a:spcPts val="0"/>
              </a:spcBef>
              <a:spcAft>
                <a:spcPts val="0"/>
              </a:spcAft>
              <a:buSzPts val="1300"/>
              <a:buChar char="●"/>
            </a:pPr>
            <a:r>
              <a:rPr lang="en"/>
              <a:t>Work on feature extraction for the data such as getting the size or shape</a:t>
            </a:r>
            <a:endParaRPr/>
          </a:p>
          <a:p>
            <a:pPr indent="-311150" lvl="0" marL="457200" rtl="0" algn="l">
              <a:spcBef>
                <a:spcPts val="0"/>
              </a:spcBef>
              <a:spcAft>
                <a:spcPts val="0"/>
              </a:spcAft>
              <a:buSzPts val="1300"/>
              <a:buChar char="●"/>
            </a:pPr>
            <a:r>
              <a:rPr lang="en"/>
              <a:t>Work on ML such as K means, Random </a:t>
            </a:r>
            <a:r>
              <a:rPr lang="en"/>
              <a:t>Forest</a:t>
            </a:r>
            <a:r>
              <a:rPr lang="en"/>
              <a:t>, and neural networks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Parkinson's disease (PD) is a neurodegenerative disorder that affects multiple aspects of motor and non-motor function, including handwriting. Handwriting can be used as a measure of motor impairment in PD and is often used to assess the progression of the disease.</a:t>
            </a:r>
            <a:endParaRPr sz="1200">
              <a:latin typeface="Roboto"/>
              <a:ea typeface="Roboto"/>
              <a:cs typeface="Roboto"/>
              <a:sym typeface="Roboto"/>
            </a:endParaRPr>
          </a:p>
          <a:p>
            <a:pPr indent="0" lvl="0" marL="0" rtl="0" algn="l">
              <a:spcBef>
                <a:spcPts val="1500"/>
              </a:spcBef>
              <a:spcAft>
                <a:spcPts val="0"/>
              </a:spcAft>
              <a:buNone/>
            </a:pPr>
            <a:r>
              <a:rPr lang="en" sz="1200">
                <a:latin typeface="Roboto"/>
                <a:ea typeface="Roboto"/>
                <a:cs typeface="Roboto"/>
                <a:sym typeface="Roboto"/>
              </a:rPr>
              <a:t>Studies have shown that handwriting in PD patients is characterized by slow and small movements, reduced writing speed and legibility, increased tremors, and changes in pressure, size, and spacing of letters. Some studies have also reported changes in the overall organizational structure of writing and a decrease in the size of personal signature.</a:t>
            </a:r>
            <a:endParaRPr sz="1200">
              <a:latin typeface="Roboto"/>
              <a:ea typeface="Roboto"/>
              <a:cs typeface="Roboto"/>
              <a:sym typeface="Roboto"/>
            </a:endParaRPr>
          </a:p>
          <a:p>
            <a:pPr indent="0" lvl="0" marL="0" rtl="0" algn="l">
              <a:spcBef>
                <a:spcPts val="1500"/>
              </a:spcBef>
              <a:spcAft>
                <a:spcPts val="0"/>
              </a:spcAft>
              <a:buNone/>
            </a:pPr>
            <a:r>
              <a:rPr lang="en" sz="1200">
                <a:latin typeface="Roboto"/>
                <a:ea typeface="Roboto"/>
                <a:cs typeface="Roboto"/>
                <a:sym typeface="Roboto"/>
              </a:rPr>
              <a:t>In advanced stages of PD, the impairment of handwriting can lead to difficulty with daily activities such as writing checks and signing documents.</a:t>
            </a:r>
            <a:endParaRPr sz="1200">
              <a:latin typeface="Roboto"/>
              <a:ea typeface="Roboto"/>
              <a:cs typeface="Roboto"/>
              <a:sym typeface="Roboto"/>
            </a:endParaRPr>
          </a:p>
          <a:p>
            <a:pPr indent="0" lvl="0" marL="0" rtl="0" algn="l">
              <a:spcBef>
                <a:spcPts val="1500"/>
              </a:spcBef>
              <a:spcAft>
                <a:spcPts val="1200"/>
              </a:spcAft>
              <a:buNone/>
            </a:pPr>
            <a:r>
              <a:rPr lang="en" sz="1200">
                <a:latin typeface="Roboto"/>
                <a:ea typeface="Roboto"/>
                <a:cs typeface="Roboto"/>
                <a:sym typeface="Roboto"/>
              </a:rPr>
              <a:t>This project will be unique as it can help classify the </a:t>
            </a:r>
            <a:r>
              <a:rPr lang="en" sz="1200">
                <a:latin typeface="Roboto"/>
                <a:ea typeface="Roboto"/>
                <a:cs typeface="Roboto"/>
                <a:sym typeface="Roboto"/>
              </a:rPr>
              <a:t>severity based on the drawings</a:t>
            </a:r>
            <a:r>
              <a:rPr lang="en" sz="1200">
                <a:latin typeface="Roboto"/>
                <a:ea typeface="Roboto"/>
                <a:cs typeface="Roboto"/>
                <a:sym typeface="Roboto"/>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In a 2017 study researches determined there was a link between different </a:t>
            </a:r>
            <a:r>
              <a:rPr lang="en"/>
              <a:t>attributes</a:t>
            </a:r>
            <a:r>
              <a:rPr lang="en"/>
              <a:t> in </a:t>
            </a:r>
            <a:r>
              <a:rPr lang="en"/>
              <a:t>writing</a:t>
            </a:r>
            <a:r>
              <a:rPr lang="en"/>
              <a:t> such as size force and other factors that can be used to determine the </a:t>
            </a:r>
            <a:r>
              <a:rPr lang="en"/>
              <a:t>severity</a:t>
            </a:r>
            <a:r>
              <a:rPr lang="en"/>
              <a:t> of </a:t>
            </a:r>
            <a:r>
              <a:rPr lang="en"/>
              <a:t>Parkinson's</a:t>
            </a:r>
            <a:r>
              <a:rPr lang="en"/>
              <a:t>.</a:t>
            </a:r>
            <a:endParaRPr/>
          </a:p>
          <a:p>
            <a:pPr indent="0" lvl="0" marL="0" rtl="0" algn="l">
              <a:lnSpc>
                <a:spcPct val="125000"/>
              </a:lnSpc>
              <a:spcBef>
                <a:spcPts val="2000"/>
              </a:spcBef>
              <a:spcAft>
                <a:spcPts val="0"/>
              </a:spcAft>
              <a:buNone/>
            </a:pPr>
            <a:r>
              <a:rPr lang="en" sz="1400">
                <a:solidFill>
                  <a:srgbClr val="F7F7F8"/>
                </a:solidFill>
                <a:latin typeface="Cambria"/>
                <a:ea typeface="Cambria"/>
                <a:cs typeface="Cambria"/>
                <a:sym typeface="Cambria"/>
              </a:rPr>
              <a:t>Handwriting training in Parkinson’s disease: A trade-off between size, speed and fluency</a:t>
            </a:r>
            <a:endParaRPr sz="1400">
              <a:solidFill>
                <a:srgbClr val="F7F7F8"/>
              </a:solidFill>
              <a:latin typeface="Cambria"/>
              <a:ea typeface="Cambria"/>
              <a:cs typeface="Cambria"/>
              <a:sym typeface="Cambria"/>
            </a:endParaRPr>
          </a:p>
          <a:p>
            <a:pPr indent="0" lvl="0" marL="0" rtl="0" algn="l">
              <a:lnSpc>
                <a:spcPct val="125000"/>
              </a:lnSpc>
              <a:spcBef>
                <a:spcPts val="2000"/>
              </a:spcBef>
              <a:spcAft>
                <a:spcPts val="0"/>
              </a:spcAft>
              <a:buNone/>
            </a:pPr>
            <a:r>
              <a:rPr lang="en" sz="1400">
                <a:solidFill>
                  <a:srgbClr val="F7F7F8"/>
                </a:solidFill>
                <a:latin typeface="Cambria"/>
                <a:ea typeface="Cambria"/>
                <a:cs typeface="Cambria"/>
                <a:sym typeface="Cambria"/>
              </a:rPr>
              <a:t>Another 2017 study should that using these factors we can determine which ones have a higher chance of Parkinsons</a:t>
            </a:r>
            <a:endParaRPr sz="1400">
              <a:solidFill>
                <a:srgbClr val="F7F7F8"/>
              </a:solidFill>
              <a:latin typeface="Cambria"/>
              <a:ea typeface="Cambria"/>
              <a:cs typeface="Cambria"/>
              <a:sym typeface="Cambria"/>
            </a:endParaRPr>
          </a:p>
          <a:p>
            <a:pPr indent="0" lvl="0" marL="0" rtl="0" algn="l">
              <a:lnSpc>
                <a:spcPct val="125000"/>
              </a:lnSpc>
              <a:spcBef>
                <a:spcPts val="2000"/>
              </a:spcBef>
              <a:spcAft>
                <a:spcPts val="0"/>
              </a:spcAft>
              <a:buNone/>
            </a:pPr>
            <a:r>
              <a:rPr lang="en" sz="1456">
                <a:solidFill>
                  <a:srgbClr val="F7F7F8"/>
                </a:solidFill>
                <a:latin typeface="Cambria"/>
                <a:ea typeface="Cambria"/>
                <a:cs typeface="Cambria"/>
                <a:sym typeface="Cambria"/>
              </a:rPr>
              <a:t>Handwriting Analysis in Parkinson's Disease: Current Status and Future Directions</a:t>
            </a:r>
            <a:endParaRPr sz="1456">
              <a:solidFill>
                <a:srgbClr val="F7F7F8"/>
              </a:solidFill>
              <a:latin typeface="Cambria"/>
              <a:ea typeface="Cambria"/>
              <a:cs typeface="Cambria"/>
              <a:sym typeface="Cambria"/>
            </a:endParaRPr>
          </a:p>
          <a:p>
            <a:pPr indent="0" lvl="0" marL="0" rtl="0" algn="l">
              <a:lnSpc>
                <a:spcPct val="125000"/>
              </a:lnSpc>
              <a:spcBef>
                <a:spcPts val="2000"/>
              </a:spcBef>
              <a:spcAft>
                <a:spcPts val="0"/>
              </a:spcAft>
              <a:buNone/>
            </a:pPr>
            <a:r>
              <a:rPr lang="en" sz="1456">
                <a:solidFill>
                  <a:srgbClr val="F7F7F8"/>
                </a:solidFill>
                <a:latin typeface="Cambria"/>
                <a:ea typeface="Cambria"/>
                <a:cs typeface="Cambria"/>
                <a:sym typeface="Cambria"/>
              </a:rPr>
              <a:t>Another 2017 study helped indict the link between pen pressure and speed when it relates to this test and </a:t>
            </a:r>
            <a:r>
              <a:rPr lang="en" sz="1456">
                <a:solidFill>
                  <a:srgbClr val="F7F7F8"/>
                </a:solidFill>
                <a:latin typeface="Cambria"/>
                <a:ea typeface="Cambria"/>
                <a:cs typeface="Cambria"/>
                <a:sym typeface="Cambria"/>
              </a:rPr>
              <a:t>diagnosing</a:t>
            </a:r>
            <a:r>
              <a:rPr lang="en" sz="1456">
                <a:solidFill>
                  <a:srgbClr val="F7F7F8"/>
                </a:solidFill>
                <a:latin typeface="Cambria"/>
                <a:ea typeface="Cambria"/>
                <a:cs typeface="Cambria"/>
                <a:sym typeface="Cambria"/>
              </a:rPr>
              <a:t> </a:t>
            </a:r>
            <a:r>
              <a:rPr lang="en" sz="1456">
                <a:solidFill>
                  <a:srgbClr val="F7F7F8"/>
                </a:solidFill>
                <a:latin typeface="Cambria"/>
                <a:ea typeface="Cambria"/>
                <a:cs typeface="Cambria"/>
                <a:sym typeface="Cambria"/>
              </a:rPr>
              <a:t>Parkinson's</a:t>
            </a:r>
            <a:r>
              <a:rPr lang="en" sz="1456">
                <a:solidFill>
                  <a:srgbClr val="F7F7F8"/>
                </a:solidFill>
                <a:latin typeface="Cambria"/>
                <a:ea typeface="Cambria"/>
                <a:cs typeface="Cambria"/>
                <a:sym typeface="Cambria"/>
              </a:rPr>
              <a:t>.</a:t>
            </a:r>
            <a:endParaRPr sz="1456">
              <a:solidFill>
                <a:srgbClr val="F7F7F8"/>
              </a:solidFill>
              <a:latin typeface="Cambria"/>
              <a:ea typeface="Cambria"/>
              <a:cs typeface="Cambria"/>
              <a:sym typeface="Cambria"/>
            </a:endParaRPr>
          </a:p>
          <a:p>
            <a:pPr indent="0" lvl="0" marL="0" rtl="0" algn="l">
              <a:lnSpc>
                <a:spcPct val="125000"/>
              </a:lnSpc>
              <a:spcBef>
                <a:spcPts val="2000"/>
              </a:spcBef>
              <a:spcAft>
                <a:spcPts val="0"/>
              </a:spcAft>
              <a:buNone/>
            </a:pPr>
            <a:r>
              <a:t/>
            </a:r>
            <a:endParaRPr sz="1056">
              <a:solidFill>
                <a:srgbClr val="F7F7F8"/>
              </a:solidFill>
              <a:latin typeface="Cambria"/>
              <a:ea typeface="Cambria"/>
              <a:cs typeface="Cambria"/>
              <a:sym typeface="Cambria"/>
            </a:endParaRPr>
          </a:p>
          <a:p>
            <a:pPr indent="0" lvl="0" marL="0" rtl="0" algn="l">
              <a:spcBef>
                <a:spcPts val="1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500,000 people in the US </a:t>
            </a:r>
            <a:r>
              <a:rPr lang="en"/>
              <a:t>diagnosed with Parkinson's, but experts believe it very under diagnosed.</a:t>
            </a:r>
            <a:endParaRPr/>
          </a:p>
          <a:p>
            <a:pPr indent="0" lvl="0" marL="0" rtl="0" algn="l">
              <a:spcBef>
                <a:spcPts val="1200"/>
              </a:spcBef>
              <a:spcAft>
                <a:spcPts val="0"/>
              </a:spcAft>
              <a:buNone/>
            </a:pPr>
            <a:r>
              <a:rPr lang="en"/>
              <a:t>Parkinson's is a disease that affects mental abilities in patients but one of its main traits is its effects on people's mobility.</a:t>
            </a:r>
            <a:endParaRPr/>
          </a:p>
          <a:p>
            <a:pPr indent="0" lvl="0" marL="0" rtl="0" algn="l">
              <a:spcBef>
                <a:spcPts val="1200"/>
              </a:spcBef>
              <a:spcAft>
                <a:spcPts val="1200"/>
              </a:spcAft>
              <a:buNone/>
            </a:pPr>
            <a:r>
              <a:rPr lang="en"/>
              <a:t>A promising test to help determine the chances of Parkinsons and the stage they may be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Spiral Test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F7F7F8"/>
                </a:solidFill>
                <a:latin typeface="Roboto"/>
                <a:ea typeface="Roboto"/>
                <a:cs typeface="Roboto"/>
                <a:sym typeface="Roboto"/>
              </a:rPr>
              <a:t>The spiral test is used to diagnose Parkinson's disease because it is able to detect the characteristic tremors and movement problems that are associated with the disease. By observing a person's ability to draw a spiral on a piece of paper, doctors can gain insight into the motor skills and coordination affected by Parkinson's.</a:t>
            </a:r>
            <a:endParaRPr b="1">
              <a:solidFill>
                <a:srgbClr val="F7F7F8"/>
              </a:solidFill>
            </a:endParaRPr>
          </a:p>
        </p:txBody>
      </p:sp>
      <p:pic>
        <p:nvPicPr>
          <p:cNvPr id="166" name="Google Shape;166;p18"/>
          <p:cNvPicPr preferRelativeResize="0"/>
          <p:nvPr/>
        </p:nvPicPr>
        <p:blipFill>
          <a:blip r:embed="rId3">
            <a:alphaModFix/>
          </a:blip>
          <a:stretch>
            <a:fillRect/>
          </a:stretch>
        </p:blipFill>
        <p:spPr>
          <a:xfrm>
            <a:off x="5170725" y="2434699"/>
            <a:ext cx="3165675" cy="188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Classification such as K - Nearest </a:t>
            </a:r>
            <a:r>
              <a:rPr lang="en"/>
              <a:t>Neighbors </a:t>
            </a:r>
            <a:r>
              <a:rPr lang="en"/>
              <a:t> I’ll be able to predict certain qualities from the image data such as consistency in the lines. </a:t>
            </a:r>
            <a:endParaRPr/>
          </a:p>
          <a:p>
            <a:pPr indent="0" lvl="0" marL="0" rtl="0" algn="l">
              <a:spcBef>
                <a:spcPts val="1200"/>
              </a:spcBef>
              <a:spcAft>
                <a:spcPts val="1200"/>
              </a:spcAft>
              <a:buNone/>
            </a:pPr>
            <a:r>
              <a:rPr lang="en"/>
              <a:t>Other </a:t>
            </a:r>
            <a:r>
              <a:rPr lang="en"/>
              <a:t>analysis</a:t>
            </a:r>
            <a:r>
              <a:rPr lang="en"/>
              <a:t> will be done are Random </a:t>
            </a:r>
            <a:r>
              <a:rPr lang="en"/>
              <a:t>forest</a:t>
            </a:r>
            <a:r>
              <a:rPr lang="en"/>
              <a:t> and deep learning for comparing which gives the best classification</a:t>
            </a:r>
            <a:endParaRPr/>
          </a:p>
        </p:txBody>
      </p:sp>
      <p:pic>
        <p:nvPicPr>
          <p:cNvPr id="173" name="Google Shape;173;p19"/>
          <p:cNvPicPr preferRelativeResize="0"/>
          <p:nvPr/>
        </p:nvPicPr>
        <p:blipFill>
          <a:blip r:embed="rId3">
            <a:alphaModFix/>
          </a:blip>
          <a:stretch>
            <a:fillRect/>
          </a:stretch>
        </p:blipFill>
        <p:spPr>
          <a:xfrm>
            <a:off x="1297500" y="3022650"/>
            <a:ext cx="1657425" cy="1162675"/>
          </a:xfrm>
          <a:prstGeom prst="rect">
            <a:avLst/>
          </a:prstGeom>
          <a:noFill/>
          <a:ln>
            <a:noFill/>
          </a:ln>
        </p:spPr>
      </p:pic>
      <p:pic>
        <p:nvPicPr>
          <p:cNvPr id="174" name="Google Shape;174;p19"/>
          <p:cNvPicPr preferRelativeResize="0"/>
          <p:nvPr/>
        </p:nvPicPr>
        <p:blipFill>
          <a:blip r:embed="rId4">
            <a:alphaModFix/>
          </a:blip>
          <a:stretch>
            <a:fillRect/>
          </a:stretch>
        </p:blipFill>
        <p:spPr>
          <a:xfrm>
            <a:off x="6694150" y="2765788"/>
            <a:ext cx="1971675" cy="167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I will be using is the UCI image data set on Parkinson Drawings of </a:t>
            </a:r>
            <a:r>
              <a:rPr lang="en"/>
              <a:t>Spirals</a:t>
            </a:r>
            <a:endParaRPr/>
          </a:p>
          <a:p>
            <a:pPr indent="0" lvl="0" marL="0" rtl="0" algn="l">
              <a:spcBef>
                <a:spcPts val="1200"/>
              </a:spcBef>
              <a:spcAft>
                <a:spcPts val="0"/>
              </a:spcAft>
              <a:buNone/>
            </a:pPr>
            <a:r>
              <a:rPr lang="en"/>
              <a:t>This </a:t>
            </a:r>
            <a:r>
              <a:rPr lang="en"/>
              <a:t> data is set up into to two classes patients without </a:t>
            </a:r>
            <a:r>
              <a:rPr lang="en"/>
              <a:t>Parkinson's</a:t>
            </a:r>
            <a:r>
              <a:rPr lang="en"/>
              <a:t> and those with</a:t>
            </a:r>
            <a:endParaRPr/>
          </a:p>
          <a:p>
            <a:pPr indent="0" lvl="0" marL="0" rtl="0" algn="l">
              <a:spcBef>
                <a:spcPts val="1200"/>
              </a:spcBef>
              <a:spcAft>
                <a:spcPts val="1200"/>
              </a:spcAft>
              <a:buNone/>
            </a:pPr>
            <a:r>
              <a:rPr lang="en"/>
              <a:t>The data set is made up of labeled graphed images</a:t>
            </a:r>
            <a:endParaRPr/>
          </a:p>
        </p:txBody>
      </p:sp>
      <p:pic>
        <p:nvPicPr>
          <p:cNvPr id="181" name="Google Shape;181;p20"/>
          <p:cNvPicPr preferRelativeResize="0"/>
          <p:nvPr/>
        </p:nvPicPr>
        <p:blipFill>
          <a:blip r:embed="rId3">
            <a:alphaModFix/>
          </a:blip>
          <a:stretch>
            <a:fillRect/>
          </a:stretch>
        </p:blipFill>
        <p:spPr>
          <a:xfrm>
            <a:off x="1297500" y="3471178"/>
            <a:ext cx="5864050" cy="100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2</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2 is a set of </a:t>
            </a:r>
            <a:r>
              <a:rPr lang="en"/>
              <a:t>data that helps determine other factors involved in the drawing that can help determine it gives such as pressure and speed.</a:t>
            </a:r>
            <a:endParaRPr/>
          </a:p>
          <a:p>
            <a:pPr indent="0" lvl="0" marL="0" rtl="0" algn="l">
              <a:spcBef>
                <a:spcPts val="1200"/>
              </a:spcBef>
              <a:spcAft>
                <a:spcPts val="1200"/>
              </a:spcAft>
              <a:buNone/>
            </a:pPr>
            <a:r>
              <a:rPr lang="en"/>
              <a:t>(Zham et al., 2017)</a:t>
            </a:r>
            <a:endParaRPr/>
          </a:p>
        </p:txBody>
      </p:sp>
      <p:pic>
        <p:nvPicPr>
          <p:cNvPr id="188" name="Google Shape;188;p21"/>
          <p:cNvPicPr preferRelativeResize="0"/>
          <p:nvPr/>
        </p:nvPicPr>
        <p:blipFill>
          <a:blip r:embed="rId3">
            <a:alphaModFix/>
          </a:blip>
          <a:stretch>
            <a:fillRect/>
          </a:stretch>
        </p:blipFill>
        <p:spPr>
          <a:xfrm>
            <a:off x="1297495" y="3099050"/>
            <a:ext cx="3336301" cy="137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