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Caveat"/>
      <p:regular r:id="rId23"/>
      <p:bold r:id="rId24"/>
    </p:embeddedFont>
    <p:embeddedFont>
      <p:font typeface="Amatic SC"/>
      <p:regular r:id="rId25"/>
      <p:bold r:id="rId26"/>
    </p:embeddedFont>
    <p:embeddedFont>
      <p:font typeface="Pacifico"/>
      <p:regular r:id="rId27"/>
    </p:embeddedFont>
    <p:embeddedFont>
      <p:font typeface="Roboto Mono"/>
      <p:regular r:id="rId28"/>
      <p:bold r:id="rId29"/>
      <p:italic r:id="rId30"/>
      <p:boldItalic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36AA65C-147F-45FB-B5E8-5DA5400D22F0}">
  <a:tblStyle styleId="{E36AA65C-147F-45FB-B5E8-5DA5400D22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Caveat-bold.fntdata"/><Relationship Id="rId23" Type="http://schemas.openxmlformats.org/officeDocument/2006/relationships/font" Target="fonts/Cave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AmaticSC-bold.fntdata"/><Relationship Id="rId25" Type="http://schemas.openxmlformats.org/officeDocument/2006/relationships/font" Target="fonts/AmaticSC-regular.fntdata"/><Relationship Id="rId28" Type="http://schemas.openxmlformats.org/officeDocument/2006/relationships/font" Target="fonts/RobotoMono-regular.fntdata"/><Relationship Id="rId27" Type="http://schemas.openxmlformats.org/officeDocument/2006/relationships/font" Target="fonts/Pacific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5.xml"/><Relationship Id="rId33" Type="http://schemas.openxmlformats.org/officeDocument/2006/relationships/font" Target="fonts/Oswald-bold.fntdata"/><Relationship Id="rId10" Type="http://schemas.openxmlformats.org/officeDocument/2006/relationships/slide" Target="slides/slide4.xml"/><Relationship Id="rId32" Type="http://schemas.openxmlformats.org/officeDocument/2006/relationships/font" Target="fonts/Oswald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roximaNova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28059444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28059444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Undersampling vs. Oversampling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Oversampling- getting more samples for the smaller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Oversampling problem: it creates duplicates of the samples in the minority class which can lead to overfitting.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Undersampling- reducing the number of samples in the bigger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with undersampling- loss of information (greatly reduces the number of values we would have to work with)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28059444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28059444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29349f95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29349f95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8059444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8059444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-This data set is part of a competition hosted on Analytics Vidhya, a site where one can learn analytical techniques, read blog posts on all things data science-related, and participate in competitions.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-The goal of this competition is to predict whether a tweet has hate speech or not. Hate speech consists of anything with racial or sexist language.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-Each tweet in the training set is labeled with a 1 or a 0 along with each tweet. A 1 indicates that the tweet does have hateful speech. A 0 indicates a lack of hateful speech.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-Why is this important?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-Moderators of social media platforms face the challenge of identifying inappropriate and aggressive language that can possibly escalate into something dangerous to the public.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28059444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28059444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-Analytics Vidhya has the files on their competition page to download.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-The train set had the tweets and the labels. The test set did not.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-Because of this, we did not use the test set, but, rather, created a test set and labels to train, fit, and predict.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-Thus, the shape of the data used had 31,962 rows and three columns (id, label, tweet)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-For data cleaning, we removed extra characters and words and made everything lowercase to account for the same word in different cases.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-Then, we created a term document matrix which describes how often a word occurs in a document.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-Following, we created a training set, a training set with labels, a test set, and a test set with labels with the cleaned data.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-With the TDM, the vectorizer also removes stop words!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prior to cleaning.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2242=negative tweets (with hateful messages, coded with ‘1’)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29720=positive tweets (no racists/sexist messages, coded with ‘0’)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total=31962 tweets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29fb03cf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29fb03cf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8059444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28059444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-We used 4 different models to predict hateful tweets: Naïve Bayes, SVM, Random Forest, and Neural Network with Keras.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-After training, fitting, predicting, and evaluating, these were our results.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-As you can see, SVM had the highest accuracy out of all of the models.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28059444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28059444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-We used a Confusion Matrix in order to evaluate our models.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-With our SVM model, which had the highest accuracy, the number of correctly identified tweets was 12,246 tweets (adding the TP and TN).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-Our error rate for our SVM model was around 4% (adding the FP and FN and dividing that by the total)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-Precision: TP/(TP+FP)=495/(495+139)=0.78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-Precision looks at the ratio of the actual number of  tweets were labeled as racist to the total number of tweets labeled as racist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-Recall: the ratio of tweets  labeled as racist to the total number of tweets that are racist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Recall: TP/(TP+FN)=495/(400+495)=0.55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F-Score: the harmonic average of the precision and recall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F-Score: 2*recall*precision/(recall+precision)=0.65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Specificity: of all of the non-racist tweets, what percentage of them did we predict correctly?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Specificity: 11751/(11751+139)=0.98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problem lies in that we have too many positive tweets to negative tweets!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2242=negative tweets (with hateful messages, coded with ‘1’)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29720=positive tweets (no racists/sexist messages, coded with ‘0’)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total=31962 tweets</a:t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28059444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28059444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29fb03cf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29fb03cf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labeled as racist (1) but predicted as 0 not racist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29fb03cf2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29fb03cf2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1:2242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0: 2242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Undersampling for our data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is 86%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Precision:85%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Recall:85%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Specificity:86%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F-Score:85%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Undersampling vs. Oversampling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Oversampling- getting more samples for the smaller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Oversampling problem: it creates duplicates of the samples in the minority class which can lead to overfitting.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Undersampling- reducing the number of samples in the bigger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with undersampling- loss of information (greatly reduces the number of values we would have to work with)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techcrunch.com/2018/10/17/twitter-makes-it-easier-to-see-enforcement-taken-on-reported-tweets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Good or Bad Tweets?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Twitter Sentiment Analysis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510450" y="4024350"/>
            <a:ext cx="32736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909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F7F7F"/>
                </a:solidFill>
              </a:rPr>
              <a:t>JONAH WITT AND GRACE NGUYEN</a:t>
            </a:r>
            <a:endParaRPr sz="11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did we learn?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017725"/>
            <a:ext cx="8520600" cy="23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“Hateful Speech” often appears to follow current trends.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this particular problem, the model will need to be retrained often to keep with current trends.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Tweets with words like “white” and “racism” tend to get mislabeled with the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Keras model had the highest accuracy but took the most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would recommend the SVM model as it had 96% accuracy.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future, we should resample the data and ensure that the number of positive tweets is similar to the number of negative tweets.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909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”ANALYTICS VIDHYA LOGO”.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ANALYTICS VIDHYA,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2013, HTTPS://WWW.ANALYTICSVIDHYA.COM/BLOG/.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909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PEREZ, SARAH. “TWITTER MAKES IT EASIER TO SEE ENFORCEMENT TAKEN ON REPORTED TWEETS”.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TECHCRUNCH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WORDPRESS VIP, OCTOBER 17, 2018, </a:t>
            </a:r>
            <a:r>
              <a:rPr lang="en" sz="1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HTTPS://TECHCRUNCH.COM/2018/10/17/TWITTER-MAKES-IT-EASIER-TO-SEE-ENFORCEMENT-TAKEN-ON-REPORTED-TWEETS/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909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“PRACTICE PROBLEM TWITTER SENTIMENT ANALYSIS”.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ANALYTICS VIDHYA,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2019,HTTPS://DATAHACK.ANALYTICSVIDHYA.COM/CONTEST/PRACTICE-PROBLEM-TWITTER-SENTIMENT-ANALYSIS/.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909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BABABA"/>
            </a:gs>
            <a:gs pos="100000">
              <a:srgbClr val="79797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/>
          <p:nvPr/>
        </p:nvSpPr>
        <p:spPr>
          <a:xfrm>
            <a:off x="712086" y="1962150"/>
            <a:ext cx="7719309" cy="12189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What’s the problem?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•Identify hate speech (racist/sexist)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•1 or 0 (has hate speech vs. not)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•Common problem on social media platforms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050" y="2780625"/>
            <a:ext cx="234315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2450" y="2780625"/>
            <a:ext cx="4029075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196925" y="4538563"/>
            <a:ext cx="8159400" cy="1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Perez, Sarah. “Twitter makes it easier to see enforcement taken on reported tweets. </a:t>
            </a:r>
            <a:r>
              <a:rPr i="1" lang="en" sz="600"/>
              <a:t>TechCrunch</a:t>
            </a:r>
            <a:r>
              <a:rPr lang="en" sz="600"/>
              <a:t>, WordPress VIP, October 17, 2018, https://techcrunch.com/2018/10/17/twitter-makes-it-easier-to-see-enforcement-taken-on-reported-tweets/.</a:t>
            </a:r>
            <a:endParaRPr sz="600"/>
          </a:p>
        </p:txBody>
      </p:sp>
      <p:sp>
        <p:nvSpPr>
          <p:cNvPr id="71" name="Google Shape;71;p14"/>
          <p:cNvSpPr txBox="1"/>
          <p:nvPr/>
        </p:nvSpPr>
        <p:spPr>
          <a:xfrm>
            <a:off x="196925" y="4823650"/>
            <a:ext cx="82578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”AnalyticsVidhyaLogo”.</a:t>
            </a:r>
            <a:r>
              <a:rPr i="1" lang="en" sz="600"/>
              <a:t>AnalyticsVidhya,</a:t>
            </a:r>
            <a:r>
              <a:rPr lang="en" sz="600"/>
              <a:t>2013,https://www.analyticsvidhya.com/blog/.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did we prepare our data?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975" y="1248100"/>
            <a:ext cx="3625500" cy="33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750" y="1548600"/>
            <a:ext cx="3981325" cy="25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97300" y="111200"/>
            <a:ext cx="2640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1BD95"/>
            </a:gs>
            <a:gs pos="100000">
              <a:srgbClr val="3C6F54"/>
            </a:gs>
          </a:gsLst>
          <a:lin ang="5400012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Tweets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1109100" y="1265500"/>
            <a:ext cx="37218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“the white establishment cant have blk folx running around loving themselves and promoting our greatness”</a:t>
            </a:r>
            <a:endParaRPr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5163450" y="1762150"/>
            <a:ext cx="34629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cifico"/>
                <a:ea typeface="Pacifico"/>
                <a:cs typeface="Pacifico"/>
                <a:sym typeface="Pacifico"/>
              </a:rPr>
              <a:t>“its unbelievable that in the st century wed need something like this again neverump xenophia”</a:t>
            </a:r>
            <a:endParaRPr sz="24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702450" y="2695000"/>
            <a:ext cx="34629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how the altright uses amp insecurity to lure men into whitesupremacy”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598450" y="3702025"/>
            <a:ext cx="30315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“lets fight against love peace”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222425" y="291925"/>
            <a:ext cx="3336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Modeling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300" y="1613950"/>
            <a:ext cx="6939401" cy="25825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305825" y="347525"/>
            <a:ext cx="5142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Evaluating our SVM model</a:t>
            </a:r>
            <a:endParaRPr sz="3600"/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8342" l="4440" r="6575" t="7047"/>
          <a:stretch/>
        </p:blipFill>
        <p:spPr>
          <a:xfrm>
            <a:off x="856800" y="1348925"/>
            <a:ext cx="3593600" cy="2941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3" name="Google Shape;103;p18"/>
          <p:cNvGraphicFramePr/>
          <p:nvPr/>
        </p:nvGraphicFramePr>
        <p:xfrm>
          <a:off x="5102050" y="134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{E36AA65C-147F-45FB-B5E8-5DA5400D22F0}</a:tableStyleId>
              </a:tblPr>
              <a:tblGrid>
                <a:gridCol w="1673325"/>
                <a:gridCol w="1673325"/>
              </a:tblGrid>
              <a:tr h="24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Specificity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F-Score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5800" y="3249725"/>
            <a:ext cx="2088225" cy="136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/>
          <p:nvPr/>
        </p:nvSpPr>
        <p:spPr>
          <a:xfrm>
            <a:off x="4917700" y="3086111"/>
            <a:ext cx="3531000" cy="1698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139025" y="194625"/>
            <a:ext cx="4308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Influential Words</a:t>
            </a:r>
            <a:endParaRPr sz="3600"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8375"/>
            <a:ext cx="834390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BABABA"/>
            </a:gs>
            <a:gs pos="100000">
              <a:srgbClr val="79797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/>
        </p:nvSpPr>
        <p:spPr>
          <a:xfrm>
            <a:off x="480575" y="1422800"/>
            <a:ext cx="5336100" cy="19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“Im not interested in a linguistics that doesnt address race amp racism is about power raciolinguistics brings”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3351975" y="2275975"/>
            <a:ext cx="5422500" cy="21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“how the altright uses amp insecurity to lure men into whitesupremacy”</a:t>
            </a:r>
            <a:endParaRPr sz="36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21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Mislabeled Tweets</a:t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542175" y="3130150"/>
            <a:ext cx="2809800" cy="14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Predicted: 0</a:t>
            </a:r>
            <a:endParaRPr sz="3000">
              <a:solidFill>
                <a:srgbClr val="CC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Actual: 1</a:t>
            </a:r>
            <a:endParaRPr sz="3000">
              <a:solidFill>
                <a:srgbClr val="CC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236325" y="291925"/>
            <a:ext cx="375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1BD95"/>
            </a:gs>
            <a:gs pos="100000">
              <a:srgbClr val="3C6F5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Undersampling Method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1017725"/>
            <a:ext cx="4181576" cy="340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100" y="1017725"/>
            <a:ext cx="2607345" cy="177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194625" y="222425"/>
            <a:ext cx="4308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31" name="Google Shape;131;p21"/>
          <p:cNvGraphicFramePr/>
          <p:nvPr/>
        </p:nvGraphicFramePr>
        <p:xfrm>
          <a:off x="952500" y="304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{E36AA65C-147F-45FB-B5E8-5DA5400D22F0}</a:tableStyleId>
              </a:tblPr>
              <a:tblGrid>
                <a:gridCol w="1033275"/>
                <a:gridCol w="1033275"/>
              </a:tblGrid>
              <a:tr h="28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Specificity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F-Score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