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6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BC0A-D065-4F32-AF50-4E6DE3BADC9D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9D13-5F48-4B8C-B9D1-ED8552226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1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BC0A-D065-4F32-AF50-4E6DE3BADC9D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9D13-5F48-4B8C-B9D1-ED8552226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61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BC0A-D065-4F32-AF50-4E6DE3BADC9D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9D13-5F48-4B8C-B9D1-ED8552226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33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BC0A-D065-4F32-AF50-4E6DE3BADC9D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9D13-5F48-4B8C-B9D1-ED8552226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31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BC0A-D065-4F32-AF50-4E6DE3BADC9D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9D13-5F48-4B8C-B9D1-ED8552226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75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BC0A-D065-4F32-AF50-4E6DE3BADC9D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9D13-5F48-4B8C-B9D1-ED8552226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20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BC0A-D065-4F32-AF50-4E6DE3BADC9D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9D13-5F48-4B8C-B9D1-ED8552226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6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BC0A-D065-4F32-AF50-4E6DE3BADC9D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9D13-5F48-4B8C-B9D1-ED8552226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75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BC0A-D065-4F32-AF50-4E6DE3BADC9D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9D13-5F48-4B8C-B9D1-ED8552226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60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BC0A-D065-4F32-AF50-4E6DE3BADC9D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9D13-5F48-4B8C-B9D1-ED8552226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9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BC0A-D065-4F32-AF50-4E6DE3BADC9D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9D13-5F48-4B8C-B9D1-ED8552226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8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7BC0A-D065-4F32-AF50-4E6DE3BADC9D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9D13-5F48-4B8C-B9D1-ED8552226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58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a-lab.github.io/papers/2017-HemmatiFangMantyla-Prioritizing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-lab.github.io/papers/2017-HemmatiFangMantyla-Prioritizing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a-lab.github.io/papers/2017-HemmatiFangMantyla-Prioritizing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-lab.github.io/papers/2017-HemmatiFangMantyla-Prioritizing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-lab.github.io/papers/2017-HemmatiFangMantyla-Prioritizing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-lab.github.io/papers/2017-HemmatiFangMantyla-Prioritizing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a-lab.github.io/papers/2017-HemmatiFangMantyla-Prioritizing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a-lab.github.io/papers/2017-HemmatiFangMantyla-Prioritizing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a-lab.github.io/papers/2017-HemmatiFangMantyla-Prioritizing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smtClean="0"/>
              <a:t>文献分享</a:t>
            </a:r>
            <a:r>
              <a:rPr lang="en-US" altLang="zh-CN" sz="5400" smtClean="0"/>
              <a:t/>
            </a:r>
            <a:br>
              <a:rPr lang="en-US" altLang="zh-CN" sz="5400" smtClean="0"/>
            </a:br>
            <a:r>
              <a:rPr lang="en-US" altLang="zh-CN" sz="5400" smtClean="0"/>
              <a:t>Prioritizing </a:t>
            </a:r>
            <a:r>
              <a:rPr lang="en-US" altLang="zh-CN" sz="5400"/>
              <a:t>Manual </a:t>
            </a:r>
            <a:r>
              <a:rPr lang="en-US" altLang="zh-CN" sz="5400"/>
              <a:t>Test </a:t>
            </a:r>
            <a:r>
              <a:rPr lang="en-US" altLang="zh-CN" sz="5400" smtClean="0"/>
              <a:t>Cases</a:t>
            </a:r>
            <a:endParaRPr lang="zh-CN" altLang="en-US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in Traditional and Rapid </a:t>
            </a:r>
            <a:r>
              <a:rPr lang="en-US" altLang="zh-CN"/>
              <a:t>Release </a:t>
            </a:r>
            <a:r>
              <a:rPr lang="en-US" altLang="zh-CN" smtClean="0"/>
              <a:t>Environments</a:t>
            </a:r>
          </a:p>
          <a:p>
            <a:endParaRPr lang="en-US" altLang="zh-CN"/>
          </a:p>
          <a:p>
            <a:r>
              <a:rPr lang="zh-CN" altLang="en-US" smtClean="0"/>
              <a:t>姜文渊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741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</a:t>
            </a:r>
            <a:r>
              <a:rPr lang="zh-CN" altLang="en-US" smtClean="0"/>
              <a:t>何评价一组测试的好坏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0966" y="4196292"/>
            <a:ext cx="10515600" cy="2361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mtClean="0"/>
              <a:t>APFD[A] = 100*(1-(3+5+6)/30+1/20) = 58.3</a:t>
            </a:r>
          </a:p>
          <a:p>
            <a:pPr marL="0" indent="0">
              <a:buNone/>
            </a:pPr>
            <a:r>
              <a:rPr lang="en-US" altLang="zh-CN" smtClean="0"/>
              <a:t>APFD[B] = 100*(1-(2+7+9)/30+1/20) = 45.0</a:t>
            </a:r>
            <a:endParaRPr lang="zh-CN" altLang="en-US" smtClean="0"/>
          </a:p>
          <a:p>
            <a:pPr marL="0" indent="0">
              <a:buNone/>
            </a:pPr>
            <a:r>
              <a:rPr lang="zh-CN" altLang="en-US" smtClean="0"/>
              <a:t>则 </a:t>
            </a:r>
            <a:r>
              <a:rPr lang="en-US" altLang="zh-CN" smtClean="0"/>
              <a:t>A </a:t>
            </a:r>
            <a:r>
              <a:rPr lang="zh-CN" altLang="en-US" smtClean="0"/>
              <a:t>方法的 </a:t>
            </a:r>
            <a:r>
              <a:rPr lang="en-US" altLang="zh-CN" smtClean="0"/>
              <a:t>APFD </a:t>
            </a:r>
            <a:r>
              <a:rPr lang="zh-CN" altLang="en-US" smtClean="0"/>
              <a:t>更高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62558"/>
              </p:ext>
            </p:extLst>
          </p:nvPr>
        </p:nvGraphicFramePr>
        <p:xfrm>
          <a:off x="1892300" y="294163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045519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24044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571293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06201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TF1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TF2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TF3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5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6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41915"/>
                  </a:ext>
                </a:extLst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990600" y="1978025"/>
            <a:ext cx="10515600" cy="98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mtClean="0"/>
              <a:t>例：现有 </a:t>
            </a:r>
            <a:r>
              <a:rPr lang="en-US" altLang="zh-CN" smtClean="0"/>
              <a:t>10 </a:t>
            </a:r>
            <a:r>
              <a:rPr lang="zh-CN" altLang="en-US" smtClean="0"/>
              <a:t>个测试用例，</a:t>
            </a:r>
            <a:r>
              <a:rPr lang="en-US" altLang="zh-CN" smtClean="0"/>
              <a:t>3 </a:t>
            </a:r>
            <a:r>
              <a:rPr lang="zh-CN" altLang="en-US" smtClean="0"/>
              <a:t>个缺陷，下面有两个编排测试用例的方法 </a:t>
            </a:r>
            <a:r>
              <a:rPr lang="en-US" altLang="zh-CN" smtClean="0"/>
              <a:t>A </a:t>
            </a:r>
            <a:r>
              <a:rPr lang="zh-CN" altLang="en-US" smtClean="0"/>
              <a:t>和 </a:t>
            </a:r>
            <a:r>
              <a:rPr lang="en-US" altLang="zh-CN" smtClean="0"/>
              <a:t>B</a:t>
            </a:r>
            <a:r>
              <a:rPr lang="zh-CN" altLang="en-US" smtClean="0"/>
              <a:t>，其 </a:t>
            </a:r>
            <a:r>
              <a:rPr lang="en-US" altLang="zh-CN" smtClean="0"/>
              <a:t>TF_i </a:t>
            </a:r>
            <a:r>
              <a:rPr lang="zh-CN" altLang="en-US" smtClean="0"/>
              <a:t>如下表所示，试问哪种方法的 </a:t>
            </a:r>
            <a:r>
              <a:rPr lang="en-US" altLang="zh-CN" smtClean="0"/>
              <a:t>APFD </a:t>
            </a:r>
            <a:r>
              <a:rPr lang="zh-CN" altLang="en-US" smtClean="0"/>
              <a:t>更高？</a:t>
            </a:r>
            <a:endParaRPr lang="en-US" altLang="zh-CN" smtClean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8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Topic Coverage-based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LDA</a:t>
            </a:r>
          </a:p>
          <a:p>
            <a:r>
              <a:rPr lang="zh-CN" altLang="en-US" smtClean="0"/>
              <a:t>贪心选择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628" y="1333500"/>
            <a:ext cx="5512744" cy="5487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6488668"/>
            <a:ext cx="777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hlinkClick r:id="rId3"/>
              </a:rPr>
              <a:t>https://sea-lab.github.io/papers/2017-HemmatiFangMantyla-Prioritizing.pdf</a:t>
            </a:r>
            <a:r>
              <a:rPr lang="en-US" altLang="zh-CN" smtClean="0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83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Text Diversity-based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定义距离</a:t>
            </a:r>
            <a:endParaRPr lang="en-US" altLang="zh-CN" smtClean="0"/>
          </a:p>
          <a:p>
            <a:pPr lvl="1"/>
            <a:r>
              <a:rPr lang="zh-CN" altLang="en-US"/>
              <a:t>字</a:t>
            </a:r>
            <a:r>
              <a:rPr lang="zh-CN" altLang="en-US"/>
              <a:t>符</a:t>
            </a:r>
            <a:r>
              <a:rPr lang="zh-CN" altLang="en-US" smtClean="0"/>
              <a:t>串间的距离</a:t>
            </a:r>
            <a:endParaRPr lang="en-US" altLang="zh-CN" smtClean="0"/>
          </a:p>
          <a:p>
            <a:pPr lvl="1"/>
            <a:r>
              <a:rPr lang="zh-CN" altLang="en-US" smtClean="0"/>
              <a:t>有研究表明 </a:t>
            </a:r>
            <a:r>
              <a:rPr lang="en-US" altLang="zh-CN" smtClean="0"/>
              <a:t>Manhattan distance </a:t>
            </a:r>
            <a:r>
              <a:rPr lang="zh-CN" altLang="en-US" smtClean="0"/>
              <a:t>效果较好</a:t>
            </a:r>
            <a:endParaRPr lang="en-US" altLang="zh-CN" smtClean="0"/>
          </a:p>
          <a:p>
            <a:pPr marL="457200" lvl="1" indent="0">
              <a:buNone/>
            </a:pPr>
            <a:endParaRPr lang="en-US" altLang="zh-CN" smtClean="0"/>
          </a:p>
          <a:p>
            <a:r>
              <a:rPr lang="zh-CN" altLang="en-US"/>
              <a:t>贪</a:t>
            </a:r>
            <a:r>
              <a:rPr lang="zh-CN" altLang="en-US" smtClean="0"/>
              <a:t>心选择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26" y="4001294"/>
            <a:ext cx="8448147" cy="86335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6488668"/>
            <a:ext cx="777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hlinkClick r:id="rId3"/>
              </a:rPr>
              <a:t>https://sea-lab.github.io/papers/2017-HemmatiFangMantyla-Prioritizing.pdf</a:t>
            </a:r>
            <a:r>
              <a:rPr lang="en-US" altLang="zh-CN" smtClean="0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15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Risk-driven clustering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951" y="1825625"/>
            <a:ext cx="5904097" cy="4351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6488668"/>
            <a:ext cx="777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hlinkClick r:id="rId3"/>
              </a:rPr>
              <a:t>https://sea-lab.github.io/papers/2017-HemmatiFangMantyla-Prioritizing.pdf</a:t>
            </a:r>
            <a:r>
              <a:rPr lang="en-US" altLang="zh-CN" smtClean="0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132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</a:t>
            </a:r>
            <a:r>
              <a:rPr lang="zh-CN" altLang="en-US" smtClean="0"/>
              <a:t>章的结论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7924"/>
            <a:ext cx="10515600" cy="38267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6488668"/>
            <a:ext cx="777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hlinkClick r:id="rId3"/>
              </a:rPr>
              <a:t>https://sea-lab.github.io/papers/2017-HemmatiFangMantyla-Prioritizing.pdf</a:t>
            </a:r>
            <a:r>
              <a:rPr lang="en-US" altLang="zh-CN" smtClean="0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77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补充与杂谈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Gossip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89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</a:t>
            </a:r>
            <a:r>
              <a:rPr lang="zh-CN" altLang="en-US" smtClean="0"/>
              <a:t>于软件测试</a:t>
            </a:r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45450"/>
            <a:ext cx="10515600" cy="251168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64886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来源记不清了（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13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几种不同的 </a:t>
            </a:r>
            <a:r>
              <a:rPr lang="en-US" altLang="zh-CN"/>
              <a:t>C</a:t>
            </a:r>
            <a:r>
              <a:rPr lang="en-US" altLang="zh-CN" smtClean="0"/>
              <a:t>overage</a:t>
            </a:r>
            <a:endParaRPr lang="zh-CN" altLang="en-US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7114"/>
            <a:ext cx="10515600" cy="33883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4886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来源记不清了（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548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Thanks for your attention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BJ-67 Intern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8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为啥要做测试样例的 </a:t>
            </a:r>
            <a:r>
              <a:rPr lang="en-US" altLang="zh-CN" smtClean="0"/>
              <a:t>Prioritizing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测试很慢（也很贵）</a:t>
            </a:r>
            <a:endParaRPr lang="en-US" altLang="zh-CN" smtClean="0"/>
          </a:p>
          <a:p>
            <a:r>
              <a:rPr lang="zh-CN" altLang="en-US" smtClean="0"/>
              <a:t>手动测试很慢</a:t>
            </a:r>
            <a:endParaRPr lang="en-US" altLang="zh-CN" smtClean="0"/>
          </a:p>
          <a:p>
            <a:pPr lvl="1"/>
            <a:r>
              <a:rPr lang="zh-CN" altLang="en-US" smtClean="0"/>
              <a:t>例：测 </a:t>
            </a:r>
            <a:r>
              <a:rPr lang="en-US" altLang="zh-CN" smtClean="0"/>
              <a:t>OpenEuler RISC-V </a:t>
            </a:r>
            <a:r>
              <a:rPr lang="zh-CN" altLang="en-US" smtClean="0"/>
              <a:t>下的 </a:t>
            </a:r>
            <a:r>
              <a:rPr lang="en-US" altLang="zh-CN" smtClean="0"/>
              <a:t>FireFox</a:t>
            </a:r>
          </a:p>
          <a:p>
            <a:pPr lvl="1"/>
            <a:r>
              <a:rPr lang="zh-CN" altLang="en-US"/>
              <a:t>人</a:t>
            </a:r>
            <a:r>
              <a:rPr lang="zh-CN" altLang="en-US" smtClean="0"/>
              <a:t>工执行测试用例，评估结果</a:t>
            </a:r>
            <a:endParaRPr lang="en-US" altLang="zh-CN" smtClean="0"/>
          </a:p>
          <a:p>
            <a:r>
              <a:rPr lang="zh-CN" altLang="en-US"/>
              <a:t>自</a:t>
            </a:r>
            <a:r>
              <a:rPr lang="zh-CN" altLang="en-US" smtClean="0"/>
              <a:t>动测试也快不到哪里去</a:t>
            </a:r>
            <a:endParaRPr lang="en-US" altLang="zh-CN" smtClean="0"/>
          </a:p>
          <a:p>
            <a:pPr lvl="1"/>
            <a:r>
              <a:rPr lang="zh-CN" altLang="en-US" smtClean="0"/>
              <a:t>例：使用 </a:t>
            </a:r>
            <a:r>
              <a:rPr lang="en-US" altLang="zh-CN" smtClean="0"/>
              <a:t>mugen-riscv</a:t>
            </a:r>
          </a:p>
          <a:p>
            <a:pPr lvl="1"/>
            <a:r>
              <a:rPr lang="en-US" altLang="zh-CN" smtClean="0"/>
              <a:t>QEMU </a:t>
            </a:r>
            <a:r>
              <a:rPr lang="zh-CN" altLang="en-US" smtClean="0"/>
              <a:t>里跑一个测试套通常需要数小时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1" y="1486040"/>
            <a:ext cx="5668433" cy="9886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6488668"/>
            <a:ext cx="777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hlinkClick r:id="rId3"/>
              </a:rPr>
              <a:t>https://sea-lab.github.io/papers/2017-HemmatiFangMantyla-Prioritizing.pdf</a:t>
            </a:r>
            <a:r>
              <a:rPr lang="en-US" altLang="zh-CN" smtClean="0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4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慢一点怎么了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在传统的（商业软件）开发场景下</a:t>
            </a:r>
            <a:endParaRPr lang="en-US" altLang="zh-CN" smtClean="0"/>
          </a:p>
          <a:p>
            <a:pPr lvl="1"/>
            <a:r>
              <a:rPr lang="zh-CN" altLang="en-US"/>
              <a:t>人</a:t>
            </a:r>
            <a:r>
              <a:rPr lang="zh-CN" altLang="en-US" smtClean="0"/>
              <a:t>员较为固定</a:t>
            </a:r>
            <a:endParaRPr lang="en-US" altLang="zh-CN" smtClean="0"/>
          </a:p>
          <a:p>
            <a:pPr lvl="1"/>
            <a:r>
              <a:rPr lang="zh-CN" altLang="en-US"/>
              <a:t>开</a:t>
            </a:r>
            <a:r>
              <a:rPr lang="zh-CN" altLang="en-US" smtClean="0"/>
              <a:t>发流程较为稳定可靠</a:t>
            </a:r>
            <a:endParaRPr lang="en-US" altLang="zh-CN" smtClean="0"/>
          </a:p>
          <a:p>
            <a:pPr lvl="1"/>
            <a:r>
              <a:rPr lang="zh-CN" altLang="en-US"/>
              <a:t>无</a:t>
            </a:r>
            <a:r>
              <a:rPr lang="zh-CN" altLang="en-US" smtClean="0"/>
              <a:t>需频繁发布新版本</a:t>
            </a:r>
            <a:endParaRPr lang="en-US" altLang="zh-CN" smtClean="0"/>
          </a:p>
          <a:p>
            <a:pPr lvl="1"/>
            <a:r>
              <a:rPr lang="zh-CN" altLang="en-US" smtClean="0"/>
              <a:t>商业软件预算充足</a:t>
            </a:r>
            <a:endParaRPr lang="en-US" altLang="zh-CN"/>
          </a:p>
          <a:p>
            <a:r>
              <a:rPr lang="zh-CN" altLang="en-US" smtClean="0"/>
              <a:t>在开源软件的 </a:t>
            </a:r>
            <a:r>
              <a:rPr lang="en-US" altLang="zh-CN" smtClean="0"/>
              <a:t>Rapid Release Environments </a:t>
            </a:r>
            <a:r>
              <a:rPr lang="zh-CN" altLang="en-US" smtClean="0"/>
              <a:t>下</a:t>
            </a:r>
            <a:endParaRPr lang="en-US" altLang="zh-CN" smtClean="0"/>
          </a:p>
          <a:p>
            <a:pPr lvl="1"/>
            <a:r>
              <a:rPr lang="zh-CN" altLang="en-US"/>
              <a:t>高</a:t>
            </a:r>
            <a:r>
              <a:rPr lang="zh-CN" altLang="en-US" smtClean="0"/>
              <a:t>度依赖 </a:t>
            </a:r>
            <a:r>
              <a:rPr lang="en-US" altLang="zh-CN" smtClean="0"/>
              <a:t>CI/CD </a:t>
            </a:r>
            <a:r>
              <a:rPr lang="zh-CN" altLang="en-US" smtClean="0"/>
              <a:t>和自动化测试</a:t>
            </a:r>
            <a:endParaRPr lang="en-US" altLang="zh-CN" smtClean="0"/>
          </a:p>
          <a:p>
            <a:pPr lvl="1"/>
            <a:r>
              <a:rPr lang="zh-CN" altLang="en-US" smtClean="0"/>
              <a:t>版本发布频繁</a:t>
            </a:r>
            <a:endParaRPr lang="en-US" altLang="zh-CN" smtClean="0"/>
          </a:p>
          <a:p>
            <a:pPr lvl="1"/>
            <a:r>
              <a:rPr lang="zh-CN" altLang="en-US" smtClean="0"/>
              <a:t>产出质量不稳定</a:t>
            </a:r>
            <a:endParaRPr lang="en-US" altLang="zh-CN" smtClean="0"/>
          </a:p>
          <a:p>
            <a:pPr lvl="1"/>
            <a:r>
              <a:rPr lang="zh-CN" altLang="en-US"/>
              <a:t>预</a:t>
            </a:r>
            <a:r>
              <a:rPr lang="zh-CN" altLang="en-US" smtClean="0"/>
              <a:t>算？</a:t>
            </a:r>
            <a:endParaRPr lang="en-US" altLang="zh-CN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5702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回到论文：手动测试用例的困境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黑</a:t>
            </a:r>
            <a:r>
              <a:rPr lang="zh-CN" altLang="en-US" smtClean="0"/>
              <a:t>盒测试</a:t>
            </a:r>
            <a:endParaRPr lang="en-US" altLang="zh-CN" smtClean="0"/>
          </a:p>
          <a:p>
            <a:r>
              <a:rPr lang="zh-CN" altLang="en-US" smtClean="0"/>
              <a:t>（几乎）无法统计覆盖率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/>
              <a:t>其</a:t>
            </a:r>
            <a:r>
              <a:rPr lang="zh-CN" altLang="en-US" smtClean="0"/>
              <a:t>实和我们在</a:t>
            </a:r>
            <a:r>
              <a:rPr lang="en-US" altLang="zh-CN" smtClean="0"/>
              <a:t>QEMU</a:t>
            </a:r>
            <a:r>
              <a:rPr lang="zh-CN" altLang="en-US" smtClean="0"/>
              <a:t>中跑</a:t>
            </a:r>
            <a:r>
              <a:rPr lang="en-US" altLang="zh-CN" smtClean="0"/>
              <a:t>RISC-V</a:t>
            </a:r>
            <a:r>
              <a:rPr lang="zh-CN" altLang="en-US" smtClean="0"/>
              <a:t>的场景较为类似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3744"/>
          <a:stretch/>
        </p:blipFill>
        <p:spPr>
          <a:xfrm>
            <a:off x="838200" y="2861733"/>
            <a:ext cx="9012782" cy="13760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6488668"/>
            <a:ext cx="777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hlinkClick r:id="rId3"/>
              </a:rPr>
              <a:t>https://sea-lab.github.io/papers/2017-HemmatiFangMantyla-Prioritizing.pdf</a:t>
            </a:r>
            <a:r>
              <a:rPr lang="en-US" altLang="zh-CN" smtClean="0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49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论文作者的工作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Topic Coverage-based</a:t>
            </a:r>
          </a:p>
          <a:p>
            <a:r>
              <a:rPr lang="en-US" altLang="zh-CN" smtClean="0"/>
              <a:t>Text Diversity-based</a:t>
            </a:r>
          </a:p>
          <a:p>
            <a:r>
              <a:rPr lang="en-US" altLang="zh-CN" smtClean="0"/>
              <a:t>Risk driven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86171"/>
            <a:ext cx="9947492" cy="18647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6488668"/>
            <a:ext cx="777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hlinkClick r:id="rId3"/>
              </a:rPr>
              <a:t>https://sea-lab.github.io/papers/2017-HemmatiFangMantyla-Prioritizing.pdf</a:t>
            </a:r>
            <a:r>
              <a:rPr lang="en-US" altLang="zh-CN" smtClean="0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2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论文作者的工作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在某些版本的火狐上进行了实验</a:t>
            </a:r>
            <a:endParaRPr lang="en-US" altLang="zh-CN" smtClean="0"/>
          </a:p>
          <a:p>
            <a:r>
              <a:rPr lang="zh-CN" altLang="en-US"/>
              <a:t>发</a:t>
            </a:r>
            <a:r>
              <a:rPr lang="zh-CN" altLang="en-US" smtClean="0"/>
              <a:t>现 </a:t>
            </a:r>
            <a:r>
              <a:rPr lang="en-US" altLang="zh-CN" smtClean="0"/>
              <a:t>Risk driven </a:t>
            </a:r>
            <a:r>
              <a:rPr lang="zh-CN" altLang="en-US" smtClean="0"/>
              <a:t>在 </a:t>
            </a:r>
            <a:r>
              <a:rPr lang="en-US" altLang="zh-CN" smtClean="0"/>
              <a:t>Rapid Release Environments </a:t>
            </a:r>
            <a:r>
              <a:rPr lang="zh-CN" altLang="en-US" smtClean="0"/>
              <a:t>下表现最好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3565169"/>
            <a:ext cx="8386231" cy="19145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6488668"/>
            <a:ext cx="777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hlinkClick r:id="rId3"/>
              </a:rPr>
              <a:t>https://sea-lab.github.io/papers/2017-HemmatiFangMantyla-Prioritizing.pdf</a:t>
            </a:r>
            <a:r>
              <a:rPr lang="en-US" altLang="zh-CN" smtClean="0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1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</a:t>
            </a:r>
            <a:r>
              <a:rPr lang="en-US" altLang="zh-CN" smtClean="0"/>
              <a:t>est case prioritization </a:t>
            </a:r>
            <a:r>
              <a:rPr lang="zh-CN" altLang="en-US"/>
              <a:t>用</a:t>
            </a:r>
            <a:r>
              <a:rPr lang="zh-CN" altLang="en-US" smtClean="0"/>
              <a:t>到的信息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Change information</a:t>
            </a:r>
          </a:p>
          <a:p>
            <a:r>
              <a:rPr lang="en-US" altLang="zh-CN" smtClean="0"/>
              <a:t>Historical fault detection information</a:t>
            </a:r>
          </a:p>
          <a:p>
            <a:r>
              <a:rPr lang="en-US" altLang="zh-CN" smtClean="0"/>
              <a:t>Dynamic and static coverage data</a:t>
            </a:r>
          </a:p>
          <a:p>
            <a:r>
              <a:rPr lang="en-US" altLang="zh-CN" smtClean="0"/>
              <a:t>Specification models or requirement documents</a:t>
            </a:r>
          </a:p>
          <a:p>
            <a:r>
              <a:rPr lang="en-US" altLang="zh-CN" smtClean="0"/>
              <a:t>Test scripts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78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</a:t>
            </a:r>
            <a:r>
              <a:rPr lang="en-US" altLang="zh-CN" smtClean="0"/>
              <a:t>est case prioritization </a:t>
            </a:r>
            <a:r>
              <a:rPr lang="zh-CN" altLang="en-US" smtClean="0"/>
              <a:t>的目标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Maximizing coverage</a:t>
            </a:r>
          </a:p>
          <a:p>
            <a:pPr lvl="1"/>
            <a:r>
              <a:rPr lang="zh-CN" altLang="en-US"/>
              <a:t>一</a:t>
            </a:r>
            <a:r>
              <a:rPr lang="zh-CN" altLang="en-US" smtClean="0"/>
              <a:t>组测试的好坏与其覆盖率是有关的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en-US" altLang="zh-CN" smtClean="0"/>
              <a:t>Diversifying test cases</a:t>
            </a:r>
          </a:p>
          <a:p>
            <a:pPr lvl="1"/>
            <a:r>
              <a:rPr lang="zh-CN" altLang="en-US"/>
              <a:t>更</a:t>
            </a:r>
            <a:r>
              <a:rPr lang="zh-CN" altLang="en-US" smtClean="0"/>
              <a:t>加多样化的测试用例直觉上有助于发现错误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4699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</a:t>
            </a:r>
            <a:r>
              <a:rPr lang="zh-CN" altLang="en-US" smtClean="0"/>
              <a:t>何评价一组测试的好坏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APFD (Average Percentage of Fault-Detection) metric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65" y="2502574"/>
            <a:ext cx="8906985" cy="2997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6488668"/>
            <a:ext cx="777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hlinkClick r:id="rId3"/>
              </a:rPr>
              <a:t>https://sea-lab.github.io/papers/2017-HemmatiFangMantyla-Prioritizing.pdf</a:t>
            </a:r>
            <a:r>
              <a:rPr lang="en-US" altLang="zh-CN" smtClean="0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74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582</Words>
  <Application>Microsoft Office PowerPoint</Application>
  <PresentationFormat>宽屏</PresentationFormat>
  <Paragraphs>98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文献分享 Prioritizing Manual Test Cases</vt:lpstr>
      <vt:lpstr>为啥要做测试样例的 Prioritizing</vt:lpstr>
      <vt:lpstr>慢一点怎么了</vt:lpstr>
      <vt:lpstr>回到论文：手动测试用例的困境</vt:lpstr>
      <vt:lpstr>论文作者的工作</vt:lpstr>
      <vt:lpstr>论文作者的工作</vt:lpstr>
      <vt:lpstr>Test case prioritization 用到的信息</vt:lpstr>
      <vt:lpstr>Test case prioritization 的目标</vt:lpstr>
      <vt:lpstr>如何评价一组测试的好坏</vt:lpstr>
      <vt:lpstr>如何评价一组测试的好坏</vt:lpstr>
      <vt:lpstr>Topic Coverage-based</vt:lpstr>
      <vt:lpstr>Text Diversity-based</vt:lpstr>
      <vt:lpstr>Risk-driven clustering</vt:lpstr>
      <vt:lpstr>文章的结论</vt:lpstr>
      <vt:lpstr>补充与杂谈</vt:lpstr>
      <vt:lpstr>关于软件测试</vt:lpstr>
      <vt:lpstr>几种不同的 Coverage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 Prioritizing Manual Test Cases</dc:title>
  <dc:creator>姜文渊</dc:creator>
  <cp:lastModifiedBy>姜文渊</cp:lastModifiedBy>
  <cp:revision>64</cp:revision>
  <dcterms:created xsi:type="dcterms:W3CDTF">2022-08-19T01:54:35Z</dcterms:created>
  <dcterms:modified xsi:type="dcterms:W3CDTF">2022-08-19T02:51:23Z</dcterms:modified>
</cp:coreProperties>
</file>