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71" r:id="rId5"/>
    <p:sldId id="258" r:id="rId6"/>
    <p:sldId id="289" r:id="rId7"/>
    <p:sldId id="290" r:id="rId8"/>
    <p:sldId id="288" r:id="rId9"/>
    <p:sldId id="291" r:id="rId10"/>
    <p:sldId id="284" r:id="rId11"/>
    <p:sldId id="280" r:id="rId12"/>
    <p:sldId id="275" r:id="rId13"/>
    <p:sldId id="281" r:id="rId14"/>
    <p:sldId id="285" r:id="rId15"/>
    <p:sldId id="283" r:id="rId16"/>
    <p:sldId id="274" r:id="rId17"/>
    <p:sldId id="267" r:id="rId18"/>
    <p:sldId id="272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18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1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7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F4CE-7805-DD41-B4C5-FF494583306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626D-C5A3-A547-B28B-251BE8B9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://neighborhoodinfodc.org/nclusters/nbr_prof_clus11.html" TargetMode="External"/><Relationship Id="rId18" Type="http://schemas.openxmlformats.org/officeDocument/2006/relationships/hyperlink" Target="http://neighborhoodinfodc.org/nclusters/nbr_prof_clus16.html" TargetMode="External"/><Relationship Id="rId26" Type="http://schemas.openxmlformats.org/officeDocument/2006/relationships/hyperlink" Target="http://neighborhoodinfodc.org/nclusters/nbr_prof_clus24.html" TargetMode="External"/><Relationship Id="rId39" Type="http://schemas.openxmlformats.org/officeDocument/2006/relationships/hyperlink" Target="http://neighborhoodinfodc.org/nclusters/nbr_prof_clus37.html" TargetMode="External"/><Relationship Id="rId21" Type="http://schemas.openxmlformats.org/officeDocument/2006/relationships/hyperlink" Target="http://neighborhoodinfodc.org/nclusters/nbr_prof_clus19.html" TargetMode="External"/><Relationship Id="rId34" Type="http://schemas.openxmlformats.org/officeDocument/2006/relationships/hyperlink" Target="http://neighborhoodinfodc.org/nclusters/nbr_prof_clus32.html" TargetMode="External"/><Relationship Id="rId7" Type="http://schemas.openxmlformats.org/officeDocument/2006/relationships/hyperlink" Target="http://neighborhoodinfodc.org/nclusters/nbr_prof_clus5.html" TargetMode="External"/><Relationship Id="rId2" Type="http://schemas.openxmlformats.org/officeDocument/2006/relationships/image" Target="../media/image3.jpg"/><Relationship Id="rId16" Type="http://schemas.openxmlformats.org/officeDocument/2006/relationships/hyperlink" Target="http://neighborhoodinfodc.org/nclusters/nbr_prof_clus14.html" TargetMode="External"/><Relationship Id="rId20" Type="http://schemas.openxmlformats.org/officeDocument/2006/relationships/hyperlink" Target="http://neighborhoodinfodc.org/nclusters/nbr_prof_clus18.html" TargetMode="External"/><Relationship Id="rId29" Type="http://schemas.openxmlformats.org/officeDocument/2006/relationships/hyperlink" Target="http://neighborhoodinfodc.org/nclusters/nbr_prof_clus27.html" TargetMode="External"/><Relationship Id="rId41" Type="http://schemas.openxmlformats.org/officeDocument/2006/relationships/hyperlink" Target="http://neighborhoodinfodc.org/nclusters/nbr_prof_clus39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neighborhoodinfodc.org/nclusters/nbr_prof_clus4.html" TargetMode="External"/><Relationship Id="rId11" Type="http://schemas.openxmlformats.org/officeDocument/2006/relationships/hyperlink" Target="http://neighborhoodinfodc.org/nclusters/nbr_prof_clus9.html" TargetMode="External"/><Relationship Id="rId24" Type="http://schemas.openxmlformats.org/officeDocument/2006/relationships/hyperlink" Target="http://neighborhoodinfodc.org/nclusters/nbr_prof_clus22.html" TargetMode="External"/><Relationship Id="rId32" Type="http://schemas.openxmlformats.org/officeDocument/2006/relationships/hyperlink" Target="http://neighborhoodinfodc.org/nclusters/nbr_prof_clus30.html" TargetMode="External"/><Relationship Id="rId37" Type="http://schemas.openxmlformats.org/officeDocument/2006/relationships/hyperlink" Target="http://neighborhoodinfodc.org/nclusters/nbr_prof_clus35.html" TargetMode="External"/><Relationship Id="rId40" Type="http://schemas.openxmlformats.org/officeDocument/2006/relationships/hyperlink" Target="http://neighborhoodinfodc.org/nclusters/nbr_prof_clus38.html" TargetMode="External"/><Relationship Id="rId5" Type="http://schemas.openxmlformats.org/officeDocument/2006/relationships/hyperlink" Target="http://neighborhoodinfodc.org/nclusters/nbr_prof_clus3.html" TargetMode="External"/><Relationship Id="rId15" Type="http://schemas.openxmlformats.org/officeDocument/2006/relationships/hyperlink" Target="http://neighborhoodinfodc.org/nclusters/nbr_prof_clus13.html" TargetMode="External"/><Relationship Id="rId23" Type="http://schemas.openxmlformats.org/officeDocument/2006/relationships/hyperlink" Target="http://neighborhoodinfodc.org/nclusters/nbr_prof_clus21.html" TargetMode="External"/><Relationship Id="rId28" Type="http://schemas.openxmlformats.org/officeDocument/2006/relationships/hyperlink" Target="http://neighborhoodinfodc.org/nclusters/nbr_prof_clus26.html" TargetMode="External"/><Relationship Id="rId36" Type="http://schemas.openxmlformats.org/officeDocument/2006/relationships/hyperlink" Target="http://neighborhoodinfodc.org/nclusters/nbr_prof_clus34.html" TargetMode="External"/><Relationship Id="rId10" Type="http://schemas.openxmlformats.org/officeDocument/2006/relationships/hyperlink" Target="http://neighborhoodinfodc.org/nclusters/nbr_prof_clus8.html" TargetMode="External"/><Relationship Id="rId19" Type="http://schemas.openxmlformats.org/officeDocument/2006/relationships/hyperlink" Target="http://neighborhoodinfodc.org/nclusters/nbr_prof_clus17.html" TargetMode="External"/><Relationship Id="rId31" Type="http://schemas.openxmlformats.org/officeDocument/2006/relationships/hyperlink" Target="http://neighborhoodinfodc.org/nclusters/nbr_prof_clus29.html" TargetMode="External"/><Relationship Id="rId4" Type="http://schemas.openxmlformats.org/officeDocument/2006/relationships/hyperlink" Target="http://neighborhoodinfodc.org/nclusters/nbr_prof_clus2.html" TargetMode="External"/><Relationship Id="rId9" Type="http://schemas.openxmlformats.org/officeDocument/2006/relationships/hyperlink" Target="http://neighborhoodinfodc.org/nclusters/nbr_prof_clus7.html" TargetMode="External"/><Relationship Id="rId14" Type="http://schemas.openxmlformats.org/officeDocument/2006/relationships/hyperlink" Target="http://neighborhoodinfodc.org/nclusters/nbr_prof_clus12.html" TargetMode="External"/><Relationship Id="rId22" Type="http://schemas.openxmlformats.org/officeDocument/2006/relationships/hyperlink" Target="http://neighborhoodinfodc.org/nclusters/nbr_prof_clus20.html" TargetMode="External"/><Relationship Id="rId27" Type="http://schemas.openxmlformats.org/officeDocument/2006/relationships/hyperlink" Target="http://neighborhoodinfodc.org/nclusters/nbr_prof_clus25.html" TargetMode="External"/><Relationship Id="rId30" Type="http://schemas.openxmlformats.org/officeDocument/2006/relationships/hyperlink" Target="http://neighborhoodinfodc.org/nclusters/nbr_prof_clus28.html" TargetMode="External"/><Relationship Id="rId35" Type="http://schemas.openxmlformats.org/officeDocument/2006/relationships/hyperlink" Target="http://neighborhoodinfodc.org/nclusters/nbr_prof_clus33.html" TargetMode="External"/><Relationship Id="rId8" Type="http://schemas.openxmlformats.org/officeDocument/2006/relationships/hyperlink" Target="http://neighborhoodinfodc.org/nclusters/nbr_prof_clus6.html" TargetMode="External"/><Relationship Id="rId3" Type="http://schemas.openxmlformats.org/officeDocument/2006/relationships/hyperlink" Target="http://neighborhoodinfodc.org/nclusters/nbr_prof_clus1.html" TargetMode="External"/><Relationship Id="rId12" Type="http://schemas.openxmlformats.org/officeDocument/2006/relationships/hyperlink" Target="http://neighborhoodinfodc.org/nclusters/nbr_prof_clus10.html" TargetMode="External"/><Relationship Id="rId17" Type="http://schemas.openxmlformats.org/officeDocument/2006/relationships/hyperlink" Target="http://neighborhoodinfodc.org/nclusters/nbr_prof_clus15.html" TargetMode="External"/><Relationship Id="rId25" Type="http://schemas.openxmlformats.org/officeDocument/2006/relationships/hyperlink" Target="http://neighborhoodinfodc.org/nclusters/nbr_prof_clus23.html" TargetMode="External"/><Relationship Id="rId33" Type="http://schemas.openxmlformats.org/officeDocument/2006/relationships/hyperlink" Target="http://neighborhoodinfodc.org/nclusters/nbr_prof_clus31.html" TargetMode="External"/><Relationship Id="rId38" Type="http://schemas.openxmlformats.org/officeDocument/2006/relationships/hyperlink" Target="http://neighborhoodinfodc.org/nclusters/nbr_prof_clus36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80D-6B46-9243-9FC9-74885560D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DC Crime, </a:t>
            </a:r>
            <a:r>
              <a:rPr lang="en-US" b="1" dirty="0" err="1"/>
              <a:t>AirBnB</a:t>
            </a:r>
            <a:r>
              <a:rPr lang="en-US" b="1" dirty="0"/>
              <a:t> Rentals, and Housing Correlations 2010-2016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7C4A9-285C-E54E-9434-4146E49C6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Guy, Chris, Chuck, Jonathan</a:t>
            </a:r>
          </a:p>
          <a:p>
            <a:r>
              <a:rPr lang="en-US" dirty="0"/>
              <a:t>Saturday, July 21, 2018</a:t>
            </a:r>
          </a:p>
          <a:p>
            <a:r>
              <a:rPr lang="en-US" dirty="0"/>
              <a:t>GW Data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128973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8A9-4E3C-A445-A00A-840EB01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</a:t>
            </a:r>
            <a:r>
              <a:rPr lang="en-US" dirty="0" err="1"/>
              <a:t>BnB</a:t>
            </a:r>
            <a:r>
              <a:rPr lang="en-US" dirty="0"/>
              <a:t> Rentals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D5AF-15FD-264C-BE18-B7D079E3E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DA5E-08DE-124B-A353-DB30697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DB111-1765-9840-8B2B-87995E50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59859" y="-551329"/>
            <a:ext cx="15168283" cy="7409329"/>
          </a:xfrm>
        </p:spPr>
      </p:pic>
    </p:spTree>
    <p:extLst>
      <p:ext uri="{BB962C8B-B14F-4D97-AF65-F5344CB8AC3E}">
        <p14:creationId xmlns:p14="http://schemas.microsoft.com/office/powerpoint/2010/main" val="184688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96D625B-F7F2-D840-83EA-549A513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AiR</a:t>
            </a:r>
            <a:r>
              <a:rPr lang="en-US" dirty="0"/>
              <a:t> </a:t>
            </a:r>
            <a:r>
              <a:rPr lang="en-US" dirty="0" err="1"/>
              <a:t>BnB</a:t>
            </a:r>
            <a:r>
              <a:rPr lang="en-US" dirty="0"/>
              <a:t> Correlations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02AB7E-8C31-EF4E-A8A3-77047CC8F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5" y="1855303"/>
            <a:ext cx="7328452" cy="4320209"/>
          </a:xfrm>
        </p:spPr>
      </p:pic>
    </p:spTree>
    <p:extLst>
      <p:ext uri="{BB962C8B-B14F-4D97-AF65-F5344CB8AC3E}">
        <p14:creationId xmlns:p14="http://schemas.microsoft.com/office/powerpoint/2010/main" val="214880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0A1B-90C8-3D4B-8613-A3A580E2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</a:t>
            </a:r>
            <a:r>
              <a:rPr lang="en-US" dirty="0" err="1"/>
              <a:t>BnB</a:t>
            </a:r>
            <a:r>
              <a:rPr lang="en-US" dirty="0"/>
              <a:t> Rental Price and Reviews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8B6CF-D458-A54A-8FEB-AAA11ADC5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92624"/>
            <a:ext cx="6019800" cy="53653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D63922-395B-644D-B228-75BEB10788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5273"/>
            <a:ext cx="4875213" cy="3250141"/>
          </a:xfrm>
        </p:spPr>
      </p:pic>
    </p:spTree>
    <p:extLst>
      <p:ext uri="{BB962C8B-B14F-4D97-AF65-F5344CB8AC3E}">
        <p14:creationId xmlns:p14="http://schemas.microsoft.com/office/powerpoint/2010/main" val="126598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FD14-4A7D-4841-874E-71CDA70A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</a:t>
            </a:r>
            <a:r>
              <a:rPr lang="en-US" dirty="0" err="1"/>
              <a:t>BnB</a:t>
            </a:r>
            <a:r>
              <a:rPr lang="en-US" dirty="0"/>
              <a:t> Rental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295A4-02CE-7A4A-9099-16A8537B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1" y="2249488"/>
            <a:ext cx="7083423" cy="3541712"/>
          </a:xfrm>
        </p:spPr>
      </p:pic>
    </p:spTree>
    <p:extLst>
      <p:ext uri="{BB962C8B-B14F-4D97-AF65-F5344CB8AC3E}">
        <p14:creationId xmlns:p14="http://schemas.microsoft.com/office/powerpoint/2010/main" val="41591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B8DA-47BD-4848-9F23-AAF31E3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Single-Family Housing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FDB6-6317-5348-AD04-11A62F270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B6DF-F70A-8A4E-9A65-65BA9154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Prices </a:t>
            </a:r>
            <a:r>
              <a:rPr lang="en-US"/>
              <a:t>of Single-Family </a:t>
            </a:r>
            <a:r>
              <a:rPr lang="en-US" dirty="0"/>
              <a:t>Home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5629D-9D3E-3844-9C9A-E49F49A1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351"/>
            <a:ext cx="12192000" cy="5200650"/>
          </a:xfrm>
        </p:spPr>
      </p:pic>
    </p:spTree>
    <p:extLst>
      <p:ext uri="{BB962C8B-B14F-4D97-AF65-F5344CB8AC3E}">
        <p14:creationId xmlns:p14="http://schemas.microsoft.com/office/powerpoint/2010/main" val="118032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F74-EB74-3146-B56A-E9A19DF8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Burglaries vs Count of Single-Family Home Sales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CC84C-69D0-8D4A-83B5-3EFEB27564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38835"/>
            <a:ext cx="6019800" cy="541916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B2585C-D2C8-E540-AB62-C821A3236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38835"/>
            <a:ext cx="6019800" cy="5419165"/>
          </a:xfrm>
        </p:spPr>
      </p:pic>
    </p:spTree>
    <p:extLst>
      <p:ext uri="{BB962C8B-B14F-4D97-AF65-F5344CB8AC3E}">
        <p14:creationId xmlns:p14="http://schemas.microsoft.com/office/powerpoint/2010/main" val="204966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F74-EB74-3146-B56A-E9A19DF8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Burglaries vs Count of Single-Family Home Sales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AB134D-41A8-8F46-A264-69F62CBABB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6019800" cy="516731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A333FB-A3CB-CD4A-B306-9321B8CC8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9"/>
            <a:ext cx="6019800" cy="5167312"/>
          </a:xfrm>
        </p:spPr>
      </p:pic>
    </p:spTree>
    <p:extLst>
      <p:ext uri="{BB962C8B-B14F-4D97-AF65-F5344CB8AC3E}">
        <p14:creationId xmlns:p14="http://schemas.microsoft.com/office/powerpoint/2010/main" val="332464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F74-EB74-3146-B56A-E9A19DF8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Burglaries vs Count of Single-Family Home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9FED1-3800-FC44-A81B-F0943F3CC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6019800" cy="516731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A133E0-8F1D-8C49-A0F6-F68AE34B0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3630" y="1690688"/>
            <a:ext cx="6008370" cy="5167312"/>
          </a:xfrm>
        </p:spPr>
      </p:pic>
    </p:spTree>
    <p:extLst>
      <p:ext uri="{BB962C8B-B14F-4D97-AF65-F5344CB8AC3E}">
        <p14:creationId xmlns:p14="http://schemas.microsoft.com/office/powerpoint/2010/main" val="24427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44D-DAE1-6643-9898-52BCCC62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Questions and Motivation: </a:t>
            </a:r>
            <a:br>
              <a:rPr lang="en-US" dirty="0"/>
            </a:br>
            <a:r>
              <a:rPr lang="en-US" dirty="0"/>
              <a:t> DC Robberies and Burglaries for the years 2010-2016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008D-4DCF-1445-BD00-127E67DF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4"/>
            <a:ext cx="60198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Questions:</a:t>
            </a:r>
          </a:p>
          <a:p>
            <a:endParaRPr lang="en-US" dirty="0"/>
          </a:p>
          <a:p>
            <a:pPr lvl="1"/>
            <a:r>
              <a:rPr lang="en-US" dirty="0"/>
              <a:t>What is the correlation </a:t>
            </a:r>
            <a:r>
              <a:rPr lang="en-US"/>
              <a:t>between crime </a:t>
            </a:r>
            <a:r>
              <a:rPr lang="en-US" dirty="0"/>
              <a:t>and </a:t>
            </a:r>
            <a:r>
              <a:rPr lang="en-US" dirty="0" err="1"/>
              <a:t>AirB&amp;B</a:t>
            </a:r>
            <a:r>
              <a:rPr lang="en-US" dirty="0"/>
              <a:t> Rentals?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What is the correlation between burglaries and the number of single-family home sales?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Motivations</a:t>
            </a:r>
          </a:p>
          <a:p>
            <a:pPr lvl="1"/>
            <a:r>
              <a:rPr lang="en-US" dirty="0"/>
              <a:t>Is there truth to various stereotypes? 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Are there more burglaries in lower-income neighborhoods?</a:t>
            </a:r>
          </a:p>
          <a:p>
            <a:pPr lvl="2"/>
            <a:r>
              <a:rPr lang="en-US" dirty="0"/>
              <a:t>Are there more Air </a:t>
            </a:r>
            <a:r>
              <a:rPr lang="en-US" dirty="0" err="1"/>
              <a:t>BnB</a:t>
            </a:r>
            <a:r>
              <a:rPr lang="en-US" dirty="0"/>
              <a:t> rentals in more affluent neighborhoods?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5F459-C4F7-5D4F-B9EF-E8E836E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does the DC Police Department distinguish between Robbery and Burglary?</a:t>
            </a:r>
          </a:p>
          <a:p>
            <a:endParaRPr lang="en-US" dirty="0"/>
          </a:p>
          <a:p>
            <a:r>
              <a:rPr lang="en-US" b="1" dirty="0"/>
              <a:t>Robbery:</a:t>
            </a:r>
            <a:r>
              <a:rPr lang="en-US" dirty="0"/>
              <a:t>   The taking of anything of value from another person by force, violence or fear.</a:t>
            </a:r>
          </a:p>
          <a:p>
            <a:pPr lvl="1"/>
            <a:endParaRPr lang="en-US" dirty="0"/>
          </a:p>
          <a:p>
            <a:r>
              <a:rPr lang="en-US" b="1" dirty="0"/>
              <a:t>Burglary:</a:t>
            </a:r>
            <a:r>
              <a:rPr lang="en-US" dirty="0"/>
              <a:t>   The unlawful entry of a structure, vessel, watercraft, railroad car or yard where chattels are deposited with the intent to commit any criminal offense</a:t>
            </a:r>
          </a:p>
          <a:p>
            <a:r>
              <a:rPr lang="en-US" b="1" dirty="0"/>
              <a:t>Burglary-1:</a:t>
            </a:r>
            <a:r>
              <a:rPr lang="en-US" dirty="0"/>
              <a:t>  Burglary of a dwelling or other building that is occupied at the time of the event.</a:t>
            </a:r>
          </a:p>
          <a:p>
            <a:r>
              <a:rPr lang="en-US" b="1" dirty="0"/>
              <a:t>Burglary-1 Armed:</a:t>
            </a:r>
            <a:r>
              <a:rPr lang="en-US" dirty="0"/>
              <a:t>  Committing the act of burglary by use of, or threat of, any dangerous or deadly weapon.</a:t>
            </a:r>
          </a:p>
          <a:p>
            <a:r>
              <a:rPr lang="en-US" b="1" dirty="0"/>
              <a:t>Burglary-2:</a:t>
            </a:r>
            <a:r>
              <a:rPr lang="en-US" dirty="0"/>
              <a:t>  Burglary of a dwelling or other building that is not occupied at the time of the event.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08359-F376-2848-BAB1-333C2706A4F0}"/>
              </a:ext>
            </a:extLst>
          </p:cNvPr>
          <p:cNvSpPr txBox="1"/>
          <p:nvPr/>
        </p:nvSpPr>
        <p:spPr>
          <a:xfrm>
            <a:off x="7382435" y="6481482"/>
            <a:ext cx="50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crimemap.dc.gov</a:t>
            </a:r>
            <a:r>
              <a:rPr lang="en-US" dirty="0"/>
              <a:t>/</a:t>
            </a:r>
            <a:r>
              <a:rPr lang="en-US" dirty="0" err="1"/>
              <a:t>CrimeDefinitions.aspx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8BA-806F-B14A-B255-817D8345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8AAB-D107-8244-AB8F-271B96D2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Most Air </a:t>
            </a:r>
            <a:r>
              <a:rPr lang="en-US" dirty="0" err="1"/>
              <a:t>BnB</a:t>
            </a:r>
            <a:r>
              <a:rPr lang="en-US" dirty="0"/>
              <a:t> rentals in Washington DC rent between $100-$200.</a:t>
            </a:r>
          </a:p>
          <a:p>
            <a:endParaRPr lang="en-US" dirty="0"/>
          </a:p>
          <a:p>
            <a:r>
              <a:rPr lang="en-US" dirty="0"/>
              <a:t>Although the Downtown Neighborhood (Cluster 8) is one of the most affluent neighborhoods in the city it also has the highest rate of robberies.</a:t>
            </a:r>
          </a:p>
          <a:p>
            <a:endParaRPr lang="en-US" dirty="0"/>
          </a:p>
          <a:p>
            <a:r>
              <a:rPr lang="en-US" dirty="0" err="1"/>
              <a:t>Kalorama</a:t>
            </a:r>
            <a:r>
              <a:rPr lang="en-US" dirty="0"/>
              <a:t> Heights (Cluster 1) has continually been the area of the city with the highest home value.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 we found that when the number of burglaries dropped, the number of Homes sold increased.  The strongest correlation of this was. in the Congress Heights Neighborhood (Cluster 39).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6AD2-0A6E-254D-BABA-E28017A4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DD8F-AA67-B64A-B043-0CA57658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Info DC</a:t>
            </a:r>
          </a:p>
          <a:p>
            <a:r>
              <a:rPr lang="en-US" dirty="0"/>
              <a:t>Air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dirty="0"/>
              <a:t>DC Metropolitan Police Dept.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16BF-047A-7141-A755-230F2F28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18"/>
            <a:ext cx="10515600" cy="1325563"/>
          </a:xfrm>
        </p:spPr>
        <p:txBody>
          <a:bodyPr/>
          <a:lstStyle/>
          <a:p>
            <a:r>
              <a:rPr lang="en-US" dirty="0"/>
              <a:t>D.C. Neighborhood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FC3434-D356-BE4A-8CB9-86B07458ED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82890"/>
            <a:ext cx="5595582" cy="557511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21B20-C0C4-8542-A17D-B21B1231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723" y="-4489"/>
            <a:ext cx="6142213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Cluster 1:</a:t>
            </a:r>
            <a:r>
              <a:rPr lang="en-US" sz="3200" dirty="0"/>
              <a:t>  </a:t>
            </a:r>
            <a:r>
              <a:rPr lang="en-US" sz="3200" dirty="0" err="1"/>
              <a:t>Kalorama</a:t>
            </a:r>
            <a:r>
              <a:rPr lang="en-US" sz="3200" dirty="0"/>
              <a:t> Heights, Adams Morgan, Lanier Heights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Cluster 2:</a:t>
            </a:r>
            <a:r>
              <a:rPr lang="en-US" sz="3200" dirty="0"/>
              <a:t>  Columbia Heights, Mt. Pleasant, Pleasant Plains, Park View</a:t>
            </a:r>
          </a:p>
          <a:p>
            <a:pPr marL="0" indent="0">
              <a:buNone/>
            </a:pPr>
            <a:r>
              <a:rPr lang="en-US" sz="3200" dirty="0">
                <a:hlinkClick r:id="rId5"/>
              </a:rPr>
              <a:t>Cluster 3:</a:t>
            </a:r>
            <a:r>
              <a:rPr lang="en-US" sz="3200" dirty="0"/>
              <a:t>  Howard University, Le Droit Park, Cardozo/Shaw</a:t>
            </a:r>
          </a:p>
          <a:p>
            <a:pPr marL="0" indent="0">
              <a:buNone/>
            </a:pPr>
            <a:r>
              <a:rPr lang="en-US" sz="3200" dirty="0">
                <a:hlinkClick r:id="rId6"/>
              </a:rPr>
              <a:t>Cluster 4:</a:t>
            </a:r>
            <a:r>
              <a:rPr lang="en-US" sz="3200" dirty="0"/>
              <a:t>  Georgetown, </a:t>
            </a:r>
            <a:r>
              <a:rPr lang="en-US" sz="3200" dirty="0" err="1"/>
              <a:t>Burleith</a:t>
            </a:r>
            <a:r>
              <a:rPr lang="en-US" sz="3200" dirty="0"/>
              <a:t>/Hillandale</a:t>
            </a:r>
          </a:p>
          <a:p>
            <a:pPr marL="0" indent="0">
              <a:buNone/>
            </a:pPr>
            <a:r>
              <a:rPr lang="en-US" sz="3200" dirty="0">
                <a:hlinkClick r:id="rId7"/>
              </a:rPr>
              <a:t>Cluster 5:</a:t>
            </a:r>
            <a:r>
              <a:rPr lang="en-US" sz="3200" dirty="0"/>
              <a:t>  West End, Foggy Bottom, GWU</a:t>
            </a:r>
          </a:p>
          <a:p>
            <a:pPr marL="0" indent="0">
              <a:buNone/>
            </a:pPr>
            <a:r>
              <a:rPr lang="en-US" sz="3200" dirty="0">
                <a:hlinkClick r:id="rId8"/>
              </a:rPr>
              <a:t>Cluster 6:</a:t>
            </a:r>
            <a:r>
              <a:rPr lang="en-US" sz="3200" dirty="0"/>
              <a:t>  Dupont Circle, Connecticut Avenue/K Street</a:t>
            </a:r>
          </a:p>
          <a:p>
            <a:pPr marL="0" indent="0">
              <a:buNone/>
            </a:pPr>
            <a:r>
              <a:rPr lang="en-US" sz="3200" dirty="0">
                <a:hlinkClick r:id="rId9"/>
              </a:rPr>
              <a:t>Cluster 7:</a:t>
            </a:r>
            <a:r>
              <a:rPr lang="en-US" sz="3200" dirty="0"/>
              <a:t>  Shaw, Logan Circle</a:t>
            </a:r>
          </a:p>
          <a:p>
            <a:pPr marL="0" indent="0">
              <a:buNone/>
            </a:pPr>
            <a:r>
              <a:rPr lang="en-US" sz="3200" dirty="0">
                <a:hlinkClick r:id="rId10"/>
              </a:rPr>
              <a:t>Cluster 8:</a:t>
            </a:r>
            <a:r>
              <a:rPr lang="en-US" sz="3200" dirty="0"/>
              <a:t>  Downtown, Chinatown, Penn Quarters, Mount Vernon Square, North Capitol Street</a:t>
            </a:r>
          </a:p>
          <a:p>
            <a:pPr marL="0" indent="0">
              <a:buNone/>
            </a:pPr>
            <a:r>
              <a:rPr lang="en-US" sz="3200" dirty="0">
                <a:hlinkClick r:id="rId11"/>
              </a:rPr>
              <a:t>Cluster 9:</a:t>
            </a:r>
            <a:r>
              <a:rPr lang="en-US" sz="3200" dirty="0"/>
              <a:t>  Southwest Employment Area, Southwest/Waterfront, Fort McNair, Buzzard Point</a:t>
            </a:r>
          </a:p>
          <a:p>
            <a:pPr marL="0" indent="0">
              <a:buNone/>
            </a:pPr>
            <a:r>
              <a:rPr lang="en-US" sz="3200" dirty="0">
                <a:hlinkClick r:id="rId12"/>
              </a:rPr>
              <a:t>Cluster 10:</a:t>
            </a:r>
            <a:r>
              <a:rPr lang="en-US" sz="3200" dirty="0"/>
              <a:t>  Hawthorne, Barnaby Woods, Chevy Chase</a:t>
            </a:r>
          </a:p>
          <a:p>
            <a:pPr marL="0" indent="0">
              <a:buNone/>
            </a:pPr>
            <a:r>
              <a:rPr lang="en-US" sz="3200" dirty="0">
                <a:hlinkClick r:id="rId13"/>
              </a:rPr>
              <a:t>Cluster 11:</a:t>
            </a:r>
            <a:r>
              <a:rPr lang="en-US" sz="3200" dirty="0"/>
              <a:t>  Friendship Heights, American University Park, </a:t>
            </a:r>
            <a:r>
              <a:rPr lang="en-US" sz="3200" dirty="0" err="1"/>
              <a:t>Tenleytown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14"/>
              </a:rPr>
              <a:t>Cluster 12:</a:t>
            </a:r>
            <a:r>
              <a:rPr lang="en-US" sz="3200" dirty="0"/>
              <a:t>  North Cleveland Park, Forest Hills, Van Ness</a:t>
            </a:r>
          </a:p>
          <a:p>
            <a:pPr marL="0" indent="0">
              <a:buNone/>
            </a:pPr>
            <a:r>
              <a:rPr lang="en-US" sz="3200" dirty="0">
                <a:hlinkClick r:id="rId15"/>
              </a:rPr>
              <a:t>Cluster 13:</a:t>
            </a:r>
            <a:r>
              <a:rPr lang="en-US" sz="3200" dirty="0"/>
              <a:t>  Spring Valley, Palisades, Wesley Heights, Foxhall Crescent, Foxhall Village, Georgetown Reservoir</a:t>
            </a:r>
          </a:p>
          <a:p>
            <a:pPr marL="0" indent="0">
              <a:buNone/>
            </a:pPr>
            <a:r>
              <a:rPr lang="en-US" sz="3200" dirty="0">
                <a:hlinkClick r:id="rId16"/>
              </a:rPr>
              <a:t>Cluster 14:</a:t>
            </a:r>
            <a:r>
              <a:rPr lang="en-US" sz="3200" dirty="0"/>
              <a:t>  Cathedral Heights, McLean Gardens, Glover Park</a:t>
            </a:r>
          </a:p>
          <a:p>
            <a:pPr marL="0" indent="0">
              <a:buNone/>
            </a:pPr>
            <a:r>
              <a:rPr lang="en-US" sz="3200" dirty="0">
                <a:hlinkClick r:id="rId17"/>
              </a:rPr>
              <a:t>Cluster 15:</a:t>
            </a:r>
            <a:r>
              <a:rPr lang="en-US" sz="3200" dirty="0"/>
              <a:t>  Cleveland Park, Woodley Park, Massachusetts Avenue Heights, Woodland-</a:t>
            </a:r>
            <a:r>
              <a:rPr lang="en-US" sz="3200" dirty="0" err="1"/>
              <a:t>Normanstone</a:t>
            </a:r>
            <a:r>
              <a:rPr lang="en-US" sz="3200" dirty="0"/>
              <a:t> Terrace</a:t>
            </a:r>
          </a:p>
          <a:p>
            <a:pPr marL="0" indent="0">
              <a:buNone/>
            </a:pPr>
            <a:r>
              <a:rPr lang="en-US" sz="3200" dirty="0">
                <a:hlinkClick r:id="rId18"/>
              </a:rPr>
              <a:t>Cluster 16:</a:t>
            </a:r>
            <a:r>
              <a:rPr lang="en-US" sz="3200" dirty="0"/>
              <a:t>  Colonial Village, Shepherd Park, North Portal Estates</a:t>
            </a:r>
          </a:p>
          <a:p>
            <a:pPr marL="0" indent="0">
              <a:buNone/>
            </a:pPr>
            <a:r>
              <a:rPr lang="en-US" sz="3200" dirty="0">
                <a:hlinkClick r:id="rId19"/>
              </a:rPr>
              <a:t>Cluster 17:</a:t>
            </a:r>
            <a:r>
              <a:rPr lang="en-US" sz="3200" dirty="0"/>
              <a:t>  Takoma, Brightwood, Manor Park</a:t>
            </a:r>
          </a:p>
          <a:p>
            <a:pPr marL="0" indent="0">
              <a:buNone/>
            </a:pPr>
            <a:r>
              <a:rPr lang="en-US" sz="3200" dirty="0">
                <a:hlinkClick r:id="rId20"/>
              </a:rPr>
              <a:t>Cluster 18:</a:t>
            </a:r>
            <a:r>
              <a:rPr lang="en-US" sz="3200" dirty="0"/>
              <a:t>  Brightwood Park, Crestwood, </a:t>
            </a:r>
            <a:r>
              <a:rPr lang="en-US" sz="3200" dirty="0" err="1"/>
              <a:t>Petworth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1"/>
              </a:rPr>
              <a:t>Cluster 19:</a:t>
            </a:r>
            <a:r>
              <a:rPr lang="en-US" sz="3200" dirty="0"/>
              <a:t>  Lamond Riggs, Queens Chapel, Fort Totten, Pleasant Hill</a:t>
            </a:r>
          </a:p>
          <a:p>
            <a:pPr marL="0" indent="0">
              <a:buNone/>
            </a:pPr>
            <a:r>
              <a:rPr lang="en-US" sz="3200" dirty="0">
                <a:hlinkClick r:id="rId22"/>
              </a:rPr>
              <a:t>Cluster 20:</a:t>
            </a:r>
            <a:r>
              <a:rPr lang="en-US" sz="3200" dirty="0"/>
              <a:t>  North Michigan Park, Michigan Park, University Heights</a:t>
            </a:r>
          </a:p>
          <a:p>
            <a:pPr marL="0" indent="0">
              <a:buNone/>
            </a:pPr>
            <a:r>
              <a:rPr lang="en-US" sz="3200" dirty="0">
                <a:hlinkClick r:id="rId23"/>
              </a:rPr>
              <a:t>Cluster 21:</a:t>
            </a:r>
            <a:r>
              <a:rPr lang="en-US" sz="3200" dirty="0"/>
              <a:t>  Edgewood, Bloomingdale, Truxton Circle, </a:t>
            </a:r>
            <a:r>
              <a:rPr lang="en-US" sz="3200" dirty="0" err="1"/>
              <a:t>Eckington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4"/>
              </a:rPr>
              <a:t>Cluster 22:</a:t>
            </a:r>
            <a:r>
              <a:rPr lang="en-US" sz="3200" dirty="0"/>
              <a:t>  Brookland, Brentwood, Langdon</a:t>
            </a:r>
          </a:p>
          <a:p>
            <a:pPr marL="0" indent="0">
              <a:buNone/>
            </a:pPr>
            <a:r>
              <a:rPr lang="en-US" sz="3200" dirty="0">
                <a:hlinkClick r:id="rId25"/>
              </a:rPr>
              <a:t>Cluster 23:</a:t>
            </a:r>
            <a:r>
              <a:rPr lang="en-US" sz="3200" dirty="0"/>
              <a:t>  Ivy City, Arboretum, Trinidad, Carver Langston</a:t>
            </a:r>
          </a:p>
          <a:p>
            <a:pPr marL="0" indent="0">
              <a:buNone/>
            </a:pPr>
            <a:r>
              <a:rPr lang="en-US" sz="3200" dirty="0">
                <a:hlinkClick r:id="rId26"/>
              </a:rPr>
              <a:t>Cluster 24:</a:t>
            </a:r>
            <a:r>
              <a:rPr lang="en-US" sz="3200" dirty="0"/>
              <a:t>  Woodridge, Fort Lincoln, Gateway</a:t>
            </a:r>
          </a:p>
          <a:p>
            <a:pPr marL="0" indent="0">
              <a:buNone/>
            </a:pPr>
            <a:r>
              <a:rPr lang="en-US" sz="3200" dirty="0">
                <a:hlinkClick r:id="rId27"/>
              </a:rPr>
              <a:t>Cluster 25:</a:t>
            </a:r>
            <a:r>
              <a:rPr lang="en-US" sz="3200" dirty="0"/>
              <a:t>  </a:t>
            </a:r>
            <a:r>
              <a:rPr lang="en-US" sz="3200" dirty="0" err="1"/>
              <a:t>NoMa</a:t>
            </a:r>
            <a:r>
              <a:rPr lang="en-US" sz="3200" dirty="0"/>
              <a:t>, Union Station, Stanton Park, Kingman Park</a:t>
            </a:r>
          </a:p>
          <a:p>
            <a:pPr marL="0" indent="0">
              <a:buNone/>
            </a:pPr>
            <a:r>
              <a:rPr lang="en-US" sz="3200" dirty="0">
                <a:hlinkClick r:id="rId28"/>
              </a:rPr>
              <a:t>Cluster 26:</a:t>
            </a:r>
            <a:r>
              <a:rPr lang="en-US" sz="3200" dirty="0"/>
              <a:t>  Capitol Hill, Lincoln Park</a:t>
            </a:r>
          </a:p>
          <a:p>
            <a:pPr marL="0" indent="0">
              <a:buNone/>
            </a:pPr>
            <a:r>
              <a:rPr lang="en-US" sz="3200" dirty="0">
                <a:hlinkClick r:id="rId29"/>
              </a:rPr>
              <a:t>Cluster 27:</a:t>
            </a:r>
            <a:r>
              <a:rPr lang="en-US" sz="3200" dirty="0"/>
              <a:t>  Near Southeast, Navy Yard</a:t>
            </a:r>
          </a:p>
          <a:p>
            <a:pPr marL="0" indent="0">
              <a:buNone/>
            </a:pPr>
            <a:r>
              <a:rPr lang="en-US" sz="3200" dirty="0">
                <a:hlinkClick r:id="rId30"/>
              </a:rPr>
              <a:t>Cluster 28:</a:t>
            </a:r>
            <a:r>
              <a:rPr lang="en-US" sz="3200" dirty="0"/>
              <a:t>  Historic Anacostia</a:t>
            </a:r>
          </a:p>
          <a:p>
            <a:pPr marL="0" indent="0">
              <a:buNone/>
            </a:pPr>
            <a:r>
              <a:rPr lang="en-US" sz="3200" dirty="0">
                <a:hlinkClick r:id="rId31"/>
              </a:rPr>
              <a:t>Cluster 29:</a:t>
            </a:r>
            <a:r>
              <a:rPr lang="en-US" sz="3200" dirty="0"/>
              <a:t>  Eastland Gardens, Kenilworth</a:t>
            </a:r>
          </a:p>
          <a:p>
            <a:pPr marL="0" indent="0">
              <a:buNone/>
            </a:pPr>
            <a:r>
              <a:rPr lang="en-US" sz="3200" dirty="0">
                <a:hlinkClick r:id="rId32"/>
              </a:rPr>
              <a:t>Cluster 30:</a:t>
            </a:r>
            <a:r>
              <a:rPr lang="en-US" sz="3200" dirty="0"/>
              <a:t>  Mayfair, </a:t>
            </a:r>
            <a:r>
              <a:rPr lang="en-US" sz="3200" dirty="0" err="1"/>
              <a:t>Hillbrook</a:t>
            </a:r>
            <a:r>
              <a:rPr lang="en-US" sz="3200" dirty="0"/>
              <a:t>, </a:t>
            </a:r>
            <a:r>
              <a:rPr lang="en-US" sz="3200" dirty="0" err="1"/>
              <a:t>Mahaning</a:t>
            </a:r>
            <a:r>
              <a:rPr lang="en-US" sz="3200" dirty="0"/>
              <a:t> Heights</a:t>
            </a:r>
          </a:p>
          <a:p>
            <a:pPr marL="0" indent="0">
              <a:buNone/>
            </a:pPr>
            <a:r>
              <a:rPr lang="en-US" sz="3200" dirty="0">
                <a:hlinkClick r:id="rId33"/>
              </a:rPr>
              <a:t>Cluster 31:</a:t>
            </a:r>
            <a:r>
              <a:rPr lang="en-US" sz="3200" dirty="0"/>
              <a:t>  </a:t>
            </a:r>
            <a:r>
              <a:rPr lang="en-US" sz="3200" dirty="0" err="1"/>
              <a:t>Deanwood</a:t>
            </a:r>
            <a:r>
              <a:rPr lang="en-US" sz="3200" dirty="0"/>
              <a:t>, </a:t>
            </a:r>
            <a:r>
              <a:rPr lang="en-US" sz="3200" dirty="0" err="1"/>
              <a:t>Burrville</a:t>
            </a:r>
            <a:r>
              <a:rPr lang="en-US" sz="3200" dirty="0"/>
              <a:t>, Grant Park, Lincoln Heights, Fairmont Heights</a:t>
            </a:r>
          </a:p>
          <a:p>
            <a:pPr marL="0" indent="0">
              <a:buNone/>
            </a:pPr>
            <a:r>
              <a:rPr lang="en-US" sz="3200" dirty="0">
                <a:hlinkClick r:id="rId34"/>
              </a:rPr>
              <a:t>Cluster 32:</a:t>
            </a:r>
            <a:r>
              <a:rPr lang="en-US" sz="3200" dirty="0"/>
              <a:t>  River Terrace, Benning, Greenway, Fort Dupont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B79CE-FE00-9545-8393-F458607A9FDF}"/>
              </a:ext>
            </a:extLst>
          </p:cNvPr>
          <p:cNvSpPr txBox="1"/>
          <p:nvPr/>
        </p:nvSpPr>
        <p:spPr>
          <a:xfrm>
            <a:off x="8379133" y="721899"/>
            <a:ext cx="3999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5"/>
              </a:rPr>
              <a:t>Cluster 33:</a:t>
            </a:r>
            <a:r>
              <a:rPr lang="en-US" sz="800" dirty="0"/>
              <a:t>  Capitol View, Marshall Heights, Benning Heights</a:t>
            </a:r>
          </a:p>
          <a:p>
            <a:r>
              <a:rPr lang="en-US" sz="800" dirty="0">
                <a:hlinkClick r:id="rId36"/>
              </a:rPr>
              <a:t>Cluster 34:</a:t>
            </a:r>
            <a:r>
              <a:rPr lang="en-US" sz="800" dirty="0"/>
              <a:t>  Twining, Fairlawn, Randle Highlands, Penn Branch, Fort Davis Park, Dupont Park</a:t>
            </a:r>
          </a:p>
          <a:p>
            <a:r>
              <a:rPr lang="en-US" sz="800" dirty="0">
                <a:hlinkClick r:id="rId37"/>
              </a:rPr>
              <a:t>Cluster 35:</a:t>
            </a:r>
            <a:r>
              <a:rPr lang="en-US" sz="800" dirty="0"/>
              <a:t>  Fairfax Village, Naylor Gardens, Hillcrest, Summit Park</a:t>
            </a:r>
          </a:p>
          <a:p>
            <a:r>
              <a:rPr lang="en-US" sz="800" dirty="0">
                <a:hlinkClick r:id="rId38"/>
              </a:rPr>
              <a:t>Cluster 36:</a:t>
            </a:r>
            <a:r>
              <a:rPr lang="en-US" sz="800" dirty="0"/>
              <a:t>  Woodland/Fort Stanton, Garfield Heights, Knox Hill</a:t>
            </a:r>
          </a:p>
          <a:p>
            <a:r>
              <a:rPr lang="en-US" sz="800" dirty="0">
                <a:hlinkClick r:id="rId39"/>
              </a:rPr>
              <a:t>Cluster 37:</a:t>
            </a:r>
            <a:r>
              <a:rPr lang="en-US" sz="800" dirty="0"/>
              <a:t>  Sheridan, Barry Farm, Buena Vista</a:t>
            </a:r>
          </a:p>
          <a:p>
            <a:r>
              <a:rPr lang="en-US" sz="800" dirty="0">
                <a:hlinkClick r:id="rId40"/>
              </a:rPr>
              <a:t>Cluster 38:</a:t>
            </a:r>
            <a:r>
              <a:rPr lang="en-US" sz="800" dirty="0"/>
              <a:t>  Douglass, Shipley Terrace</a:t>
            </a:r>
          </a:p>
          <a:p>
            <a:r>
              <a:rPr lang="en-US" sz="800" dirty="0">
                <a:hlinkClick r:id="rId41"/>
              </a:rPr>
              <a:t>Cluster 39:</a:t>
            </a:r>
            <a:r>
              <a:rPr lang="en-US" sz="800" dirty="0"/>
              <a:t>  Congress Heights, Bellevue, Washington Highlands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34F09-9DF3-B64B-A27A-449F9A9DE6CF}"/>
              </a:ext>
            </a:extLst>
          </p:cNvPr>
          <p:cNvSpPr txBox="1"/>
          <p:nvPr/>
        </p:nvSpPr>
        <p:spPr>
          <a:xfrm>
            <a:off x="9035716" y="6577638"/>
            <a:ext cx="3167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neighborhoodinfodc.org</a:t>
            </a:r>
            <a:r>
              <a:rPr lang="en-US" sz="1000" dirty="0"/>
              <a:t>/</a:t>
            </a:r>
            <a:r>
              <a:rPr lang="en-US" sz="1000" dirty="0" err="1"/>
              <a:t>nclusters</a:t>
            </a:r>
            <a:r>
              <a:rPr lang="en-US" sz="1000" dirty="0"/>
              <a:t>/</a:t>
            </a:r>
            <a:r>
              <a:rPr lang="en-US" sz="1000" dirty="0" err="1"/>
              <a:t>nclusters.html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93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1EC8-9933-1C4F-9C00-DD53D28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183"/>
            <a:ext cx="9905998" cy="1903905"/>
          </a:xfrm>
        </p:spPr>
        <p:txBody>
          <a:bodyPr/>
          <a:lstStyle/>
          <a:p>
            <a:pPr algn="ctr"/>
            <a:r>
              <a:rPr lang="en-US" dirty="0"/>
              <a:t>DC Robberies at a Glance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88FCE-CBD7-F547-8B11-9DE28E1C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8497"/>
            <a:ext cx="9905998" cy="4507604"/>
          </a:xfrm>
        </p:spPr>
      </p:pic>
    </p:spTree>
    <p:extLst>
      <p:ext uri="{BB962C8B-B14F-4D97-AF65-F5344CB8AC3E}">
        <p14:creationId xmlns:p14="http://schemas.microsoft.com/office/powerpoint/2010/main" val="297611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Burglary by Neighborhood over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85" y="2619973"/>
            <a:ext cx="9173855" cy="2800741"/>
          </a:xfrm>
        </p:spPr>
      </p:pic>
    </p:spTree>
    <p:extLst>
      <p:ext uri="{BB962C8B-B14F-4D97-AF65-F5344CB8AC3E}">
        <p14:creationId xmlns:p14="http://schemas.microsoft.com/office/powerpoint/2010/main" val="5460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 the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53258"/>
            <a:ext cx="9906000" cy="3996027"/>
          </a:xfrm>
        </p:spPr>
      </p:pic>
    </p:spTree>
    <p:extLst>
      <p:ext uri="{BB962C8B-B14F-4D97-AF65-F5344CB8AC3E}">
        <p14:creationId xmlns:p14="http://schemas.microsoft.com/office/powerpoint/2010/main" val="29575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</a:t>
            </a:r>
            <a:r>
              <a:rPr lang="en-US" dirty="0" err="1"/>
              <a:t>d.C</a:t>
            </a:r>
            <a:r>
              <a:rPr lang="en-US" dirty="0"/>
              <a:t> Burglary HEATMAP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4" y="2249487"/>
            <a:ext cx="8735677" cy="3958129"/>
          </a:xfrm>
        </p:spPr>
      </p:pic>
    </p:spTree>
    <p:extLst>
      <p:ext uri="{BB962C8B-B14F-4D97-AF65-F5344CB8AC3E}">
        <p14:creationId xmlns:p14="http://schemas.microsoft.com/office/powerpoint/2010/main" val="29871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 the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87" y="3505921"/>
            <a:ext cx="6573835" cy="2006237"/>
          </a:xfrm>
        </p:spPr>
      </p:pic>
    </p:spTree>
    <p:extLst>
      <p:ext uri="{BB962C8B-B14F-4D97-AF65-F5344CB8AC3E}">
        <p14:creationId xmlns:p14="http://schemas.microsoft.com/office/powerpoint/2010/main" val="152367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2319</TotalTime>
  <Words>315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DC Crime, AirBnB Rentals, and Housing Correlations 2010-2016</vt:lpstr>
      <vt:lpstr>Questions and Motivation:   DC Robberies and Burglaries for the years 2010-2016</vt:lpstr>
      <vt:lpstr>Data Sources</vt:lpstr>
      <vt:lpstr>D.C. Neighborhood Clusters</vt:lpstr>
      <vt:lpstr>DC Robberies at a Glance</vt:lpstr>
      <vt:lpstr>Burglary by Neighborhood over time</vt:lpstr>
      <vt:lpstr>Step in the code</vt:lpstr>
      <vt:lpstr>Washington d.C Burglary HEATMAP</vt:lpstr>
      <vt:lpstr>Step in the code</vt:lpstr>
      <vt:lpstr>Air BnB Rentals</vt:lpstr>
      <vt:lpstr>PowerPoint Presentation</vt:lpstr>
      <vt:lpstr>AiR BnB Correlations</vt:lpstr>
      <vt:lpstr>Air BnB Rental Price and Reviews Distribution</vt:lpstr>
      <vt:lpstr>Air BnB Rental COST</vt:lpstr>
      <vt:lpstr>Single-Family Housing</vt:lpstr>
      <vt:lpstr>Median Prices of Single-Family Home Sales</vt:lpstr>
      <vt:lpstr>Burglaries vs Count of Single-Family Home Sales</vt:lpstr>
      <vt:lpstr>Burglaries vs Count of Single-Family Home Sales</vt:lpstr>
      <vt:lpstr>Burglaries vs Count of Single-Family Home Sales</vt:lpstr>
      <vt:lpstr>Conclusions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Crime, Housing, and Renting Correlation</dc:title>
  <dc:creator>Microsoft Office User</dc:creator>
  <cp:lastModifiedBy>Microsoft Office User</cp:lastModifiedBy>
  <cp:revision>44</cp:revision>
  <dcterms:created xsi:type="dcterms:W3CDTF">2018-07-20T01:56:04Z</dcterms:created>
  <dcterms:modified xsi:type="dcterms:W3CDTF">2018-07-21T16:43:39Z</dcterms:modified>
</cp:coreProperties>
</file>