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63" r:id="rId8"/>
    <p:sldId id="285" r:id="rId9"/>
    <p:sldId id="267" r:id="rId10"/>
    <p:sldId id="287" r:id="rId11"/>
    <p:sldId id="278" r:id="rId12"/>
    <p:sldId id="286" r:id="rId13"/>
    <p:sldId id="288" r:id="rId14"/>
    <p:sldId id="289" r:id="rId15"/>
    <p:sldId id="279" r:id="rId16"/>
    <p:sldId id="283" r:id="rId17"/>
    <p:sldId id="284" r:id="rId18"/>
    <p:sldId id="275" r:id="rId19"/>
    <p:sldId id="264" r:id="rId2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98A2"/>
    <a:srgbClr val="AAD8D4"/>
    <a:srgbClr val="A6A6A6"/>
    <a:srgbClr val="FAD585"/>
    <a:srgbClr val="608C7D"/>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p:restoredTop sz="97097"/>
  </p:normalViewPr>
  <p:slideViewPr>
    <p:cSldViewPr snapToGrid="0" showGuides="1">
      <p:cViewPr varScale="1">
        <p:scale>
          <a:sx n="86" d="100"/>
          <a:sy n="86" d="100"/>
        </p:scale>
        <p:origin x="702" y="84"/>
      </p:cViewPr>
      <p:guideLst>
        <p:guide orient="horz" pos="2147"/>
        <p:guide pos="3803"/>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501B02-8A3D-4019-B81F-3C410963B630}"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6BF21E67-EB6A-4A1A-9A07-57C2FC0F96D1}"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幻灯片图像占位符 1"/>
          <p:cNvSpPr>
            <a:spLocks noGrp="1" noRot="1" noChangeAspect="1" noTextEdit="1"/>
          </p:cNvSpPr>
          <p:nvPr>
            <p:ph type="sldImg"/>
          </p:nvPr>
        </p:nvSpPr>
        <p:spPr>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p>
            <a:pPr lvl="0" eaLnBrk="1" hangingPunct="1">
              <a:spcBef>
                <a:spcPct val="0"/>
              </a:spcBef>
            </a:pPr>
            <a:r>
              <a:rPr lang="zh-CN" altLang="en-US" dirty="0"/>
              <a:t>封面字体为：汉仪南宫体简  教程在最后一页 请自行下载该字体。您也可以插入文本框后，输入您要的标题。然后用系统自带的代替代替</a:t>
            </a: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p>
            <a:pPr lvl="0" eaLnBrk="1" hangingPunct="1">
              <a:spcBef>
                <a:spcPct val="0"/>
              </a:spcBef>
            </a:pPr>
            <a:r>
              <a:rPr lang="zh-CN" altLang="en-US" dirty="0"/>
              <a:t>封面字体为：汉仪南宫体简  教程在最后一页 请自行下载该字体。您也可以插入文本框后，输入您要的标题。然后用系统自带的代替代替</a:t>
            </a: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484E7F7-1D56-445A-A82E-665C6AFD4A4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77068F7-6099-4AC6-A517-D628612F70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图片 2297"/>
          <p:cNvPicPr>
            <a:picLocks noChangeAspect="1"/>
          </p:cNvPicPr>
          <p:nvPr/>
        </p:nvPicPr>
        <p:blipFill>
          <a:blip r:embed="rId1"/>
          <a:srcRect t="43295"/>
          <a:stretch>
            <a:fillRect/>
          </a:stretch>
        </p:blipFill>
        <p:spPr>
          <a:xfrm>
            <a:off x="0" y="0"/>
            <a:ext cx="12138025" cy="1206500"/>
          </a:xfrm>
          <a:prstGeom prst="rect">
            <a:avLst/>
          </a:prstGeom>
          <a:noFill/>
          <a:ln w="9525">
            <a:noFill/>
          </a:ln>
        </p:spPr>
      </p:pic>
      <p:grpSp>
        <p:nvGrpSpPr>
          <p:cNvPr id="3075" name="组合 2313"/>
          <p:cNvGrpSpPr/>
          <p:nvPr/>
        </p:nvGrpSpPr>
        <p:grpSpPr>
          <a:xfrm>
            <a:off x="1973263" y="2265363"/>
            <a:ext cx="8191500" cy="1468437"/>
            <a:chOff x="1821640" y="2478198"/>
            <a:chExt cx="8192935" cy="1468407"/>
          </a:xfrm>
        </p:grpSpPr>
        <p:sp>
          <p:nvSpPr>
            <p:cNvPr id="3089" name="文本框 2298"/>
            <p:cNvSpPr txBox="1"/>
            <p:nvPr/>
          </p:nvSpPr>
          <p:spPr>
            <a:xfrm>
              <a:off x="1821640" y="2478198"/>
              <a:ext cx="8192935" cy="101470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6000" dirty="0">
                  <a:solidFill>
                    <a:srgbClr val="608C7D"/>
                  </a:solidFill>
                  <a:latin typeface="汉仪南宫体简" pitchFamily="49" charset="-122"/>
                  <a:ea typeface="汉仪南宫体简" pitchFamily="49" charset="-122"/>
                </a:rPr>
                <a:t>高校教务微信公众平台</a:t>
              </a:r>
              <a:endParaRPr lang="zh-CN" altLang="en-US" sz="6000" dirty="0">
                <a:solidFill>
                  <a:srgbClr val="608C7D"/>
                </a:solidFill>
                <a:latin typeface="汉仪南宫体简" pitchFamily="49" charset="-122"/>
                <a:ea typeface="汉仪南宫体简" pitchFamily="49" charset="-122"/>
              </a:endParaRPr>
            </a:p>
          </p:txBody>
        </p:sp>
        <p:sp>
          <p:nvSpPr>
            <p:cNvPr id="2300" name="文本框 2299"/>
            <p:cNvSpPr txBox="1"/>
            <p:nvPr/>
          </p:nvSpPr>
          <p:spPr>
            <a:xfrm>
              <a:off x="3269694" y="3608475"/>
              <a:ext cx="5806504" cy="338130"/>
            </a:xfrm>
            <a:prstGeom prst="rect">
              <a:avLst/>
            </a:prstGeom>
            <a:noFill/>
          </p:spPr>
          <p:txBody>
            <a:bodyPr>
              <a:spAutoFit/>
            </a:bodyPr>
            <a:lstStyle/>
            <a:p>
              <a:pPr marR="0" algn="dist" defTabSz="914400" eaLnBrk="1" fontAlgn="auto" hangingPunct="1">
                <a:spcBef>
                  <a:spcPts val="0"/>
                </a:spcBef>
                <a:spcAft>
                  <a:spcPts val="0"/>
                </a:spcAft>
                <a:buClrTx/>
                <a:buSzTx/>
                <a:buFontTx/>
                <a:defRPr/>
              </a:pPr>
              <a:r>
                <a:rPr kumimoji="0" lang="en-US" altLang="zh-CN" sz="1600" kern="1200" cap="none" spc="0" normalizeH="0" baseline="0" noProof="0" dirty="0">
                  <a:solidFill>
                    <a:schemeClr val="tx1">
                      <a:lumMod val="50000"/>
                      <a:lumOff val="50000"/>
                    </a:schemeClr>
                  </a:solidFill>
                  <a:latin typeface="微软雅黑" panose="020B0503020204020204" pitchFamily="34" charset="-122"/>
                  <a:ea typeface="微软雅黑" panose="020B0503020204020204" pitchFamily="34" charset="-122"/>
                  <a:cs typeface="+mn-cs"/>
                </a:rPr>
                <a:t>PPT Template of Northwest Normal University</a:t>
              </a:r>
              <a:endParaRPr kumimoji="0" lang="zh-CN" altLang="en-US" sz="1600" kern="1200" cap="none" spc="0" normalizeH="0" baseline="0" noProof="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p:txBody>
        </p:sp>
      </p:grpSp>
      <p:grpSp>
        <p:nvGrpSpPr>
          <p:cNvPr id="3076" name="组合 2300"/>
          <p:cNvGrpSpPr/>
          <p:nvPr/>
        </p:nvGrpSpPr>
        <p:grpSpPr>
          <a:xfrm>
            <a:off x="4513580" y="4641850"/>
            <a:ext cx="7184390" cy="1998980"/>
            <a:chOff x="3396934" y="4597543"/>
            <a:chExt cx="5005701" cy="1307717"/>
          </a:xfrm>
        </p:grpSpPr>
        <p:grpSp>
          <p:nvGrpSpPr>
            <p:cNvPr id="3077" name="组合 2301"/>
            <p:cNvGrpSpPr/>
            <p:nvPr/>
          </p:nvGrpSpPr>
          <p:grpSpPr>
            <a:xfrm>
              <a:off x="3396934" y="4597543"/>
              <a:ext cx="4962521" cy="382026"/>
              <a:chOff x="2971485" y="4736432"/>
              <a:chExt cx="4962521" cy="382026"/>
            </a:xfrm>
          </p:grpSpPr>
          <p:cxnSp>
            <p:nvCxnSpPr>
              <p:cNvPr id="2311" name="直接连接符 2310"/>
              <p:cNvCxnSpPr/>
              <p:nvPr/>
            </p:nvCxnSpPr>
            <p:spPr>
              <a:xfrm>
                <a:off x="5239068" y="5105120"/>
                <a:ext cx="2694938" cy="13338"/>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12" name="矩形 2311"/>
              <p:cNvSpPr/>
              <p:nvPr/>
            </p:nvSpPr>
            <p:spPr>
              <a:xfrm>
                <a:off x="4435477" y="4798674"/>
                <a:ext cx="868679" cy="2409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组长：</a:t>
                </a: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2313" name="矩形 2312"/>
              <p:cNvSpPr/>
              <p:nvPr/>
            </p:nvSpPr>
            <p:spPr>
              <a:xfrm>
                <a:off x="2971485" y="4736432"/>
                <a:ext cx="3931917" cy="2409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蒋鑫</a:t>
                </a: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grpSp>
        <p:grpSp>
          <p:nvGrpSpPr>
            <p:cNvPr id="3078" name="组合 2302"/>
            <p:cNvGrpSpPr/>
            <p:nvPr/>
          </p:nvGrpSpPr>
          <p:grpSpPr>
            <a:xfrm>
              <a:off x="4795521" y="5038000"/>
              <a:ext cx="3607114" cy="362020"/>
              <a:chOff x="4370072" y="4768562"/>
              <a:chExt cx="3607114" cy="362020"/>
            </a:xfrm>
          </p:grpSpPr>
          <p:cxnSp>
            <p:nvCxnSpPr>
              <p:cNvPr id="2308" name="直接连接符 2307"/>
              <p:cNvCxnSpPr/>
              <p:nvPr/>
            </p:nvCxnSpPr>
            <p:spPr>
              <a:xfrm>
                <a:off x="5239068" y="5105177"/>
                <a:ext cx="2738118" cy="25405"/>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09" name="矩形 2308"/>
              <p:cNvSpPr/>
              <p:nvPr/>
            </p:nvSpPr>
            <p:spPr>
              <a:xfrm>
                <a:off x="4370072" y="4768562"/>
                <a:ext cx="936624" cy="2409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组员：</a:t>
                </a: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2310" name="矩形 2309"/>
              <p:cNvSpPr/>
              <p:nvPr/>
            </p:nvSpPr>
            <p:spPr>
              <a:xfrm>
                <a:off x="5238966" y="4768562"/>
                <a:ext cx="2112860" cy="2409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贾荣娟、马桂婷、李亚楠</a:t>
                </a: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grpSp>
        <p:sp>
          <p:nvSpPr>
            <p:cNvPr id="2306" name="矩形 2305"/>
            <p:cNvSpPr/>
            <p:nvPr/>
          </p:nvSpPr>
          <p:spPr>
            <a:xfrm>
              <a:off x="4860926" y="5536889"/>
              <a:ext cx="309880" cy="36837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032693" y="465455"/>
            <a:ext cx="2951163" cy="52197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en-US" altLang="zh-CN"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  </a:t>
            </a:r>
            <a:r>
              <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模块设计</a:t>
            </a:r>
            <a:endPar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2"/>
          <p:cNvCxnSpPr/>
          <p:nvPr/>
        </p:nvCxnSpPr>
        <p:spPr bwMode="auto">
          <a:xfrm>
            <a:off x="4726305" y="1993900"/>
            <a:ext cx="0" cy="3525838"/>
          </a:xfrm>
          <a:prstGeom prst="line">
            <a:avLst/>
          </a:prstGeom>
          <a:ln w="12700">
            <a:solidFill>
              <a:srgbClr val="ADBACA"/>
            </a:solidFill>
          </a:ln>
          <a:effectLst/>
        </p:spPr>
        <p:style>
          <a:lnRef idx="2">
            <a:schemeClr val="accent1"/>
          </a:lnRef>
          <a:fillRef idx="0">
            <a:schemeClr val="accent1"/>
          </a:fillRef>
          <a:effectRef idx="1">
            <a:schemeClr val="accent1"/>
          </a:effectRef>
          <a:fontRef idx="minor">
            <a:schemeClr val="tx1"/>
          </a:fontRef>
        </p:style>
      </p:cxnSp>
      <p:sp>
        <p:nvSpPr>
          <p:cNvPr id="10" name="Oval 23"/>
          <p:cNvSpPr/>
          <p:nvPr/>
        </p:nvSpPr>
        <p:spPr bwMode="auto">
          <a:xfrm>
            <a:off x="2361883" y="2127250"/>
            <a:ext cx="1357313" cy="1357313"/>
          </a:xfrm>
          <a:prstGeom prst="ellipse">
            <a:avLst/>
          </a:prstGeom>
          <a:solidFill>
            <a:srgbClr val="F298A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76200" tIns="609442" rIns="76201" bIns="609441" spcCol="1270"/>
          <a:lstStyle/>
          <a:p>
            <a:pPr marL="0" marR="0" lvl="0" indent="0" algn="l" defTabSz="533400" rtl="0" eaLnBrk="1" fontAlgn="auto" latinLnBrk="0" hangingPunct="1">
              <a:lnSpc>
                <a:spcPct val="90000"/>
              </a:lnSpc>
              <a:spcBef>
                <a:spcPct val="0"/>
              </a:spcBef>
              <a:spcAft>
                <a:spcPct val="35000"/>
              </a:spcAft>
              <a:buClrTx/>
              <a:buSzTx/>
              <a:buFontTx/>
              <a:buNone/>
              <a:defRPr/>
            </a:pPr>
            <a:endParaRPr kumimoji="0" 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2" name="组合 11"/>
          <p:cNvGrpSpPr/>
          <p:nvPr/>
        </p:nvGrpSpPr>
        <p:grpSpPr>
          <a:xfrm>
            <a:off x="2832436" y="2577458"/>
            <a:ext cx="378949" cy="423074"/>
            <a:chOff x="6016626" y="5110164"/>
            <a:chExt cx="231775" cy="258763"/>
          </a:xfrm>
          <a:solidFill>
            <a:schemeClr val="bg1"/>
          </a:solidFill>
        </p:grpSpPr>
        <p:sp>
          <p:nvSpPr>
            <p:cNvPr id="13" name="Rectangle 74"/>
            <p:cNvSpPr>
              <a:spLocks noChangeArrowheads="1"/>
            </p:cNvSpPr>
            <p:nvPr/>
          </p:nvSpPr>
          <p:spPr bwMode="auto">
            <a:xfrm>
              <a:off x="6119813" y="5281614"/>
              <a:ext cx="23813" cy="87313"/>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75"/>
            <p:cNvSpPr/>
            <p:nvPr/>
          </p:nvSpPr>
          <p:spPr bwMode="auto">
            <a:xfrm>
              <a:off x="6016626" y="5110164"/>
              <a:ext cx="207963" cy="73025"/>
            </a:xfrm>
            <a:custGeom>
              <a:avLst/>
              <a:gdLst>
                <a:gd name="T0" fmla="*/ 115 w 231"/>
                <a:gd name="T1" fmla="*/ 28 h 81"/>
                <a:gd name="T2" fmla="*/ 30 w 231"/>
                <a:gd name="T3" fmla="*/ 28 h 81"/>
                <a:gd name="T4" fmla="*/ 25 w 231"/>
                <a:gd name="T5" fmla="*/ 30 h 81"/>
                <a:gd name="T6" fmla="*/ 2 w 231"/>
                <a:gd name="T7" fmla="*/ 50 h 81"/>
                <a:gd name="T8" fmla="*/ 0 w 231"/>
                <a:gd name="T9" fmla="*/ 54 h 81"/>
                <a:gd name="T10" fmla="*/ 0 w 231"/>
                <a:gd name="T11" fmla="*/ 55 h 81"/>
                <a:gd name="T12" fmla="*/ 2 w 231"/>
                <a:gd name="T13" fmla="*/ 60 h 81"/>
                <a:gd name="T14" fmla="*/ 25 w 231"/>
                <a:gd name="T15" fmla="*/ 79 h 81"/>
                <a:gd name="T16" fmla="*/ 30 w 231"/>
                <a:gd name="T17" fmla="*/ 81 h 81"/>
                <a:gd name="T18" fmla="*/ 229 w 231"/>
                <a:gd name="T19" fmla="*/ 81 h 81"/>
                <a:gd name="T20" fmla="*/ 231 w 231"/>
                <a:gd name="T21" fmla="*/ 78 h 81"/>
                <a:gd name="T22" fmla="*/ 231 w 231"/>
                <a:gd name="T23" fmla="*/ 31 h 81"/>
                <a:gd name="T24" fmla="*/ 229 w 231"/>
                <a:gd name="T25" fmla="*/ 28 h 81"/>
                <a:gd name="T26" fmla="*/ 142 w 231"/>
                <a:gd name="T27" fmla="*/ 28 h 81"/>
                <a:gd name="T28" fmla="*/ 142 w 231"/>
                <a:gd name="T29" fmla="*/ 13 h 81"/>
                <a:gd name="T30" fmla="*/ 142 w 231"/>
                <a:gd name="T31" fmla="*/ 0 h 81"/>
                <a:gd name="T32" fmla="*/ 115 w 231"/>
                <a:gd name="T33" fmla="*/ 0 h 81"/>
                <a:gd name="T34" fmla="*/ 115 w 231"/>
                <a:gd name="T35" fmla="*/ 13 h 81"/>
                <a:gd name="T36" fmla="*/ 115 w 231"/>
                <a:gd name="T37"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81">
                  <a:moveTo>
                    <a:pt x="115" y="28"/>
                  </a:moveTo>
                  <a:cubicBezTo>
                    <a:pt x="30" y="28"/>
                    <a:pt x="30" y="28"/>
                    <a:pt x="30" y="28"/>
                  </a:cubicBezTo>
                  <a:cubicBezTo>
                    <a:pt x="28" y="28"/>
                    <a:pt x="26" y="29"/>
                    <a:pt x="25" y="30"/>
                  </a:cubicBezTo>
                  <a:cubicBezTo>
                    <a:pt x="2" y="50"/>
                    <a:pt x="2" y="50"/>
                    <a:pt x="2" y="50"/>
                  </a:cubicBezTo>
                  <a:cubicBezTo>
                    <a:pt x="1" y="51"/>
                    <a:pt x="0" y="53"/>
                    <a:pt x="0" y="54"/>
                  </a:cubicBezTo>
                  <a:cubicBezTo>
                    <a:pt x="0" y="55"/>
                    <a:pt x="0" y="55"/>
                    <a:pt x="0" y="55"/>
                  </a:cubicBezTo>
                  <a:cubicBezTo>
                    <a:pt x="0" y="56"/>
                    <a:pt x="1" y="59"/>
                    <a:pt x="2" y="60"/>
                  </a:cubicBezTo>
                  <a:cubicBezTo>
                    <a:pt x="25" y="79"/>
                    <a:pt x="25" y="79"/>
                    <a:pt x="25" y="79"/>
                  </a:cubicBezTo>
                  <a:cubicBezTo>
                    <a:pt x="26" y="80"/>
                    <a:pt x="28" y="81"/>
                    <a:pt x="30" y="81"/>
                  </a:cubicBezTo>
                  <a:cubicBezTo>
                    <a:pt x="229" y="81"/>
                    <a:pt x="229" y="81"/>
                    <a:pt x="229" y="81"/>
                  </a:cubicBezTo>
                  <a:cubicBezTo>
                    <a:pt x="230" y="81"/>
                    <a:pt x="231" y="80"/>
                    <a:pt x="231" y="78"/>
                  </a:cubicBezTo>
                  <a:cubicBezTo>
                    <a:pt x="231" y="31"/>
                    <a:pt x="231" y="31"/>
                    <a:pt x="231" y="31"/>
                  </a:cubicBezTo>
                  <a:cubicBezTo>
                    <a:pt x="231" y="30"/>
                    <a:pt x="230" y="28"/>
                    <a:pt x="229" y="28"/>
                  </a:cubicBezTo>
                  <a:cubicBezTo>
                    <a:pt x="142" y="28"/>
                    <a:pt x="142" y="28"/>
                    <a:pt x="142" y="28"/>
                  </a:cubicBezTo>
                  <a:cubicBezTo>
                    <a:pt x="142" y="13"/>
                    <a:pt x="142" y="13"/>
                    <a:pt x="142" y="13"/>
                  </a:cubicBezTo>
                  <a:cubicBezTo>
                    <a:pt x="142" y="0"/>
                    <a:pt x="142" y="0"/>
                    <a:pt x="142" y="0"/>
                  </a:cubicBezTo>
                  <a:cubicBezTo>
                    <a:pt x="115" y="0"/>
                    <a:pt x="115" y="0"/>
                    <a:pt x="115" y="0"/>
                  </a:cubicBezTo>
                  <a:cubicBezTo>
                    <a:pt x="115" y="13"/>
                    <a:pt x="115" y="13"/>
                    <a:pt x="115" y="13"/>
                  </a:cubicBezTo>
                  <a:lnTo>
                    <a:pt x="115" y="2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Freeform 76"/>
            <p:cNvSpPr/>
            <p:nvPr/>
          </p:nvSpPr>
          <p:spPr bwMode="auto">
            <a:xfrm>
              <a:off x="6040438" y="5197476"/>
              <a:ext cx="207963" cy="71438"/>
            </a:xfrm>
            <a:custGeom>
              <a:avLst/>
              <a:gdLst>
                <a:gd name="T0" fmla="*/ 89 w 231"/>
                <a:gd name="T1" fmla="*/ 27 h 80"/>
                <a:gd name="T2" fmla="*/ 3 w 231"/>
                <a:gd name="T3" fmla="*/ 27 h 80"/>
                <a:gd name="T4" fmla="*/ 0 w 231"/>
                <a:gd name="T5" fmla="*/ 30 h 80"/>
                <a:gd name="T6" fmla="*/ 0 w 231"/>
                <a:gd name="T7" fmla="*/ 77 h 80"/>
                <a:gd name="T8" fmla="*/ 3 w 231"/>
                <a:gd name="T9" fmla="*/ 80 h 80"/>
                <a:gd name="T10" fmla="*/ 202 w 231"/>
                <a:gd name="T11" fmla="*/ 80 h 80"/>
                <a:gd name="T12" fmla="*/ 206 w 231"/>
                <a:gd name="T13" fmla="*/ 78 h 80"/>
                <a:gd name="T14" fmla="*/ 229 w 231"/>
                <a:gd name="T15" fmla="*/ 59 h 80"/>
                <a:gd name="T16" fmla="*/ 231 w 231"/>
                <a:gd name="T17" fmla="*/ 54 h 80"/>
                <a:gd name="T18" fmla="*/ 231 w 231"/>
                <a:gd name="T19" fmla="*/ 53 h 80"/>
                <a:gd name="T20" fmla="*/ 229 w 231"/>
                <a:gd name="T21" fmla="*/ 49 h 80"/>
                <a:gd name="T22" fmla="*/ 206 w 231"/>
                <a:gd name="T23" fmla="*/ 29 h 80"/>
                <a:gd name="T24" fmla="*/ 202 w 231"/>
                <a:gd name="T25" fmla="*/ 27 h 80"/>
                <a:gd name="T26" fmla="*/ 116 w 231"/>
                <a:gd name="T27" fmla="*/ 27 h 80"/>
                <a:gd name="T28" fmla="*/ 116 w 231"/>
                <a:gd name="T29" fmla="*/ 12 h 80"/>
                <a:gd name="T30" fmla="*/ 116 w 231"/>
                <a:gd name="T31" fmla="*/ 1 h 80"/>
                <a:gd name="T32" fmla="*/ 116 w 231"/>
                <a:gd name="T33" fmla="*/ 0 h 80"/>
                <a:gd name="T34" fmla="*/ 89 w 231"/>
                <a:gd name="T35" fmla="*/ 0 h 80"/>
                <a:gd name="T36" fmla="*/ 89 w 231"/>
                <a:gd name="T37" fmla="*/ 1 h 80"/>
                <a:gd name="T38" fmla="*/ 89 w 231"/>
                <a:gd name="T39" fmla="*/ 12 h 80"/>
                <a:gd name="T40" fmla="*/ 89 w 231"/>
                <a:gd name="T41"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80">
                  <a:moveTo>
                    <a:pt x="89" y="27"/>
                  </a:moveTo>
                  <a:cubicBezTo>
                    <a:pt x="3" y="27"/>
                    <a:pt x="3" y="27"/>
                    <a:pt x="3" y="27"/>
                  </a:cubicBezTo>
                  <a:cubicBezTo>
                    <a:pt x="1" y="27"/>
                    <a:pt x="0" y="29"/>
                    <a:pt x="0" y="30"/>
                  </a:cubicBezTo>
                  <a:cubicBezTo>
                    <a:pt x="0" y="77"/>
                    <a:pt x="0" y="77"/>
                    <a:pt x="0" y="77"/>
                  </a:cubicBezTo>
                  <a:cubicBezTo>
                    <a:pt x="0" y="79"/>
                    <a:pt x="1" y="80"/>
                    <a:pt x="3" y="80"/>
                  </a:cubicBezTo>
                  <a:cubicBezTo>
                    <a:pt x="202" y="80"/>
                    <a:pt x="202" y="80"/>
                    <a:pt x="202" y="80"/>
                  </a:cubicBezTo>
                  <a:cubicBezTo>
                    <a:pt x="203" y="80"/>
                    <a:pt x="205" y="79"/>
                    <a:pt x="206" y="78"/>
                  </a:cubicBezTo>
                  <a:cubicBezTo>
                    <a:pt x="229" y="59"/>
                    <a:pt x="229" y="59"/>
                    <a:pt x="229" y="59"/>
                  </a:cubicBezTo>
                  <a:cubicBezTo>
                    <a:pt x="230" y="58"/>
                    <a:pt x="231" y="55"/>
                    <a:pt x="231" y="54"/>
                  </a:cubicBezTo>
                  <a:cubicBezTo>
                    <a:pt x="231" y="53"/>
                    <a:pt x="231" y="53"/>
                    <a:pt x="231" y="53"/>
                  </a:cubicBezTo>
                  <a:cubicBezTo>
                    <a:pt x="231" y="52"/>
                    <a:pt x="230" y="50"/>
                    <a:pt x="229" y="49"/>
                  </a:cubicBezTo>
                  <a:cubicBezTo>
                    <a:pt x="206" y="29"/>
                    <a:pt x="206" y="29"/>
                    <a:pt x="206" y="29"/>
                  </a:cubicBezTo>
                  <a:cubicBezTo>
                    <a:pt x="205" y="28"/>
                    <a:pt x="203" y="27"/>
                    <a:pt x="202" y="27"/>
                  </a:cubicBezTo>
                  <a:cubicBezTo>
                    <a:pt x="116" y="27"/>
                    <a:pt x="116" y="27"/>
                    <a:pt x="116" y="27"/>
                  </a:cubicBezTo>
                  <a:cubicBezTo>
                    <a:pt x="116" y="12"/>
                    <a:pt x="116" y="12"/>
                    <a:pt x="116" y="12"/>
                  </a:cubicBezTo>
                  <a:cubicBezTo>
                    <a:pt x="116" y="1"/>
                    <a:pt x="116" y="1"/>
                    <a:pt x="116" y="1"/>
                  </a:cubicBezTo>
                  <a:cubicBezTo>
                    <a:pt x="116" y="0"/>
                    <a:pt x="116" y="0"/>
                    <a:pt x="116" y="0"/>
                  </a:cubicBezTo>
                  <a:cubicBezTo>
                    <a:pt x="89" y="0"/>
                    <a:pt x="89" y="0"/>
                    <a:pt x="89" y="0"/>
                  </a:cubicBezTo>
                  <a:cubicBezTo>
                    <a:pt x="89" y="1"/>
                    <a:pt x="89" y="1"/>
                    <a:pt x="89" y="1"/>
                  </a:cubicBezTo>
                  <a:cubicBezTo>
                    <a:pt x="89" y="12"/>
                    <a:pt x="89" y="12"/>
                    <a:pt x="89" y="12"/>
                  </a:cubicBezTo>
                  <a:lnTo>
                    <a:pt x="89" y="27"/>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8207" name="矩形 24"/>
          <p:cNvSpPr/>
          <p:nvPr/>
        </p:nvSpPr>
        <p:spPr>
          <a:xfrm>
            <a:off x="2362200" y="4090988"/>
            <a:ext cx="2076450" cy="774700"/>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20000"/>
              </a:lnSpc>
              <a:spcBef>
                <a:spcPct val="20000"/>
              </a:spcBef>
              <a:buFontTx/>
              <a:buNone/>
            </a:pPr>
            <a:r>
              <a:rPr lang="zh-CN" altLang="en-US" sz="1400" dirty="0">
                <a:solidFill>
                  <a:srgbClr val="445469"/>
                </a:solidFill>
                <a:latin typeface="Arial" panose="020B0604020202020204" pitchFamily="34" charset="0"/>
                <a:ea typeface="微软雅黑" panose="020B0503020204020204" pitchFamily="34" charset="-122"/>
                <a:sym typeface="Arial" panose="020B0604020202020204" pitchFamily="34" charset="0"/>
              </a:rPr>
              <a:t>在本模块中用户可以对需要的信息进行查询的相关操作</a:t>
            </a:r>
            <a:endParaRPr lang="zh-CN" altLang="en-US" sz="14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8" name="TextBox 13"/>
          <p:cNvSpPr txBox="1"/>
          <p:nvPr/>
        </p:nvSpPr>
        <p:spPr>
          <a:xfrm>
            <a:off x="2362200" y="3780473"/>
            <a:ext cx="1295400" cy="245745"/>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00000"/>
              </a:lnSpc>
              <a:spcBef>
                <a:spcPct val="20000"/>
              </a:spcBef>
              <a:buFontTx/>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查询模块</a:t>
            </a:r>
            <a:endPar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6" name="图片 15" descr="图片6"/>
          <p:cNvPicPr>
            <a:picLocks noChangeAspect="1"/>
          </p:cNvPicPr>
          <p:nvPr/>
        </p:nvPicPr>
        <p:blipFill>
          <a:blip r:embed="rId2"/>
          <a:stretch>
            <a:fillRect/>
          </a:stretch>
        </p:blipFill>
        <p:spPr>
          <a:xfrm>
            <a:off x="5432425" y="1637665"/>
            <a:ext cx="6581775" cy="4238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032693" y="465455"/>
            <a:ext cx="2951163" cy="52197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en-US" altLang="zh-CN"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  </a:t>
            </a:r>
            <a:r>
              <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模块设计</a:t>
            </a:r>
            <a:endPar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36"/>
          <p:cNvCxnSpPr/>
          <p:nvPr/>
        </p:nvCxnSpPr>
        <p:spPr bwMode="auto">
          <a:xfrm>
            <a:off x="4391025" y="1939925"/>
            <a:ext cx="0" cy="3525838"/>
          </a:xfrm>
          <a:prstGeom prst="line">
            <a:avLst/>
          </a:prstGeom>
          <a:ln w="12700">
            <a:solidFill>
              <a:srgbClr val="ADBACA"/>
            </a:solidFill>
          </a:ln>
          <a:effectLst/>
        </p:spPr>
        <p:style>
          <a:lnRef idx="2">
            <a:schemeClr val="accent1"/>
          </a:lnRef>
          <a:fillRef idx="0">
            <a:schemeClr val="accent1"/>
          </a:fillRef>
          <a:effectRef idx="1">
            <a:schemeClr val="accent1"/>
          </a:effectRef>
          <a:fontRef idx="minor">
            <a:schemeClr val="tx1"/>
          </a:fontRef>
        </p:style>
      </p:cxnSp>
      <p:sp>
        <p:nvSpPr>
          <p:cNvPr id="9" name="Oval 6"/>
          <p:cNvSpPr/>
          <p:nvPr/>
        </p:nvSpPr>
        <p:spPr bwMode="auto">
          <a:xfrm>
            <a:off x="2178050" y="2082800"/>
            <a:ext cx="1355725" cy="1357313"/>
          </a:xfrm>
          <a:prstGeom prst="ellipse">
            <a:avLst/>
          </a:prstGeom>
          <a:solidFill>
            <a:srgbClr val="AAD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1"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Oval 39"/>
          <p:cNvSpPr/>
          <p:nvPr/>
        </p:nvSpPr>
        <p:spPr bwMode="auto">
          <a:xfrm>
            <a:off x="2178050" y="2082800"/>
            <a:ext cx="1355725" cy="1357313"/>
          </a:xfrm>
          <a:prstGeom prst="ellipse">
            <a:avLst/>
          </a:prstGeom>
          <a:solidFill>
            <a:srgbClr val="FAD5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1"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3" name="组合 15"/>
          <p:cNvGrpSpPr/>
          <p:nvPr/>
        </p:nvGrpSpPr>
        <p:grpSpPr>
          <a:xfrm>
            <a:off x="9057121" y="2593091"/>
            <a:ext cx="360778" cy="423072"/>
            <a:chOff x="6537326" y="5110164"/>
            <a:chExt cx="220662" cy="258762"/>
          </a:xfrm>
          <a:solidFill>
            <a:schemeClr val="bg1"/>
          </a:solidFill>
        </p:grpSpPr>
        <p:sp>
          <p:nvSpPr>
            <p:cNvPr id="17" name="Freeform 77"/>
            <p:cNvSpPr/>
            <p:nvPr/>
          </p:nvSpPr>
          <p:spPr bwMode="auto">
            <a:xfrm>
              <a:off x="6580188" y="5110164"/>
              <a:ext cx="177800" cy="149225"/>
            </a:xfrm>
            <a:custGeom>
              <a:avLst/>
              <a:gdLst>
                <a:gd name="T0" fmla="*/ 134 w 196"/>
                <a:gd name="T1" fmla="*/ 102 h 167"/>
                <a:gd name="T2" fmla="*/ 196 w 196"/>
                <a:gd name="T3" fmla="*/ 34 h 167"/>
                <a:gd name="T4" fmla="*/ 76 w 196"/>
                <a:gd name="T5" fmla="*/ 22 h 167"/>
                <a:gd name="T6" fmla="*/ 0 w 196"/>
                <a:gd name="T7" fmla="*/ 2 h 167"/>
                <a:gd name="T8" fmla="*/ 0 w 196"/>
                <a:gd name="T9" fmla="*/ 137 h 167"/>
                <a:gd name="T10" fmla="*/ 39 w 196"/>
                <a:gd name="T11" fmla="*/ 135 h 167"/>
                <a:gd name="T12" fmla="*/ 191 w 196"/>
                <a:gd name="T13" fmla="*/ 160 h 167"/>
                <a:gd name="T14" fmla="*/ 134 w 196"/>
                <a:gd name="T15" fmla="*/ 10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167">
                  <a:moveTo>
                    <a:pt x="134" y="102"/>
                  </a:moveTo>
                  <a:cubicBezTo>
                    <a:pt x="134" y="87"/>
                    <a:pt x="196" y="34"/>
                    <a:pt x="196" y="34"/>
                  </a:cubicBezTo>
                  <a:cubicBezTo>
                    <a:pt x="164" y="48"/>
                    <a:pt x="117" y="44"/>
                    <a:pt x="76" y="22"/>
                  </a:cubicBezTo>
                  <a:cubicBezTo>
                    <a:pt x="35" y="0"/>
                    <a:pt x="0" y="2"/>
                    <a:pt x="0" y="2"/>
                  </a:cubicBezTo>
                  <a:cubicBezTo>
                    <a:pt x="0" y="137"/>
                    <a:pt x="0" y="137"/>
                    <a:pt x="0" y="137"/>
                  </a:cubicBezTo>
                  <a:cubicBezTo>
                    <a:pt x="2" y="136"/>
                    <a:pt x="11" y="133"/>
                    <a:pt x="39" y="135"/>
                  </a:cubicBezTo>
                  <a:cubicBezTo>
                    <a:pt x="73" y="139"/>
                    <a:pt x="160" y="167"/>
                    <a:pt x="191" y="160"/>
                  </a:cubicBezTo>
                  <a:cubicBezTo>
                    <a:pt x="191" y="160"/>
                    <a:pt x="134" y="112"/>
                    <a:pt x="134" y="10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Rectangle 78"/>
            <p:cNvSpPr>
              <a:spLocks noChangeArrowheads="1"/>
            </p:cNvSpPr>
            <p:nvPr/>
          </p:nvSpPr>
          <p:spPr bwMode="auto">
            <a:xfrm>
              <a:off x="6537326" y="5111751"/>
              <a:ext cx="22225" cy="257175"/>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4" name="组合 18"/>
          <p:cNvGrpSpPr/>
          <p:nvPr/>
        </p:nvGrpSpPr>
        <p:grpSpPr>
          <a:xfrm>
            <a:off x="2642697" y="2542439"/>
            <a:ext cx="425669" cy="423074"/>
            <a:chOff x="5483226" y="5110164"/>
            <a:chExt cx="260350" cy="258763"/>
          </a:xfrm>
          <a:solidFill>
            <a:schemeClr val="bg1"/>
          </a:solidFill>
        </p:grpSpPr>
        <p:sp>
          <p:nvSpPr>
            <p:cNvPr id="20" name="Freeform 368"/>
            <p:cNvSpPr/>
            <p:nvPr/>
          </p:nvSpPr>
          <p:spPr bwMode="auto">
            <a:xfrm>
              <a:off x="5522913" y="5275264"/>
              <a:ext cx="82550" cy="93663"/>
            </a:xfrm>
            <a:custGeom>
              <a:avLst/>
              <a:gdLst>
                <a:gd name="T0" fmla="*/ 0 w 92"/>
                <a:gd name="T1" fmla="*/ 0 h 104"/>
                <a:gd name="T2" fmla="*/ 18 w 92"/>
                <a:gd name="T3" fmla="*/ 24 h 104"/>
                <a:gd name="T4" fmla="*/ 18 w 92"/>
                <a:gd name="T5" fmla="*/ 89 h 104"/>
                <a:gd name="T6" fmla="*/ 33 w 92"/>
                <a:gd name="T7" fmla="*/ 104 h 104"/>
                <a:gd name="T8" fmla="*/ 76 w 92"/>
                <a:gd name="T9" fmla="*/ 104 h 104"/>
                <a:gd name="T10" fmla="*/ 92 w 92"/>
                <a:gd name="T11" fmla="*/ 89 h 104"/>
                <a:gd name="T12" fmla="*/ 74 w 92"/>
                <a:gd name="T13" fmla="*/ 24 h 104"/>
                <a:gd name="T14" fmla="*/ 84 w 92"/>
                <a:gd name="T15" fmla="*/ 9 h 104"/>
                <a:gd name="T16" fmla="*/ 22 w 92"/>
                <a:gd name="T17" fmla="*/ 2 h 104"/>
                <a:gd name="T18" fmla="*/ 0 w 92"/>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4">
                  <a:moveTo>
                    <a:pt x="0" y="0"/>
                  </a:moveTo>
                  <a:cubicBezTo>
                    <a:pt x="18" y="24"/>
                    <a:pt x="18" y="24"/>
                    <a:pt x="18" y="24"/>
                  </a:cubicBezTo>
                  <a:cubicBezTo>
                    <a:pt x="18" y="89"/>
                    <a:pt x="18" y="89"/>
                    <a:pt x="18" y="89"/>
                  </a:cubicBezTo>
                  <a:cubicBezTo>
                    <a:pt x="18" y="97"/>
                    <a:pt x="25" y="104"/>
                    <a:pt x="33" y="104"/>
                  </a:cubicBezTo>
                  <a:cubicBezTo>
                    <a:pt x="76" y="104"/>
                    <a:pt x="76" y="104"/>
                    <a:pt x="76" y="104"/>
                  </a:cubicBezTo>
                  <a:cubicBezTo>
                    <a:pt x="85" y="104"/>
                    <a:pt x="92" y="97"/>
                    <a:pt x="92" y="89"/>
                  </a:cubicBezTo>
                  <a:cubicBezTo>
                    <a:pt x="74" y="24"/>
                    <a:pt x="74" y="24"/>
                    <a:pt x="74" y="24"/>
                  </a:cubicBezTo>
                  <a:cubicBezTo>
                    <a:pt x="84" y="9"/>
                    <a:pt x="84" y="9"/>
                    <a:pt x="84" y="9"/>
                  </a:cubicBezTo>
                  <a:cubicBezTo>
                    <a:pt x="62" y="5"/>
                    <a:pt x="40" y="2"/>
                    <a:pt x="22" y="2"/>
                  </a:cubicBezTo>
                  <a:cubicBezTo>
                    <a:pt x="14" y="2"/>
                    <a:pt x="7" y="1"/>
                    <a:pt x="0"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Freeform 369"/>
            <p:cNvSpPr/>
            <p:nvPr/>
          </p:nvSpPr>
          <p:spPr bwMode="auto">
            <a:xfrm>
              <a:off x="5564188" y="5110164"/>
              <a:ext cx="179388" cy="196850"/>
            </a:xfrm>
            <a:custGeom>
              <a:avLst/>
              <a:gdLst>
                <a:gd name="T0" fmla="*/ 0 w 198"/>
                <a:gd name="T1" fmla="*/ 160 h 219"/>
                <a:gd name="T2" fmla="*/ 198 w 198"/>
                <a:gd name="T3" fmla="*/ 219 h 219"/>
                <a:gd name="T4" fmla="*/ 198 w 198"/>
                <a:gd name="T5" fmla="*/ 0 h 219"/>
                <a:gd name="T6" fmla="*/ 0 w 198"/>
                <a:gd name="T7" fmla="*/ 59 h 219"/>
                <a:gd name="T8" fmla="*/ 0 w 198"/>
                <a:gd name="T9" fmla="*/ 160 h 219"/>
              </a:gdLst>
              <a:ahLst/>
              <a:cxnLst>
                <a:cxn ang="0">
                  <a:pos x="T0" y="T1"/>
                </a:cxn>
                <a:cxn ang="0">
                  <a:pos x="T2" y="T3"/>
                </a:cxn>
                <a:cxn ang="0">
                  <a:pos x="T4" y="T5"/>
                </a:cxn>
                <a:cxn ang="0">
                  <a:pos x="T6" y="T7"/>
                </a:cxn>
                <a:cxn ang="0">
                  <a:pos x="T8" y="T9"/>
                </a:cxn>
              </a:cxnLst>
              <a:rect l="0" t="0" r="r" b="b"/>
              <a:pathLst>
                <a:path w="198" h="219">
                  <a:moveTo>
                    <a:pt x="0" y="160"/>
                  </a:moveTo>
                  <a:cubicBezTo>
                    <a:pt x="78" y="168"/>
                    <a:pt x="185" y="207"/>
                    <a:pt x="198" y="219"/>
                  </a:cubicBezTo>
                  <a:cubicBezTo>
                    <a:pt x="198" y="0"/>
                    <a:pt x="198" y="0"/>
                    <a:pt x="198" y="0"/>
                  </a:cubicBezTo>
                  <a:cubicBezTo>
                    <a:pt x="182" y="14"/>
                    <a:pt x="77" y="52"/>
                    <a:pt x="0" y="59"/>
                  </a:cubicBezTo>
                  <a:lnTo>
                    <a:pt x="0" y="16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Freeform 370"/>
            <p:cNvSpPr/>
            <p:nvPr/>
          </p:nvSpPr>
          <p:spPr bwMode="auto">
            <a:xfrm>
              <a:off x="5483226" y="5164139"/>
              <a:ext cx="52388" cy="88900"/>
            </a:xfrm>
            <a:custGeom>
              <a:avLst/>
              <a:gdLst>
                <a:gd name="T0" fmla="*/ 57 w 57"/>
                <a:gd name="T1" fmla="*/ 98 h 98"/>
                <a:gd name="T2" fmla="*/ 57 w 57"/>
                <a:gd name="T3" fmla="*/ 0 h 98"/>
                <a:gd name="T4" fmla="*/ 0 w 57"/>
                <a:gd name="T5" fmla="*/ 49 h 98"/>
                <a:gd name="T6" fmla="*/ 57 w 57"/>
                <a:gd name="T7" fmla="*/ 98 h 98"/>
              </a:gdLst>
              <a:ahLst/>
              <a:cxnLst>
                <a:cxn ang="0">
                  <a:pos x="T0" y="T1"/>
                </a:cxn>
                <a:cxn ang="0">
                  <a:pos x="T2" y="T3"/>
                </a:cxn>
                <a:cxn ang="0">
                  <a:pos x="T4" y="T5"/>
                </a:cxn>
                <a:cxn ang="0">
                  <a:pos x="T6" y="T7"/>
                </a:cxn>
              </a:cxnLst>
              <a:rect l="0" t="0" r="r" b="b"/>
              <a:pathLst>
                <a:path w="57" h="98">
                  <a:moveTo>
                    <a:pt x="57" y="98"/>
                  </a:moveTo>
                  <a:cubicBezTo>
                    <a:pt x="57" y="0"/>
                    <a:pt x="57" y="0"/>
                    <a:pt x="57" y="0"/>
                  </a:cubicBezTo>
                  <a:cubicBezTo>
                    <a:pt x="11" y="3"/>
                    <a:pt x="0" y="31"/>
                    <a:pt x="0" y="49"/>
                  </a:cubicBezTo>
                  <a:cubicBezTo>
                    <a:pt x="0" y="68"/>
                    <a:pt x="10" y="94"/>
                    <a:pt x="57" y="9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8205" name="矩形 22"/>
          <p:cNvSpPr/>
          <p:nvPr/>
        </p:nvSpPr>
        <p:spPr>
          <a:xfrm>
            <a:off x="1884363" y="4090988"/>
            <a:ext cx="2078037" cy="774700"/>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20000"/>
              </a:lnSpc>
              <a:spcBef>
                <a:spcPct val="20000"/>
              </a:spcBef>
              <a:buFontTx/>
              <a:buNone/>
            </a:pPr>
            <a:r>
              <a:rPr lang="zh-CN" altLang="en-US" sz="1400" dirty="0">
                <a:solidFill>
                  <a:srgbClr val="445469"/>
                </a:solidFill>
                <a:latin typeface="Arial" panose="020B0604020202020204" pitchFamily="34" charset="0"/>
                <a:ea typeface="微软雅黑" panose="020B0503020204020204" pitchFamily="34" charset="-122"/>
                <a:sym typeface="Arial" panose="020B0604020202020204" pitchFamily="34" charset="0"/>
              </a:rPr>
              <a:t>模块主要是用户对自己的密码、手机号、头像等进行修改的操作</a:t>
            </a:r>
            <a:endParaRPr lang="zh-CN" altLang="en-US" sz="14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6" name="TextBox 13"/>
          <p:cNvSpPr txBox="1"/>
          <p:nvPr/>
        </p:nvSpPr>
        <p:spPr>
          <a:xfrm>
            <a:off x="1885315" y="3710305"/>
            <a:ext cx="1986915" cy="245745"/>
          </a:xfrm>
          <a:prstGeom prst="rect">
            <a:avLst/>
          </a:prstGeom>
          <a:noFill/>
          <a:ln w="9525">
            <a:noFill/>
          </a:ln>
        </p:spPr>
        <p:txBody>
          <a:bodyPr wrap="squar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00000"/>
              </a:lnSpc>
              <a:spcBef>
                <a:spcPct val="20000"/>
              </a:spcBef>
              <a:buFontTx/>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修改个人信息模块</a:t>
            </a:r>
            <a:endParaRPr lang="en-US" alt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descr="图片5"/>
          <p:cNvPicPr>
            <a:picLocks noChangeAspect="1"/>
          </p:cNvPicPr>
          <p:nvPr/>
        </p:nvPicPr>
        <p:blipFill>
          <a:blip r:embed="rId2"/>
          <a:stretch>
            <a:fillRect/>
          </a:stretch>
        </p:blipFill>
        <p:spPr>
          <a:xfrm>
            <a:off x="5788025" y="1218565"/>
            <a:ext cx="5448300" cy="5229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300980" y="409575"/>
            <a:ext cx="2322830" cy="460375"/>
          </a:xfrm>
          <a:prstGeom prst="rect">
            <a:avLst/>
          </a:prstGeom>
          <a:noFill/>
        </p:spPr>
        <p:txBody>
          <a:bodyPr wrap="square">
            <a:spAutoFit/>
          </a:bodyPr>
          <a:lstStyle/>
          <a:p>
            <a:pPr marR="0" defTabSz="914400" eaLnBrk="1" fontAlgn="auto" hangingPunct="1">
              <a:spcBef>
                <a:spcPts val="0"/>
              </a:spcBef>
              <a:spcAft>
                <a:spcPts val="0"/>
              </a:spcAft>
              <a:buClrTx/>
              <a:buSzTx/>
              <a:buFontTx/>
              <a:defRPr/>
            </a:pPr>
            <a:r>
              <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数据库设计</a:t>
            </a:r>
            <a:endPar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捕获"/>
          <p:cNvPicPr>
            <a:picLocks noChangeAspect="1"/>
          </p:cNvPicPr>
          <p:nvPr/>
        </p:nvPicPr>
        <p:blipFill>
          <a:blip r:embed="rId2"/>
          <a:stretch>
            <a:fillRect/>
          </a:stretch>
        </p:blipFill>
        <p:spPr>
          <a:xfrm>
            <a:off x="4072255" y="1343025"/>
            <a:ext cx="6586855" cy="5264785"/>
          </a:xfrm>
          <a:prstGeom prst="rect">
            <a:avLst/>
          </a:prstGeom>
        </p:spPr>
      </p:pic>
      <p:sp>
        <p:nvSpPr>
          <p:cNvPr id="4" name="下箭头 3"/>
          <p:cNvSpPr/>
          <p:nvPr/>
        </p:nvSpPr>
        <p:spPr>
          <a:xfrm rot="10800000" flipV="1">
            <a:off x="1459230" y="2101215"/>
            <a:ext cx="1548765" cy="2677795"/>
          </a:xfrm>
          <a:prstGeom prst="downArrow">
            <a:avLst/>
          </a:prstGeom>
          <a:solidFill>
            <a:srgbClr val="F298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mn-lt"/>
                <a:ea typeface="+mn-ea"/>
                <a:cs typeface="+mn-cs"/>
              </a:rPr>
              <a:t>系统</a:t>
            </a:r>
            <a:r>
              <a:rPr kumimoji="0" lang="en-US" altLang="zh-CN" sz="1800" b="0" i="0" u="none" strike="noStrike" kern="1200" cap="none" spc="0" normalizeH="0" baseline="0" noProof="0">
                <a:ln>
                  <a:noFill/>
                </a:ln>
                <a:solidFill>
                  <a:prstClr val="white"/>
                </a:solidFill>
                <a:effectLst/>
                <a:uLnTx/>
                <a:uFillTx/>
                <a:latin typeface="+mn-lt"/>
                <a:ea typeface="+mn-ea"/>
                <a:cs typeface="+mn-cs"/>
              </a:rPr>
              <a:t>E-R</a:t>
            </a:r>
            <a:r>
              <a:rPr kumimoji="0" lang="zh-CN" altLang="en-US" sz="1800" b="0" i="0" u="none" strike="noStrike" kern="1200" cap="none" spc="0" normalizeH="0" baseline="0" noProof="0">
                <a:ln>
                  <a:noFill/>
                </a:ln>
                <a:solidFill>
                  <a:prstClr val="white"/>
                </a:solidFill>
                <a:effectLst/>
                <a:uLnTx/>
                <a:uFillTx/>
                <a:latin typeface="+mn-lt"/>
                <a:ea typeface="+mn-ea"/>
                <a:cs typeface="+mn-cs"/>
              </a:rPr>
              <a:t>图</a:t>
            </a: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300663" y="409575"/>
            <a:ext cx="1644650" cy="460375"/>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界面设计</a:t>
            </a:r>
            <a:endPar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221" name="组合 6"/>
          <p:cNvGrpSpPr/>
          <p:nvPr/>
        </p:nvGrpSpPr>
        <p:grpSpPr>
          <a:xfrm>
            <a:off x="1079818" y="5345113"/>
            <a:ext cx="3284537" cy="473075"/>
            <a:chOff x="406306" y="2717043"/>
            <a:chExt cx="2500311" cy="360120"/>
          </a:xfrm>
        </p:grpSpPr>
        <p:sp>
          <p:nvSpPr>
            <p:cNvPr id="8" name="矩形 7"/>
            <p:cNvSpPr/>
            <p:nvPr/>
          </p:nvSpPr>
          <p:spPr>
            <a:xfrm>
              <a:off x="406306" y="2717043"/>
              <a:ext cx="2500311" cy="360120"/>
            </a:xfrm>
            <a:prstGeom prst="rect">
              <a:avLst/>
            </a:prstGeom>
            <a:solidFill>
              <a:srgbClr val="FAD585"/>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mn-lt"/>
                <a:ea typeface="微软雅黑" panose="020B0503020204020204" pitchFamily="34" charset="-122"/>
                <a:cs typeface="+mn-cs"/>
              </a:endParaRPr>
            </a:p>
          </p:txBody>
        </p:sp>
        <p:sp>
          <p:nvSpPr>
            <p:cNvPr id="9" name="文本框 8"/>
            <p:cNvSpPr txBox="1"/>
            <p:nvPr/>
          </p:nvSpPr>
          <p:spPr>
            <a:xfrm>
              <a:off x="1350600" y="2787133"/>
              <a:ext cx="680607" cy="233474"/>
            </a:xfrm>
            <a:prstGeom prst="rect">
              <a:avLst/>
            </a:prstGeom>
            <a:noFill/>
          </p:spPr>
          <p:txBody>
            <a:bodyPr wrap="none">
              <a:spAutoFit/>
            </a:bodyPr>
            <a:lstStyle/>
            <a:p>
              <a:pPr marR="0" algn="ctr" defTabSz="914400" eaLnBrk="1" fontAlgn="auto" hangingPunct="1">
                <a:spcBef>
                  <a:spcPts val="0"/>
                </a:spcBef>
                <a:spcAft>
                  <a:spcPts val="0"/>
                </a:spcAft>
                <a:buClrTx/>
                <a:buSzTx/>
                <a:buFontTx/>
                <a:defRPr/>
              </a:pPr>
              <a:r>
                <a:rPr kumimoji="0" lang="zh-CN" altLang="en-US" sz="1400" b="1" kern="0" cap="none" spc="0" normalizeH="0" baseline="0" noProof="0" dirty="0">
                  <a:solidFill>
                    <a:prstClr val="white"/>
                  </a:solidFill>
                  <a:latin typeface="+mn-lt"/>
                  <a:ea typeface="微软雅黑" panose="020B0503020204020204" pitchFamily="34" charset="-122"/>
                  <a:cs typeface="+mn-cs"/>
                </a:rPr>
                <a:t>课程查询</a:t>
              </a:r>
              <a:endParaRPr kumimoji="0" lang="zh-CN" altLang="en-US" sz="1400" b="1" kern="0" cap="none" spc="0" normalizeH="0" baseline="0" noProof="0" dirty="0">
                <a:solidFill>
                  <a:prstClr val="white"/>
                </a:solidFill>
                <a:latin typeface="+mn-lt"/>
                <a:ea typeface="微软雅黑" panose="020B0503020204020204" pitchFamily="34" charset="-122"/>
                <a:cs typeface="+mn-cs"/>
              </a:endParaRPr>
            </a:p>
          </p:txBody>
        </p:sp>
      </p:grpSp>
      <p:grpSp>
        <p:nvGrpSpPr>
          <p:cNvPr id="9222" name="组合 10"/>
          <p:cNvGrpSpPr/>
          <p:nvPr/>
        </p:nvGrpSpPr>
        <p:grpSpPr>
          <a:xfrm>
            <a:off x="7285038" y="5336223"/>
            <a:ext cx="3286125" cy="473075"/>
            <a:chOff x="406306" y="2717043"/>
            <a:chExt cx="2500311" cy="360120"/>
          </a:xfrm>
        </p:grpSpPr>
        <p:sp>
          <p:nvSpPr>
            <p:cNvPr id="12" name="矩形 11"/>
            <p:cNvSpPr/>
            <p:nvPr/>
          </p:nvSpPr>
          <p:spPr>
            <a:xfrm>
              <a:off x="406306" y="2717043"/>
              <a:ext cx="2500311" cy="360120"/>
            </a:xfrm>
            <a:prstGeom prst="rect">
              <a:avLst/>
            </a:prstGeom>
            <a:solidFill>
              <a:srgbClr val="F298A2"/>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mn-lt"/>
                <a:ea typeface="微软雅黑" panose="020B0503020204020204" pitchFamily="34" charset="-122"/>
                <a:cs typeface="+mn-cs"/>
              </a:endParaRPr>
            </a:p>
          </p:txBody>
        </p:sp>
        <p:sp>
          <p:nvSpPr>
            <p:cNvPr id="13" name="文本框 12"/>
            <p:cNvSpPr txBox="1"/>
            <p:nvPr/>
          </p:nvSpPr>
          <p:spPr>
            <a:xfrm>
              <a:off x="1351350" y="2787133"/>
              <a:ext cx="680278" cy="233474"/>
            </a:xfrm>
            <a:prstGeom prst="rect">
              <a:avLst/>
            </a:prstGeom>
            <a:noFill/>
          </p:spPr>
          <p:txBody>
            <a:bodyPr wrap="none">
              <a:spAutoFit/>
            </a:bodyPr>
            <a:lstStyle/>
            <a:p>
              <a:pPr marR="0" algn="ctr" defTabSz="914400" eaLnBrk="1" fontAlgn="auto" hangingPunct="1">
                <a:spcBef>
                  <a:spcPts val="0"/>
                </a:spcBef>
                <a:spcAft>
                  <a:spcPts val="0"/>
                </a:spcAft>
                <a:buClrTx/>
                <a:buSzTx/>
                <a:buFontTx/>
                <a:defRPr/>
              </a:pPr>
              <a:r>
                <a:rPr kumimoji="0" lang="zh-CN" altLang="en-US" sz="1400" b="1" kern="0" cap="none" spc="0" normalizeH="0" baseline="0" noProof="0" dirty="0">
                  <a:solidFill>
                    <a:prstClr val="white"/>
                  </a:solidFill>
                  <a:latin typeface="+mn-lt"/>
                  <a:ea typeface="微软雅黑" panose="020B0503020204020204" pitchFamily="34" charset="-122"/>
                  <a:cs typeface="+mn-cs"/>
                </a:rPr>
                <a:t>登录界面</a:t>
              </a:r>
              <a:endParaRPr kumimoji="0" lang="zh-CN" altLang="en-US" sz="1400" b="1" kern="0" cap="none" spc="0" normalizeH="0" baseline="0" noProof="0" dirty="0">
                <a:solidFill>
                  <a:prstClr val="white"/>
                </a:solidFill>
                <a:latin typeface="+mn-lt"/>
                <a:ea typeface="微软雅黑" panose="020B0503020204020204" pitchFamily="34" charset="-122"/>
                <a:cs typeface="+mn-cs"/>
              </a:endParaRPr>
            </a:p>
          </p:txBody>
        </p:sp>
      </p:grpSp>
      <p:pic>
        <p:nvPicPr>
          <p:cNvPr id="9224" name="图片 18" descr="C:\Users\1\Desktop\1..jpg1."/>
          <p:cNvPicPr>
            <a:picLocks noChangeAspect="1"/>
          </p:cNvPicPr>
          <p:nvPr/>
        </p:nvPicPr>
        <p:blipFill>
          <a:blip r:embed="rId2"/>
          <a:srcRect/>
          <a:stretch>
            <a:fillRect/>
          </a:stretch>
        </p:blipFill>
        <p:spPr>
          <a:xfrm>
            <a:off x="1799273" y="1273810"/>
            <a:ext cx="1845945" cy="4000500"/>
          </a:xfrm>
          <a:prstGeom prst="rect">
            <a:avLst/>
          </a:prstGeom>
          <a:noFill/>
          <a:ln w="9525">
            <a:noFill/>
          </a:ln>
        </p:spPr>
      </p:pic>
      <p:pic>
        <p:nvPicPr>
          <p:cNvPr id="9225" name="图片 19" descr="C:\Users\1\Desktop\2..jpg2."/>
          <p:cNvPicPr>
            <a:picLocks noChangeAspect="1"/>
          </p:cNvPicPr>
          <p:nvPr/>
        </p:nvPicPr>
        <p:blipFill>
          <a:blip r:embed="rId3"/>
          <a:srcRect/>
          <a:stretch>
            <a:fillRect/>
          </a:stretch>
        </p:blipFill>
        <p:spPr>
          <a:xfrm>
            <a:off x="8005763" y="1274445"/>
            <a:ext cx="1759585" cy="381381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300663" y="409575"/>
            <a:ext cx="1644650" cy="460375"/>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界面设计</a:t>
            </a:r>
            <a:endPar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221" name="组合 6"/>
          <p:cNvGrpSpPr/>
          <p:nvPr/>
        </p:nvGrpSpPr>
        <p:grpSpPr>
          <a:xfrm>
            <a:off x="1770063" y="5352098"/>
            <a:ext cx="3284537" cy="473075"/>
            <a:chOff x="406306" y="2717043"/>
            <a:chExt cx="2500311" cy="360120"/>
          </a:xfrm>
        </p:grpSpPr>
        <p:sp>
          <p:nvSpPr>
            <p:cNvPr id="8" name="矩形 7"/>
            <p:cNvSpPr/>
            <p:nvPr/>
          </p:nvSpPr>
          <p:spPr>
            <a:xfrm>
              <a:off x="406306" y="2717043"/>
              <a:ext cx="2500311" cy="360120"/>
            </a:xfrm>
            <a:prstGeom prst="rect">
              <a:avLst/>
            </a:prstGeom>
            <a:solidFill>
              <a:srgbClr val="FAD585"/>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mn-lt"/>
                <a:ea typeface="微软雅黑" panose="020B0503020204020204" pitchFamily="34" charset="-122"/>
                <a:cs typeface="+mn-cs"/>
              </a:endParaRPr>
            </a:p>
          </p:txBody>
        </p:sp>
        <p:sp>
          <p:nvSpPr>
            <p:cNvPr id="9" name="文本框 8"/>
            <p:cNvSpPr txBox="1"/>
            <p:nvPr/>
          </p:nvSpPr>
          <p:spPr>
            <a:xfrm>
              <a:off x="1215252" y="2787133"/>
              <a:ext cx="951303" cy="233474"/>
            </a:xfrm>
            <a:prstGeom prst="rect">
              <a:avLst/>
            </a:prstGeom>
            <a:noFill/>
          </p:spPr>
          <p:txBody>
            <a:bodyPr wrap="none">
              <a:spAutoFit/>
            </a:bodyPr>
            <a:lstStyle/>
            <a:p>
              <a:pPr marR="0" algn="ctr" defTabSz="914400" eaLnBrk="1" fontAlgn="auto" hangingPunct="1">
                <a:spcBef>
                  <a:spcPts val="0"/>
                </a:spcBef>
                <a:spcAft>
                  <a:spcPts val="0"/>
                </a:spcAft>
                <a:buClrTx/>
                <a:buSzTx/>
                <a:buFontTx/>
                <a:defRPr/>
              </a:pPr>
              <a:r>
                <a:rPr kumimoji="0" lang="zh-CN" altLang="en-US" sz="1400" b="1" kern="0" cap="none" spc="0" normalizeH="0" baseline="0" noProof="0" dirty="0">
                  <a:solidFill>
                    <a:prstClr val="white"/>
                  </a:solidFill>
                  <a:latin typeface="+mn-lt"/>
                  <a:ea typeface="微软雅黑" panose="020B0503020204020204" pitchFamily="34" charset="-122"/>
                  <a:cs typeface="+mn-cs"/>
                </a:rPr>
                <a:t>教师信息管理</a:t>
              </a:r>
              <a:endParaRPr kumimoji="0" lang="zh-CN" altLang="en-US" sz="1400" b="1" kern="0" cap="none" spc="0" normalizeH="0" baseline="0" noProof="0" dirty="0">
                <a:solidFill>
                  <a:prstClr val="white"/>
                </a:solidFill>
                <a:latin typeface="+mn-lt"/>
                <a:ea typeface="微软雅黑" panose="020B0503020204020204" pitchFamily="34" charset="-122"/>
                <a:cs typeface="+mn-cs"/>
              </a:endParaRPr>
            </a:p>
          </p:txBody>
        </p:sp>
      </p:grpSp>
      <p:grpSp>
        <p:nvGrpSpPr>
          <p:cNvPr id="9223" name="组合 14"/>
          <p:cNvGrpSpPr/>
          <p:nvPr/>
        </p:nvGrpSpPr>
        <p:grpSpPr>
          <a:xfrm>
            <a:off x="7552055" y="5260658"/>
            <a:ext cx="3284538" cy="473075"/>
            <a:chOff x="406306" y="2717043"/>
            <a:chExt cx="2500311" cy="360120"/>
          </a:xfrm>
        </p:grpSpPr>
        <p:sp>
          <p:nvSpPr>
            <p:cNvPr id="16" name="矩形 15"/>
            <p:cNvSpPr/>
            <p:nvPr/>
          </p:nvSpPr>
          <p:spPr>
            <a:xfrm>
              <a:off x="406306" y="2717043"/>
              <a:ext cx="2500311" cy="360120"/>
            </a:xfrm>
            <a:prstGeom prst="rect">
              <a:avLst/>
            </a:prstGeom>
            <a:solidFill>
              <a:srgbClr val="AAD8D4"/>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mn-lt"/>
                <a:ea typeface="微软雅黑" panose="020B0503020204020204" pitchFamily="34" charset="-122"/>
                <a:cs typeface="+mn-cs"/>
              </a:endParaRPr>
            </a:p>
          </p:txBody>
        </p:sp>
        <p:sp>
          <p:nvSpPr>
            <p:cNvPr id="17" name="文本框 16"/>
            <p:cNvSpPr txBox="1"/>
            <p:nvPr/>
          </p:nvSpPr>
          <p:spPr>
            <a:xfrm>
              <a:off x="1215251" y="2787133"/>
              <a:ext cx="951302" cy="233474"/>
            </a:xfrm>
            <a:prstGeom prst="rect">
              <a:avLst/>
            </a:prstGeom>
            <a:noFill/>
          </p:spPr>
          <p:txBody>
            <a:bodyPr wrap="none">
              <a:spAutoFit/>
            </a:bodyPr>
            <a:lstStyle/>
            <a:p>
              <a:pPr marR="0" algn="ctr" defTabSz="914400" eaLnBrk="1" fontAlgn="auto" hangingPunct="1">
                <a:spcBef>
                  <a:spcPts val="0"/>
                </a:spcBef>
                <a:spcAft>
                  <a:spcPts val="0"/>
                </a:spcAft>
                <a:buClrTx/>
                <a:buSzTx/>
                <a:buFontTx/>
                <a:defRPr/>
              </a:pPr>
              <a:r>
                <a:rPr kumimoji="0" lang="zh-CN" altLang="en-US" sz="1400" b="1" kern="0" cap="none" spc="0" normalizeH="0" baseline="0" noProof="0" dirty="0">
                  <a:solidFill>
                    <a:prstClr val="white"/>
                  </a:solidFill>
                  <a:latin typeface="+mn-lt"/>
                  <a:ea typeface="微软雅黑" panose="020B0503020204020204" pitchFamily="34" charset="-122"/>
                  <a:cs typeface="+mn-cs"/>
                </a:rPr>
                <a:t>学会信息管理</a:t>
              </a:r>
              <a:endParaRPr kumimoji="0" lang="zh-CN" altLang="en-US" sz="1400" b="1" kern="0" cap="none" spc="0" normalizeH="0" baseline="0" noProof="0" dirty="0">
                <a:solidFill>
                  <a:prstClr val="white"/>
                </a:solidFill>
                <a:latin typeface="+mn-lt"/>
                <a:ea typeface="微软雅黑" panose="020B0503020204020204" pitchFamily="34" charset="-122"/>
                <a:cs typeface="+mn-cs"/>
              </a:endParaRPr>
            </a:p>
          </p:txBody>
        </p:sp>
      </p:grpSp>
      <p:pic>
        <p:nvPicPr>
          <p:cNvPr id="9224" name="图片 18" descr="C:\Users\1\Desktop\3..jpg3."/>
          <p:cNvPicPr>
            <a:picLocks noChangeAspect="1"/>
          </p:cNvPicPr>
          <p:nvPr/>
        </p:nvPicPr>
        <p:blipFill>
          <a:blip r:embed="rId2"/>
          <a:srcRect/>
          <a:stretch>
            <a:fillRect/>
          </a:stretch>
        </p:blipFill>
        <p:spPr>
          <a:xfrm>
            <a:off x="2431415" y="1654175"/>
            <a:ext cx="1950085" cy="3550285"/>
          </a:xfrm>
          <a:prstGeom prst="rect">
            <a:avLst/>
          </a:prstGeom>
          <a:noFill/>
          <a:ln w="9525">
            <a:noFill/>
          </a:ln>
        </p:spPr>
      </p:pic>
      <p:pic>
        <p:nvPicPr>
          <p:cNvPr id="9226" name="图片 20" descr="C:\Users\1\Desktop\4..jpg4."/>
          <p:cNvPicPr>
            <a:picLocks noChangeAspect="1"/>
          </p:cNvPicPr>
          <p:nvPr/>
        </p:nvPicPr>
        <p:blipFill>
          <a:blip r:embed="rId3"/>
          <a:srcRect/>
          <a:stretch>
            <a:fillRect/>
          </a:stretch>
        </p:blipFill>
        <p:spPr>
          <a:xfrm>
            <a:off x="8359140" y="1555750"/>
            <a:ext cx="1983105" cy="362267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4683125" y="409575"/>
            <a:ext cx="2768600" cy="52197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en-US" altLang="zh-CN"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    </a:t>
            </a:r>
            <a:r>
              <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总结</a:t>
            </a:r>
            <a:endPar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rot="2768506">
            <a:off x="4846638" y="2484438"/>
            <a:ext cx="2381250" cy="2381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圆角矩形 7"/>
          <p:cNvSpPr/>
          <p:nvPr/>
        </p:nvSpPr>
        <p:spPr>
          <a:xfrm>
            <a:off x="4629150" y="2276475"/>
            <a:ext cx="1325563" cy="1325563"/>
          </a:xfrm>
          <a:prstGeom prst="roundRect">
            <a:avLst>
              <a:gd name="adj" fmla="val 9214"/>
            </a:avLst>
          </a:prstGeom>
          <a:solidFill>
            <a:srgbClr val="FAD5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圆角矩形 8"/>
          <p:cNvSpPr/>
          <p:nvPr/>
        </p:nvSpPr>
        <p:spPr>
          <a:xfrm>
            <a:off x="6037263" y="2276475"/>
            <a:ext cx="1327150" cy="1325563"/>
          </a:xfrm>
          <a:prstGeom prst="roundRect">
            <a:avLst>
              <a:gd name="adj" fmla="val 9214"/>
            </a:avLst>
          </a:prstGeom>
          <a:solidFill>
            <a:srgbClr val="F298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 name="圆角矩形 9"/>
          <p:cNvSpPr/>
          <p:nvPr/>
        </p:nvSpPr>
        <p:spPr>
          <a:xfrm>
            <a:off x="4629150" y="3675063"/>
            <a:ext cx="1325563" cy="1325563"/>
          </a:xfrm>
          <a:prstGeom prst="roundRect">
            <a:avLst>
              <a:gd name="adj" fmla="val 9214"/>
            </a:avLst>
          </a:prstGeom>
          <a:solidFill>
            <a:srgbClr val="AAD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圆角矩形 10"/>
          <p:cNvSpPr/>
          <p:nvPr/>
        </p:nvSpPr>
        <p:spPr>
          <a:xfrm>
            <a:off x="6037263" y="3675063"/>
            <a:ext cx="1327150" cy="1325563"/>
          </a:xfrm>
          <a:prstGeom prst="roundRect">
            <a:avLst>
              <a:gd name="adj" fmla="val 9214"/>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TextBox 13"/>
          <p:cNvSpPr txBox="1"/>
          <p:nvPr/>
        </p:nvSpPr>
        <p:spPr>
          <a:xfrm>
            <a:off x="4852988" y="2816225"/>
            <a:ext cx="854075" cy="307975"/>
          </a:xfrm>
          <a:prstGeom prst="rect">
            <a:avLst/>
          </a:prstGeom>
          <a:noFill/>
        </p:spPr>
        <p:txBody>
          <a:bodyPr lIns="0" tIns="0" rIns="0" bIns="0">
            <a:spAutoFit/>
          </a:bodyPr>
          <a:lstStyle/>
          <a:p>
            <a:pPr marR="0" algn="ctr" defTabSz="1216660" eaLnBrk="1" fontAlgn="auto" hangingPunct="1">
              <a:spcBef>
                <a:spcPct val="20000"/>
              </a:spcBef>
              <a:spcAft>
                <a:spcPts val="0"/>
              </a:spcAft>
              <a:buClrTx/>
              <a:buSzTx/>
              <a:buFontTx/>
              <a:defRPr/>
            </a:pPr>
            <a:r>
              <a:rPr kumimoji="0" lang="zh-CN" altLang="en-US" sz="2000" b="1" kern="1200" cap="none" spc="0" normalizeH="0" baseline="0" noProof="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总结一</a:t>
            </a:r>
            <a:endParaRPr kumimoji="0" lang="en-US" sz="2000" b="1" kern="1200" cap="none" spc="0" normalizeH="0" baseline="0" noProof="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13"/>
          <p:cNvSpPr txBox="1"/>
          <p:nvPr/>
        </p:nvSpPr>
        <p:spPr>
          <a:xfrm>
            <a:off x="6273800" y="2816225"/>
            <a:ext cx="854075" cy="307340"/>
          </a:xfrm>
          <a:prstGeom prst="rect">
            <a:avLst/>
          </a:prstGeom>
          <a:noFill/>
        </p:spPr>
        <p:txBody>
          <a:bodyPr lIns="0" tIns="0" rIns="0" bIns="0">
            <a:spAutoFit/>
          </a:bodyPr>
          <a:lstStyle/>
          <a:p>
            <a:pPr marR="0" algn="ctr" defTabSz="1216660" eaLnBrk="1" fontAlgn="auto" hangingPunct="1">
              <a:spcBef>
                <a:spcPct val="20000"/>
              </a:spcBef>
              <a:spcAft>
                <a:spcPts val="0"/>
              </a:spcAft>
              <a:buClrTx/>
              <a:buSzTx/>
              <a:buFontTx/>
              <a:defRPr/>
            </a:pPr>
            <a:endParaRPr kumimoji="0" lang="en-US" sz="2000" b="1" kern="1200" cap="none" spc="0" normalizeH="0" baseline="0" noProof="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3"/>
          <p:cNvSpPr txBox="1"/>
          <p:nvPr/>
        </p:nvSpPr>
        <p:spPr>
          <a:xfrm>
            <a:off x="6273800" y="4224338"/>
            <a:ext cx="854075" cy="307340"/>
          </a:xfrm>
          <a:prstGeom prst="rect">
            <a:avLst/>
          </a:prstGeom>
          <a:noFill/>
        </p:spPr>
        <p:txBody>
          <a:bodyPr lIns="0" tIns="0" rIns="0" bIns="0">
            <a:spAutoFit/>
          </a:bodyPr>
          <a:lstStyle/>
          <a:p>
            <a:pPr marR="0" algn="ctr" defTabSz="1216660" eaLnBrk="1" fontAlgn="auto" hangingPunct="1">
              <a:spcBef>
                <a:spcPct val="20000"/>
              </a:spcBef>
              <a:spcAft>
                <a:spcPts val="0"/>
              </a:spcAft>
              <a:buClrTx/>
              <a:buSzTx/>
              <a:buFontTx/>
              <a:defRPr/>
            </a:pPr>
            <a:r>
              <a:rPr kumimoji="0" lang="zh-CN" altLang="en-US" sz="2000" b="1" kern="1200" cap="none" spc="0" normalizeH="0" baseline="0" noProof="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总结二</a:t>
            </a:r>
            <a:endParaRPr kumimoji="0" lang="en-US" sz="2000" b="1" kern="1200" cap="none" spc="0" normalizeH="0" baseline="0" noProof="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422" name="矩形 15"/>
          <p:cNvSpPr/>
          <p:nvPr/>
        </p:nvSpPr>
        <p:spPr>
          <a:xfrm>
            <a:off x="760730" y="2094865"/>
            <a:ext cx="3315970" cy="2646680"/>
          </a:xfrm>
          <a:prstGeom prst="rect">
            <a:avLst/>
          </a:prstGeom>
          <a:noFill/>
          <a:ln w="9525">
            <a:noFill/>
          </a:ln>
        </p:spPr>
        <p:txBody>
          <a:bodyPr wrap="squar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20000"/>
              </a:lnSpc>
              <a:spcBef>
                <a:spcPct val="20000"/>
              </a:spcBef>
              <a:buFontTx/>
              <a:buNone/>
            </a:pPr>
            <a:r>
              <a:rPr lang="zh-CN" altLang="en-US" sz="2000" dirty="0">
                <a:solidFill>
                  <a:srgbClr val="262626"/>
                </a:solidFill>
                <a:latin typeface="微软雅黑" panose="020B0503020204020204" pitchFamily="34" charset="-122"/>
                <a:ea typeface="微软雅黑" panose="020B0503020204020204" pitchFamily="34" charset="-122"/>
                <a:sym typeface="Arial" panose="020B0604020202020204" pitchFamily="34" charset="0"/>
              </a:rPr>
              <a:t>本次项目做的不是很好，有些功能还存在缺陷，还存在一些</a:t>
            </a:r>
            <a:r>
              <a:rPr lang="en-US" altLang="zh-CN" sz="2000" dirty="0">
                <a:solidFill>
                  <a:srgbClr val="262626"/>
                </a:solidFill>
                <a:latin typeface="微软雅黑" panose="020B0503020204020204" pitchFamily="34" charset="-122"/>
                <a:ea typeface="微软雅黑" panose="020B0503020204020204" pitchFamily="34" charset="-122"/>
                <a:sym typeface="Arial" panose="020B0604020202020204" pitchFamily="34" charset="0"/>
              </a:rPr>
              <a:t>bug</a:t>
            </a:r>
            <a:r>
              <a:rPr lang="zh-CN" altLang="en-US" sz="2000" dirty="0">
                <a:solidFill>
                  <a:srgbClr val="262626"/>
                </a:solidFill>
                <a:latin typeface="微软雅黑" panose="020B0503020204020204" pitchFamily="34" charset="-122"/>
                <a:ea typeface="微软雅黑" panose="020B0503020204020204" pitchFamily="34" charset="-122"/>
                <a:sym typeface="Arial" panose="020B0604020202020204" pitchFamily="34" charset="0"/>
              </a:rPr>
              <a:t>尚未发现，如果在以后软件开发的过程中需要复用到此项目的代码，还需要进行修改一些隐藏的。</a:t>
            </a:r>
            <a:endParaRPr lang="zh-CN" altLang="en-US" sz="2000"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a:p>
            <a:pPr marL="0" lvl="0" indent="0" defTabSz="1216025" eaLnBrk="1" hangingPunct="1">
              <a:lnSpc>
                <a:spcPct val="120000"/>
              </a:lnSpc>
              <a:spcBef>
                <a:spcPct val="20000"/>
              </a:spcBef>
              <a:buFontTx/>
              <a:buNone/>
            </a:pPr>
            <a:endParaRPr lang="en-US" altLang="zh-CN" sz="2000"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423" name="矩形 16"/>
          <p:cNvSpPr/>
          <p:nvPr/>
        </p:nvSpPr>
        <p:spPr>
          <a:xfrm>
            <a:off x="8162925" y="2590800"/>
            <a:ext cx="3122613" cy="257810"/>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20000"/>
              </a:lnSpc>
              <a:spcBef>
                <a:spcPct val="20000"/>
              </a:spcBef>
              <a:buFontTx/>
              <a:buNone/>
            </a:pPr>
            <a:endParaRPr lang="en-US" altLang="zh-CN" sz="1400"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425" name="矩形 18"/>
          <p:cNvSpPr/>
          <p:nvPr/>
        </p:nvSpPr>
        <p:spPr>
          <a:xfrm>
            <a:off x="7882890" y="3675380"/>
            <a:ext cx="3402965" cy="1107440"/>
          </a:xfrm>
          <a:prstGeom prst="rect">
            <a:avLst/>
          </a:prstGeom>
          <a:noFill/>
          <a:ln w="9525">
            <a:noFill/>
          </a:ln>
        </p:spPr>
        <p:txBody>
          <a:bodyPr wrap="squar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20000"/>
              </a:lnSpc>
              <a:spcBef>
                <a:spcPct val="20000"/>
              </a:spcBef>
              <a:buFontTx/>
              <a:buNone/>
            </a:pPr>
            <a:r>
              <a:rPr lang="zh-CN" altLang="en-US" sz="2000" dirty="0">
                <a:solidFill>
                  <a:srgbClr val="262626"/>
                </a:solidFill>
                <a:latin typeface="微软雅黑" panose="020B0503020204020204" pitchFamily="34" charset="-122"/>
                <a:ea typeface="微软雅黑" panose="020B0503020204020204" pitchFamily="34" charset="-122"/>
                <a:sym typeface="Arial" panose="020B0604020202020204" pitchFamily="34" charset="0"/>
              </a:rPr>
              <a:t>通过软件工程课学到了很多新的知识，在将来软件开发的过程中将会有很大的帮助。</a:t>
            </a:r>
            <a:endParaRPr lang="zh-CN" altLang="en-US" sz="2000"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2297"/>
          <p:cNvPicPr>
            <a:picLocks noChangeAspect="1"/>
          </p:cNvPicPr>
          <p:nvPr/>
        </p:nvPicPr>
        <p:blipFill>
          <a:blip r:embed="rId1"/>
          <a:srcRect t="43295"/>
          <a:stretch>
            <a:fillRect/>
          </a:stretch>
        </p:blipFill>
        <p:spPr>
          <a:xfrm>
            <a:off x="0" y="0"/>
            <a:ext cx="12138025" cy="1206500"/>
          </a:xfrm>
          <a:prstGeom prst="rect">
            <a:avLst/>
          </a:prstGeom>
          <a:noFill/>
          <a:ln w="9525">
            <a:noFill/>
          </a:ln>
        </p:spPr>
      </p:pic>
      <p:grpSp>
        <p:nvGrpSpPr>
          <p:cNvPr id="19459" name="组合 2313"/>
          <p:cNvGrpSpPr/>
          <p:nvPr/>
        </p:nvGrpSpPr>
        <p:grpSpPr>
          <a:xfrm>
            <a:off x="2694305" y="2838450"/>
            <a:ext cx="7400925" cy="1468438"/>
            <a:chOff x="2472641" y="2478198"/>
            <a:chExt cx="7401550" cy="1468407"/>
          </a:xfrm>
        </p:grpSpPr>
        <p:sp>
          <p:nvSpPr>
            <p:cNvPr id="19473" name="文本框 2298"/>
            <p:cNvSpPr txBox="1"/>
            <p:nvPr/>
          </p:nvSpPr>
          <p:spPr>
            <a:xfrm>
              <a:off x="2472641" y="2478198"/>
              <a:ext cx="7401550" cy="110678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6600" dirty="0">
                  <a:solidFill>
                    <a:srgbClr val="608C7D"/>
                  </a:solidFill>
                  <a:latin typeface="汉仪南宫体简" pitchFamily="49" charset="-122"/>
                  <a:ea typeface="汉仪南宫体简" pitchFamily="49" charset="-122"/>
                </a:rPr>
                <a:t>    </a:t>
              </a:r>
              <a:r>
                <a:rPr lang="zh-CN" altLang="en-US" sz="6600" dirty="0">
                  <a:solidFill>
                    <a:srgbClr val="608C7D"/>
                  </a:solidFill>
                  <a:latin typeface="汉仪南宫体简" pitchFamily="49" charset="-122"/>
                  <a:ea typeface="汉仪南宫体简" pitchFamily="49" charset="-122"/>
                </a:rPr>
                <a:t>感谢聆听</a:t>
              </a:r>
              <a:endParaRPr lang="zh-CN" altLang="en-US" sz="6600" dirty="0">
                <a:solidFill>
                  <a:srgbClr val="608C7D"/>
                </a:solidFill>
                <a:latin typeface="汉仪南宫体简" pitchFamily="49" charset="-122"/>
                <a:ea typeface="汉仪南宫体简" pitchFamily="49" charset="-122"/>
              </a:endParaRPr>
            </a:p>
          </p:txBody>
        </p:sp>
        <p:sp>
          <p:nvSpPr>
            <p:cNvPr id="2300" name="文本框 2299"/>
            <p:cNvSpPr txBox="1"/>
            <p:nvPr/>
          </p:nvSpPr>
          <p:spPr>
            <a:xfrm>
              <a:off x="3269633" y="3608474"/>
              <a:ext cx="5807565" cy="338131"/>
            </a:xfrm>
            <a:prstGeom prst="rect">
              <a:avLst/>
            </a:prstGeom>
            <a:noFill/>
          </p:spPr>
          <p:txBody>
            <a:bodyPr>
              <a:spAutoFit/>
            </a:bodyPr>
            <a:lstStyle/>
            <a:p>
              <a:pPr marR="0" algn="dist" defTabSz="914400" eaLnBrk="1" fontAlgn="auto" hangingPunct="1">
                <a:spcBef>
                  <a:spcPts val="0"/>
                </a:spcBef>
                <a:spcAft>
                  <a:spcPts val="0"/>
                </a:spcAft>
                <a:buClrTx/>
                <a:buSzTx/>
                <a:buFontTx/>
                <a:defRPr/>
              </a:pPr>
              <a:r>
                <a:rPr kumimoji="0" lang="en-US" altLang="zh-CN" sz="1600" kern="1200" cap="none" spc="0" normalizeH="0" baseline="0" noProof="0" dirty="0">
                  <a:solidFill>
                    <a:schemeClr val="tx1">
                      <a:lumMod val="50000"/>
                      <a:lumOff val="50000"/>
                    </a:schemeClr>
                  </a:solidFill>
                  <a:latin typeface="微软雅黑" panose="020B0503020204020204" pitchFamily="34" charset="-122"/>
                  <a:ea typeface="微软雅黑" panose="020B0503020204020204" pitchFamily="34" charset="-122"/>
                  <a:cs typeface="+mn-cs"/>
                </a:rPr>
                <a:t>THE PROFESSIONAL POWERPOINT TEMPLATE</a:t>
              </a:r>
              <a:endParaRPr kumimoji="0" lang="zh-CN" altLang="en-US" sz="1600" kern="1200" cap="none" spc="0" normalizeH="0" baseline="0" noProof="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组合 2"/>
          <p:cNvGrpSpPr/>
          <p:nvPr/>
        </p:nvGrpSpPr>
        <p:grpSpPr>
          <a:xfrm>
            <a:off x="1276350" y="2373313"/>
            <a:ext cx="9467850" cy="2109787"/>
            <a:chOff x="1143505" y="1857375"/>
            <a:chExt cx="11483470" cy="2558627"/>
          </a:xfrm>
        </p:grpSpPr>
        <p:pic>
          <p:nvPicPr>
            <p:cNvPr id="5134" name="图片 1"/>
            <p:cNvPicPr>
              <a:picLocks noChangeAspect="1"/>
            </p:cNvPicPr>
            <p:nvPr/>
          </p:nvPicPr>
          <p:blipFill>
            <a:blip r:embed="rId1"/>
            <a:stretch>
              <a:fillRect/>
            </a:stretch>
          </p:blipFill>
          <p:spPr>
            <a:xfrm>
              <a:off x="1143505" y="1857375"/>
              <a:ext cx="2482345" cy="2558627"/>
            </a:xfrm>
            <a:prstGeom prst="rect">
              <a:avLst/>
            </a:prstGeom>
            <a:noFill/>
            <a:ln w="9525">
              <a:noFill/>
            </a:ln>
          </p:spPr>
        </p:pic>
        <p:pic>
          <p:nvPicPr>
            <p:cNvPr id="5135" name="图片 1697"/>
            <p:cNvPicPr>
              <a:picLocks noChangeAspect="1"/>
            </p:cNvPicPr>
            <p:nvPr/>
          </p:nvPicPr>
          <p:blipFill>
            <a:blip r:embed="rId1"/>
            <a:stretch>
              <a:fillRect/>
            </a:stretch>
          </p:blipFill>
          <p:spPr>
            <a:xfrm>
              <a:off x="4143880" y="1857375"/>
              <a:ext cx="2482345" cy="2558627"/>
            </a:xfrm>
            <a:prstGeom prst="rect">
              <a:avLst/>
            </a:prstGeom>
            <a:noFill/>
            <a:ln w="9525">
              <a:noFill/>
            </a:ln>
          </p:spPr>
        </p:pic>
        <p:pic>
          <p:nvPicPr>
            <p:cNvPr id="5136" name="图片 1698"/>
            <p:cNvPicPr>
              <a:picLocks noChangeAspect="1"/>
            </p:cNvPicPr>
            <p:nvPr/>
          </p:nvPicPr>
          <p:blipFill>
            <a:blip r:embed="rId1"/>
            <a:stretch>
              <a:fillRect/>
            </a:stretch>
          </p:blipFill>
          <p:spPr>
            <a:xfrm>
              <a:off x="7144255" y="1857375"/>
              <a:ext cx="2482345" cy="2558627"/>
            </a:xfrm>
            <a:prstGeom prst="rect">
              <a:avLst/>
            </a:prstGeom>
            <a:noFill/>
            <a:ln w="9525">
              <a:noFill/>
            </a:ln>
          </p:spPr>
        </p:pic>
        <p:pic>
          <p:nvPicPr>
            <p:cNvPr id="5137" name="图片 1699"/>
            <p:cNvPicPr>
              <a:picLocks noChangeAspect="1"/>
            </p:cNvPicPr>
            <p:nvPr/>
          </p:nvPicPr>
          <p:blipFill>
            <a:blip r:embed="rId1"/>
            <a:stretch>
              <a:fillRect/>
            </a:stretch>
          </p:blipFill>
          <p:spPr>
            <a:xfrm>
              <a:off x="10144630" y="1857375"/>
              <a:ext cx="2482345" cy="2558627"/>
            </a:xfrm>
            <a:prstGeom prst="rect">
              <a:avLst/>
            </a:prstGeom>
            <a:noFill/>
            <a:ln w="9525">
              <a:noFill/>
            </a:ln>
          </p:spPr>
        </p:pic>
      </p:grpSp>
      <p:sp>
        <p:nvSpPr>
          <p:cNvPr id="1701" name="文本框 1700"/>
          <p:cNvSpPr txBox="1"/>
          <p:nvPr/>
        </p:nvSpPr>
        <p:spPr>
          <a:xfrm>
            <a:off x="1284288" y="4911725"/>
            <a:ext cx="2155825" cy="40005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选题背景与意义</a:t>
            </a:r>
            <a:endParaRPr kumimoji="0" lang="zh-CN" altLang="en-US"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1702" name="文本框 1701"/>
          <p:cNvSpPr txBox="1"/>
          <p:nvPr/>
        </p:nvSpPr>
        <p:spPr>
          <a:xfrm>
            <a:off x="6329363" y="4911725"/>
            <a:ext cx="2154238" cy="39878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en-US" altLang="zh-CN"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系统设计</a:t>
            </a:r>
            <a:endParaRPr kumimoji="0" lang="zh-CN" altLang="en-US"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1703" name="文本框 1702"/>
          <p:cNvSpPr txBox="1"/>
          <p:nvPr/>
        </p:nvSpPr>
        <p:spPr>
          <a:xfrm>
            <a:off x="8696960" y="4939030"/>
            <a:ext cx="2252980" cy="398780"/>
          </a:xfrm>
          <a:prstGeom prst="rect">
            <a:avLst/>
          </a:prstGeom>
          <a:noFill/>
        </p:spPr>
        <p:txBody>
          <a:bodyPr wrap="square">
            <a:spAutoFit/>
          </a:bodyPr>
          <a:lstStyle/>
          <a:p>
            <a:pPr marR="0" defTabSz="914400" eaLnBrk="1" fontAlgn="auto" hangingPunct="1">
              <a:spcBef>
                <a:spcPts val="0"/>
              </a:spcBef>
              <a:spcAft>
                <a:spcPts val="0"/>
              </a:spcAft>
              <a:buClrTx/>
              <a:buSzTx/>
              <a:buFontTx/>
              <a:defRPr/>
            </a:pPr>
            <a:r>
              <a:rPr kumimoji="0" lang="en-US" altLang="zh-CN"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系统实现与总结</a:t>
            </a:r>
            <a:endParaRPr kumimoji="0" lang="zh-CN" altLang="en-US"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1704" name="文本框 1703"/>
          <p:cNvSpPr txBox="1"/>
          <p:nvPr/>
        </p:nvSpPr>
        <p:spPr>
          <a:xfrm>
            <a:off x="4114800" y="4911725"/>
            <a:ext cx="1317625" cy="39878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en-US" altLang="zh-CN"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需求分析</a:t>
            </a:r>
            <a:endParaRPr kumimoji="0" lang="zh-CN" altLang="en-US" sz="20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1705" name="文本框 1704"/>
          <p:cNvSpPr txBox="1"/>
          <p:nvPr/>
        </p:nvSpPr>
        <p:spPr>
          <a:xfrm>
            <a:off x="5562600" y="795338"/>
            <a:ext cx="1123950" cy="646113"/>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3600" kern="1200" cap="none" spc="0" normalizeH="0" baseline="0" noProof="0" dirty="0">
                <a:solidFill>
                  <a:schemeClr val="tx1">
                    <a:lumMod val="85000"/>
                    <a:lumOff val="15000"/>
                  </a:schemeClr>
                </a:solidFill>
                <a:latin typeface="楷体" panose="02010609060101010101" pitchFamily="49" charset="-122"/>
                <a:ea typeface="楷体" panose="02010609060101010101" pitchFamily="49" charset="-122"/>
                <a:cs typeface="+mn-cs"/>
              </a:rPr>
              <a:t>目录</a:t>
            </a:r>
            <a:endParaRPr kumimoji="0" lang="zh-CN" altLang="en-US" sz="3600" kern="1200" cap="none" spc="0" normalizeH="0" baseline="0" noProof="0" dirty="0">
              <a:solidFill>
                <a:schemeClr val="tx1">
                  <a:lumMod val="85000"/>
                  <a:lumOff val="15000"/>
                </a:schemeClr>
              </a:solidFill>
              <a:latin typeface="楷体" panose="02010609060101010101" pitchFamily="49" charset="-122"/>
              <a:ea typeface="楷体" panose="02010609060101010101" pitchFamily="49" charset="-122"/>
              <a:cs typeface="+mn-cs"/>
            </a:endParaRPr>
          </a:p>
        </p:txBody>
      </p:sp>
      <p:cxnSp>
        <p:nvCxnSpPr>
          <p:cNvPr id="1706" name="直接连接符 1705"/>
          <p:cNvCxnSpPr/>
          <p:nvPr/>
        </p:nvCxnSpPr>
        <p:spPr>
          <a:xfrm>
            <a:off x="5688013" y="1431925"/>
            <a:ext cx="9112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07" name="文本框 1706"/>
          <p:cNvSpPr txBox="1"/>
          <p:nvPr/>
        </p:nvSpPr>
        <p:spPr>
          <a:xfrm>
            <a:off x="5646738" y="1462088"/>
            <a:ext cx="1317625" cy="276225"/>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en-US" altLang="zh-CN" sz="12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CONTENTS</a:t>
            </a:r>
            <a:endParaRPr kumimoji="0" lang="zh-CN" altLang="en-US" sz="120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130" name="文本框 3"/>
          <p:cNvSpPr txBox="1"/>
          <p:nvPr/>
        </p:nvSpPr>
        <p:spPr>
          <a:xfrm>
            <a:off x="1763713" y="3033713"/>
            <a:ext cx="1255712"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5400" i="1" dirty="0">
                <a:solidFill>
                  <a:srgbClr val="FAD585"/>
                </a:solidFill>
                <a:latin typeface="微软雅黑" panose="020B0503020204020204" pitchFamily="34" charset="-122"/>
                <a:ea typeface="微软雅黑" panose="020B0503020204020204" pitchFamily="34" charset="-122"/>
              </a:rPr>
              <a:t>01</a:t>
            </a:r>
            <a:endParaRPr lang="zh-CN" altLang="en-US" sz="5400" i="1" dirty="0">
              <a:solidFill>
                <a:srgbClr val="FAD585"/>
              </a:solidFill>
              <a:latin typeface="微软雅黑" panose="020B0503020204020204" pitchFamily="34" charset="-122"/>
              <a:ea typeface="微软雅黑" panose="020B0503020204020204" pitchFamily="34" charset="-122"/>
            </a:endParaRPr>
          </a:p>
        </p:txBody>
      </p:sp>
      <p:sp>
        <p:nvSpPr>
          <p:cNvPr id="5131" name="文本框 1719"/>
          <p:cNvSpPr txBox="1"/>
          <p:nvPr/>
        </p:nvSpPr>
        <p:spPr>
          <a:xfrm>
            <a:off x="4232275" y="3033713"/>
            <a:ext cx="1255713"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5400" i="1" dirty="0">
                <a:solidFill>
                  <a:srgbClr val="F298A2"/>
                </a:solidFill>
                <a:latin typeface="微软雅黑" panose="020B0503020204020204" pitchFamily="34" charset="-122"/>
                <a:ea typeface="微软雅黑" panose="020B0503020204020204" pitchFamily="34" charset="-122"/>
              </a:rPr>
              <a:t>02</a:t>
            </a:r>
            <a:endParaRPr lang="zh-CN" altLang="en-US" sz="5400" i="1" dirty="0">
              <a:solidFill>
                <a:srgbClr val="F298A2"/>
              </a:solidFill>
              <a:latin typeface="微软雅黑" panose="020B0503020204020204" pitchFamily="34" charset="-122"/>
              <a:ea typeface="微软雅黑" panose="020B0503020204020204" pitchFamily="34" charset="-122"/>
            </a:endParaRPr>
          </a:p>
        </p:txBody>
      </p:sp>
      <p:sp>
        <p:nvSpPr>
          <p:cNvPr id="5132" name="文本框 1720"/>
          <p:cNvSpPr txBox="1"/>
          <p:nvPr/>
        </p:nvSpPr>
        <p:spPr>
          <a:xfrm>
            <a:off x="6723063" y="3033713"/>
            <a:ext cx="1255712"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5400" i="1" dirty="0">
                <a:solidFill>
                  <a:srgbClr val="A6A6A6"/>
                </a:solidFill>
                <a:latin typeface="微软雅黑" panose="020B0503020204020204" pitchFamily="34" charset="-122"/>
                <a:ea typeface="微软雅黑" panose="020B0503020204020204" pitchFamily="34" charset="-122"/>
              </a:rPr>
              <a:t>03</a:t>
            </a:r>
            <a:endParaRPr lang="zh-CN" altLang="en-US" sz="5400" i="1" dirty="0">
              <a:solidFill>
                <a:srgbClr val="A6A6A6"/>
              </a:solidFill>
              <a:latin typeface="微软雅黑" panose="020B0503020204020204" pitchFamily="34" charset="-122"/>
              <a:ea typeface="微软雅黑" panose="020B0503020204020204" pitchFamily="34" charset="-122"/>
            </a:endParaRPr>
          </a:p>
        </p:txBody>
      </p:sp>
      <p:sp>
        <p:nvSpPr>
          <p:cNvPr id="5133" name="文本框 1721"/>
          <p:cNvSpPr txBox="1"/>
          <p:nvPr/>
        </p:nvSpPr>
        <p:spPr>
          <a:xfrm>
            <a:off x="9185275" y="3033713"/>
            <a:ext cx="1255713"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5400" i="1" dirty="0">
                <a:solidFill>
                  <a:srgbClr val="AAD8D4"/>
                </a:solidFill>
                <a:latin typeface="微软雅黑" panose="020B0503020204020204" pitchFamily="34" charset="-122"/>
                <a:ea typeface="微软雅黑" panose="020B0503020204020204" pitchFamily="34" charset="-122"/>
              </a:rPr>
              <a:t>04</a:t>
            </a:r>
            <a:endParaRPr lang="zh-CN" altLang="en-US" sz="5400" i="1" dirty="0">
              <a:solidFill>
                <a:srgbClr val="AAD8D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4735513" y="409575"/>
            <a:ext cx="2951163" cy="522288"/>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选题背景与意义</a:t>
            </a:r>
            <a:endPar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149" name="图片 6"/>
          <p:cNvPicPr>
            <a:picLocks noChangeAspect="1"/>
          </p:cNvPicPr>
          <p:nvPr/>
        </p:nvPicPr>
        <p:blipFill>
          <a:blip r:embed="rId2"/>
          <a:stretch>
            <a:fillRect/>
          </a:stretch>
        </p:blipFill>
        <p:spPr>
          <a:xfrm>
            <a:off x="1171575" y="1455738"/>
            <a:ext cx="3187700" cy="4021137"/>
          </a:xfrm>
          <a:prstGeom prst="rect">
            <a:avLst/>
          </a:prstGeom>
          <a:noFill/>
          <a:ln w="9525">
            <a:noFill/>
          </a:ln>
        </p:spPr>
      </p:pic>
      <p:sp>
        <p:nvSpPr>
          <p:cNvPr id="6150" name="文本框 7"/>
          <p:cNvSpPr txBox="1"/>
          <p:nvPr/>
        </p:nvSpPr>
        <p:spPr>
          <a:xfrm>
            <a:off x="5816600" y="1885950"/>
            <a:ext cx="2749550"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400" b="1" dirty="0">
                <a:latin typeface="微软雅黑" panose="020B0503020204020204" pitchFamily="34" charset="-122"/>
                <a:ea typeface="微软雅黑" panose="020B0503020204020204" pitchFamily="34" charset="-122"/>
              </a:rPr>
              <a:t>背景</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5886450" y="2599690"/>
            <a:ext cx="5680710" cy="2656840"/>
          </a:xfrm>
          <a:prstGeom prst="rect">
            <a:avLst/>
          </a:prstGeom>
          <a:noFill/>
        </p:spPr>
        <p:txBody>
          <a:bodyPr wrap="square" lIns="0" tIns="0" rIns="0" bIns="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本系统的名称为高校教务微信公众平台。随着移动通信技术的飞速发展，越来越多的人使用智能手机上网，在我国高校学生中已基本普及。大学生的日常活动以学习为主，移动学习方便、快捷的特点，得到了越来越多学生的青睐，为适应新形势下教学管理工作的需要，进一步探索新媒体时代教务管理工作的有效途径，充分认识并利用新媒体的优势，有效地利用好微信公众平台，实行高校教务工作的精细化管理</a:t>
            </a:r>
            <a:r>
              <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a:t>
            </a:r>
            <a:endPar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p:txBody>
      </p:sp>
      <p:cxnSp>
        <p:nvCxnSpPr>
          <p:cNvPr id="10" name="直接连接符 9"/>
          <p:cNvCxnSpPr/>
          <p:nvPr/>
        </p:nvCxnSpPr>
        <p:spPr>
          <a:xfrm>
            <a:off x="5464175" y="2105025"/>
            <a:ext cx="0" cy="319563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4735513" y="409575"/>
            <a:ext cx="2951163" cy="522288"/>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选题背景与意义</a:t>
            </a:r>
            <a:endPar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173" name="组合 6"/>
          <p:cNvGrpSpPr/>
          <p:nvPr/>
        </p:nvGrpSpPr>
        <p:grpSpPr>
          <a:xfrm>
            <a:off x="4092575" y="2418080"/>
            <a:ext cx="1844040" cy="3456305"/>
            <a:chOff x="5093668" y="2276452"/>
            <a:chExt cx="2155989" cy="3499507"/>
          </a:xfrm>
        </p:grpSpPr>
        <p:sp>
          <p:nvSpPr>
            <p:cNvPr id="8" name="Shape 794"/>
            <p:cNvSpPr/>
            <p:nvPr/>
          </p:nvSpPr>
          <p:spPr>
            <a:xfrm>
              <a:off x="5835086" y="5002701"/>
              <a:ext cx="885892" cy="747853"/>
            </a:xfrm>
            <a:custGeom>
              <a:avLst/>
              <a:gdLst/>
              <a:ahLst/>
              <a:cxnLst>
                <a:cxn ang="0">
                  <a:pos x="wd2" y="hd2"/>
                </a:cxn>
                <a:cxn ang="5400000">
                  <a:pos x="wd2" y="hd2"/>
                </a:cxn>
                <a:cxn ang="10800000">
                  <a:pos x="wd2" y="hd2"/>
                </a:cxn>
                <a:cxn ang="16200000">
                  <a:pos x="wd2" y="hd2"/>
                </a:cxn>
              </a:cxnLst>
              <a:rect l="0" t="0" r="r" b="b"/>
              <a:pathLst>
                <a:path w="21600" h="21510" extrusionOk="0">
                  <a:moveTo>
                    <a:pt x="1148" y="18936"/>
                  </a:moveTo>
                  <a:lnTo>
                    <a:pt x="0" y="0"/>
                  </a:lnTo>
                  <a:lnTo>
                    <a:pt x="21600" y="60"/>
                  </a:lnTo>
                  <a:lnTo>
                    <a:pt x="20137" y="18999"/>
                  </a:lnTo>
                  <a:cubicBezTo>
                    <a:pt x="17349" y="20563"/>
                    <a:pt x="14313" y="21416"/>
                    <a:pt x="11227" y="21502"/>
                  </a:cubicBezTo>
                  <a:cubicBezTo>
                    <a:pt x="7741" y="21600"/>
                    <a:pt x="4289" y="20721"/>
                    <a:pt x="1148" y="18936"/>
                  </a:cubicBezTo>
                  <a:close/>
                </a:path>
              </a:pathLst>
            </a:custGeom>
            <a:solidFill>
              <a:srgbClr val="A0A0A3"/>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pPr>
              <a:endParaRPr kumimoji="0" sz="2400" b="0" i="0" u="none" strike="noStrike" kern="0" cap="none" spc="0" normalizeH="0" baseline="0" noProof="0">
                <a:ln>
                  <a:noFill/>
                </a:ln>
                <a:solidFill>
                  <a:srgbClr val="070707"/>
                </a:solidFill>
                <a:effectLst/>
                <a:uLnTx/>
                <a:uFillTx/>
                <a:latin typeface="+mn-lt"/>
                <a:ea typeface="+mn-ea"/>
                <a:cs typeface="+mn-cs"/>
              </a:endParaRPr>
            </a:p>
          </p:txBody>
        </p:sp>
        <p:sp>
          <p:nvSpPr>
            <p:cNvPr id="9" name="Shape 795"/>
            <p:cNvSpPr/>
            <p:nvPr/>
          </p:nvSpPr>
          <p:spPr>
            <a:xfrm>
              <a:off x="5882715" y="5536201"/>
              <a:ext cx="781109" cy="2397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10" name="Shape 796"/>
            <p:cNvSpPr/>
            <p:nvPr/>
          </p:nvSpPr>
          <p:spPr>
            <a:xfrm>
              <a:off x="5716015" y="4810578"/>
              <a:ext cx="1124036" cy="2397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11" name="Shape 797"/>
            <p:cNvSpPr/>
            <p:nvPr/>
          </p:nvSpPr>
          <p:spPr>
            <a:xfrm>
              <a:off x="5717602" y="4855036"/>
              <a:ext cx="1122448" cy="73039"/>
            </a:xfrm>
            <a:prstGeom prst="rect">
              <a:avLst/>
            </a:prstGeom>
            <a:solidFill>
              <a:srgbClr val="7C7D7F"/>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12" name="Shape 798"/>
            <p:cNvSpPr/>
            <p:nvPr/>
          </p:nvSpPr>
          <p:spPr>
            <a:xfrm>
              <a:off x="5716015" y="4732775"/>
              <a:ext cx="1124036" cy="2397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13" name="Shape 799"/>
            <p:cNvSpPr/>
            <p:nvPr/>
          </p:nvSpPr>
          <p:spPr>
            <a:xfrm>
              <a:off x="5816035" y="4753417"/>
              <a:ext cx="923995" cy="1984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14" name="Shape 800"/>
            <p:cNvSpPr/>
            <p:nvPr/>
          </p:nvSpPr>
          <p:spPr>
            <a:xfrm>
              <a:off x="5093668" y="2276452"/>
              <a:ext cx="2155989" cy="2673852"/>
            </a:xfrm>
            <a:custGeom>
              <a:avLst/>
              <a:gdLst/>
              <a:ahLst/>
              <a:cxnLst>
                <a:cxn ang="0">
                  <a:pos x="wd2" y="hd2"/>
                </a:cxn>
                <a:cxn ang="5400000">
                  <a:pos x="wd2" y="hd2"/>
                </a:cxn>
                <a:cxn ang="10800000">
                  <a:pos x="wd2" y="hd2"/>
                </a:cxn>
                <a:cxn ang="16200000">
                  <a:pos x="wd2" y="hd2"/>
                </a:cxn>
              </a:cxnLst>
              <a:rect l="0" t="0" r="r" b="b"/>
              <a:pathLst>
                <a:path w="21600" h="21479" extrusionOk="0">
                  <a:moveTo>
                    <a:pt x="10757" y="21467"/>
                  </a:moveTo>
                  <a:lnTo>
                    <a:pt x="11826" y="19116"/>
                  </a:lnTo>
                  <a:cubicBezTo>
                    <a:pt x="12087" y="18607"/>
                    <a:pt x="12190" y="18055"/>
                    <a:pt x="12127" y="17507"/>
                  </a:cubicBezTo>
                  <a:cubicBezTo>
                    <a:pt x="12066" y="16967"/>
                    <a:pt x="11844" y="16447"/>
                    <a:pt x="11481" y="15989"/>
                  </a:cubicBezTo>
                  <a:cubicBezTo>
                    <a:pt x="10958" y="15432"/>
                    <a:pt x="10650" y="14765"/>
                    <a:pt x="10593" y="14069"/>
                  </a:cubicBezTo>
                  <a:cubicBezTo>
                    <a:pt x="10543" y="13451"/>
                    <a:pt x="10694" y="12833"/>
                    <a:pt x="11032" y="12276"/>
                  </a:cubicBezTo>
                  <a:cubicBezTo>
                    <a:pt x="11247" y="11900"/>
                    <a:pt x="11398" y="11502"/>
                    <a:pt x="11480" y="11093"/>
                  </a:cubicBezTo>
                  <a:cubicBezTo>
                    <a:pt x="11739" y="9816"/>
                    <a:pt x="11333" y="8509"/>
                    <a:pt x="10359" y="7478"/>
                  </a:cubicBezTo>
                  <a:cubicBezTo>
                    <a:pt x="9315" y="7680"/>
                    <a:pt x="8234" y="7623"/>
                    <a:pt x="7252" y="7330"/>
                  </a:cubicBezTo>
                  <a:cubicBezTo>
                    <a:pt x="6258" y="7034"/>
                    <a:pt x="5388" y="6505"/>
                    <a:pt x="4707" y="5826"/>
                  </a:cubicBezTo>
                  <a:cubicBezTo>
                    <a:pt x="3547" y="4668"/>
                    <a:pt x="3056" y="3186"/>
                    <a:pt x="2010" y="1975"/>
                  </a:cubicBezTo>
                  <a:cubicBezTo>
                    <a:pt x="1468" y="1348"/>
                    <a:pt x="787" y="803"/>
                    <a:pt x="0" y="370"/>
                  </a:cubicBezTo>
                  <a:cubicBezTo>
                    <a:pt x="1660" y="-78"/>
                    <a:pt x="3449" y="-120"/>
                    <a:pt x="5139" y="248"/>
                  </a:cubicBezTo>
                  <a:cubicBezTo>
                    <a:pt x="6349" y="512"/>
                    <a:pt x="7473" y="980"/>
                    <a:pt x="8438" y="1621"/>
                  </a:cubicBezTo>
                  <a:cubicBezTo>
                    <a:pt x="9203" y="2075"/>
                    <a:pt x="9799" y="2687"/>
                    <a:pt x="10163" y="3392"/>
                  </a:cubicBezTo>
                  <a:cubicBezTo>
                    <a:pt x="10372" y="3796"/>
                    <a:pt x="10499" y="4221"/>
                    <a:pt x="10600" y="4648"/>
                  </a:cubicBezTo>
                  <a:cubicBezTo>
                    <a:pt x="10712" y="5119"/>
                    <a:pt x="10794" y="5597"/>
                    <a:pt x="10843" y="6078"/>
                  </a:cubicBezTo>
                  <a:cubicBezTo>
                    <a:pt x="10783" y="5109"/>
                    <a:pt x="11193" y="4158"/>
                    <a:pt x="11988" y="3427"/>
                  </a:cubicBezTo>
                  <a:cubicBezTo>
                    <a:pt x="12845" y="2638"/>
                    <a:pt x="14073" y="2171"/>
                    <a:pt x="15377" y="2138"/>
                  </a:cubicBezTo>
                  <a:cubicBezTo>
                    <a:pt x="15817" y="2132"/>
                    <a:pt x="16257" y="2143"/>
                    <a:pt x="16695" y="2170"/>
                  </a:cubicBezTo>
                  <a:cubicBezTo>
                    <a:pt x="17653" y="2229"/>
                    <a:pt x="18610" y="2366"/>
                    <a:pt x="19564" y="2270"/>
                  </a:cubicBezTo>
                  <a:cubicBezTo>
                    <a:pt x="20292" y="2196"/>
                    <a:pt x="20988" y="1990"/>
                    <a:pt x="21600" y="1665"/>
                  </a:cubicBezTo>
                  <a:cubicBezTo>
                    <a:pt x="21494" y="2265"/>
                    <a:pt x="21291" y="2848"/>
                    <a:pt x="20996" y="3400"/>
                  </a:cubicBezTo>
                  <a:cubicBezTo>
                    <a:pt x="20283" y="4737"/>
                    <a:pt x="19059" y="5869"/>
                    <a:pt x="17479" y="6621"/>
                  </a:cubicBezTo>
                  <a:cubicBezTo>
                    <a:pt x="15712" y="7462"/>
                    <a:pt x="13624" y="7760"/>
                    <a:pt x="11603" y="7460"/>
                  </a:cubicBezTo>
                  <a:cubicBezTo>
                    <a:pt x="12335" y="8506"/>
                    <a:pt x="12685" y="9696"/>
                    <a:pt x="12611" y="10894"/>
                  </a:cubicBezTo>
                  <a:cubicBezTo>
                    <a:pt x="12581" y="11375"/>
                    <a:pt x="12483" y="11852"/>
                    <a:pt x="12318" y="12315"/>
                  </a:cubicBezTo>
                  <a:cubicBezTo>
                    <a:pt x="12083" y="12932"/>
                    <a:pt x="12052" y="13588"/>
                    <a:pt x="12228" y="14218"/>
                  </a:cubicBezTo>
                  <a:cubicBezTo>
                    <a:pt x="12399" y="14829"/>
                    <a:pt x="12759" y="15396"/>
                    <a:pt x="13275" y="15866"/>
                  </a:cubicBezTo>
                  <a:cubicBezTo>
                    <a:pt x="13683" y="16262"/>
                    <a:pt x="13946" y="16741"/>
                    <a:pt x="14038" y="17249"/>
                  </a:cubicBezTo>
                  <a:cubicBezTo>
                    <a:pt x="14095" y="17569"/>
                    <a:pt x="14083" y="17892"/>
                    <a:pt x="14040" y="18210"/>
                  </a:cubicBezTo>
                  <a:cubicBezTo>
                    <a:pt x="13995" y="18536"/>
                    <a:pt x="13919" y="18860"/>
                    <a:pt x="13809" y="19179"/>
                  </a:cubicBezTo>
                  <a:lnTo>
                    <a:pt x="13048" y="21457"/>
                  </a:lnTo>
                  <a:cubicBezTo>
                    <a:pt x="12637" y="21471"/>
                    <a:pt x="12227" y="21478"/>
                    <a:pt x="11816" y="21479"/>
                  </a:cubicBezTo>
                  <a:cubicBezTo>
                    <a:pt x="11463" y="21480"/>
                    <a:pt x="11110" y="21476"/>
                    <a:pt x="10757" y="21467"/>
                  </a:cubicBezTo>
                  <a:close/>
                </a:path>
              </a:pathLst>
            </a:custGeom>
            <a:solidFill>
              <a:srgbClr val="90D049"/>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pPr>
              <a:endParaRPr kumimoji="0" sz="2400" b="0" i="0" u="none" strike="noStrike" kern="0" cap="none" spc="0" normalizeH="0" baseline="0" noProof="0">
                <a:ln>
                  <a:noFill/>
                </a:ln>
                <a:solidFill>
                  <a:srgbClr val="070707"/>
                </a:solidFill>
                <a:effectLst/>
                <a:uLnTx/>
                <a:uFillTx/>
                <a:latin typeface="+mn-lt"/>
                <a:ea typeface="+mn-ea"/>
                <a:cs typeface="+mn-cs"/>
              </a:endParaRPr>
            </a:p>
          </p:txBody>
        </p:sp>
      </p:grpSp>
      <p:grpSp>
        <p:nvGrpSpPr>
          <p:cNvPr id="7174" name="组合 14"/>
          <p:cNvGrpSpPr/>
          <p:nvPr/>
        </p:nvGrpSpPr>
        <p:grpSpPr>
          <a:xfrm>
            <a:off x="588645" y="4083685"/>
            <a:ext cx="1455420" cy="1623695"/>
            <a:chOff x="1357385" y="3548581"/>
            <a:chExt cx="1692670" cy="2227378"/>
          </a:xfrm>
        </p:grpSpPr>
        <p:sp>
          <p:nvSpPr>
            <p:cNvPr id="16" name="Shape 776"/>
            <p:cNvSpPr/>
            <p:nvPr/>
          </p:nvSpPr>
          <p:spPr>
            <a:xfrm>
              <a:off x="1489178" y="5002806"/>
              <a:ext cx="884444" cy="747752"/>
            </a:xfrm>
            <a:custGeom>
              <a:avLst/>
              <a:gdLst/>
              <a:ahLst/>
              <a:cxnLst>
                <a:cxn ang="0">
                  <a:pos x="wd2" y="hd2"/>
                </a:cxn>
                <a:cxn ang="5400000">
                  <a:pos x="wd2" y="hd2"/>
                </a:cxn>
                <a:cxn ang="10800000">
                  <a:pos x="wd2" y="hd2"/>
                </a:cxn>
                <a:cxn ang="16200000">
                  <a:pos x="wd2" y="hd2"/>
                </a:cxn>
              </a:cxnLst>
              <a:rect l="0" t="0" r="r" b="b"/>
              <a:pathLst>
                <a:path w="21600" h="21510" extrusionOk="0">
                  <a:moveTo>
                    <a:pt x="1148" y="18936"/>
                  </a:moveTo>
                  <a:lnTo>
                    <a:pt x="0" y="0"/>
                  </a:lnTo>
                  <a:lnTo>
                    <a:pt x="21600" y="60"/>
                  </a:lnTo>
                  <a:lnTo>
                    <a:pt x="20137" y="18999"/>
                  </a:lnTo>
                  <a:cubicBezTo>
                    <a:pt x="17349" y="20563"/>
                    <a:pt x="14313" y="21416"/>
                    <a:pt x="11227" y="21502"/>
                  </a:cubicBezTo>
                  <a:cubicBezTo>
                    <a:pt x="7741" y="21600"/>
                    <a:pt x="4289" y="20721"/>
                    <a:pt x="1148" y="18936"/>
                  </a:cubicBezTo>
                  <a:close/>
                </a:path>
              </a:pathLst>
            </a:custGeom>
            <a:solidFill>
              <a:srgbClr val="A0A0A3"/>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pPr>
              <a:endParaRPr kumimoji="0" sz="2400" b="0" i="0" u="none" strike="noStrike" kern="0" cap="none" spc="0" normalizeH="0" baseline="0" noProof="0">
                <a:ln>
                  <a:noFill/>
                </a:ln>
                <a:solidFill>
                  <a:srgbClr val="070707"/>
                </a:solidFill>
                <a:effectLst/>
                <a:uLnTx/>
                <a:uFillTx/>
                <a:latin typeface="+mn-lt"/>
                <a:ea typeface="+mn-ea"/>
                <a:cs typeface="+mn-cs"/>
              </a:endParaRPr>
            </a:p>
          </p:txBody>
        </p:sp>
        <p:sp>
          <p:nvSpPr>
            <p:cNvPr id="17" name="Shape 777"/>
            <p:cNvSpPr/>
            <p:nvPr/>
          </p:nvSpPr>
          <p:spPr>
            <a:xfrm>
              <a:off x="1536814" y="5536234"/>
              <a:ext cx="781232" cy="2397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18" name="Shape 778"/>
            <p:cNvSpPr/>
            <p:nvPr/>
          </p:nvSpPr>
          <p:spPr>
            <a:xfrm>
              <a:off x="1370088" y="4810709"/>
              <a:ext cx="1122624" cy="239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19" name="Shape 779"/>
            <p:cNvSpPr/>
            <p:nvPr/>
          </p:nvSpPr>
          <p:spPr>
            <a:xfrm>
              <a:off x="1370088" y="4855161"/>
              <a:ext cx="1122624" cy="73029"/>
            </a:xfrm>
            <a:prstGeom prst="rect">
              <a:avLst/>
            </a:prstGeom>
            <a:solidFill>
              <a:srgbClr val="7C7D7F"/>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20" name="Shape 780"/>
            <p:cNvSpPr/>
            <p:nvPr/>
          </p:nvSpPr>
          <p:spPr>
            <a:xfrm>
              <a:off x="1370088" y="4732917"/>
              <a:ext cx="1122624" cy="2397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21" name="Shape 781"/>
            <p:cNvSpPr/>
            <p:nvPr/>
          </p:nvSpPr>
          <p:spPr>
            <a:xfrm>
              <a:off x="1470123" y="4753556"/>
              <a:ext cx="924141" cy="1984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22" name="Shape 782"/>
            <p:cNvSpPr/>
            <p:nvPr/>
          </p:nvSpPr>
          <p:spPr>
            <a:xfrm>
              <a:off x="1357385" y="3548581"/>
              <a:ext cx="1578343" cy="1403422"/>
            </a:xfrm>
            <a:custGeom>
              <a:avLst/>
              <a:gdLst/>
              <a:ahLst/>
              <a:cxnLst>
                <a:cxn ang="0">
                  <a:pos x="wd2" y="hd2"/>
                </a:cxn>
                <a:cxn ang="5400000">
                  <a:pos x="wd2" y="hd2"/>
                </a:cxn>
                <a:cxn ang="10800000">
                  <a:pos x="wd2" y="hd2"/>
                </a:cxn>
                <a:cxn ang="16200000">
                  <a:pos x="wd2" y="hd2"/>
                </a:cxn>
              </a:cxnLst>
              <a:rect l="0" t="0" r="r" b="b"/>
              <a:pathLst>
                <a:path w="21491" h="21294" extrusionOk="0">
                  <a:moveTo>
                    <a:pt x="6799" y="21285"/>
                  </a:moveTo>
                  <a:lnTo>
                    <a:pt x="6819" y="18455"/>
                  </a:lnTo>
                  <a:cubicBezTo>
                    <a:pt x="6863" y="17887"/>
                    <a:pt x="6774" y="17316"/>
                    <a:pt x="6561" y="16798"/>
                  </a:cubicBezTo>
                  <a:cubicBezTo>
                    <a:pt x="6351" y="16286"/>
                    <a:pt x="6027" y="15843"/>
                    <a:pt x="5620" y="15510"/>
                  </a:cubicBezTo>
                  <a:lnTo>
                    <a:pt x="1759" y="11676"/>
                  </a:lnTo>
                  <a:cubicBezTo>
                    <a:pt x="907" y="10760"/>
                    <a:pt x="330" y="9573"/>
                    <a:pt x="105" y="8278"/>
                  </a:cubicBezTo>
                  <a:cubicBezTo>
                    <a:pt x="-109" y="7048"/>
                    <a:pt x="5" y="5775"/>
                    <a:pt x="433" y="4616"/>
                  </a:cubicBezTo>
                  <a:cubicBezTo>
                    <a:pt x="1260" y="2489"/>
                    <a:pt x="2907" y="893"/>
                    <a:pt x="4912" y="276"/>
                  </a:cubicBezTo>
                  <a:cubicBezTo>
                    <a:pt x="6800" y="-305"/>
                    <a:pt x="8820" y="42"/>
                    <a:pt x="10463" y="1230"/>
                  </a:cubicBezTo>
                  <a:cubicBezTo>
                    <a:pt x="12349" y="1490"/>
                    <a:pt x="14127" y="2356"/>
                    <a:pt x="15581" y="3721"/>
                  </a:cubicBezTo>
                  <a:cubicBezTo>
                    <a:pt x="17090" y="5139"/>
                    <a:pt x="18160" y="6987"/>
                    <a:pt x="19073" y="8883"/>
                  </a:cubicBezTo>
                  <a:cubicBezTo>
                    <a:pt x="20033" y="10875"/>
                    <a:pt x="20845" y="12975"/>
                    <a:pt x="21491" y="15165"/>
                  </a:cubicBezTo>
                  <a:cubicBezTo>
                    <a:pt x="20216" y="14732"/>
                    <a:pt x="18976" y="14219"/>
                    <a:pt x="17776" y="13631"/>
                  </a:cubicBezTo>
                  <a:cubicBezTo>
                    <a:pt x="14917" y="12232"/>
                    <a:pt x="12126" y="10307"/>
                    <a:pt x="10640" y="7135"/>
                  </a:cubicBezTo>
                  <a:cubicBezTo>
                    <a:pt x="9891" y="5537"/>
                    <a:pt x="9566" y="3734"/>
                    <a:pt x="9706" y="1938"/>
                  </a:cubicBezTo>
                  <a:cubicBezTo>
                    <a:pt x="8299" y="1023"/>
                    <a:pt x="6615" y="800"/>
                    <a:pt x="5055" y="1321"/>
                  </a:cubicBezTo>
                  <a:cubicBezTo>
                    <a:pt x="3429" y="1864"/>
                    <a:pt x="2093" y="3163"/>
                    <a:pt x="1387" y="4884"/>
                  </a:cubicBezTo>
                  <a:cubicBezTo>
                    <a:pt x="1036" y="5805"/>
                    <a:pt x="943" y="6823"/>
                    <a:pt x="1121" y="7804"/>
                  </a:cubicBezTo>
                  <a:cubicBezTo>
                    <a:pt x="1323" y="8924"/>
                    <a:pt x="1864" y="9933"/>
                    <a:pt x="2654" y="10661"/>
                  </a:cubicBezTo>
                  <a:lnTo>
                    <a:pt x="7427" y="15295"/>
                  </a:lnTo>
                  <a:cubicBezTo>
                    <a:pt x="7905" y="15696"/>
                    <a:pt x="8277" y="16233"/>
                    <a:pt x="8505" y="16850"/>
                  </a:cubicBezTo>
                  <a:cubicBezTo>
                    <a:pt x="8687" y="17343"/>
                    <a:pt x="8772" y="17874"/>
                    <a:pt x="8754" y="18406"/>
                  </a:cubicBezTo>
                  <a:lnTo>
                    <a:pt x="8754" y="21283"/>
                  </a:lnTo>
                  <a:cubicBezTo>
                    <a:pt x="8460" y="21289"/>
                    <a:pt x="8166" y="21293"/>
                    <a:pt x="7872" y="21294"/>
                  </a:cubicBezTo>
                  <a:cubicBezTo>
                    <a:pt x="7515" y="21295"/>
                    <a:pt x="7157" y="21292"/>
                    <a:pt x="6799" y="21285"/>
                  </a:cubicBezTo>
                  <a:close/>
                </a:path>
              </a:pathLst>
            </a:custGeom>
            <a:solidFill>
              <a:srgbClr val="90D049"/>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pPr>
              <a:endParaRPr kumimoji="0" sz="2400" b="0" i="0" u="none" strike="noStrike" kern="0" cap="none" spc="0" normalizeH="0" baseline="0" noProof="0">
                <a:ln>
                  <a:noFill/>
                </a:ln>
                <a:solidFill>
                  <a:srgbClr val="070707"/>
                </a:solidFill>
                <a:effectLst/>
                <a:uLnTx/>
                <a:uFillTx/>
                <a:latin typeface="+mn-lt"/>
                <a:ea typeface="+mn-ea"/>
                <a:cs typeface="+mn-cs"/>
              </a:endParaRPr>
            </a:p>
          </p:txBody>
        </p:sp>
        <p:sp>
          <p:nvSpPr>
            <p:cNvPr id="23" name="Shape 783"/>
            <p:cNvSpPr/>
            <p:nvPr/>
          </p:nvSpPr>
          <p:spPr>
            <a:xfrm>
              <a:off x="2391088" y="3686701"/>
              <a:ext cx="658967" cy="6064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05" y="1139"/>
                    <a:pt x="4410" y="2706"/>
                    <a:pt x="6217" y="4632"/>
                  </a:cubicBezTo>
                  <a:cubicBezTo>
                    <a:pt x="8148" y="6689"/>
                    <a:pt x="9693" y="9097"/>
                    <a:pt x="11065" y="11593"/>
                  </a:cubicBezTo>
                  <a:cubicBezTo>
                    <a:pt x="12553" y="14299"/>
                    <a:pt x="13852" y="17138"/>
                    <a:pt x="14946" y="20090"/>
                  </a:cubicBezTo>
                  <a:cubicBezTo>
                    <a:pt x="16026" y="20395"/>
                    <a:pt x="17112" y="20671"/>
                    <a:pt x="18204" y="20920"/>
                  </a:cubicBezTo>
                  <a:cubicBezTo>
                    <a:pt x="19331" y="21177"/>
                    <a:pt x="20463" y="21403"/>
                    <a:pt x="21600" y="21600"/>
                  </a:cubicBezTo>
                  <a:cubicBezTo>
                    <a:pt x="20240" y="18708"/>
                    <a:pt x="18769" y="15898"/>
                    <a:pt x="17192" y="13175"/>
                  </a:cubicBezTo>
                  <a:cubicBezTo>
                    <a:pt x="15764" y="10708"/>
                    <a:pt x="14232" y="8277"/>
                    <a:pt x="12286" y="6224"/>
                  </a:cubicBezTo>
                  <a:cubicBezTo>
                    <a:pt x="8951" y="2707"/>
                    <a:pt x="4624" y="511"/>
                    <a:pt x="0" y="0"/>
                  </a:cubicBezTo>
                  <a:close/>
                </a:path>
              </a:pathLst>
            </a:custGeom>
            <a:solidFill>
              <a:srgbClr val="90D049"/>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pPr>
              <a:endParaRPr kumimoji="0" sz="2400" b="0" i="0" u="none" strike="noStrike" kern="0" cap="none" spc="0" normalizeH="0" baseline="0" noProof="0">
                <a:ln>
                  <a:noFill/>
                </a:ln>
                <a:solidFill>
                  <a:srgbClr val="070707"/>
                </a:solidFill>
                <a:effectLst/>
                <a:uLnTx/>
                <a:uFillTx/>
                <a:latin typeface="+mn-lt"/>
                <a:ea typeface="+mn-ea"/>
                <a:cs typeface="+mn-cs"/>
              </a:endParaRPr>
            </a:p>
          </p:txBody>
        </p:sp>
      </p:grpSp>
      <p:grpSp>
        <p:nvGrpSpPr>
          <p:cNvPr id="7175" name="组合 23"/>
          <p:cNvGrpSpPr/>
          <p:nvPr/>
        </p:nvGrpSpPr>
        <p:grpSpPr>
          <a:xfrm>
            <a:off x="2175510" y="3618865"/>
            <a:ext cx="2007235" cy="2113915"/>
            <a:chOff x="3428273" y="3273421"/>
            <a:chExt cx="2439596" cy="2502538"/>
          </a:xfrm>
        </p:grpSpPr>
        <p:sp>
          <p:nvSpPr>
            <p:cNvPr id="25" name="Shape 785"/>
            <p:cNvSpPr/>
            <p:nvPr/>
          </p:nvSpPr>
          <p:spPr>
            <a:xfrm>
              <a:off x="3663338" y="5002649"/>
              <a:ext cx="884672" cy="747904"/>
            </a:xfrm>
            <a:custGeom>
              <a:avLst/>
              <a:gdLst/>
              <a:ahLst/>
              <a:cxnLst>
                <a:cxn ang="0">
                  <a:pos x="wd2" y="hd2"/>
                </a:cxn>
                <a:cxn ang="5400000">
                  <a:pos x="wd2" y="hd2"/>
                </a:cxn>
                <a:cxn ang="10800000">
                  <a:pos x="wd2" y="hd2"/>
                </a:cxn>
                <a:cxn ang="16200000">
                  <a:pos x="wd2" y="hd2"/>
                </a:cxn>
              </a:cxnLst>
              <a:rect l="0" t="0" r="r" b="b"/>
              <a:pathLst>
                <a:path w="21600" h="21510" extrusionOk="0">
                  <a:moveTo>
                    <a:pt x="1148" y="18936"/>
                  </a:moveTo>
                  <a:lnTo>
                    <a:pt x="0" y="0"/>
                  </a:lnTo>
                  <a:lnTo>
                    <a:pt x="21600" y="60"/>
                  </a:lnTo>
                  <a:lnTo>
                    <a:pt x="20137" y="18999"/>
                  </a:lnTo>
                  <a:cubicBezTo>
                    <a:pt x="17349" y="20563"/>
                    <a:pt x="14313" y="21416"/>
                    <a:pt x="11227" y="21502"/>
                  </a:cubicBezTo>
                  <a:cubicBezTo>
                    <a:pt x="7741" y="21600"/>
                    <a:pt x="4289" y="20721"/>
                    <a:pt x="1148" y="18936"/>
                  </a:cubicBezTo>
                  <a:close/>
                </a:path>
              </a:pathLst>
            </a:custGeom>
            <a:solidFill>
              <a:srgbClr val="A0A0A3"/>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pPr>
              <a:endParaRPr kumimoji="0" sz="2400" b="0" i="0" u="none" strike="noStrike" kern="0" cap="none" spc="0" normalizeH="0" baseline="0" noProof="0">
                <a:ln>
                  <a:noFill/>
                </a:ln>
                <a:solidFill>
                  <a:srgbClr val="070707"/>
                </a:solidFill>
                <a:effectLst/>
                <a:uLnTx/>
                <a:uFillTx/>
                <a:latin typeface="+mn-lt"/>
                <a:ea typeface="+mn-ea"/>
                <a:cs typeface="+mn-cs"/>
              </a:endParaRPr>
            </a:p>
          </p:txBody>
        </p:sp>
        <p:sp>
          <p:nvSpPr>
            <p:cNvPr id="26" name="Shape 786"/>
            <p:cNvSpPr/>
            <p:nvPr/>
          </p:nvSpPr>
          <p:spPr>
            <a:xfrm>
              <a:off x="3710987" y="5536185"/>
              <a:ext cx="781433" cy="2397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27" name="Shape 787"/>
            <p:cNvSpPr/>
            <p:nvPr/>
          </p:nvSpPr>
          <p:spPr>
            <a:xfrm>
              <a:off x="3544218" y="4810513"/>
              <a:ext cx="1122913" cy="2397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28" name="Shape 788"/>
            <p:cNvSpPr/>
            <p:nvPr/>
          </p:nvSpPr>
          <p:spPr>
            <a:xfrm>
              <a:off x="3544218" y="4854974"/>
              <a:ext cx="1122913" cy="73044"/>
            </a:xfrm>
            <a:prstGeom prst="rect">
              <a:avLst/>
            </a:prstGeom>
            <a:solidFill>
              <a:srgbClr val="7C7D7F"/>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29" name="Shape 789"/>
            <p:cNvSpPr/>
            <p:nvPr/>
          </p:nvSpPr>
          <p:spPr>
            <a:xfrm>
              <a:off x="3544218" y="4732705"/>
              <a:ext cx="1122913" cy="2397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30" name="Shape 790"/>
            <p:cNvSpPr/>
            <p:nvPr/>
          </p:nvSpPr>
          <p:spPr>
            <a:xfrm>
              <a:off x="3644279" y="4753348"/>
              <a:ext cx="924378" cy="1984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solidFill>
                    <a:srgbClr val="FFFFFF"/>
                  </a:solidFill>
                </a:defRPr>
              </a:pPr>
              <a:endParaRPr kumimoji="0" sz="2400" b="0" i="0" u="none" strike="noStrike" kern="0" cap="none" spc="0" normalizeH="0" baseline="0" noProof="0">
                <a:ln>
                  <a:noFill/>
                </a:ln>
                <a:solidFill>
                  <a:srgbClr val="FFFFFF"/>
                </a:solidFill>
                <a:effectLst/>
                <a:uLnTx/>
                <a:uFillTx/>
                <a:latin typeface="+mn-lt"/>
                <a:ea typeface="+mn-ea"/>
                <a:cs typeface="+mn-cs"/>
              </a:endParaRPr>
            </a:p>
          </p:txBody>
        </p:sp>
        <p:sp>
          <p:nvSpPr>
            <p:cNvPr id="31" name="Shape 791"/>
            <p:cNvSpPr/>
            <p:nvPr/>
          </p:nvSpPr>
          <p:spPr>
            <a:xfrm>
              <a:off x="3428273" y="3319470"/>
              <a:ext cx="2439596" cy="1632366"/>
            </a:xfrm>
            <a:custGeom>
              <a:avLst/>
              <a:gdLst/>
              <a:ahLst/>
              <a:cxnLst>
                <a:cxn ang="0">
                  <a:pos x="wd2" y="hd2"/>
                </a:cxn>
                <a:cxn ang="5400000">
                  <a:pos x="wd2" y="hd2"/>
                </a:cxn>
                <a:cxn ang="10800000">
                  <a:pos x="wd2" y="hd2"/>
                </a:cxn>
                <a:cxn ang="16200000">
                  <a:pos x="wd2" y="hd2"/>
                </a:cxn>
              </a:cxnLst>
              <a:rect l="0" t="0" r="r" b="b"/>
              <a:pathLst>
                <a:path w="21480" h="21370" extrusionOk="0">
                  <a:moveTo>
                    <a:pt x="5308" y="21363"/>
                  </a:moveTo>
                  <a:lnTo>
                    <a:pt x="5321" y="18920"/>
                  </a:lnTo>
                  <a:cubicBezTo>
                    <a:pt x="5349" y="18430"/>
                    <a:pt x="5292" y="17937"/>
                    <a:pt x="5154" y="17490"/>
                  </a:cubicBezTo>
                  <a:cubicBezTo>
                    <a:pt x="5018" y="17048"/>
                    <a:pt x="4809" y="16665"/>
                    <a:pt x="4545" y="16378"/>
                  </a:cubicBezTo>
                  <a:lnTo>
                    <a:pt x="2048" y="13069"/>
                  </a:lnTo>
                  <a:cubicBezTo>
                    <a:pt x="1361" y="12303"/>
                    <a:pt x="815" y="11291"/>
                    <a:pt x="460" y="10128"/>
                  </a:cubicBezTo>
                  <a:cubicBezTo>
                    <a:pt x="-2" y="8614"/>
                    <a:pt x="-120" y="6917"/>
                    <a:pt x="124" y="5294"/>
                  </a:cubicBezTo>
                  <a:cubicBezTo>
                    <a:pt x="583" y="3182"/>
                    <a:pt x="1666" y="1498"/>
                    <a:pt x="3063" y="720"/>
                  </a:cubicBezTo>
                  <a:cubicBezTo>
                    <a:pt x="4601" y="-135"/>
                    <a:pt x="6325" y="207"/>
                    <a:pt x="7659" y="1633"/>
                  </a:cubicBezTo>
                  <a:cubicBezTo>
                    <a:pt x="8840" y="327"/>
                    <a:pt x="10321" y="-229"/>
                    <a:pt x="11777" y="86"/>
                  </a:cubicBezTo>
                  <a:cubicBezTo>
                    <a:pt x="13418" y="441"/>
                    <a:pt x="14830" y="1854"/>
                    <a:pt x="16314" y="2935"/>
                  </a:cubicBezTo>
                  <a:cubicBezTo>
                    <a:pt x="17942" y="4119"/>
                    <a:pt x="19686" y="4913"/>
                    <a:pt x="21480" y="5288"/>
                  </a:cubicBezTo>
                  <a:cubicBezTo>
                    <a:pt x="19585" y="7762"/>
                    <a:pt x="17051" y="8862"/>
                    <a:pt x="14559" y="8293"/>
                  </a:cubicBezTo>
                  <a:cubicBezTo>
                    <a:pt x="13326" y="8012"/>
                    <a:pt x="12157" y="7325"/>
                    <a:pt x="11063" y="6437"/>
                  </a:cubicBezTo>
                  <a:cubicBezTo>
                    <a:pt x="9783" y="5400"/>
                    <a:pt x="8610" y="4095"/>
                    <a:pt x="7580" y="2562"/>
                  </a:cubicBezTo>
                  <a:cubicBezTo>
                    <a:pt x="6353" y="1098"/>
                    <a:pt x="4680" y="774"/>
                    <a:pt x="3243" y="1720"/>
                  </a:cubicBezTo>
                  <a:cubicBezTo>
                    <a:pt x="2097" y="2475"/>
                    <a:pt x="1242" y="3962"/>
                    <a:pt x="919" y="5763"/>
                  </a:cubicBezTo>
                  <a:cubicBezTo>
                    <a:pt x="784" y="6993"/>
                    <a:pt x="881" y="8255"/>
                    <a:pt x="1199" y="9408"/>
                  </a:cubicBezTo>
                  <a:cubicBezTo>
                    <a:pt x="1502" y="10507"/>
                    <a:pt x="1994" y="11468"/>
                    <a:pt x="2627" y="12193"/>
                  </a:cubicBezTo>
                  <a:lnTo>
                    <a:pt x="5714" y="16192"/>
                  </a:lnTo>
                  <a:cubicBezTo>
                    <a:pt x="6023" y="16539"/>
                    <a:pt x="6264" y="17002"/>
                    <a:pt x="6412" y="17535"/>
                  </a:cubicBezTo>
                  <a:cubicBezTo>
                    <a:pt x="6529" y="17960"/>
                    <a:pt x="6584" y="18418"/>
                    <a:pt x="6572" y="18878"/>
                  </a:cubicBezTo>
                  <a:lnTo>
                    <a:pt x="6572" y="21361"/>
                  </a:lnTo>
                  <a:cubicBezTo>
                    <a:pt x="6382" y="21366"/>
                    <a:pt x="6192" y="21369"/>
                    <a:pt x="6002" y="21370"/>
                  </a:cubicBezTo>
                  <a:cubicBezTo>
                    <a:pt x="5771" y="21371"/>
                    <a:pt x="5540" y="21368"/>
                    <a:pt x="5308" y="21363"/>
                  </a:cubicBezTo>
                  <a:close/>
                </a:path>
              </a:pathLst>
            </a:custGeom>
            <a:solidFill>
              <a:srgbClr val="90D049"/>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pPr>
              <a:endParaRPr kumimoji="0" sz="2400" b="0" i="0" u="none" strike="noStrike" kern="0" cap="none" spc="0" normalizeH="0" baseline="0" noProof="0">
                <a:ln>
                  <a:noFill/>
                </a:ln>
                <a:solidFill>
                  <a:srgbClr val="070707"/>
                </a:solidFill>
                <a:effectLst/>
                <a:uLnTx/>
                <a:uFillTx/>
                <a:latin typeface="+mn-lt"/>
                <a:ea typeface="+mn-ea"/>
                <a:cs typeface="+mn-cs"/>
              </a:endParaRPr>
            </a:p>
          </p:txBody>
        </p:sp>
        <p:sp>
          <p:nvSpPr>
            <p:cNvPr id="32" name="Shape 792"/>
            <p:cNvSpPr/>
            <p:nvPr/>
          </p:nvSpPr>
          <p:spPr>
            <a:xfrm>
              <a:off x="4622659" y="3273421"/>
              <a:ext cx="1135620" cy="282647"/>
            </a:xfrm>
            <a:custGeom>
              <a:avLst/>
              <a:gdLst/>
              <a:ahLst/>
              <a:cxnLst>
                <a:cxn ang="0">
                  <a:pos x="wd2" y="hd2"/>
                </a:cxn>
                <a:cxn ang="5400000">
                  <a:pos x="wd2" y="hd2"/>
                </a:cxn>
                <a:cxn ang="10800000">
                  <a:pos x="wd2" y="hd2"/>
                </a:cxn>
                <a:cxn ang="16200000">
                  <a:pos x="wd2" y="hd2"/>
                </a:cxn>
              </a:cxnLst>
              <a:rect l="0" t="0" r="r" b="b"/>
              <a:pathLst>
                <a:path w="21600" h="20666" extrusionOk="0">
                  <a:moveTo>
                    <a:pt x="0" y="2232"/>
                  </a:moveTo>
                  <a:cubicBezTo>
                    <a:pt x="1443" y="1752"/>
                    <a:pt x="2897" y="2128"/>
                    <a:pt x="4310" y="3349"/>
                  </a:cubicBezTo>
                  <a:cubicBezTo>
                    <a:pt x="6961" y="5638"/>
                    <a:pt x="9359" y="10766"/>
                    <a:pt x="11765" y="15591"/>
                  </a:cubicBezTo>
                  <a:cubicBezTo>
                    <a:pt x="12626" y="17317"/>
                    <a:pt x="13491" y="19008"/>
                    <a:pt x="14360" y="20666"/>
                  </a:cubicBezTo>
                  <a:cubicBezTo>
                    <a:pt x="16184" y="20155"/>
                    <a:pt x="17931" y="17634"/>
                    <a:pt x="19392" y="13406"/>
                  </a:cubicBezTo>
                  <a:cubicBezTo>
                    <a:pt x="20257" y="10901"/>
                    <a:pt x="21004" y="7841"/>
                    <a:pt x="21600" y="4361"/>
                  </a:cubicBezTo>
                  <a:cubicBezTo>
                    <a:pt x="20036" y="6496"/>
                    <a:pt x="18369" y="7270"/>
                    <a:pt x="16718" y="6629"/>
                  </a:cubicBezTo>
                  <a:cubicBezTo>
                    <a:pt x="15165" y="6026"/>
                    <a:pt x="13669" y="4184"/>
                    <a:pt x="12150" y="2829"/>
                  </a:cubicBezTo>
                  <a:cubicBezTo>
                    <a:pt x="8158" y="-730"/>
                    <a:pt x="4014" y="-934"/>
                    <a:pt x="0" y="2232"/>
                  </a:cubicBezTo>
                  <a:close/>
                </a:path>
              </a:pathLst>
            </a:custGeom>
            <a:solidFill>
              <a:srgbClr val="90D049"/>
            </a:solidFill>
            <a:ln w="6350" cap="flat">
              <a:noFill/>
              <a:prstDash val="solid"/>
              <a:miter lim="400000"/>
            </a:ln>
            <a:effectLst/>
          </p:spPr>
          <p:txBody>
            <a:bodyPr lIns="0" tIns="0" rIns="0" bIns="0" anchor="ctr"/>
            <a:lstStyle/>
            <a:p>
              <a:pPr marL="0" marR="0" lvl="0" indent="0" algn="l" defTabSz="457200" rtl="0" eaLnBrk="1" fontAlgn="auto" latinLnBrk="0" hangingPunct="1">
                <a:lnSpc>
                  <a:spcPct val="100000"/>
                </a:lnSpc>
                <a:spcBef>
                  <a:spcPts val="0"/>
                </a:spcBef>
                <a:spcAft>
                  <a:spcPts val="0"/>
                </a:spcAft>
                <a:buClrTx/>
                <a:buSzTx/>
                <a:buFontTx/>
                <a:buNone/>
                <a:defRPr sz="2400"/>
              </a:pPr>
              <a:endParaRPr kumimoji="0" sz="2400" b="0" i="0" u="none" strike="noStrike" kern="0" cap="none" spc="0" normalizeH="0" baseline="0" noProof="0">
                <a:ln>
                  <a:noFill/>
                </a:ln>
                <a:solidFill>
                  <a:srgbClr val="070707"/>
                </a:solidFill>
                <a:effectLst/>
                <a:uLnTx/>
                <a:uFillTx/>
                <a:latin typeface="+mn-lt"/>
                <a:ea typeface="+mn-ea"/>
                <a:cs typeface="+mn-cs"/>
              </a:endParaRPr>
            </a:p>
          </p:txBody>
        </p:sp>
      </p:grpSp>
      <p:sp>
        <p:nvSpPr>
          <p:cNvPr id="7177" name="文本框 33"/>
          <p:cNvSpPr txBox="1"/>
          <p:nvPr/>
        </p:nvSpPr>
        <p:spPr>
          <a:xfrm>
            <a:off x="5935980" y="1367790"/>
            <a:ext cx="2867025"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400" b="1" dirty="0">
                <a:solidFill>
                  <a:srgbClr val="262626"/>
                </a:solidFill>
                <a:latin typeface="微软雅黑" panose="020B0503020204020204" pitchFamily="34" charset="-122"/>
                <a:ea typeface="微软雅黑" panose="020B0503020204020204" pitchFamily="34" charset="-122"/>
              </a:rPr>
              <a:t>意义</a:t>
            </a:r>
            <a:endParaRPr lang="zh-CN" altLang="en-US" sz="2400" b="1" dirty="0">
              <a:solidFill>
                <a:srgbClr val="262626"/>
              </a:solidFill>
              <a:latin typeface="微软雅黑" panose="020B0503020204020204" pitchFamily="34" charset="-122"/>
              <a:ea typeface="微软雅黑" panose="020B0503020204020204" pitchFamily="34" charset="-122"/>
            </a:endParaRPr>
          </a:p>
        </p:txBody>
      </p:sp>
      <p:sp>
        <p:nvSpPr>
          <p:cNvPr id="2" name="矩形 1"/>
          <p:cNvSpPr/>
          <p:nvPr/>
        </p:nvSpPr>
        <p:spPr>
          <a:xfrm>
            <a:off x="6069330" y="1977390"/>
            <a:ext cx="5727700" cy="4372610"/>
          </a:xfrm>
          <a:prstGeom prst="rect">
            <a:avLst/>
          </a:prstGeom>
          <a:noFill/>
        </p:spPr>
        <p:txBody>
          <a:bodyPr wrap="square" lIns="0" tIns="0" rIns="0" bIns="0">
            <a:spAutoFit/>
          </a:bodyPr>
          <a:p>
            <a:pPr marL="0" marR="0" lvl="0" indent="0" algn="l" defTabSz="1216660" rtl="0" eaLnBrk="1" fontAlgn="auto" latinLnBrk="0" hangingPunct="1">
              <a:lnSpc>
                <a:spcPct val="120000"/>
              </a:lnSpc>
              <a:spcBef>
                <a:spcPct val="20000"/>
              </a:spcBef>
              <a:spcAft>
                <a:spcPts val="0"/>
              </a:spcAft>
              <a:buClrTx/>
              <a:buSzTx/>
              <a:buFontTx/>
              <a:buNone/>
              <a:defRPr/>
            </a:pPr>
            <a:r>
              <a:rPr sz="1800" noProof="0" dirty="0">
                <a:solidFill>
                  <a:schemeClr val="tx1">
                    <a:lumMod val="85000"/>
                    <a:lumOff val="15000"/>
                  </a:schemeClr>
                </a:solidFill>
                <a:latin typeface="宋体" panose="02010600030101010101" pitchFamily="2" charset="-122"/>
                <a:sym typeface="Arial" panose="020B0604020202020204" pitchFamily="34" charset="0"/>
              </a:rPr>
              <a:t>高校微信教务管理平台是一款适应高校学生的需求在一定程度上可以给人们带来方便的平台。现在几乎每个高校都有自己的高校教务平台，但是或多或少都存在一些问题，比如：高校教务平台是在教务处的官网上，因此网络、服务器都可能造成影响；使用起来及其不方便，步骤多且繁杂。在进行项目设计之前，我们进行了问卷调查，发现同学们对于高校教务平台的需求很大，但是目前现存的高校教务平台都是有许多问题的，同学们大多持不满意的态度，并且教务系统无人维护，安全系数不高，所以很容易受到不法分子的入侵，也容易出故障。基于以上原因，我们想设计一个高校教务管理平台，无需下载，方便实用，简单易用</a:t>
            </a:r>
            <a:r>
              <a:rPr lang="zh-CN" sz="1800" noProof="0" dirty="0">
                <a:solidFill>
                  <a:schemeClr val="tx1">
                    <a:lumMod val="85000"/>
                    <a:lumOff val="15000"/>
                  </a:schemeClr>
                </a:solidFill>
                <a:latin typeface="宋体" panose="02010600030101010101" pitchFamily="2" charset="-122"/>
                <a:sym typeface="Arial" panose="020B0604020202020204" pitchFamily="34" charset="0"/>
              </a:rPr>
              <a:t>。</a:t>
            </a:r>
            <a:endParaRPr kumimoji="0" sz="1800" kern="1200" cap="none" spc="0" normalizeH="0" baseline="0" noProof="0" dirty="0">
              <a:solidFill>
                <a:schemeClr val="tx1">
                  <a:lumMod val="85000"/>
                  <a:lumOff val="15000"/>
                </a:schemeClr>
              </a:solidFill>
              <a:latin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endPar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300663" y="409575"/>
            <a:ext cx="1644650" cy="52197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需求分析</a:t>
            </a:r>
            <a:endPar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593850" y="1412875"/>
            <a:ext cx="9356090" cy="4703445"/>
          </a:xfrm>
          <a:prstGeom prst="rect">
            <a:avLst/>
          </a:prstGeom>
          <a:noFill/>
        </p:spPr>
        <p:txBody>
          <a:bodyPr wrap="square" lIns="0" tIns="0" rIns="0" bIns="0">
            <a:spAutoFit/>
          </a:bodyPr>
          <a:p>
            <a:pPr marL="0" marR="0" lvl="0" indent="0" algn="l" defTabSz="1216660" rtl="0" eaLnBrk="1" fontAlgn="auto" latinLnBrk="0" hangingPunct="1">
              <a:lnSpc>
                <a:spcPct val="120000"/>
              </a:lnSpc>
              <a:spcBef>
                <a:spcPct val="20000"/>
              </a:spcBef>
              <a:spcAft>
                <a:spcPts val="0"/>
              </a:spcAft>
              <a:buClrTx/>
              <a:buSzTx/>
              <a:buFontTx/>
              <a:buNone/>
              <a:defRPr/>
            </a:pPr>
            <a:r>
              <a:rPr kumimoji="0" lang="en-US"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  </a:t>
            </a: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本随着移动通信技术的飞速发展，越来越多的人使用智能手机上网，在我国高校学生中已基本普及。大学生的日常活动以学习为主，移动学习方便、快捷的特点，得到了越来越多学生的青睐，为适应新形势下教学管理工作的需要，进一步探索新媒体时代教务管理工作的有效途径，充分认识并利用新媒体的优势，有效地利用好微信公众平台，实行高校教务工作的精细化管理系统开发的总体任务是完成企业售后服务管理的系统化、规范化、自动化和智能化,从而达到提高信息管理效率的目的。</a:t>
            </a:r>
            <a:endPar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  我们希望我们希望建立一个</a:t>
            </a:r>
            <a:r>
              <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高校教务微信公众平台</a:t>
            </a: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系统，该系统将能够：</a:t>
            </a:r>
            <a:endPar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（1）建立一个具有界面简洁明了，操作简单易行的</a:t>
            </a:r>
            <a:r>
              <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高校教务微信公众平台</a:t>
            </a: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a:t>
            </a:r>
            <a:endPar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（2）能够提供一种更加便捷、高效的</a:t>
            </a:r>
            <a:r>
              <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高校</a:t>
            </a: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管理方式；</a:t>
            </a:r>
            <a:endPar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（3）实现对</a:t>
            </a:r>
            <a:r>
              <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学生</a:t>
            </a: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信息的存储；</a:t>
            </a:r>
            <a:endPar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（4）实现</a:t>
            </a:r>
            <a:r>
              <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学会对所需信息的查询</a:t>
            </a: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a:t>
            </a:r>
            <a:endPar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（5）实现对</a:t>
            </a:r>
            <a:r>
              <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高校</a:t>
            </a: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服务的规范化管理；</a:t>
            </a:r>
            <a:endPar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a:t>
            </a:r>
            <a:r>
              <a:rPr kumimoji="0" lang="en-US" alt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6</a:t>
            </a:r>
            <a:r>
              <a:rPr kumimoji="0" lang="zh-CN"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a:t>
            </a:r>
            <a:r>
              <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rPr>
              <a:t>系统能够体现人性化的管理方式和设计理念。</a:t>
            </a:r>
            <a:endParaRPr kumimoji="0" sz="1800" b="0" i="0" u="none" strike="noStrike" kern="1200" cap="none" spc="0" normalizeH="0" baseline="0" noProof="0" dirty="0">
              <a:ln>
                <a:noFill/>
              </a:ln>
              <a:solidFill>
                <a:schemeClr val="tx1">
                  <a:lumMod val="85000"/>
                  <a:lumOff val="15000"/>
                </a:schemeClr>
              </a:solidFill>
              <a:effectLst/>
              <a:uLnTx/>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300663" y="409575"/>
            <a:ext cx="1644650" cy="52197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需求分析</a:t>
            </a:r>
            <a:endPar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320" y="1200785"/>
            <a:ext cx="7748270" cy="4660900"/>
          </a:xfrm>
          <a:prstGeom prst="rect">
            <a:avLst/>
          </a:prstGeom>
        </p:spPr>
      </p:pic>
      <p:sp>
        <p:nvSpPr>
          <p:cNvPr id="11" name="下箭头 10"/>
          <p:cNvSpPr/>
          <p:nvPr/>
        </p:nvSpPr>
        <p:spPr>
          <a:xfrm rot="10800000" flipV="1">
            <a:off x="1409065" y="2132965"/>
            <a:ext cx="1764030" cy="2947670"/>
          </a:xfrm>
          <a:prstGeom prst="downArrow">
            <a:avLst/>
          </a:prstGeom>
          <a:solidFill>
            <a:srgbClr val="AAD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mn-lt"/>
                <a:ea typeface="+mn-ea"/>
                <a:cs typeface="+mn-cs"/>
              </a:rPr>
              <a:t>系统总体功能图</a:t>
            </a: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300663" y="409575"/>
            <a:ext cx="1644650" cy="52197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系统设计</a:t>
            </a:r>
            <a:endParaRPr kumimoji="0" lang="zh-CN" altLang="en-US"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55"/>
          <p:cNvSpPr/>
          <p:nvPr/>
        </p:nvSpPr>
        <p:spPr>
          <a:xfrm rot="16200000">
            <a:off x="8963025" y="2373313"/>
            <a:ext cx="1560513" cy="141128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3555"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Freeform 52"/>
          <p:cNvSpPr/>
          <p:nvPr/>
        </p:nvSpPr>
        <p:spPr>
          <a:xfrm rot="16200000">
            <a:off x="6492081" y="2361406"/>
            <a:ext cx="1558925" cy="141128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3555"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Freeform 51"/>
          <p:cNvSpPr/>
          <p:nvPr/>
        </p:nvSpPr>
        <p:spPr>
          <a:xfrm rot="16200000">
            <a:off x="4015581" y="2361406"/>
            <a:ext cx="1558925" cy="141128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3555"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Freeform 50"/>
          <p:cNvSpPr/>
          <p:nvPr/>
        </p:nvSpPr>
        <p:spPr>
          <a:xfrm rot="16200000">
            <a:off x="1543844" y="2361406"/>
            <a:ext cx="1560513" cy="140335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3555"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1" name="Straight Connector 29"/>
          <p:cNvCxnSpPr/>
          <p:nvPr/>
        </p:nvCxnSpPr>
        <p:spPr>
          <a:xfrm flipH="1">
            <a:off x="1306513" y="2921000"/>
            <a:ext cx="9320213" cy="0"/>
          </a:xfrm>
          <a:prstGeom prst="line">
            <a:avLst/>
          </a:prstGeom>
          <a:ln w="19050">
            <a:solidFill>
              <a:srgbClr val="ADBACA"/>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2" name="Freeform 44"/>
          <p:cNvSpPr/>
          <p:nvPr/>
        </p:nvSpPr>
        <p:spPr>
          <a:xfrm rot="16200000">
            <a:off x="1547813" y="2274888"/>
            <a:ext cx="1560513" cy="141128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F298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3555"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 name="Freeform 53"/>
          <p:cNvSpPr/>
          <p:nvPr/>
        </p:nvSpPr>
        <p:spPr>
          <a:xfrm rot="16200000">
            <a:off x="4014788" y="2274888"/>
            <a:ext cx="1560513" cy="141128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3555"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68"/>
          <p:cNvSpPr/>
          <p:nvPr/>
        </p:nvSpPr>
        <p:spPr>
          <a:xfrm rot="16200000">
            <a:off x="6491288" y="2274888"/>
            <a:ext cx="1560513" cy="141128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AAD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3555"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Freeform 71"/>
          <p:cNvSpPr/>
          <p:nvPr/>
        </p:nvSpPr>
        <p:spPr>
          <a:xfrm rot="16200000">
            <a:off x="8967788" y="2274888"/>
            <a:ext cx="1560513" cy="141128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FAD5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3555"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278" name="Text Placeholder 3"/>
          <p:cNvSpPr txBox="1"/>
          <p:nvPr/>
        </p:nvSpPr>
        <p:spPr>
          <a:xfrm>
            <a:off x="2057400" y="2651125"/>
            <a:ext cx="400050" cy="431800"/>
          </a:xfrm>
          <a:prstGeom prst="rect">
            <a:avLst/>
          </a:prstGeom>
          <a:noFill/>
          <a:ln w="9525">
            <a:noFill/>
          </a:ln>
        </p:spPr>
        <p:txBody>
          <a:bodyPr wrap="none" lIns="0" tIns="0" rIns="0" bIns="0"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7930" eaLnBrk="1" hangingPunct="1">
              <a:lnSpc>
                <a:spcPct val="100000"/>
              </a:lnSpc>
              <a:spcBef>
                <a:spcPct val="20000"/>
              </a:spcBef>
              <a:buFontTx/>
              <a:buNone/>
            </a:pPr>
            <a:r>
              <a:rPr lang="en-US" altLang="zh-CN" b="1"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en-US" altLang="zh-CN"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9" name="Text Placeholder 3"/>
          <p:cNvSpPr txBox="1"/>
          <p:nvPr/>
        </p:nvSpPr>
        <p:spPr>
          <a:xfrm>
            <a:off x="4535488" y="2651125"/>
            <a:ext cx="401637" cy="431800"/>
          </a:xfrm>
          <a:prstGeom prst="rect">
            <a:avLst/>
          </a:prstGeom>
          <a:noFill/>
          <a:ln w="9525">
            <a:noFill/>
          </a:ln>
        </p:spPr>
        <p:txBody>
          <a:bodyPr wrap="none" lIns="0" tIns="0" rIns="0" bIns="0"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7930" eaLnBrk="1" hangingPunct="1">
              <a:lnSpc>
                <a:spcPct val="100000"/>
              </a:lnSpc>
              <a:spcBef>
                <a:spcPct val="20000"/>
              </a:spcBef>
              <a:buFontTx/>
              <a:buNone/>
            </a:pPr>
            <a:r>
              <a:rPr lang="en-US" altLang="zh-CN" b="1"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en-US" altLang="zh-CN"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80" name="Text Placeholder 3"/>
          <p:cNvSpPr txBox="1"/>
          <p:nvPr/>
        </p:nvSpPr>
        <p:spPr>
          <a:xfrm>
            <a:off x="7015163" y="2651125"/>
            <a:ext cx="400050" cy="431800"/>
          </a:xfrm>
          <a:prstGeom prst="rect">
            <a:avLst/>
          </a:prstGeom>
          <a:noFill/>
          <a:ln w="9525">
            <a:noFill/>
          </a:ln>
        </p:spPr>
        <p:txBody>
          <a:bodyPr wrap="none" lIns="0" tIns="0" rIns="0" bIns="0"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7930" eaLnBrk="1" hangingPunct="1">
              <a:lnSpc>
                <a:spcPct val="100000"/>
              </a:lnSpc>
              <a:spcBef>
                <a:spcPct val="20000"/>
              </a:spcBef>
              <a:buFontTx/>
              <a:buNone/>
            </a:pPr>
            <a:r>
              <a:rPr lang="en-US" altLang="zh-CN" b="1"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en-US" altLang="zh-CN"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81" name="Text Placeholder 3"/>
          <p:cNvSpPr txBox="1"/>
          <p:nvPr/>
        </p:nvSpPr>
        <p:spPr>
          <a:xfrm>
            <a:off x="9493250" y="2651125"/>
            <a:ext cx="401638" cy="431800"/>
          </a:xfrm>
          <a:prstGeom prst="rect">
            <a:avLst/>
          </a:prstGeom>
          <a:noFill/>
          <a:ln w="9525">
            <a:noFill/>
          </a:ln>
        </p:spPr>
        <p:txBody>
          <a:bodyPr wrap="none" lIns="0" tIns="0" rIns="0" bIns="0"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7930" eaLnBrk="1" hangingPunct="1">
              <a:lnSpc>
                <a:spcPct val="100000"/>
              </a:lnSpc>
              <a:spcBef>
                <a:spcPct val="20000"/>
              </a:spcBef>
              <a:buFontTx/>
              <a:buNone/>
            </a:pPr>
            <a:r>
              <a:rPr lang="en-US" altLang="zh-CN" b="1"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en-US" altLang="zh-CN"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82" name="TextBox 13"/>
          <p:cNvSpPr txBox="1"/>
          <p:nvPr/>
        </p:nvSpPr>
        <p:spPr>
          <a:xfrm>
            <a:off x="1109663" y="4113213"/>
            <a:ext cx="2338387" cy="245745"/>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1216025" eaLnBrk="1" hangingPunct="1">
              <a:lnSpc>
                <a:spcPct val="100000"/>
              </a:lnSpc>
              <a:spcBef>
                <a:spcPct val="20000"/>
              </a:spcBef>
              <a:buFontTx/>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功能设计</a:t>
            </a:r>
            <a:endPar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84" name="TextBox 13"/>
          <p:cNvSpPr txBox="1"/>
          <p:nvPr/>
        </p:nvSpPr>
        <p:spPr>
          <a:xfrm>
            <a:off x="3587750" y="4113213"/>
            <a:ext cx="2338388" cy="245745"/>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1216025" eaLnBrk="1" hangingPunct="1">
              <a:lnSpc>
                <a:spcPct val="100000"/>
              </a:lnSpc>
              <a:spcBef>
                <a:spcPct val="20000"/>
              </a:spcBef>
              <a:buFontTx/>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模块设计</a:t>
            </a:r>
            <a:endPar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86" name="TextBox 13"/>
          <p:cNvSpPr txBox="1"/>
          <p:nvPr/>
        </p:nvSpPr>
        <p:spPr>
          <a:xfrm>
            <a:off x="6102350" y="4113213"/>
            <a:ext cx="2338388" cy="245745"/>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1216025" eaLnBrk="1" hangingPunct="1">
              <a:lnSpc>
                <a:spcPct val="100000"/>
              </a:lnSpc>
              <a:spcBef>
                <a:spcPct val="20000"/>
              </a:spcBef>
              <a:buFontTx/>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数据库设计</a:t>
            </a:r>
            <a:endPar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88" name="TextBox 13"/>
          <p:cNvSpPr txBox="1"/>
          <p:nvPr/>
        </p:nvSpPr>
        <p:spPr>
          <a:xfrm>
            <a:off x="8574088" y="4113213"/>
            <a:ext cx="2338387" cy="245745"/>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1216025" eaLnBrk="1" hangingPunct="1">
              <a:lnSpc>
                <a:spcPct val="100000"/>
              </a:lnSpc>
              <a:spcBef>
                <a:spcPct val="20000"/>
              </a:spcBef>
              <a:buFontTx/>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系统实现</a:t>
            </a:r>
            <a:endPar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244783" y="387985"/>
            <a:ext cx="1644650" cy="460375"/>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功能设计</a:t>
            </a:r>
            <a:endPar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245" name="组合 1"/>
          <p:cNvGrpSpPr/>
          <p:nvPr/>
        </p:nvGrpSpPr>
        <p:grpSpPr>
          <a:xfrm>
            <a:off x="1437640" y="1628775"/>
            <a:ext cx="2371725" cy="3749675"/>
            <a:chOff x="1047409" y="1323975"/>
            <a:chExt cx="3000375" cy="4400550"/>
          </a:xfrm>
        </p:grpSpPr>
        <p:sp>
          <p:nvSpPr>
            <p:cNvPr id="7" name="下箭头 6"/>
            <p:cNvSpPr/>
            <p:nvPr/>
          </p:nvSpPr>
          <p:spPr>
            <a:xfrm flipV="1">
              <a:off x="2047534" y="1323975"/>
              <a:ext cx="2000250" cy="2105921"/>
            </a:xfrm>
            <a:prstGeom prst="downArrow">
              <a:avLst/>
            </a:prstGeom>
            <a:solidFill>
              <a:srgbClr val="AAD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下箭头 7"/>
            <p:cNvSpPr/>
            <p:nvPr/>
          </p:nvSpPr>
          <p:spPr>
            <a:xfrm rot="10800000" flipV="1">
              <a:off x="1047409" y="3618605"/>
              <a:ext cx="2000250" cy="2105920"/>
            </a:xfrm>
            <a:prstGeom prst="downArrow">
              <a:avLst/>
            </a:prstGeom>
            <a:solidFill>
              <a:srgbClr val="F298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0247" name="矩形 9"/>
          <p:cNvSpPr/>
          <p:nvPr/>
        </p:nvSpPr>
        <p:spPr>
          <a:xfrm>
            <a:off x="5300980" y="1896110"/>
            <a:ext cx="5703570" cy="3874135"/>
          </a:xfrm>
          <a:prstGeom prst="rect">
            <a:avLst/>
          </a:prstGeom>
          <a:noFill/>
          <a:ln w="9525">
            <a:noFill/>
          </a:ln>
        </p:spPr>
        <p:txBody>
          <a:bodyPr wrap="squar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20000"/>
              </a:lnSpc>
              <a:spcBef>
                <a:spcPct val="20000"/>
              </a:spcBef>
              <a:buFontTx/>
              <a:buNone/>
            </a:pPr>
            <a:r>
              <a:rPr lang="en-US" altLang="zh-CN"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、教务信息查询：通过在搜索框中输入关键词，从而检索出需要的教务信息</a:t>
            </a:r>
            <a:endPar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marL="0" lvl="0" indent="0" defTabSz="1216025" eaLnBrk="1" hangingPunct="1">
              <a:lnSpc>
                <a:spcPct val="120000"/>
              </a:lnSpc>
              <a:spcBef>
                <a:spcPct val="20000"/>
              </a:spcBef>
              <a:buFontTx/>
              <a:buNone/>
            </a:pPr>
            <a:r>
              <a:rPr lang="en-US" altLang="zh-CN"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a:t>
            </a:r>
            <a:r>
              <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、成绩查询：在考试成绩出来之后，学生可以通过此平台来查询自己的成绩</a:t>
            </a:r>
            <a:endPar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marL="0" lvl="0" indent="0" defTabSz="1216025" eaLnBrk="1" hangingPunct="1">
              <a:lnSpc>
                <a:spcPct val="120000"/>
              </a:lnSpc>
              <a:spcBef>
                <a:spcPct val="20000"/>
              </a:spcBef>
              <a:buFontTx/>
              <a:buNone/>
            </a:pPr>
            <a:r>
              <a:rPr lang="en-US" altLang="zh-CN"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a:t>
            </a:r>
            <a:r>
              <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、课表查询：根据单双周不同，可以查询到不同的课表，并且可视化程度比较高</a:t>
            </a:r>
            <a:endPar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marL="0" lvl="0" indent="0" defTabSz="1216025" eaLnBrk="1" hangingPunct="1">
              <a:lnSpc>
                <a:spcPct val="120000"/>
              </a:lnSpc>
              <a:spcBef>
                <a:spcPct val="20000"/>
              </a:spcBef>
              <a:buFontTx/>
              <a:buNone/>
            </a:pPr>
            <a:r>
              <a:rPr lang="en-US" altLang="zh-CN"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4</a:t>
            </a:r>
            <a:r>
              <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、自习室预约：为了达到自习室的高效利用，在前一天我们就对自习室进行提前预约，如果平台检测到有空座位，即可预约成功；若无空座位，则必须等待</a:t>
            </a:r>
            <a:endPar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marL="0" lvl="0" indent="0" defTabSz="1216025" eaLnBrk="1" hangingPunct="1">
              <a:lnSpc>
                <a:spcPct val="120000"/>
              </a:lnSpc>
              <a:spcBef>
                <a:spcPct val="20000"/>
              </a:spcBef>
              <a:buFontTx/>
              <a:buNone/>
            </a:pPr>
            <a:r>
              <a:rPr lang="en-US" altLang="zh-CN"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5</a:t>
            </a:r>
            <a:r>
              <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、考试安排：在学期末，学生可以查询到自己的考试信息，考试科目、考试时间、考试场次和考试场地等等</a:t>
            </a:r>
            <a:endParaRPr lang="zh-CN" altLang="en-US" sz="1800" dirty="0">
              <a:solidFill>
                <a:srgbClr val="262626"/>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3"/>
          <p:cNvPicPr>
            <a:picLocks noChangeAspect="1"/>
          </p:cNvPicPr>
          <p:nvPr/>
        </p:nvPicPr>
        <p:blipFill>
          <a:blip r:embed="rId1"/>
          <a:srcRect b="43285"/>
          <a:stretch>
            <a:fillRect/>
          </a:stretch>
        </p:blipFill>
        <p:spPr>
          <a:xfrm>
            <a:off x="53975" y="5651500"/>
            <a:ext cx="12138025" cy="1206500"/>
          </a:xfrm>
          <a:prstGeom prst="rect">
            <a:avLst/>
          </a:prstGeom>
          <a:noFill/>
          <a:ln w="9525">
            <a:noFill/>
          </a:ln>
        </p:spPr>
      </p:pic>
      <p:sp>
        <p:nvSpPr>
          <p:cNvPr id="5" name="文本框 4"/>
          <p:cNvSpPr txBox="1"/>
          <p:nvPr/>
        </p:nvSpPr>
        <p:spPr>
          <a:xfrm>
            <a:off x="5032693" y="465455"/>
            <a:ext cx="2951163" cy="52197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en-US" altLang="zh-CN" sz="28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  </a:t>
            </a:r>
            <a:r>
              <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rPr>
              <a:t>模块设计</a:t>
            </a:r>
            <a:endParaRPr kumimoji="0" lang="zh-CN" altLang="en-US" sz="2400" kern="1200" cap="none" spc="0" normalizeH="0" baseline="0" noProof="0" dirty="0">
              <a:solidFill>
                <a:schemeClr val="tx1">
                  <a:lumMod val="65000"/>
                  <a:lumOff val="35000"/>
                </a:schemeClr>
              </a:solidFill>
              <a:latin typeface="楷体" panose="02010609060101010101" pitchFamily="49" charset="-122"/>
              <a:ea typeface="楷体" panose="02010609060101010101" pitchFamily="49" charset="-122"/>
              <a:cs typeface="+mn-cs"/>
            </a:endParaRPr>
          </a:p>
        </p:txBody>
      </p:sp>
      <p:cxnSp>
        <p:nvCxnSpPr>
          <p:cNvPr id="6" name="直接连接符 5"/>
          <p:cNvCxnSpPr/>
          <p:nvPr/>
        </p:nvCxnSpPr>
        <p:spPr>
          <a:xfrm>
            <a:off x="4829175" y="987425"/>
            <a:ext cx="2476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36"/>
          <p:cNvCxnSpPr/>
          <p:nvPr/>
        </p:nvCxnSpPr>
        <p:spPr bwMode="auto">
          <a:xfrm>
            <a:off x="4391025" y="1939925"/>
            <a:ext cx="0" cy="3525838"/>
          </a:xfrm>
          <a:prstGeom prst="line">
            <a:avLst/>
          </a:prstGeom>
          <a:ln w="12700">
            <a:solidFill>
              <a:srgbClr val="ADBACA"/>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42"/>
          <p:cNvCxnSpPr/>
          <p:nvPr/>
        </p:nvCxnSpPr>
        <p:spPr bwMode="auto">
          <a:xfrm>
            <a:off x="7588250" y="1939925"/>
            <a:ext cx="0" cy="3525838"/>
          </a:xfrm>
          <a:prstGeom prst="line">
            <a:avLst/>
          </a:prstGeom>
          <a:ln w="12700">
            <a:solidFill>
              <a:srgbClr val="ADBACA"/>
            </a:solidFill>
          </a:ln>
          <a:effectLst/>
        </p:spPr>
        <p:style>
          <a:lnRef idx="2">
            <a:schemeClr val="accent1"/>
          </a:lnRef>
          <a:fillRef idx="0">
            <a:schemeClr val="accent1"/>
          </a:fillRef>
          <a:effectRef idx="1">
            <a:schemeClr val="accent1"/>
          </a:effectRef>
          <a:fontRef idx="minor">
            <a:schemeClr val="tx1"/>
          </a:fontRef>
        </p:style>
      </p:cxnSp>
      <p:sp>
        <p:nvSpPr>
          <p:cNvPr id="9" name="Oval 6"/>
          <p:cNvSpPr/>
          <p:nvPr/>
        </p:nvSpPr>
        <p:spPr bwMode="auto">
          <a:xfrm>
            <a:off x="2178050" y="2082800"/>
            <a:ext cx="1355725" cy="1357313"/>
          </a:xfrm>
          <a:prstGeom prst="ellipse">
            <a:avLst/>
          </a:prstGeom>
          <a:solidFill>
            <a:srgbClr val="AAD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1"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2" name="组合 11"/>
          <p:cNvGrpSpPr/>
          <p:nvPr/>
        </p:nvGrpSpPr>
        <p:grpSpPr>
          <a:xfrm>
            <a:off x="5862021" y="2545073"/>
            <a:ext cx="378949" cy="423074"/>
            <a:chOff x="6016626" y="5110164"/>
            <a:chExt cx="231775" cy="258763"/>
          </a:xfrm>
          <a:solidFill>
            <a:schemeClr val="bg1"/>
          </a:solidFill>
        </p:grpSpPr>
        <p:sp>
          <p:nvSpPr>
            <p:cNvPr id="13" name="Rectangle 74"/>
            <p:cNvSpPr>
              <a:spLocks noChangeArrowheads="1"/>
            </p:cNvSpPr>
            <p:nvPr/>
          </p:nvSpPr>
          <p:spPr bwMode="auto">
            <a:xfrm>
              <a:off x="6119813" y="5281614"/>
              <a:ext cx="23813" cy="87313"/>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75"/>
            <p:cNvSpPr/>
            <p:nvPr/>
          </p:nvSpPr>
          <p:spPr bwMode="auto">
            <a:xfrm>
              <a:off x="6016626" y="5110164"/>
              <a:ext cx="207963" cy="73025"/>
            </a:xfrm>
            <a:custGeom>
              <a:avLst/>
              <a:gdLst>
                <a:gd name="T0" fmla="*/ 115 w 231"/>
                <a:gd name="T1" fmla="*/ 28 h 81"/>
                <a:gd name="T2" fmla="*/ 30 w 231"/>
                <a:gd name="T3" fmla="*/ 28 h 81"/>
                <a:gd name="T4" fmla="*/ 25 w 231"/>
                <a:gd name="T5" fmla="*/ 30 h 81"/>
                <a:gd name="T6" fmla="*/ 2 w 231"/>
                <a:gd name="T7" fmla="*/ 50 h 81"/>
                <a:gd name="T8" fmla="*/ 0 w 231"/>
                <a:gd name="T9" fmla="*/ 54 h 81"/>
                <a:gd name="T10" fmla="*/ 0 w 231"/>
                <a:gd name="T11" fmla="*/ 55 h 81"/>
                <a:gd name="T12" fmla="*/ 2 w 231"/>
                <a:gd name="T13" fmla="*/ 60 h 81"/>
                <a:gd name="T14" fmla="*/ 25 w 231"/>
                <a:gd name="T15" fmla="*/ 79 h 81"/>
                <a:gd name="T16" fmla="*/ 30 w 231"/>
                <a:gd name="T17" fmla="*/ 81 h 81"/>
                <a:gd name="T18" fmla="*/ 229 w 231"/>
                <a:gd name="T19" fmla="*/ 81 h 81"/>
                <a:gd name="T20" fmla="*/ 231 w 231"/>
                <a:gd name="T21" fmla="*/ 78 h 81"/>
                <a:gd name="T22" fmla="*/ 231 w 231"/>
                <a:gd name="T23" fmla="*/ 31 h 81"/>
                <a:gd name="T24" fmla="*/ 229 w 231"/>
                <a:gd name="T25" fmla="*/ 28 h 81"/>
                <a:gd name="T26" fmla="*/ 142 w 231"/>
                <a:gd name="T27" fmla="*/ 28 h 81"/>
                <a:gd name="T28" fmla="*/ 142 w 231"/>
                <a:gd name="T29" fmla="*/ 13 h 81"/>
                <a:gd name="T30" fmla="*/ 142 w 231"/>
                <a:gd name="T31" fmla="*/ 0 h 81"/>
                <a:gd name="T32" fmla="*/ 115 w 231"/>
                <a:gd name="T33" fmla="*/ 0 h 81"/>
                <a:gd name="T34" fmla="*/ 115 w 231"/>
                <a:gd name="T35" fmla="*/ 13 h 81"/>
                <a:gd name="T36" fmla="*/ 115 w 231"/>
                <a:gd name="T37"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81">
                  <a:moveTo>
                    <a:pt x="115" y="28"/>
                  </a:moveTo>
                  <a:cubicBezTo>
                    <a:pt x="30" y="28"/>
                    <a:pt x="30" y="28"/>
                    <a:pt x="30" y="28"/>
                  </a:cubicBezTo>
                  <a:cubicBezTo>
                    <a:pt x="28" y="28"/>
                    <a:pt x="26" y="29"/>
                    <a:pt x="25" y="30"/>
                  </a:cubicBezTo>
                  <a:cubicBezTo>
                    <a:pt x="2" y="50"/>
                    <a:pt x="2" y="50"/>
                    <a:pt x="2" y="50"/>
                  </a:cubicBezTo>
                  <a:cubicBezTo>
                    <a:pt x="1" y="51"/>
                    <a:pt x="0" y="53"/>
                    <a:pt x="0" y="54"/>
                  </a:cubicBezTo>
                  <a:cubicBezTo>
                    <a:pt x="0" y="55"/>
                    <a:pt x="0" y="55"/>
                    <a:pt x="0" y="55"/>
                  </a:cubicBezTo>
                  <a:cubicBezTo>
                    <a:pt x="0" y="56"/>
                    <a:pt x="1" y="59"/>
                    <a:pt x="2" y="60"/>
                  </a:cubicBezTo>
                  <a:cubicBezTo>
                    <a:pt x="25" y="79"/>
                    <a:pt x="25" y="79"/>
                    <a:pt x="25" y="79"/>
                  </a:cubicBezTo>
                  <a:cubicBezTo>
                    <a:pt x="26" y="80"/>
                    <a:pt x="28" y="81"/>
                    <a:pt x="30" y="81"/>
                  </a:cubicBezTo>
                  <a:cubicBezTo>
                    <a:pt x="229" y="81"/>
                    <a:pt x="229" y="81"/>
                    <a:pt x="229" y="81"/>
                  </a:cubicBezTo>
                  <a:cubicBezTo>
                    <a:pt x="230" y="81"/>
                    <a:pt x="231" y="80"/>
                    <a:pt x="231" y="78"/>
                  </a:cubicBezTo>
                  <a:cubicBezTo>
                    <a:pt x="231" y="31"/>
                    <a:pt x="231" y="31"/>
                    <a:pt x="231" y="31"/>
                  </a:cubicBezTo>
                  <a:cubicBezTo>
                    <a:pt x="231" y="30"/>
                    <a:pt x="230" y="28"/>
                    <a:pt x="229" y="28"/>
                  </a:cubicBezTo>
                  <a:cubicBezTo>
                    <a:pt x="142" y="28"/>
                    <a:pt x="142" y="28"/>
                    <a:pt x="142" y="28"/>
                  </a:cubicBezTo>
                  <a:cubicBezTo>
                    <a:pt x="142" y="13"/>
                    <a:pt x="142" y="13"/>
                    <a:pt x="142" y="13"/>
                  </a:cubicBezTo>
                  <a:cubicBezTo>
                    <a:pt x="142" y="0"/>
                    <a:pt x="142" y="0"/>
                    <a:pt x="142" y="0"/>
                  </a:cubicBezTo>
                  <a:cubicBezTo>
                    <a:pt x="115" y="0"/>
                    <a:pt x="115" y="0"/>
                    <a:pt x="115" y="0"/>
                  </a:cubicBezTo>
                  <a:cubicBezTo>
                    <a:pt x="115" y="13"/>
                    <a:pt x="115" y="13"/>
                    <a:pt x="115" y="13"/>
                  </a:cubicBezTo>
                  <a:lnTo>
                    <a:pt x="115" y="2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Freeform 76"/>
            <p:cNvSpPr/>
            <p:nvPr/>
          </p:nvSpPr>
          <p:spPr bwMode="auto">
            <a:xfrm>
              <a:off x="6040438" y="5197476"/>
              <a:ext cx="207963" cy="71438"/>
            </a:xfrm>
            <a:custGeom>
              <a:avLst/>
              <a:gdLst>
                <a:gd name="T0" fmla="*/ 89 w 231"/>
                <a:gd name="T1" fmla="*/ 27 h 80"/>
                <a:gd name="T2" fmla="*/ 3 w 231"/>
                <a:gd name="T3" fmla="*/ 27 h 80"/>
                <a:gd name="T4" fmla="*/ 0 w 231"/>
                <a:gd name="T5" fmla="*/ 30 h 80"/>
                <a:gd name="T6" fmla="*/ 0 w 231"/>
                <a:gd name="T7" fmla="*/ 77 h 80"/>
                <a:gd name="T8" fmla="*/ 3 w 231"/>
                <a:gd name="T9" fmla="*/ 80 h 80"/>
                <a:gd name="T10" fmla="*/ 202 w 231"/>
                <a:gd name="T11" fmla="*/ 80 h 80"/>
                <a:gd name="T12" fmla="*/ 206 w 231"/>
                <a:gd name="T13" fmla="*/ 78 h 80"/>
                <a:gd name="T14" fmla="*/ 229 w 231"/>
                <a:gd name="T15" fmla="*/ 59 h 80"/>
                <a:gd name="T16" fmla="*/ 231 w 231"/>
                <a:gd name="T17" fmla="*/ 54 h 80"/>
                <a:gd name="T18" fmla="*/ 231 w 231"/>
                <a:gd name="T19" fmla="*/ 53 h 80"/>
                <a:gd name="T20" fmla="*/ 229 w 231"/>
                <a:gd name="T21" fmla="*/ 49 h 80"/>
                <a:gd name="T22" fmla="*/ 206 w 231"/>
                <a:gd name="T23" fmla="*/ 29 h 80"/>
                <a:gd name="T24" fmla="*/ 202 w 231"/>
                <a:gd name="T25" fmla="*/ 27 h 80"/>
                <a:gd name="T26" fmla="*/ 116 w 231"/>
                <a:gd name="T27" fmla="*/ 27 h 80"/>
                <a:gd name="T28" fmla="*/ 116 w 231"/>
                <a:gd name="T29" fmla="*/ 12 h 80"/>
                <a:gd name="T30" fmla="*/ 116 w 231"/>
                <a:gd name="T31" fmla="*/ 1 h 80"/>
                <a:gd name="T32" fmla="*/ 116 w 231"/>
                <a:gd name="T33" fmla="*/ 0 h 80"/>
                <a:gd name="T34" fmla="*/ 89 w 231"/>
                <a:gd name="T35" fmla="*/ 0 h 80"/>
                <a:gd name="T36" fmla="*/ 89 w 231"/>
                <a:gd name="T37" fmla="*/ 1 h 80"/>
                <a:gd name="T38" fmla="*/ 89 w 231"/>
                <a:gd name="T39" fmla="*/ 12 h 80"/>
                <a:gd name="T40" fmla="*/ 89 w 231"/>
                <a:gd name="T41"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80">
                  <a:moveTo>
                    <a:pt x="89" y="27"/>
                  </a:moveTo>
                  <a:cubicBezTo>
                    <a:pt x="3" y="27"/>
                    <a:pt x="3" y="27"/>
                    <a:pt x="3" y="27"/>
                  </a:cubicBezTo>
                  <a:cubicBezTo>
                    <a:pt x="1" y="27"/>
                    <a:pt x="0" y="29"/>
                    <a:pt x="0" y="30"/>
                  </a:cubicBezTo>
                  <a:cubicBezTo>
                    <a:pt x="0" y="77"/>
                    <a:pt x="0" y="77"/>
                    <a:pt x="0" y="77"/>
                  </a:cubicBezTo>
                  <a:cubicBezTo>
                    <a:pt x="0" y="79"/>
                    <a:pt x="1" y="80"/>
                    <a:pt x="3" y="80"/>
                  </a:cubicBezTo>
                  <a:cubicBezTo>
                    <a:pt x="202" y="80"/>
                    <a:pt x="202" y="80"/>
                    <a:pt x="202" y="80"/>
                  </a:cubicBezTo>
                  <a:cubicBezTo>
                    <a:pt x="203" y="80"/>
                    <a:pt x="205" y="79"/>
                    <a:pt x="206" y="78"/>
                  </a:cubicBezTo>
                  <a:cubicBezTo>
                    <a:pt x="229" y="59"/>
                    <a:pt x="229" y="59"/>
                    <a:pt x="229" y="59"/>
                  </a:cubicBezTo>
                  <a:cubicBezTo>
                    <a:pt x="230" y="58"/>
                    <a:pt x="231" y="55"/>
                    <a:pt x="231" y="54"/>
                  </a:cubicBezTo>
                  <a:cubicBezTo>
                    <a:pt x="231" y="53"/>
                    <a:pt x="231" y="53"/>
                    <a:pt x="231" y="53"/>
                  </a:cubicBezTo>
                  <a:cubicBezTo>
                    <a:pt x="231" y="52"/>
                    <a:pt x="230" y="50"/>
                    <a:pt x="229" y="49"/>
                  </a:cubicBezTo>
                  <a:cubicBezTo>
                    <a:pt x="206" y="29"/>
                    <a:pt x="206" y="29"/>
                    <a:pt x="206" y="29"/>
                  </a:cubicBezTo>
                  <a:cubicBezTo>
                    <a:pt x="205" y="28"/>
                    <a:pt x="203" y="27"/>
                    <a:pt x="202" y="27"/>
                  </a:cubicBezTo>
                  <a:cubicBezTo>
                    <a:pt x="116" y="27"/>
                    <a:pt x="116" y="27"/>
                    <a:pt x="116" y="27"/>
                  </a:cubicBezTo>
                  <a:cubicBezTo>
                    <a:pt x="116" y="12"/>
                    <a:pt x="116" y="12"/>
                    <a:pt x="116" y="12"/>
                  </a:cubicBezTo>
                  <a:cubicBezTo>
                    <a:pt x="116" y="1"/>
                    <a:pt x="116" y="1"/>
                    <a:pt x="116" y="1"/>
                  </a:cubicBezTo>
                  <a:cubicBezTo>
                    <a:pt x="116" y="0"/>
                    <a:pt x="116" y="0"/>
                    <a:pt x="116" y="0"/>
                  </a:cubicBezTo>
                  <a:cubicBezTo>
                    <a:pt x="89" y="0"/>
                    <a:pt x="89" y="0"/>
                    <a:pt x="89" y="0"/>
                  </a:cubicBezTo>
                  <a:cubicBezTo>
                    <a:pt x="89" y="1"/>
                    <a:pt x="89" y="1"/>
                    <a:pt x="89" y="1"/>
                  </a:cubicBezTo>
                  <a:cubicBezTo>
                    <a:pt x="89" y="12"/>
                    <a:pt x="89" y="12"/>
                    <a:pt x="89" y="12"/>
                  </a:cubicBezTo>
                  <a:lnTo>
                    <a:pt x="89" y="27"/>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3" name="组合 15"/>
          <p:cNvGrpSpPr/>
          <p:nvPr/>
        </p:nvGrpSpPr>
        <p:grpSpPr>
          <a:xfrm>
            <a:off x="9057121" y="2593091"/>
            <a:ext cx="360778" cy="423072"/>
            <a:chOff x="6537326" y="5110164"/>
            <a:chExt cx="220662" cy="258762"/>
          </a:xfrm>
          <a:solidFill>
            <a:schemeClr val="bg1"/>
          </a:solidFill>
        </p:grpSpPr>
        <p:sp>
          <p:nvSpPr>
            <p:cNvPr id="17" name="Freeform 77"/>
            <p:cNvSpPr/>
            <p:nvPr/>
          </p:nvSpPr>
          <p:spPr bwMode="auto">
            <a:xfrm>
              <a:off x="6580188" y="5110164"/>
              <a:ext cx="177800" cy="149225"/>
            </a:xfrm>
            <a:custGeom>
              <a:avLst/>
              <a:gdLst>
                <a:gd name="T0" fmla="*/ 134 w 196"/>
                <a:gd name="T1" fmla="*/ 102 h 167"/>
                <a:gd name="T2" fmla="*/ 196 w 196"/>
                <a:gd name="T3" fmla="*/ 34 h 167"/>
                <a:gd name="T4" fmla="*/ 76 w 196"/>
                <a:gd name="T5" fmla="*/ 22 h 167"/>
                <a:gd name="T6" fmla="*/ 0 w 196"/>
                <a:gd name="T7" fmla="*/ 2 h 167"/>
                <a:gd name="T8" fmla="*/ 0 w 196"/>
                <a:gd name="T9" fmla="*/ 137 h 167"/>
                <a:gd name="T10" fmla="*/ 39 w 196"/>
                <a:gd name="T11" fmla="*/ 135 h 167"/>
                <a:gd name="T12" fmla="*/ 191 w 196"/>
                <a:gd name="T13" fmla="*/ 160 h 167"/>
                <a:gd name="T14" fmla="*/ 134 w 196"/>
                <a:gd name="T15" fmla="*/ 10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167">
                  <a:moveTo>
                    <a:pt x="134" y="102"/>
                  </a:moveTo>
                  <a:cubicBezTo>
                    <a:pt x="134" y="87"/>
                    <a:pt x="196" y="34"/>
                    <a:pt x="196" y="34"/>
                  </a:cubicBezTo>
                  <a:cubicBezTo>
                    <a:pt x="164" y="48"/>
                    <a:pt x="117" y="44"/>
                    <a:pt x="76" y="22"/>
                  </a:cubicBezTo>
                  <a:cubicBezTo>
                    <a:pt x="35" y="0"/>
                    <a:pt x="0" y="2"/>
                    <a:pt x="0" y="2"/>
                  </a:cubicBezTo>
                  <a:cubicBezTo>
                    <a:pt x="0" y="137"/>
                    <a:pt x="0" y="137"/>
                    <a:pt x="0" y="137"/>
                  </a:cubicBezTo>
                  <a:cubicBezTo>
                    <a:pt x="2" y="136"/>
                    <a:pt x="11" y="133"/>
                    <a:pt x="39" y="135"/>
                  </a:cubicBezTo>
                  <a:cubicBezTo>
                    <a:pt x="73" y="139"/>
                    <a:pt x="160" y="167"/>
                    <a:pt x="191" y="160"/>
                  </a:cubicBezTo>
                  <a:cubicBezTo>
                    <a:pt x="191" y="160"/>
                    <a:pt x="134" y="112"/>
                    <a:pt x="134" y="10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Rectangle 78"/>
            <p:cNvSpPr>
              <a:spLocks noChangeArrowheads="1"/>
            </p:cNvSpPr>
            <p:nvPr/>
          </p:nvSpPr>
          <p:spPr bwMode="auto">
            <a:xfrm>
              <a:off x="6537326" y="5111751"/>
              <a:ext cx="22225" cy="257175"/>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4" name="组合 18"/>
          <p:cNvGrpSpPr/>
          <p:nvPr/>
        </p:nvGrpSpPr>
        <p:grpSpPr>
          <a:xfrm>
            <a:off x="2642697" y="2542439"/>
            <a:ext cx="425669" cy="423074"/>
            <a:chOff x="5483226" y="5110164"/>
            <a:chExt cx="260350" cy="258763"/>
          </a:xfrm>
          <a:solidFill>
            <a:schemeClr val="bg1"/>
          </a:solidFill>
        </p:grpSpPr>
        <p:sp>
          <p:nvSpPr>
            <p:cNvPr id="20" name="Freeform 368"/>
            <p:cNvSpPr/>
            <p:nvPr/>
          </p:nvSpPr>
          <p:spPr bwMode="auto">
            <a:xfrm>
              <a:off x="5522913" y="5275264"/>
              <a:ext cx="82550" cy="93663"/>
            </a:xfrm>
            <a:custGeom>
              <a:avLst/>
              <a:gdLst>
                <a:gd name="T0" fmla="*/ 0 w 92"/>
                <a:gd name="T1" fmla="*/ 0 h 104"/>
                <a:gd name="T2" fmla="*/ 18 w 92"/>
                <a:gd name="T3" fmla="*/ 24 h 104"/>
                <a:gd name="T4" fmla="*/ 18 w 92"/>
                <a:gd name="T5" fmla="*/ 89 h 104"/>
                <a:gd name="T6" fmla="*/ 33 w 92"/>
                <a:gd name="T7" fmla="*/ 104 h 104"/>
                <a:gd name="T8" fmla="*/ 76 w 92"/>
                <a:gd name="T9" fmla="*/ 104 h 104"/>
                <a:gd name="T10" fmla="*/ 92 w 92"/>
                <a:gd name="T11" fmla="*/ 89 h 104"/>
                <a:gd name="T12" fmla="*/ 74 w 92"/>
                <a:gd name="T13" fmla="*/ 24 h 104"/>
                <a:gd name="T14" fmla="*/ 84 w 92"/>
                <a:gd name="T15" fmla="*/ 9 h 104"/>
                <a:gd name="T16" fmla="*/ 22 w 92"/>
                <a:gd name="T17" fmla="*/ 2 h 104"/>
                <a:gd name="T18" fmla="*/ 0 w 92"/>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4">
                  <a:moveTo>
                    <a:pt x="0" y="0"/>
                  </a:moveTo>
                  <a:cubicBezTo>
                    <a:pt x="18" y="24"/>
                    <a:pt x="18" y="24"/>
                    <a:pt x="18" y="24"/>
                  </a:cubicBezTo>
                  <a:cubicBezTo>
                    <a:pt x="18" y="89"/>
                    <a:pt x="18" y="89"/>
                    <a:pt x="18" y="89"/>
                  </a:cubicBezTo>
                  <a:cubicBezTo>
                    <a:pt x="18" y="97"/>
                    <a:pt x="25" y="104"/>
                    <a:pt x="33" y="104"/>
                  </a:cubicBezTo>
                  <a:cubicBezTo>
                    <a:pt x="76" y="104"/>
                    <a:pt x="76" y="104"/>
                    <a:pt x="76" y="104"/>
                  </a:cubicBezTo>
                  <a:cubicBezTo>
                    <a:pt x="85" y="104"/>
                    <a:pt x="92" y="97"/>
                    <a:pt x="92" y="89"/>
                  </a:cubicBezTo>
                  <a:cubicBezTo>
                    <a:pt x="74" y="24"/>
                    <a:pt x="74" y="24"/>
                    <a:pt x="74" y="24"/>
                  </a:cubicBezTo>
                  <a:cubicBezTo>
                    <a:pt x="84" y="9"/>
                    <a:pt x="84" y="9"/>
                    <a:pt x="84" y="9"/>
                  </a:cubicBezTo>
                  <a:cubicBezTo>
                    <a:pt x="62" y="5"/>
                    <a:pt x="40" y="2"/>
                    <a:pt x="22" y="2"/>
                  </a:cubicBezTo>
                  <a:cubicBezTo>
                    <a:pt x="14" y="2"/>
                    <a:pt x="7" y="1"/>
                    <a:pt x="0" y="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Freeform 369"/>
            <p:cNvSpPr/>
            <p:nvPr/>
          </p:nvSpPr>
          <p:spPr bwMode="auto">
            <a:xfrm>
              <a:off x="5564188" y="5110164"/>
              <a:ext cx="179388" cy="196850"/>
            </a:xfrm>
            <a:custGeom>
              <a:avLst/>
              <a:gdLst>
                <a:gd name="T0" fmla="*/ 0 w 198"/>
                <a:gd name="T1" fmla="*/ 160 h 219"/>
                <a:gd name="T2" fmla="*/ 198 w 198"/>
                <a:gd name="T3" fmla="*/ 219 h 219"/>
                <a:gd name="T4" fmla="*/ 198 w 198"/>
                <a:gd name="T5" fmla="*/ 0 h 219"/>
                <a:gd name="T6" fmla="*/ 0 w 198"/>
                <a:gd name="T7" fmla="*/ 59 h 219"/>
                <a:gd name="T8" fmla="*/ 0 w 198"/>
                <a:gd name="T9" fmla="*/ 160 h 219"/>
              </a:gdLst>
              <a:ahLst/>
              <a:cxnLst>
                <a:cxn ang="0">
                  <a:pos x="T0" y="T1"/>
                </a:cxn>
                <a:cxn ang="0">
                  <a:pos x="T2" y="T3"/>
                </a:cxn>
                <a:cxn ang="0">
                  <a:pos x="T4" y="T5"/>
                </a:cxn>
                <a:cxn ang="0">
                  <a:pos x="T6" y="T7"/>
                </a:cxn>
                <a:cxn ang="0">
                  <a:pos x="T8" y="T9"/>
                </a:cxn>
              </a:cxnLst>
              <a:rect l="0" t="0" r="r" b="b"/>
              <a:pathLst>
                <a:path w="198" h="219">
                  <a:moveTo>
                    <a:pt x="0" y="160"/>
                  </a:moveTo>
                  <a:cubicBezTo>
                    <a:pt x="78" y="168"/>
                    <a:pt x="185" y="207"/>
                    <a:pt x="198" y="219"/>
                  </a:cubicBezTo>
                  <a:cubicBezTo>
                    <a:pt x="198" y="0"/>
                    <a:pt x="198" y="0"/>
                    <a:pt x="198" y="0"/>
                  </a:cubicBezTo>
                  <a:cubicBezTo>
                    <a:pt x="182" y="14"/>
                    <a:pt x="77" y="52"/>
                    <a:pt x="0" y="59"/>
                  </a:cubicBezTo>
                  <a:lnTo>
                    <a:pt x="0" y="16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Freeform 370"/>
            <p:cNvSpPr/>
            <p:nvPr/>
          </p:nvSpPr>
          <p:spPr bwMode="auto">
            <a:xfrm>
              <a:off x="5483226" y="5164139"/>
              <a:ext cx="52388" cy="88900"/>
            </a:xfrm>
            <a:custGeom>
              <a:avLst/>
              <a:gdLst>
                <a:gd name="T0" fmla="*/ 57 w 57"/>
                <a:gd name="T1" fmla="*/ 98 h 98"/>
                <a:gd name="T2" fmla="*/ 57 w 57"/>
                <a:gd name="T3" fmla="*/ 0 h 98"/>
                <a:gd name="T4" fmla="*/ 0 w 57"/>
                <a:gd name="T5" fmla="*/ 49 h 98"/>
                <a:gd name="T6" fmla="*/ 57 w 57"/>
                <a:gd name="T7" fmla="*/ 98 h 98"/>
              </a:gdLst>
              <a:ahLst/>
              <a:cxnLst>
                <a:cxn ang="0">
                  <a:pos x="T0" y="T1"/>
                </a:cxn>
                <a:cxn ang="0">
                  <a:pos x="T2" y="T3"/>
                </a:cxn>
                <a:cxn ang="0">
                  <a:pos x="T4" y="T5"/>
                </a:cxn>
                <a:cxn ang="0">
                  <a:pos x="T6" y="T7"/>
                </a:cxn>
              </a:cxnLst>
              <a:rect l="0" t="0" r="r" b="b"/>
              <a:pathLst>
                <a:path w="57" h="98">
                  <a:moveTo>
                    <a:pt x="57" y="98"/>
                  </a:moveTo>
                  <a:cubicBezTo>
                    <a:pt x="57" y="0"/>
                    <a:pt x="57" y="0"/>
                    <a:pt x="57" y="0"/>
                  </a:cubicBezTo>
                  <a:cubicBezTo>
                    <a:pt x="11" y="3"/>
                    <a:pt x="0" y="31"/>
                    <a:pt x="0" y="49"/>
                  </a:cubicBezTo>
                  <a:cubicBezTo>
                    <a:pt x="0" y="68"/>
                    <a:pt x="10" y="94"/>
                    <a:pt x="57" y="9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8205" name="矩形 22"/>
          <p:cNvSpPr/>
          <p:nvPr/>
        </p:nvSpPr>
        <p:spPr>
          <a:xfrm>
            <a:off x="1884363" y="4090988"/>
            <a:ext cx="2078037" cy="1291590"/>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20000"/>
              </a:lnSpc>
              <a:spcBef>
                <a:spcPct val="20000"/>
              </a:spcBef>
              <a:buFontTx/>
              <a:buNone/>
            </a:pPr>
            <a:r>
              <a:rPr lang="zh-CN" altLang="en-US" sz="1400" dirty="0">
                <a:solidFill>
                  <a:srgbClr val="445469"/>
                </a:solidFill>
                <a:latin typeface="Arial" panose="020B0604020202020204" pitchFamily="34" charset="0"/>
                <a:ea typeface="微软雅黑" panose="020B0503020204020204" pitchFamily="34" charset="-122"/>
                <a:sym typeface="Arial" panose="020B0604020202020204" pitchFamily="34" charset="0"/>
              </a:rPr>
              <a:t>用户进入系统时调用一个模块。该模块根据用户输入的用户名、密码或手机号码来判断用户的身份，跳转到该用户的界面</a:t>
            </a:r>
            <a:endParaRPr lang="zh-CN" altLang="en-US" sz="14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6" name="TextBox 13"/>
          <p:cNvSpPr txBox="1"/>
          <p:nvPr/>
        </p:nvSpPr>
        <p:spPr>
          <a:xfrm>
            <a:off x="2276475" y="3709988"/>
            <a:ext cx="1293813" cy="245745"/>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1216025" eaLnBrk="1" hangingPunct="1">
              <a:lnSpc>
                <a:spcPct val="100000"/>
              </a:lnSpc>
              <a:spcBef>
                <a:spcPct val="20000"/>
              </a:spcBef>
              <a:buFontTx/>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系统登录模块</a:t>
            </a:r>
            <a:endParaRPr lang="en-US" alt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 name="图片 18" descr="图片7"/>
          <p:cNvPicPr>
            <a:picLocks noChangeAspect="1"/>
          </p:cNvPicPr>
          <p:nvPr/>
        </p:nvPicPr>
        <p:blipFill>
          <a:blip r:embed="rId2"/>
          <a:stretch>
            <a:fillRect/>
          </a:stretch>
        </p:blipFill>
        <p:spPr>
          <a:xfrm>
            <a:off x="6069330" y="1489075"/>
            <a:ext cx="4003040" cy="44278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1658</Words>
  <Application>WPS 演示</Application>
  <PresentationFormat>宽屏</PresentationFormat>
  <Paragraphs>135</Paragraphs>
  <Slides>16</Slides>
  <Notes>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vt:i4>
      </vt:variant>
    </vt:vector>
  </HeadingPairs>
  <TitlesOfParts>
    <vt:vector size="27" baseType="lpstr">
      <vt:lpstr>Arial</vt:lpstr>
      <vt:lpstr>宋体</vt:lpstr>
      <vt:lpstr>Wingdings</vt:lpstr>
      <vt:lpstr>Calibri</vt:lpstr>
      <vt:lpstr>Calibri Light</vt:lpstr>
      <vt:lpstr>汉仪南宫体简</vt:lpstr>
      <vt:lpstr>微软雅黑</vt:lpstr>
      <vt:lpstr>楷体</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ゆ、 心动 Death。</cp:lastModifiedBy>
  <cp:revision>61</cp:revision>
  <dcterms:created xsi:type="dcterms:W3CDTF">2016-02-23T05:29:00Z</dcterms:created>
  <dcterms:modified xsi:type="dcterms:W3CDTF">2021-06-29T13:31:40Z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