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A60C72-2063-2846-858C-03BEEBAC4A38}">
          <p14:sldIdLst>
            <p14:sldId id="256"/>
            <p14:sldId id="257"/>
            <p14:sldId id="258"/>
            <p14:sldId id="259"/>
            <p14:sldId id="260"/>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6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6/15/20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t>6/15/20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6/15/20</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6/15/20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6/15/20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t>6/15/20</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4" Type="http://schemas.openxmlformats.org/officeDocument/2006/relationships/hyperlink" Target="https://open.toronto.ca/dataset/wellbeing-toronto-demographics/" TargetMode="External"/><Relationship Id="rId5" Type="http://schemas.openxmlformats.org/officeDocument/2006/relationships/hyperlink" Target="https://cocl.us/Geospatial_data" TargetMode="External"/><Relationship Id="rId6" Type="http://schemas.openxmlformats.org/officeDocument/2006/relationships/hyperlink" Target="https://developer.foursquare.com/" TargetMode="External"/><Relationship Id="rId1" Type="http://schemas.openxmlformats.org/officeDocument/2006/relationships/slideLayout" Target="../slideLayouts/slideLayout2.xml"/><Relationship Id="rId2" Type="http://schemas.openxmlformats.org/officeDocument/2006/relationships/hyperlink" Target="https://github.com/jx22553/Coursera_Capston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Optimal Approach to Open a Restaurant in Toronto</a:t>
            </a:r>
            <a:endParaRPr lang="en-US" dirty="0"/>
          </a:p>
        </p:txBody>
      </p:sp>
      <p:sp>
        <p:nvSpPr>
          <p:cNvPr id="3" name="Subtitle 2"/>
          <p:cNvSpPr>
            <a:spLocks noGrp="1"/>
          </p:cNvSpPr>
          <p:nvPr>
            <p:ph type="subTitle" idx="1"/>
          </p:nvPr>
        </p:nvSpPr>
        <p:spPr/>
        <p:txBody>
          <a:bodyPr/>
          <a:lstStyle/>
          <a:p>
            <a:endParaRPr lang="en-US" dirty="0" smtClean="0"/>
          </a:p>
          <a:p>
            <a:r>
              <a:rPr lang="en-US" dirty="0" smtClean="0"/>
              <a:t>Using a </a:t>
            </a:r>
            <a:r>
              <a:rPr lang="en-US" dirty="0" err="1" smtClean="0"/>
              <a:t>Kmeans</a:t>
            </a:r>
            <a:r>
              <a:rPr lang="en-US" dirty="0" smtClean="0"/>
              <a:t> Clustering Algorithm</a:t>
            </a:r>
            <a:endParaRPr lang="en-US" dirty="0"/>
          </a:p>
        </p:txBody>
      </p:sp>
    </p:spTree>
    <p:extLst>
      <p:ext uri="{BB962C8B-B14F-4D97-AF65-F5344CB8AC3E}">
        <p14:creationId xmlns:p14="http://schemas.microsoft.com/office/powerpoint/2010/main" val="3248834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6020"/>
            <a:ext cx="8229600" cy="1143000"/>
          </a:xfrm>
        </p:spPr>
        <p:txBody>
          <a:bodyPr/>
          <a:lstStyle/>
          <a:p>
            <a:pPr lvl="0"/>
            <a:r>
              <a:rPr lang="en-US" b="1" dirty="0"/>
              <a:t>Methodology</a:t>
            </a:r>
            <a:r>
              <a:rPr lang="en-US" dirty="0"/>
              <a:t/>
            </a:r>
            <a:br>
              <a:rPr lang="en-US" dirty="0"/>
            </a:br>
            <a:endParaRPr lang="en-US" dirty="0"/>
          </a:p>
        </p:txBody>
      </p:sp>
      <p:sp>
        <p:nvSpPr>
          <p:cNvPr id="3" name="Content Placeholder 2"/>
          <p:cNvSpPr>
            <a:spLocks noGrp="1"/>
          </p:cNvSpPr>
          <p:nvPr>
            <p:ph idx="1"/>
          </p:nvPr>
        </p:nvSpPr>
        <p:spPr>
          <a:xfrm>
            <a:off x="739774" y="2770094"/>
            <a:ext cx="7773199" cy="3893867"/>
          </a:xfrm>
        </p:spPr>
        <p:txBody>
          <a:bodyPr>
            <a:normAutofit fontScale="70000" lnSpcReduction="20000"/>
          </a:bodyPr>
          <a:lstStyle/>
          <a:p>
            <a:pPr marL="0" indent="0">
              <a:buNone/>
            </a:pPr>
            <a:r>
              <a:rPr lang="en-US" b="1" dirty="0"/>
              <a:t>d. Predictive Modeling : </a:t>
            </a:r>
            <a:r>
              <a:rPr lang="en-US" b="1" dirty="0" err="1"/>
              <a:t>KMeans</a:t>
            </a:r>
            <a:r>
              <a:rPr lang="en-US" b="1" dirty="0"/>
              <a:t> Clustering</a:t>
            </a:r>
          </a:p>
          <a:p>
            <a:pPr marL="0" indent="0">
              <a:buNone/>
            </a:pPr>
            <a:r>
              <a:rPr lang="en-US" b="1" i="1" dirty="0"/>
              <a:t>Data Preprocessing</a:t>
            </a:r>
          </a:p>
          <a:p>
            <a:r>
              <a:rPr lang="en-US" dirty="0"/>
              <a:t>In order to segment the Toronto neighborhoods into groups based on their numerical distribution and magnitudes, a good approach for this unsupervised learning task is using </a:t>
            </a:r>
            <a:r>
              <a:rPr lang="en-US" dirty="0" err="1"/>
              <a:t>KMeans</a:t>
            </a:r>
            <a:r>
              <a:rPr lang="en-US" dirty="0"/>
              <a:t> Clustering.</a:t>
            </a:r>
          </a:p>
          <a:p>
            <a:r>
              <a:rPr lang="en-US" dirty="0"/>
              <a:t>We must first normalize our quantitative features to a common scale, so that our model can interpret the values equally. For this occasion, we use the </a:t>
            </a:r>
            <a:r>
              <a:rPr lang="en-US" dirty="0" err="1"/>
              <a:t>StandardScaler</a:t>
            </a:r>
            <a:r>
              <a:rPr lang="en-US" dirty="0"/>
              <a:t> to normalize our data.</a:t>
            </a:r>
          </a:p>
          <a:p>
            <a:pPr marL="0" indent="0">
              <a:buNone/>
            </a:pPr>
            <a:r>
              <a:rPr lang="en-US" b="1" i="1" dirty="0"/>
              <a:t>Building a </a:t>
            </a:r>
            <a:r>
              <a:rPr lang="en-US" b="1" i="1" dirty="0" err="1"/>
              <a:t>KMeans</a:t>
            </a:r>
            <a:r>
              <a:rPr lang="en-US" b="1" i="1" dirty="0"/>
              <a:t> Clustering Model</a:t>
            </a:r>
          </a:p>
          <a:p>
            <a:r>
              <a:rPr lang="en-US" dirty="0"/>
              <a:t>One of the important aspects of instantiating a </a:t>
            </a:r>
            <a:r>
              <a:rPr lang="en-US" dirty="0" err="1"/>
              <a:t>KMeans</a:t>
            </a:r>
            <a:r>
              <a:rPr lang="en-US" dirty="0"/>
              <a:t> Clustering model is to specify the most optimal number of clusters for the algorithm to label. Using the Elbow method, we calculated the squared error for a range of 1-10 for our K number of clusters. It was determined that K=6 would deliver the best results for our predictive algorithm.</a:t>
            </a:r>
          </a:p>
          <a:p>
            <a:endParaRPr lang="en-US" dirty="0"/>
          </a:p>
        </p:txBody>
      </p:sp>
    </p:spTree>
    <p:extLst>
      <p:ext uri="{BB962C8B-B14F-4D97-AF65-F5344CB8AC3E}">
        <p14:creationId xmlns:p14="http://schemas.microsoft.com/office/powerpoint/2010/main" val="907359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6020"/>
            <a:ext cx="8229600" cy="1143000"/>
          </a:xfrm>
        </p:spPr>
        <p:txBody>
          <a:bodyPr/>
          <a:lstStyle/>
          <a:p>
            <a:pPr lvl="0"/>
            <a:r>
              <a:rPr lang="en-US" b="1" dirty="0"/>
              <a:t>Methodology</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6380" r="-16380"/>
          <a:stretch>
            <a:fillRect/>
          </a:stretch>
        </p:blipFill>
        <p:spPr bwMode="auto">
          <a:xfrm>
            <a:off x="739775" y="2770188"/>
            <a:ext cx="7773988" cy="3894137"/>
          </a:xfrm>
          <a:prstGeom prst="rect">
            <a:avLst/>
          </a:prstGeom>
          <a:noFill/>
          <a:ln>
            <a:noFill/>
          </a:ln>
        </p:spPr>
      </p:pic>
    </p:spTree>
    <p:extLst>
      <p:ext uri="{BB962C8B-B14F-4D97-AF65-F5344CB8AC3E}">
        <p14:creationId xmlns:p14="http://schemas.microsoft.com/office/powerpoint/2010/main" val="302244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7343"/>
            <a:ext cx="8229600" cy="1143000"/>
          </a:xfrm>
        </p:spPr>
        <p:txBody>
          <a:bodyPr/>
          <a:lstStyle/>
          <a:p>
            <a:r>
              <a:rPr lang="en-US" sz="2800" dirty="0"/>
              <a:t>Next we go ahead and fit our standardized features into the </a:t>
            </a:r>
            <a:r>
              <a:rPr lang="en-US" sz="2800" dirty="0" err="1"/>
              <a:t>KMeans</a:t>
            </a:r>
            <a:r>
              <a:rPr lang="en-US" sz="2800" dirty="0"/>
              <a:t> Cluster model to segment each neighborhood into a cluster.</a:t>
            </a:r>
            <a:r>
              <a:rPr lang="en-US" dirty="0"/>
              <a:t/>
            </a:r>
            <a:br>
              <a:rPr lang="en-US" dirty="0"/>
            </a:br>
            <a:r>
              <a:rPr lang="en-US" dirty="0"/>
              <a:t/>
            </a:r>
            <a:br>
              <a:rPr lang="en-US" dirty="0"/>
            </a:b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62638"/>
            <a:ext cx="6858000" cy="4116070"/>
          </a:xfrm>
          <a:prstGeom prst="rect">
            <a:avLst/>
          </a:prstGeom>
          <a:noFill/>
          <a:ln>
            <a:noFill/>
          </a:ln>
        </p:spPr>
      </p:pic>
    </p:spTree>
    <p:extLst>
      <p:ext uri="{BB962C8B-B14F-4D97-AF65-F5344CB8AC3E}">
        <p14:creationId xmlns:p14="http://schemas.microsoft.com/office/powerpoint/2010/main" val="965758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Cluster 0</a:t>
            </a:r>
            <a:r>
              <a:rPr lang="en-US" dirty="0"/>
              <a:t> segments the neighborhoods with the highest level of spending power among the clusters and low competition in Japanese Cuisine. However, it also shows that there is a low number in East Asian population, leaving us with an assumption that Japanese cuisine is most likely not in high demand, which could explain why competition was low in the area.</a:t>
            </a:r>
          </a:p>
          <a:p>
            <a:pPr lvl="0"/>
            <a:r>
              <a:rPr lang="en-US" dirty="0"/>
              <a:t>Median Household Income: High</a:t>
            </a:r>
          </a:p>
          <a:p>
            <a:pPr lvl="0"/>
            <a:r>
              <a:rPr lang="en-US" dirty="0"/>
              <a:t>Percentage of East Asian: Low</a:t>
            </a:r>
          </a:p>
          <a:p>
            <a:pPr lvl="0"/>
            <a:r>
              <a:rPr lang="en-US" dirty="0"/>
              <a:t>Similar Restaurants Nearby: Low</a:t>
            </a:r>
          </a:p>
          <a:p>
            <a:endParaRPr lang="en-US" dirty="0"/>
          </a:p>
        </p:txBody>
      </p:sp>
    </p:spTree>
    <p:extLst>
      <p:ext uri="{BB962C8B-B14F-4D97-AF65-F5344CB8AC3E}">
        <p14:creationId xmlns:p14="http://schemas.microsoft.com/office/powerpoint/2010/main" val="139962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4575" b="-4575"/>
          <a:stretch>
            <a:fillRect/>
          </a:stretch>
        </p:blipFill>
        <p:spPr bwMode="auto">
          <a:prstGeom prst="rect">
            <a:avLst/>
          </a:prstGeom>
          <a:noFill/>
          <a:ln>
            <a:noFill/>
          </a:ln>
        </p:spPr>
      </p:pic>
    </p:spTree>
    <p:extLst>
      <p:ext uri="{BB962C8B-B14F-4D97-AF65-F5344CB8AC3E}">
        <p14:creationId xmlns:p14="http://schemas.microsoft.com/office/powerpoint/2010/main" val="415846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t>
            </a:r>
          </a:p>
        </p:txBody>
      </p:sp>
      <p:sp>
        <p:nvSpPr>
          <p:cNvPr id="3" name="Content Placeholder 2"/>
          <p:cNvSpPr>
            <a:spLocks noGrp="1"/>
          </p:cNvSpPr>
          <p:nvPr>
            <p:ph idx="1"/>
          </p:nvPr>
        </p:nvSpPr>
        <p:spPr/>
        <p:txBody>
          <a:bodyPr>
            <a:normAutofit fontScale="92500"/>
          </a:bodyPr>
          <a:lstStyle/>
          <a:p>
            <a:pPr marL="0" indent="0">
              <a:buNone/>
            </a:pPr>
            <a:r>
              <a:rPr lang="en-US" b="1" dirty="0"/>
              <a:t>Custer 1</a:t>
            </a:r>
            <a:r>
              <a:rPr lang="en-US" dirty="0"/>
              <a:t> shows the group with a medium level spending power. Although, this would be adequate for our business, but both the high number of competitions nearby and a low population of our target customer brings negative value to the growth of our business.</a:t>
            </a:r>
          </a:p>
          <a:p>
            <a:pPr lvl="0"/>
            <a:r>
              <a:rPr lang="en-US" dirty="0"/>
              <a:t>Median Household Income: Medium</a:t>
            </a:r>
          </a:p>
          <a:p>
            <a:pPr lvl="0"/>
            <a:r>
              <a:rPr lang="en-US" dirty="0"/>
              <a:t>Percentage of East Asian: Low</a:t>
            </a:r>
          </a:p>
          <a:p>
            <a:pPr lvl="0"/>
            <a:r>
              <a:rPr lang="en-US" dirty="0"/>
              <a:t>Similar Restaurants Nearby: High</a:t>
            </a:r>
          </a:p>
          <a:p>
            <a:endParaRPr lang="en-US" dirty="0"/>
          </a:p>
        </p:txBody>
      </p:sp>
    </p:spTree>
    <p:extLst>
      <p:ext uri="{BB962C8B-B14F-4D97-AF65-F5344CB8AC3E}">
        <p14:creationId xmlns:p14="http://schemas.microsoft.com/office/powerpoint/2010/main" val="376306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21895" b="-21895"/>
          <a:stretch>
            <a:fillRect/>
          </a:stretch>
        </p:blipFill>
        <p:spPr bwMode="auto">
          <a:prstGeom prst="rect">
            <a:avLst/>
          </a:prstGeom>
          <a:noFill/>
          <a:ln>
            <a:noFill/>
          </a:ln>
        </p:spPr>
      </p:pic>
    </p:spTree>
    <p:extLst>
      <p:ext uri="{BB962C8B-B14F-4D97-AF65-F5344CB8AC3E}">
        <p14:creationId xmlns:p14="http://schemas.microsoft.com/office/powerpoint/2010/main" val="3594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Cluster 2</a:t>
            </a:r>
            <a:r>
              <a:rPr lang="en-US" dirty="0"/>
              <a:t> shows a medium level of spending power and low competition. The locations are fairly populated with East Asians, which does show potential value; however this segment is expressing a greater population of our target customers can further increase the demand for Japanese Cuisine in the area.</a:t>
            </a:r>
          </a:p>
          <a:p>
            <a:pPr lvl="0"/>
            <a:r>
              <a:rPr lang="en-US" dirty="0"/>
              <a:t>Median Household Income: Medium</a:t>
            </a:r>
          </a:p>
          <a:p>
            <a:pPr lvl="0"/>
            <a:r>
              <a:rPr lang="en-US" dirty="0"/>
              <a:t>Percentage of East Asian: Medium</a:t>
            </a:r>
          </a:p>
          <a:p>
            <a:pPr lvl="0"/>
            <a:r>
              <a:rPr lang="en-US" dirty="0"/>
              <a:t>Similar Restaurants Nearby: Low</a:t>
            </a:r>
          </a:p>
          <a:p>
            <a:endParaRPr lang="en-US" dirty="0"/>
          </a:p>
        </p:txBody>
      </p:sp>
    </p:spTree>
    <p:extLst>
      <p:ext uri="{BB962C8B-B14F-4D97-AF65-F5344CB8AC3E}">
        <p14:creationId xmlns:p14="http://schemas.microsoft.com/office/powerpoint/2010/main" val="505211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31948" b="-31948"/>
          <a:stretch>
            <a:fillRect/>
          </a:stretch>
        </p:blipFill>
        <p:spPr bwMode="auto">
          <a:prstGeom prst="rect">
            <a:avLst/>
          </a:prstGeom>
          <a:noFill/>
          <a:ln>
            <a:noFill/>
          </a:ln>
        </p:spPr>
      </p:pic>
    </p:spTree>
    <p:extLst>
      <p:ext uri="{BB962C8B-B14F-4D97-AF65-F5344CB8AC3E}">
        <p14:creationId xmlns:p14="http://schemas.microsoft.com/office/powerpoint/2010/main" val="4008569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Cluster 3</a:t>
            </a:r>
            <a:r>
              <a:rPr lang="en-US" dirty="0"/>
              <a:t> describes the group of neighborhood to have a relatively low spending power in each household compared to neighborhoods in other clusters. Although, there is a low number of competition in the area, there also is a low population of the target customers for our client's business.</a:t>
            </a:r>
          </a:p>
          <a:p>
            <a:pPr lvl="0"/>
            <a:r>
              <a:rPr lang="en-US" dirty="0"/>
              <a:t>Median Household Income: Low</a:t>
            </a:r>
          </a:p>
          <a:p>
            <a:pPr lvl="0"/>
            <a:r>
              <a:rPr lang="en-US" dirty="0"/>
              <a:t>Percentage of East Asian: Low</a:t>
            </a:r>
          </a:p>
          <a:p>
            <a:pPr lvl="0"/>
            <a:r>
              <a:rPr lang="en-US" dirty="0"/>
              <a:t>Similar Restaurants Nearby: Low</a:t>
            </a:r>
          </a:p>
          <a:p>
            <a:endParaRPr lang="en-US" dirty="0"/>
          </a:p>
        </p:txBody>
      </p:sp>
    </p:spTree>
    <p:extLst>
      <p:ext uri="{BB962C8B-B14F-4D97-AF65-F5344CB8AC3E}">
        <p14:creationId xmlns:p14="http://schemas.microsoft.com/office/powerpoint/2010/main" val="152646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779"/>
            <a:ext cx="8229600" cy="1143000"/>
          </a:xfrm>
        </p:spPr>
        <p:txBody>
          <a:bodyPr/>
          <a:lstStyle/>
          <a:p>
            <a:pPr lvl="0"/>
            <a:r>
              <a:rPr lang="en-US" b="1" dirty="0"/>
              <a:t>Introduction/Business Problem</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 client is looking into starting a restaurant focused on Japanese cuisine. The location would be in Toronto, Canada, but the client would need to know which neighborhood in the city would offer the most benefits to the business operation, and of course, to maximize revenue.</a:t>
            </a:r>
          </a:p>
          <a:p>
            <a:r>
              <a:rPr lang="en-US" dirty="0"/>
              <a:t>Our objective in this project is to gather information on the different neighborhoods in Toronto, and advise our client with the most strategic location based on demographics of residents, area population, and average income. We will be using the Foursquare API for exploring nearby venues and retrieving demographic data from Toronto’s Open Data Portal.</a:t>
            </a:r>
          </a:p>
          <a:p>
            <a:endParaRPr lang="en-US" dirty="0"/>
          </a:p>
        </p:txBody>
      </p:sp>
    </p:spTree>
    <p:extLst>
      <p:ext uri="{BB962C8B-B14F-4D97-AF65-F5344CB8AC3E}">
        <p14:creationId xmlns:p14="http://schemas.microsoft.com/office/powerpoint/2010/main" val="2935702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t="-6331" b="-6331"/>
          <a:stretch>
            <a:fillRect/>
          </a:stretch>
        </p:blipFill>
        <p:spPr bwMode="auto">
          <a:prstGeom prst="rect">
            <a:avLst/>
          </a:prstGeom>
          <a:noFill/>
          <a:ln>
            <a:noFill/>
          </a:ln>
        </p:spPr>
      </p:pic>
    </p:spTree>
    <p:extLst>
      <p:ext uri="{BB962C8B-B14F-4D97-AF65-F5344CB8AC3E}">
        <p14:creationId xmlns:p14="http://schemas.microsoft.com/office/powerpoint/2010/main" val="2294296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Cluster 4</a:t>
            </a:r>
            <a:r>
              <a:rPr lang="en-US" dirty="0"/>
              <a:t> shows the neighborhoods with a great number of East Asian residents among total residents, giving our client's business a good chance to attract the local target consumers. The average household income among the group also shows that is adequate for the typical pricing for Japanese cuisine. The fair number of competitions allows our new business to stick out among the others, while also supporting the hypothesis that East Asian cuisine is somewhat popular to locals.</a:t>
            </a:r>
          </a:p>
          <a:p>
            <a:pPr lvl="0"/>
            <a:r>
              <a:rPr lang="en-US" dirty="0"/>
              <a:t>Median Household Income: Medium</a:t>
            </a:r>
          </a:p>
          <a:p>
            <a:pPr lvl="0"/>
            <a:r>
              <a:rPr lang="en-US" dirty="0"/>
              <a:t>Percentage of East Asian: High</a:t>
            </a:r>
          </a:p>
          <a:p>
            <a:pPr lvl="0"/>
            <a:r>
              <a:rPr lang="en-US" dirty="0"/>
              <a:t>Similar Restaurants Nearby: Medium</a:t>
            </a:r>
          </a:p>
          <a:p>
            <a:endParaRPr lang="en-US" dirty="0"/>
          </a:p>
        </p:txBody>
      </p:sp>
    </p:spTree>
    <p:extLst>
      <p:ext uri="{BB962C8B-B14F-4D97-AF65-F5344CB8AC3E}">
        <p14:creationId xmlns:p14="http://schemas.microsoft.com/office/powerpoint/2010/main" val="2183362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51813" b="-51813"/>
          <a:stretch>
            <a:fillRect/>
          </a:stretch>
        </p:blipFill>
        <p:spPr bwMode="auto">
          <a:prstGeom prst="rect">
            <a:avLst/>
          </a:prstGeom>
          <a:noFill/>
          <a:ln>
            <a:noFill/>
          </a:ln>
        </p:spPr>
      </p:pic>
    </p:spTree>
    <p:extLst>
      <p:ext uri="{BB962C8B-B14F-4D97-AF65-F5344CB8AC3E}">
        <p14:creationId xmlns:p14="http://schemas.microsoft.com/office/powerpoint/2010/main" val="38189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t>
            </a:r>
          </a:p>
        </p:txBody>
      </p:sp>
      <p:sp>
        <p:nvSpPr>
          <p:cNvPr id="3" name="Content Placeholder 2"/>
          <p:cNvSpPr>
            <a:spLocks noGrp="1"/>
          </p:cNvSpPr>
          <p:nvPr>
            <p:ph idx="1"/>
          </p:nvPr>
        </p:nvSpPr>
        <p:spPr/>
        <p:txBody>
          <a:bodyPr/>
          <a:lstStyle/>
          <a:p>
            <a:pPr marL="0" indent="0">
              <a:buNone/>
            </a:pPr>
            <a:r>
              <a:rPr lang="en-US" dirty="0"/>
              <a:t>While </a:t>
            </a:r>
            <a:r>
              <a:rPr lang="en-US" b="1" dirty="0"/>
              <a:t>Cluster 5</a:t>
            </a:r>
            <a:r>
              <a:rPr lang="en-US" dirty="0"/>
              <a:t> shows that the medium spending power is suitable for typical Japanese cuisine prices and fair number of competitions nearby, it does not seem there will be sufficient amount of the target customers living nearby.</a:t>
            </a:r>
          </a:p>
          <a:p>
            <a:pPr lvl="0"/>
            <a:r>
              <a:rPr lang="en-US" dirty="0"/>
              <a:t>Median Household Income: Medium</a:t>
            </a:r>
          </a:p>
          <a:p>
            <a:pPr lvl="0"/>
            <a:r>
              <a:rPr lang="en-US" dirty="0"/>
              <a:t>Percentage of East Asian: Low</a:t>
            </a:r>
          </a:p>
          <a:p>
            <a:pPr lvl="0"/>
            <a:r>
              <a:rPr lang="en-US" dirty="0"/>
              <a:t>Similar Restaurants Nearby: Medium</a:t>
            </a:r>
          </a:p>
          <a:p>
            <a:endParaRPr lang="en-US" dirty="0"/>
          </a:p>
        </p:txBody>
      </p:sp>
    </p:spTree>
    <p:extLst>
      <p:ext uri="{BB962C8B-B14F-4D97-AF65-F5344CB8AC3E}">
        <p14:creationId xmlns:p14="http://schemas.microsoft.com/office/powerpoint/2010/main" val="2845597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22395" b="-22395"/>
          <a:stretch>
            <a:fillRect/>
          </a:stretch>
        </p:blipFill>
        <p:spPr bwMode="auto">
          <a:prstGeom prst="rect">
            <a:avLst/>
          </a:prstGeom>
          <a:noFill/>
          <a:ln>
            <a:noFill/>
          </a:ln>
        </p:spPr>
      </p:pic>
    </p:spTree>
    <p:extLst>
      <p:ext uri="{BB962C8B-B14F-4D97-AF65-F5344CB8AC3E}">
        <p14:creationId xmlns:p14="http://schemas.microsoft.com/office/powerpoint/2010/main" val="259886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r>
              <a:rPr lang="en-US" dirty="0"/>
              <a:t> </a:t>
            </a:r>
          </a:p>
        </p:txBody>
      </p:sp>
      <p:sp>
        <p:nvSpPr>
          <p:cNvPr id="3" name="Content Placeholder 2"/>
          <p:cNvSpPr>
            <a:spLocks noGrp="1"/>
          </p:cNvSpPr>
          <p:nvPr>
            <p:ph idx="1"/>
          </p:nvPr>
        </p:nvSpPr>
        <p:spPr/>
        <p:txBody>
          <a:bodyPr>
            <a:normAutofit fontScale="92500"/>
          </a:bodyPr>
          <a:lstStyle/>
          <a:p>
            <a:r>
              <a:rPr lang="en-US" u="sng" dirty="0"/>
              <a:t>Milliken (in Cluster 4) appears to be the most optimal neighborhood to start a Japanese restaurant in Toronto.</a:t>
            </a:r>
            <a:endParaRPr lang="en-US" dirty="0"/>
          </a:p>
          <a:p>
            <a:r>
              <a:rPr lang="en-US" dirty="0"/>
              <a:t>In Cluster 2 and Cluster 4, where both have a medium - high ratio of East Asian population, Japanese restaurants have a good chance to stand out to the public due to competition never reaching too high. This detail provides great support in terms of future expansion and franchising the restaurant into different parts of Toronto. The flexibility allows the business to cope with changes in consumer demands in terms of relocation.</a:t>
            </a:r>
          </a:p>
          <a:p>
            <a:endParaRPr lang="en-US" dirty="0"/>
          </a:p>
        </p:txBody>
      </p:sp>
    </p:spTree>
    <p:extLst>
      <p:ext uri="{BB962C8B-B14F-4D97-AF65-F5344CB8AC3E}">
        <p14:creationId xmlns:p14="http://schemas.microsoft.com/office/powerpoint/2010/main" val="2079706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r>
              <a:rPr lang="en-US" dirty="0"/>
              <a:t> </a:t>
            </a:r>
          </a:p>
        </p:txBody>
      </p:sp>
      <p:sp>
        <p:nvSpPr>
          <p:cNvPr id="3" name="Content Placeholder 2"/>
          <p:cNvSpPr>
            <a:spLocks noGrp="1"/>
          </p:cNvSpPr>
          <p:nvPr>
            <p:ph idx="1"/>
          </p:nvPr>
        </p:nvSpPr>
        <p:spPr/>
        <p:txBody>
          <a:bodyPr>
            <a:normAutofit fontScale="70000" lnSpcReduction="20000"/>
          </a:bodyPr>
          <a:lstStyle/>
          <a:p>
            <a:r>
              <a:rPr lang="en-US" dirty="0"/>
              <a:t>In this study, I have clustered the neighborhoods in Toronto based on their different characteristics, including average annual income per household, ratio of target customers, and the level of competitions nearby. Based on our algorithm, it appears that Cluster 4, especially in Milliken, would bring the most optimal setting to allow our client's business to operate.</a:t>
            </a:r>
          </a:p>
          <a:p>
            <a:r>
              <a:rPr lang="en-US" dirty="0"/>
              <a:t>The spending power of the residents in this location shows that the typical pricing of Japanese cuisine should not financially impact the local demand.</a:t>
            </a:r>
          </a:p>
          <a:p>
            <a:r>
              <a:rPr lang="en-US" dirty="0"/>
              <a:t>The high ratio of target customers nearby is a perfect indicator that our Japanese cuisine could already be in high demand and our business would be an attractive addition to the local residents.</a:t>
            </a:r>
          </a:p>
          <a:p>
            <a:r>
              <a:rPr lang="en-US" dirty="0"/>
              <a:t>The fair number of competitions allows our new business to stick out among the others, while also supporting the hypothesis that East Asian cuisine is somewhat popular to locals.</a:t>
            </a:r>
          </a:p>
          <a:p>
            <a:endParaRPr lang="en-US" dirty="0"/>
          </a:p>
        </p:txBody>
      </p:sp>
    </p:spTree>
    <p:extLst>
      <p:ext uri="{BB962C8B-B14F-4D97-AF65-F5344CB8AC3E}">
        <p14:creationId xmlns:p14="http://schemas.microsoft.com/office/powerpoint/2010/main" val="373392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r>
              <a:rPr lang="en-US" dirty="0"/>
              <a:t> </a:t>
            </a:r>
          </a:p>
        </p:txBody>
      </p:sp>
      <p:sp>
        <p:nvSpPr>
          <p:cNvPr id="3" name="Content Placeholder 2"/>
          <p:cNvSpPr>
            <a:spLocks noGrp="1"/>
          </p:cNvSpPr>
          <p:nvPr>
            <p:ph idx="1"/>
          </p:nvPr>
        </p:nvSpPr>
        <p:spPr>
          <a:xfrm>
            <a:off x="739775" y="2770094"/>
            <a:ext cx="7947025" cy="3799788"/>
          </a:xfrm>
        </p:spPr>
        <p:txBody>
          <a:bodyPr>
            <a:normAutofit fontScale="92500" lnSpcReduction="10000"/>
          </a:bodyPr>
          <a:lstStyle/>
          <a:p>
            <a:pPr lvl="0"/>
            <a:r>
              <a:rPr lang="en-US" dirty="0"/>
              <a:t>My </a:t>
            </a:r>
            <a:r>
              <a:rPr lang="en-US" dirty="0" err="1"/>
              <a:t>Github</a:t>
            </a:r>
            <a:r>
              <a:rPr lang="en-US" dirty="0"/>
              <a:t> for this project</a:t>
            </a:r>
            <a:r>
              <a:rPr lang="en-US" dirty="0" smtClean="0"/>
              <a:t>: </a:t>
            </a:r>
            <a:r>
              <a:rPr lang="en-US" dirty="0" smtClean="0">
                <a:hlinkClick r:id="rId2"/>
              </a:rPr>
              <a:t>https</a:t>
            </a:r>
            <a:r>
              <a:rPr lang="en-US" dirty="0">
                <a:hlinkClick r:id="rId2"/>
              </a:rPr>
              <a:t>://github.com/jx22553/</a:t>
            </a:r>
            <a:r>
              <a:rPr lang="en-US" dirty="0" smtClean="0">
                <a:hlinkClick r:id="rId2"/>
              </a:rPr>
              <a:t>Coursera_Capstone</a:t>
            </a:r>
            <a:r>
              <a:rPr lang="en-US" dirty="0"/>
              <a:t> </a:t>
            </a:r>
            <a:endParaRPr lang="en-US" dirty="0" smtClean="0"/>
          </a:p>
          <a:p>
            <a:r>
              <a:rPr lang="en-US" dirty="0" smtClean="0"/>
              <a:t>Wikipedia </a:t>
            </a:r>
            <a:r>
              <a:rPr lang="en-US" dirty="0"/>
              <a:t>page on Toronto </a:t>
            </a:r>
            <a:r>
              <a:rPr lang="en-US" dirty="0" err="1"/>
              <a:t>neighbourhoods</a:t>
            </a:r>
            <a:r>
              <a:rPr lang="en-US" dirty="0"/>
              <a:t> for scraping</a:t>
            </a:r>
            <a:r>
              <a:rPr lang="en-US" dirty="0" smtClean="0"/>
              <a:t>: </a:t>
            </a:r>
            <a:r>
              <a:rPr lang="en-US" dirty="0" smtClean="0">
                <a:hlinkClick r:id="rId3"/>
              </a:rPr>
              <a:t>https</a:t>
            </a:r>
            <a:r>
              <a:rPr lang="en-US" dirty="0">
                <a:hlinkClick r:id="rId3"/>
              </a:rPr>
              <a:t>://en.wikipedia.org/wiki/List_of_postal_codes_of_Canada:_M</a:t>
            </a:r>
            <a:endParaRPr lang="en-US" dirty="0"/>
          </a:p>
          <a:p>
            <a:pPr lvl="0"/>
            <a:r>
              <a:rPr lang="en-US" dirty="0"/>
              <a:t>Toronto Open Data Portal for demographics </a:t>
            </a:r>
            <a:r>
              <a:rPr lang="en-US" dirty="0" err="1"/>
              <a:t>data</a:t>
            </a:r>
            <a:r>
              <a:rPr lang="en-US" dirty="0" err="1" smtClean="0"/>
              <a:t>:</a:t>
            </a:r>
            <a:r>
              <a:rPr lang="en-US" dirty="0" err="1" smtClean="0">
                <a:hlinkClick r:id="rId4"/>
              </a:rPr>
              <a:t>https</a:t>
            </a:r>
            <a:r>
              <a:rPr lang="en-US" dirty="0">
                <a:hlinkClick r:id="rId4"/>
              </a:rPr>
              <a:t>://open.toronto.ca/dataset/wellbeing-toronto-demographics/</a:t>
            </a:r>
            <a:endParaRPr lang="en-US" dirty="0"/>
          </a:p>
          <a:p>
            <a:pPr lvl="0"/>
            <a:r>
              <a:rPr lang="en-US" dirty="0"/>
              <a:t>Geographical coordinates of Toronto </a:t>
            </a:r>
            <a:r>
              <a:rPr lang="en-US" dirty="0" err="1"/>
              <a:t>neighborhoods</a:t>
            </a:r>
            <a:r>
              <a:rPr lang="en-US" dirty="0" err="1" smtClean="0"/>
              <a:t>:</a:t>
            </a:r>
            <a:r>
              <a:rPr lang="en-US" dirty="0" err="1" smtClean="0">
                <a:hlinkClick r:id="rId5"/>
              </a:rPr>
              <a:t>https</a:t>
            </a:r>
            <a:r>
              <a:rPr lang="en-US" dirty="0">
                <a:hlinkClick r:id="rId5"/>
              </a:rPr>
              <a:t>://cocl.us/Geospatial_data</a:t>
            </a:r>
            <a:endParaRPr lang="en-US" dirty="0"/>
          </a:p>
          <a:p>
            <a:pPr lvl="0"/>
            <a:r>
              <a:rPr lang="en-US" dirty="0"/>
              <a:t>Foursquare Developer API</a:t>
            </a:r>
            <a:r>
              <a:rPr lang="en-US" dirty="0" smtClean="0"/>
              <a:t>: </a:t>
            </a:r>
            <a:r>
              <a:rPr lang="en-US" dirty="0" smtClean="0">
                <a:hlinkClick r:id="rId6"/>
              </a:rPr>
              <a:t>https</a:t>
            </a:r>
            <a:r>
              <a:rPr lang="en-US" dirty="0">
                <a:hlinkClick r:id="rId6"/>
              </a:rPr>
              <a:t>://developer.foursquare.com</a:t>
            </a:r>
            <a:endParaRPr lang="en-US" dirty="0"/>
          </a:p>
          <a:p>
            <a:endParaRPr lang="en-US" dirty="0"/>
          </a:p>
        </p:txBody>
      </p:sp>
    </p:spTree>
    <p:extLst>
      <p:ext uri="{BB962C8B-B14F-4D97-AF65-F5344CB8AC3E}">
        <p14:creationId xmlns:p14="http://schemas.microsoft.com/office/powerpoint/2010/main" val="272972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0648"/>
            <a:ext cx="8229600" cy="1143000"/>
          </a:xfrm>
        </p:spPr>
        <p:txBody>
          <a:bodyPr/>
          <a:lstStyle/>
          <a:p>
            <a:pPr lvl="0"/>
            <a:r>
              <a:rPr lang="en-US" b="1" dirty="0"/>
              <a:t>Data</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a. Data Sources</a:t>
            </a:r>
          </a:p>
          <a:p>
            <a:pPr lvl="1"/>
            <a:r>
              <a:rPr lang="en-US" dirty="0"/>
              <a:t>The neighborhoods with their respective postal codes and boroughs were scraped from Wikipedia.</a:t>
            </a:r>
          </a:p>
          <a:p>
            <a:pPr lvl="1"/>
            <a:r>
              <a:rPr lang="en-US" dirty="0"/>
              <a:t>Geographical coordinates for each neighborhood were extracted from the file provided to us in last week's assignment.</a:t>
            </a:r>
          </a:p>
          <a:p>
            <a:pPr lvl="1"/>
            <a:r>
              <a:rPr lang="en-US" dirty="0"/>
              <a:t>Toronto’s demographic data, such as median household income, total population, and population of different ethnicity for each </a:t>
            </a:r>
            <a:r>
              <a:rPr lang="en-US" dirty="0" err="1"/>
              <a:t>neighbourhood</a:t>
            </a:r>
            <a:r>
              <a:rPr lang="en-US" dirty="0"/>
              <a:t> is retrieved from Toronto’s Open Data Portal.</a:t>
            </a:r>
          </a:p>
          <a:p>
            <a:pPr lvl="1"/>
            <a:r>
              <a:rPr lang="en-US" dirty="0"/>
              <a:t>We will also be using the Foursquare API to explore the list of different venues nearby in each </a:t>
            </a:r>
            <a:r>
              <a:rPr lang="en-US" dirty="0" err="1"/>
              <a:t>neighbourhood</a:t>
            </a:r>
            <a:r>
              <a:rPr lang="en-US" dirty="0"/>
              <a:t>.</a:t>
            </a:r>
          </a:p>
          <a:p>
            <a:pPr marL="0" indent="0">
              <a:buNone/>
            </a:pPr>
            <a:r>
              <a:rPr lang="en-US" b="1" dirty="0"/>
              <a:t>b. Data Cleaning</a:t>
            </a:r>
          </a:p>
          <a:p>
            <a:pPr lvl="1"/>
            <a:r>
              <a:rPr lang="en-US" dirty="0"/>
              <a:t>From the Wikipedia data, we will remove neighborhoods where their boroughs or postal code were labeled as not assigned</a:t>
            </a:r>
          </a:p>
          <a:p>
            <a:pPr lvl="1"/>
            <a:r>
              <a:rPr lang="en-US" dirty="0"/>
              <a:t>We will remove any neighborhoods that do not have any demographics data from Toronto's Open Data Portal</a:t>
            </a:r>
          </a:p>
          <a:p>
            <a:endParaRPr lang="en-US" dirty="0"/>
          </a:p>
        </p:txBody>
      </p:sp>
    </p:spTree>
    <p:extLst>
      <p:ext uri="{BB962C8B-B14F-4D97-AF65-F5344CB8AC3E}">
        <p14:creationId xmlns:p14="http://schemas.microsoft.com/office/powerpoint/2010/main" val="393875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6020"/>
            <a:ext cx="8229600" cy="1143000"/>
          </a:xfrm>
        </p:spPr>
        <p:txBody>
          <a:bodyPr/>
          <a:lstStyle/>
          <a:p>
            <a:pPr lvl="0"/>
            <a:r>
              <a:rPr lang="en-US" b="1" dirty="0"/>
              <a:t>Methodology</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a. Why analyze number of Japanese restaurants in each neighborhood</a:t>
            </a:r>
          </a:p>
          <a:p>
            <a:r>
              <a:rPr lang="en-US" dirty="0"/>
              <a:t>We used the Foursquare API, mainly the Venue Explore endpoint, to retrieve nearby Japanese restaurants within 1000 meters of each neighborhood. The assumption is that if there is a high number of similar restaurants nearby, this can generate a lot of competition for our client's new business, which can go in a negative way if other restaurants already have many loyal customers.</a:t>
            </a:r>
          </a:p>
          <a:p>
            <a:endParaRPr lang="en-US" dirty="0"/>
          </a:p>
        </p:txBody>
      </p:sp>
    </p:spTree>
    <p:extLst>
      <p:ext uri="{BB962C8B-B14F-4D97-AF65-F5344CB8AC3E}">
        <p14:creationId xmlns:p14="http://schemas.microsoft.com/office/powerpoint/2010/main" val="23683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Japanese </a:t>
            </a:r>
            <a:r>
              <a:rPr lang="en-US" dirty="0"/>
              <a:t>R</a:t>
            </a:r>
            <a:r>
              <a:rPr lang="en-US" dirty="0" smtClean="0"/>
              <a:t>estaurants Nearby</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5379" b="5379"/>
          <a:stretch>
            <a:fillRect/>
          </a:stretch>
        </p:blipFill>
        <p:spPr bwMode="auto">
          <a:prstGeom prst="rect">
            <a:avLst/>
          </a:prstGeom>
          <a:noFill/>
          <a:ln>
            <a:noFill/>
          </a:ln>
        </p:spPr>
      </p:pic>
    </p:spTree>
    <p:extLst>
      <p:ext uri="{BB962C8B-B14F-4D97-AF65-F5344CB8AC3E}">
        <p14:creationId xmlns:p14="http://schemas.microsoft.com/office/powerpoint/2010/main" val="291719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6020"/>
            <a:ext cx="8229600" cy="1143000"/>
          </a:xfrm>
        </p:spPr>
        <p:txBody>
          <a:bodyPr/>
          <a:lstStyle/>
          <a:p>
            <a:pPr lvl="0"/>
            <a:r>
              <a:rPr lang="en-US" b="1" dirty="0"/>
              <a:t>Methodology</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b. Why analyze the ratio of East Asian population to total population in each neighborhood</a:t>
            </a:r>
          </a:p>
          <a:p>
            <a:r>
              <a:rPr lang="en-US" dirty="0"/>
              <a:t>We assume there is a positive correlation between the percentage of East Asian population and the demand for Japanese cuisine; therefore, it would benefit our client's business growth if the restaurant were to start up at neighborhood with a relatively densely populated location among East Asians.</a:t>
            </a:r>
          </a:p>
          <a:p>
            <a:endParaRPr lang="en-US" dirty="0"/>
          </a:p>
        </p:txBody>
      </p:sp>
    </p:spTree>
    <p:extLst>
      <p:ext uri="{BB962C8B-B14F-4D97-AF65-F5344CB8AC3E}">
        <p14:creationId xmlns:p14="http://schemas.microsoft.com/office/powerpoint/2010/main" val="206476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atio </a:t>
            </a:r>
            <a:r>
              <a:rPr lang="en-US" dirty="0"/>
              <a:t>of East Asian </a:t>
            </a:r>
            <a:r>
              <a:rPr lang="en-US" dirty="0" smtClean="0"/>
              <a:t>population</a:t>
            </a:r>
            <a:endParaRPr lang="en-US"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t="5412" b="5412"/>
          <a:stretch>
            <a:fillRect/>
          </a:stretch>
        </p:blipFill>
        <p:spPr bwMode="auto">
          <a:prstGeom prst="rect">
            <a:avLst/>
          </a:prstGeom>
          <a:noFill/>
          <a:ln>
            <a:noFill/>
          </a:ln>
        </p:spPr>
      </p:pic>
    </p:spTree>
    <p:extLst>
      <p:ext uri="{BB962C8B-B14F-4D97-AF65-F5344CB8AC3E}">
        <p14:creationId xmlns:p14="http://schemas.microsoft.com/office/powerpoint/2010/main" val="328494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6020"/>
            <a:ext cx="8229600" cy="1143000"/>
          </a:xfrm>
        </p:spPr>
        <p:txBody>
          <a:bodyPr/>
          <a:lstStyle/>
          <a:p>
            <a:pPr lvl="0"/>
            <a:r>
              <a:rPr lang="en-US" b="1" dirty="0"/>
              <a:t>Methodology</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c. Why analyze the median household total income in each neighborhood</a:t>
            </a:r>
          </a:p>
          <a:p>
            <a:r>
              <a:rPr lang="en-US" dirty="0"/>
              <a:t>Japanese cuisine prices usually tend to be more suitable for middle class income earners and up; therefore, analyzing the median household total income can let us know that if these relative prices could potentially be scaled too expensive for some neighborhoods.</a:t>
            </a:r>
          </a:p>
          <a:p>
            <a:endParaRPr lang="en-US" dirty="0"/>
          </a:p>
        </p:txBody>
      </p:sp>
    </p:spTree>
    <p:extLst>
      <p:ext uri="{BB962C8B-B14F-4D97-AF65-F5344CB8AC3E}">
        <p14:creationId xmlns:p14="http://schemas.microsoft.com/office/powerpoint/2010/main" val="175795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edian </a:t>
            </a:r>
            <a:r>
              <a:rPr lang="en-US" dirty="0"/>
              <a:t>H</a:t>
            </a:r>
            <a:r>
              <a:rPr lang="en-US" dirty="0" smtClean="0"/>
              <a:t>ousehold </a:t>
            </a:r>
            <a:r>
              <a:rPr lang="en-US" dirty="0"/>
              <a:t>I</a:t>
            </a:r>
            <a:r>
              <a:rPr lang="en-US" dirty="0" smtClean="0"/>
              <a:t>ncome </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t="5126" b="5126"/>
          <a:stretch>
            <a:fillRect/>
          </a:stretch>
        </p:blipFill>
        <p:spPr bwMode="auto">
          <a:prstGeom prst="rect">
            <a:avLst/>
          </a:prstGeom>
          <a:noFill/>
          <a:ln>
            <a:noFill/>
          </a:ln>
        </p:spPr>
      </p:pic>
    </p:spTree>
    <p:extLst>
      <p:ext uri="{BB962C8B-B14F-4D97-AF65-F5344CB8AC3E}">
        <p14:creationId xmlns:p14="http://schemas.microsoft.com/office/powerpoint/2010/main" val="2050013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16</TotalTime>
  <Words>1419</Words>
  <Application>Microsoft Macintosh PowerPoint</Application>
  <PresentationFormat>On-screen Show (4:3)</PresentationFormat>
  <Paragraphs>86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Genesis</vt:lpstr>
      <vt:lpstr>Optimal Approach to Open a Restaurant in Toronto</vt:lpstr>
      <vt:lpstr>Introduction/Business Problem </vt:lpstr>
      <vt:lpstr>Data </vt:lpstr>
      <vt:lpstr>Methodology </vt:lpstr>
      <vt:lpstr>Japanese Restaurants Nearby</vt:lpstr>
      <vt:lpstr>Methodology </vt:lpstr>
      <vt:lpstr>Ratio of East Asian population</vt:lpstr>
      <vt:lpstr>Methodology </vt:lpstr>
      <vt:lpstr>Median Household Income </vt:lpstr>
      <vt:lpstr>Methodology </vt:lpstr>
      <vt:lpstr>Methodology </vt:lpstr>
      <vt:lpstr>Next we go ahead and fit our standardized features into the KMeans Cluster model to segment each neighborhood into a cluster.  </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Discussion </vt:lpstr>
      <vt:lpstr>Conclusion </vt:lpstr>
      <vt:lpstr>Reference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Approach to Open a Restaurant in Toronto</dc:title>
  <dc:creator>Jim Xu</dc:creator>
  <cp:lastModifiedBy>Jim Xu</cp:lastModifiedBy>
  <cp:revision>3</cp:revision>
  <dcterms:created xsi:type="dcterms:W3CDTF">2020-06-16T03:40:19Z</dcterms:created>
  <dcterms:modified xsi:type="dcterms:W3CDTF">2020-06-16T03:56:41Z</dcterms:modified>
</cp:coreProperties>
</file>