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9975" cy="4280852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>
        <p:scale>
          <a:sx n="25" d="100"/>
          <a:sy n="25" d="100"/>
        </p:scale>
        <p:origin x="1380" y="-348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1D608-5DB1-4CE2-AE4E-DDDE3AC43518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8DD9-7196-4727-9D96-E913992D67B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79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998" y="13298411"/>
            <a:ext cx="25737979" cy="9176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4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89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3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15133" y="10702131"/>
            <a:ext cx="67178439" cy="227995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00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2603" y="9988665"/>
            <a:ext cx="26083374" cy="2668129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1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8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1909" y="27508463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982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397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09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79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493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19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890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589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0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1513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9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982" indent="0">
              <a:buNone/>
              <a:defRPr sz="9100" b="1"/>
            </a:lvl2pPr>
            <a:lvl3pPr marL="4173978" indent="0">
              <a:buNone/>
              <a:defRPr sz="8200" b="1"/>
            </a:lvl3pPr>
            <a:lvl4pPr marL="6260960" indent="0">
              <a:buNone/>
              <a:defRPr sz="7300" b="1"/>
            </a:lvl4pPr>
            <a:lvl5pPr marL="8347942" indent="0">
              <a:buNone/>
              <a:defRPr sz="7300" b="1"/>
            </a:lvl5pPr>
            <a:lvl6pPr marL="10434938" indent="0">
              <a:buNone/>
              <a:defRPr sz="7300" b="1"/>
            </a:lvl6pPr>
            <a:lvl7pPr marL="12521920" indent="0">
              <a:buNone/>
              <a:defRPr sz="7300" b="1"/>
            </a:lvl7pPr>
            <a:lvl8pPr marL="14608902" indent="0">
              <a:buNone/>
              <a:defRPr sz="7300" b="1"/>
            </a:lvl8pPr>
            <a:lvl9pPr marL="16695898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982" indent="0">
              <a:buNone/>
              <a:defRPr sz="9100" b="1"/>
            </a:lvl2pPr>
            <a:lvl3pPr marL="4173978" indent="0">
              <a:buNone/>
              <a:defRPr sz="8200" b="1"/>
            </a:lvl3pPr>
            <a:lvl4pPr marL="6260960" indent="0">
              <a:buNone/>
              <a:defRPr sz="7300" b="1"/>
            </a:lvl4pPr>
            <a:lvl5pPr marL="8347942" indent="0">
              <a:buNone/>
              <a:defRPr sz="7300" b="1"/>
            </a:lvl5pPr>
            <a:lvl6pPr marL="10434938" indent="0">
              <a:buNone/>
              <a:defRPr sz="7300" b="1"/>
            </a:lvl6pPr>
            <a:lvl7pPr marL="12521920" indent="0">
              <a:buNone/>
              <a:defRPr sz="7300" b="1"/>
            </a:lvl7pPr>
            <a:lvl8pPr marL="14608902" indent="0">
              <a:buNone/>
              <a:defRPr sz="7300" b="1"/>
            </a:lvl8pPr>
            <a:lvl9pPr marL="16695898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4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8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7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01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8629" y="1704429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010" y="8958102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6982" indent="0">
              <a:buNone/>
              <a:defRPr sz="5500"/>
            </a:lvl2pPr>
            <a:lvl3pPr marL="4173978" indent="0">
              <a:buNone/>
              <a:defRPr sz="4600"/>
            </a:lvl3pPr>
            <a:lvl4pPr marL="6260960" indent="0">
              <a:buNone/>
              <a:defRPr sz="4100"/>
            </a:lvl4pPr>
            <a:lvl5pPr marL="8347942" indent="0">
              <a:buNone/>
              <a:defRPr sz="4100"/>
            </a:lvl5pPr>
            <a:lvl6pPr marL="10434938" indent="0">
              <a:buNone/>
              <a:defRPr sz="4100"/>
            </a:lvl6pPr>
            <a:lvl7pPr marL="12521920" indent="0">
              <a:buNone/>
              <a:defRPr sz="4100"/>
            </a:lvl7pPr>
            <a:lvl8pPr marL="14608902" indent="0">
              <a:buNone/>
              <a:defRPr sz="4100"/>
            </a:lvl8pPr>
            <a:lvl9pPr marL="16695898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0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6982" indent="0">
              <a:buNone/>
              <a:defRPr sz="12800"/>
            </a:lvl2pPr>
            <a:lvl3pPr marL="4173978" indent="0">
              <a:buNone/>
              <a:defRPr sz="11000"/>
            </a:lvl3pPr>
            <a:lvl4pPr marL="6260960" indent="0">
              <a:buNone/>
              <a:defRPr sz="9100"/>
            </a:lvl4pPr>
            <a:lvl5pPr marL="8347942" indent="0">
              <a:buNone/>
              <a:defRPr sz="9100"/>
            </a:lvl5pPr>
            <a:lvl6pPr marL="10434938" indent="0">
              <a:buNone/>
              <a:defRPr sz="9100"/>
            </a:lvl6pPr>
            <a:lvl7pPr marL="12521920" indent="0">
              <a:buNone/>
              <a:defRPr sz="9100"/>
            </a:lvl7pPr>
            <a:lvl8pPr marL="14608902" indent="0">
              <a:buNone/>
              <a:defRPr sz="9100"/>
            </a:lvl8pPr>
            <a:lvl9pPr marL="16695898" indent="0">
              <a:buNone/>
              <a:defRPr sz="91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6982" indent="0">
              <a:buNone/>
              <a:defRPr sz="5500"/>
            </a:lvl2pPr>
            <a:lvl3pPr marL="4173978" indent="0">
              <a:buNone/>
              <a:defRPr sz="4600"/>
            </a:lvl3pPr>
            <a:lvl4pPr marL="6260960" indent="0">
              <a:buNone/>
              <a:defRPr sz="4100"/>
            </a:lvl4pPr>
            <a:lvl5pPr marL="8347942" indent="0">
              <a:buNone/>
              <a:defRPr sz="4100"/>
            </a:lvl5pPr>
            <a:lvl6pPr marL="10434938" indent="0">
              <a:buNone/>
              <a:defRPr sz="4100"/>
            </a:lvl6pPr>
            <a:lvl7pPr marL="12521920" indent="0">
              <a:buNone/>
              <a:defRPr sz="4100"/>
            </a:lvl7pPr>
            <a:lvl8pPr marL="14608902" indent="0">
              <a:buNone/>
              <a:defRPr sz="4100"/>
            </a:lvl8pPr>
            <a:lvl9pPr marL="16695898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7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396" tIns="208698" rIns="417396" bIns="208698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396" tIns="208698" rIns="417396" bIns="20869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3999" y="39677176"/>
            <a:ext cx="7065328" cy="2279158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BE3A-D4AD-4B1A-8AF0-97309FBEF8B9}" type="datetimeFigureOut">
              <a:rPr lang="pt-BR" smtClean="0"/>
              <a:pPr/>
              <a:t>11/10/2013</a:t>
            </a:fld>
            <a:endParaRPr lang="pt-B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5658" y="39677176"/>
            <a:ext cx="9588659" cy="2279158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700649" y="39677176"/>
            <a:ext cx="7065328" cy="2279158"/>
          </a:xfrm>
          <a:prstGeom prst="rect">
            <a:avLst/>
          </a:prstGeom>
        </p:spPr>
        <p:txBody>
          <a:bodyPr vert="horz" lIns="417396" tIns="208698" rIns="417396" bIns="20869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642B-494E-4A28-BD20-A7DA0DF377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04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txStyles>
    <p:titleStyle>
      <a:lvl1pPr algn="ctr" defTabSz="41739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243" indent="-1565243" algn="l" defTabSz="417397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1349" indent="-1304367" algn="l" defTabSz="417397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7469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4451" indent="-1043491" algn="l" defTabSz="417397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1447" indent="-1043491" algn="l" defTabSz="417397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8429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5411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2407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9389" indent="-1043491" algn="l" defTabSz="417397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982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3978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0960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7942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4938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1920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8902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5898" algn="l" defTabSz="41739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1314451" y="452668"/>
            <a:ext cx="26714968" cy="4520854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78822" dir="1804115" algn="ctr" rotWithShape="0">
              <a:srgbClr val="787878"/>
            </a:outerShdw>
          </a:effectLst>
        </p:spPr>
        <p:txBody>
          <a:bodyPr lIns="144657" tIns="134858" rIns="144657" bIns="74546" anchor="ctr" anchorCtr="1"/>
          <a:lstStyle/>
          <a:p>
            <a:pPr algn="ctr" defTabSz="3544888"/>
            <a:r>
              <a:rPr lang="en-CA" sz="7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</a:t>
            </a:r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Sistema de </a:t>
            </a:r>
            <a:r>
              <a:rPr lang="es-CL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Procesos</a:t>
            </a:r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s-CL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Integrados</a:t>
            </a:r>
          </a:p>
          <a:p>
            <a:pPr algn="ctr" defTabSz="3544888"/>
            <a:r>
              <a:rPr lang="en-US" sz="8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Joint Ops</a:t>
            </a:r>
            <a:endParaRPr lang="en-US" sz="88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9" name="Group 214"/>
          <p:cNvGrpSpPr>
            <a:grpSpLocks/>
          </p:cNvGrpSpPr>
          <p:nvPr/>
        </p:nvGrpSpPr>
        <p:grpSpPr bwMode="auto">
          <a:xfrm>
            <a:off x="496799" y="7278586"/>
            <a:ext cx="817652" cy="5292452"/>
            <a:chOff x="240" y="768"/>
            <a:chExt cx="576" cy="4368"/>
          </a:xfrm>
        </p:grpSpPr>
        <p:cxnSp>
          <p:nvCxnSpPr>
            <p:cNvPr id="10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Text Box 206"/>
          <p:cNvSpPr txBox="1">
            <a:spLocks noChangeArrowheads="1"/>
          </p:cNvSpPr>
          <p:nvPr/>
        </p:nvSpPr>
        <p:spPr bwMode="auto">
          <a:xfrm>
            <a:off x="852387" y="7786530"/>
            <a:ext cx="9751094" cy="45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43080" bIns="43080">
            <a:spAutoFit/>
          </a:bodyPr>
          <a:lstStyle>
            <a:lvl1pPr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0213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2013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92225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24025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ts val="8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</a:rPr>
              <a:t>Joint Ops nace de la necesidad de una empresa para informatizar sus procesos cotidianos.</a:t>
            </a:r>
          </a:p>
          <a:p>
            <a:pPr algn="just">
              <a:spcBef>
                <a:spcPts val="8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Esta aplicación es capaz de generar nuevos proyectos con sus respectivos documentos además de auditarlos o seguirlos según sea la comodidad del cliente.</a:t>
            </a:r>
          </a:p>
          <a:p>
            <a:pPr algn="just">
              <a:spcBef>
                <a:spcPts val="8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Es una aplicación WEB que no requiere una instalación previa ni programas adicionales, solo se implementa y se utiliza.</a:t>
            </a:r>
          </a:p>
          <a:p>
            <a:pPr algn="just">
              <a:spcBef>
                <a:spcPts val="800"/>
              </a:spcBef>
              <a:buFontTx/>
              <a:buBlip>
                <a:blip r:embed="rId2"/>
              </a:buBlip>
            </a:pP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Trabaja con: </a:t>
            </a: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Liquidación de servicios, </a:t>
            </a: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proformas, facturas, almacenamiento de informes y boletas, etc…</a:t>
            </a:r>
          </a:p>
        </p:txBody>
      </p:sp>
      <p:sp>
        <p:nvSpPr>
          <p:cNvPr id="13" name="Text Box 139"/>
          <p:cNvSpPr txBox="1">
            <a:spLocks noChangeArrowheads="1"/>
          </p:cNvSpPr>
          <p:nvPr/>
        </p:nvSpPr>
        <p:spPr bwMode="auto">
          <a:xfrm>
            <a:off x="0" y="5259274"/>
            <a:ext cx="30279975" cy="147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160" tIns="43080" rIns="86160" bIns="43080">
            <a:spAutoFit/>
          </a:bodyPr>
          <a:lstStyle>
            <a:lvl1pPr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0213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62013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92225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24025" algn="l" defTabSz="8620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s-CL" sz="3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Omar Ignacio Pizarro Spreng, Juan Carlos Garcés Bernt</a:t>
            </a:r>
          </a:p>
          <a:p>
            <a:pPr algn="ctr" eaLnBrk="0" hangingPunct="0">
              <a:spcBef>
                <a:spcPts val="500"/>
              </a:spcBef>
            </a:pPr>
            <a:r>
              <a:rPr lang="es-CL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Facultad </a:t>
            </a:r>
            <a:r>
              <a:rPr lang="es-CL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 Ingeniería, Universidad Andrés Bello, Chile</a:t>
            </a:r>
          </a:p>
          <a:p>
            <a:pPr algn="ctr" eaLnBrk="0" hangingPunct="0">
              <a:spcBef>
                <a:spcPts val="500"/>
              </a:spcBef>
            </a:pPr>
            <a:r>
              <a:rPr lang="es-CL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Ingeniería </a:t>
            </a:r>
            <a:r>
              <a:rPr lang="es-CL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en Computación e Informática, Universidad Andrés Bello</a:t>
            </a:r>
            <a:endParaRPr lang="es-CL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15" name="Group 214"/>
          <p:cNvGrpSpPr>
            <a:grpSpLocks/>
          </p:cNvGrpSpPr>
          <p:nvPr/>
        </p:nvGrpSpPr>
        <p:grpSpPr bwMode="auto">
          <a:xfrm>
            <a:off x="493940" y="13560552"/>
            <a:ext cx="675238" cy="6805232"/>
            <a:chOff x="240" y="768"/>
            <a:chExt cx="576" cy="4368"/>
          </a:xfrm>
        </p:grpSpPr>
        <p:cxnSp>
          <p:nvCxnSpPr>
            <p:cNvPr id="16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 Box 220"/>
          <p:cNvSpPr txBox="1">
            <a:spLocks noChangeArrowheads="1"/>
          </p:cNvSpPr>
          <p:nvPr/>
        </p:nvSpPr>
        <p:spPr bwMode="auto">
          <a:xfrm>
            <a:off x="965918" y="14244681"/>
            <a:ext cx="9787007" cy="316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 El control de los documentos de su empresa son de vital importancia para usted y ahora para nosortos tambien</a:t>
            </a:r>
          </a:p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 Con Join Ops podrá tener acceso en cualquier lugar o dispositivo a sus proyectos y documentos, además de poder gestionarlos.</a:t>
            </a:r>
            <a:endParaRPr lang="es-CL" sz="2700" noProof="1" smtClean="0">
              <a:latin typeface="Verdana" pitchFamily="34" charset="0"/>
            </a:endParaRPr>
          </a:p>
          <a:p>
            <a:pPr algn="just">
              <a:spcBef>
                <a:spcPct val="20000"/>
              </a:spcBef>
            </a:pPr>
            <a:endParaRPr lang="en-US" sz="2700" dirty="0" smtClean="0">
              <a:latin typeface="Verdana" pitchFamily="34" charset="0"/>
              <a:cs typeface="Times New Roman" pitchFamily="18" charset="0"/>
            </a:endParaRPr>
          </a:p>
        </p:txBody>
      </p:sp>
      <p:grpSp>
        <p:nvGrpSpPr>
          <p:cNvPr id="33" name="Group 214"/>
          <p:cNvGrpSpPr>
            <a:grpSpLocks/>
          </p:cNvGrpSpPr>
          <p:nvPr/>
        </p:nvGrpSpPr>
        <p:grpSpPr bwMode="auto">
          <a:xfrm>
            <a:off x="492961" y="21220357"/>
            <a:ext cx="1253538" cy="17249801"/>
            <a:chOff x="240" y="768"/>
            <a:chExt cx="576" cy="4368"/>
          </a:xfrm>
        </p:grpSpPr>
        <p:cxnSp>
          <p:nvCxnSpPr>
            <p:cNvPr id="34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AutoShape 203"/>
          <p:cNvSpPr>
            <a:spLocks noChangeArrowheads="1"/>
          </p:cNvSpPr>
          <p:nvPr/>
        </p:nvSpPr>
        <p:spPr bwMode="auto">
          <a:xfrm>
            <a:off x="11846769" y="39046222"/>
            <a:ext cx="17528400" cy="609600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lIns="32260" tIns="15575" rIns="32260" bIns="15575" anchor="ctr"/>
          <a:lstStyle/>
          <a:p>
            <a:pPr algn="ctr" defTabSz="303213" eaLnBrk="0" hangingPunct="0">
              <a:defRPr/>
            </a:pPr>
            <a:r>
              <a:rPr lang="en-US" sz="29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AGRADECIMIENTOS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38" name="Text Box 204"/>
          <p:cNvSpPr txBox="1">
            <a:spLocks noChangeArrowheads="1"/>
          </p:cNvSpPr>
          <p:nvPr/>
        </p:nvSpPr>
        <p:spPr bwMode="auto">
          <a:xfrm>
            <a:off x="11607589" y="40028200"/>
            <a:ext cx="17788063" cy="214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3304" tIns="31652" rIns="63304" bIns="31652">
            <a:spAutoFit/>
          </a:bodyPr>
          <a:lstStyle/>
          <a:p>
            <a:pPr algn="just" defTabSz="633413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500" dirty="0">
                <a:latin typeface="Verdana" pitchFamily="34" charset="0"/>
              </a:rPr>
              <a:t> </a:t>
            </a: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Primero que todo, darle las gracias a las familias que representamos, nos han dado siempre una mano y apoyo en todo lo hemos necesitado a costo $0.- ( comida, transporte, alojamiento, etc…).</a:t>
            </a:r>
          </a:p>
          <a:p>
            <a:pPr algn="just" defTabSz="633413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 A nuestros Profesores Guías: Romina Torres, Oscar Pinto y Lorena </a:t>
            </a:r>
            <a:r>
              <a:rPr lang="es-CL" sz="2500" dirty="0" err="1" smtClean="0">
                <a:latin typeface="Verdana" pitchFamily="34" charset="0"/>
                <a:cs typeface="Times New Roman" pitchFamily="18" charset="0"/>
              </a:rPr>
              <a:t>Bearzotti</a:t>
            </a: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defTabSz="633413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 Y en especial al apoyo de un gran amigo Gonzalo Guajardo </a:t>
            </a:r>
            <a:r>
              <a:rPr lang="es-CL" sz="2500" dirty="0" err="1" smtClean="0">
                <a:latin typeface="Verdana" pitchFamily="34" charset="0"/>
                <a:cs typeface="Times New Roman" pitchFamily="18" charset="0"/>
              </a:rPr>
              <a:t>Becci</a:t>
            </a: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 quien fue un pilar importante en el comienzo de este pequeño gran proyecto </a:t>
            </a:r>
            <a:r>
              <a:rPr lang="es-CL" sz="2500" dirty="0" err="1" smtClean="0">
                <a:latin typeface="Verdana" pitchFamily="34" charset="0"/>
                <a:cs typeface="Times New Roman" pitchFamily="18" charset="0"/>
              </a:rPr>
              <a:t>Joint</a:t>
            </a: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s-CL" sz="2500" dirty="0" err="1" smtClean="0">
                <a:latin typeface="Verdana" pitchFamily="34" charset="0"/>
                <a:cs typeface="Times New Roman" pitchFamily="18" charset="0"/>
              </a:rPr>
              <a:t>Ops</a:t>
            </a:r>
            <a:r>
              <a:rPr lang="es-CL" sz="2500" dirty="0" smtClean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grpSp>
        <p:nvGrpSpPr>
          <p:cNvPr id="39" name="Group 245"/>
          <p:cNvGrpSpPr>
            <a:grpSpLocks/>
          </p:cNvGrpSpPr>
          <p:nvPr/>
        </p:nvGrpSpPr>
        <p:grpSpPr bwMode="auto">
          <a:xfrm>
            <a:off x="11260083" y="39317663"/>
            <a:ext cx="586686" cy="3063551"/>
            <a:chOff x="6384" y="3168"/>
            <a:chExt cx="432" cy="10272"/>
          </a:xfrm>
        </p:grpSpPr>
        <p:cxnSp>
          <p:nvCxnSpPr>
            <p:cNvPr id="40" name="AutoShape 246"/>
            <p:cNvCxnSpPr>
              <a:cxnSpLocks noChangeShapeType="1"/>
            </p:cNvCxnSpPr>
            <p:nvPr/>
          </p:nvCxnSpPr>
          <p:spPr bwMode="auto">
            <a:xfrm rot="10800000">
              <a:off x="6384" y="3168"/>
              <a:ext cx="432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47"/>
            <p:cNvCxnSpPr>
              <a:cxnSpLocks noChangeShapeType="1"/>
            </p:cNvCxnSpPr>
            <p:nvPr/>
          </p:nvCxnSpPr>
          <p:spPr bwMode="auto">
            <a:xfrm rot="5400000">
              <a:off x="1248" y="8304"/>
              <a:ext cx="10272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</p:spPr>
        </p:cxnSp>
      </p:grpSp>
      <p:sp>
        <p:nvSpPr>
          <p:cNvPr id="45" name="Text Box 220"/>
          <p:cNvSpPr txBox="1">
            <a:spLocks noChangeArrowheads="1"/>
          </p:cNvSpPr>
          <p:nvPr/>
        </p:nvSpPr>
        <p:spPr bwMode="auto">
          <a:xfrm>
            <a:off x="18354697" y="8802862"/>
            <a:ext cx="89297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700" dirty="0" smtClean="0">
                <a:latin typeface="Verdana" pitchFamily="34" charset="0"/>
              </a:rPr>
              <a:t> Portal de DEMO: http://desarrollo.opservices.cl</a:t>
            </a:r>
            <a:endParaRPr lang="en-US" sz="2700" dirty="0">
              <a:latin typeface="Verdana" pitchFamily="34" charset="0"/>
            </a:endParaRPr>
          </a:p>
        </p:txBody>
      </p:sp>
      <p:sp>
        <p:nvSpPr>
          <p:cNvPr id="48" name="Text Box 220"/>
          <p:cNvSpPr txBox="1">
            <a:spLocks noChangeArrowheads="1"/>
          </p:cNvSpPr>
          <p:nvPr/>
        </p:nvSpPr>
        <p:spPr bwMode="auto">
          <a:xfrm>
            <a:off x="18354697" y="8085275"/>
            <a:ext cx="89297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7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Sitio</a:t>
            </a:r>
            <a:r>
              <a:rPr lang="en-US" sz="2700" dirty="0" smtClean="0">
                <a:latin typeface="Verdana" pitchFamily="34" charset="0"/>
                <a:cs typeface="Times New Roman" pitchFamily="18" charset="0"/>
              </a:rPr>
              <a:t> WEB: http://presentacion.opservices.cl</a:t>
            </a:r>
            <a:endParaRPr lang="en-US" sz="2700" dirty="0">
              <a:latin typeface="Verdana" pitchFamily="34" charset="0"/>
            </a:endParaRPr>
          </a:p>
        </p:txBody>
      </p:sp>
      <p:sp>
        <p:nvSpPr>
          <p:cNvPr id="49" name="AutoShape 140"/>
          <p:cNvSpPr>
            <a:spLocks noChangeArrowheads="1"/>
          </p:cNvSpPr>
          <p:nvPr/>
        </p:nvSpPr>
        <p:spPr bwMode="auto">
          <a:xfrm>
            <a:off x="11877715" y="13331768"/>
            <a:ext cx="17602260" cy="578055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APLICACIÓN INFORMATIZADA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pSp>
        <p:nvGrpSpPr>
          <p:cNvPr id="50" name="Group 214"/>
          <p:cNvGrpSpPr>
            <a:grpSpLocks/>
          </p:cNvGrpSpPr>
          <p:nvPr/>
        </p:nvGrpSpPr>
        <p:grpSpPr bwMode="auto">
          <a:xfrm>
            <a:off x="11275200" y="13629626"/>
            <a:ext cx="608527" cy="21776484"/>
            <a:chOff x="240" y="768"/>
            <a:chExt cx="576" cy="4368"/>
          </a:xfrm>
        </p:grpSpPr>
        <p:cxnSp>
          <p:nvCxnSpPr>
            <p:cNvPr id="51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11925277" y="14260462"/>
            <a:ext cx="6286544" cy="54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160" tIns="43080" rIns="86160" bIns="43080">
            <a:spAutoFit/>
          </a:bodyPr>
          <a:lstStyle/>
          <a:p>
            <a:pPr algn="ctr" defTabSz="862013">
              <a:spcBef>
                <a:spcPct val="20000"/>
              </a:spcBef>
            </a:pPr>
            <a:r>
              <a:rPr lang="en-US" sz="30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1.- </a:t>
            </a:r>
            <a:r>
              <a:rPr lang="en-US" sz="3000" b="1" dirty="0" err="1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Ingreso</a:t>
            </a:r>
            <a:r>
              <a:rPr lang="en-US" sz="30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 al Sistema</a:t>
            </a:r>
            <a:endParaRPr lang="en-US" sz="3000" dirty="0">
              <a:latin typeface="Verdana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2609850"/>
            <a:ext cx="302799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22057825" y="16100559"/>
            <a:ext cx="5348326" cy="51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160" tIns="43080" rIns="86160" bIns="43080">
            <a:spAutoFit/>
          </a:bodyPr>
          <a:lstStyle/>
          <a:p>
            <a:pPr algn="ctr" defTabSz="862013">
              <a:spcBef>
                <a:spcPct val="20000"/>
              </a:spcBef>
            </a:pPr>
            <a:r>
              <a:rPr lang="en-US" sz="28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Vista global</a:t>
            </a:r>
          </a:p>
        </p:txBody>
      </p:sp>
      <p:grpSp>
        <p:nvGrpSpPr>
          <p:cNvPr id="68" name="Group 214"/>
          <p:cNvGrpSpPr>
            <a:grpSpLocks/>
          </p:cNvGrpSpPr>
          <p:nvPr/>
        </p:nvGrpSpPr>
        <p:grpSpPr bwMode="auto">
          <a:xfrm>
            <a:off x="11282335" y="7279201"/>
            <a:ext cx="594013" cy="5766816"/>
            <a:chOff x="240" y="768"/>
            <a:chExt cx="576" cy="4368"/>
          </a:xfrm>
        </p:grpSpPr>
        <p:cxnSp>
          <p:nvCxnSpPr>
            <p:cNvPr id="69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214"/>
          <p:cNvGrpSpPr>
            <a:grpSpLocks/>
          </p:cNvGrpSpPr>
          <p:nvPr/>
        </p:nvGrpSpPr>
        <p:grpSpPr bwMode="auto">
          <a:xfrm>
            <a:off x="11275200" y="35671674"/>
            <a:ext cx="823934" cy="3002600"/>
            <a:chOff x="240" y="768"/>
            <a:chExt cx="576" cy="4368"/>
          </a:xfrm>
        </p:grpSpPr>
        <p:cxnSp>
          <p:nvCxnSpPr>
            <p:cNvPr id="73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5" name="Text Box 220"/>
          <p:cNvSpPr txBox="1">
            <a:spLocks noChangeArrowheads="1"/>
          </p:cNvSpPr>
          <p:nvPr/>
        </p:nvSpPr>
        <p:spPr bwMode="auto">
          <a:xfrm>
            <a:off x="852387" y="22296029"/>
            <a:ext cx="9929882" cy="183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 Joint Ops como grupo de trabajo, emplea la metodología de R.U.P ( Procesos Unificados de Rational)</a:t>
            </a:r>
          </a:p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Gracias a esto hemos logrado una documentación y un desarrollo optimo en nuestro trabajo.</a:t>
            </a:r>
            <a:endParaRPr lang="es-CL" sz="2700" noProof="1">
              <a:latin typeface="Verdana" pitchFamily="34" charset="0"/>
            </a:endParaRPr>
          </a:p>
        </p:txBody>
      </p:sp>
      <p:sp>
        <p:nvSpPr>
          <p:cNvPr id="92" name="Text Box 220"/>
          <p:cNvSpPr txBox="1">
            <a:spLocks noChangeArrowheads="1"/>
          </p:cNvSpPr>
          <p:nvPr/>
        </p:nvSpPr>
        <p:spPr bwMode="auto">
          <a:xfrm>
            <a:off x="11639525" y="36231070"/>
            <a:ext cx="17645186" cy="183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El control de los documentos de las empresas ya no son un problema para la actualidad, ya es una necesidad y no un lujo</a:t>
            </a:r>
          </a:p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dirty="0" err="1" smtClean="0">
                <a:latin typeface="Verdana" pitchFamily="34" charset="0"/>
                <a:cs typeface="Times New Roman" pitchFamily="18" charset="0"/>
              </a:rPr>
              <a:t>Joint</a:t>
            </a: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s-CL" sz="2700" dirty="0" err="1" smtClean="0">
                <a:latin typeface="Verdana" pitchFamily="34" charset="0"/>
                <a:cs typeface="Times New Roman" pitchFamily="18" charset="0"/>
              </a:rPr>
              <a:t>Ops</a:t>
            </a: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 quiere acercarse cada vez más a sus clientes para saciar sus necesidades y al mismo tiempo puedan ver un panorama de su empresa a tiempo real y en cualquier lugar</a:t>
            </a:r>
            <a:endParaRPr lang="es-CL" sz="27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3" name="Text Box 220"/>
          <p:cNvSpPr txBox="1">
            <a:spLocks noChangeArrowheads="1"/>
          </p:cNvSpPr>
          <p:nvPr/>
        </p:nvSpPr>
        <p:spPr bwMode="auto">
          <a:xfrm>
            <a:off x="836415" y="28044510"/>
            <a:ext cx="97550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s-CL" sz="2700" b="1" dirty="0" smtClean="0">
                <a:latin typeface="Verdana" pitchFamily="34" charset="0"/>
                <a:cs typeface="Times New Roman" pitchFamily="18" charset="0"/>
              </a:rPr>
              <a:t>Cronograma de Trabajo </a:t>
            </a:r>
            <a:endParaRPr lang="es-CL" sz="2700" dirty="0">
              <a:latin typeface="Verdana" pitchFamily="34" charset="0"/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34" y="17107972"/>
            <a:ext cx="5217715" cy="3081476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25" y="24920699"/>
            <a:ext cx="9806767" cy="2989050"/>
          </a:xfrm>
          <a:prstGeom prst="rect">
            <a:avLst/>
          </a:prstGeom>
        </p:spPr>
      </p:pic>
      <p:sp>
        <p:nvSpPr>
          <p:cNvPr id="98" name="Text Box 220"/>
          <p:cNvSpPr txBox="1">
            <a:spLocks noChangeArrowheads="1"/>
          </p:cNvSpPr>
          <p:nvPr/>
        </p:nvSpPr>
        <p:spPr bwMode="auto">
          <a:xfrm>
            <a:off x="887539" y="29181126"/>
            <a:ext cx="992988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R.U.P se ha diseñado conjuntamente con U.M.L – </a:t>
            </a:r>
            <a:r>
              <a:rPr lang="es-CL" sz="2700" i="1" noProof="1" smtClean="0">
                <a:latin typeface="Verdana" pitchFamily="34" charset="0"/>
                <a:cs typeface="Times New Roman" pitchFamily="18" charset="0"/>
              </a:rPr>
              <a:t>Un lenguaje de modelado orientado a objeto </a:t>
            </a: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--, Por lo tanto es necesario utilizar estándares de U.M.L para la creación de artefactos que permitan crear un buen diseño para el desarrollo del proyecto. </a:t>
            </a:r>
            <a:endParaRPr lang="es-CL" sz="2700" noProof="1">
              <a:latin typeface="Verdana" pitchFamily="34" charset="0"/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9" y="31485382"/>
            <a:ext cx="9510868" cy="5924142"/>
          </a:xfrm>
          <a:prstGeom prst="rect">
            <a:avLst/>
          </a:prstGeom>
        </p:spPr>
      </p:pic>
      <p:sp>
        <p:nvSpPr>
          <p:cNvPr id="32" name="AutoShape 140"/>
          <p:cNvSpPr>
            <a:spLocks noChangeArrowheads="1"/>
          </p:cNvSpPr>
          <p:nvPr/>
        </p:nvSpPr>
        <p:spPr bwMode="auto">
          <a:xfrm>
            <a:off x="1107390" y="20922497"/>
            <a:ext cx="9428400" cy="608400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METODOLOGÍA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99" name="Text Box 220"/>
          <p:cNvSpPr txBox="1">
            <a:spLocks noChangeArrowheads="1"/>
          </p:cNvSpPr>
          <p:nvPr/>
        </p:nvSpPr>
        <p:spPr bwMode="auto">
          <a:xfrm>
            <a:off x="985404" y="37543955"/>
            <a:ext cx="97550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s-CL" sz="2700" b="1" dirty="0" err="1" smtClean="0">
                <a:latin typeface="Verdana" pitchFamily="34" charset="0"/>
                <a:cs typeface="Times New Roman" pitchFamily="18" charset="0"/>
              </a:rPr>
              <a:t>Joint</a:t>
            </a:r>
            <a:r>
              <a:rPr lang="es-CL" sz="2700" b="1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es-CL" sz="2700" b="1" dirty="0" err="1" smtClean="0">
                <a:latin typeface="Verdana" pitchFamily="34" charset="0"/>
                <a:cs typeface="Times New Roman" pitchFamily="18" charset="0"/>
              </a:rPr>
              <a:t>Ops</a:t>
            </a:r>
            <a:r>
              <a:rPr lang="es-CL" sz="2700" b="1" dirty="0" smtClean="0">
                <a:latin typeface="Verdana" pitchFamily="34" charset="0"/>
                <a:cs typeface="Times New Roman" pitchFamily="18" charset="0"/>
              </a:rPr>
              <a:t> - RUP</a:t>
            </a:r>
            <a:endParaRPr lang="es-CL" sz="2700" dirty="0">
              <a:latin typeface="Verdana" pitchFamily="34" charset="0"/>
            </a:endParaRPr>
          </a:p>
        </p:txBody>
      </p:sp>
      <p:grpSp>
        <p:nvGrpSpPr>
          <p:cNvPr id="100" name="Group 214"/>
          <p:cNvGrpSpPr>
            <a:grpSpLocks/>
          </p:cNvGrpSpPr>
          <p:nvPr/>
        </p:nvGrpSpPr>
        <p:grpSpPr bwMode="auto">
          <a:xfrm>
            <a:off x="474928" y="39285941"/>
            <a:ext cx="1253538" cy="3095273"/>
            <a:chOff x="240" y="768"/>
            <a:chExt cx="576" cy="4368"/>
          </a:xfrm>
        </p:grpSpPr>
        <p:cxnSp>
          <p:nvCxnSpPr>
            <p:cNvPr id="101" name="AutoShape 212"/>
            <p:cNvCxnSpPr>
              <a:cxnSpLocks noChangeShapeType="1"/>
            </p:cNvCxnSpPr>
            <p:nvPr/>
          </p:nvCxnSpPr>
          <p:spPr bwMode="auto">
            <a:xfrm rot="10800000">
              <a:off x="240" y="768"/>
              <a:ext cx="576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213"/>
            <p:cNvCxnSpPr>
              <a:cxnSpLocks noChangeShapeType="1"/>
            </p:cNvCxnSpPr>
            <p:nvPr/>
          </p:nvCxnSpPr>
          <p:spPr bwMode="auto">
            <a:xfrm rot="5400000">
              <a:off x="-1944" y="2952"/>
              <a:ext cx="4368" cy="0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3" name="AutoShape 140"/>
          <p:cNvSpPr>
            <a:spLocks noChangeArrowheads="1"/>
          </p:cNvSpPr>
          <p:nvPr/>
        </p:nvSpPr>
        <p:spPr bwMode="auto">
          <a:xfrm>
            <a:off x="1089357" y="38988081"/>
            <a:ext cx="9428400" cy="608400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ARQUITECTURA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04" name="Text Box 220"/>
          <p:cNvSpPr txBox="1">
            <a:spLocks noChangeArrowheads="1"/>
          </p:cNvSpPr>
          <p:nvPr/>
        </p:nvSpPr>
        <p:spPr bwMode="auto">
          <a:xfrm>
            <a:off x="731484" y="40028200"/>
            <a:ext cx="99298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noProof="1" smtClean="0">
                <a:latin typeface="Verdana" pitchFamily="34" charset="0"/>
                <a:cs typeface="Times New Roman" pitchFamily="18" charset="0"/>
              </a:rPr>
              <a:t>La solución del proyecto está pensada para que los usuarios puedan entrar desde internet, por ello la arquitectura es de 2 capas físicamente y 3 capas logicamente</a:t>
            </a:r>
            <a:endParaRPr lang="es-CL" sz="2700" noProof="1">
              <a:latin typeface="Verdana" pitchFamily="34" charset="0"/>
            </a:endParaRPr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277" y="8082464"/>
            <a:ext cx="5884254" cy="4643991"/>
          </a:xfrm>
          <a:prstGeom prst="rect">
            <a:avLst/>
          </a:prstGeom>
        </p:spPr>
      </p:pic>
      <p:sp>
        <p:nvSpPr>
          <p:cNvPr id="107" name="Text Box 220"/>
          <p:cNvSpPr txBox="1">
            <a:spLocks noChangeArrowheads="1"/>
          </p:cNvSpPr>
          <p:nvPr/>
        </p:nvSpPr>
        <p:spPr bwMode="auto">
          <a:xfrm>
            <a:off x="18354697" y="9465253"/>
            <a:ext cx="89297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s-CL" sz="2700" dirty="0" smtClean="0">
                <a:latin typeface="Verdana" pitchFamily="34" charset="0"/>
              </a:rPr>
              <a:t> Repositorio: </a:t>
            </a:r>
            <a:r>
              <a:rPr lang="en-US" sz="2700" dirty="0" smtClean="0">
                <a:latin typeface="Verdana" pitchFamily="34" charset="0"/>
              </a:rPr>
              <a:t>http://code.google.com/p/joint-ops</a:t>
            </a:r>
            <a:endParaRPr lang="en-US" sz="2700" dirty="0">
              <a:latin typeface="Verdana" pitchFamily="34" charset="0"/>
            </a:endParaRPr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611" y="14994539"/>
            <a:ext cx="7078568" cy="4180458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/>
        </p:blipFill>
        <p:spPr>
          <a:xfrm>
            <a:off x="19878802" y="16795750"/>
            <a:ext cx="9402092" cy="3282236"/>
          </a:xfrm>
          <a:prstGeom prst="rect">
            <a:avLst/>
          </a:prstGeom>
        </p:spPr>
      </p:pic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12193241" y="19671559"/>
            <a:ext cx="5348326" cy="51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160" tIns="43080" rIns="86160" bIns="43080">
            <a:spAutoFit/>
          </a:bodyPr>
          <a:lstStyle/>
          <a:p>
            <a:pPr algn="ctr" defTabSz="862013">
              <a:spcBef>
                <a:spcPct val="20000"/>
              </a:spcBef>
            </a:pPr>
            <a:r>
              <a:rPr lang="en-US" sz="2800" b="1" dirty="0" err="1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Crear</a:t>
            </a:r>
            <a:r>
              <a:rPr lang="en-US" sz="28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Proyecto</a:t>
            </a:r>
            <a:endParaRPr lang="en-US" sz="2800" b="1" dirty="0" smtClean="0">
              <a:solidFill>
                <a:srgbClr val="8D0108"/>
              </a:solidFill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727" y="20358365"/>
            <a:ext cx="7000676" cy="4373817"/>
          </a:xfrm>
          <a:prstGeom prst="rect">
            <a:avLst/>
          </a:prstGeom>
        </p:spPr>
      </p:pic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22681093" y="22286328"/>
            <a:ext cx="5348326" cy="51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160" tIns="43080" rIns="86160" bIns="43080">
            <a:spAutoFit/>
          </a:bodyPr>
          <a:lstStyle/>
          <a:p>
            <a:pPr algn="ctr" defTabSz="862013">
              <a:spcBef>
                <a:spcPct val="20000"/>
              </a:spcBef>
            </a:pPr>
            <a:r>
              <a:rPr lang="en-US" sz="2800" b="1" dirty="0" err="1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Ver</a:t>
            </a:r>
            <a:r>
              <a:rPr lang="en-US" sz="28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Proyecto</a:t>
            </a:r>
            <a:endParaRPr lang="en-US" sz="2800" b="1" dirty="0" smtClean="0">
              <a:solidFill>
                <a:srgbClr val="8D0108"/>
              </a:solidFill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761" y="22916430"/>
            <a:ext cx="7908133" cy="4940769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354" y="26804862"/>
            <a:ext cx="7473115" cy="4984516"/>
          </a:xfrm>
          <a:prstGeom prst="rect">
            <a:avLst/>
          </a:prstGeom>
        </p:spPr>
      </p:pic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2709902" y="26040489"/>
            <a:ext cx="5348326" cy="51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160" tIns="43080" rIns="86160" bIns="43080">
            <a:spAutoFit/>
          </a:bodyPr>
          <a:lstStyle/>
          <a:p>
            <a:pPr algn="ctr" defTabSz="862013">
              <a:spcBef>
                <a:spcPct val="20000"/>
              </a:spcBef>
            </a:pPr>
            <a:r>
              <a:rPr lang="es-CL" sz="28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Liquidación de Servicio</a:t>
            </a:r>
            <a:endParaRPr lang="es-CL" sz="2800" b="1" dirty="0" smtClean="0">
              <a:solidFill>
                <a:srgbClr val="8D0108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15848218" y="33136387"/>
            <a:ext cx="9652596" cy="110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160" tIns="43080" rIns="86160" bIns="43080">
            <a:spAutoFit/>
          </a:bodyPr>
          <a:lstStyle/>
          <a:p>
            <a:pPr algn="ctr" defTabSz="862013">
              <a:spcBef>
                <a:spcPct val="20000"/>
              </a:spcBef>
            </a:pPr>
            <a:r>
              <a:rPr lang="es-CL" sz="6600" b="1" dirty="0" smtClean="0">
                <a:solidFill>
                  <a:srgbClr val="8D0108"/>
                </a:solidFill>
                <a:latin typeface="Verdana" pitchFamily="34" charset="0"/>
                <a:cs typeface="Times New Roman" pitchFamily="18" charset="0"/>
              </a:rPr>
              <a:t>¡Y otras Funciones!</a:t>
            </a:r>
            <a:endParaRPr lang="es-CL" sz="6600" b="1" dirty="0" smtClean="0">
              <a:solidFill>
                <a:srgbClr val="8D0108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71" name="AutoShape 140"/>
          <p:cNvSpPr>
            <a:spLocks noChangeArrowheads="1"/>
          </p:cNvSpPr>
          <p:nvPr/>
        </p:nvSpPr>
        <p:spPr bwMode="auto">
          <a:xfrm>
            <a:off x="11876400" y="35373814"/>
            <a:ext cx="17602260" cy="578055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CONCLUSIÓN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8" name="AutoShape 202"/>
          <p:cNvSpPr>
            <a:spLocks noChangeArrowheads="1"/>
          </p:cNvSpPr>
          <p:nvPr/>
        </p:nvSpPr>
        <p:spPr bwMode="auto">
          <a:xfrm>
            <a:off x="1090612" y="7002361"/>
            <a:ext cx="9427145" cy="609600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RESUMEN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67" name="AutoShape 140"/>
          <p:cNvSpPr>
            <a:spLocks noChangeArrowheads="1"/>
          </p:cNvSpPr>
          <p:nvPr/>
        </p:nvSpPr>
        <p:spPr bwMode="auto">
          <a:xfrm>
            <a:off x="11827619" y="7002000"/>
            <a:ext cx="17602260" cy="578055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INFORMACIÓN PÚBLICA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4" name="AutoShape 140"/>
          <p:cNvSpPr>
            <a:spLocks noChangeArrowheads="1"/>
          </p:cNvSpPr>
          <p:nvPr/>
        </p:nvSpPr>
        <p:spPr bwMode="auto">
          <a:xfrm>
            <a:off x="1098427" y="13262694"/>
            <a:ext cx="9428400" cy="609600"/>
          </a:xfrm>
          <a:prstGeom prst="roundRect">
            <a:avLst>
              <a:gd name="adj" fmla="val 50000"/>
            </a:avLst>
          </a:prstGeom>
          <a:solidFill>
            <a:srgbClr val="30602A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</p:spPr>
        <p:txBody>
          <a:bodyPr wrap="none" lIns="32260" tIns="15575" rIns="32260" bIns="15575" anchor="ctr"/>
          <a:lstStyle/>
          <a:p>
            <a:pPr algn="ctr" defTabSz="303213" eaLnBrk="0" hangingPunct="0"/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INTRODUCCIÓN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460</Words>
  <Application>Microsoft Office PowerPoint</Application>
  <PresentationFormat>Personalizado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Unicast</dc:creator>
  <cp:lastModifiedBy>Juanka</cp:lastModifiedBy>
  <cp:revision>63</cp:revision>
  <dcterms:created xsi:type="dcterms:W3CDTF">2013-06-21T14:34:28Z</dcterms:created>
  <dcterms:modified xsi:type="dcterms:W3CDTF">2013-10-11T19:28:16Z</dcterms:modified>
</cp:coreProperties>
</file>