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88" r:id="rId20"/>
    <p:sldId id="265" r:id="rId21"/>
    <p:sldId id="277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5927E-B10A-4144-BEC8-C216688769C2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7FAD138-2A35-4D74-959E-F823D43CB534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RUP - Plantillas</a:t>
          </a:r>
          <a:endParaRPr lang="es-CL" dirty="0"/>
        </a:p>
      </dgm:t>
    </dgm:pt>
    <dgm:pt modelId="{A206FD01-F599-4C67-8820-744C74E122AB}" type="parTrans" cxnId="{BD5043EC-6427-42E5-8EF6-A10A14E77186}">
      <dgm:prSet/>
      <dgm:spPr/>
      <dgm:t>
        <a:bodyPr/>
        <a:lstStyle/>
        <a:p>
          <a:endParaRPr lang="es-CL"/>
        </a:p>
      </dgm:t>
    </dgm:pt>
    <dgm:pt modelId="{585222BF-FD79-4C7D-9C8A-88EEB9BC1935}" type="sibTrans" cxnId="{BD5043EC-6427-42E5-8EF6-A10A14E77186}">
      <dgm:prSet/>
      <dgm:spPr/>
      <dgm:t>
        <a:bodyPr/>
        <a:lstStyle/>
        <a:p>
          <a:endParaRPr lang="es-CL"/>
        </a:p>
      </dgm:t>
    </dgm:pt>
    <dgm:pt modelId="{F6BFA3C4-328F-4260-9960-14D1C30E18AB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XP - Programación</a:t>
          </a:r>
          <a:endParaRPr lang="es-CL" dirty="0"/>
        </a:p>
      </dgm:t>
    </dgm:pt>
    <dgm:pt modelId="{B45F7BBF-07D3-4F66-9330-B3BD6EFC9D96}" type="parTrans" cxnId="{71C4E5B1-1423-480A-A242-3A87C674B5F8}">
      <dgm:prSet/>
      <dgm:spPr/>
      <dgm:t>
        <a:bodyPr/>
        <a:lstStyle/>
        <a:p>
          <a:endParaRPr lang="es-CL"/>
        </a:p>
      </dgm:t>
    </dgm:pt>
    <dgm:pt modelId="{DF5D9909-863D-4F2D-97C4-40DF78540376}" type="sibTrans" cxnId="{71C4E5B1-1423-480A-A242-3A87C674B5F8}">
      <dgm:prSet/>
      <dgm:spPr/>
      <dgm:t>
        <a:bodyPr/>
        <a:lstStyle/>
        <a:p>
          <a:endParaRPr lang="es-CL"/>
        </a:p>
      </dgm:t>
    </dgm:pt>
    <dgm:pt modelId="{5380EE45-B633-4A10-AE58-D4FD3529D089}" type="pres">
      <dgm:prSet presAssocID="{FAE5927E-B10A-4144-BEC8-C216688769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9A97A82-6225-421F-AE10-25A71EC26463}" type="pres">
      <dgm:prSet presAssocID="{17FAD138-2A35-4D74-959E-F823D43CB53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B2DE530-DF27-40BC-9FFF-D72FC05E5196}" type="pres">
      <dgm:prSet presAssocID="{F6BFA3C4-328F-4260-9960-14D1C30E18A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1C4E5B1-1423-480A-A242-3A87C674B5F8}" srcId="{FAE5927E-B10A-4144-BEC8-C216688769C2}" destId="{F6BFA3C4-328F-4260-9960-14D1C30E18AB}" srcOrd="1" destOrd="0" parTransId="{B45F7BBF-07D3-4F66-9330-B3BD6EFC9D96}" sibTransId="{DF5D9909-863D-4F2D-97C4-40DF78540376}"/>
    <dgm:cxn modelId="{954B3804-178E-4E9E-BC5D-C248C634B25D}" type="presOf" srcId="{F6BFA3C4-328F-4260-9960-14D1C30E18AB}" destId="{5B2DE530-DF27-40BC-9FFF-D72FC05E5196}" srcOrd="0" destOrd="0" presId="urn:microsoft.com/office/officeart/2005/8/layout/arrow5"/>
    <dgm:cxn modelId="{C97B13D2-711B-433D-9052-91EEEE90089A}" type="presOf" srcId="{17FAD138-2A35-4D74-959E-F823D43CB534}" destId="{79A97A82-6225-421F-AE10-25A71EC26463}" srcOrd="0" destOrd="0" presId="urn:microsoft.com/office/officeart/2005/8/layout/arrow5"/>
    <dgm:cxn modelId="{BD5043EC-6427-42E5-8EF6-A10A14E77186}" srcId="{FAE5927E-B10A-4144-BEC8-C216688769C2}" destId="{17FAD138-2A35-4D74-959E-F823D43CB534}" srcOrd="0" destOrd="0" parTransId="{A206FD01-F599-4C67-8820-744C74E122AB}" sibTransId="{585222BF-FD79-4C7D-9C8A-88EEB9BC1935}"/>
    <dgm:cxn modelId="{2ACFDDF8-3927-48AC-BF07-337A75FCE561}" type="presOf" srcId="{FAE5927E-B10A-4144-BEC8-C216688769C2}" destId="{5380EE45-B633-4A10-AE58-D4FD3529D089}" srcOrd="0" destOrd="0" presId="urn:microsoft.com/office/officeart/2005/8/layout/arrow5"/>
    <dgm:cxn modelId="{0E62EA25-EB5F-4CE8-AFAE-4C974C5BD474}" type="presParOf" srcId="{5380EE45-B633-4A10-AE58-D4FD3529D089}" destId="{79A97A82-6225-421F-AE10-25A71EC26463}" srcOrd="0" destOrd="0" presId="urn:microsoft.com/office/officeart/2005/8/layout/arrow5"/>
    <dgm:cxn modelId="{7CFF3D2C-0130-48E8-9D36-34F962AB2E68}" type="presParOf" srcId="{5380EE45-B633-4A10-AE58-D4FD3529D089}" destId="{5B2DE530-DF27-40BC-9FFF-D72FC05E519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97A82-6225-421F-AE10-25A71EC26463}">
      <dsp:nvSpPr>
        <dsp:cNvPr id="0" name=""/>
        <dsp:cNvSpPr/>
      </dsp:nvSpPr>
      <dsp:spPr>
        <a:xfrm rot="16200000">
          <a:off x="311" y="1185"/>
          <a:ext cx="2474501" cy="2474501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5">
                <a:shade val="70000"/>
                <a:satMod val="150000"/>
              </a:schemeClr>
            </a:gs>
            <a:gs pos="34000">
              <a:schemeClr val="accent5">
                <a:shade val="70000"/>
                <a:satMod val="140000"/>
              </a:schemeClr>
            </a:gs>
            <a:gs pos="70000">
              <a:schemeClr val="accent5">
                <a:tint val="100000"/>
                <a:shade val="90000"/>
                <a:satMod val="140000"/>
              </a:schemeClr>
            </a:gs>
            <a:gs pos="100000">
              <a:schemeClr val="accent5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5">
              <a:shade val="30000"/>
              <a:satMod val="13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RUP - Plantillas</a:t>
          </a:r>
          <a:endParaRPr lang="es-CL" sz="2100" kern="1200" dirty="0"/>
        </a:p>
      </dsp:txBody>
      <dsp:txXfrm rot="5400000">
        <a:off x="311" y="619810"/>
        <a:ext cx="2041463" cy="1237251"/>
      </dsp:txXfrm>
    </dsp:sp>
    <dsp:sp modelId="{5B2DE530-DF27-40BC-9FFF-D72FC05E5196}">
      <dsp:nvSpPr>
        <dsp:cNvPr id="0" name=""/>
        <dsp:cNvSpPr/>
      </dsp:nvSpPr>
      <dsp:spPr>
        <a:xfrm rot="5400000">
          <a:off x="3069803" y="1185"/>
          <a:ext cx="2474501" cy="2474501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2">
              <a:shade val="30000"/>
              <a:satMod val="13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XP - Programación</a:t>
          </a:r>
          <a:endParaRPr lang="es-CL" sz="2100" kern="1200" dirty="0"/>
        </a:p>
      </dsp:txBody>
      <dsp:txXfrm rot="-5400000">
        <a:off x="3502841" y="619810"/>
        <a:ext cx="2041463" cy="123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2E0D8-4339-43CB-BABA-BC00F9013E5C}" type="datetimeFigureOut">
              <a:rPr lang="es-CL" smtClean="0"/>
              <a:t>14-06-2013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Documentos%20OPS/FACTURA%20N&#186;21%20(BF%20UNIONSUR)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BPMN/OPServices%20-%20Flujo%20Actual%20de%20trabajo%2013%20de%20Junio%20del%202013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BPMN/OPServices%20-%20Flujo%20Actual%20de%20trabajo%20con%20alcances%2013%20de%20junio%20del%202013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Causa%20Efecto/Causa%20Efecto%2013%20de%20junio%20del%202013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Causa%20Efecto/Causa%20Efecto%20con%20alcances%2013%20de%20Junio%20del%202013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BPMN/OPServices%20-%20Flujo%20Futuro%20de%20trabajo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ronograma%20Hito%201%2014%20de%20Junio%20del%202013.mp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Documentos%20OPS/LIQUIDACION%20DE%20SERVICIOS%20MV%20CRYSTAL%20ATLANTICA%20-%20OPS-03513-OPA-APV-APA-DPA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ocumentos%20OPS/PROFORMA%20DE%20SERVICIOS%20EN%20EXCEL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 – </a:t>
            </a:r>
            <a:r>
              <a:rPr lang="es-CL" dirty="0" smtClean="0">
                <a:hlinkClick r:id="rId2" action="ppaction://hlinkfile"/>
              </a:rPr>
              <a:t>Ver Factura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157192"/>
            <a:ext cx="8229600" cy="1108720"/>
          </a:xfrm>
        </p:spPr>
        <p:txBody>
          <a:bodyPr/>
          <a:lstStyle/>
          <a:p>
            <a:pPr lvl="0"/>
            <a:r>
              <a:rPr lang="es-CL" dirty="0"/>
              <a:t>El P&amp;I envía la orden de facturación del servicio prestado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2628900"/>
            <a:ext cx="552513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8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540768"/>
          </a:xfrm>
        </p:spPr>
        <p:txBody>
          <a:bodyPr/>
          <a:lstStyle/>
          <a:p>
            <a:pPr lvl="0"/>
            <a:r>
              <a:rPr lang="es-CL" dirty="0"/>
              <a:t>El contratante cancela el servicio prestado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2714625"/>
            <a:ext cx="552513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BPMN Actual de Trabajo</a:t>
            </a:r>
            <a:endParaRPr lang="es-CL" dirty="0"/>
          </a:p>
        </p:txBody>
      </p:sp>
      <p:pic>
        <p:nvPicPr>
          <p:cNvPr id="4" name="3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352927" cy="5928872"/>
          </a:xfrm>
        </p:spPr>
      </p:pic>
    </p:spTree>
    <p:extLst>
      <p:ext uri="{BB962C8B-B14F-4D97-AF65-F5344CB8AC3E}">
        <p14:creationId xmlns:p14="http://schemas.microsoft.com/office/powerpoint/2010/main" val="27789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BPMN con Alcance </a:t>
            </a:r>
            <a:endParaRPr lang="es-CL" dirty="0"/>
          </a:p>
        </p:txBody>
      </p:sp>
      <p:pic>
        <p:nvPicPr>
          <p:cNvPr id="4" name="3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497691" cy="6031625"/>
          </a:xfrm>
        </p:spPr>
      </p:pic>
    </p:spTree>
    <p:extLst>
      <p:ext uri="{BB962C8B-B14F-4D97-AF65-F5344CB8AC3E}">
        <p14:creationId xmlns:p14="http://schemas.microsoft.com/office/powerpoint/2010/main" val="36176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Causa Efecto</a:t>
            </a:r>
            <a:endParaRPr lang="es-CL" dirty="0"/>
          </a:p>
        </p:txBody>
      </p:sp>
      <p:pic>
        <p:nvPicPr>
          <p:cNvPr id="5" name="4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96752"/>
            <a:ext cx="9054635" cy="6042313"/>
          </a:xfrm>
        </p:spPr>
      </p:pic>
    </p:spTree>
    <p:extLst>
      <p:ext uri="{BB962C8B-B14F-4D97-AF65-F5344CB8AC3E}">
        <p14:creationId xmlns:p14="http://schemas.microsoft.com/office/powerpoint/2010/main" val="5981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Causa Efecto con Alcances</a:t>
            </a:r>
            <a:endParaRPr lang="es-CL" dirty="0"/>
          </a:p>
        </p:txBody>
      </p:sp>
      <p:pic>
        <p:nvPicPr>
          <p:cNvPr id="5" name="4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8" y="1340768"/>
            <a:ext cx="8936836" cy="5923253"/>
          </a:xfrm>
        </p:spPr>
      </p:pic>
    </p:spTree>
    <p:extLst>
      <p:ext uri="{BB962C8B-B14F-4D97-AF65-F5344CB8AC3E}">
        <p14:creationId xmlns:p14="http://schemas.microsoft.com/office/powerpoint/2010/main" val="24904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Matriz de Objetivos Estratégicos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05327"/>
              </p:ext>
            </p:extLst>
          </p:nvPr>
        </p:nvGraphicFramePr>
        <p:xfrm>
          <a:off x="539553" y="1600200"/>
          <a:ext cx="8352927" cy="4891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9667"/>
                <a:gridCol w="465328"/>
                <a:gridCol w="465328"/>
                <a:gridCol w="465328"/>
                <a:gridCol w="781292"/>
                <a:gridCol w="465328"/>
                <a:gridCol w="465328"/>
                <a:gridCol w="465328"/>
              </a:tblGrid>
              <a:tr h="329772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u="none" strike="noStrike" dirty="0">
                          <a:effectLst/>
                        </a:rPr>
                        <a:t>Causas \ Objetivos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Establecer medida de edición de Proforma 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Establecer medida de edición de Facturas 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Establecer medida de edición de Liquidación 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Asignar espacio de almacenamiento para documentos aprobados y revocados de los generados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Registrar aprobación y reprobación de documentos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Establecer proceso de seguimiento de código de trabajo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Establecer proceso de gestión de código de trabajo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vert="vert27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Generación duplicada de Código de trabajo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Genera proforma errónea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Envía Código erróneo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Elaboración de Factura errónea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Elabora informe duplicado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Recibe código Erróneo 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No reúne todo los documento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7448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No recibe Aprobación de documento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  <a:tr h="18320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Elabora Liquidación incorrectamente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x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24" marR="8724" marT="872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1540768"/>
          </a:xfrm>
        </p:spPr>
        <p:txBody>
          <a:bodyPr/>
          <a:lstStyle/>
          <a:p>
            <a:pPr algn="ctr"/>
            <a:r>
              <a:rPr lang="es-CL" dirty="0" smtClean="0"/>
              <a:t>Generar </a:t>
            </a:r>
            <a:r>
              <a:rPr lang="es-CL" dirty="0" smtClean="0"/>
              <a:t>un proyecto </a:t>
            </a:r>
            <a:r>
              <a:rPr lang="es-CL" dirty="0" smtClean="0"/>
              <a:t>que sea capaz </a:t>
            </a:r>
            <a:r>
              <a:rPr lang="es-CL" dirty="0" smtClean="0"/>
              <a:t>de  </a:t>
            </a:r>
            <a:r>
              <a:rPr lang="es-CL" dirty="0" smtClean="0"/>
              <a:t>gestionar y seguir el proceso de creación y manipulación de los documentos de </a:t>
            </a:r>
            <a:r>
              <a:rPr lang="es-CL" dirty="0" err="1" smtClean="0"/>
              <a:t>OPServices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Establecer medida de edición de Proforma </a:t>
            </a:r>
            <a:endParaRPr lang="es-CL" dirty="0" smtClean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Establecer medida de edición de Facturas </a:t>
            </a:r>
            <a:endParaRPr lang="es-CL" dirty="0" smtClean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Establecer medida de edición de Liquidación </a:t>
            </a:r>
            <a:endParaRPr lang="es-CL" dirty="0" smtClean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Asignar espacio de almacenamiento para documentos aprobados y revocados de los </a:t>
            </a:r>
            <a:r>
              <a:rPr lang="es-CL" dirty="0" smtClean="0"/>
              <a:t>generados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Registrar aprobación y reprobación de </a:t>
            </a:r>
            <a:r>
              <a:rPr lang="es-CL" dirty="0" smtClean="0"/>
              <a:t>documentos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Establecer proceso de seguimiento de código de </a:t>
            </a:r>
            <a:r>
              <a:rPr lang="es-CL" dirty="0" smtClean="0"/>
              <a:t>trabajo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Establecer proceso de gestión de código de trabajo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60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BPMN con solución propuesta</a:t>
            </a:r>
            <a:endParaRPr lang="es-CL" dirty="0"/>
          </a:p>
        </p:txBody>
      </p:sp>
      <p:pic>
        <p:nvPicPr>
          <p:cNvPr id="6" name="5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488244" cy="4869122"/>
          </a:xfrm>
        </p:spPr>
      </p:pic>
    </p:spTree>
    <p:extLst>
      <p:ext uri="{BB962C8B-B14F-4D97-AF65-F5344CB8AC3E}">
        <p14:creationId xmlns:p14="http://schemas.microsoft.com/office/powerpoint/2010/main" val="1480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7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– Iterativa Incremental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143758"/>
              </p:ext>
            </p:extLst>
          </p:nvPr>
        </p:nvGraphicFramePr>
        <p:xfrm>
          <a:off x="1835696" y="1844824"/>
          <a:ext cx="5544616" cy="247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55576" y="4653136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400" dirty="0" smtClean="0"/>
              <a:t>Mejores practicas de las metodologías RUP y XP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sz="2400" dirty="0" smtClean="0"/>
              <a:t>Nos centraremos esencialmente en reutilizar: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CL" sz="2400" dirty="0" smtClean="0"/>
              <a:t>Algunas de las plantillas de RUP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CL" sz="2400" dirty="0" smtClean="0"/>
              <a:t>Programación como señala XP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03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3" y="1268760"/>
            <a:ext cx="7625131" cy="5505213"/>
          </a:xfrm>
        </p:spPr>
      </p:pic>
    </p:spTree>
    <p:extLst>
      <p:ext uri="{BB962C8B-B14F-4D97-AF65-F5344CB8AC3E}">
        <p14:creationId xmlns:p14="http://schemas.microsoft.com/office/powerpoint/2010/main" val="27364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Matriz de Casos de Uso VS Requerimientos Funcionales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659059"/>
              </p:ext>
            </p:extLst>
          </p:nvPr>
        </p:nvGraphicFramePr>
        <p:xfrm>
          <a:off x="251520" y="1628800"/>
          <a:ext cx="8496945" cy="502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4758"/>
                <a:gridCol w="362537"/>
                <a:gridCol w="634439"/>
                <a:gridCol w="362537"/>
                <a:gridCol w="638969"/>
                <a:gridCol w="638969"/>
                <a:gridCol w="380664"/>
                <a:gridCol w="634439"/>
                <a:gridCol w="638969"/>
                <a:gridCol w="380664"/>
              </a:tblGrid>
              <a:tr h="344068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 dirty="0">
                          <a:effectLst/>
                        </a:rPr>
                        <a:t>Casos de Uso / Requerimientos Funcionales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Sistema de control de usuario para ingresar al sistema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Diferenciar entre un administrador o un usuario tradicional dentro de la aplicación, dando accesos según corresponda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En Caso de ser usuario administrador este podrá generar usuarios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El sistema comprende la generación de códigos automáticos respecto al usuario que está haciendo la solicitud del código.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El sistema debe generar o Editar los formularios de llenado de los distintos documentos y elementos del sistema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Impresión de los documentos desde la aplicación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El sistema debe guardar todos los procesos realizados en una Base de Datos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El Administrador podrá generar estadísticas sencillas respecto a las liquidaciones, proformas o Facturas.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Los usuarios podrán salir del sistema en cualquier página de la aplicación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vert="vert27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Validar ingreso al Sistema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Generación de Códigos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Generación de Proformas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Generación de Liquidación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Generación de Factura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X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Almacenar Acción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X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Imprimir Documentos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Gestionar Usuarios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Ver Estadisticas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X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  <a:tr h="15278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Salir del Sistema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X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9" marR="6529" marT="652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Factores de Peso de los Actores - UAW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60630"/>
              </p:ext>
            </p:extLst>
          </p:nvPr>
        </p:nvGraphicFramePr>
        <p:xfrm>
          <a:off x="1763688" y="2132856"/>
          <a:ext cx="5417199" cy="2957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3364"/>
                <a:gridCol w="884199"/>
                <a:gridCol w="1419636"/>
              </a:tblGrid>
              <a:tr h="54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Tipo de Interacción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Peso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Número de Actores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54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Simple (a través de un API)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792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 (a través de un protocolo)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54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Complejo (a través de una interfaz gráfica)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541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9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Factor de Peso de Casos de Uso sin ajustar - UUCW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33958"/>
              </p:ext>
            </p:extLst>
          </p:nvPr>
        </p:nvGraphicFramePr>
        <p:xfrm>
          <a:off x="755576" y="1700808"/>
          <a:ext cx="7033458" cy="3174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35"/>
                <a:gridCol w="1749435"/>
                <a:gridCol w="1957790"/>
                <a:gridCol w="1526198"/>
              </a:tblGrid>
              <a:tr h="779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Tipo de Caso de Uso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Numero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Transacciones Peso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Numero de CU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779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Simple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 o menos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779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De 4 a 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17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Complejo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7 o más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17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75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Estimación de casos de uso sin ajustar - UUCP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180728"/>
          </a:xfrm>
        </p:spPr>
        <p:txBody>
          <a:bodyPr/>
          <a:lstStyle/>
          <a:p>
            <a:pPr algn="ctr"/>
            <a:r>
              <a:rPr lang="es-CL" dirty="0"/>
              <a:t>UUCP = UAW + UCCW</a:t>
            </a:r>
          </a:p>
          <a:p>
            <a:pPr algn="ctr"/>
            <a:r>
              <a:rPr lang="es-CL" b="1" dirty="0"/>
              <a:t>UUCP = 84</a:t>
            </a:r>
            <a:endParaRPr lang="es-CL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Factores Técnicos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9352"/>
              </p:ext>
            </p:extLst>
          </p:nvPr>
        </p:nvGraphicFramePr>
        <p:xfrm>
          <a:off x="611560" y="1412777"/>
          <a:ext cx="7776863" cy="4104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846"/>
                <a:gridCol w="2800658"/>
                <a:gridCol w="534633"/>
                <a:gridCol w="919569"/>
                <a:gridCol w="2826157"/>
              </a:tblGrid>
              <a:tr h="435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Factor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Descripción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Peso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Influencia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Sistema Distribuido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Objetivos de rendimiento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6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35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Eficiencia respecto al usuario final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Procesamiento complejo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Código reutilizable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R6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Instalación sencilla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Fácil utilización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Portabilidad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Fácil de cambiar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R10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Uso concurrente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R11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Características de seguridad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R12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Accesible por terceros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33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R13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Se requiere formación especial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35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33,5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0" y="57349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TCF = 0.6 + 0.01 x Σ (Peso [i] x Valor asignado [i])</a:t>
            </a:r>
          </a:p>
          <a:p>
            <a:pPr algn="ctr"/>
            <a:r>
              <a:rPr lang="es-CL" b="1" dirty="0"/>
              <a:t>TCF = 0.935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10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Factores de Entorno - EF</a:t>
            </a:r>
            <a:endParaRPr lang="es-CL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214501"/>
              </p:ext>
            </p:extLst>
          </p:nvPr>
        </p:nvGraphicFramePr>
        <p:xfrm>
          <a:off x="539552" y="1628796"/>
          <a:ext cx="7992889" cy="3240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697"/>
                <a:gridCol w="2973005"/>
                <a:gridCol w="593929"/>
                <a:gridCol w="1134172"/>
                <a:gridCol w="2582086"/>
              </a:tblGrid>
              <a:tr h="515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Factor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Descripción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Peso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Influencia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Familiar con Iterativo Incremental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Experiencia en la aplicación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515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Experiencia en orientación a objetos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Capacidades de análisis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0,5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Motivación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E6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Requisitos estables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Trabajadores a tiempo parcial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-1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Lenguaje complejo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-1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76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22,5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0" y="5229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EF = 1.4 - 0.03 x Σ (Peso [i] x Valor asignado [i])</a:t>
            </a:r>
          </a:p>
          <a:p>
            <a:pPr algn="ctr"/>
            <a:r>
              <a:rPr lang="es-CL" b="1" dirty="0"/>
              <a:t>EF = 0,725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6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Ajustados - UCP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algn="ctr"/>
            <a:r>
              <a:rPr lang="en-US" dirty="0"/>
              <a:t>UCP = UUCP * TCF * EF</a:t>
            </a:r>
            <a:endParaRPr lang="es-CL" dirty="0"/>
          </a:p>
          <a:p>
            <a:pPr algn="ctr"/>
            <a:r>
              <a:rPr lang="en-US" dirty="0"/>
              <a:t>UCP = 59*0,935*0,725</a:t>
            </a:r>
            <a:endParaRPr lang="es-CL" dirty="0"/>
          </a:p>
          <a:p>
            <a:pPr algn="ctr"/>
            <a:r>
              <a:rPr lang="es-CL" b="1" dirty="0"/>
              <a:t>UCP = 56,9415</a:t>
            </a:r>
            <a:endParaRPr lang="es-CL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31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 de Esfuerzo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pPr algn="ctr"/>
            <a:r>
              <a:rPr lang="es-CL" dirty="0"/>
              <a:t>Esfuerzo = UCP * HHMM</a:t>
            </a:r>
          </a:p>
          <a:p>
            <a:pPr algn="ctr"/>
            <a:r>
              <a:rPr lang="es-CL" dirty="0"/>
              <a:t>Esfuerzo = 56,9415 * 20</a:t>
            </a:r>
          </a:p>
          <a:p>
            <a:pPr algn="ctr"/>
            <a:r>
              <a:rPr lang="es-CL" b="1" dirty="0"/>
              <a:t>Esfuerzo = 1139</a:t>
            </a:r>
            <a:endParaRPr lang="es-CL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49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3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de Esfuerzo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37582"/>
              </p:ext>
            </p:extLst>
          </p:nvPr>
        </p:nvGraphicFramePr>
        <p:xfrm>
          <a:off x="611560" y="1628800"/>
          <a:ext cx="7776866" cy="2376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237"/>
                <a:gridCol w="1971237"/>
                <a:gridCol w="3834392"/>
              </a:tblGrid>
              <a:tr h="346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Actividad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Porcentaje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Horas-Hombre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645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Gestión del proyecto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15%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854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346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Análisis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15%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854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346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Diseño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570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346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Programación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1139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346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Pruebas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2278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08263"/>
              </p:ext>
            </p:extLst>
          </p:nvPr>
        </p:nvGraphicFramePr>
        <p:xfrm>
          <a:off x="611560" y="4149079"/>
          <a:ext cx="7776865" cy="2069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785"/>
                <a:gridCol w="1178464"/>
                <a:gridCol w="1296560"/>
                <a:gridCol w="1532752"/>
                <a:gridCol w="2004304"/>
              </a:tblGrid>
              <a:tr h="449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Actividad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Porcentaje 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Horas-Hombre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Encargado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Costos x Horas-Hombre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657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Gestión del proyecto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SQA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85%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15%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726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128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Jefe de proyecto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Diseñador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$1.642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$1.008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40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Análisis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15%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854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Jefe de proyecto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$1.642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40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Diseño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570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Diseñador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$1.008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40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Programación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1139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Desarrollador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$739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240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Pruebas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40%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2278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Tester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$739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Costo total del Proyecto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02402"/>
              </p:ext>
            </p:extLst>
          </p:nvPr>
        </p:nvGraphicFramePr>
        <p:xfrm>
          <a:off x="539552" y="1484785"/>
          <a:ext cx="7704856" cy="3337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893"/>
                <a:gridCol w="2566927"/>
                <a:gridCol w="2562036"/>
              </a:tblGrid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Actividad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Costo x Horas Hombre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Total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791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Gestión del proyecto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SQA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$1.642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$1.008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$1.192.092.-</a:t>
                      </a:r>
                      <a:br>
                        <a:rPr lang="es-CL" sz="1100">
                          <a:effectLst/>
                        </a:rPr>
                      </a:br>
                      <a:r>
                        <a:rPr lang="es-CL" sz="1100">
                          <a:effectLst/>
                        </a:rPr>
                        <a:t>$129.024.-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Análisis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$1.642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$1.402.268.-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Diseño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$1.008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$574.560.-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Programación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$739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$841.721.-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Pruebas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$739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$1.683.442.-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  <a:tr h="42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Resultado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$5.823.107.-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93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429000"/>
            <a:ext cx="8229600" cy="1324744"/>
          </a:xfrm>
        </p:spPr>
        <p:txBody>
          <a:bodyPr>
            <a:normAutofit/>
          </a:bodyPr>
          <a:lstStyle/>
          <a:p>
            <a:pPr algn="ctr"/>
            <a:r>
              <a:rPr lang="es-CL" sz="4800" dirty="0" smtClean="0">
                <a:hlinkClick r:id="rId2" action="ppaction://hlinkfile"/>
              </a:rPr>
              <a:t>Ver cronograma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1586082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¡¡Muchas Gracias!!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5615012" y="566124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 smtClean="0"/>
          </a:p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10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42467" y="4437112"/>
            <a:ext cx="8229600" cy="13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Cuando los Clubes de P&amp;I necesitan saciar necesidades del rubro de </a:t>
            </a:r>
            <a:r>
              <a:rPr lang="es-CL" dirty="0" err="1" smtClean="0"/>
              <a:t>OPServices</a:t>
            </a:r>
            <a:r>
              <a:rPr lang="es-CL" dirty="0" smtClean="0"/>
              <a:t>, ellos solicitan solución al servicio.</a:t>
            </a:r>
          </a:p>
          <a:p>
            <a:endParaRPr lang="es-CL" dirty="0"/>
          </a:p>
        </p:txBody>
      </p:sp>
      <p:pic>
        <p:nvPicPr>
          <p:cNvPr id="9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728912"/>
            <a:ext cx="542988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509120"/>
            <a:ext cx="8229600" cy="1396752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662237"/>
            <a:ext cx="542988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941168"/>
            <a:ext cx="8229600" cy="1108720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</a:t>
            </a:r>
          </a:p>
          <a:p>
            <a:endParaRPr lang="es-CL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724150"/>
            <a:ext cx="542988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 – </a:t>
            </a:r>
            <a:r>
              <a:rPr lang="es-CL" dirty="0" smtClean="0">
                <a:hlinkClick r:id="rId2" action="ppaction://hlinkfile"/>
              </a:rPr>
              <a:t>Ver Liquidación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653136"/>
            <a:ext cx="8229600" cy="1828800"/>
          </a:xfrm>
        </p:spPr>
        <p:txBody>
          <a:bodyPr/>
          <a:lstStyle/>
          <a:p>
            <a:pPr lvl="0"/>
            <a:r>
              <a:rPr lang="es-CL" dirty="0"/>
              <a:t>El inspector realiza el servicio, generando documentación acorde a la inspección:</a:t>
            </a:r>
            <a:endParaRPr lang="es-CL" sz="2000" dirty="0"/>
          </a:p>
          <a:p>
            <a:pPr lvl="1"/>
            <a:r>
              <a:rPr lang="es-CL" dirty="0"/>
              <a:t>Informe del Trabajo realizado</a:t>
            </a:r>
            <a:endParaRPr lang="es-CL" sz="1800" dirty="0"/>
          </a:p>
          <a:p>
            <a:pPr lvl="1"/>
            <a:r>
              <a:rPr lang="es-CL" dirty="0"/>
              <a:t>Liquidación de los recursos utilizados ( Materiales y humanos )</a:t>
            </a:r>
            <a:endParaRPr lang="es-CL" sz="1800" dirty="0"/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443162"/>
            <a:ext cx="542988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3268960"/>
          </a:xfrm>
        </p:spPr>
        <p:txBody>
          <a:bodyPr/>
          <a:lstStyle/>
          <a:p>
            <a:pPr lvl="0"/>
            <a:r>
              <a:rPr lang="es-CL" dirty="0"/>
              <a:t>Una vez finalizado el servicio y los documentos, el inspector hace entrega de los documentos al Gerente de la empresa.</a:t>
            </a:r>
          </a:p>
          <a:p>
            <a:pPr lvl="0"/>
            <a:r>
              <a:rPr lang="es-CL" dirty="0"/>
              <a:t>El gerente revisa los documentos y valida que se cumplan todos los paramentos necesarios</a:t>
            </a:r>
          </a:p>
          <a:p>
            <a:pPr lvl="0"/>
            <a:r>
              <a:rPr lang="es-CL" dirty="0"/>
              <a:t>El gerente le hace  sabes al inspector que el informe está correcto, de no ser así, el inspector debe elaborarlo nuevamente.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1772816"/>
            <a:ext cx="532511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 – </a:t>
            </a:r>
            <a:r>
              <a:rPr lang="es-CL" dirty="0" smtClean="0">
                <a:hlinkClick r:id="rId2" action="ppaction://hlinkfile"/>
              </a:rPr>
              <a:t>Ver Proforma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0728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envía los informes a los contratantes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queda a la espera de la orden de facturación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2624137"/>
            <a:ext cx="532511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1223</Words>
  <Application>Microsoft Office PowerPoint</Application>
  <PresentationFormat>Presentación en pantalla (4:3)</PresentationFormat>
  <Paragraphs>521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Claridad</vt:lpstr>
      <vt:lpstr>Sistema de Procesos integrados – JOINT OPS</vt:lpstr>
      <vt:lpstr>OPServices </vt:lpstr>
      <vt:lpstr>Pending &amp; Indemnity Clubs (P&amp;I Clubs)</vt:lpstr>
      <vt:lpstr>1</vt:lpstr>
      <vt:lpstr>2</vt:lpstr>
      <vt:lpstr>3</vt:lpstr>
      <vt:lpstr>4 – Ver Liquidación</vt:lpstr>
      <vt:lpstr>5</vt:lpstr>
      <vt:lpstr>6 – Ver Proforma</vt:lpstr>
      <vt:lpstr>7 – Ver Factura</vt:lpstr>
      <vt:lpstr>8</vt:lpstr>
      <vt:lpstr>BPMN Actual de Trabajo</vt:lpstr>
      <vt:lpstr>BPMN con Alcance </vt:lpstr>
      <vt:lpstr>Causa Efecto</vt:lpstr>
      <vt:lpstr>Causa Efecto con Alcances</vt:lpstr>
      <vt:lpstr>Matriz de Objetivos Estratégicos</vt:lpstr>
      <vt:lpstr>Objetivo General</vt:lpstr>
      <vt:lpstr>Objetivos específicos </vt:lpstr>
      <vt:lpstr>BPMN con solución propuesta</vt:lpstr>
      <vt:lpstr>Metodología – Iterativa Incremental</vt:lpstr>
      <vt:lpstr>Casos de Uso</vt:lpstr>
      <vt:lpstr>Matriz de Casos de Uso VS Requerimientos Funcionales</vt:lpstr>
      <vt:lpstr>Factores de Peso de los Actores - UAW</vt:lpstr>
      <vt:lpstr>Factor de Peso de Casos de Uso sin ajustar - UUCW</vt:lpstr>
      <vt:lpstr>Estimación de casos de uso sin ajustar - UUCP</vt:lpstr>
      <vt:lpstr>Factores Técnicos</vt:lpstr>
      <vt:lpstr>Factores de Entorno - EF</vt:lpstr>
      <vt:lpstr>Casos de Uso Ajustados - UCP</vt:lpstr>
      <vt:lpstr>Estimación de Esfuerzo</vt:lpstr>
      <vt:lpstr>Distribución de Esfuerzo</vt:lpstr>
      <vt:lpstr>Costo total del Proyecto</vt:lpstr>
      <vt:lpstr>Cronograma</vt:lpstr>
      <vt:lpstr>¡¡Muchas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Negocio</dc:title>
  <dc:creator>Juanka</dc:creator>
  <cp:lastModifiedBy>Juanka</cp:lastModifiedBy>
  <cp:revision>29</cp:revision>
  <dcterms:created xsi:type="dcterms:W3CDTF">2013-06-11T06:51:51Z</dcterms:created>
  <dcterms:modified xsi:type="dcterms:W3CDTF">2013-06-14T10:49:53Z</dcterms:modified>
</cp:coreProperties>
</file>