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9" r:id="rId2"/>
    <p:sldId id="257" r:id="rId3"/>
    <p:sldId id="258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283" r:id="rId14"/>
    <p:sldId id="284" r:id="rId15"/>
    <p:sldId id="286" r:id="rId16"/>
    <p:sldId id="287" r:id="rId17"/>
    <p:sldId id="288" r:id="rId18"/>
    <p:sldId id="292" r:id="rId19"/>
    <p:sldId id="293" r:id="rId20"/>
    <p:sldId id="291" r:id="rId21"/>
    <p:sldId id="306" r:id="rId22"/>
    <p:sldId id="307" r:id="rId23"/>
    <p:sldId id="308" r:id="rId24"/>
    <p:sldId id="295" r:id="rId25"/>
    <p:sldId id="296" r:id="rId26"/>
    <p:sldId id="275" r:id="rId27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9035" autoAdjust="0"/>
  </p:normalViewPr>
  <p:slideViewPr>
    <p:cSldViewPr>
      <p:cViewPr varScale="1">
        <p:scale>
          <a:sx n="80" d="100"/>
          <a:sy n="80" d="100"/>
        </p:scale>
        <p:origin x="111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70663-0535-4757-B622-8BDCF323D9AA}" type="datetimeFigureOut">
              <a:rPr lang="es-CL" smtClean="0"/>
              <a:t>22-08-2013</a:t>
            </a:fld>
            <a:endParaRPr lang="es-C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55580-EFB6-42BC-AFF9-CB8142A1970E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50179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D6FCA-4C8C-4C7A-9D64-863A04F0DD25}" type="datetimeFigureOut">
              <a:rPr lang="es-CL" smtClean="0"/>
              <a:t>22-08-2013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96FD8-02E8-4E87-BBCE-11674072F49D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23984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96FD8-02E8-4E87-BBCE-11674072F49D}" type="slidenum">
              <a:rPr lang="es-CL" smtClean="0"/>
              <a:t>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0831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E2E-4BF4-4923-8405-9AF029C3C282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F553-F768-4FCE-B2B7-409D7E4A1BD1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D427-FF7E-41B6-AFA2-E8795429540D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96B1-2FD0-45E2-B5E2-806C468DD8F2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0C4B-4356-4839-9ACD-DA82F77558AA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1BCA-1D8B-4AF2-B580-2717202834BE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DF6AE-C0DE-4367-B007-14D1A88B38F8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AAB7-1D4B-4782-932E-8D6BA1AFE6E7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EE36-D403-4DC1-A543-EE5FA88F8E4E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28E7-3979-4DC1-8C74-652F10A1D9DB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A7D6-FD50-47D3-A6BF-1E54475E2796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1A8F25F-32B5-47E3-9518-F337C91BB555}" type="datetime1">
              <a:rPr lang="es-CL" smtClean="0"/>
              <a:t>22-08-2013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s-CL" dirty="0" smtClean="0"/>
              <a:t>Joint Ops</a:t>
            </a:r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C42070A-9246-48BF-B03B-43AE067700AC}" type="slidenum">
              <a:rPr lang="es-CL" smtClean="0"/>
              <a:t>‹Nº›</a:t>
            </a:fld>
            <a:endParaRPr lang="es-C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wamp/www/jo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joint-ops/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sz="4800" dirty="0" smtClean="0"/>
              <a:t>Sistema de Procesos integrados – JOINT OPS</a:t>
            </a:r>
            <a:endParaRPr lang="es-CL" sz="4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err="1" smtClean="0"/>
              <a:t>OPServices</a:t>
            </a:r>
            <a:endParaRPr lang="es-CL" dirty="0" smtClean="0"/>
          </a:p>
          <a:p>
            <a:pPr algn="r"/>
            <a:r>
              <a:rPr lang="es-CL" dirty="0" smtClean="0"/>
              <a:t>Presentación Final del Semestre</a:t>
            </a:r>
            <a:endParaRPr lang="es-CL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2555776" y="4941168"/>
            <a:ext cx="64008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L" dirty="0" smtClean="0"/>
              <a:t>Omar Ignacio Pizarro Spreng</a:t>
            </a:r>
          </a:p>
          <a:p>
            <a:pPr algn="r"/>
            <a:r>
              <a:rPr lang="es-CL" dirty="0" smtClean="0"/>
              <a:t>Juan Carlos Garcés Bernt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075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 de Negocio </a:t>
            </a:r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364" y="1772816"/>
            <a:ext cx="5525271" cy="16004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0" y="43651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L" dirty="0"/>
              <a:t>El P&amp;I envía la orden de facturación del servicio </a:t>
            </a:r>
            <a:r>
              <a:rPr lang="es-CL" dirty="0" smtClean="0"/>
              <a:t>prestado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L" dirty="0" err="1"/>
              <a:t>OPServices</a:t>
            </a:r>
            <a:r>
              <a:rPr lang="es-CL" dirty="0"/>
              <a:t> manda la factura y su detalle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842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 de Negocio </a:t>
            </a:r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364" y="1844824"/>
            <a:ext cx="5525271" cy="142894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0" y="386104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L" dirty="0"/>
              <a:t>El contratante cancela el servicio </a:t>
            </a:r>
            <a:r>
              <a:rPr lang="es-CL" dirty="0" smtClean="0"/>
              <a:t>prestado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L" dirty="0" err="1"/>
              <a:t>OPServices</a:t>
            </a:r>
            <a:r>
              <a:rPr lang="es-CL" dirty="0"/>
              <a:t> distribuye las comisiones a los inspectores involucrados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6169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0 Imagen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21"/>
          <a:stretch/>
        </p:blipFill>
        <p:spPr bwMode="auto">
          <a:xfrm>
            <a:off x="0" y="332656"/>
            <a:ext cx="9180512" cy="65253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1" y="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BPMN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007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58" y="1160789"/>
            <a:ext cx="7973300" cy="5489496"/>
          </a:xfrm>
        </p:spPr>
      </p:pic>
      <p:sp>
        <p:nvSpPr>
          <p:cNvPr id="8" name="CuadroTexto 7"/>
          <p:cNvSpPr txBox="1"/>
          <p:nvPr/>
        </p:nvSpPr>
        <p:spPr>
          <a:xfrm>
            <a:off x="1" y="0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Modelado Funcional – Casos de Uso </a:t>
            </a:r>
            <a:r>
              <a:rPr lang="es-ES" dirty="0"/>
              <a:t>A</a:t>
            </a:r>
            <a:r>
              <a:rPr lang="es-ES" dirty="0" smtClean="0"/>
              <a:t>lto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85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" y="620688"/>
            <a:ext cx="9140962" cy="6048672"/>
          </a:xfrm>
        </p:spPr>
      </p:pic>
      <p:sp>
        <p:nvSpPr>
          <p:cNvPr id="8" name="CuadroTexto 7"/>
          <p:cNvSpPr txBox="1"/>
          <p:nvPr/>
        </p:nvSpPr>
        <p:spPr>
          <a:xfrm>
            <a:off x="1" y="0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Modelado Funcional – Casos de uso Expandido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230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Modelado Estructural - Diagrama de Clases 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" y="764704"/>
            <a:ext cx="9067395" cy="5071126"/>
          </a:xfrm>
        </p:spPr>
      </p:pic>
    </p:spTree>
    <p:extLst>
      <p:ext uri="{BB962C8B-B14F-4D97-AF65-F5344CB8AC3E}">
        <p14:creationId xmlns:p14="http://schemas.microsoft.com/office/powerpoint/2010/main" val="31392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Diagrama de Secuencia (Alto Nivel) 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620688"/>
            <a:ext cx="4578238" cy="6060789"/>
          </a:xfrm>
        </p:spPr>
      </p:pic>
    </p:spTree>
    <p:extLst>
      <p:ext uri="{BB962C8B-B14F-4D97-AF65-F5344CB8AC3E}">
        <p14:creationId xmlns:p14="http://schemas.microsoft.com/office/powerpoint/2010/main" val="28820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576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Diagrama de Secuencia Bajo nivel (Gerente/inspector)</a:t>
            </a:r>
            <a:endParaRPr lang="es-ES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836712"/>
            <a:ext cx="7848872" cy="4479950"/>
          </a:xfrm>
        </p:spPr>
      </p:pic>
    </p:spTree>
    <p:extLst>
      <p:ext uri="{BB962C8B-B14F-4D97-AF65-F5344CB8AC3E}">
        <p14:creationId xmlns:p14="http://schemas.microsoft.com/office/powerpoint/2010/main" val="244759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Ejecución</a:t>
            </a:r>
            <a:endParaRPr lang="es-ES" dirty="0"/>
          </a:p>
        </p:txBody>
      </p:sp>
      <p:graphicFrame>
        <p:nvGraphicFramePr>
          <p:cNvPr id="3" name="Marcador de conteni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404694"/>
              </p:ext>
            </p:extLst>
          </p:nvPr>
        </p:nvGraphicFramePr>
        <p:xfrm>
          <a:off x="11801" y="369333"/>
          <a:ext cx="8952685" cy="64285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62854"/>
                <a:gridCol w="313156"/>
                <a:gridCol w="297499"/>
                <a:gridCol w="313156"/>
                <a:gridCol w="563678"/>
                <a:gridCol w="344469"/>
                <a:gridCol w="297499"/>
                <a:gridCol w="563678"/>
                <a:gridCol w="501049"/>
                <a:gridCol w="501049"/>
                <a:gridCol w="297499"/>
                <a:gridCol w="297499"/>
                <a:gridCol w="297499"/>
                <a:gridCol w="297499"/>
                <a:gridCol w="297499"/>
                <a:gridCol w="407103"/>
              </a:tblGrid>
              <a:tr h="407242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 dirty="0">
                          <a:effectLst/>
                        </a:rPr>
                        <a:t>Casos de Uso / Requerimientos Funcionales</a:t>
                      </a:r>
                      <a:endParaRPr lang="es-E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Sistema de control de usuario para ingresar al sistema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Diferenciar entre tipos de usuarios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En Caso de ser usuario administrador este podrá generar usuarios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El sisitema debe genera los formularios para el llenado de los documentos de inspecion.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El sistema debe guardar todos los  documetos del servicio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los Inspectores deben ser capaces  de leer sus documentos.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El rol de administrador debera poder exportar los documentos generados por los inspectores.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El gerente o administrador podrá generar estadísticas sencillas respecto a las liquidaciones, proformas o Facturas.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El sistema debe ser capas de enviar estados de procesos del trabajo en los puntos especificados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El gerente debe ser capaz de aprobar el termino del proceso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Los inspectores del sistema deben ser capaces de visualizar los estados de sus servicios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El administrador </a:t>
                      </a:r>
                      <a:r>
                        <a:rPr lang="es-ES" sz="1000" u="none" strike="noStrike" dirty="0" smtClean="0">
                          <a:effectLst/>
                        </a:rPr>
                        <a:t>podrá </a:t>
                      </a:r>
                      <a:r>
                        <a:rPr lang="es-ES" sz="1000" u="none" strike="noStrike" dirty="0">
                          <a:effectLst/>
                        </a:rPr>
                        <a:t>ver el estado de los servicio </a:t>
                      </a:r>
                      <a:r>
                        <a:rPr lang="es-ES" sz="1000" u="none" strike="noStrike" dirty="0" err="1">
                          <a:effectLst/>
                        </a:rPr>
                        <a:t>ejecutandoce</a:t>
                      </a:r>
                      <a:r>
                        <a:rPr lang="es-ES" sz="1000" u="none" strike="noStrike" dirty="0">
                          <a:effectLst/>
                        </a:rPr>
                        <a:t>.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El gerente debe poseer la capacidad de generar proformas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El gerente debe poseer la capacidad de generar facturas.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Ingresar al Sistema</a:t>
                      </a:r>
                      <a:endParaRPr lang="es-E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x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2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Realizar Documentos de Inspección </a:t>
                      </a:r>
                      <a:endParaRPr lang="es-ES" sz="10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4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Importar Informe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Crear liquidación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x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2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Exportar Documentos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Leer Documentos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Seguir avances </a:t>
                      </a:r>
                      <a:endParaRPr lang="es-ES" sz="10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2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Recibir mensaje de avance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Aprobar termino de servicio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Leer Estadísticas</a:t>
                      </a:r>
                      <a:endParaRPr lang="es-ES" sz="10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Visualizar Trabajos</a:t>
                      </a:r>
                      <a:endParaRPr lang="es-ES" sz="10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2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Revisar Servicio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2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                          Ver estado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2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Gestionar Documentos de Pago</a:t>
                      </a:r>
                      <a:endParaRPr lang="es-E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3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  <a:tr h="15330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</a:rPr>
                        <a:t>Gestionar Usuarios</a:t>
                      </a:r>
                      <a:endParaRPr lang="es-ES" sz="10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x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>
                          <a:effectLst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 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700" u="none" strike="noStrike" dirty="0">
                          <a:effectLst/>
                        </a:rPr>
                        <a:t>1</a:t>
                      </a:r>
                      <a:endParaRPr lang="es-ES" sz="7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73" marR="4673" marT="4673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34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Realización de los distintos módulos por Iteración </a:t>
            </a:r>
            <a:endParaRPr lang="es-ES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539552" y="476672"/>
            <a:ext cx="8229600" cy="4876800"/>
          </a:xfrm>
        </p:spPr>
        <p:txBody>
          <a:bodyPr/>
          <a:lstStyle/>
          <a:p>
            <a:r>
              <a:rPr lang="es-ES" dirty="0" smtClean="0"/>
              <a:t>Por lo tanto:</a:t>
            </a:r>
          </a:p>
          <a:p>
            <a:pPr marL="0" indent="0">
              <a:buNone/>
            </a:pPr>
            <a:endParaRPr lang="es-ES" dirty="0"/>
          </a:p>
          <a:p>
            <a:endParaRPr lang="es-ES" dirty="0" smtClean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23925"/>
              </p:ext>
            </p:extLst>
          </p:nvPr>
        </p:nvGraphicFramePr>
        <p:xfrm>
          <a:off x="1259632" y="1052736"/>
          <a:ext cx="6336704" cy="14003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8352"/>
                <a:gridCol w="3168352"/>
              </a:tblGrid>
              <a:tr h="32403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>
                          <a:effectLst/>
                        </a:rPr>
                        <a:t>Iteración 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1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1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 smtClean="0">
                          <a:effectLst/>
                        </a:rPr>
                        <a:t>Casos </a:t>
                      </a:r>
                      <a:r>
                        <a:rPr lang="es-CL" sz="1100" dirty="0">
                          <a:effectLst/>
                        </a:rPr>
                        <a:t>de Uso a realizar.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Realizar</a:t>
                      </a: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Documentos de Inspección.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Crear Liquidación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Importar Informe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Exportar Documentos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Leer Documentos</a:t>
                      </a:r>
                    </a:p>
                    <a:p>
                      <a:pPr marL="457200" lvl="1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371943"/>
              </p:ext>
            </p:extLst>
          </p:nvPr>
        </p:nvGraphicFramePr>
        <p:xfrm>
          <a:off x="1259632" y="2591036"/>
          <a:ext cx="6336704" cy="862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8352"/>
                <a:gridCol w="3168352"/>
              </a:tblGrid>
              <a:tr h="32403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>
                          <a:effectLst/>
                        </a:rPr>
                        <a:t>Iteración </a:t>
                      </a:r>
                      <a:r>
                        <a:rPr lang="es-CL" sz="1100" dirty="0" smtClean="0">
                          <a:effectLst/>
                        </a:rPr>
                        <a:t>2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1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 smtClean="0">
                          <a:effectLst/>
                        </a:rPr>
                        <a:t>Casos de Uso a realizar.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Gestionar</a:t>
                      </a: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documentos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948277"/>
              </p:ext>
            </p:extLst>
          </p:nvPr>
        </p:nvGraphicFramePr>
        <p:xfrm>
          <a:off x="1259632" y="3573016"/>
          <a:ext cx="6336704" cy="14003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8352"/>
                <a:gridCol w="3168352"/>
              </a:tblGrid>
              <a:tr h="32403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>
                          <a:effectLst/>
                        </a:rPr>
                        <a:t>Iteración </a:t>
                      </a:r>
                      <a:r>
                        <a:rPr lang="es-CL" sz="1100" dirty="0" smtClean="0">
                          <a:effectLst/>
                        </a:rPr>
                        <a:t>3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1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1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 smtClean="0">
                          <a:effectLst/>
                        </a:rPr>
                        <a:t>Casos </a:t>
                      </a:r>
                      <a:r>
                        <a:rPr lang="es-CL" sz="1100" dirty="0">
                          <a:effectLst/>
                        </a:rPr>
                        <a:t>de Uso a realizar.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Visualizar</a:t>
                      </a: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trabajos 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Revisar Servicios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 Estado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Seguir avances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Recibir Mensajes de Avance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Aprobar Termino de Servicio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926608"/>
              </p:ext>
            </p:extLst>
          </p:nvPr>
        </p:nvGraphicFramePr>
        <p:xfrm>
          <a:off x="1259632" y="5157192"/>
          <a:ext cx="6336704" cy="862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8352"/>
                <a:gridCol w="3168352"/>
              </a:tblGrid>
              <a:tr h="32403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>
                          <a:effectLst/>
                        </a:rPr>
                        <a:t>Iteración </a:t>
                      </a:r>
                      <a:r>
                        <a:rPr lang="es-CL" sz="1100" dirty="0" smtClean="0">
                          <a:effectLst/>
                        </a:rPr>
                        <a:t>4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L" sz="11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 smtClean="0">
                          <a:effectLst/>
                        </a:rPr>
                        <a:t>Casos </a:t>
                      </a:r>
                      <a:r>
                        <a:rPr lang="es-CL" sz="1100" dirty="0">
                          <a:effectLst/>
                        </a:rPr>
                        <a:t>de Uso a realizar.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dirty="0" smtClean="0"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Gestionar</a:t>
                      </a:r>
                      <a:r>
                        <a:rPr lang="es-CL" sz="1100" baseline="0" dirty="0" smtClean="0"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Usuarios</a:t>
                      </a:r>
                    </a:p>
                    <a:p>
                      <a:pPr marL="628650" lvl="1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CL" sz="1100" baseline="0" dirty="0" smtClean="0"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Crear, Leer, Modificar, Eliminar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L" sz="1100" baseline="0" dirty="0" smtClean="0"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Ver Estadísticas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2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OPServices 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 smtClean="0"/>
              <a:t>Tiene el objetivo </a:t>
            </a:r>
            <a:r>
              <a:rPr lang="es-CL" dirty="0"/>
              <a:t>de </a:t>
            </a:r>
            <a:r>
              <a:rPr lang="es-CL" dirty="0" smtClean="0"/>
              <a:t>satisfacer </a:t>
            </a:r>
            <a:r>
              <a:rPr lang="es-CL" dirty="0"/>
              <a:t>en forma personal las demandas de servicios </a:t>
            </a:r>
            <a:r>
              <a:rPr lang="es-CL" dirty="0" smtClean="0"/>
              <a:t>de: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A</a:t>
            </a:r>
            <a:r>
              <a:rPr lang="es-CL" dirty="0" smtClean="0"/>
              <a:t>sesoría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I</a:t>
            </a:r>
            <a:r>
              <a:rPr lang="es-CL" dirty="0" smtClean="0"/>
              <a:t>nspecciones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C</a:t>
            </a:r>
            <a:r>
              <a:rPr lang="es-CL" dirty="0" smtClean="0"/>
              <a:t>ertificaciones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CL" dirty="0"/>
              <a:t>G</a:t>
            </a:r>
            <a:r>
              <a:rPr lang="es-CL" dirty="0" smtClean="0"/>
              <a:t>estiones </a:t>
            </a:r>
            <a:r>
              <a:rPr lang="es-CL" dirty="0"/>
              <a:t>en el área marítima y </a:t>
            </a:r>
            <a:r>
              <a:rPr lang="es-CL" dirty="0" smtClean="0"/>
              <a:t>portuaria</a:t>
            </a:r>
          </a:p>
          <a:p>
            <a:pPr marL="274320" lvl="1" indent="0">
              <a:buNone/>
            </a:pPr>
            <a:endParaRPr lang="es-CL" dirty="0" smtClean="0"/>
          </a:p>
          <a:p>
            <a:r>
              <a:rPr lang="es-CL" dirty="0" smtClean="0"/>
              <a:t>Área de trabajo:</a:t>
            </a:r>
          </a:p>
          <a:p>
            <a:pPr lvl="1"/>
            <a:r>
              <a:rPr lang="es-CL" dirty="0" smtClean="0"/>
              <a:t>Siniestros </a:t>
            </a:r>
            <a:r>
              <a:rPr lang="es-CL" dirty="0"/>
              <a:t>y peritajes </a:t>
            </a:r>
            <a:r>
              <a:rPr lang="es-CL" dirty="0" smtClean="0"/>
              <a:t>marítimos</a:t>
            </a:r>
          </a:p>
          <a:p>
            <a:pPr marL="274320" lvl="1" indent="0">
              <a:buNone/>
            </a:pPr>
            <a:r>
              <a:rPr lang="es-CL" dirty="0" smtClean="0"/>
              <a:t> </a:t>
            </a:r>
            <a:endParaRPr lang="es-CL" dirty="0"/>
          </a:p>
          <a:p>
            <a:r>
              <a:rPr lang="es-CL" dirty="0" smtClean="0"/>
              <a:t>Clientes:</a:t>
            </a:r>
          </a:p>
          <a:p>
            <a:pPr lvl="1"/>
            <a:r>
              <a:rPr lang="es-CL" dirty="0" smtClean="0"/>
              <a:t>Mutuales </a:t>
            </a:r>
            <a:r>
              <a:rPr lang="es-CL" dirty="0"/>
              <a:t>de seguro de </a:t>
            </a:r>
            <a:r>
              <a:rPr lang="es-CL" dirty="0" smtClean="0"/>
              <a:t>naves, principalmente </a:t>
            </a:r>
            <a:r>
              <a:rPr lang="es-CL" dirty="0"/>
              <a:t>extranjeras </a:t>
            </a:r>
            <a:r>
              <a:rPr lang="es-CL" dirty="0" smtClean="0"/>
              <a:t>(</a:t>
            </a:r>
            <a:r>
              <a:rPr lang="es-CL" dirty="0"/>
              <a:t>Pending &amp; Indemnity </a:t>
            </a:r>
            <a:r>
              <a:rPr lang="es-CL" dirty="0" smtClean="0"/>
              <a:t>Clubs (</a:t>
            </a:r>
            <a:r>
              <a:rPr lang="es-CL" b="1" dirty="0" smtClean="0"/>
              <a:t>P&amp;I Clubs</a:t>
            </a:r>
            <a:r>
              <a:rPr lang="es-CL" dirty="0" smtClean="0"/>
              <a:t>).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996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Diagrama de Base de Datos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25349"/>
            <a:ext cx="8964488" cy="6389407"/>
          </a:xfrm>
        </p:spPr>
      </p:pic>
    </p:spTree>
    <p:extLst>
      <p:ext uri="{BB962C8B-B14F-4D97-AF65-F5344CB8AC3E}">
        <p14:creationId xmlns:p14="http://schemas.microsoft.com/office/powerpoint/2010/main" val="41382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Pruebas</a:t>
            </a:r>
            <a:endParaRPr lang="es-ES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770819"/>
              </p:ext>
            </p:extLst>
          </p:nvPr>
        </p:nvGraphicFramePr>
        <p:xfrm>
          <a:off x="1043876" y="476665"/>
          <a:ext cx="6768483" cy="6264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816"/>
                <a:gridCol w="2159673"/>
                <a:gridCol w="2584024"/>
                <a:gridCol w="812977"/>
                <a:gridCol w="890993"/>
              </a:tblGrid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#</a:t>
                      </a:r>
                      <a:endParaRPr lang="es-ES" sz="8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Caso de Prueba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Resultado esperado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Resultado Real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Obs.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Se ingresa texto de 51 caracteres</a:t>
                      </a:r>
                      <a:endParaRPr lang="es-ES" sz="8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Sistema no permite el ingreso de los registros.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2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Se ingresa texto “&amp;&amp;%%$$#”!,.”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Sistema registra datos exitosamente.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3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Revisión de campo fecha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La fecha de los formularios debe ser la actual.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4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Revisión Numero de liquidación 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El número de la liquidación debe ser +1 al anterior.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4085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5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Campo Código de informe automático</a:t>
                      </a:r>
                      <a:endParaRPr lang="es-ES" sz="8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El campo código de informe debe estar en la liquidación cuando esta sea creada.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6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Total factura afecta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Debe llenarse automáticamente al ingresar los datos.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7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Total factura exenta 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Debe autocompletarse con los datos ya ingresados.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8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Precio de la tasa de cambio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Debe obtenerse los datos de la tabla valor_dolar.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9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Revisión botón “enviar la liquidación”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Sistema debe guarda todos los datos.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10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Revisión gastos de confección de informe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Debe hacer el cálculo total y mostrarlo.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4085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11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Campo “otros Gastos” permite ingresar textos “343sfdf··ewewe”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Sistema Guarda los datos exitosamente.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12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Revisión “Pago inspector ayudante”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Pago inspector ayudante supera los 999.999.999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13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Revisar acción boton “Limpiar”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El botón no limpia los campos del formulario.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14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Verificar Importar informe 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Sistema no guarda la ruta correctamente.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15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Verificar Exportar Documento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No se puede exportar los documentos realizados.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4085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16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Revisar acción botón “enviar la liquidación”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El sistema permite guardar la liquidación sin completar algunos campos.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4085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17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Revisión </a:t>
                      </a:r>
                      <a:r>
                        <a:rPr lang="es-ES" sz="800">
                          <a:effectLst/>
                        </a:rPr>
                        <a:t>de títulos de formulario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El formulario no muestra los títulos correspondiente al documento realizado.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18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Verificación de Mensaje “Enviado correctamente”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Sistema muestra  mensaje de la tabla “mensajes”.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19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Verificación de Mensaje “Tabla ha sido Limpiada”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Sistema muestra  mensaje de la tabla “mensajes”.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  <a:tr h="2723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20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800">
                          <a:effectLst/>
                        </a:rPr>
                        <a:t>Revisión “leer documento”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Sistema no permite leer el documento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ES" sz="8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1" marR="4337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34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7504" y="40466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Riesgos</a:t>
            </a:r>
            <a:endParaRPr lang="es-ES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298179"/>
              </p:ext>
            </p:extLst>
          </p:nvPr>
        </p:nvGraphicFramePr>
        <p:xfrm>
          <a:off x="3059832" y="3429000"/>
          <a:ext cx="5668010" cy="10763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3985"/>
                <a:gridCol w="299402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Riesgo 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Nombre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Tiempo Limitado.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Escases de Recursos humanos 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R7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Retraso en la planificación del proyecto.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R4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Ninguna aplicación informatizada anteriormente.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2627784" y="2996952"/>
            <a:ext cx="206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Riesgos Activados</a:t>
            </a:r>
            <a:endParaRPr lang="es-ES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300671"/>
              </p:ext>
            </p:extLst>
          </p:nvPr>
        </p:nvGraphicFramePr>
        <p:xfrm>
          <a:off x="251520" y="795962"/>
          <a:ext cx="5472608" cy="17612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6304"/>
                <a:gridCol w="2736304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#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Riesgo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R1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Resistencia al Cambio.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R2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No tener oficinas de la empresa.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R3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Escases de Recursos Humanos 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R4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Ninguna aplicación informatizada anteriormente.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900">
                          <a:effectLst/>
                        </a:rPr>
                        <a:t>R5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Tiempo limitado (9 Meses).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R6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El cliente trabaja principalmente en San Antonio o puertos del País.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900" dirty="0">
                          <a:effectLst/>
                        </a:rPr>
                        <a:t>R7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Retraso en la planificación de proyecto.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395536" y="4869160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Nuevos Riesgos Identificados</a:t>
            </a:r>
            <a:endParaRPr lang="es-ES" dirty="0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134595"/>
              </p:ext>
            </p:extLst>
          </p:nvPr>
        </p:nvGraphicFramePr>
        <p:xfrm>
          <a:off x="613186" y="5373216"/>
          <a:ext cx="5668010" cy="1310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2670"/>
                <a:gridCol w="3005340"/>
              </a:tblGrid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Riesgo </a:t>
                      </a:r>
                      <a:endParaRPr lang="es-E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+mn-lt"/>
                        </a:rPr>
                        <a:t>Riesgo</a:t>
                      </a:r>
                      <a:endParaRPr lang="es-E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+mn-lt"/>
                        </a:rPr>
                        <a:t>R8</a:t>
                      </a:r>
                      <a:endParaRPr lang="es-E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Problemas</a:t>
                      </a:r>
                      <a:r>
                        <a:rPr lang="es-ES" sz="11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con las herramientas de programación</a:t>
                      </a:r>
                      <a:endParaRPr lang="es-E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+mn-lt"/>
                        </a:rPr>
                        <a:t>R9</a:t>
                      </a:r>
                      <a:endParaRPr lang="es-E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Aparición</a:t>
                      </a:r>
                      <a:r>
                        <a:rPr lang="es-ES" sz="11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nuevas funcionalidades</a:t>
                      </a:r>
                      <a:endParaRPr lang="es-E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71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+mn-lt"/>
                        </a:rPr>
                        <a:t>R10</a:t>
                      </a:r>
                      <a:endParaRPr lang="es-E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Resultado de prueba, no permiten avanzar con el cronograma </a:t>
                      </a:r>
                      <a:endParaRPr lang="es-E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+mn-lt"/>
                        </a:rPr>
                        <a:t>R11</a:t>
                      </a:r>
                      <a:endParaRPr lang="es-E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Errores</a:t>
                      </a:r>
                      <a:r>
                        <a:rPr lang="es-ES" sz="11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s-ES" sz="11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Configuracion</a:t>
                      </a:r>
                      <a:endParaRPr lang="es-ES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73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Gastos y Tiempos hasta la fecha</a:t>
            </a:r>
            <a:endParaRPr lang="es-CL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304334"/>
              </p:ext>
            </p:extLst>
          </p:nvPr>
        </p:nvGraphicFramePr>
        <p:xfrm>
          <a:off x="899592" y="1571084"/>
          <a:ext cx="7787208" cy="39940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98586"/>
                <a:gridCol w="3288622"/>
              </a:tblGrid>
              <a:tr h="110834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 </a:t>
                      </a:r>
                      <a:endParaRPr lang="es-CL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22 de Agosto del 2013</a:t>
                      </a:r>
                      <a:endParaRPr lang="es-CL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10834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Horas Hombre</a:t>
                      </a:r>
                      <a:endParaRPr lang="es-CL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 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9430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Horas Trabajadas</a:t>
                      </a:r>
                      <a:endParaRPr lang="es-CL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87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 $                                  204 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9430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Valor Hora Hombre</a:t>
                      </a:r>
                      <a:endParaRPr lang="es-CL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87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 $                              1.642 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9430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Total Horas Trabajadas</a:t>
                      </a:r>
                      <a:endParaRPr lang="es-CL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 $                         669.936 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10834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Gastos de Informe</a:t>
                      </a:r>
                      <a:endParaRPr lang="es-CL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 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9430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Cantidad de Hojas x Informe</a:t>
                      </a:r>
                      <a:endParaRPr lang="es-CL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87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 $                                    70 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9430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Valor Impresión de hoja</a:t>
                      </a:r>
                      <a:endParaRPr lang="es-CL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87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 $                                  250 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9430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Valor Anillado</a:t>
                      </a:r>
                      <a:endParaRPr lang="es-CL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87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 $                              1.000 </a:t>
                      </a:r>
                      <a:endParaRPr lang="es-C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9430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Cantidad de Informes</a:t>
                      </a:r>
                      <a:endParaRPr lang="es-CL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87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 $                                      3 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9430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Total Gastos de Informe</a:t>
                      </a:r>
                      <a:endParaRPr lang="es-CL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 $                            55.500 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12720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Movilización</a:t>
                      </a:r>
                      <a:endParaRPr lang="es-CL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 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9430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Vehículo</a:t>
                      </a:r>
                      <a:endParaRPr lang="es-CL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87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 $                            40.000 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10834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Electricidad</a:t>
                      </a:r>
                      <a:endParaRPr lang="es-CL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 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9430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Horas de Consumo</a:t>
                      </a:r>
                      <a:endParaRPr lang="es-CL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87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 $                                  204 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9430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Valor Mes de Consumo</a:t>
                      </a:r>
                      <a:endParaRPr lang="es-CL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787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 $                              5.000 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9430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Total de consumo electrico</a:t>
                      </a:r>
                      <a:endParaRPr lang="es-CL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 $                            10.000 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</a:tr>
              <a:tr h="194307"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>
                          <a:effectLst/>
                        </a:rPr>
                        <a:t>SUB TOTAL DE GASTOS</a:t>
                      </a:r>
                      <a:endParaRPr lang="es-CL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400" u="none" strike="noStrike" dirty="0">
                          <a:effectLst/>
                        </a:rPr>
                        <a:t> $                         </a:t>
                      </a:r>
                      <a:r>
                        <a:rPr lang="es-CL" sz="1400" b="1" u="none" strike="noStrike" dirty="0">
                          <a:effectLst/>
                        </a:rPr>
                        <a:t>775.436 </a:t>
                      </a:r>
                      <a:endParaRPr lang="es-C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32" marR="8532" marT="8532" marB="0" anchor="b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05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Programación 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5133" t="5703" r="13473" b="43110"/>
          <a:stretch/>
        </p:blipFill>
        <p:spPr>
          <a:xfrm>
            <a:off x="179512" y="692696"/>
            <a:ext cx="8753128" cy="352839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n 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876" y="441324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5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" y="0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Gestión de la Configuración 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395536" y="69269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Estamos Utilizando para las Revisiones: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63472" y="120072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Servidores de Google (Google </a:t>
            </a: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547860" y="177281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accent1">
                    <a:lumMod val="50000"/>
                  </a:schemeClr>
                </a:solidFill>
              </a:rPr>
              <a:t>TortoiseSVN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921172"/>
              </p:ext>
            </p:extLst>
          </p:nvPr>
        </p:nvGraphicFramePr>
        <p:xfrm>
          <a:off x="72010" y="3356992"/>
          <a:ext cx="896448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440"/>
                <a:gridCol w="4050261"/>
                <a:gridCol w="2902785"/>
              </a:tblGrid>
              <a:tr h="139040">
                <a:tc>
                  <a:txBody>
                    <a:bodyPr/>
                    <a:lstStyle/>
                    <a:p>
                      <a:r>
                        <a:rPr lang="es-ES" dirty="0" smtClean="0"/>
                        <a:t>Revisión Actual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Comentario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Fecha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Rev</a:t>
                      </a:r>
                      <a:r>
                        <a:rPr lang="es-ES" dirty="0" smtClean="0"/>
                        <a:t> 11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800" b="0" i="0" u="none" strike="noStrike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actualizaciones </a:t>
                      </a:r>
                      <a:r>
                        <a:rPr lang="es-CL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mejoras de la iteración 1 ( </a:t>
                      </a:r>
                      <a:r>
                        <a:rPr lang="es-CL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bbdd</a:t>
                      </a:r>
                      <a:r>
                        <a:rPr lang="es-CL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UML, Código)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31 de Julio del 2013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Rev</a:t>
                      </a:r>
                      <a:r>
                        <a:rPr lang="es-ES" dirty="0" smtClean="0"/>
                        <a:t> 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Actualización de la base de datos 20 de Agosto del 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20 de Agosto del 2013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108" y="2000437"/>
            <a:ext cx="1577556" cy="1183167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863472" y="5229200"/>
            <a:ext cx="4824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Dirección de Nuestro Servidor: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3"/>
              </a:rPr>
              <a:t>https://code.google.com/p/joint-ops/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061913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Muchas gracias!</a:t>
            </a:r>
            <a:endParaRPr lang="es-CL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Joint Ops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2517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Pending &amp; Indemnity </a:t>
            </a:r>
            <a:r>
              <a:rPr lang="es-CL" dirty="0" smtClean="0"/>
              <a:t>Clubs (P&amp;I Clubs)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Un club de </a:t>
            </a:r>
            <a:r>
              <a:rPr lang="es-CL" dirty="0" smtClean="0"/>
              <a:t>P&amp;I </a:t>
            </a:r>
            <a:r>
              <a:rPr lang="es-CL" dirty="0"/>
              <a:t>es una asociación </a:t>
            </a:r>
            <a:r>
              <a:rPr lang="es-CL" dirty="0" smtClean="0"/>
              <a:t>mutual </a:t>
            </a:r>
            <a:r>
              <a:rPr lang="es-CL" dirty="0"/>
              <a:t>(es decir, cooperativa) de </a:t>
            </a:r>
            <a:r>
              <a:rPr lang="es-CL" dirty="0" smtClean="0"/>
              <a:t>seguros </a:t>
            </a:r>
            <a:r>
              <a:rPr lang="es-CL" dirty="0"/>
              <a:t>que ofrece cobertura a sus miembros, quienes suelen </a:t>
            </a:r>
            <a:r>
              <a:rPr lang="es-CL" dirty="0" smtClean="0"/>
              <a:t>ser:</a:t>
            </a:r>
          </a:p>
          <a:p>
            <a:pPr lvl="1"/>
            <a:r>
              <a:rPr lang="es-CL" dirty="0" smtClean="0"/>
              <a:t>Los armadores</a:t>
            </a:r>
          </a:p>
          <a:p>
            <a:pPr lvl="1"/>
            <a:r>
              <a:rPr lang="es-CL" dirty="0"/>
              <a:t>B</a:t>
            </a:r>
            <a:r>
              <a:rPr lang="es-CL" dirty="0" smtClean="0"/>
              <a:t>arco-operadores</a:t>
            </a:r>
          </a:p>
          <a:p>
            <a:pPr lvl="1"/>
            <a:r>
              <a:rPr lang="es-CL" dirty="0"/>
              <a:t>F</a:t>
            </a:r>
            <a:r>
              <a:rPr lang="es-CL" dirty="0" smtClean="0"/>
              <a:t>letadores </a:t>
            </a:r>
            <a:r>
              <a:rPr lang="es-CL" dirty="0"/>
              <a:t>a casco desnudo. </a:t>
            </a:r>
            <a:endParaRPr lang="es-CL" dirty="0" smtClean="0"/>
          </a:p>
          <a:p>
            <a:r>
              <a:rPr lang="es-CL" dirty="0" smtClean="0"/>
              <a:t>A </a:t>
            </a:r>
            <a:r>
              <a:rPr lang="es-CL" dirty="0"/>
              <a:t>diferencia de una compañía de seguros marítimos, que es responsable ante sus </a:t>
            </a:r>
            <a:r>
              <a:rPr lang="es-CL" dirty="0" smtClean="0"/>
              <a:t>accionistas.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58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Proceso de Negocio </a:t>
            </a:r>
            <a:endParaRPr lang="es-CL" dirty="0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597967" y="19029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pic>
        <p:nvPicPr>
          <p:cNvPr id="1040" name="0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276872"/>
            <a:ext cx="54292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0" y="4221088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Cuando los Clubes de P&amp;I necesitan saciar necesidades del rubro de </a:t>
            </a:r>
            <a:r>
              <a:rPr kumimoji="0" lang="es-CL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OPServices</a:t>
            </a:r>
            <a:r>
              <a:rPr kumimoji="0" lang="es-C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ellos solicitan solución al servicio.</a:t>
            </a:r>
            <a:endParaRPr kumimoji="0" lang="es-CL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80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 de Negocio </a:t>
            </a:r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96" y="2492896"/>
            <a:ext cx="5430008" cy="153373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" y="461090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err="1"/>
              <a:t>OPServices</a:t>
            </a:r>
            <a:r>
              <a:rPr lang="es-CL" dirty="0"/>
              <a:t> asigna las tareas específicas al trabajador que corresponda según las necesidades del servicio.</a:t>
            </a:r>
          </a:p>
        </p:txBody>
      </p:sp>
    </p:spTree>
    <p:extLst>
      <p:ext uri="{BB962C8B-B14F-4D97-AF65-F5344CB8AC3E}">
        <p14:creationId xmlns:p14="http://schemas.microsoft.com/office/powerpoint/2010/main" val="190037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 de Negocio </a:t>
            </a:r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96" y="2420888"/>
            <a:ext cx="5430008" cy="140989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-8947" y="4221088"/>
            <a:ext cx="9152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err="1"/>
              <a:t>OPServices</a:t>
            </a:r>
            <a:r>
              <a:rPr lang="es-CL" dirty="0"/>
              <a:t> genera los códigos asignados al trabajador para hacer referencia al servicio a entrenar.</a:t>
            </a:r>
          </a:p>
        </p:txBody>
      </p:sp>
    </p:spTree>
    <p:extLst>
      <p:ext uri="{BB962C8B-B14F-4D97-AF65-F5344CB8AC3E}">
        <p14:creationId xmlns:p14="http://schemas.microsoft.com/office/powerpoint/2010/main" val="411688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 de Negocio </a:t>
            </a:r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96" y="1844824"/>
            <a:ext cx="5430008" cy="19719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0" y="429309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El inspector realiza el servicio, generando documentación acorde a la inspección: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/>
              <a:t>Informe del Trabajo realizado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dirty="0"/>
              <a:t>Liquidación de los recursos utilizados ( Materiales y humanos )</a:t>
            </a:r>
          </a:p>
        </p:txBody>
      </p:sp>
    </p:spTree>
    <p:extLst>
      <p:ext uri="{BB962C8B-B14F-4D97-AF65-F5344CB8AC3E}">
        <p14:creationId xmlns:p14="http://schemas.microsoft.com/office/powerpoint/2010/main" val="48665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 de Negocio </a:t>
            </a:r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391" y="2060848"/>
            <a:ext cx="5325218" cy="128605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" y="378904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Una vez finalizado el servicio y los documentos, el inspector hace entrega de los documentos al Gerente de la empresa</a:t>
            </a:r>
            <a:r>
              <a:rPr lang="es-CL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L" dirty="0"/>
              <a:t>El gerente revisa los documentos y valida que se cumplan todos los paramentos </a:t>
            </a:r>
            <a:r>
              <a:rPr lang="es-CL" dirty="0" smtClean="0"/>
              <a:t>necesarios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El gerente le hace  sabes al inspector que el informe está correcto, de no ser así, el inspector debe elaborarlo nuevamente.</a:t>
            </a:r>
          </a:p>
        </p:txBody>
      </p:sp>
    </p:spTree>
    <p:extLst>
      <p:ext uri="{BB962C8B-B14F-4D97-AF65-F5344CB8AC3E}">
        <p14:creationId xmlns:p14="http://schemas.microsoft.com/office/powerpoint/2010/main" val="247945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Proceso de Negocio </a:t>
            </a:r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391" y="1916832"/>
            <a:ext cx="5325218" cy="16099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0" y="4365104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err="1"/>
              <a:t>OPServices</a:t>
            </a:r>
            <a:r>
              <a:rPr lang="es-CL" dirty="0"/>
              <a:t> envía los informes a los </a:t>
            </a:r>
            <a:r>
              <a:rPr lang="es-CL" dirty="0" smtClean="0"/>
              <a:t>contratantes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err="1" smtClean="0"/>
              <a:t>OPServices</a:t>
            </a:r>
            <a:r>
              <a:rPr lang="es-CL" dirty="0" smtClean="0"/>
              <a:t> </a:t>
            </a:r>
            <a:r>
              <a:rPr lang="es-CL" dirty="0"/>
              <a:t>queda a la espera de la orden de facturación</a:t>
            </a:r>
          </a:p>
        </p:txBody>
      </p:sp>
    </p:spTree>
    <p:extLst>
      <p:ext uri="{BB962C8B-B14F-4D97-AF65-F5344CB8AC3E}">
        <p14:creationId xmlns:p14="http://schemas.microsoft.com/office/powerpoint/2010/main" val="358346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207</TotalTime>
  <Words>1329</Words>
  <Application>Microsoft Office PowerPoint</Application>
  <PresentationFormat>Presentación en pantalla (4:3)</PresentationFormat>
  <Paragraphs>548</Paragraphs>
  <Slides>26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Times New Roman</vt:lpstr>
      <vt:lpstr>Claridad</vt:lpstr>
      <vt:lpstr>Sistema de Procesos integrados – JOINT OPS</vt:lpstr>
      <vt:lpstr>OPServices </vt:lpstr>
      <vt:lpstr>Pending &amp; Indemnity Clubs (P&amp;I Clubs)</vt:lpstr>
      <vt:lpstr>Proceso de Negocio </vt:lpstr>
      <vt:lpstr>Proceso de Negocio </vt:lpstr>
      <vt:lpstr>Proceso de Negocio </vt:lpstr>
      <vt:lpstr>Proceso de Negocio </vt:lpstr>
      <vt:lpstr>Proceso de Negocio </vt:lpstr>
      <vt:lpstr>Proceso de Negocio </vt:lpstr>
      <vt:lpstr>Proceso de Negocio </vt:lpstr>
      <vt:lpstr>Proceso de Negocio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Gastos y Tiempos hasta la fecha</vt:lpstr>
      <vt:lpstr>Presentación de PowerPoint</vt:lpstr>
      <vt:lpstr>Presentación de PowerPoint</vt:lpstr>
      <vt:lpstr>Muchas gracias!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OPServices</dc:title>
  <dc:creator>Juanka</dc:creator>
  <cp:lastModifiedBy>Juanka</cp:lastModifiedBy>
  <cp:revision>41</cp:revision>
  <dcterms:created xsi:type="dcterms:W3CDTF">2013-06-27T22:56:59Z</dcterms:created>
  <dcterms:modified xsi:type="dcterms:W3CDTF">2013-08-22T14:36:21Z</dcterms:modified>
</cp:coreProperties>
</file>