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79975" cy="42808525"/>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0602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588" autoAdjust="0"/>
    <p:restoredTop sz="94671" autoAdjust="0"/>
  </p:normalViewPr>
  <p:slideViewPr>
    <p:cSldViewPr>
      <p:cViewPr>
        <p:scale>
          <a:sx n="33" d="100"/>
          <a:sy n="33" d="100"/>
        </p:scale>
        <p:origin x="-492" y="2598"/>
      </p:cViewPr>
      <p:guideLst>
        <p:guide orient="horz" pos="13483"/>
        <p:guide pos="9537"/>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01D608-5DB1-4CE2-AE4E-DDDE3AC43518}" type="datetimeFigureOut">
              <a:rPr lang="pt-BR" smtClean="0"/>
              <a:pPr/>
              <a:t>8/7/2013</a:t>
            </a:fld>
            <a:endParaRPr lang="pt-BR"/>
          </a:p>
        </p:txBody>
      </p:sp>
      <p:sp>
        <p:nvSpPr>
          <p:cNvPr id="4" name="Espaço Reservado para Imagem de Slide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3C8DD9-7196-4727-9D96-E913992D67BF}" type="slidenum">
              <a:rPr lang="pt-BR" smtClean="0"/>
              <a:pPr/>
              <a:t>‹Nº›</a:t>
            </a:fld>
            <a:endParaRPr lang="pt-BR"/>
          </a:p>
        </p:txBody>
      </p:sp>
    </p:spTree>
    <p:extLst>
      <p:ext uri="{BB962C8B-B14F-4D97-AF65-F5344CB8AC3E}">
        <p14:creationId xmlns="" xmlns:p14="http://schemas.microsoft.com/office/powerpoint/2010/main" val="175679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270998" y="13298411"/>
            <a:ext cx="25737979" cy="9176087"/>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6982" indent="0" algn="ctr">
              <a:buNone/>
              <a:defRPr>
                <a:solidFill>
                  <a:schemeClr val="tx1">
                    <a:tint val="75000"/>
                  </a:schemeClr>
                </a:solidFill>
              </a:defRPr>
            </a:lvl2pPr>
            <a:lvl3pPr marL="4173978" indent="0" algn="ctr">
              <a:buNone/>
              <a:defRPr>
                <a:solidFill>
                  <a:schemeClr val="tx1">
                    <a:tint val="75000"/>
                  </a:schemeClr>
                </a:solidFill>
              </a:defRPr>
            </a:lvl3pPr>
            <a:lvl4pPr marL="6260960" indent="0" algn="ctr">
              <a:buNone/>
              <a:defRPr>
                <a:solidFill>
                  <a:schemeClr val="tx1">
                    <a:tint val="75000"/>
                  </a:schemeClr>
                </a:solidFill>
              </a:defRPr>
            </a:lvl4pPr>
            <a:lvl5pPr marL="8347942" indent="0" algn="ctr">
              <a:buNone/>
              <a:defRPr>
                <a:solidFill>
                  <a:schemeClr val="tx1">
                    <a:tint val="75000"/>
                  </a:schemeClr>
                </a:solidFill>
              </a:defRPr>
            </a:lvl5pPr>
            <a:lvl6pPr marL="10434938" indent="0" algn="ctr">
              <a:buNone/>
              <a:defRPr>
                <a:solidFill>
                  <a:schemeClr val="tx1">
                    <a:tint val="75000"/>
                  </a:schemeClr>
                </a:solidFill>
              </a:defRPr>
            </a:lvl6pPr>
            <a:lvl7pPr marL="12521920" indent="0" algn="ctr">
              <a:buNone/>
              <a:defRPr>
                <a:solidFill>
                  <a:schemeClr val="tx1">
                    <a:tint val="75000"/>
                  </a:schemeClr>
                </a:solidFill>
              </a:defRPr>
            </a:lvl7pPr>
            <a:lvl8pPr marL="14608902" indent="0" algn="ctr">
              <a:buNone/>
              <a:defRPr>
                <a:solidFill>
                  <a:schemeClr val="tx1">
                    <a:tint val="75000"/>
                  </a:schemeClr>
                </a:solidFill>
              </a:defRPr>
            </a:lvl8pPr>
            <a:lvl9pPr marL="16695898"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0A14BE3A-D4AD-4B1A-8AF0-97309FBEF8B9}" type="datetimeFigureOut">
              <a:rPr lang="pt-BR" smtClean="0"/>
              <a:pPr/>
              <a:t>8/7/2013</a:t>
            </a:fld>
            <a:endParaRPr lang="pt-BR"/>
          </a:p>
        </p:txBody>
      </p:sp>
      <p:sp>
        <p:nvSpPr>
          <p:cNvPr id="5" name="4 Marcador de pie de página"/>
          <p:cNvSpPr>
            <a:spLocks noGrp="1"/>
          </p:cNvSpPr>
          <p:nvPr>
            <p:ph type="ftr" sz="quarter" idx="11"/>
          </p:nvPr>
        </p:nvSpPr>
        <p:spPr/>
        <p:txBody>
          <a:bodyPr/>
          <a:lstStyle/>
          <a:p>
            <a:endParaRPr lang="pt-BR"/>
          </a:p>
        </p:txBody>
      </p:sp>
      <p:sp>
        <p:nvSpPr>
          <p:cNvPr id="6" name="5 Marcador de número de diapositiva"/>
          <p:cNvSpPr>
            <a:spLocks noGrp="1"/>
          </p:cNvSpPr>
          <p:nvPr>
            <p:ph type="sldNum" sz="quarter" idx="12"/>
          </p:nvPr>
        </p:nvSpPr>
        <p:spPr/>
        <p:txBody>
          <a:bodyPr/>
          <a:lstStyle/>
          <a:p>
            <a:fld id="{D9F6642B-494E-4A28-BD20-A7DA0DF37734}" type="slidenum">
              <a:rPr lang="pt-BR" smtClean="0"/>
              <a:pPr/>
              <a:t>‹Nº›</a:t>
            </a:fld>
            <a:endParaRPr lang="pt-BR"/>
          </a:p>
        </p:txBody>
      </p:sp>
    </p:spTree>
    <p:extLst>
      <p:ext uri="{BB962C8B-B14F-4D97-AF65-F5344CB8AC3E}">
        <p14:creationId xmlns="" xmlns:p14="http://schemas.microsoft.com/office/powerpoint/2010/main" val="93489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0A14BE3A-D4AD-4B1A-8AF0-97309FBEF8B9}" type="datetimeFigureOut">
              <a:rPr lang="pt-BR" smtClean="0"/>
              <a:pPr/>
              <a:t>8/7/2013</a:t>
            </a:fld>
            <a:endParaRPr lang="pt-BR"/>
          </a:p>
        </p:txBody>
      </p:sp>
      <p:sp>
        <p:nvSpPr>
          <p:cNvPr id="5" name="4 Marcador de pie de página"/>
          <p:cNvSpPr>
            <a:spLocks noGrp="1"/>
          </p:cNvSpPr>
          <p:nvPr>
            <p:ph type="ftr" sz="quarter" idx="11"/>
          </p:nvPr>
        </p:nvSpPr>
        <p:spPr/>
        <p:txBody>
          <a:bodyPr/>
          <a:lstStyle/>
          <a:p>
            <a:endParaRPr lang="pt-BR"/>
          </a:p>
        </p:txBody>
      </p:sp>
      <p:sp>
        <p:nvSpPr>
          <p:cNvPr id="6" name="5 Marcador de número de diapositiva"/>
          <p:cNvSpPr>
            <a:spLocks noGrp="1"/>
          </p:cNvSpPr>
          <p:nvPr>
            <p:ph type="sldNum" sz="quarter" idx="12"/>
          </p:nvPr>
        </p:nvSpPr>
        <p:spPr/>
        <p:txBody>
          <a:bodyPr/>
          <a:lstStyle/>
          <a:p>
            <a:fld id="{D9F6642B-494E-4A28-BD20-A7DA0DF37734}" type="slidenum">
              <a:rPr lang="pt-BR" smtClean="0"/>
              <a:pPr/>
              <a:t>‹Nº›</a:t>
            </a:fld>
            <a:endParaRPr lang="pt-BR"/>
          </a:p>
        </p:txBody>
      </p:sp>
    </p:spTree>
    <p:extLst>
      <p:ext uri="{BB962C8B-B14F-4D97-AF65-F5344CB8AC3E}">
        <p14:creationId xmlns="" xmlns:p14="http://schemas.microsoft.com/office/powerpoint/2010/main" val="374431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2698227" y="10702131"/>
            <a:ext cx="22557528" cy="227995033"/>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5015133" y="10702131"/>
            <a:ext cx="67178439" cy="2279950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0A14BE3A-D4AD-4B1A-8AF0-97309FBEF8B9}" type="datetimeFigureOut">
              <a:rPr lang="pt-BR" smtClean="0"/>
              <a:pPr/>
              <a:t>8/7/2013</a:t>
            </a:fld>
            <a:endParaRPr lang="pt-BR"/>
          </a:p>
        </p:txBody>
      </p:sp>
      <p:sp>
        <p:nvSpPr>
          <p:cNvPr id="5" name="4 Marcador de pie de página"/>
          <p:cNvSpPr>
            <a:spLocks noGrp="1"/>
          </p:cNvSpPr>
          <p:nvPr>
            <p:ph type="ftr" sz="quarter" idx="11"/>
          </p:nvPr>
        </p:nvSpPr>
        <p:spPr/>
        <p:txBody>
          <a:bodyPr/>
          <a:lstStyle/>
          <a:p>
            <a:endParaRPr lang="pt-BR"/>
          </a:p>
        </p:txBody>
      </p:sp>
      <p:sp>
        <p:nvSpPr>
          <p:cNvPr id="6" name="5 Marcador de número de diapositiva"/>
          <p:cNvSpPr>
            <a:spLocks noGrp="1"/>
          </p:cNvSpPr>
          <p:nvPr>
            <p:ph type="sldNum" sz="quarter" idx="12"/>
          </p:nvPr>
        </p:nvSpPr>
        <p:spPr/>
        <p:txBody>
          <a:bodyPr/>
          <a:lstStyle/>
          <a:p>
            <a:fld id="{D9F6642B-494E-4A28-BD20-A7DA0DF37734}" type="slidenum">
              <a:rPr lang="pt-BR" smtClean="0"/>
              <a:pPr/>
              <a:t>‹Nº›</a:t>
            </a:fld>
            <a:endParaRPr lang="pt-BR"/>
          </a:p>
        </p:txBody>
      </p:sp>
    </p:spTree>
    <p:extLst>
      <p:ext uri="{BB962C8B-B14F-4D97-AF65-F5344CB8AC3E}">
        <p14:creationId xmlns="" xmlns:p14="http://schemas.microsoft.com/office/powerpoint/2010/main" val="3586001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682603" y="9988665"/>
            <a:ext cx="26083374" cy="2668129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 xmlns:p14="http://schemas.microsoft.com/office/powerpoint/2010/main" val="28955131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0A14BE3A-D4AD-4B1A-8AF0-97309FBEF8B9}" type="datetimeFigureOut">
              <a:rPr lang="pt-BR" smtClean="0"/>
              <a:pPr/>
              <a:t>8/7/2013</a:t>
            </a:fld>
            <a:endParaRPr lang="pt-BR"/>
          </a:p>
        </p:txBody>
      </p:sp>
      <p:sp>
        <p:nvSpPr>
          <p:cNvPr id="5" name="4 Marcador de pie de página"/>
          <p:cNvSpPr>
            <a:spLocks noGrp="1"/>
          </p:cNvSpPr>
          <p:nvPr>
            <p:ph type="ftr" sz="quarter" idx="11"/>
          </p:nvPr>
        </p:nvSpPr>
        <p:spPr/>
        <p:txBody>
          <a:bodyPr/>
          <a:lstStyle/>
          <a:p>
            <a:endParaRPr lang="pt-BR"/>
          </a:p>
        </p:txBody>
      </p:sp>
      <p:sp>
        <p:nvSpPr>
          <p:cNvPr id="6" name="5 Marcador de número de diapositiva"/>
          <p:cNvSpPr>
            <a:spLocks noGrp="1"/>
          </p:cNvSpPr>
          <p:nvPr>
            <p:ph type="sldNum" sz="quarter" idx="12"/>
          </p:nvPr>
        </p:nvSpPr>
        <p:spPr/>
        <p:txBody>
          <a:bodyPr/>
          <a:lstStyle/>
          <a:p>
            <a:fld id="{D9F6642B-494E-4A28-BD20-A7DA0DF37734}" type="slidenum">
              <a:rPr lang="pt-BR" smtClean="0"/>
              <a:pPr/>
              <a:t>‹Nº›</a:t>
            </a:fld>
            <a:endParaRPr lang="pt-BR"/>
          </a:p>
        </p:txBody>
      </p:sp>
    </p:spTree>
    <p:extLst>
      <p:ext uri="{BB962C8B-B14F-4D97-AF65-F5344CB8AC3E}">
        <p14:creationId xmlns="" xmlns:p14="http://schemas.microsoft.com/office/powerpoint/2010/main" val="24358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391909" y="27508463"/>
            <a:ext cx="25737979" cy="8502249"/>
          </a:xfrm>
        </p:spPr>
        <p:txBody>
          <a:bodyPr anchor="t"/>
          <a:lstStyle>
            <a:lvl1pPr algn="l">
              <a:defRPr sz="183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6982" indent="0">
              <a:buNone/>
              <a:defRPr sz="8200">
                <a:solidFill>
                  <a:schemeClr val="tx1">
                    <a:tint val="75000"/>
                  </a:schemeClr>
                </a:solidFill>
              </a:defRPr>
            </a:lvl2pPr>
            <a:lvl3pPr marL="4173978" indent="0">
              <a:buNone/>
              <a:defRPr sz="7300">
                <a:solidFill>
                  <a:schemeClr val="tx1">
                    <a:tint val="75000"/>
                  </a:schemeClr>
                </a:solidFill>
              </a:defRPr>
            </a:lvl3pPr>
            <a:lvl4pPr marL="6260960" indent="0">
              <a:buNone/>
              <a:defRPr sz="6400">
                <a:solidFill>
                  <a:schemeClr val="tx1">
                    <a:tint val="75000"/>
                  </a:schemeClr>
                </a:solidFill>
              </a:defRPr>
            </a:lvl4pPr>
            <a:lvl5pPr marL="8347942" indent="0">
              <a:buNone/>
              <a:defRPr sz="6400">
                <a:solidFill>
                  <a:schemeClr val="tx1">
                    <a:tint val="75000"/>
                  </a:schemeClr>
                </a:solidFill>
              </a:defRPr>
            </a:lvl5pPr>
            <a:lvl6pPr marL="10434938" indent="0">
              <a:buNone/>
              <a:defRPr sz="6400">
                <a:solidFill>
                  <a:schemeClr val="tx1">
                    <a:tint val="75000"/>
                  </a:schemeClr>
                </a:solidFill>
              </a:defRPr>
            </a:lvl6pPr>
            <a:lvl7pPr marL="12521920" indent="0">
              <a:buNone/>
              <a:defRPr sz="6400">
                <a:solidFill>
                  <a:schemeClr val="tx1">
                    <a:tint val="75000"/>
                  </a:schemeClr>
                </a:solidFill>
              </a:defRPr>
            </a:lvl7pPr>
            <a:lvl8pPr marL="14608902" indent="0">
              <a:buNone/>
              <a:defRPr sz="6400">
                <a:solidFill>
                  <a:schemeClr val="tx1">
                    <a:tint val="75000"/>
                  </a:schemeClr>
                </a:solidFill>
              </a:defRPr>
            </a:lvl8pPr>
            <a:lvl9pPr marL="16695898" indent="0">
              <a:buNone/>
              <a:defRPr sz="6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A14BE3A-D4AD-4B1A-8AF0-97309FBEF8B9}" type="datetimeFigureOut">
              <a:rPr lang="pt-BR" smtClean="0"/>
              <a:pPr/>
              <a:t>8/7/2013</a:t>
            </a:fld>
            <a:endParaRPr lang="pt-BR"/>
          </a:p>
        </p:txBody>
      </p:sp>
      <p:sp>
        <p:nvSpPr>
          <p:cNvPr id="5" name="4 Marcador de pie de página"/>
          <p:cNvSpPr>
            <a:spLocks noGrp="1"/>
          </p:cNvSpPr>
          <p:nvPr>
            <p:ph type="ftr" sz="quarter" idx="11"/>
          </p:nvPr>
        </p:nvSpPr>
        <p:spPr/>
        <p:txBody>
          <a:bodyPr/>
          <a:lstStyle/>
          <a:p>
            <a:endParaRPr lang="pt-BR"/>
          </a:p>
        </p:txBody>
      </p:sp>
      <p:sp>
        <p:nvSpPr>
          <p:cNvPr id="6" name="5 Marcador de número de diapositiva"/>
          <p:cNvSpPr>
            <a:spLocks noGrp="1"/>
          </p:cNvSpPr>
          <p:nvPr>
            <p:ph type="sldNum" sz="quarter" idx="12"/>
          </p:nvPr>
        </p:nvSpPr>
        <p:spPr/>
        <p:txBody>
          <a:bodyPr/>
          <a:lstStyle/>
          <a:p>
            <a:fld id="{D9F6642B-494E-4A28-BD20-A7DA0DF37734}" type="slidenum">
              <a:rPr lang="pt-BR" smtClean="0"/>
              <a:pPr/>
              <a:t>‹Nº›</a:t>
            </a:fld>
            <a:endParaRPr lang="pt-BR"/>
          </a:p>
        </p:txBody>
      </p:sp>
    </p:spTree>
    <p:extLst>
      <p:ext uri="{BB962C8B-B14F-4D97-AF65-F5344CB8AC3E}">
        <p14:creationId xmlns="" xmlns:p14="http://schemas.microsoft.com/office/powerpoint/2010/main" val="141401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5015133" y="62349824"/>
            <a:ext cx="44867985"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50387773" y="62349824"/>
            <a:ext cx="44867982"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0A14BE3A-D4AD-4B1A-8AF0-97309FBEF8B9}" type="datetimeFigureOut">
              <a:rPr lang="pt-BR" smtClean="0"/>
              <a:pPr/>
              <a:t>8/7/2013</a:t>
            </a:fld>
            <a:endParaRPr lang="pt-BR"/>
          </a:p>
        </p:txBody>
      </p:sp>
      <p:sp>
        <p:nvSpPr>
          <p:cNvPr id="6" name="5 Marcador de pie de página"/>
          <p:cNvSpPr>
            <a:spLocks noGrp="1"/>
          </p:cNvSpPr>
          <p:nvPr>
            <p:ph type="ftr" sz="quarter" idx="11"/>
          </p:nvPr>
        </p:nvSpPr>
        <p:spPr/>
        <p:txBody>
          <a:bodyPr/>
          <a:lstStyle/>
          <a:p>
            <a:endParaRPr lang="pt-BR"/>
          </a:p>
        </p:txBody>
      </p:sp>
      <p:sp>
        <p:nvSpPr>
          <p:cNvPr id="7" name="6 Marcador de número de diapositiva"/>
          <p:cNvSpPr>
            <a:spLocks noGrp="1"/>
          </p:cNvSpPr>
          <p:nvPr>
            <p:ph type="sldNum" sz="quarter" idx="12"/>
          </p:nvPr>
        </p:nvSpPr>
        <p:spPr/>
        <p:txBody>
          <a:bodyPr/>
          <a:lstStyle/>
          <a:p>
            <a:fld id="{D9F6642B-494E-4A28-BD20-A7DA0DF37734}" type="slidenum">
              <a:rPr lang="pt-BR" smtClean="0"/>
              <a:pPr/>
              <a:t>‹Nº›</a:t>
            </a:fld>
            <a:endParaRPr lang="pt-BR"/>
          </a:p>
        </p:txBody>
      </p:sp>
    </p:spTree>
    <p:extLst>
      <p:ext uri="{BB962C8B-B14F-4D97-AF65-F5344CB8AC3E}">
        <p14:creationId xmlns="" xmlns:p14="http://schemas.microsoft.com/office/powerpoint/2010/main" val="3225943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513999" y="1714326"/>
            <a:ext cx="27251978" cy="7134754"/>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1513999" y="9582375"/>
            <a:ext cx="13378914" cy="3993477"/>
          </a:xfrm>
        </p:spPr>
        <p:txBody>
          <a:bodyPr anchor="b"/>
          <a:lstStyle>
            <a:lvl1pPr marL="0" indent="0">
              <a:buNone/>
              <a:defRPr sz="11000" b="1"/>
            </a:lvl1pPr>
            <a:lvl2pPr marL="2086982" indent="0">
              <a:buNone/>
              <a:defRPr sz="9100" b="1"/>
            </a:lvl2pPr>
            <a:lvl3pPr marL="4173978" indent="0">
              <a:buNone/>
              <a:defRPr sz="8200" b="1"/>
            </a:lvl3pPr>
            <a:lvl4pPr marL="6260960" indent="0">
              <a:buNone/>
              <a:defRPr sz="7300" b="1"/>
            </a:lvl4pPr>
            <a:lvl5pPr marL="8347942" indent="0">
              <a:buNone/>
              <a:defRPr sz="7300" b="1"/>
            </a:lvl5pPr>
            <a:lvl6pPr marL="10434938" indent="0">
              <a:buNone/>
              <a:defRPr sz="7300" b="1"/>
            </a:lvl6pPr>
            <a:lvl7pPr marL="12521920" indent="0">
              <a:buNone/>
              <a:defRPr sz="7300" b="1"/>
            </a:lvl7pPr>
            <a:lvl8pPr marL="14608902" indent="0">
              <a:buNone/>
              <a:defRPr sz="7300" b="1"/>
            </a:lvl8pPr>
            <a:lvl9pPr marL="16695898" indent="0">
              <a:buNone/>
              <a:defRPr sz="73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15381808" y="9582375"/>
            <a:ext cx="13384170" cy="3993477"/>
          </a:xfrm>
        </p:spPr>
        <p:txBody>
          <a:bodyPr anchor="b"/>
          <a:lstStyle>
            <a:lvl1pPr marL="0" indent="0">
              <a:buNone/>
              <a:defRPr sz="11000" b="1"/>
            </a:lvl1pPr>
            <a:lvl2pPr marL="2086982" indent="0">
              <a:buNone/>
              <a:defRPr sz="9100" b="1"/>
            </a:lvl2pPr>
            <a:lvl3pPr marL="4173978" indent="0">
              <a:buNone/>
              <a:defRPr sz="8200" b="1"/>
            </a:lvl3pPr>
            <a:lvl4pPr marL="6260960" indent="0">
              <a:buNone/>
              <a:defRPr sz="7300" b="1"/>
            </a:lvl4pPr>
            <a:lvl5pPr marL="8347942" indent="0">
              <a:buNone/>
              <a:defRPr sz="7300" b="1"/>
            </a:lvl5pPr>
            <a:lvl6pPr marL="10434938" indent="0">
              <a:buNone/>
              <a:defRPr sz="7300" b="1"/>
            </a:lvl6pPr>
            <a:lvl7pPr marL="12521920" indent="0">
              <a:buNone/>
              <a:defRPr sz="7300" b="1"/>
            </a:lvl7pPr>
            <a:lvl8pPr marL="14608902" indent="0">
              <a:buNone/>
              <a:defRPr sz="7300" b="1"/>
            </a:lvl8pPr>
            <a:lvl9pPr marL="16695898" indent="0">
              <a:buNone/>
              <a:defRPr sz="73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0A14BE3A-D4AD-4B1A-8AF0-97309FBEF8B9}" type="datetimeFigureOut">
              <a:rPr lang="pt-BR" smtClean="0"/>
              <a:pPr/>
              <a:t>8/7/2013</a:t>
            </a:fld>
            <a:endParaRPr lang="pt-BR"/>
          </a:p>
        </p:txBody>
      </p:sp>
      <p:sp>
        <p:nvSpPr>
          <p:cNvPr id="8" name="7 Marcador de pie de página"/>
          <p:cNvSpPr>
            <a:spLocks noGrp="1"/>
          </p:cNvSpPr>
          <p:nvPr>
            <p:ph type="ftr" sz="quarter" idx="11"/>
          </p:nvPr>
        </p:nvSpPr>
        <p:spPr/>
        <p:txBody>
          <a:bodyPr/>
          <a:lstStyle/>
          <a:p>
            <a:endParaRPr lang="pt-BR"/>
          </a:p>
        </p:txBody>
      </p:sp>
      <p:sp>
        <p:nvSpPr>
          <p:cNvPr id="9" name="8 Marcador de número de diapositiva"/>
          <p:cNvSpPr>
            <a:spLocks noGrp="1"/>
          </p:cNvSpPr>
          <p:nvPr>
            <p:ph type="sldNum" sz="quarter" idx="12"/>
          </p:nvPr>
        </p:nvSpPr>
        <p:spPr/>
        <p:txBody>
          <a:bodyPr/>
          <a:lstStyle/>
          <a:p>
            <a:fld id="{D9F6642B-494E-4A28-BD20-A7DA0DF37734}" type="slidenum">
              <a:rPr lang="pt-BR" smtClean="0"/>
              <a:pPr/>
              <a:t>‹Nº›</a:t>
            </a:fld>
            <a:endParaRPr lang="pt-BR"/>
          </a:p>
        </p:txBody>
      </p:sp>
    </p:spTree>
    <p:extLst>
      <p:ext uri="{BB962C8B-B14F-4D97-AF65-F5344CB8AC3E}">
        <p14:creationId xmlns="" xmlns:p14="http://schemas.microsoft.com/office/powerpoint/2010/main" val="95942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0A14BE3A-D4AD-4B1A-8AF0-97309FBEF8B9}" type="datetimeFigureOut">
              <a:rPr lang="pt-BR" smtClean="0"/>
              <a:pPr/>
              <a:t>8/7/2013</a:t>
            </a:fld>
            <a:endParaRPr lang="pt-BR"/>
          </a:p>
        </p:txBody>
      </p:sp>
      <p:sp>
        <p:nvSpPr>
          <p:cNvPr id="4" name="3 Marcador de pie de página"/>
          <p:cNvSpPr>
            <a:spLocks noGrp="1"/>
          </p:cNvSpPr>
          <p:nvPr>
            <p:ph type="ftr" sz="quarter" idx="11"/>
          </p:nvPr>
        </p:nvSpPr>
        <p:spPr/>
        <p:txBody>
          <a:bodyPr/>
          <a:lstStyle/>
          <a:p>
            <a:endParaRPr lang="pt-BR"/>
          </a:p>
        </p:txBody>
      </p:sp>
      <p:sp>
        <p:nvSpPr>
          <p:cNvPr id="5" name="4 Marcador de número de diapositiva"/>
          <p:cNvSpPr>
            <a:spLocks noGrp="1"/>
          </p:cNvSpPr>
          <p:nvPr>
            <p:ph type="sldNum" sz="quarter" idx="12"/>
          </p:nvPr>
        </p:nvSpPr>
        <p:spPr/>
        <p:txBody>
          <a:bodyPr/>
          <a:lstStyle/>
          <a:p>
            <a:fld id="{D9F6642B-494E-4A28-BD20-A7DA0DF37734}" type="slidenum">
              <a:rPr lang="pt-BR" smtClean="0"/>
              <a:pPr/>
              <a:t>‹Nº›</a:t>
            </a:fld>
            <a:endParaRPr lang="pt-BR"/>
          </a:p>
        </p:txBody>
      </p:sp>
    </p:spTree>
    <p:extLst>
      <p:ext uri="{BB962C8B-B14F-4D97-AF65-F5344CB8AC3E}">
        <p14:creationId xmlns="" xmlns:p14="http://schemas.microsoft.com/office/powerpoint/2010/main" val="792867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A14BE3A-D4AD-4B1A-8AF0-97309FBEF8B9}" type="datetimeFigureOut">
              <a:rPr lang="pt-BR" smtClean="0"/>
              <a:pPr/>
              <a:t>8/7/2013</a:t>
            </a:fld>
            <a:endParaRPr lang="pt-BR"/>
          </a:p>
        </p:txBody>
      </p:sp>
      <p:sp>
        <p:nvSpPr>
          <p:cNvPr id="3" name="2 Marcador de pie de página"/>
          <p:cNvSpPr>
            <a:spLocks noGrp="1"/>
          </p:cNvSpPr>
          <p:nvPr>
            <p:ph type="ftr" sz="quarter" idx="11"/>
          </p:nvPr>
        </p:nvSpPr>
        <p:spPr/>
        <p:txBody>
          <a:bodyPr/>
          <a:lstStyle/>
          <a:p>
            <a:endParaRPr lang="pt-BR"/>
          </a:p>
        </p:txBody>
      </p:sp>
      <p:sp>
        <p:nvSpPr>
          <p:cNvPr id="4" name="3 Marcador de número de diapositiva"/>
          <p:cNvSpPr>
            <a:spLocks noGrp="1"/>
          </p:cNvSpPr>
          <p:nvPr>
            <p:ph type="sldNum" sz="quarter" idx="12"/>
          </p:nvPr>
        </p:nvSpPr>
        <p:spPr/>
        <p:txBody>
          <a:bodyPr/>
          <a:lstStyle/>
          <a:p>
            <a:fld id="{D9F6642B-494E-4A28-BD20-A7DA0DF37734}" type="slidenum">
              <a:rPr lang="pt-BR" smtClean="0"/>
              <a:pPr/>
              <a:t>‹Nº›</a:t>
            </a:fld>
            <a:endParaRPr lang="pt-BR"/>
          </a:p>
        </p:txBody>
      </p:sp>
    </p:spTree>
    <p:extLst>
      <p:ext uri="{BB962C8B-B14F-4D97-AF65-F5344CB8AC3E}">
        <p14:creationId xmlns="" xmlns:p14="http://schemas.microsoft.com/office/powerpoint/2010/main" val="3311792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514010" y="1704413"/>
            <a:ext cx="9961903" cy="7253667"/>
          </a:xfrm>
        </p:spPr>
        <p:txBody>
          <a:bodyPr anchor="b"/>
          <a:lstStyle>
            <a:lvl1pPr algn="l">
              <a:defRPr sz="91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11838629" y="1704429"/>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1514010" y="8958102"/>
            <a:ext cx="9961903" cy="29282223"/>
          </a:xfrm>
        </p:spPr>
        <p:txBody>
          <a:bodyPr/>
          <a:lstStyle>
            <a:lvl1pPr marL="0" indent="0">
              <a:buNone/>
              <a:defRPr sz="6400"/>
            </a:lvl1pPr>
            <a:lvl2pPr marL="2086982" indent="0">
              <a:buNone/>
              <a:defRPr sz="5500"/>
            </a:lvl2pPr>
            <a:lvl3pPr marL="4173978" indent="0">
              <a:buNone/>
              <a:defRPr sz="4600"/>
            </a:lvl3pPr>
            <a:lvl4pPr marL="6260960" indent="0">
              <a:buNone/>
              <a:defRPr sz="4100"/>
            </a:lvl4pPr>
            <a:lvl5pPr marL="8347942" indent="0">
              <a:buNone/>
              <a:defRPr sz="4100"/>
            </a:lvl5pPr>
            <a:lvl6pPr marL="10434938" indent="0">
              <a:buNone/>
              <a:defRPr sz="4100"/>
            </a:lvl6pPr>
            <a:lvl7pPr marL="12521920" indent="0">
              <a:buNone/>
              <a:defRPr sz="4100"/>
            </a:lvl7pPr>
            <a:lvl8pPr marL="14608902" indent="0">
              <a:buNone/>
              <a:defRPr sz="4100"/>
            </a:lvl8pPr>
            <a:lvl9pPr marL="16695898" indent="0">
              <a:buNone/>
              <a:defRPr sz="4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A14BE3A-D4AD-4B1A-8AF0-97309FBEF8B9}" type="datetimeFigureOut">
              <a:rPr lang="pt-BR" smtClean="0"/>
              <a:pPr/>
              <a:t>8/7/2013</a:t>
            </a:fld>
            <a:endParaRPr lang="pt-BR"/>
          </a:p>
        </p:txBody>
      </p:sp>
      <p:sp>
        <p:nvSpPr>
          <p:cNvPr id="6" name="5 Marcador de pie de página"/>
          <p:cNvSpPr>
            <a:spLocks noGrp="1"/>
          </p:cNvSpPr>
          <p:nvPr>
            <p:ph type="ftr" sz="quarter" idx="11"/>
          </p:nvPr>
        </p:nvSpPr>
        <p:spPr/>
        <p:txBody>
          <a:bodyPr/>
          <a:lstStyle/>
          <a:p>
            <a:endParaRPr lang="pt-BR"/>
          </a:p>
        </p:txBody>
      </p:sp>
      <p:sp>
        <p:nvSpPr>
          <p:cNvPr id="7" name="6 Marcador de número de diapositiva"/>
          <p:cNvSpPr>
            <a:spLocks noGrp="1"/>
          </p:cNvSpPr>
          <p:nvPr>
            <p:ph type="sldNum" sz="quarter" idx="12"/>
          </p:nvPr>
        </p:nvSpPr>
        <p:spPr/>
        <p:txBody>
          <a:bodyPr/>
          <a:lstStyle/>
          <a:p>
            <a:fld id="{D9F6642B-494E-4A28-BD20-A7DA0DF37734}" type="slidenum">
              <a:rPr lang="pt-BR" smtClean="0"/>
              <a:pPr/>
              <a:t>‹Nº›</a:t>
            </a:fld>
            <a:endParaRPr lang="pt-BR"/>
          </a:p>
        </p:txBody>
      </p:sp>
    </p:spTree>
    <p:extLst>
      <p:ext uri="{BB962C8B-B14F-4D97-AF65-F5344CB8AC3E}">
        <p14:creationId xmlns="" xmlns:p14="http://schemas.microsoft.com/office/powerpoint/2010/main" val="189709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935087" y="29965968"/>
            <a:ext cx="18167985" cy="3537652"/>
          </a:xfrm>
        </p:spPr>
        <p:txBody>
          <a:bodyPr anchor="b"/>
          <a:lstStyle>
            <a:lvl1pPr algn="l">
              <a:defRPr sz="91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5935087" y="3825021"/>
            <a:ext cx="18167985" cy="25685115"/>
          </a:xfrm>
        </p:spPr>
        <p:txBody>
          <a:bodyPr/>
          <a:lstStyle>
            <a:lvl1pPr marL="0" indent="0">
              <a:buNone/>
              <a:defRPr sz="14600"/>
            </a:lvl1pPr>
            <a:lvl2pPr marL="2086982" indent="0">
              <a:buNone/>
              <a:defRPr sz="12800"/>
            </a:lvl2pPr>
            <a:lvl3pPr marL="4173978" indent="0">
              <a:buNone/>
              <a:defRPr sz="11000"/>
            </a:lvl3pPr>
            <a:lvl4pPr marL="6260960" indent="0">
              <a:buNone/>
              <a:defRPr sz="9100"/>
            </a:lvl4pPr>
            <a:lvl5pPr marL="8347942" indent="0">
              <a:buNone/>
              <a:defRPr sz="9100"/>
            </a:lvl5pPr>
            <a:lvl6pPr marL="10434938" indent="0">
              <a:buNone/>
              <a:defRPr sz="9100"/>
            </a:lvl6pPr>
            <a:lvl7pPr marL="12521920" indent="0">
              <a:buNone/>
              <a:defRPr sz="9100"/>
            </a:lvl7pPr>
            <a:lvl8pPr marL="14608902" indent="0">
              <a:buNone/>
              <a:defRPr sz="9100"/>
            </a:lvl8pPr>
            <a:lvl9pPr marL="16695898" indent="0">
              <a:buNone/>
              <a:defRPr sz="9100"/>
            </a:lvl9pPr>
          </a:lstStyle>
          <a:p>
            <a:endParaRPr lang="en-US"/>
          </a:p>
        </p:txBody>
      </p:sp>
      <p:sp>
        <p:nvSpPr>
          <p:cNvPr id="4" name="3 Marcador de texto"/>
          <p:cNvSpPr>
            <a:spLocks noGrp="1"/>
          </p:cNvSpPr>
          <p:nvPr>
            <p:ph type="body" sz="half" idx="2"/>
          </p:nvPr>
        </p:nvSpPr>
        <p:spPr>
          <a:xfrm>
            <a:off x="5935087" y="33503620"/>
            <a:ext cx="18167985" cy="5024053"/>
          </a:xfrm>
        </p:spPr>
        <p:txBody>
          <a:bodyPr/>
          <a:lstStyle>
            <a:lvl1pPr marL="0" indent="0">
              <a:buNone/>
              <a:defRPr sz="6400"/>
            </a:lvl1pPr>
            <a:lvl2pPr marL="2086982" indent="0">
              <a:buNone/>
              <a:defRPr sz="5500"/>
            </a:lvl2pPr>
            <a:lvl3pPr marL="4173978" indent="0">
              <a:buNone/>
              <a:defRPr sz="4600"/>
            </a:lvl3pPr>
            <a:lvl4pPr marL="6260960" indent="0">
              <a:buNone/>
              <a:defRPr sz="4100"/>
            </a:lvl4pPr>
            <a:lvl5pPr marL="8347942" indent="0">
              <a:buNone/>
              <a:defRPr sz="4100"/>
            </a:lvl5pPr>
            <a:lvl6pPr marL="10434938" indent="0">
              <a:buNone/>
              <a:defRPr sz="4100"/>
            </a:lvl6pPr>
            <a:lvl7pPr marL="12521920" indent="0">
              <a:buNone/>
              <a:defRPr sz="4100"/>
            </a:lvl7pPr>
            <a:lvl8pPr marL="14608902" indent="0">
              <a:buNone/>
              <a:defRPr sz="4100"/>
            </a:lvl8pPr>
            <a:lvl9pPr marL="16695898" indent="0">
              <a:buNone/>
              <a:defRPr sz="4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A14BE3A-D4AD-4B1A-8AF0-97309FBEF8B9}" type="datetimeFigureOut">
              <a:rPr lang="pt-BR" smtClean="0"/>
              <a:pPr/>
              <a:t>8/7/2013</a:t>
            </a:fld>
            <a:endParaRPr lang="pt-BR"/>
          </a:p>
        </p:txBody>
      </p:sp>
      <p:sp>
        <p:nvSpPr>
          <p:cNvPr id="6" name="5 Marcador de pie de página"/>
          <p:cNvSpPr>
            <a:spLocks noGrp="1"/>
          </p:cNvSpPr>
          <p:nvPr>
            <p:ph type="ftr" sz="quarter" idx="11"/>
          </p:nvPr>
        </p:nvSpPr>
        <p:spPr/>
        <p:txBody>
          <a:bodyPr/>
          <a:lstStyle/>
          <a:p>
            <a:endParaRPr lang="pt-BR"/>
          </a:p>
        </p:txBody>
      </p:sp>
      <p:sp>
        <p:nvSpPr>
          <p:cNvPr id="7" name="6 Marcador de número de diapositiva"/>
          <p:cNvSpPr>
            <a:spLocks noGrp="1"/>
          </p:cNvSpPr>
          <p:nvPr>
            <p:ph type="sldNum" sz="quarter" idx="12"/>
          </p:nvPr>
        </p:nvSpPr>
        <p:spPr/>
        <p:txBody>
          <a:bodyPr/>
          <a:lstStyle/>
          <a:p>
            <a:fld id="{D9F6642B-494E-4A28-BD20-A7DA0DF37734}" type="slidenum">
              <a:rPr lang="pt-BR" smtClean="0"/>
              <a:pPr/>
              <a:t>‹Nº›</a:t>
            </a:fld>
            <a:endParaRPr lang="pt-BR"/>
          </a:p>
        </p:txBody>
      </p:sp>
    </p:spTree>
    <p:extLst>
      <p:ext uri="{BB962C8B-B14F-4D97-AF65-F5344CB8AC3E}">
        <p14:creationId xmlns="" xmlns:p14="http://schemas.microsoft.com/office/powerpoint/2010/main" val="297673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513999" y="1714326"/>
            <a:ext cx="27251978" cy="7134754"/>
          </a:xfrm>
          <a:prstGeom prst="rect">
            <a:avLst/>
          </a:prstGeom>
        </p:spPr>
        <p:txBody>
          <a:bodyPr vert="horz" lIns="417396" tIns="208698" rIns="417396" bIns="208698"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1513999" y="9988665"/>
            <a:ext cx="27251978" cy="28251648"/>
          </a:xfrm>
          <a:prstGeom prst="rect">
            <a:avLst/>
          </a:prstGeom>
        </p:spPr>
        <p:txBody>
          <a:bodyPr vert="horz" lIns="417396" tIns="208698" rIns="417396" bIns="208698"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1513999" y="39677176"/>
            <a:ext cx="7065328" cy="2279158"/>
          </a:xfrm>
          <a:prstGeom prst="rect">
            <a:avLst/>
          </a:prstGeom>
        </p:spPr>
        <p:txBody>
          <a:bodyPr vert="horz" lIns="417396" tIns="208698" rIns="417396" bIns="208698" rtlCol="0" anchor="ctr"/>
          <a:lstStyle>
            <a:lvl1pPr algn="l">
              <a:defRPr sz="5500">
                <a:solidFill>
                  <a:schemeClr val="tx1">
                    <a:tint val="75000"/>
                  </a:schemeClr>
                </a:solidFill>
              </a:defRPr>
            </a:lvl1pPr>
          </a:lstStyle>
          <a:p>
            <a:fld id="{0A14BE3A-D4AD-4B1A-8AF0-97309FBEF8B9}" type="datetimeFigureOut">
              <a:rPr lang="pt-BR" smtClean="0"/>
              <a:pPr/>
              <a:t>8/7/2013</a:t>
            </a:fld>
            <a:endParaRPr lang="pt-BR"/>
          </a:p>
        </p:txBody>
      </p:sp>
      <p:sp>
        <p:nvSpPr>
          <p:cNvPr id="5" name="4 Marcador de pie de página"/>
          <p:cNvSpPr>
            <a:spLocks noGrp="1"/>
          </p:cNvSpPr>
          <p:nvPr>
            <p:ph type="ftr" sz="quarter" idx="3"/>
          </p:nvPr>
        </p:nvSpPr>
        <p:spPr>
          <a:xfrm>
            <a:off x="10345658" y="39677176"/>
            <a:ext cx="9588659" cy="2279158"/>
          </a:xfrm>
          <a:prstGeom prst="rect">
            <a:avLst/>
          </a:prstGeom>
        </p:spPr>
        <p:txBody>
          <a:bodyPr vert="horz" lIns="417396" tIns="208698" rIns="417396" bIns="208698" rtlCol="0" anchor="ctr"/>
          <a:lstStyle>
            <a:lvl1pPr algn="ctr">
              <a:defRPr sz="5500">
                <a:solidFill>
                  <a:schemeClr val="tx1">
                    <a:tint val="75000"/>
                  </a:schemeClr>
                </a:solidFill>
              </a:defRPr>
            </a:lvl1pPr>
          </a:lstStyle>
          <a:p>
            <a:endParaRPr lang="pt-BR"/>
          </a:p>
        </p:txBody>
      </p:sp>
      <p:sp>
        <p:nvSpPr>
          <p:cNvPr id="6" name="5 Marcador de número de diapositiva"/>
          <p:cNvSpPr>
            <a:spLocks noGrp="1"/>
          </p:cNvSpPr>
          <p:nvPr>
            <p:ph type="sldNum" sz="quarter" idx="4"/>
          </p:nvPr>
        </p:nvSpPr>
        <p:spPr>
          <a:xfrm>
            <a:off x="21700649" y="39677176"/>
            <a:ext cx="7065328" cy="2279158"/>
          </a:xfrm>
          <a:prstGeom prst="rect">
            <a:avLst/>
          </a:prstGeom>
        </p:spPr>
        <p:txBody>
          <a:bodyPr vert="horz" lIns="417396" tIns="208698" rIns="417396" bIns="208698" rtlCol="0" anchor="ctr"/>
          <a:lstStyle>
            <a:lvl1pPr algn="r">
              <a:defRPr sz="5500">
                <a:solidFill>
                  <a:schemeClr val="tx1">
                    <a:tint val="75000"/>
                  </a:schemeClr>
                </a:solidFill>
              </a:defRPr>
            </a:lvl1pPr>
          </a:lstStyle>
          <a:p>
            <a:fld id="{D9F6642B-494E-4A28-BD20-A7DA0DF37734}" type="slidenum">
              <a:rPr lang="pt-BR" smtClean="0"/>
              <a:pPr/>
              <a:t>‹Nº›</a:t>
            </a:fld>
            <a:endParaRPr lang="pt-BR"/>
          </a:p>
        </p:txBody>
      </p:sp>
    </p:spTree>
    <p:extLst>
      <p:ext uri="{BB962C8B-B14F-4D97-AF65-F5344CB8AC3E}">
        <p14:creationId xmlns="" xmlns:p14="http://schemas.microsoft.com/office/powerpoint/2010/main" val="2919044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txStyles>
    <p:titleStyle>
      <a:lvl1pPr algn="ctr" defTabSz="4173978" rtl="0" eaLnBrk="1" latinLnBrk="0" hangingPunct="1">
        <a:spcBef>
          <a:spcPct val="0"/>
        </a:spcBef>
        <a:buNone/>
        <a:defRPr sz="20100" kern="1200">
          <a:solidFill>
            <a:schemeClr val="tx1"/>
          </a:solidFill>
          <a:latin typeface="+mj-lt"/>
          <a:ea typeface="+mj-ea"/>
          <a:cs typeface="+mj-cs"/>
        </a:defRPr>
      </a:lvl1pPr>
    </p:titleStyle>
    <p:bodyStyle>
      <a:lvl1pPr marL="1565243" indent="-1565243" algn="l" defTabSz="4173978"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1349" indent="-1304367" algn="l" defTabSz="417397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7469" indent="-1043491" algn="l" defTabSz="4173978"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4451" indent="-1043491" algn="l" defTabSz="4173978"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1447" indent="-1043491" algn="l" defTabSz="4173978"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78429" indent="-1043491" algn="l" defTabSz="4173978"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5411" indent="-1043491" algn="l" defTabSz="4173978"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2407" indent="-1043491" algn="l" defTabSz="4173978"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39389" indent="-1043491" algn="l" defTabSz="4173978"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3978" rtl="0" eaLnBrk="1" latinLnBrk="0" hangingPunct="1">
        <a:defRPr sz="8200" kern="1200">
          <a:solidFill>
            <a:schemeClr val="tx1"/>
          </a:solidFill>
          <a:latin typeface="+mn-lt"/>
          <a:ea typeface="+mn-ea"/>
          <a:cs typeface="+mn-cs"/>
        </a:defRPr>
      </a:lvl1pPr>
      <a:lvl2pPr marL="2086982" algn="l" defTabSz="4173978" rtl="0" eaLnBrk="1" latinLnBrk="0" hangingPunct="1">
        <a:defRPr sz="8200" kern="1200">
          <a:solidFill>
            <a:schemeClr val="tx1"/>
          </a:solidFill>
          <a:latin typeface="+mn-lt"/>
          <a:ea typeface="+mn-ea"/>
          <a:cs typeface="+mn-cs"/>
        </a:defRPr>
      </a:lvl2pPr>
      <a:lvl3pPr marL="4173978" algn="l" defTabSz="4173978" rtl="0" eaLnBrk="1" latinLnBrk="0" hangingPunct="1">
        <a:defRPr sz="8200" kern="1200">
          <a:solidFill>
            <a:schemeClr val="tx1"/>
          </a:solidFill>
          <a:latin typeface="+mn-lt"/>
          <a:ea typeface="+mn-ea"/>
          <a:cs typeface="+mn-cs"/>
        </a:defRPr>
      </a:lvl3pPr>
      <a:lvl4pPr marL="6260960" algn="l" defTabSz="4173978" rtl="0" eaLnBrk="1" latinLnBrk="0" hangingPunct="1">
        <a:defRPr sz="8200" kern="1200">
          <a:solidFill>
            <a:schemeClr val="tx1"/>
          </a:solidFill>
          <a:latin typeface="+mn-lt"/>
          <a:ea typeface="+mn-ea"/>
          <a:cs typeface="+mn-cs"/>
        </a:defRPr>
      </a:lvl4pPr>
      <a:lvl5pPr marL="8347942" algn="l" defTabSz="4173978" rtl="0" eaLnBrk="1" latinLnBrk="0" hangingPunct="1">
        <a:defRPr sz="8200" kern="1200">
          <a:solidFill>
            <a:schemeClr val="tx1"/>
          </a:solidFill>
          <a:latin typeface="+mn-lt"/>
          <a:ea typeface="+mn-ea"/>
          <a:cs typeface="+mn-cs"/>
        </a:defRPr>
      </a:lvl5pPr>
      <a:lvl6pPr marL="10434938" algn="l" defTabSz="4173978" rtl="0" eaLnBrk="1" latinLnBrk="0" hangingPunct="1">
        <a:defRPr sz="8200" kern="1200">
          <a:solidFill>
            <a:schemeClr val="tx1"/>
          </a:solidFill>
          <a:latin typeface="+mn-lt"/>
          <a:ea typeface="+mn-ea"/>
          <a:cs typeface="+mn-cs"/>
        </a:defRPr>
      </a:lvl6pPr>
      <a:lvl7pPr marL="12521920" algn="l" defTabSz="4173978" rtl="0" eaLnBrk="1" latinLnBrk="0" hangingPunct="1">
        <a:defRPr sz="8200" kern="1200">
          <a:solidFill>
            <a:schemeClr val="tx1"/>
          </a:solidFill>
          <a:latin typeface="+mn-lt"/>
          <a:ea typeface="+mn-ea"/>
          <a:cs typeface="+mn-cs"/>
        </a:defRPr>
      </a:lvl7pPr>
      <a:lvl8pPr marL="14608902" algn="l" defTabSz="4173978" rtl="0" eaLnBrk="1" latinLnBrk="0" hangingPunct="1">
        <a:defRPr sz="8200" kern="1200">
          <a:solidFill>
            <a:schemeClr val="tx1"/>
          </a:solidFill>
          <a:latin typeface="+mn-lt"/>
          <a:ea typeface="+mn-ea"/>
          <a:cs typeface="+mn-cs"/>
        </a:defRPr>
      </a:lvl8pPr>
      <a:lvl9pPr marL="16695898" algn="l" defTabSz="417397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emf"/><Relationship Id="rId2" Type="http://schemas.openxmlformats.org/officeDocument/2006/relationships/image" Target="../media/image1.png"/><Relationship Id="rId16" Type="http://schemas.openxmlformats.org/officeDocument/2006/relationships/image" Target="../media/image15.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emf"/><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emf"/><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7"/>
          <p:cNvSpPr>
            <a:spLocks noChangeArrowheads="1"/>
          </p:cNvSpPr>
          <p:nvPr/>
        </p:nvSpPr>
        <p:spPr bwMode="auto">
          <a:xfrm>
            <a:off x="1314451" y="452668"/>
            <a:ext cx="26714968" cy="4520854"/>
          </a:xfrm>
          <a:prstGeom prst="roundRect">
            <a:avLst>
              <a:gd name="adj" fmla="val 50000"/>
            </a:avLst>
          </a:prstGeom>
          <a:solidFill>
            <a:srgbClr val="30602A"/>
          </a:solidFill>
          <a:ln>
            <a:noFill/>
          </a:ln>
          <a:effectLst>
            <a:outerShdw dist="278822" dir="1804115" algn="ctr" rotWithShape="0">
              <a:srgbClr val="787878"/>
            </a:outerShdw>
          </a:effectLst>
        </p:spPr>
        <p:txBody>
          <a:bodyPr lIns="144657" tIns="134858" rIns="144657" bIns="74546" anchor="ctr" anchorCtr="1"/>
          <a:lstStyle/>
          <a:p>
            <a:pPr algn="ctr" defTabSz="3544888"/>
            <a:r>
              <a:rPr lang="en-CA" sz="7100" b="1" dirty="0">
                <a:solidFill>
                  <a:schemeClr val="bg1"/>
                </a:solidFill>
                <a:effectLst>
                  <a:outerShdw blurRad="38100" dist="38100" dir="2700000" algn="tl">
                    <a:srgbClr val="000000"/>
                  </a:outerShdw>
                </a:effectLst>
                <a:latin typeface="Verdana" pitchFamily="34" charset="0"/>
              </a:rPr>
              <a:t>  </a:t>
            </a:r>
            <a:r>
              <a:rPr lang="en-US" sz="7100" b="1" dirty="0" smtClean="0">
                <a:solidFill>
                  <a:schemeClr val="bg1"/>
                </a:solidFill>
                <a:effectLst>
                  <a:outerShdw blurRad="38100" dist="38100" dir="2700000" algn="tl">
                    <a:srgbClr val="000000"/>
                  </a:outerShdw>
                </a:effectLst>
                <a:latin typeface="Verdana" pitchFamily="34" charset="0"/>
              </a:rPr>
              <a:t>A REAL-TIME METHODOLOGY FOR SOLVING MAP-MATCHING PROBLEMS IN GIS-BASED TRANSPORTATION NETWORKS</a:t>
            </a:r>
            <a:endParaRPr lang="en-US" sz="7100" b="1" i="1" baseline="30000" dirty="0">
              <a:solidFill>
                <a:schemeClr val="bg1"/>
              </a:solidFill>
              <a:effectLst>
                <a:outerShdw blurRad="38100" dist="38100" dir="2700000" algn="tl">
                  <a:srgbClr val="000000"/>
                </a:outerShdw>
              </a:effectLst>
              <a:latin typeface="Verdana" pitchFamily="34" charset="0"/>
            </a:endParaRPr>
          </a:p>
        </p:txBody>
      </p:sp>
      <p:sp>
        <p:nvSpPr>
          <p:cNvPr id="8" name="AutoShape 202"/>
          <p:cNvSpPr>
            <a:spLocks noChangeArrowheads="1"/>
          </p:cNvSpPr>
          <p:nvPr/>
        </p:nvSpPr>
        <p:spPr bwMode="auto">
          <a:xfrm>
            <a:off x="1090612" y="7002361"/>
            <a:ext cx="9427145" cy="609600"/>
          </a:xfrm>
          <a:prstGeom prst="roundRect">
            <a:avLst>
              <a:gd name="adj" fmla="val 50000"/>
            </a:avLst>
          </a:prstGeom>
          <a:solidFill>
            <a:srgbClr val="30602A"/>
          </a:solidFill>
          <a:ln>
            <a:noFill/>
          </a:ln>
          <a:effectLst>
            <a:outerShdw dist="251447" dir="2700000" algn="ctr" rotWithShape="0">
              <a:srgbClr val="787878"/>
            </a:outerShdw>
          </a:effectLst>
        </p:spPr>
        <p:txBody>
          <a:bodyPr wrap="none" lIns="32260" tIns="15575" rIns="32260" bIns="15575" anchor="ctr"/>
          <a:lstStyle/>
          <a:p>
            <a:pPr algn="ctr" defTabSz="303213" eaLnBrk="0" hangingPunct="0"/>
            <a:r>
              <a:rPr lang="en-US" sz="2900" b="1" dirty="0">
                <a:solidFill>
                  <a:schemeClr val="bg1"/>
                </a:solidFill>
                <a:effectLst>
                  <a:outerShdw blurRad="38100" dist="38100" dir="2700000" algn="tl">
                    <a:srgbClr val="000000"/>
                  </a:outerShdw>
                </a:effectLst>
                <a:latin typeface="Verdana" pitchFamily="34" charset="0"/>
              </a:rPr>
              <a:t>ABSTRACT</a:t>
            </a:r>
          </a:p>
        </p:txBody>
      </p:sp>
      <p:grpSp>
        <p:nvGrpSpPr>
          <p:cNvPr id="9" name="Group 214"/>
          <p:cNvGrpSpPr>
            <a:grpSpLocks/>
          </p:cNvGrpSpPr>
          <p:nvPr/>
        </p:nvGrpSpPr>
        <p:grpSpPr bwMode="auto">
          <a:xfrm>
            <a:off x="496800" y="7278586"/>
            <a:ext cx="581190" cy="10424392"/>
            <a:chOff x="240" y="768"/>
            <a:chExt cx="576" cy="4368"/>
          </a:xfrm>
        </p:grpSpPr>
        <p:cxnSp>
          <p:nvCxnSpPr>
            <p:cNvPr id="10" name="AutoShape 212"/>
            <p:cNvCxnSpPr>
              <a:cxnSpLocks noChangeShapeType="1"/>
            </p:cNvCxnSpPr>
            <p:nvPr/>
          </p:nvCxnSpPr>
          <p:spPr bwMode="auto">
            <a:xfrm rot="10800000">
              <a:off x="240" y="768"/>
              <a:ext cx="576" cy="0"/>
            </a:xfrm>
            <a:prstGeom prst="straightConnector1">
              <a:avLst/>
            </a:prstGeom>
            <a:noFill/>
            <a:ln w="762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AutoShape 213"/>
            <p:cNvCxnSpPr>
              <a:cxnSpLocks noChangeShapeType="1"/>
            </p:cNvCxnSpPr>
            <p:nvPr/>
          </p:nvCxnSpPr>
          <p:spPr bwMode="auto">
            <a:xfrm rot="5400000">
              <a:off x="-1944" y="2952"/>
              <a:ext cx="4368" cy="0"/>
            </a:xfrm>
            <a:prstGeom prst="straightConnector1">
              <a:avLst/>
            </a:prstGeom>
            <a:noFill/>
            <a:ln w="762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12" name="Text Box 206"/>
          <p:cNvSpPr txBox="1">
            <a:spLocks noChangeArrowheads="1"/>
          </p:cNvSpPr>
          <p:nvPr/>
        </p:nvSpPr>
        <p:spPr bwMode="auto">
          <a:xfrm>
            <a:off x="852387" y="7786530"/>
            <a:ext cx="9751094" cy="9831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tIns="43080" bIns="43080">
            <a:spAutoFit/>
          </a:bodyPr>
          <a:lstStyle>
            <a:lvl1pPr algn="l" defTabSz="862013">
              <a:defRPr sz="2400">
                <a:solidFill>
                  <a:schemeClr val="tx1"/>
                </a:solidFill>
                <a:latin typeface="Times New Roman" pitchFamily="18" charset="0"/>
              </a:defRPr>
            </a:lvl1pPr>
            <a:lvl2pPr marL="430213" algn="l" defTabSz="862013">
              <a:defRPr sz="2400">
                <a:solidFill>
                  <a:schemeClr val="tx1"/>
                </a:solidFill>
                <a:latin typeface="Times New Roman" pitchFamily="18" charset="0"/>
              </a:defRPr>
            </a:lvl2pPr>
            <a:lvl3pPr marL="862013" algn="l" defTabSz="862013">
              <a:defRPr sz="2400">
                <a:solidFill>
                  <a:schemeClr val="tx1"/>
                </a:solidFill>
                <a:latin typeface="Times New Roman" pitchFamily="18" charset="0"/>
              </a:defRPr>
            </a:lvl3pPr>
            <a:lvl4pPr marL="1292225" algn="l" defTabSz="862013">
              <a:defRPr sz="2400">
                <a:solidFill>
                  <a:schemeClr val="tx1"/>
                </a:solidFill>
                <a:latin typeface="Times New Roman" pitchFamily="18" charset="0"/>
              </a:defRPr>
            </a:lvl4pPr>
            <a:lvl5pPr marL="1724025" algn="l"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just">
              <a:spcBef>
                <a:spcPts val="800"/>
              </a:spcBef>
              <a:buFontTx/>
              <a:buBlip>
                <a:blip r:embed="rId2"/>
              </a:buBlip>
            </a:pPr>
            <a:r>
              <a:rPr lang="en-US" sz="2700" dirty="0">
                <a:latin typeface="Verdana" pitchFamily="34" charset="0"/>
              </a:rPr>
              <a:t> </a:t>
            </a:r>
            <a:r>
              <a:rPr lang="en-US" sz="2700" dirty="0" smtClean="0">
                <a:latin typeface="Verdana" pitchFamily="34" charset="0"/>
                <a:cs typeface="Times New Roman" pitchFamily="18" charset="0"/>
              </a:rPr>
              <a:t>Vehicle locations do not exactly register with roadway centerlines due to errors in the GPS measurements and digital roadway maps, particularly in dense urban areas. This phenomenon may lead to a </a:t>
            </a:r>
            <a:r>
              <a:rPr lang="en-US" sz="2700" b="1" dirty="0" smtClean="0">
                <a:latin typeface="Verdana" pitchFamily="34" charset="0"/>
                <a:cs typeface="Times New Roman" pitchFamily="18" charset="0"/>
              </a:rPr>
              <a:t>map-matching problem</a:t>
            </a:r>
            <a:r>
              <a:rPr lang="en-US" sz="2700" dirty="0" smtClean="0">
                <a:latin typeface="Verdana" pitchFamily="34" charset="0"/>
                <a:cs typeface="Times New Roman" pitchFamily="18" charset="0"/>
              </a:rPr>
              <a:t>, where a vehicle may appear to be traveling on an incorrect roadway. </a:t>
            </a:r>
            <a:endParaRPr lang="en-US" sz="2700" dirty="0" smtClean="0">
              <a:latin typeface="Verdana" pitchFamily="34" charset="0"/>
              <a:cs typeface="Times New Roman" pitchFamily="18" charset="0"/>
            </a:endParaRPr>
          </a:p>
          <a:p>
            <a:pPr algn="just">
              <a:spcBef>
                <a:spcPts val="800"/>
              </a:spcBef>
              <a:buFontTx/>
              <a:buBlip>
                <a:blip r:embed="rId2"/>
              </a:buBlip>
            </a:pPr>
            <a:r>
              <a:rPr lang="en-US" sz="2700" dirty="0" smtClean="0">
                <a:latin typeface="Verdana" pitchFamily="34" charset="0"/>
                <a:cs typeface="Times New Roman" pitchFamily="18" charset="0"/>
              </a:rPr>
              <a:t>This </a:t>
            </a:r>
            <a:r>
              <a:rPr lang="en-US" sz="2700" dirty="0" smtClean="0">
                <a:latin typeface="Verdana" pitchFamily="34" charset="0"/>
                <a:cs typeface="Times New Roman" pitchFamily="18" charset="0"/>
              </a:rPr>
              <a:t>paper proposes a </a:t>
            </a:r>
            <a:r>
              <a:rPr lang="en-US" sz="2700" b="1" dirty="0" smtClean="0">
                <a:latin typeface="Verdana" pitchFamily="34" charset="0"/>
                <a:cs typeface="Times New Roman" pitchFamily="18" charset="0"/>
              </a:rPr>
              <a:t>real-time methodology </a:t>
            </a:r>
            <a:r>
              <a:rPr lang="en-US" sz="2700" dirty="0" smtClean="0">
                <a:latin typeface="Verdana" pitchFamily="34" charset="0"/>
                <a:cs typeface="Times New Roman" pitchFamily="18" charset="0"/>
              </a:rPr>
              <a:t>based on a previously developed post-processing map-matching algorithm, in order to rapidly and effectively identify the correct roadway centerline segment on which a vehicle is </a:t>
            </a:r>
            <a:r>
              <a:rPr lang="en-US" sz="2700" dirty="0" smtClean="0">
                <a:latin typeface="Verdana" pitchFamily="34" charset="0"/>
                <a:cs typeface="Times New Roman" pitchFamily="18" charset="0"/>
              </a:rPr>
              <a:t>traveling. The </a:t>
            </a:r>
            <a:r>
              <a:rPr lang="en-US" sz="2700" dirty="0" smtClean="0">
                <a:latin typeface="Verdana" pitchFamily="34" charset="0"/>
                <a:cs typeface="Times New Roman" pitchFamily="18" charset="0"/>
              </a:rPr>
              <a:t>proposed algorithm and different controlling parameter values were tested on three digital roadway maps and data collected every 5 and 10 seconds along highways and local roads in </a:t>
            </a:r>
            <a:r>
              <a:rPr lang="en-US" sz="2700" b="1" dirty="0" smtClean="0">
                <a:latin typeface="Verdana" pitchFamily="34" charset="0"/>
                <a:cs typeface="Times New Roman" pitchFamily="18" charset="0"/>
              </a:rPr>
              <a:t>Valparaiso and Santiago, Chile, and Portage County, Wisconsin in the United States</a:t>
            </a:r>
            <a:r>
              <a:rPr lang="en-US" sz="2700" dirty="0" smtClean="0">
                <a:latin typeface="Verdana" pitchFamily="34" charset="0"/>
                <a:cs typeface="Times New Roman" pitchFamily="18" charset="0"/>
              </a:rPr>
              <a:t>. </a:t>
            </a:r>
            <a:endParaRPr lang="en-US" sz="2700" dirty="0" smtClean="0">
              <a:latin typeface="Verdana" pitchFamily="34" charset="0"/>
              <a:cs typeface="Times New Roman" pitchFamily="18" charset="0"/>
            </a:endParaRPr>
          </a:p>
          <a:p>
            <a:pPr algn="just">
              <a:spcBef>
                <a:spcPts val="800"/>
              </a:spcBef>
              <a:buFontTx/>
              <a:buBlip>
                <a:blip r:embed="rId2"/>
              </a:buBlip>
            </a:pPr>
            <a:r>
              <a:rPr lang="en-US" sz="2700" dirty="0" smtClean="0">
                <a:latin typeface="Verdana" pitchFamily="34" charset="0"/>
                <a:cs typeface="Times New Roman" pitchFamily="18" charset="0"/>
              </a:rPr>
              <a:t>The </a:t>
            </a:r>
            <a:r>
              <a:rPr lang="en-US" sz="2700" dirty="0" smtClean="0">
                <a:latin typeface="Verdana" pitchFamily="34" charset="0"/>
                <a:cs typeface="Times New Roman" pitchFamily="18" charset="0"/>
              </a:rPr>
              <a:t>results indicate that the proposed methodology performs similarly to the post-processing algorithm. These results depend upon the spatial data quality and the temporal resolution employed. Best algorithmic parameter values are presented for maximizing solved spatial ambiguities, thus enhancing the performance of the real-time map-matching algorithm.</a:t>
            </a:r>
            <a:endParaRPr lang="en-US" sz="2700" dirty="0">
              <a:latin typeface="Verdana" pitchFamily="34" charset="0"/>
              <a:cs typeface="Times New Roman" pitchFamily="18" charset="0"/>
            </a:endParaRPr>
          </a:p>
        </p:txBody>
      </p:sp>
      <p:sp>
        <p:nvSpPr>
          <p:cNvPr id="13" name="Text Box 139"/>
          <p:cNvSpPr txBox="1">
            <a:spLocks noChangeArrowheads="1"/>
          </p:cNvSpPr>
          <p:nvPr/>
        </p:nvSpPr>
        <p:spPr bwMode="auto">
          <a:xfrm>
            <a:off x="0" y="5259274"/>
            <a:ext cx="30279975" cy="14771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86160" tIns="43080" rIns="86160" bIns="43080">
            <a:spAutoFit/>
          </a:bodyPr>
          <a:lstStyle>
            <a:lvl1pPr algn="l" defTabSz="862013">
              <a:defRPr sz="2400">
                <a:solidFill>
                  <a:schemeClr val="tx1"/>
                </a:solidFill>
                <a:latin typeface="Times New Roman" pitchFamily="18" charset="0"/>
              </a:defRPr>
            </a:lvl1pPr>
            <a:lvl2pPr marL="430213" algn="l" defTabSz="862013">
              <a:defRPr sz="2400">
                <a:solidFill>
                  <a:schemeClr val="tx1"/>
                </a:solidFill>
                <a:latin typeface="Times New Roman" pitchFamily="18" charset="0"/>
              </a:defRPr>
            </a:lvl2pPr>
            <a:lvl3pPr marL="862013" algn="l" defTabSz="862013">
              <a:defRPr sz="2400">
                <a:solidFill>
                  <a:schemeClr val="tx1"/>
                </a:solidFill>
                <a:latin typeface="Times New Roman" pitchFamily="18" charset="0"/>
              </a:defRPr>
            </a:lvl3pPr>
            <a:lvl4pPr marL="1292225" algn="l" defTabSz="862013">
              <a:defRPr sz="2400">
                <a:solidFill>
                  <a:schemeClr val="tx1"/>
                </a:solidFill>
                <a:latin typeface="Times New Roman" pitchFamily="18" charset="0"/>
              </a:defRPr>
            </a:lvl4pPr>
            <a:lvl5pPr marL="1724025" algn="l" defTabSz="862013">
              <a:defRPr sz="2400">
                <a:solidFill>
                  <a:schemeClr val="tx1"/>
                </a:solidFill>
                <a:latin typeface="Times New Roman" pitchFamily="18" charset="0"/>
              </a:defRPr>
            </a:lvl5pPr>
            <a:lvl6pPr marL="2181225" defTabSz="862013" fontAlgn="base">
              <a:spcBef>
                <a:spcPct val="0"/>
              </a:spcBef>
              <a:spcAft>
                <a:spcPct val="0"/>
              </a:spcAft>
              <a:defRPr sz="2400">
                <a:solidFill>
                  <a:schemeClr val="tx1"/>
                </a:solidFill>
                <a:latin typeface="Times New Roman" pitchFamily="18" charset="0"/>
              </a:defRPr>
            </a:lvl6pPr>
            <a:lvl7pPr marL="2638425" defTabSz="862013" fontAlgn="base">
              <a:spcBef>
                <a:spcPct val="0"/>
              </a:spcBef>
              <a:spcAft>
                <a:spcPct val="0"/>
              </a:spcAft>
              <a:defRPr sz="2400">
                <a:solidFill>
                  <a:schemeClr val="tx1"/>
                </a:solidFill>
                <a:latin typeface="Times New Roman" pitchFamily="18" charset="0"/>
              </a:defRPr>
            </a:lvl7pPr>
            <a:lvl8pPr marL="3095625" defTabSz="862013" fontAlgn="base">
              <a:spcBef>
                <a:spcPct val="0"/>
              </a:spcBef>
              <a:spcAft>
                <a:spcPct val="0"/>
              </a:spcAft>
              <a:defRPr sz="2400">
                <a:solidFill>
                  <a:schemeClr val="tx1"/>
                </a:solidFill>
                <a:latin typeface="Times New Roman" pitchFamily="18" charset="0"/>
              </a:defRPr>
            </a:lvl8pPr>
            <a:lvl9pPr marL="3552825" defTabSz="862013" fontAlgn="base">
              <a:spcBef>
                <a:spcPct val="0"/>
              </a:spcBef>
              <a:spcAft>
                <a:spcPct val="0"/>
              </a:spcAft>
              <a:defRPr sz="2400">
                <a:solidFill>
                  <a:schemeClr val="tx1"/>
                </a:solidFill>
                <a:latin typeface="Times New Roman" pitchFamily="18" charset="0"/>
              </a:defRPr>
            </a:lvl9pPr>
          </a:lstStyle>
          <a:p>
            <a:pPr algn="ctr" eaLnBrk="0" hangingPunct="0">
              <a:spcBef>
                <a:spcPct val="50000"/>
              </a:spcBef>
            </a:pPr>
            <a:r>
              <a:rPr lang="en-CA" sz="3400" b="1" dirty="0" err="1">
                <a:solidFill>
                  <a:schemeClr val="tx2"/>
                </a:solidFill>
                <a:effectLst>
                  <a:outerShdw blurRad="38100" dist="38100" dir="2700000" algn="tl">
                    <a:srgbClr val="000000"/>
                  </a:outerShdw>
                </a:effectLst>
                <a:latin typeface="Verdana" pitchFamily="34" charset="0"/>
              </a:rPr>
              <a:t>Carola</a:t>
            </a:r>
            <a:r>
              <a:rPr lang="en-CA" sz="3400" b="1" dirty="0">
                <a:solidFill>
                  <a:schemeClr val="tx2"/>
                </a:solidFill>
                <a:effectLst>
                  <a:outerShdw blurRad="38100" dist="38100" dir="2700000" algn="tl">
                    <a:srgbClr val="000000"/>
                  </a:outerShdw>
                </a:effectLst>
                <a:latin typeface="Verdana" pitchFamily="34" charset="0"/>
              </a:rPr>
              <a:t> </a:t>
            </a:r>
            <a:r>
              <a:rPr lang="en-CA" sz="3400" b="1" dirty="0" err="1" smtClean="0">
                <a:solidFill>
                  <a:schemeClr val="tx2"/>
                </a:solidFill>
                <a:effectLst>
                  <a:outerShdw blurRad="38100" dist="38100" dir="2700000" algn="tl">
                    <a:srgbClr val="000000"/>
                  </a:outerShdw>
                </a:effectLst>
                <a:latin typeface="Verdana" pitchFamily="34" charset="0"/>
              </a:rPr>
              <a:t>Blazquez</a:t>
            </a:r>
            <a:r>
              <a:rPr lang="en-CA" sz="3400" b="1" baseline="30000" dirty="0" err="1" smtClean="0">
                <a:solidFill>
                  <a:schemeClr val="tx2"/>
                </a:solidFill>
                <a:effectLst>
                  <a:outerShdw blurRad="38100" dist="38100" dir="2700000" algn="tl">
                    <a:srgbClr val="000000"/>
                  </a:outerShdw>
                </a:effectLst>
                <a:latin typeface="Verdana" pitchFamily="34" charset="0"/>
              </a:rPr>
              <a:t>a</a:t>
            </a:r>
            <a:r>
              <a:rPr lang="en-CA" sz="3400" b="1" dirty="0" smtClean="0">
                <a:solidFill>
                  <a:schemeClr val="tx2"/>
                </a:solidFill>
                <a:effectLst>
                  <a:outerShdw blurRad="38100" dist="38100" dir="2700000" algn="tl">
                    <a:srgbClr val="000000"/>
                  </a:outerShdw>
                </a:effectLst>
                <a:latin typeface="Verdana" pitchFamily="34" charset="0"/>
              </a:rPr>
              <a:t>, Pablo </a:t>
            </a:r>
            <a:r>
              <a:rPr lang="en-CA" sz="3400" b="1" dirty="0" err="1" smtClean="0">
                <a:solidFill>
                  <a:schemeClr val="tx2"/>
                </a:solidFill>
                <a:effectLst>
                  <a:outerShdw blurRad="38100" dist="38100" dir="2700000" algn="tl">
                    <a:srgbClr val="000000"/>
                  </a:outerShdw>
                </a:effectLst>
                <a:latin typeface="Verdana" pitchFamily="34" charset="0"/>
              </a:rPr>
              <a:t>Miranda</a:t>
            </a:r>
            <a:r>
              <a:rPr lang="en-CA" sz="3400" b="1" baseline="30000" dirty="0" err="1" smtClean="0">
                <a:solidFill>
                  <a:schemeClr val="tx2"/>
                </a:solidFill>
                <a:effectLst>
                  <a:outerShdw blurRad="38100" dist="38100" dir="2700000" algn="tl">
                    <a:srgbClr val="000000"/>
                  </a:outerShdw>
                </a:effectLst>
                <a:latin typeface="Verdana" pitchFamily="34" charset="0"/>
              </a:rPr>
              <a:t>b</a:t>
            </a:r>
            <a:r>
              <a:rPr lang="en-CA" sz="3400" b="1" dirty="0" smtClean="0">
                <a:solidFill>
                  <a:schemeClr val="tx2"/>
                </a:solidFill>
                <a:effectLst>
                  <a:outerShdw blurRad="38100" dist="38100" dir="2700000" algn="tl">
                    <a:srgbClr val="000000"/>
                  </a:outerShdw>
                </a:effectLst>
                <a:latin typeface="Verdana" pitchFamily="34" charset="0"/>
              </a:rPr>
              <a:t> </a:t>
            </a:r>
            <a:r>
              <a:rPr lang="en-CA" sz="3400" b="1" dirty="0">
                <a:solidFill>
                  <a:schemeClr val="tx2"/>
                </a:solidFill>
                <a:effectLst>
                  <a:outerShdw blurRad="38100" dist="38100" dir="2700000" algn="tl">
                    <a:srgbClr val="000000"/>
                  </a:outerShdw>
                </a:effectLst>
                <a:latin typeface="Verdana" pitchFamily="34" charset="0"/>
              </a:rPr>
              <a:t>and </a:t>
            </a:r>
            <a:r>
              <a:rPr lang="en-CA" sz="3400" b="1" dirty="0" smtClean="0">
                <a:solidFill>
                  <a:schemeClr val="tx2"/>
                </a:solidFill>
                <a:effectLst>
                  <a:outerShdw blurRad="38100" dist="38100" dir="2700000" algn="tl">
                    <a:srgbClr val="000000"/>
                  </a:outerShdw>
                </a:effectLst>
                <a:latin typeface="Verdana" pitchFamily="34" charset="0"/>
              </a:rPr>
              <a:t>Jorge </a:t>
            </a:r>
            <a:r>
              <a:rPr lang="en-CA" sz="3400" b="1" dirty="0" err="1" smtClean="0">
                <a:solidFill>
                  <a:schemeClr val="tx2"/>
                </a:solidFill>
                <a:effectLst>
                  <a:outerShdw blurRad="38100" dist="38100" dir="2700000" algn="tl">
                    <a:srgbClr val="000000"/>
                  </a:outerShdw>
                </a:effectLst>
                <a:latin typeface="Verdana" pitchFamily="34" charset="0"/>
              </a:rPr>
              <a:t>Barahona</a:t>
            </a:r>
            <a:r>
              <a:rPr lang="en-CA" sz="3400" b="1" baseline="30000" dirty="0" err="1" smtClean="0">
                <a:solidFill>
                  <a:schemeClr val="tx2"/>
                </a:solidFill>
                <a:effectLst>
                  <a:outerShdw blurRad="38100" dist="38100" dir="2700000" algn="tl">
                    <a:srgbClr val="000000"/>
                  </a:outerShdw>
                </a:effectLst>
                <a:latin typeface="Verdana" pitchFamily="34" charset="0"/>
              </a:rPr>
              <a:t>b</a:t>
            </a:r>
            <a:endParaRPr lang="en-CA" sz="3400" b="1" dirty="0">
              <a:solidFill>
                <a:schemeClr val="tx2"/>
              </a:solidFill>
              <a:effectLst>
                <a:outerShdw blurRad="38100" dist="38100" dir="2700000" algn="tl">
                  <a:srgbClr val="000000"/>
                </a:outerShdw>
              </a:effectLst>
              <a:latin typeface="Verdana" pitchFamily="34" charset="0"/>
            </a:endParaRPr>
          </a:p>
          <a:p>
            <a:pPr algn="ctr" eaLnBrk="0" hangingPunct="0">
              <a:spcBef>
                <a:spcPts val="500"/>
              </a:spcBef>
            </a:pPr>
            <a:r>
              <a:rPr lang="en-CA" b="1" baseline="30000" dirty="0">
                <a:solidFill>
                  <a:schemeClr val="tx2"/>
                </a:solidFill>
                <a:effectLst>
                  <a:outerShdw blurRad="38100" dist="38100" dir="2700000" algn="tl">
                    <a:srgbClr val="000000"/>
                  </a:outerShdw>
                </a:effectLst>
                <a:latin typeface="Verdana" pitchFamily="34" charset="0"/>
              </a:rPr>
              <a:t>a</a:t>
            </a:r>
            <a:r>
              <a:rPr lang="en-CA" b="1" baseline="30000" dirty="0" smtClean="0">
                <a:solidFill>
                  <a:schemeClr val="tx2"/>
                </a:solidFill>
                <a:effectLst>
                  <a:outerShdw blurRad="38100" dist="38100" dir="2700000" algn="tl">
                    <a:srgbClr val="000000"/>
                  </a:outerShdw>
                </a:effectLst>
                <a:latin typeface="Verdana" pitchFamily="34" charset="0"/>
              </a:rPr>
              <a:t> </a:t>
            </a:r>
            <a:r>
              <a:rPr lang="en-CA" b="1" dirty="0" smtClean="0">
                <a:solidFill>
                  <a:schemeClr val="tx2"/>
                </a:solidFill>
                <a:effectLst>
                  <a:outerShdw blurRad="38100" dist="38100" dir="2700000" algn="tl">
                    <a:srgbClr val="000000"/>
                  </a:outerShdw>
                </a:effectLst>
                <a:latin typeface="Verdana" pitchFamily="34" charset="0"/>
              </a:rPr>
              <a:t>Department </a:t>
            </a:r>
            <a:r>
              <a:rPr lang="en-CA" b="1" dirty="0">
                <a:solidFill>
                  <a:schemeClr val="tx2"/>
                </a:solidFill>
                <a:effectLst>
                  <a:outerShdw blurRad="38100" dist="38100" dir="2700000" algn="tl">
                    <a:srgbClr val="000000"/>
                  </a:outerShdw>
                </a:effectLst>
                <a:latin typeface="Verdana" pitchFamily="34" charset="0"/>
              </a:rPr>
              <a:t>of </a:t>
            </a:r>
            <a:r>
              <a:rPr lang="en-CA" b="1" dirty="0" smtClean="0">
                <a:solidFill>
                  <a:schemeClr val="tx2"/>
                </a:solidFill>
                <a:effectLst>
                  <a:outerShdw blurRad="38100" dist="38100" dir="2700000" algn="tl">
                    <a:srgbClr val="000000"/>
                  </a:outerShdw>
                </a:effectLst>
                <a:latin typeface="Verdana" pitchFamily="34" charset="0"/>
              </a:rPr>
              <a:t>Engineering Sciences, Universidad Andrés Bello, Chile</a:t>
            </a:r>
          </a:p>
          <a:p>
            <a:pPr algn="ctr" eaLnBrk="0" hangingPunct="0">
              <a:spcBef>
                <a:spcPts val="500"/>
              </a:spcBef>
            </a:pPr>
            <a:r>
              <a:rPr lang="en-CA" b="1" baseline="30000" dirty="0">
                <a:solidFill>
                  <a:schemeClr val="tx2"/>
                </a:solidFill>
                <a:effectLst>
                  <a:outerShdw blurRad="38100" dist="38100" dir="2700000" algn="tl">
                    <a:srgbClr val="000000"/>
                  </a:outerShdw>
                </a:effectLst>
                <a:latin typeface="Verdana" pitchFamily="34" charset="0"/>
              </a:rPr>
              <a:t>b</a:t>
            </a:r>
            <a:r>
              <a:rPr lang="en-CA" b="1" baseline="30000" dirty="0" smtClean="0">
                <a:solidFill>
                  <a:schemeClr val="tx2"/>
                </a:solidFill>
                <a:effectLst>
                  <a:outerShdw blurRad="38100" dist="38100" dir="2700000" algn="tl">
                    <a:srgbClr val="000000"/>
                  </a:outerShdw>
                </a:effectLst>
                <a:latin typeface="Verdana" pitchFamily="34" charset="0"/>
              </a:rPr>
              <a:t> </a:t>
            </a:r>
            <a:r>
              <a:rPr lang="en-CA" b="1" dirty="0" smtClean="0">
                <a:solidFill>
                  <a:schemeClr val="tx2"/>
                </a:solidFill>
                <a:effectLst>
                  <a:outerShdw blurRad="38100" dist="38100" dir="2700000" algn="tl">
                    <a:srgbClr val="000000"/>
                  </a:outerShdw>
                </a:effectLst>
                <a:latin typeface="Verdana" pitchFamily="34" charset="0"/>
              </a:rPr>
              <a:t>School of Industrial Engineering, </a:t>
            </a:r>
            <a:r>
              <a:rPr lang="en-CA" b="1" dirty="0" err="1" smtClean="0">
                <a:solidFill>
                  <a:schemeClr val="tx2"/>
                </a:solidFill>
                <a:effectLst>
                  <a:outerShdw blurRad="38100" dist="38100" dir="2700000" algn="tl">
                    <a:srgbClr val="000000"/>
                  </a:outerShdw>
                </a:effectLst>
                <a:latin typeface="Verdana" pitchFamily="34" charset="0"/>
              </a:rPr>
              <a:t>Pontificia</a:t>
            </a:r>
            <a:r>
              <a:rPr lang="en-CA" b="1" dirty="0" smtClean="0">
                <a:solidFill>
                  <a:schemeClr val="tx2"/>
                </a:solidFill>
                <a:effectLst>
                  <a:outerShdw blurRad="38100" dist="38100" dir="2700000" algn="tl">
                    <a:srgbClr val="000000"/>
                  </a:outerShdw>
                </a:effectLst>
                <a:latin typeface="Verdana" pitchFamily="34" charset="0"/>
              </a:rPr>
              <a:t> Universidad </a:t>
            </a:r>
            <a:r>
              <a:rPr lang="en-CA" b="1" dirty="0" err="1" smtClean="0">
                <a:solidFill>
                  <a:schemeClr val="tx2"/>
                </a:solidFill>
                <a:effectLst>
                  <a:outerShdw blurRad="38100" dist="38100" dir="2700000" algn="tl">
                    <a:srgbClr val="000000"/>
                  </a:outerShdw>
                </a:effectLst>
                <a:latin typeface="Verdana" pitchFamily="34" charset="0"/>
              </a:rPr>
              <a:t>Católica</a:t>
            </a:r>
            <a:r>
              <a:rPr lang="en-CA" b="1" dirty="0" smtClean="0">
                <a:solidFill>
                  <a:schemeClr val="tx2"/>
                </a:solidFill>
                <a:effectLst>
                  <a:outerShdw blurRad="38100" dist="38100" dir="2700000" algn="tl">
                    <a:srgbClr val="000000"/>
                  </a:outerShdw>
                </a:effectLst>
                <a:latin typeface="Verdana" pitchFamily="34" charset="0"/>
              </a:rPr>
              <a:t> de Valparaíso, Chile</a:t>
            </a:r>
            <a:endParaRPr lang="en-US" b="1" dirty="0">
              <a:solidFill>
                <a:schemeClr val="tx2"/>
              </a:solidFill>
              <a:effectLst>
                <a:outerShdw blurRad="38100" dist="38100" dir="2700000" algn="tl">
                  <a:srgbClr val="000000"/>
                </a:outerShdw>
              </a:effectLst>
              <a:latin typeface="Verdana" pitchFamily="34" charset="0"/>
            </a:endParaRPr>
          </a:p>
        </p:txBody>
      </p:sp>
      <p:sp>
        <p:nvSpPr>
          <p:cNvPr id="14" name="AutoShape 140"/>
          <p:cNvSpPr>
            <a:spLocks noChangeArrowheads="1"/>
          </p:cNvSpPr>
          <p:nvPr/>
        </p:nvSpPr>
        <p:spPr bwMode="auto">
          <a:xfrm>
            <a:off x="1176338" y="17873072"/>
            <a:ext cx="9428400" cy="609600"/>
          </a:xfrm>
          <a:prstGeom prst="roundRect">
            <a:avLst>
              <a:gd name="adj" fmla="val 50000"/>
            </a:avLst>
          </a:prstGeom>
          <a:solidFill>
            <a:srgbClr val="30602A"/>
          </a:solidFill>
          <a:ln>
            <a:noFill/>
          </a:ln>
          <a:effectLst>
            <a:outerShdw dist="251447" dir="2700000" algn="ctr" rotWithShape="0">
              <a:srgbClr val="787878"/>
            </a:outerShdw>
          </a:effectLst>
        </p:spPr>
        <p:txBody>
          <a:bodyPr wrap="none" lIns="32260" tIns="15575" rIns="32260" bIns="15575" anchor="ctr"/>
          <a:lstStyle/>
          <a:p>
            <a:pPr algn="ctr" defTabSz="303213" eaLnBrk="0" hangingPunct="0"/>
            <a:r>
              <a:rPr lang="en-US" sz="2900" b="1" dirty="0">
                <a:solidFill>
                  <a:schemeClr val="bg1"/>
                </a:solidFill>
                <a:effectLst>
                  <a:outerShdw blurRad="38100" dist="38100" dir="2700000" algn="tl">
                    <a:srgbClr val="000000"/>
                  </a:outerShdw>
                </a:effectLst>
                <a:latin typeface="Verdana" pitchFamily="34" charset="0"/>
              </a:rPr>
              <a:t>INTRODUCTION</a:t>
            </a:r>
          </a:p>
        </p:txBody>
      </p:sp>
      <p:grpSp>
        <p:nvGrpSpPr>
          <p:cNvPr id="15" name="Group 214"/>
          <p:cNvGrpSpPr>
            <a:grpSpLocks/>
          </p:cNvGrpSpPr>
          <p:nvPr/>
        </p:nvGrpSpPr>
        <p:grpSpPr bwMode="auto">
          <a:xfrm>
            <a:off x="495197" y="18170930"/>
            <a:ext cx="675238" cy="6805232"/>
            <a:chOff x="240" y="768"/>
            <a:chExt cx="576" cy="4368"/>
          </a:xfrm>
        </p:grpSpPr>
        <p:cxnSp>
          <p:nvCxnSpPr>
            <p:cNvPr id="16" name="AutoShape 212"/>
            <p:cNvCxnSpPr>
              <a:cxnSpLocks noChangeShapeType="1"/>
            </p:cNvCxnSpPr>
            <p:nvPr/>
          </p:nvCxnSpPr>
          <p:spPr bwMode="auto">
            <a:xfrm rot="10800000">
              <a:off x="240" y="768"/>
              <a:ext cx="576" cy="0"/>
            </a:xfrm>
            <a:prstGeom prst="straightConnector1">
              <a:avLst/>
            </a:prstGeom>
            <a:noFill/>
            <a:ln w="762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AutoShape 213"/>
            <p:cNvCxnSpPr>
              <a:cxnSpLocks noChangeShapeType="1"/>
            </p:cNvCxnSpPr>
            <p:nvPr/>
          </p:nvCxnSpPr>
          <p:spPr bwMode="auto">
            <a:xfrm rot="5400000">
              <a:off x="-1944" y="2952"/>
              <a:ext cx="4368" cy="0"/>
            </a:xfrm>
            <a:prstGeom prst="straightConnector1">
              <a:avLst/>
            </a:prstGeom>
            <a:noFill/>
            <a:ln w="762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18" name="Text Box 220"/>
          <p:cNvSpPr txBox="1">
            <a:spLocks noChangeArrowheads="1"/>
          </p:cNvSpPr>
          <p:nvPr/>
        </p:nvSpPr>
        <p:spPr bwMode="auto">
          <a:xfrm>
            <a:off x="853200" y="18705091"/>
            <a:ext cx="9787007" cy="25853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20000"/>
              </a:spcBef>
              <a:buFontTx/>
              <a:buBlip>
                <a:blip r:embed="rId2"/>
              </a:buBlip>
            </a:pPr>
            <a:r>
              <a:rPr lang="en-US" sz="2700" dirty="0" smtClean="0">
                <a:latin typeface="Verdana" pitchFamily="34" charset="0"/>
                <a:cs typeface="Times New Roman" pitchFamily="18" charset="0"/>
              </a:rPr>
              <a:t> Map-matching problems or spatial ambiguities </a:t>
            </a:r>
            <a:r>
              <a:rPr lang="en-US" sz="2700" dirty="0">
                <a:latin typeface="Verdana" pitchFamily="34" charset="0"/>
                <a:cs typeface="Times New Roman" pitchFamily="18" charset="0"/>
              </a:rPr>
              <a:t>occur when </a:t>
            </a:r>
            <a:r>
              <a:rPr lang="en-US" sz="2700" dirty="0" smtClean="0">
                <a:latin typeface="Verdana" pitchFamily="34" charset="0"/>
                <a:cs typeface="Times New Roman" pitchFamily="18" charset="0"/>
              </a:rPr>
              <a:t>GPS </a:t>
            </a:r>
            <a:r>
              <a:rPr lang="en-US" sz="2700" dirty="0">
                <a:latin typeface="Verdana" pitchFamily="34" charset="0"/>
                <a:cs typeface="Times New Roman" pitchFamily="18" charset="0"/>
              </a:rPr>
              <a:t>data points snap to </a:t>
            </a:r>
            <a:r>
              <a:rPr lang="en-US" sz="2700" dirty="0" smtClean="0">
                <a:latin typeface="Verdana" pitchFamily="34" charset="0"/>
                <a:cs typeface="Times New Roman" pitchFamily="18" charset="0"/>
              </a:rPr>
              <a:t>incorrect roadway </a:t>
            </a:r>
            <a:r>
              <a:rPr lang="en-US" sz="2700" dirty="0">
                <a:latin typeface="Verdana" pitchFamily="34" charset="0"/>
                <a:cs typeface="Times New Roman" pitchFamily="18" charset="0"/>
              </a:rPr>
              <a:t>centerlines due to </a:t>
            </a:r>
            <a:r>
              <a:rPr lang="en-US" sz="2700" dirty="0" smtClean="0">
                <a:latin typeface="Verdana" pitchFamily="34" charset="0"/>
                <a:cs typeface="Times New Roman" pitchFamily="18" charset="0"/>
              </a:rPr>
              <a:t>lack of accuracy in the digital cartography, the GPS measurements, or both, particularly at diverging/converging roads or intersections. </a:t>
            </a:r>
            <a:endParaRPr lang="en-US" sz="2700" dirty="0">
              <a:latin typeface="Verdana" pitchFamily="34" charset="0"/>
            </a:endParaRPr>
          </a:p>
        </p:txBody>
      </p:sp>
      <p:grpSp>
        <p:nvGrpSpPr>
          <p:cNvPr id="19" name="Group 377"/>
          <p:cNvGrpSpPr>
            <a:grpSpLocks noChangeAspect="1"/>
          </p:cNvGrpSpPr>
          <p:nvPr/>
        </p:nvGrpSpPr>
        <p:grpSpPr bwMode="auto">
          <a:xfrm>
            <a:off x="3709907" y="21213740"/>
            <a:ext cx="4093259" cy="3434260"/>
            <a:chOff x="1104" y="10560"/>
            <a:chExt cx="3456" cy="2928"/>
          </a:xfrm>
        </p:grpSpPr>
        <p:sp>
          <p:nvSpPr>
            <p:cNvPr id="21" name="Line 304"/>
            <p:cNvSpPr>
              <a:spLocks noChangeShapeType="1"/>
            </p:cNvSpPr>
            <p:nvPr/>
          </p:nvSpPr>
          <p:spPr bwMode="auto">
            <a:xfrm flipV="1">
              <a:off x="1104" y="10560"/>
              <a:ext cx="1392" cy="2160"/>
            </a:xfrm>
            <a:prstGeom prst="line">
              <a:avLst/>
            </a:prstGeom>
            <a:noFill/>
            <a:ln w="76200">
              <a:solidFill>
                <a:srgbClr val="71010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305"/>
            <p:cNvSpPr>
              <a:spLocks noChangeShapeType="1"/>
            </p:cNvSpPr>
            <p:nvPr/>
          </p:nvSpPr>
          <p:spPr bwMode="auto">
            <a:xfrm flipV="1">
              <a:off x="1680" y="10560"/>
              <a:ext cx="2208" cy="2928"/>
            </a:xfrm>
            <a:prstGeom prst="line">
              <a:avLst/>
            </a:prstGeom>
            <a:noFill/>
            <a:ln w="76200">
              <a:solidFill>
                <a:srgbClr val="71010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307"/>
            <p:cNvSpPr txBox="1">
              <a:spLocks noChangeArrowheads="1"/>
            </p:cNvSpPr>
            <p:nvPr/>
          </p:nvSpPr>
          <p:spPr bwMode="auto">
            <a:xfrm rot="18300000">
              <a:off x="1140" y="11652"/>
              <a:ext cx="7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Verdana" pitchFamily="34" charset="0"/>
                </a:rPr>
                <a:t>Road 1</a:t>
              </a:r>
            </a:p>
          </p:txBody>
        </p:sp>
        <p:sp>
          <p:nvSpPr>
            <p:cNvPr id="24" name="Text Box 308"/>
            <p:cNvSpPr txBox="1">
              <a:spLocks noChangeArrowheads="1"/>
            </p:cNvSpPr>
            <p:nvPr/>
          </p:nvSpPr>
          <p:spPr bwMode="auto">
            <a:xfrm rot="18300000">
              <a:off x="1572" y="12732"/>
              <a:ext cx="7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Verdana" pitchFamily="34" charset="0"/>
                </a:rPr>
                <a:t>Road 2</a:t>
              </a:r>
            </a:p>
          </p:txBody>
        </p:sp>
        <p:sp>
          <p:nvSpPr>
            <p:cNvPr id="25" name="Rectangle 309"/>
            <p:cNvSpPr>
              <a:spLocks noChangeArrowheads="1"/>
            </p:cNvSpPr>
            <p:nvPr/>
          </p:nvSpPr>
          <p:spPr bwMode="auto">
            <a:xfrm>
              <a:off x="1968" y="11184"/>
              <a:ext cx="144" cy="144"/>
            </a:xfrm>
            <a:prstGeom prst="rect">
              <a:avLst/>
            </a:prstGeom>
            <a:solidFill>
              <a:srgbClr val="99CC00"/>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310"/>
            <p:cNvSpPr>
              <a:spLocks noChangeArrowheads="1"/>
            </p:cNvSpPr>
            <p:nvPr/>
          </p:nvSpPr>
          <p:spPr bwMode="auto">
            <a:xfrm>
              <a:off x="2832" y="11712"/>
              <a:ext cx="192" cy="192"/>
            </a:xfrm>
            <a:prstGeom prst="triangle">
              <a:avLst>
                <a:gd name="adj" fmla="val 50000"/>
              </a:avLst>
            </a:prstGeom>
            <a:solidFill>
              <a:srgbClr val="99CC00"/>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311"/>
            <p:cNvSpPr>
              <a:spLocks noChangeArrowheads="1"/>
            </p:cNvSpPr>
            <p:nvPr/>
          </p:nvSpPr>
          <p:spPr bwMode="auto">
            <a:xfrm>
              <a:off x="3984" y="12384"/>
              <a:ext cx="192" cy="192"/>
            </a:xfrm>
            <a:prstGeom prst="ellipse">
              <a:avLst/>
            </a:prstGeom>
            <a:solidFill>
              <a:srgbClr val="99CC00"/>
            </a:solidFill>
            <a:ln w="2857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312"/>
            <p:cNvSpPr txBox="1">
              <a:spLocks noChangeArrowheads="1"/>
            </p:cNvSpPr>
            <p:nvPr/>
          </p:nvSpPr>
          <p:spPr bwMode="auto">
            <a:xfrm>
              <a:off x="3592" y="12595"/>
              <a:ext cx="968"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2200" dirty="0">
                  <a:latin typeface="Verdana" pitchFamily="34" charset="0"/>
                </a:rPr>
                <a:t>Measured</a:t>
              </a:r>
            </a:p>
            <a:p>
              <a:r>
                <a:rPr lang="en-US" sz="2200" dirty="0">
                  <a:latin typeface="Verdana" pitchFamily="34" charset="0"/>
                </a:rPr>
                <a:t>DGPS</a:t>
              </a:r>
            </a:p>
          </p:txBody>
        </p:sp>
        <p:sp>
          <p:nvSpPr>
            <p:cNvPr id="29" name="Text Box 313"/>
            <p:cNvSpPr txBox="1">
              <a:spLocks noChangeArrowheads="1"/>
            </p:cNvSpPr>
            <p:nvPr/>
          </p:nvSpPr>
          <p:spPr bwMode="auto">
            <a:xfrm>
              <a:off x="3024" y="11664"/>
              <a:ext cx="916"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2200" dirty="0">
                  <a:latin typeface="Verdana" pitchFamily="34" charset="0"/>
                </a:rPr>
                <a:t>Incorrect</a:t>
              </a:r>
            </a:p>
            <a:p>
              <a:r>
                <a:rPr lang="en-US" sz="2200" dirty="0">
                  <a:latin typeface="Verdana" pitchFamily="34" charset="0"/>
                </a:rPr>
                <a:t>Snap</a:t>
              </a:r>
            </a:p>
          </p:txBody>
        </p:sp>
        <p:sp>
          <p:nvSpPr>
            <p:cNvPr id="30" name="Text Box 314"/>
            <p:cNvSpPr txBox="1">
              <a:spLocks noChangeArrowheads="1"/>
            </p:cNvSpPr>
            <p:nvPr/>
          </p:nvSpPr>
          <p:spPr bwMode="auto">
            <a:xfrm>
              <a:off x="2160" y="11088"/>
              <a:ext cx="762"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2200">
                  <a:latin typeface="Verdana" pitchFamily="34" charset="0"/>
                </a:rPr>
                <a:t>Correct</a:t>
              </a:r>
            </a:p>
            <a:p>
              <a:r>
                <a:rPr lang="en-US" sz="2200">
                  <a:latin typeface="Verdana" pitchFamily="34" charset="0"/>
                </a:rPr>
                <a:t>Snap</a:t>
              </a:r>
            </a:p>
          </p:txBody>
        </p:sp>
      </p:grpSp>
      <p:sp>
        <p:nvSpPr>
          <p:cNvPr id="32" name="AutoShape 140"/>
          <p:cNvSpPr>
            <a:spLocks noChangeArrowheads="1"/>
          </p:cNvSpPr>
          <p:nvPr/>
        </p:nvSpPr>
        <p:spPr bwMode="auto">
          <a:xfrm>
            <a:off x="1109627" y="25066222"/>
            <a:ext cx="9428400" cy="608400"/>
          </a:xfrm>
          <a:prstGeom prst="roundRect">
            <a:avLst>
              <a:gd name="adj" fmla="val 50000"/>
            </a:avLst>
          </a:prstGeom>
          <a:solidFill>
            <a:srgbClr val="30602A"/>
          </a:solidFill>
          <a:ln>
            <a:noFill/>
          </a:ln>
          <a:effectLst>
            <a:outerShdw dist="251447" dir="2700000" algn="ctr" rotWithShape="0">
              <a:srgbClr val="787878"/>
            </a:outerShdw>
          </a:effectLst>
        </p:spPr>
        <p:txBody>
          <a:bodyPr wrap="none" lIns="32260" tIns="15575" rIns="32260" bIns="15575" anchor="ctr"/>
          <a:lstStyle/>
          <a:p>
            <a:pPr algn="ctr" defTabSz="303213" eaLnBrk="0" hangingPunct="0"/>
            <a:r>
              <a:rPr lang="en-US" sz="2900" b="1" dirty="0" smtClean="0">
                <a:solidFill>
                  <a:schemeClr val="bg1"/>
                </a:solidFill>
                <a:effectLst>
                  <a:outerShdw blurRad="38100" dist="38100" dir="2700000" algn="tl">
                    <a:srgbClr val="000000"/>
                  </a:outerShdw>
                </a:effectLst>
                <a:latin typeface="Verdana" pitchFamily="34" charset="0"/>
              </a:rPr>
              <a:t>REAL-TIME MAP-MATCHING ALGORITHM</a:t>
            </a:r>
            <a:endParaRPr lang="en-US" sz="2900" b="1" dirty="0">
              <a:solidFill>
                <a:schemeClr val="bg1"/>
              </a:solidFill>
              <a:effectLst>
                <a:outerShdw blurRad="38100" dist="38100" dir="2700000" algn="tl">
                  <a:srgbClr val="000000"/>
                </a:outerShdw>
              </a:effectLst>
              <a:latin typeface="Verdana" pitchFamily="34" charset="0"/>
            </a:endParaRPr>
          </a:p>
        </p:txBody>
      </p:sp>
      <p:grpSp>
        <p:nvGrpSpPr>
          <p:cNvPr id="33" name="Group 214"/>
          <p:cNvGrpSpPr>
            <a:grpSpLocks/>
          </p:cNvGrpSpPr>
          <p:nvPr/>
        </p:nvGrpSpPr>
        <p:grpSpPr bwMode="auto">
          <a:xfrm>
            <a:off x="495197" y="25364082"/>
            <a:ext cx="627577" cy="17114390"/>
            <a:chOff x="240" y="768"/>
            <a:chExt cx="576" cy="4368"/>
          </a:xfrm>
        </p:grpSpPr>
        <p:cxnSp>
          <p:nvCxnSpPr>
            <p:cNvPr id="34" name="AutoShape 212"/>
            <p:cNvCxnSpPr>
              <a:cxnSpLocks noChangeShapeType="1"/>
            </p:cNvCxnSpPr>
            <p:nvPr/>
          </p:nvCxnSpPr>
          <p:spPr bwMode="auto">
            <a:xfrm rot="10800000">
              <a:off x="240" y="768"/>
              <a:ext cx="576" cy="0"/>
            </a:xfrm>
            <a:prstGeom prst="straightConnector1">
              <a:avLst/>
            </a:prstGeom>
            <a:noFill/>
            <a:ln w="762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AutoShape 213"/>
            <p:cNvCxnSpPr>
              <a:cxnSpLocks noChangeShapeType="1"/>
            </p:cNvCxnSpPr>
            <p:nvPr/>
          </p:nvCxnSpPr>
          <p:spPr bwMode="auto">
            <a:xfrm rot="5400000">
              <a:off x="-1944" y="2952"/>
              <a:ext cx="4368" cy="0"/>
            </a:xfrm>
            <a:prstGeom prst="straightConnector1">
              <a:avLst/>
            </a:prstGeom>
            <a:noFill/>
            <a:ln w="762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pic>
        <p:nvPicPr>
          <p:cNvPr id="1026" name="Imagen 1"/>
          <p:cNvPicPr>
            <a:picLocks noChangeAspect="1" noChangeArrowheads="1"/>
          </p:cNvPicPr>
          <p:nvPr/>
        </p:nvPicPr>
        <p:blipFill>
          <a:blip r:embed="rId3"/>
          <a:srcRect/>
          <a:stretch>
            <a:fillRect/>
          </a:stretch>
        </p:blipFill>
        <p:spPr bwMode="auto">
          <a:xfrm>
            <a:off x="688223" y="31262706"/>
            <a:ext cx="5164824" cy="5575007"/>
          </a:xfrm>
          <a:prstGeom prst="rect">
            <a:avLst/>
          </a:prstGeom>
          <a:noFill/>
          <a:ln w="9525">
            <a:noFill/>
            <a:miter lim="800000"/>
            <a:headEnd/>
            <a:tailEnd/>
          </a:ln>
        </p:spPr>
      </p:pic>
      <p:sp>
        <p:nvSpPr>
          <p:cNvPr id="37" name="AutoShape 203"/>
          <p:cNvSpPr>
            <a:spLocks noChangeArrowheads="1"/>
          </p:cNvSpPr>
          <p:nvPr/>
        </p:nvSpPr>
        <p:spPr bwMode="auto">
          <a:xfrm>
            <a:off x="11876400" y="40706832"/>
            <a:ext cx="17528400" cy="609600"/>
          </a:xfrm>
          <a:prstGeom prst="roundRect">
            <a:avLst>
              <a:gd name="adj" fmla="val 50000"/>
            </a:avLst>
          </a:prstGeom>
          <a:solidFill>
            <a:srgbClr val="30602A"/>
          </a:solidFill>
          <a:ln>
            <a:noFill/>
          </a:ln>
          <a:effectLst>
            <a:outerShdw dist="251447" dir="2700000" algn="ctr" rotWithShape="0">
              <a:srgbClr val="787878"/>
            </a:outerShdw>
          </a:effectLst>
        </p:spPr>
        <p:txBody>
          <a:bodyPr lIns="32260" tIns="15575" rIns="32260" bIns="15575" anchor="ctr"/>
          <a:lstStyle/>
          <a:p>
            <a:pPr algn="ctr" defTabSz="303213" eaLnBrk="0" hangingPunct="0">
              <a:defRPr/>
            </a:pPr>
            <a:r>
              <a:rPr lang="en-US" sz="2900" b="1" dirty="0">
                <a:solidFill>
                  <a:srgbClr val="FAFD00"/>
                </a:solidFill>
                <a:effectLst>
                  <a:outerShdw blurRad="38100" dist="38100" dir="2700000" algn="tl">
                    <a:srgbClr val="000000"/>
                  </a:outerShdw>
                </a:effectLst>
                <a:latin typeface="Verdana" pitchFamily="34" charset="0"/>
              </a:rPr>
              <a:t>	</a:t>
            </a:r>
            <a:r>
              <a:rPr lang="en-US" sz="2900" b="1" dirty="0">
                <a:solidFill>
                  <a:schemeClr val="bg1"/>
                </a:solidFill>
                <a:effectLst>
                  <a:outerShdw blurRad="38100" dist="38100" dir="2700000" algn="tl">
                    <a:srgbClr val="000000"/>
                  </a:outerShdw>
                </a:effectLst>
                <a:latin typeface="Verdana" pitchFamily="34" charset="0"/>
              </a:rPr>
              <a:t>ACKNOWLEDGEMENTS</a:t>
            </a:r>
          </a:p>
        </p:txBody>
      </p:sp>
      <p:sp>
        <p:nvSpPr>
          <p:cNvPr id="38" name="Text Box 204"/>
          <p:cNvSpPr txBox="1">
            <a:spLocks noChangeArrowheads="1"/>
          </p:cNvSpPr>
          <p:nvPr/>
        </p:nvSpPr>
        <p:spPr bwMode="auto">
          <a:xfrm>
            <a:off x="11710963" y="41573670"/>
            <a:ext cx="17788063" cy="833364"/>
          </a:xfrm>
          <a:prstGeom prst="rect">
            <a:avLst/>
          </a:prstGeom>
          <a:noFill/>
          <a:ln w="9525">
            <a:noFill/>
            <a:miter lim="800000"/>
            <a:headEnd/>
            <a:tailEnd/>
          </a:ln>
          <a:effectLst/>
        </p:spPr>
        <p:txBody>
          <a:bodyPr wrap="square" lIns="63304" tIns="31652" rIns="63304" bIns="31652">
            <a:spAutoFit/>
          </a:bodyPr>
          <a:lstStyle/>
          <a:p>
            <a:pPr algn="just" defTabSz="633413">
              <a:spcBef>
                <a:spcPct val="20000"/>
              </a:spcBef>
              <a:buFontTx/>
              <a:buBlip>
                <a:blip r:embed="rId2"/>
              </a:buBlip>
            </a:pPr>
            <a:r>
              <a:rPr lang="en-US" sz="2500" dirty="0">
                <a:latin typeface="Verdana" pitchFamily="34" charset="0"/>
              </a:rPr>
              <a:t> </a:t>
            </a:r>
            <a:r>
              <a:rPr lang="en-US" sz="2500" dirty="0" smtClean="0">
                <a:latin typeface="Verdana" pitchFamily="34" charset="0"/>
                <a:cs typeface="Times New Roman" pitchFamily="18" charset="0"/>
              </a:rPr>
              <a:t>This research has been supported by the Chilean National Fund for Scientific and Technological Development (FONDECYT </a:t>
            </a:r>
            <a:r>
              <a:rPr lang="en-US" sz="2500" smtClean="0">
                <a:latin typeface="Verdana" pitchFamily="34" charset="0"/>
                <a:cs typeface="Times New Roman" pitchFamily="18" charset="0"/>
              </a:rPr>
              <a:t>1070386</a:t>
            </a:r>
            <a:r>
              <a:rPr lang="en-US" sz="2500" smtClean="0">
                <a:latin typeface="Verdana" pitchFamily="34" charset="0"/>
                <a:cs typeface="Times New Roman" pitchFamily="18" charset="0"/>
              </a:rPr>
              <a:t>).</a:t>
            </a:r>
            <a:endParaRPr lang="en-US" sz="2500" dirty="0" smtClean="0">
              <a:latin typeface="Verdana" pitchFamily="34" charset="0"/>
              <a:cs typeface="Times New Roman" pitchFamily="18" charset="0"/>
            </a:endParaRPr>
          </a:p>
        </p:txBody>
      </p:sp>
      <p:grpSp>
        <p:nvGrpSpPr>
          <p:cNvPr id="39" name="Group 245"/>
          <p:cNvGrpSpPr>
            <a:grpSpLocks/>
          </p:cNvGrpSpPr>
          <p:nvPr/>
        </p:nvGrpSpPr>
        <p:grpSpPr bwMode="auto">
          <a:xfrm>
            <a:off x="11289714" y="40978274"/>
            <a:ext cx="578639" cy="1571636"/>
            <a:chOff x="6384" y="3168"/>
            <a:chExt cx="432" cy="10272"/>
          </a:xfrm>
        </p:grpSpPr>
        <p:cxnSp>
          <p:nvCxnSpPr>
            <p:cNvPr id="40" name="AutoShape 246"/>
            <p:cNvCxnSpPr>
              <a:cxnSpLocks noChangeShapeType="1"/>
            </p:cNvCxnSpPr>
            <p:nvPr/>
          </p:nvCxnSpPr>
          <p:spPr bwMode="auto">
            <a:xfrm rot="10800000">
              <a:off x="6384" y="3168"/>
              <a:ext cx="432" cy="0"/>
            </a:xfrm>
            <a:prstGeom prst="straightConnector1">
              <a:avLst/>
            </a:prstGeom>
            <a:noFill/>
            <a:ln w="76200">
              <a:solidFill>
                <a:srgbClr val="002060"/>
              </a:solidFill>
              <a:round/>
              <a:headEnd/>
              <a:tailEnd/>
            </a:ln>
            <a:effectLst/>
          </p:spPr>
        </p:cxnSp>
        <p:cxnSp>
          <p:nvCxnSpPr>
            <p:cNvPr id="41" name="AutoShape 247"/>
            <p:cNvCxnSpPr>
              <a:cxnSpLocks noChangeShapeType="1"/>
            </p:cNvCxnSpPr>
            <p:nvPr/>
          </p:nvCxnSpPr>
          <p:spPr bwMode="auto">
            <a:xfrm rot="5400000">
              <a:off x="1248" y="8304"/>
              <a:ext cx="10272" cy="0"/>
            </a:xfrm>
            <a:prstGeom prst="straightConnector1">
              <a:avLst/>
            </a:prstGeom>
            <a:noFill/>
            <a:ln w="76200">
              <a:solidFill>
                <a:srgbClr val="002060"/>
              </a:solidFill>
              <a:round/>
              <a:headEnd/>
              <a:tailEnd/>
            </a:ln>
            <a:effectLst/>
          </p:spPr>
        </p:cxnSp>
      </p:grpSp>
      <p:pic>
        <p:nvPicPr>
          <p:cNvPr id="1027" name="Picture 3" descr="MMAExampleFigure4"/>
          <p:cNvPicPr>
            <a:picLocks noChangeAspect="1" noChangeArrowheads="1"/>
          </p:cNvPicPr>
          <p:nvPr/>
        </p:nvPicPr>
        <p:blipFill>
          <a:blip r:embed="rId4"/>
          <a:srcRect l="2156" t="2309" r="41812" b="18845"/>
          <a:stretch>
            <a:fillRect/>
          </a:stretch>
        </p:blipFill>
        <p:spPr bwMode="auto">
          <a:xfrm>
            <a:off x="5794316" y="36223739"/>
            <a:ext cx="5202267" cy="4111593"/>
          </a:xfrm>
          <a:prstGeom prst="rect">
            <a:avLst/>
          </a:prstGeom>
          <a:noFill/>
          <a:ln w="9525">
            <a:noFill/>
            <a:miter lim="800000"/>
            <a:headEnd/>
            <a:tailEnd/>
          </a:ln>
        </p:spPr>
      </p:pic>
      <p:sp>
        <p:nvSpPr>
          <p:cNvPr id="42" name="Text Box 220"/>
          <p:cNvSpPr txBox="1">
            <a:spLocks noChangeArrowheads="1"/>
          </p:cNvSpPr>
          <p:nvPr/>
        </p:nvSpPr>
        <p:spPr bwMode="auto">
          <a:xfrm>
            <a:off x="495197" y="38049316"/>
            <a:ext cx="5143536" cy="18374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20000"/>
              </a:spcBef>
            </a:pPr>
            <a:r>
              <a:rPr lang="en-US" sz="2700" b="1" dirty="0" smtClean="0">
                <a:latin typeface="Verdana" pitchFamily="34" charset="0"/>
                <a:cs typeface="Times New Roman" pitchFamily="18" charset="0"/>
              </a:rPr>
              <a:t>Example of a spatial ambiguity resolution at a diverging </a:t>
            </a:r>
            <a:r>
              <a:rPr lang="en-US" sz="2700" b="1" dirty="0" smtClean="0">
                <a:latin typeface="Verdana" pitchFamily="34" charset="0"/>
                <a:cs typeface="Times New Roman" pitchFamily="18" charset="0"/>
              </a:rPr>
              <a:t>road</a:t>
            </a:r>
          </a:p>
          <a:p>
            <a:pPr algn="ctr">
              <a:spcBef>
                <a:spcPct val="20000"/>
              </a:spcBef>
            </a:pPr>
            <a:endParaRPr lang="en-US" sz="2700" dirty="0" smtClean="0">
              <a:latin typeface="Verdana" pitchFamily="34" charset="0"/>
              <a:cs typeface="Times New Roman" pitchFamily="18" charset="0"/>
            </a:endParaRPr>
          </a:p>
        </p:txBody>
      </p:sp>
      <p:sp>
        <p:nvSpPr>
          <p:cNvPr id="43" name="Text Box 220"/>
          <p:cNvSpPr txBox="1">
            <a:spLocks noChangeArrowheads="1"/>
          </p:cNvSpPr>
          <p:nvPr/>
        </p:nvSpPr>
        <p:spPr bwMode="auto">
          <a:xfrm>
            <a:off x="5924485" y="31905648"/>
            <a:ext cx="5143536" cy="28346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20000"/>
              </a:spcBef>
            </a:pPr>
            <a:r>
              <a:rPr lang="en-US" sz="2700" b="1" dirty="0" smtClean="0">
                <a:latin typeface="Verdana" pitchFamily="34" charset="0"/>
                <a:cs typeface="Times New Roman" pitchFamily="18" charset="0"/>
              </a:rPr>
              <a:t>Flow diagram of the real-time map-matching algorithm</a:t>
            </a:r>
            <a:r>
              <a:rPr lang="en-US" sz="2700" dirty="0" smtClean="0">
                <a:latin typeface="Verdana" pitchFamily="34" charset="0"/>
                <a:cs typeface="Times New Roman" pitchFamily="18" charset="0"/>
              </a:rPr>
              <a:t>.</a:t>
            </a:r>
          </a:p>
          <a:p>
            <a:pPr algn="just">
              <a:spcBef>
                <a:spcPct val="20000"/>
              </a:spcBef>
            </a:pPr>
            <a:endParaRPr lang="en-US" sz="2700" dirty="0" smtClean="0">
              <a:latin typeface="Verdana" pitchFamily="34" charset="0"/>
              <a:cs typeface="Times New Roman" pitchFamily="18" charset="0"/>
            </a:endParaRPr>
          </a:p>
          <a:p>
            <a:pPr algn="just">
              <a:spcBef>
                <a:spcPct val="20000"/>
              </a:spcBef>
            </a:pPr>
            <a:endParaRPr lang="en-US" sz="2700" dirty="0" smtClean="0">
              <a:latin typeface="Verdana" pitchFamily="34" charset="0"/>
              <a:cs typeface="Times New Roman" pitchFamily="18" charset="0"/>
            </a:endParaRPr>
          </a:p>
          <a:p>
            <a:pPr algn="just">
              <a:spcBef>
                <a:spcPct val="20000"/>
              </a:spcBef>
              <a:buFontTx/>
              <a:buBlip>
                <a:blip r:embed="rId2"/>
              </a:buBlip>
            </a:pPr>
            <a:endParaRPr lang="en-US" sz="2700" dirty="0">
              <a:latin typeface="Verdana" pitchFamily="34" charset="0"/>
            </a:endParaRPr>
          </a:p>
        </p:txBody>
      </p:sp>
      <p:pic>
        <p:nvPicPr>
          <p:cNvPr id="1028" name="Picture 4" descr="ImplementationIssueFigure5"/>
          <p:cNvPicPr>
            <a:picLocks noChangeAspect="1" noChangeArrowheads="1"/>
          </p:cNvPicPr>
          <p:nvPr/>
        </p:nvPicPr>
        <p:blipFill>
          <a:blip r:embed="rId5"/>
          <a:srcRect l="4695" t="16525" r="47281" b="30096"/>
          <a:stretch>
            <a:fillRect/>
          </a:stretch>
        </p:blipFill>
        <p:spPr bwMode="auto">
          <a:xfrm>
            <a:off x="12639657" y="8195997"/>
            <a:ext cx="5618808" cy="3507764"/>
          </a:xfrm>
          <a:prstGeom prst="rect">
            <a:avLst/>
          </a:prstGeom>
          <a:noFill/>
          <a:ln w="9525">
            <a:noFill/>
            <a:miter lim="800000"/>
            <a:headEnd/>
            <a:tailEnd/>
          </a:ln>
        </p:spPr>
      </p:pic>
      <p:sp>
        <p:nvSpPr>
          <p:cNvPr id="45" name="Text Box 220"/>
          <p:cNvSpPr txBox="1">
            <a:spLocks noChangeArrowheads="1"/>
          </p:cNvSpPr>
          <p:nvPr/>
        </p:nvSpPr>
        <p:spPr bwMode="auto">
          <a:xfrm>
            <a:off x="11639525" y="11974446"/>
            <a:ext cx="8167644"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20000"/>
              </a:spcBef>
              <a:buFontTx/>
              <a:buBlip>
                <a:blip r:embed="rId2"/>
              </a:buBlip>
            </a:pPr>
            <a:r>
              <a:rPr lang="en-US" sz="2700" dirty="0" smtClean="0">
                <a:latin typeface="Verdana" pitchFamily="34" charset="0"/>
                <a:cs typeface="Times New Roman" pitchFamily="18" charset="0"/>
              </a:rPr>
              <a:t> Example of an unsolved spatial mismatch. </a:t>
            </a:r>
            <a:endParaRPr lang="en-US" sz="2700" dirty="0">
              <a:latin typeface="Verdana" pitchFamily="34" charset="0"/>
            </a:endParaRPr>
          </a:p>
        </p:txBody>
      </p:sp>
      <p:sp>
        <p:nvSpPr>
          <p:cNvPr id="48" name="Text Box 220"/>
          <p:cNvSpPr txBox="1">
            <a:spLocks noChangeArrowheads="1"/>
          </p:cNvSpPr>
          <p:nvPr/>
        </p:nvSpPr>
        <p:spPr bwMode="auto">
          <a:xfrm>
            <a:off x="20712151" y="7831042"/>
            <a:ext cx="8929750"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20000"/>
              </a:spcBef>
              <a:buFontTx/>
              <a:buBlip>
                <a:blip r:embed="rId2"/>
              </a:buBlip>
            </a:pPr>
            <a:r>
              <a:rPr lang="en-US" sz="2700" dirty="0" smtClean="0">
                <a:latin typeface="Verdana" pitchFamily="34" charset="0"/>
                <a:cs typeface="Times New Roman" pitchFamily="18" charset="0"/>
              </a:rPr>
              <a:t> Feasibility examination between pair of points</a:t>
            </a:r>
            <a:endParaRPr lang="en-US" sz="2700" dirty="0">
              <a:latin typeface="Verdana" pitchFamily="34" charset="0"/>
            </a:endParaRPr>
          </a:p>
        </p:txBody>
      </p:sp>
      <p:sp>
        <p:nvSpPr>
          <p:cNvPr id="49" name="AutoShape 140"/>
          <p:cNvSpPr>
            <a:spLocks noChangeArrowheads="1"/>
          </p:cNvSpPr>
          <p:nvPr/>
        </p:nvSpPr>
        <p:spPr bwMode="auto">
          <a:xfrm>
            <a:off x="11877715" y="13331768"/>
            <a:ext cx="17602260" cy="578055"/>
          </a:xfrm>
          <a:prstGeom prst="roundRect">
            <a:avLst>
              <a:gd name="adj" fmla="val 50000"/>
            </a:avLst>
          </a:prstGeom>
          <a:solidFill>
            <a:srgbClr val="30602A"/>
          </a:solidFill>
          <a:ln>
            <a:noFill/>
          </a:ln>
          <a:effectLst>
            <a:outerShdw dist="251447" dir="2700000" algn="ctr" rotWithShape="0">
              <a:srgbClr val="787878"/>
            </a:outerShdw>
          </a:effectLst>
        </p:spPr>
        <p:txBody>
          <a:bodyPr wrap="none" lIns="32260" tIns="15575" rIns="32260" bIns="15575" anchor="ctr"/>
          <a:lstStyle/>
          <a:p>
            <a:pPr algn="ctr" defTabSz="303213" eaLnBrk="0" hangingPunct="0"/>
            <a:r>
              <a:rPr lang="en-US" sz="2900" b="1" dirty="0" smtClean="0">
                <a:solidFill>
                  <a:schemeClr val="bg1"/>
                </a:solidFill>
                <a:effectLst>
                  <a:outerShdw blurRad="38100" dist="38100" dir="2700000" algn="tl">
                    <a:srgbClr val="000000"/>
                  </a:outerShdw>
                </a:effectLst>
                <a:latin typeface="Verdana" pitchFamily="34" charset="0"/>
              </a:rPr>
              <a:t>COMPUTATIONAL APPLICATION</a:t>
            </a:r>
            <a:endParaRPr lang="en-US" sz="2900" b="1" dirty="0">
              <a:solidFill>
                <a:schemeClr val="bg1"/>
              </a:solidFill>
              <a:effectLst>
                <a:outerShdw blurRad="38100" dist="38100" dir="2700000" algn="tl">
                  <a:srgbClr val="000000"/>
                </a:outerShdw>
              </a:effectLst>
              <a:latin typeface="Verdana" pitchFamily="34" charset="0"/>
            </a:endParaRPr>
          </a:p>
        </p:txBody>
      </p:sp>
      <p:grpSp>
        <p:nvGrpSpPr>
          <p:cNvPr id="50" name="Group 214"/>
          <p:cNvGrpSpPr>
            <a:grpSpLocks/>
          </p:cNvGrpSpPr>
          <p:nvPr/>
        </p:nvGrpSpPr>
        <p:grpSpPr bwMode="auto">
          <a:xfrm>
            <a:off x="11275200" y="13629626"/>
            <a:ext cx="608527" cy="21776484"/>
            <a:chOff x="240" y="768"/>
            <a:chExt cx="576" cy="4368"/>
          </a:xfrm>
        </p:grpSpPr>
        <p:cxnSp>
          <p:nvCxnSpPr>
            <p:cNvPr id="51" name="AutoShape 212"/>
            <p:cNvCxnSpPr>
              <a:cxnSpLocks noChangeShapeType="1"/>
            </p:cNvCxnSpPr>
            <p:nvPr/>
          </p:nvCxnSpPr>
          <p:spPr bwMode="auto">
            <a:xfrm rot="10800000">
              <a:off x="240" y="768"/>
              <a:ext cx="576" cy="0"/>
            </a:xfrm>
            <a:prstGeom prst="straightConnector1">
              <a:avLst/>
            </a:prstGeom>
            <a:noFill/>
            <a:ln w="762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2" name="AutoShape 213"/>
            <p:cNvCxnSpPr>
              <a:cxnSpLocks noChangeShapeType="1"/>
            </p:cNvCxnSpPr>
            <p:nvPr/>
          </p:nvCxnSpPr>
          <p:spPr bwMode="auto">
            <a:xfrm rot="5400000">
              <a:off x="-1944" y="2952"/>
              <a:ext cx="4368" cy="0"/>
            </a:xfrm>
            <a:prstGeom prst="straightConnector1">
              <a:avLst/>
            </a:prstGeom>
            <a:noFill/>
            <a:ln w="762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53" name="Text Box 30"/>
          <p:cNvSpPr txBox="1">
            <a:spLocks noChangeArrowheads="1"/>
          </p:cNvSpPr>
          <p:nvPr/>
        </p:nvSpPr>
        <p:spPr bwMode="auto">
          <a:xfrm>
            <a:off x="11925277" y="14260462"/>
            <a:ext cx="6286544" cy="548666"/>
          </a:xfrm>
          <a:prstGeom prst="rect">
            <a:avLst/>
          </a:prstGeom>
          <a:noFill/>
          <a:ln w="9525">
            <a:noFill/>
            <a:miter lim="800000"/>
            <a:headEnd/>
            <a:tailEnd/>
          </a:ln>
          <a:effectLst/>
        </p:spPr>
        <p:txBody>
          <a:bodyPr wrap="square" lIns="86160" tIns="43080" rIns="86160" bIns="43080">
            <a:spAutoFit/>
          </a:bodyPr>
          <a:lstStyle/>
          <a:p>
            <a:pPr algn="ctr" defTabSz="862013">
              <a:spcBef>
                <a:spcPct val="20000"/>
              </a:spcBef>
            </a:pPr>
            <a:r>
              <a:rPr lang="en-US" sz="3000" b="1" dirty="0" smtClean="0">
                <a:solidFill>
                  <a:srgbClr val="8D0108"/>
                </a:solidFill>
                <a:latin typeface="Verdana" pitchFamily="34" charset="0"/>
                <a:cs typeface="Times New Roman" pitchFamily="18" charset="0"/>
              </a:rPr>
              <a:t>Spatial Datasets</a:t>
            </a:r>
            <a:endParaRPr lang="en-US" sz="3000" dirty="0">
              <a:latin typeface="Verdana" pitchFamily="34" charset="0"/>
            </a:endParaRPr>
          </a:p>
        </p:txBody>
      </p:sp>
      <p:pic>
        <p:nvPicPr>
          <p:cNvPr id="1032" name="Imagen 55" descr="Mediciones U Mall1"/>
          <p:cNvPicPr>
            <a:picLocks noChangeAspect="1" noChangeArrowheads="1"/>
          </p:cNvPicPr>
          <p:nvPr/>
        </p:nvPicPr>
        <p:blipFill>
          <a:blip r:embed="rId6"/>
          <a:srcRect l="55658" b="31673"/>
          <a:stretch>
            <a:fillRect/>
          </a:stretch>
        </p:blipFill>
        <p:spPr bwMode="auto">
          <a:xfrm>
            <a:off x="11639525" y="15419965"/>
            <a:ext cx="2456600" cy="2730688"/>
          </a:xfrm>
          <a:prstGeom prst="rect">
            <a:avLst/>
          </a:prstGeom>
          <a:noFill/>
        </p:spPr>
      </p:pic>
      <p:pic>
        <p:nvPicPr>
          <p:cNvPr id="1031" name="Imagen 77" descr="Ruta 74"/>
          <p:cNvPicPr>
            <a:picLocks noChangeAspect="1" noChangeArrowheads="1"/>
          </p:cNvPicPr>
          <p:nvPr/>
        </p:nvPicPr>
        <p:blipFill>
          <a:blip r:embed="rId7"/>
          <a:srcRect t="40456" r="58318"/>
          <a:stretch>
            <a:fillRect/>
          </a:stretch>
        </p:blipFill>
        <p:spPr bwMode="auto">
          <a:xfrm>
            <a:off x="14573257" y="15371540"/>
            <a:ext cx="2209303" cy="2774757"/>
          </a:xfrm>
          <a:prstGeom prst="rect">
            <a:avLst/>
          </a:prstGeom>
          <a:noFill/>
        </p:spPr>
      </p:pic>
      <p:pic>
        <p:nvPicPr>
          <p:cNvPr id="1030" name="24 Imagen" descr="Portage 019.PNG"/>
          <p:cNvPicPr>
            <a:picLocks noChangeAspect="1" noChangeArrowheads="1"/>
          </p:cNvPicPr>
          <p:nvPr/>
        </p:nvPicPr>
        <p:blipFill>
          <a:blip r:embed="rId8"/>
          <a:srcRect t="-4799" r="59184" b="42451"/>
          <a:stretch>
            <a:fillRect/>
          </a:stretch>
        </p:blipFill>
        <p:spPr bwMode="auto">
          <a:xfrm>
            <a:off x="17140251" y="15491403"/>
            <a:ext cx="2435581" cy="2624763"/>
          </a:xfrm>
          <a:prstGeom prst="rect">
            <a:avLst/>
          </a:prstGeom>
          <a:noFill/>
        </p:spPr>
      </p:pic>
      <p:sp>
        <p:nvSpPr>
          <p:cNvPr id="1033" name="Rectangle 9"/>
          <p:cNvSpPr>
            <a:spLocks noChangeArrowheads="1"/>
          </p:cNvSpPr>
          <p:nvPr/>
        </p:nvSpPr>
        <p:spPr bwMode="auto">
          <a:xfrm>
            <a:off x="0" y="0"/>
            <a:ext cx="3027997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L"/>
          </a:p>
        </p:txBody>
      </p:sp>
      <p:sp>
        <p:nvSpPr>
          <p:cNvPr id="1034" name="Rectangle 10"/>
          <p:cNvSpPr>
            <a:spLocks noChangeArrowheads="1"/>
          </p:cNvSpPr>
          <p:nvPr/>
        </p:nvSpPr>
        <p:spPr bwMode="auto">
          <a:xfrm>
            <a:off x="0" y="260985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L"/>
          </a:p>
        </p:txBody>
      </p:sp>
      <p:sp>
        <p:nvSpPr>
          <p:cNvPr id="58" name="Text Box 220"/>
          <p:cNvSpPr txBox="1">
            <a:spLocks noChangeArrowheads="1"/>
          </p:cNvSpPr>
          <p:nvPr/>
        </p:nvSpPr>
        <p:spPr bwMode="auto">
          <a:xfrm>
            <a:off x="11925277" y="18475304"/>
            <a:ext cx="2428892"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20000"/>
              </a:spcBef>
            </a:pPr>
            <a:r>
              <a:rPr lang="en-US" sz="2100" b="1" dirty="0" smtClean="0">
                <a:latin typeface="Verdana" pitchFamily="34" charset="0"/>
                <a:cs typeface="Times New Roman" pitchFamily="18" charset="0"/>
              </a:rPr>
              <a:t>Valparaiso, Chile</a:t>
            </a:r>
          </a:p>
          <a:p>
            <a:pPr marL="457200" indent="-457200" algn="just">
              <a:spcBef>
                <a:spcPct val="20000"/>
              </a:spcBef>
            </a:pPr>
            <a:r>
              <a:rPr lang="en-US" sz="2100" b="1" dirty="0" smtClean="0">
                <a:latin typeface="Verdana" pitchFamily="34" charset="0"/>
                <a:cs typeface="Times New Roman" pitchFamily="18" charset="0"/>
              </a:rPr>
              <a:t>Scale: 1,500</a:t>
            </a:r>
          </a:p>
          <a:p>
            <a:pPr marL="457200" indent="-457200" algn="just">
              <a:spcBef>
                <a:spcPct val="20000"/>
              </a:spcBef>
            </a:pPr>
            <a:endParaRPr lang="en-US" sz="2100" b="1" dirty="0">
              <a:latin typeface="Verdana" pitchFamily="34" charset="0"/>
            </a:endParaRPr>
          </a:p>
        </p:txBody>
      </p:sp>
      <p:sp>
        <p:nvSpPr>
          <p:cNvPr id="59" name="Text Box 30"/>
          <p:cNvSpPr txBox="1">
            <a:spLocks noChangeArrowheads="1"/>
          </p:cNvSpPr>
          <p:nvPr/>
        </p:nvSpPr>
        <p:spPr bwMode="auto">
          <a:xfrm>
            <a:off x="21569407" y="14260462"/>
            <a:ext cx="6286544" cy="548666"/>
          </a:xfrm>
          <a:prstGeom prst="rect">
            <a:avLst/>
          </a:prstGeom>
          <a:noFill/>
          <a:ln w="9525">
            <a:noFill/>
            <a:miter lim="800000"/>
            <a:headEnd/>
            <a:tailEnd/>
          </a:ln>
          <a:effectLst/>
        </p:spPr>
        <p:txBody>
          <a:bodyPr wrap="square" lIns="86160" tIns="43080" rIns="86160" bIns="43080">
            <a:spAutoFit/>
          </a:bodyPr>
          <a:lstStyle/>
          <a:p>
            <a:pPr algn="ctr" defTabSz="862013">
              <a:spcBef>
                <a:spcPct val="20000"/>
              </a:spcBef>
            </a:pPr>
            <a:r>
              <a:rPr lang="en-US" sz="3000" b="1" dirty="0" smtClean="0">
                <a:solidFill>
                  <a:srgbClr val="8D0108"/>
                </a:solidFill>
                <a:latin typeface="Verdana" pitchFamily="34" charset="0"/>
                <a:cs typeface="Times New Roman" pitchFamily="18" charset="0"/>
              </a:rPr>
              <a:t>Algorithmic Parameters</a:t>
            </a:r>
            <a:endParaRPr lang="en-US" sz="3000" dirty="0">
              <a:latin typeface="Verdana" pitchFamily="34" charset="0"/>
            </a:endParaRPr>
          </a:p>
        </p:txBody>
      </p:sp>
      <p:pic>
        <p:nvPicPr>
          <p:cNvPr id="1035" name="Picture 11"/>
          <p:cNvPicPr>
            <a:picLocks noChangeAspect="1" noChangeArrowheads="1"/>
          </p:cNvPicPr>
          <p:nvPr/>
        </p:nvPicPr>
        <p:blipFill>
          <a:blip r:embed="rId9"/>
          <a:srcRect r="9009" b="3853"/>
          <a:stretch>
            <a:fillRect/>
          </a:stretch>
        </p:blipFill>
        <p:spPr bwMode="auto">
          <a:xfrm>
            <a:off x="19997771" y="15397208"/>
            <a:ext cx="10608534" cy="4065414"/>
          </a:xfrm>
          <a:prstGeom prst="rect">
            <a:avLst/>
          </a:prstGeom>
          <a:noFill/>
          <a:ln w="9525">
            <a:noFill/>
            <a:miter lim="800000"/>
            <a:headEnd/>
            <a:tailEnd/>
          </a:ln>
          <a:effectLst/>
        </p:spPr>
      </p:pic>
      <p:sp>
        <p:nvSpPr>
          <p:cNvPr id="61" name="Text Box 30"/>
          <p:cNvSpPr txBox="1">
            <a:spLocks noChangeArrowheads="1"/>
          </p:cNvSpPr>
          <p:nvPr/>
        </p:nvSpPr>
        <p:spPr bwMode="auto">
          <a:xfrm>
            <a:off x="18354697" y="19975502"/>
            <a:ext cx="11215766" cy="1102664"/>
          </a:xfrm>
          <a:prstGeom prst="rect">
            <a:avLst/>
          </a:prstGeom>
          <a:noFill/>
          <a:ln w="9525">
            <a:noFill/>
            <a:miter lim="800000"/>
            <a:headEnd/>
            <a:tailEnd/>
          </a:ln>
          <a:effectLst/>
        </p:spPr>
        <p:txBody>
          <a:bodyPr wrap="square" lIns="86160" tIns="43080" rIns="86160" bIns="43080">
            <a:spAutoFit/>
          </a:bodyPr>
          <a:lstStyle/>
          <a:p>
            <a:pPr algn="ctr" defTabSz="862013">
              <a:spcBef>
                <a:spcPct val="20000"/>
              </a:spcBef>
            </a:pPr>
            <a:r>
              <a:rPr lang="en-US" sz="3000" b="1" dirty="0" smtClean="0">
                <a:solidFill>
                  <a:srgbClr val="8D0108"/>
                </a:solidFill>
                <a:latin typeface="Verdana" pitchFamily="34" charset="0"/>
                <a:cs typeface="Times New Roman" pitchFamily="18" charset="0"/>
              </a:rPr>
              <a:t>Comparison Analysis: Post-Processing </a:t>
            </a:r>
            <a:r>
              <a:rPr lang="en-US" sz="3000" b="1" dirty="0" smtClean="0">
                <a:solidFill>
                  <a:srgbClr val="8D0108"/>
                </a:solidFill>
                <a:latin typeface="Verdana" pitchFamily="34" charset="0"/>
                <a:cs typeface="Times New Roman" pitchFamily="18" charset="0"/>
              </a:rPr>
              <a:t>versus</a:t>
            </a:r>
          </a:p>
          <a:p>
            <a:pPr algn="ctr" defTabSz="862013">
              <a:spcBef>
                <a:spcPct val="20000"/>
              </a:spcBef>
            </a:pPr>
            <a:r>
              <a:rPr lang="en-US" sz="3000" b="1" dirty="0" smtClean="0">
                <a:solidFill>
                  <a:srgbClr val="8D0108"/>
                </a:solidFill>
                <a:latin typeface="Verdana" pitchFamily="34" charset="0"/>
                <a:cs typeface="Times New Roman" pitchFamily="18" charset="0"/>
              </a:rPr>
              <a:t> </a:t>
            </a:r>
            <a:r>
              <a:rPr lang="en-US" sz="3000" b="1" dirty="0" smtClean="0">
                <a:solidFill>
                  <a:srgbClr val="8D0108"/>
                </a:solidFill>
                <a:latin typeface="Verdana" pitchFamily="34" charset="0"/>
                <a:cs typeface="Times New Roman" pitchFamily="18" charset="0"/>
              </a:rPr>
              <a:t>Real-Time Methodologies</a:t>
            </a:r>
            <a:endParaRPr lang="en-US" sz="3000" dirty="0">
              <a:latin typeface="Verdana" pitchFamily="34" charset="0"/>
            </a:endParaRPr>
          </a:p>
        </p:txBody>
      </p:sp>
      <p:pic>
        <p:nvPicPr>
          <p:cNvPr id="1036" name="Gráfico 1"/>
          <p:cNvPicPr>
            <a:picLocks noChangeAspect="1" noChangeArrowheads="1"/>
          </p:cNvPicPr>
          <p:nvPr/>
        </p:nvPicPr>
        <p:blipFill>
          <a:blip r:embed="rId10"/>
          <a:srcRect/>
          <a:stretch>
            <a:fillRect/>
          </a:stretch>
        </p:blipFill>
        <p:spPr bwMode="auto">
          <a:xfrm>
            <a:off x="11653812" y="25976293"/>
            <a:ext cx="6437934" cy="3606706"/>
          </a:xfrm>
          <a:prstGeom prst="rect">
            <a:avLst/>
          </a:prstGeom>
          <a:noFill/>
          <a:ln w="9525">
            <a:noFill/>
            <a:miter lim="800000"/>
            <a:headEnd/>
            <a:tailEnd/>
          </a:ln>
        </p:spPr>
      </p:pic>
      <p:pic>
        <p:nvPicPr>
          <p:cNvPr id="1037" name="Gráfico 1"/>
          <p:cNvPicPr>
            <a:picLocks noChangeAspect="1" noChangeArrowheads="1"/>
          </p:cNvPicPr>
          <p:nvPr/>
        </p:nvPicPr>
        <p:blipFill>
          <a:blip r:embed="rId11"/>
          <a:srcRect/>
          <a:stretch>
            <a:fillRect/>
          </a:stretch>
        </p:blipFill>
        <p:spPr bwMode="auto">
          <a:xfrm>
            <a:off x="11682387" y="30576902"/>
            <a:ext cx="6496460" cy="3606706"/>
          </a:xfrm>
          <a:prstGeom prst="rect">
            <a:avLst/>
          </a:prstGeom>
          <a:noFill/>
          <a:ln w="9525">
            <a:noFill/>
            <a:miter lim="800000"/>
            <a:headEnd/>
            <a:tailEnd/>
          </a:ln>
        </p:spPr>
      </p:pic>
      <p:pic>
        <p:nvPicPr>
          <p:cNvPr id="1038" name="Gráfico 1"/>
          <p:cNvPicPr>
            <a:picLocks noChangeAspect="1" noChangeArrowheads="1"/>
          </p:cNvPicPr>
          <p:nvPr/>
        </p:nvPicPr>
        <p:blipFill>
          <a:blip r:embed="rId12"/>
          <a:srcRect/>
          <a:stretch>
            <a:fillRect/>
          </a:stretch>
        </p:blipFill>
        <p:spPr bwMode="auto">
          <a:xfrm>
            <a:off x="11625237" y="21233984"/>
            <a:ext cx="6443116" cy="3456426"/>
          </a:xfrm>
          <a:prstGeom prst="rect">
            <a:avLst/>
          </a:prstGeom>
          <a:noFill/>
          <a:ln w="9525">
            <a:noFill/>
            <a:miter lim="800000"/>
            <a:headEnd/>
            <a:tailEnd/>
          </a:ln>
        </p:spPr>
      </p:pic>
      <p:sp>
        <p:nvSpPr>
          <p:cNvPr id="65" name="Text Box 30"/>
          <p:cNvSpPr txBox="1">
            <a:spLocks noChangeArrowheads="1"/>
          </p:cNvSpPr>
          <p:nvPr/>
        </p:nvSpPr>
        <p:spPr bwMode="auto">
          <a:xfrm>
            <a:off x="11996715" y="20060211"/>
            <a:ext cx="5348326" cy="517889"/>
          </a:xfrm>
          <a:prstGeom prst="rect">
            <a:avLst/>
          </a:prstGeom>
          <a:noFill/>
          <a:ln w="9525">
            <a:noFill/>
            <a:miter lim="800000"/>
            <a:headEnd/>
            <a:tailEnd/>
          </a:ln>
          <a:effectLst/>
        </p:spPr>
        <p:txBody>
          <a:bodyPr wrap="square" lIns="86160" tIns="43080" rIns="86160" bIns="43080">
            <a:spAutoFit/>
          </a:bodyPr>
          <a:lstStyle/>
          <a:p>
            <a:pPr algn="ctr" defTabSz="862013">
              <a:spcBef>
                <a:spcPct val="20000"/>
              </a:spcBef>
            </a:pPr>
            <a:r>
              <a:rPr lang="en-US" sz="2800" b="1" dirty="0" smtClean="0">
                <a:solidFill>
                  <a:srgbClr val="8D0108"/>
                </a:solidFill>
                <a:latin typeface="Verdana" pitchFamily="34" charset="0"/>
                <a:cs typeface="Times New Roman" pitchFamily="18" charset="0"/>
              </a:rPr>
              <a:t>Analysis Results</a:t>
            </a:r>
            <a:endParaRPr lang="en-US" sz="2800" dirty="0">
              <a:latin typeface="Verdana" pitchFamily="34" charset="0"/>
            </a:endParaRPr>
          </a:p>
        </p:txBody>
      </p:sp>
      <p:sp>
        <p:nvSpPr>
          <p:cNvPr id="67" name="AutoShape 140"/>
          <p:cNvSpPr>
            <a:spLocks noChangeArrowheads="1"/>
          </p:cNvSpPr>
          <p:nvPr/>
        </p:nvSpPr>
        <p:spPr bwMode="auto">
          <a:xfrm>
            <a:off x="11877715" y="7002000"/>
            <a:ext cx="17602260" cy="578055"/>
          </a:xfrm>
          <a:prstGeom prst="roundRect">
            <a:avLst>
              <a:gd name="adj" fmla="val 50000"/>
            </a:avLst>
          </a:prstGeom>
          <a:solidFill>
            <a:srgbClr val="30602A"/>
          </a:solidFill>
          <a:ln>
            <a:noFill/>
          </a:ln>
          <a:effectLst>
            <a:outerShdw dist="251447" dir="2700000" algn="ctr" rotWithShape="0">
              <a:srgbClr val="787878"/>
            </a:outerShdw>
          </a:effectLst>
        </p:spPr>
        <p:txBody>
          <a:bodyPr wrap="none" lIns="32260" tIns="15575" rIns="32260" bIns="15575" anchor="ctr"/>
          <a:lstStyle/>
          <a:p>
            <a:pPr algn="ctr" defTabSz="303213" eaLnBrk="0" hangingPunct="0"/>
            <a:r>
              <a:rPr lang="en-US" sz="2900" b="1" dirty="0" smtClean="0">
                <a:solidFill>
                  <a:schemeClr val="bg1"/>
                </a:solidFill>
                <a:effectLst>
                  <a:outerShdw blurRad="38100" dist="38100" dir="2700000" algn="tl">
                    <a:srgbClr val="000000"/>
                  </a:outerShdw>
                </a:effectLst>
                <a:latin typeface="Verdana" pitchFamily="34" charset="0"/>
              </a:rPr>
              <a:t>IMPLEMENTATION ISSUES</a:t>
            </a:r>
            <a:endParaRPr lang="en-US" sz="2900" b="1" dirty="0">
              <a:solidFill>
                <a:schemeClr val="bg1"/>
              </a:solidFill>
              <a:effectLst>
                <a:outerShdw blurRad="38100" dist="38100" dir="2700000" algn="tl">
                  <a:srgbClr val="000000"/>
                </a:outerShdw>
              </a:effectLst>
              <a:latin typeface="Verdana" pitchFamily="34" charset="0"/>
            </a:endParaRPr>
          </a:p>
        </p:txBody>
      </p:sp>
      <p:grpSp>
        <p:nvGrpSpPr>
          <p:cNvPr id="68" name="Group 214"/>
          <p:cNvGrpSpPr>
            <a:grpSpLocks/>
          </p:cNvGrpSpPr>
          <p:nvPr/>
        </p:nvGrpSpPr>
        <p:grpSpPr bwMode="auto">
          <a:xfrm>
            <a:off x="11282335" y="7279201"/>
            <a:ext cx="594013" cy="5766816"/>
            <a:chOff x="240" y="768"/>
            <a:chExt cx="576" cy="4368"/>
          </a:xfrm>
        </p:grpSpPr>
        <p:cxnSp>
          <p:nvCxnSpPr>
            <p:cNvPr id="69" name="AutoShape 212"/>
            <p:cNvCxnSpPr>
              <a:cxnSpLocks noChangeShapeType="1"/>
            </p:cNvCxnSpPr>
            <p:nvPr/>
          </p:nvCxnSpPr>
          <p:spPr bwMode="auto">
            <a:xfrm rot="10800000">
              <a:off x="240" y="768"/>
              <a:ext cx="576" cy="0"/>
            </a:xfrm>
            <a:prstGeom prst="straightConnector1">
              <a:avLst/>
            </a:prstGeom>
            <a:noFill/>
            <a:ln w="762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0" name="AutoShape 213"/>
            <p:cNvCxnSpPr>
              <a:cxnSpLocks noChangeShapeType="1"/>
            </p:cNvCxnSpPr>
            <p:nvPr/>
          </p:nvCxnSpPr>
          <p:spPr bwMode="auto">
            <a:xfrm rot="5400000">
              <a:off x="-1944" y="2952"/>
              <a:ext cx="4368" cy="0"/>
            </a:xfrm>
            <a:prstGeom prst="straightConnector1">
              <a:avLst/>
            </a:prstGeom>
            <a:noFill/>
            <a:ln w="762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71" name="AutoShape 140"/>
          <p:cNvSpPr>
            <a:spLocks noChangeArrowheads="1"/>
          </p:cNvSpPr>
          <p:nvPr/>
        </p:nvSpPr>
        <p:spPr bwMode="auto">
          <a:xfrm>
            <a:off x="11876400" y="35834738"/>
            <a:ext cx="17602260" cy="578055"/>
          </a:xfrm>
          <a:prstGeom prst="roundRect">
            <a:avLst>
              <a:gd name="adj" fmla="val 50000"/>
            </a:avLst>
          </a:prstGeom>
          <a:solidFill>
            <a:srgbClr val="30602A"/>
          </a:solidFill>
          <a:ln>
            <a:noFill/>
          </a:ln>
          <a:effectLst>
            <a:outerShdw dist="251447" dir="2700000" algn="ctr" rotWithShape="0">
              <a:srgbClr val="787878"/>
            </a:outerShdw>
          </a:effectLst>
        </p:spPr>
        <p:txBody>
          <a:bodyPr wrap="none" lIns="32260" tIns="15575" rIns="32260" bIns="15575" anchor="ctr"/>
          <a:lstStyle/>
          <a:p>
            <a:pPr algn="ctr" defTabSz="303213" eaLnBrk="0" hangingPunct="0"/>
            <a:r>
              <a:rPr lang="en-US" sz="2900" b="1" dirty="0" smtClean="0">
                <a:solidFill>
                  <a:schemeClr val="bg1"/>
                </a:solidFill>
                <a:effectLst>
                  <a:outerShdw blurRad="38100" dist="38100" dir="2700000" algn="tl">
                    <a:srgbClr val="000000"/>
                  </a:outerShdw>
                </a:effectLst>
                <a:latin typeface="Verdana" pitchFamily="34" charset="0"/>
              </a:rPr>
              <a:t>CONCLUSIONS</a:t>
            </a:r>
            <a:endParaRPr lang="en-US" sz="2900" b="1" dirty="0">
              <a:solidFill>
                <a:schemeClr val="bg1"/>
              </a:solidFill>
              <a:effectLst>
                <a:outerShdw blurRad="38100" dist="38100" dir="2700000" algn="tl">
                  <a:srgbClr val="000000"/>
                </a:outerShdw>
              </a:effectLst>
              <a:latin typeface="Verdana" pitchFamily="34" charset="0"/>
            </a:endParaRPr>
          </a:p>
        </p:txBody>
      </p:sp>
      <p:grpSp>
        <p:nvGrpSpPr>
          <p:cNvPr id="72" name="Group 214"/>
          <p:cNvGrpSpPr>
            <a:grpSpLocks/>
          </p:cNvGrpSpPr>
          <p:nvPr/>
        </p:nvGrpSpPr>
        <p:grpSpPr bwMode="auto">
          <a:xfrm>
            <a:off x="11275200" y="36132597"/>
            <a:ext cx="594239" cy="4131297"/>
            <a:chOff x="240" y="768"/>
            <a:chExt cx="576" cy="4368"/>
          </a:xfrm>
        </p:grpSpPr>
        <p:cxnSp>
          <p:nvCxnSpPr>
            <p:cNvPr id="73" name="AutoShape 212"/>
            <p:cNvCxnSpPr>
              <a:cxnSpLocks noChangeShapeType="1"/>
            </p:cNvCxnSpPr>
            <p:nvPr/>
          </p:nvCxnSpPr>
          <p:spPr bwMode="auto">
            <a:xfrm rot="10800000">
              <a:off x="240" y="768"/>
              <a:ext cx="576" cy="0"/>
            </a:xfrm>
            <a:prstGeom prst="straightConnector1">
              <a:avLst/>
            </a:prstGeom>
            <a:noFill/>
            <a:ln w="762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4" name="AutoShape 213"/>
            <p:cNvCxnSpPr>
              <a:cxnSpLocks noChangeShapeType="1"/>
            </p:cNvCxnSpPr>
            <p:nvPr/>
          </p:nvCxnSpPr>
          <p:spPr bwMode="auto">
            <a:xfrm rot="5400000">
              <a:off x="-1944" y="2952"/>
              <a:ext cx="4368" cy="0"/>
            </a:xfrm>
            <a:prstGeom prst="straightConnector1">
              <a:avLst/>
            </a:prstGeom>
            <a:noFill/>
            <a:ln w="762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83" name="Text Box 220"/>
          <p:cNvSpPr txBox="1">
            <a:spLocks noChangeArrowheads="1"/>
          </p:cNvSpPr>
          <p:nvPr/>
        </p:nvSpPr>
        <p:spPr bwMode="auto">
          <a:xfrm>
            <a:off x="5567295" y="26923610"/>
            <a:ext cx="5429288" cy="4247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20000"/>
              </a:spcBef>
              <a:buFontTx/>
              <a:buBlip>
                <a:blip r:embed="rId2"/>
              </a:buBlip>
            </a:pPr>
            <a:r>
              <a:rPr lang="en-US" sz="2700" dirty="0" smtClean="0">
                <a:latin typeface="Verdana" pitchFamily="34" charset="0"/>
                <a:cs typeface="Times New Roman" pitchFamily="18" charset="0"/>
              </a:rPr>
              <a:t> Data points 1 and 2 are snapped to the closest roadway (i.e., Ramp 2) contained within the buffers around the data points. Subsequently, a shortest path is computed, and recorded and computed speeds are compared to determine correct snapping locations.</a:t>
            </a:r>
            <a:endParaRPr lang="en-US" sz="2700" dirty="0">
              <a:latin typeface="Verdana" pitchFamily="34" charset="0"/>
            </a:endParaRPr>
          </a:p>
        </p:txBody>
      </p:sp>
      <p:sp>
        <p:nvSpPr>
          <p:cNvPr id="85" name="Text Box 220"/>
          <p:cNvSpPr txBox="1">
            <a:spLocks noChangeArrowheads="1"/>
          </p:cNvSpPr>
          <p:nvPr/>
        </p:nvSpPr>
        <p:spPr bwMode="auto">
          <a:xfrm>
            <a:off x="853200" y="25994916"/>
            <a:ext cx="9929882" cy="853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20000"/>
              </a:spcBef>
              <a:buFontTx/>
              <a:buBlip>
                <a:blip r:embed="rId2"/>
              </a:buBlip>
            </a:pPr>
            <a:r>
              <a:rPr lang="en-US" sz="2700" dirty="0" smtClean="0">
                <a:latin typeface="Verdana" pitchFamily="34" charset="0"/>
                <a:cs typeface="Times New Roman" pitchFamily="18" charset="0"/>
              </a:rPr>
              <a:t> Example of snapping process to the correct roadway for two GPS data points. </a:t>
            </a:r>
            <a:endParaRPr lang="en-US" sz="2700" dirty="0">
              <a:latin typeface="Verdana" pitchFamily="34" charset="0"/>
            </a:endParaRPr>
          </a:p>
        </p:txBody>
      </p:sp>
      <p:grpSp>
        <p:nvGrpSpPr>
          <p:cNvPr id="2" name="Group 2"/>
          <p:cNvGrpSpPr>
            <a:grpSpLocks noChangeAspect="1"/>
          </p:cNvGrpSpPr>
          <p:nvPr/>
        </p:nvGrpSpPr>
        <p:grpSpPr bwMode="auto">
          <a:xfrm>
            <a:off x="569707" y="27066486"/>
            <a:ext cx="4611976" cy="3727045"/>
            <a:chOff x="2106" y="1238"/>
            <a:chExt cx="5758" cy="4652"/>
          </a:xfrm>
        </p:grpSpPr>
        <p:grpSp>
          <p:nvGrpSpPr>
            <p:cNvPr id="3" name="Group 3"/>
            <p:cNvGrpSpPr>
              <a:grpSpLocks noChangeAspect="1"/>
            </p:cNvGrpSpPr>
            <p:nvPr/>
          </p:nvGrpSpPr>
          <p:grpSpPr bwMode="auto">
            <a:xfrm>
              <a:off x="2106" y="1238"/>
              <a:ext cx="5442" cy="4652"/>
              <a:chOff x="2096" y="1418"/>
              <a:chExt cx="5442" cy="4652"/>
            </a:xfrm>
          </p:grpSpPr>
          <p:pic>
            <p:nvPicPr>
              <p:cNvPr id="5" name="Picture 4"/>
              <p:cNvPicPr>
                <a:picLocks noChangeAspect="1" noChangeArrowheads="1"/>
              </p:cNvPicPr>
              <p:nvPr/>
            </p:nvPicPr>
            <p:blipFill>
              <a:blip r:embed="rId13"/>
              <a:srcRect l="8544"/>
              <a:stretch>
                <a:fillRect/>
              </a:stretch>
            </p:blipFill>
            <p:spPr bwMode="auto">
              <a:xfrm>
                <a:off x="2096" y="1418"/>
                <a:ext cx="5442" cy="4592"/>
              </a:xfrm>
              <a:prstGeom prst="rect">
                <a:avLst/>
              </a:prstGeom>
              <a:noFill/>
              <a:ln w="9525">
                <a:noFill/>
                <a:miter lim="800000"/>
                <a:headEnd/>
                <a:tailEnd/>
              </a:ln>
            </p:spPr>
          </p:pic>
          <p:grpSp>
            <p:nvGrpSpPr>
              <p:cNvPr id="6" name="Group 5"/>
              <p:cNvGrpSpPr>
                <a:grpSpLocks noChangeAspect="1"/>
              </p:cNvGrpSpPr>
              <p:nvPr/>
            </p:nvGrpSpPr>
            <p:grpSpPr bwMode="auto">
              <a:xfrm>
                <a:off x="2810" y="1640"/>
                <a:ext cx="4430" cy="4430"/>
                <a:chOff x="4188" y="1668"/>
                <a:chExt cx="4430" cy="4430"/>
              </a:xfrm>
            </p:grpSpPr>
            <p:sp>
              <p:nvSpPr>
                <p:cNvPr id="20" name="Text Box 6"/>
                <p:cNvSpPr txBox="1">
                  <a:spLocks noChangeAspect="1" noChangeArrowheads="1"/>
                </p:cNvSpPr>
                <p:nvPr/>
              </p:nvSpPr>
              <p:spPr bwMode="auto">
                <a:xfrm>
                  <a:off x="5918" y="3863"/>
                  <a:ext cx="1440" cy="1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MX" sz="1100" b="1" i="1" u="none" strike="noStrike" cap="none" normalizeH="0" baseline="0" smtClean="0">
                      <a:ln>
                        <a:noFill/>
                      </a:ln>
                      <a:solidFill>
                        <a:schemeClr val="tx1"/>
                      </a:solidFill>
                      <a:effectLst/>
                      <a:latin typeface="Calibri" pitchFamily="34" charset="0"/>
                    </a:rPr>
                    <a:t>D</a:t>
                  </a:r>
                  <a:endParaRPr kumimoji="0" lang="es-CL" sz="1800" b="0" i="0" u="none" strike="noStrike" cap="none" normalizeH="0" baseline="0" smtClean="0">
                    <a:ln>
                      <a:noFill/>
                    </a:ln>
                    <a:solidFill>
                      <a:schemeClr val="tx1"/>
                    </a:solidFill>
                    <a:effectLst/>
                    <a:latin typeface="Arial" pitchFamily="34" charset="0"/>
                  </a:endParaRPr>
                </a:p>
              </p:txBody>
            </p:sp>
            <p:sp>
              <p:nvSpPr>
                <p:cNvPr id="31" name="Text Box 7"/>
                <p:cNvSpPr txBox="1">
                  <a:spLocks noChangeAspect="1" noChangeArrowheads="1"/>
                </p:cNvSpPr>
                <p:nvPr/>
              </p:nvSpPr>
              <p:spPr bwMode="auto">
                <a:xfrm>
                  <a:off x="7178" y="4658"/>
                  <a:ext cx="1440" cy="1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MX" sz="1100" b="1" i="1" u="none" strike="noStrike" cap="none" normalizeH="0" baseline="0" smtClean="0">
                      <a:ln>
                        <a:noFill/>
                      </a:ln>
                      <a:solidFill>
                        <a:schemeClr val="tx1"/>
                      </a:solidFill>
                      <a:effectLst/>
                      <a:latin typeface="Calibri" pitchFamily="34" charset="0"/>
                    </a:rPr>
                    <a:t>v</a:t>
                  </a:r>
                  <a:r>
                    <a:rPr kumimoji="0" lang="es-MX" sz="1100" b="1" i="1" u="none" strike="noStrike" cap="none" normalizeH="0" baseline="-25000" smtClean="0">
                      <a:ln>
                        <a:noFill/>
                      </a:ln>
                      <a:solidFill>
                        <a:schemeClr val="tx1"/>
                      </a:solidFill>
                      <a:effectLst/>
                      <a:latin typeface="Calibri" pitchFamily="34" charset="0"/>
                    </a:rPr>
                    <a:t>1</a:t>
                  </a:r>
                  <a:r>
                    <a:rPr kumimoji="0" lang="es-MX" sz="1100" b="1" i="1" u="none" strike="noStrike" cap="none" normalizeH="0" baseline="0" smtClean="0">
                      <a:ln>
                        <a:noFill/>
                      </a:ln>
                      <a:solidFill>
                        <a:schemeClr val="tx1"/>
                      </a:solidFill>
                      <a:effectLst/>
                      <a:latin typeface="Calibri" pitchFamily="34" charset="0"/>
                    </a:rPr>
                    <a:t>, t</a:t>
                  </a:r>
                  <a:r>
                    <a:rPr kumimoji="0" lang="es-MX" sz="1100" b="1" i="1" u="none" strike="noStrike" cap="none" normalizeH="0" baseline="-25000" smtClean="0">
                      <a:ln>
                        <a:noFill/>
                      </a:ln>
                      <a:solidFill>
                        <a:schemeClr val="tx1"/>
                      </a:solidFill>
                      <a:effectLst/>
                      <a:latin typeface="Calibri" pitchFamily="34" charset="0"/>
                    </a:rPr>
                    <a:t>1</a:t>
                  </a:r>
                  <a:endParaRPr kumimoji="0" lang="es-CL" sz="1800" b="0" i="0" u="none" strike="noStrike" cap="none" normalizeH="0" baseline="0" smtClean="0">
                    <a:ln>
                      <a:noFill/>
                    </a:ln>
                    <a:solidFill>
                      <a:schemeClr val="tx1"/>
                    </a:solidFill>
                    <a:effectLst/>
                    <a:latin typeface="Arial" pitchFamily="34" charset="0"/>
                  </a:endParaRPr>
                </a:p>
              </p:txBody>
            </p:sp>
            <p:sp>
              <p:nvSpPr>
                <p:cNvPr id="36" name="Text Box 8"/>
                <p:cNvSpPr txBox="1">
                  <a:spLocks noChangeAspect="1" noChangeArrowheads="1"/>
                </p:cNvSpPr>
                <p:nvPr/>
              </p:nvSpPr>
              <p:spPr bwMode="auto">
                <a:xfrm>
                  <a:off x="4188" y="1668"/>
                  <a:ext cx="1440" cy="1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MX" sz="1100" b="1" i="1" u="none" strike="noStrike" cap="none" normalizeH="0" baseline="0" smtClean="0">
                      <a:ln>
                        <a:noFill/>
                      </a:ln>
                      <a:solidFill>
                        <a:schemeClr val="tx1"/>
                      </a:solidFill>
                      <a:effectLst/>
                      <a:latin typeface="Calibri" pitchFamily="34" charset="0"/>
                    </a:rPr>
                    <a:t>v</a:t>
                  </a:r>
                  <a:r>
                    <a:rPr kumimoji="0" lang="es-MX" sz="1100" b="1" i="1" u="none" strike="noStrike" cap="none" normalizeH="0" baseline="-25000" smtClean="0">
                      <a:ln>
                        <a:noFill/>
                      </a:ln>
                      <a:solidFill>
                        <a:schemeClr val="tx1"/>
                      </a:solidFill>
                      <a:effectLst/>
                      <a:latin typeface="Calibri" pitchFamily="34" charset="0"/>
                    </a:rPr>
                    <a:t>2</a:t>
                  </a:r>
                  <a:r>
                    <a:rPr kumimoji="0" lang="es-MX" sz="1100" b="1" i="1" u="none" strike="noStrike" cap="none" normalizeH="0" baseline="0" smtClean="0">
                      <a:ln>
                        <a:noFill/>
                      </a:ln>
                      <a:solidFill>
                        <a:schemeClr val="tx1"/>
                      </a:solidFill>
                      <a:effectLst/>
                      <a:latin typeface="Calibri" pitchFamily="34" charset="0"/>
                    </a:rPr>
                    <a:t>, t</a:t>
                  </a:r>
                  <a:r>
                    <a:rPr kumimoji="0" lang="es-MX" sz="1100" b="1" i="1" u="none" strike="noStrike" cap="none" normalizeH="0" baseline="-25000" smtClean="0">
                      <a:ln>
                        <a:noFill/>
                      </a:ln>
                      <a:solidFill>
                        <a:schemeClr val="tx1"/>
                      </a:solidFill>
                      <a:effectLst/>
                      <a:latin typeface="Calibri" pitchFamily="34" charset="0"/>
                    </a:rPr>
                    <a:t>2</a:t>
                  </a:r>
                  <a:endParaRPr kumimoji="0" lang="es-CL" sz="1800" b="0" i="0" u="none" strike="noStrike" cap="none" normalizeH="0" baseline="0" smtClean="0">
                    <a:ln>
                      <a:noFill/>
                    </a:ln>
                    <a:solidFill>
                      <a:schemeClr val="tx1"/>
                    </a:solidFill>
                    <a:effectLst/>
                    <a:latin typeface="Arial" pitchFamily="34" charset="0"/>
                  </a:endParaRPr>
                </a:p>
              </p:txBody>
            </p:sp>
          </p:grpSp>
        </p:grpSp>
        <p:pic>
          <p:nvPicPr>
            <p:cNvPr id="4" name="Picture 9"/>
            <p:cNvPicPr>
              <a:picLocks noChangeAspect="1" noChangeArrowheads="1"/>
            </p:cNvPicPr>
            <p:nvPr/>
          </p:nvPicPr>
          <p:blipFill>
            <a:blip r:embed="rId14"/>
            <a:srcRect/>
            <a:stretch>
              <a:fillRect/>
            </a:stretch>
          </p:blipFill>
          <p:spPr bwMode="auto">
            <a:xfrm>
              <a:off x="5378" y="1778"/>
              <a:ext cx="2486" cy="1128"/>
            </a:xfrm>
            <a:prstGeom prst="rect">
              <a:avLst/>
            </a:prstGeom>
            <a:noFill/>
            <a:ln w="9525">
              <a:noFill/>
              <a:miter lim="800000"/>
              <a:headEnd/>
              <a:tailEnd/>
            </a:ln>
          </p:spPr>
        </p:pic>
      </p:grpSp>
      <p:pic>
        <p:nvPicPr>
          <p:cNvPr id="47" name="Picture 12"/>
          <p:cNvPicPr>
            <a:picLocks noChangeAspect="1" noChangeArrowheads="1"/>
          </p:cNvPicPr>
          <p:nvPr/>
        </p:nvPicPr>
        <p:blipFill>
          <a:blip r:embed="rId15"/>
          <a:srcRect l="3567" t="74254" r="8454"/>
          <a:stretch>
            <a:fillRect/>
          </a:stretch>
        </p:blipFill>
        <p:spPr bwMode="auto">
          <a:xfrm>
            <a:off x="5853047" y="33548722"/>
            <a:ext cx="5286412" cy="1684304"/>
          </a:xfrm>
          <a:prstGeom prst="rect">
            <a:avLst/>
          </a:prstGeom>
          <a:noFill/>
        </p:spPr>
      </p:pic>
      <p:pic>
        <p:nvPicPr>
          <p:cNvPr id="54" name="Picture 13"/>
          <p:cNvPicPr>
            <a:picLocks noChangeAspect="1" noChangeArrowheads="1"/>
          </p:cNvPicPr>
          <p:nvPr/>
        </p:nvPicPr>
        <p:blipFill>
          <a:blip r:embed="rId16"/>
          <a:srcRect r="65875"/>
          <a:stretch>
            <a:fillRect/>
          </a:stretch>
        </p:blipFill>
        <p:spPr bwMode="auto">
          <a:xfrm>
            <a:off x="23141043" y="8410311"/>
            <a:ext cx="4199627" cy="4836841"/>
          </a:xfrm>
          <a:prstGeom prst="rect">
            <a:avLst/>
          </a:prstGeom>
          <a:noFill/>
        </p:spPr>
      </p:pic>
      <p:pic>
        <p:nvPicPr>
          <p:cNvPr id="55" name="Picture 14"/>
          <p:cNvPicPr>
            <a:picLocks noChangeAspect="1" noChangeArrowheads="1"/>
          </p:cNvPicPr>
          <p:nvPr/>
        </p:nvPicPr>
        <p:blipFill>
          <a:blip r:embed="rId17"/>
          <a:srcRect r="3688" b="1320"/>
          <a:stretch>
            <a:fillRect/>
          </a:stretch>
        </p:blipFill>
        <p:spPr bwMode="auto">
          <a:xfrm>
            <a:off x="18627313" y="21404262"/>
            <a:ext cx="11228902" cy="10849577"/>
          </a:xfrm>
          <a:prstGeom prst="rect">
            <a:avLst/>
          </a:prstGeom>
          <a:noFill/>
        </p:spPr>
      </p:pic>
      <p:sp>
        <p:nvSpPr>
          <p:cNvPr id="86" name="Text Box 220"/>
          <p:cNvSpPr txBox="1">
            <a:spLocks noChangeArrowheads="1"/>
          </p:cNvSpPr>
          <p:nvPr/>
        </p:nvSpPr>
        <p:spPr bwMode="auto">
          <a:xfrm>
            <a:off x="12068153" y="24833286"/>
            <a:ext cx="6072230"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20000"/>
              </a:spcBef>
            </a:pPr>
            <a:r>
              <a:rPr lang="en-US" sz="2700" b="1" dirty="0" smtClean="0">
                <a:latin typeface="Verdana" pitchFamily="34" charset="0"/>
                <a:cs typeface="Times New Roman" pitchFamily="18" charset="0"/>
              </a:rPr>
              <a:t>Route 1 in </a:t>
            </a:r>
            <a:r>
              <a:rPr lang="en-US" sz="2700" b="1" dirty="0" smtClean="0">
                <a:latin typeface="Verdana" pitchFamily="34" charset="0"/>
                <a:cs typeface="Times New Roman" pitchFamily="18" charset="0"/>
              </a:rPr>
              <a:t>Valparaiso, Chile</a:t>
            </a:r>
            <a:endParaRPr lang="en-US" sz="2700" b="1" dirty="0">
              <a:latin typeface="Verdana" pitchFamily="34" charset="0"/>
            </a:endParaRPr>
          </a:p>
        </p:txBody>
      </p:sp>
      <p:sp>
        <p:nvSpPr>
          <p:cNvPr id="87" name="Text Box 220"/>
          <p:cNvSpPr txBox="1">
            <a:spLocks noChangeArrowheads="1"/>
          </p:cNvSpPr>
          <p:nvPr/>
        </p:nvSpPr>
        <p:spPr bwMode="auto">
          <a:xfrm>
            <a:off x="11782401" y="34263102"/>
            <a:ext cx="6215106"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20000"/>
              </a:spcBef>
            </a:pPr>
            <a:r>
              <a:rPr lang="en-US" sz="2700" b="1" dirty="0" smtClean="0">
                <a:latin typeface="Verdana" pitchFamily="34" charset="0"/>
                <a:cs typeface="Times New Roman" pitchFamily="18" charset="0"/>
              </a:rPr>
              <a:t>Route 6 in Portage </a:t>
            </a:r>
            <a:r>
              <a:rPr lang="en-US" sz="2700" b="1" dirty="0" smtClean="0">
                <a:latin typeface="Verdana" pitchFamily="34" charset="0"/>
                <a:cs typeface="Times New Roman" pitchFamily="18" charset="0"/>
              </a:rPr>
              <a:t>County, Wisconsin, USA</a:t>
            </a:r>
            <a:endParaRPr lang="en-US" sz="2700" b="1" dirty="0">
              <a:latin typeface="Verdana" pitchFamily="34" charset="0"/>
            </a:endParaRPr>
          </a:p>
        </p:txBody>
      </p:sp>
      <p:sp>
        <p:nvSpPr>
          <p:cNvPr id="88" name="Text Box 220"/>
          <p:cNvSpPr txBox="1">
            <a:spLocks noChangeArrowheads="1"/>
          </p:cNvSpPr>
          <p:nvPr/>
        </p:nvSpPr>
        <p:spPr bwMode="auto">
          <a:xfrm>
            <a:off x="12139591" y="29683305"/>
            <a:ext cx="5572164"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20000"/>
              </a:spcBef>
            </a:pPr>
            <a:r>
              <a:rPr lang="en-US" sz="2700" b="1" dirty="0" smtClean="0">
                <a:latin typeface="Verdana" pitchFamily="34" charset="0"/>
                <a:cs typeface="Times New Roman" pitchFamily="18" charset="0"/>
              </a:rPr>
              <a:t>Route 3 in </a:t>
            </a:r>
            <a:r>
              <a:rPr lang="en-US" sz="2700" b="1" dirty="0" smtClean="0">
                <a:latin typeface="Verdana" pitchFamily="34" charset="0"/>
                <a:cs typeface="Times New Roman" pitchFamily="18" charset="0"/>
              </a:rPr>
              <a:t>Santiago, Chile</a:t>
            </a:r>
            <a:endParaRPr lang="en-US" sz="2700" b="1" dirty="0">
              <a:latin typeface="Verdana" pitchFamily="34" charset="0"/>
            </a:endParaRPr>
          </a:p>
        </p:txBody>
      </p:sp>
      <p:sp>
        <p:nvSpPr>
          <p:cNvPr id="89" name="Text Box 220"/>
          <p:cNvSpPr txBox="1">
            <a:spLocks noChangeArrowheads="1"/>
          </p:cNvSpPr>
          <p:nvPr/>
        </p:nvSpPr>
        <p:spPr bwMode="auto">
          <a:xfrm>
            <a:off x="14568483" y="18477160"/>
            <a:ext cx="2214578" cy="1126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20000"/>
              </a:spcBef>
            </a:pPr>
            <a:r>
              <a:rPr lang="en-US" sz="2100" b="1" dirty="0" smtClean="0">
                <a:latin typeface="Verdana" pitchFamily="34" charset="0"/>
                <a:cs typeface="Times New Roman" pitchFamily="18" charset="0"/>
              </a:rPr>
              <a:t>Santiago, Chile</a:t>
            </a:r>
          </a:p>
          <a:p>
            <a:pPr algn="ctr">
              <a:spcBef>
                <a:spcPct val="20000"/>
              </a:spcBef>
            </a:pPr>
            <a:r>
              <a:rPr lang="en-US" sz="2100" b="1" dirty="0" smtClean="0">
                <a:latin typeface="Verdana" pitchFamily="34" charset="0"/>
                <a:cs typeface="Times New Roman" pitchFamily="18" charset="0"/>
              </a:rPr>
              <a:t>Scale: 1,500</a:t>
            </a:r>
            <a:endParaRPr lang="en-US" sz="2100" b="1" dirty="0">
              <a:latin typeface="Verdana" pitchFamily="34" charset="0"/>
            </a:endParaRPr>
          </a:p>
        </p:txBody>
      </p:sp>
      <p:sp>
        <p:nvSpPr>
          <p:cNvPr id="90" name="Text Box 220"/>
          <p:cNvSpPr txBox="1">
            <a:spLocks noChangeArrowheads="1"/>
          </p:cNvSpPr>
          <p:nvPr/>
        </p:nvSpPr>
        <p:spPr bwMode="auto">
          <a:xfrm>
            <a:off x="16854499" y="18477160"/>
            <a:ext cx="3000396" cy="1126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20000"/>
              </a:spcBef>
            </a:pPr>
            <a:r>
              <a:rPr lang="en-US" sz="2100" b="1" dirty="0" smtClean="0">
                <a:latin typeface="Verdana" pitchFamily="34" charset="0"/>
                <a:cs typeface="Times New Roman" pitchFamily="18" charset="0"/>
              </a:rPr>
              <a:t>Portage County, Wisconsin, USA</a:t>
            </a:r>
          </a:p>
          <a:p>
            <a:pPr algn="ctr">
              <a:spcBef>
                <a:spcPct val="20000"/>
              </a:spcBef>
            </a:pPr>
            <a:r>
              <a:rPr lang="en-US" sz="2100" b="1" dirty="0" smtClean="0">
                <a:latin typeface="Verdana" pitchFamily="34" charset="0"/>
                <a:cs typeface="Times New Roman" pitchFamily="18" charset="0"/>
              </a:rPr>
              <a:t>Scale: 1:24,000</a:t>
            </a:r>
            <a:endParaRPr lang="en-US" sz="2100" b="1" dirty="0">
              <a:latin typeface="Verdana" pitchFamily="34" charset="0"/>
            </a:endParaRPr>
          </a:p>
        </p:txBody>
      </p:sp>
      <p:sp>
        <p:nvSpPr>
          <p:cNvPr id="91" name="Text Box 220"/>
          <p:cNvSpPr txBox="1">
            <a:spLocks noChangeArrowheads="1"/>
          </p:cNvSpPr>
          <p:nvPr/>
        </p:nvSpPr>
        <p:spPr bwMode="auto">
          <a:xfrm>
            <a:off x="18426135" y="32548590"/>
            <a:ext cx="11215766" cy="26684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20000"/>
              </a:spcBef>
              <a:buFontTx/>
              <a:buBlip>
                <a:blip r:embed="rId2"/>
              </a:buBlip>
            </a:pPr>
            <a:r>
              <a:rPr lang="en-US" sz="2700" dirty="0" smtClean="0">
                <a:latin typeface="Verdana" pitchFamily="34" charset="0"/>
                <a:cs typeface="Times New Roman" pitchFamily="18" charset="0"/>
              </a:rPr>
              <a:t> </a:t>
            </a:r>
            <a:r>
              <a:rPr lang="en-US" sz="2700" dirty="0" smtClean="0">
                <a:latin typeface="Verdana" pitchFamily="34" charset="0"/>
                <a:cs typeface="Times New Roman" pitchFamily="18" charset="0"/>
              </a:rPr>
              <a:t>Percentages of solved spatial ambiguities are greater for the post-processing methodology since the complete data set is known in advance.</a:t>
            </a:r>
          </a:p>
          <a:p>
            <a:pPr algn="just">
              <a:spcBef>
                <a:spcPct val="20000"/>
              </a:spcBef>
              <a:buFontTx/>
              <a:buBlip>
                <a:blip r:embed="rId2"/>
              </a:buBlip>
            </a:pPr>
            <a:r>
              <a:rPr lang="en-US" sz="2700" dirty="0" smtClean="0">
                <a:latin typeface="Verdana" pitchFamily="34" charset="0"/>
                <a:cs typeface="Times New Roman" pitchFamily="18" charset="0"/>
              </a:rPr>
              <a:t> Similar best parameter values are needed for both methodologies, in order to maximize the percentage of solved spatial mismatches.</a:t>
            </a:r>
            <a:endParaRPr lang="en-US" sz="2700" dirty="0" smtClean="0">
              <a:latin typeface="Verdana" pitchFamily="34" charset="0"/>
              <a:cs typeface="Times New Roman" pitchFamily="18" charset="0"/>
            </a:endParaRPr>
          </a:p>
        </p:txBody>
      </p:sp>
      <p:sp>
        <p:nvSpPr>
          <p:cNvPr id="92" name="Text Box 220"/>
          <p:cNvSpPr txBox="1">
            <a:spLocks noChangeArrowheads="1"/>
          </p:cNvSpPr>
          <p:nvPr/>
        </p:nvSpPr>
        <p:spPr bwMode="auto">
          <a:xfrm>
            <a:off x="11639525" y="36691994"/>
            <a:ext cx="17645186" cy="3748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20000"/>
              </a:spcBef>
              <a:buFontTx/>
              <a:buBlip>
                <a:blip r:embed="rId2"/>
              </a:buBlip>
            </a:pPr>
            <a:r>
              <a:rPr lang="en-US" sz="2700" dirty="0" smtClean="0">
                <a:latin typeface="Verdana" pitchFamily="34" charset="0"/>
                <a:cs typeface="Times New Roman" pitchFamily="18" charset="0"/>
              </a:rPr>
              <a:t> </a:t>
            </a:r>
            <a:r>
              <a:rPr lang="en-US" sz="2700" dirty="0" smtClean="0">
                <a:latin typeface="Verdana" pitchFamily="34" charset="0"/>
                <a:cs typeface="Times New Roman" pitchFamily="18" charset="0"/>
              </a:rPr>
              <a:t>The proposed real-time methodology </a:t>
            </a:r>
            <a:r>
              <a:rPr lang="en-US" sz="2700" dirty="0" smtClean="0">
                <a:latin typeface="Verdana" pitchFamily="34" charset="0"/>
                <a:cs typeface="Times New Roman" pitchFamily="18" charset="0"/>
              </a:rPr>
              <a:t>rapidly and efficiently identifies correct vehicle routes </a:t>
            </a:r>
            <a:r>
              <a:rPr lang="en-US" sz="2700" dirty="0" smtClean="0">
                <a:latin typeface="Verdana" pitchFamily="34" charset="0"/>
                <a:cs typeface="Times New Roman" pitchFamily="18" charset="0"/>
              </a:rPr>
              <a:t>using a map-matching algorithm by employing only historical data. </a:t>
            </a:r>
          </a:p>
          <a:p>
            <a:pPr algn="just">
              <a:spcBef>
                <a:spcPct val="20000"/>
              </a:spcBef>
              <a:buFontTx/>
              <a:buBlip>
                <a:blip r:embed="rId2"/>
              </a:buBlip>
            </a:pPr>
            <a:r>
              <a:rPr lang="en-US" sz="2700" dirty="0" smtClean="0">
                <a:latin typeface="Verdana" pitchFamily="34" charset="0"/>
                <a:cs typeface="Times New Roman" pitchFamily="18" charset="0"/>
              </a:rPr>
              <a:t> The performance of the real-time  methodology is sensitive to variations in the buffer size. Larger buffer sizes and speed ranges are required to obtain best results.</a:t>
            </a:r>
          </a:p>
          <a:p>
            <a:pPr algn="just">
              <a:spcBef>
                <a:spcPct val="20000"/>
              </a:spcBef>
              <a:buFontTx/>
              <a:buBlip>
                <a:blip r:embed="rId2"/>
              </a:buBlip>
            </a:pPr>
            <a:r>
              <a:rPr lang="en-US" sz="2700" dirty="0" smtClean="0">
                <a:latin typeface="Verdana" pitchFamily="34" charset="0"/>
                <a:cs typeface="Times New Roman" pitchFamily="18" charset="0"/>
              </a:rPr>
              <a:t> On average, the results of the real-time methodology are 3% less than the post-processing map-matching algorithm.</a:t>
            </a:r>
          </a:p>
          <a:p>
            <a:pPr algn="just">
              <a:spcBef>
                <a:spcPct val="20000"/>
              </a:spcBef>
              <a:buFontTx/>
              <a:buBlip>
                <a:blip r:embed="rId2"/>
              </a:buBlip>
            </a:pPr>
            <a:r>
              <a:rPr lang="en-US" sz="2700" dirty="0" smtClean="0">
                <a:latin typeface="Verdana" pitchFamily="34" charset="0"/>
                <a:cs typeface="Times New Roman" pitchFamily="18" charset="0"/>
              </a:rPr>
              <a:t> </a:t>
            </a:r>
            <a:r>
              <a:rPr lang="en-US" sz="2700" dirty="0" smtClean="0">
                <a:latin typeface="Verdana" pitchFamily="34" charset="0"/>
                <a:cs typeface="Times New Roman" pitchFamily="18" charset="0"/>
              </a:rPr>
              <a:t>Future research includes the assessment of the methodology with different spatial data qualities.</a:t>
            </a:r>
            <a:endParaRPr lang="en-US" sz="2700" dirty="0" smtClean="0">
              <a:latin typeface="Verdana" pitchFamily="34" charset="0"/>
              <a:cs typeface="Times New Roman" pitchFamily="18" charset="0"/>
            </a:endParaRPr>
          </a:p>
          <a:p>
            <a:pPr algn="just">
              <a:spcBef>
                <a:spcPct val="20000"/>
              </a:spcBef>
              <a:buFontTx/>
              <a:buBlip>
                <a:blip r:embed="rId2"/>
              </a:buBlip>
            </a:pPr>
            <a:endParaRPr lang="en-US" sz="2700" dirty="0" smtClean="0">
              <a:latin typeface="Verdana" pitchFamily="34" charset="0"/>
              <a:cs typeface="Times New Roman" pitchFamily="18" charset="0"/>
            </a:endParaRPr>
          </a:p>
        </p:txBody>
      </p:sp>
      <p:sp>
        <p:nvSpPr>
          <p:cNvPr id="93" name="Text Box 220"/>
          <p:cNvSpPr txBox="1">
            <a:spLocks noChangeArrowheads="1"/>
          </p:cNvSpPr>
          <p:nvPr/>
        </p:nvSpPr>
        <p:spPr bwMode="auto">
          <a:xfrm>
            <a:off x="780949" y="40652708"/>
            <a:ext cx="10206110"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20000"/>
              </a:spcBef>
              <a:buFontTx/>
              <a:buBlip>
                <a:blip r:embed="rId2"/>
              </a:buBlip>
            </a:pPr>
            <a:r>
              <a:rPr lang="en-US" sz="2700" dirty="0" smtClean="0">
                <a:latin typeface="Verdana" pitchFamily="34" charset="0"/>
                <a:cs typeface="Times New Roman" pitchFamily="18" charset="0"/>
              </a:rPr>
              <a:t> </a:t>
            </a:r>
            <a:r>
              <a:rPr lang="en-US" sz="2700" dirty="0" smtClean="0">
                <a:latin typeface="Verdana" pitchFamily="34" charset="0"/>
                <a:cs typeface="Times New Roman" pitchFamily="18" charset="0"/>
              </a:rPr>
              <a:t>Feasible paths are found between pair of snapped points S1 and Alt2, and between Alt2 and S4. Intermediate point S3 is forced to snap along the path between points Alt2 and S4.</a:t>
            </a:r>
            <a:endParaRPr lang="en-US" sz="2700" dirty="0">
              <a:latin typeface="Verdana" pitchFamily="34" charset="0"/>
            </a:endParaRPr>
          </a:p>
        </p:txBody>
      </p:sp>
    </p:spTree>
    <p:extLst>
      <p:ext uri="{BB962C8B-B14F-4D97-AF65-F5344CB8AC3E}">
        <p14:creationId xmlns="" xmlns:p14="http://schemas.microsoft.com/office/powerpoint/2010/main" val="3611107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646</TotalTime>
  <Words>628</Words>
  <Application>Microsoft Office PowerPoint</Application>
  <PresentationFormat>Personalizado</PresentationFormat>
  <Paragraphs>55</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Diapositiva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Unicast</dc:creator>
  <cp:lastModifiedBy>Carola Blázquez Lavin</cp:lastModifiedBy>
  <cp:revision>51</cp:revision>
  <dcterms:created xsi:type="dcterms:W3CDTF">2013-06-21T14:34:28Z</dcterms:created>
  <dcterms:modified xsi:type="dcterms:W3CDTF">2013-07-08T20:00:40Z</dcterms:modified>
</cp:coreProperties>
</file>