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5927E-B10A-4144-BEC8-C216688769C2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7FAD138-2A35-4D74-959E-F823D43CB534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RUP - Plantillas</a:t>
          </a:r>
          <a:endParaRPr lang="es-CL" dirty="0"/>
        </a:p>
      </dgm:t>
    </dgm:pt>
    <dgm:pt modelId="{A206FD01-F599-4C67-8820-744C74E122AB}" type="parTrans" cxnId="{BD5043EC-6427-42E5-8EF6-A10A14E77186}">
      <dgm:prSet/>
      <dgm:spPr/>
      <dgm:t>
        <a:bodyPr/>
        <a:lstStyle/>
        <a:p>
          <a:endParaRPr lang="es-CL"/>
        </a:p>
      </dgm:t>
    </dgm:pt>
    <dgm:pt modelId="{585222BF-FD79-4C7D-9C8A-88EEB9BC1935}" type="sibTrans" cxnId="{BD5043EC-6427-42E5-8EF6-A10A14E77186}">
      <dgm:prSet/>
      <dgm:spPr/>
      <dgm:t>
        <a:bodyPr/>
        <a:lstStyle/>
        <a:p>
          <a:endParaRPr lang="es-CL"/>
        </a:p>
      </dgm:t>
    </dgm:pt>
    <dgm:pt modelId="{F6BFA3C4-328F-4260-9960-14D1C30E18AB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 smtClean="0"/>
            <a:t>XP - Programación</a:t>
          </a:r>
          <a:endParaRPr lang="es-CL" dirty="0"/>
        </a:p>
      </dgm:t>
    </dgm:pt>
    <dgm:pt modelId="{B45F7BBF-07D3-4F66-9330-B3BD6EFC9D96}" type="parTrans" cxnId="{71C4E5B1-1423-480A-A242-3A87C674B5F8}">
      <dgm:prSet/>
      <dgm:spPr/>
      <dgm:t>
        <a:bodyPr/>
        <a:lstStyle/>
        <a:p>
          <a:endParaRPr lang="es-CL"/>
        </a:p>
      </dgm:t>
    </dgm:pt>
    <dgm:pt modelId="{DF5D9909-863D-4F2D-97C4-40DF78540376}" type="sibTrans" cxnId="{71C4E5B1-1423-480A-A242-3A87C674B5F8}">
      <dgm:prSet/>
      <dgm:spPr/>
      <dgm:t>
        <a:bodyPr/>
        <a:lstStyle/>
        <a:p>
          <a:endParaRPr lang="es-CL"/>
        </a:p>
      </dgm:t>
    </dgm:pt>
    <dgm:pt modelId="{5380EE45-B633-4A10-AE58-D4FD3529D089}" type="pres">
      <dgm:prSet presAssocID="{FAE5927E-B10A-4144-BEC8-C216688769C2}" presName="diagram" presStyleCnt="0">
        <dgm:presLayoutVars>
          <dgm:dir/>
          <dgm:resizeHandles val="exact"/>
        </dgm:presLayoutVars>
      </dgm:prSet>
      <dgm:spPr/>
    </dgm:pt>
    <dgm:pt modelId="{79A97A82-6225-421F-AE10-25A71EC26463}" type="pres">
      <dgm:prSet presAssocID="{17FAD138-2A35-4D74-959E-F823D43CB53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B2DE530-DF27-40BC-9FFF-D72FC05E5196}" type="pres">
      <dgm:prSet presAssocID="{F6BFA3C4-328F-4260-9960-14D1C30E18A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1C4E5B1-1423-480A-A242-3A87C674B5F8}" srcId="{FAE5927E-B10A-4144-BEC8-C216688769C2}" destId="{F6BFA3C4-328F-4260-9960-14D1C30E18AB}" srcOrd="1" destOrd="0" parTransId="{B45F7BBF-07D3-4F66-9330-B3BD6EFC9D96}" sibTransId="{DF5D9909-863D-4F2D-97C4-40DF78540376}"/>
    <dgm:cxn modelId="{954B3804-178E-4E9E-BC5D-C248C634B25D}" type="presOf" srcId="{F6BFA3C4-328F-4260-9960-14D1C30E18AB}" destId="{5B2DE530-DF27-40BC-9FFF-D72FC05E5196}" srcOrd="0" destOrd="0" presId="urn:microsoft.com/office/officeart/2005/8/layout/arrow5"/>
    <dgm:cxn modelId="{C97B13D2-711B-433D-9052-91EEEE90089A}" type="presOf" srcId="{17FAD138-2A35-4D74-959E-F823D43CB534}" destId="{79A97A82-6225-421F-AE10-25A71EC26463}" srcOrd="0" destOrd="0" presId="urn:microsoft.com/office/officeart/2005/8/layout/arrow5"/>
    <dgm:cxn modelId="{BD5043EC-6427-42E5-8EF6-A10A14E77186}" srcId="{FAE5927E-B10A-4144-BEC8-C216688769C2}" destId="{17FAD138-2A35-4D74-959E-F823D43CB534}" srcOrd="0" destOrd="0" parTransId="{A206FD01-F599-4C67-8820-744C74E122AB}" sibTransId="{585222BF-FD79-4C7D-9C8A-88EEB9BC1935}"/>
    <dgm:cxn modelId="{2ACFDDF8-3927-48AC-BF07-337A75FCE561}" type="presOf" srcId="{FAE5927E-B10A-4144-BEC8-C216688769C2}" destId="{5380EE45-B633-4A10-AE58-D4FD3529D089}" srcOrd="0" destOrd="0" presId="urn:microsoft.com/office/officeart/2005/8/layout/arrow5"/>
    <dgm:cxn modelId="{0E62EA25-EB5F-4CE8-AFAE-4C974C5BD474}" type="presParOf" srcId="{5380EE45-B633-4A10-AE58-D4FD3529D089}" destId="{79A97A82-6225-421F-AE10-25A71EC26463}" srcOrd="0" destOrd="0" presId="urn:microsoft.com/office/officeart/2005/8/layout/arrow5"/>
    <dgm:cxn modelId="{7CFF3D2C-0130-48E8-9D36-34F962AB2E68}" type="presParOf" srcId="{5380EE45-B633-4A10-AE58-D4FD3529D089}" destId="{5B2DE530-DF27-40BC-9FFF-D72FC05E519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97A82-6225-421F-AE10-25A71EC26463}">
      <dsp:nvSpPr>
        <dsp:cNvPr id="0" name=""/>
        <dsp:cNvSpPr/>
      </dsp:nvSpPr>
      <dsp:spPr>
        <a:xfrm rot="16200000">
          <a:off x="311" y="1185"/>
          <a:ext cx="2474501" cy="2474501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5">
                <a:shade val="70000"/>
                <a:satMod val="150000"/>
              </a:schemeClr>
            </a:gs>
            <a:gs pos="34000">
              <a:schemeClr val="accent5">
                <a:shade val="70000"/>
                <a:satMod val="140000"/>
              </a:schemeClr>
            </a:gs>
            <a:gs pos="70000">
              <a:schemeClr val="accent5">
                <a:tint val="100000"/>
                <a:shade val="90000"/>
                <a:satMod val="140000"/>
              </a:schemeClr>
            </a:gs>
            <a:gs pos="100000">
              <a:schemeClr val="accent5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5">
              <a:shade val="30000"/>
              <a:satMod val="130000"/>
            </a:schemeClr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RUP - Plantillas</a:t>
          </a:r>
          <a:endParaRPr lang="es-CL" sz="2100" kern="1200" dirty="0"/>
        </a:p>
      </dsp:txBody>
      <dsp:txXfrm rot="5400000">
        <a:off x="311" y="619810"/>
        <a:ext cx="2041463" cy="1237251"/>
      </dsp:txXfrm>
    </dsp:sp>
    <dsp:sp modelId="{5B2DE530-DF27-40BC-9FFF-D72FC05E5196}">
      <dsp:nvSpPr>
        <dsp:cNvPr id="0" name=""/>
        <dsp:cNvSpPr/>
      </dsp:nvSpPr>
      <dsp:spPr>
        <a:xfrm rot="5400000">
          <a:off x="3069803" y="1185"/>
          <a:ext cx="2474501" cy="2474501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2">
                <a:shade val="70000"/>
                <a:satMod val="150000"/>
              </a:schemeClr>
            </a:gs>
            <a:gs pos="34000">
              <a:schemeClr val="accent2">
                <a:shade val="70000"/>
                <a:satMod val="140000"/>
              </a:schemeClr>
            </a:gs>
            <a:gs pos="70000">
              <a:schemeClr val="accent2">
                <a:tint val="100000"/>
                <a:shade val="90000"/>
                <a:satMod val="140000"/>
              </a:schemeClr>
            </a:gs>
            <a:gs pos="100000">
              <a:schemeClr val="accent2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2">
              <a:shade val="30000"/>
              <a:satMod val="13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100" kern="1200" dirty="0" smtClean="0"/>
            <a:t>XP - Programación</a:t>
          </a:r>
          <a:endParaRPr lang="es-CL" sz="2100" kern="1200" dirty="0"/>
        </a:p>
      </dsp:txBody>
      <dsp:txXfrm rot="-5400000">
        <a:off x="3502841" y="619810"/>
        <a:ext cx="2041463" cy="123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2E0D8-4339-43CB-BABA-BC00F9013E5C}" type="datetimeFigureOut">
              <a:rPr lang="es-CL" smtClean="0"/>
              <a:t>11-06-2013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7A2E96-A1AC-4590-90AD-66A60901285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Documentos%20OPS/LIQUIDACION%20DE%20SERVICIOS%20MV%20CRYSTAL%20ATLANTICA%20-%20OPS-03513-OPA-APV-APA-DPA.x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ocumentos%20OPS/PROFORMA%20DE%20SERVICIOS%20EN%20EXCEL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Documentos%20OPS/FACTURA%20N&#186;21%20(BF%20UNIONSUR)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8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BPMN Actual de Trabajo</a:t>
            </a:r>
            <a:endParaRPr lang="es-CL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 b="10815"/>
          <a:stretch/>
        </p:blipFill>
        <p:spPr>
          <a:xfrm>
            <a:off x="-1" y="1268760"/>
            <a:ext cx="9144001" cy="5441133"/>
          </a:xfrm>
        </p:spPr>
      </p:pic>
    </p:spTree>
    <p:extLst>
      <p:ext uri="{BB962C8B-B14F-4D97-AF65-F5344CB8AC3E}">
        <p14:creationId xmlns:p14="http://schemas.microsoft.com/office/powerpoint/2010/main" val="27789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BPMN con Alcance </a:t>
            </a:r>
            <a:endParaRPr lang="es-CL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" b="11585"/>
          <a:stretch/>
        </p:blipFill>
        <p:spPr>
          <a:xfrm>
            <a:off x="-1" y="1340768"/>
            <a:ext cx="9028091" cy="5330488"/>
          </a:xfrm>
        </p:spPr>
      </p:pic>
    </p:spTree>
    <p:extLst>
      <p:ext uri="{BB962C8B-B14F-4D97-AF65-F5344CB8AC3E}">
        <p14:creationId xmlns:p14="http://schemas.microsoft.com/office/powerpoint/2010/main" val="36176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 – Iterativa Incremental</a:t>
            </a:r>
            <a:endParaRPr lang="es-C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143758"/>
              </p:ext>
            </p:extLst>
          </p:nvPr>
        </p:nvGraphicFramePr>
        <p:xfrm>
          <a:off x="1835696" y="1844824"/>
          <a:ext cx="5544616" cy="247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55576" y="4653136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400" dirty="0" smtClean="0"/>
              <a:t>Mejores practicas de las metodologías RUP y XP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sz="2400" dirty="0" smtClean="0"/>
              <a:t>Nos centraremos esencialmente en reutilizar: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CL" sz="2400" dirty="0" smtClean="0"/>
              <a:t>Algunas de las plantillas de RUP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CL" sz="2400" dirty="0" smtClean="0"/>
              <a:t>Programación como señala XP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035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Causa Efecto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2064558"/>
            <a:ext cx="8229600" cy="4172754"/>
          </a:xfrm>
        </p:spPr>
      </p:pic>
    </p:spTree>
    <p:extLst>
      <p:ext uri="{BB962C8B-B14F-4D97-AF65-F5344CB8AC3E}">
        <p14:creationId xmlns:p14="http://schemas.microsoft.com/office/powerpoint/2010/main" val="5981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Causa Efecto con Alcances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5982"/>
            <a:ext cx="8229600" cy="4285235"/>
          </a:xfrm>
        </p:spPr>
      </p:pic>
    </p:spTree>
    <p:extLst>
      <p:ext uri="{BB962C8B-B14F-4D97-AF65-F5344CB8AC3E}">
        <p14:creationId xmlns:p14="http://schemas.microsoft.com/office/powerpoint/2010/main" val="24904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1540768"/>
          </a:xfrm>
        </p:spPr>
        <p:txBody>
          <a:bodyPr/>
          <a:lstStyle/>
          <a:p>
            <a:pPr algn="ctr"/>
            <a:r>
              <a:rPr lang="es-CL" dirty="0" smtClean="0"/>
              <a:t>Generar una aplicación WEB que sea capaz de:</a:t>
            </a:r>
          </a:p>
          <a:p>
            <a:pPr marL="0" indent="0" algn="ctr">
              <a:buNone/>
            </a:pPr>
            <a:r>
              <a:rPr lang="es-CL" dirty="0" smtClean="0"/>
              <a:t> gestionar y seguir el proceso de creación y manipulación de los documentos de </a:t>
            </a:r>
            <a:r>
              <a:rPr lang="es-CL" dirty="0" err="1" smtClean="0"/>
              <a:t>OPServices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 - Documentos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Edición Online de los documentos necesarios</a:t>
            </a:r>
          </a:p>
          <a:p>
            <a:pPr lvl="1"/>
            <a:r>
              <a:rPr lang="es-CL" dirty="0" smtClean="0"/>
              <a:t>Informe de trabajo</a:t>
            </a:r>
          </a:p>
          <a:p>
            <a:pPr lvl="1"/>
            <a:r>
              <a:rPr lang="es-CL" dirty="0" smtClean="0"/>
              <a:t>Proformas</a:t>
            </a:r>
          </a:p>
          <a:p>
            <a:pPr lvl="1"/>
            <a:r>
              <a:rPr lang="es-CL" dirty="0" smtClean="0"/>
              <a:t>Liquidación de Servicio</a:t>
            </a:r>
          </a:p>
          <a:p>
            <a:pPr lvl="1"/>
            <a:r>
              <a:rPr lang="es-CL" dirty="0" smtClean="0"/>
              <a:t>Factura</a:t>
            </a:r>
          </a:p>
          <a:p>
            <a:r>
              <a:rPr lang="es-CL" dirty="0" smtClean="0"/>
              <a:t>Almacenamiento de los documentos generados</a:t>
            </a:r>
          </a:p>
          <a:p>
            <a:r>
              <a:rPr lang="es-CL" dirty="0" smtClean="0"/>
              <a:t>Descarga de documentos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60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específicos - </a:t>
            </a:r>
            <a:r>
              <a:rPr lang="es-CL" dirty="0" smtClean="0"/>
              <a:t>RRHH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Señalar que el documento está aprobado</a:t>
            </a:r>
          </a:p>
          <a:p>
            <a:r>
              <a:rPr lang="es-CL" dirty="0" smtClean="0"/>
              <a:t>Asignación de trabajo </a:t>
            </a:r>
          </a:p>
          <a:p>
            <a:pPr lvl="1"/>
            <a:r>
              <a:rPr lang="es-CL" dirty="0" smtClean="0"/>
              <a:t>Generación de Código vía WEB</a:t>
            </a:r>
          </a:p>
          <a:p>
            <a:pPr lvl="1"/>
            <a:r>
              <a:rPr lang="es-CL" dirty="0" smtClean="0"/>
              <a:t>Respaldo de códigos utilizados</a:t>
            </a:r>
          </a:p>
          <a:p>
            <a:pPr marL="274320" lvl="1" indent="0">
              <a:buNone/>
            </a:pP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específicos - </a:t>
            </a:r>
            <a:r>
              <a:rPr lang="es-CL" dirty="0" smtClean="0"/>
              <a:t>Otros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/>
              <a:t>Diferenciar </a:t>
            </a:r>
            <a:r>
              <a:rPr lang="es-AR" dirty="0"/>
              <a:t>entre un administrador o un usuario tradicional dentro de la aplicación, dando accesos según corresponda.</a:t>
            </a:r>
            <a:endParaRPr lang="es-CL" dirty="0"/>
          </a:p>
          <a:p>
            <a:pPr lvl="0"/>
            <a:r>
              <a:rPr lang="es-AR" dirty="0" smtClean="0"/>
              <a:t>Impresión </a:t>
            </a:r>
            <a:r>
              <a:rPr lang="es-AR" dirty="0"/>
              <a:t>de los documentos desde la aplicación.</a:t>
            </a:r>
            <a:endParaRPr lang="es-CL" dirty="0"/>
          </a:p>
          <a:p>
            <a:pPr lvl="0"/>
            <a:r>
              <a:rPr lang="es-AR" dirty="0"/>
              <a:t>Generación de estadísticas simples para la toma de decisiones, por parte de la administración de </a:t>
            </a:r>
            <a:r>
              <a:rPr lang="es-AR" dirty="0" err="1"/>
              <a:t>OPServices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Cantidad de informes mensuales</a:t>
            </a:r>
          </a:p>
          <a:p>
            <a:pPr lvl="1"/>
            <a:r>
              <a:rPr lang="es-AR" dirty="0" smtClean="0"/>
              <a:t>Cantidad de informes Anuales</a:t>
            </a:r>
          </a:p>
          <a:p>
            <a:pPr lvl="1"/>
            <a:r>
              <a:rPr lang="es-AR" dirty="0" smtClean="0"/>
              <a:t>Periodos de Gracia ( más ventas)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8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42467" y="4437112"/>
            <a:ext cx="8229600" cy="13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Cuando los Clubes de P&amp;I necesitan saciar necesidades del rubro de </a:t>
            </a:r>
            <a:r>
              <a:rPr lang="es-CL" dirty="0" err="1" smtClean="0"/>
              <a:t>OPServices</a:t>
            </a:r>
            <a:r>
              <a:rPr lang="es-CL" dirty="0" smtClean="0"/>
              <a:t>, ellos solicitan solución al servicio.</a:t>
            </a:r>
          </a:p>
          <a:p>
            <a:endParaRPr lang="es-CL" dirty="0"/>
          </a:p>
        </p:txBody>
      </p:sp>
      <p:pic>
        <p:nvPicPr>
          <p:cNvPr id="9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728912"/>
            <a:ext cx="542988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4509120"/>
            <a:ext cx="8229600" cy="1396752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662237"/>
            <a:ext cx="542988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941168"/>
            <a:ext cx="8229600" cy="1108720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</a:t>
            </a:r>
          </a:p>
          <a:p>
            <a:endParaRPr lang="es-CL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724150"/>
            <a:ext cx="542988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 – </a:t>
            </a:r>
            <a:r>
              <a:rPr lang="es-CL" dirty="0" smtClean="0">
                <a:hlinkClick r:id="rId2" action="ppaction://hlinkfile"/>
              </a:rPr>
              <a:t>Ver Liquidación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653136"/>
            <a:ext cx="8229600" cy="1828800"/>
          </a:xfrm>
        </p:spPr>
        <p:txBody>
          <a:bodyPr/>
          <a:lstStyle/>
          <a:p>
            <a:pPr lvl="0"/>
            <a:r>
              <a:rPr lang="es-CL" dirty="0"/>
              <a:t>El inspector realiza el servicio, generando documentación acorde a la inspección:</a:t>
            </a:r>
            <a:endParaRPr lang="es-CL" sz="2000" dirty="0"/>
          </a:p>
          <a:p>
            <a:pPr lvl="1"/>
            <a:r>
              <a:rPr lang="es-CL" dirty="0"/>
              <a:t>Informe del Trabajo realizado</a:t>
            </a:r>
            <a:endParaRPr lang="es-CL" sz="1800" dirty="0"/>
          </a:p>
          <a:p>
            <a:pPr lvl="1"/>
            <a:r>
              <a:rPr lang="es-CL" dirty="0"/>
              <a:t>Liquidación de los recursos utilizados ( Materiales y humanos )</a:t>
            </a:r>
            <a:endParaRPr lang="es-CL" sz="1800" dirty="0"/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57" y="2443162"/>
            <a:ext cx="542988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3268960"/>
          </a:xfrm>
        </p:spPr>
        <p:txBody>
          <a:bodyPr/>
          <a:lstStyle/>
          <a:p>
            <a:pPr lvl="0"/>
            <a:r>
              <a:rPr lang="es-CL" dirty="0"/>
              <a:t>Una vez finalizado el servicio y los documentos, el inspector hace entrega de los documentos al Gerente de la empresa.</a:t>
            </a:r>
          </a:p>
          <a:p>
            <a:pPr lvl="0"/>
            <a:r>
              <a:rPr lang="es-CL" dirty="0"/>
              <a:t>El gerente revisa los documentos y valida que se cumplan todos los paramentos necesarios</a:t>
            </a:r>
          </a:p>
          <a:p>
            <a:pPr lvl="0"/>
            <a:r>
              <a:rPr lang="es-CL" dirty="0"/>
              <a:t>El gerente le hace  sabes al inspector que el informe está correcto, de no ser así, el inspector debe elaborarlo nuevamente.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1772816"/>
            <a:ext cx="532511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6 – </a:t>
            </a:r>
            <a:r>
              <a:rPr lang="es-CL" dirty="0" smtClean="0">
                <a:hlinkClick r:id="rId2" action="ppaction://hlinkfile"/>
              </a:rPr>
              <a:t>Ver Proforma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0728"/>
          </a:xfrm>
        </p:spPr>
        <p:txBody>
          <a:bodyPr/>
          <a:lstStyle/>
          <a:p>
            <a:pPr lvl="0"/>
            <a:r>
              <a:rPr lang="es-CL" dirty="0" err="1"/>
              <a:t>OPServices</a:t>
            </a:r>
            <a:r>
              <a:rPr lang="es-CL" dirty="0"/>
              <a:t> envía los informes a los contratantes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queda a la espera de la orden de facturación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2624137"/>
            <a:ext cx="532511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7 – </a:t>
            </a:r>
            <a:r>
              <a:rPr lang="es-CL" dirty="0" smtClean="0">
                <a:hlinkClick r:id="rId2" action="ppaction://hlinkfile"/>
              </a:rPr>
              <a:t>Ver Factura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157192"/>
            <a:ext cx="8229600" cy="1108720"/>
          </a:xfrm>
        </p:spPr>
        <p:txBody>
          <a:bodyPr/>
          <a:lstStyle/>
          <a:p>
            <a:pPr lvl="0"/>
            <a:r>
              <a:rPr lang="es-CL" dirty="0"/>
              <a:t>El P&amp;I envía la orden de facturación del servicio prestado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2628900"/>
            <a:ext cx="552513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8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540768"/>
          </a:xfrm>
        </p:spPr>
        <p:txBody>
          <a:bodyPr/>
          <a:lstStyle/>
          <a:p>
            <a:pPr lvl="0"/>
            <a:r>
              <a:rPr lang="es-CL" dirty="0"/>
              <a:t>El contratante cancela el servicio prestado</a:t>
            </a:r>
          </a:p>
          <a:p>
            <a:pPr lvl="0"/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endParaRPr lang="es-CL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2714625"/>
            <a:ext cx="552513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</TotalTime>
  <Words>399</Words>
  <Application>Microsoft Office PowerPoint</Application>
  <PresentationFormat>Presentación en pantalla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Claridad</vt:lpstr>
      <vt:lpstr>Sistema de Procesos integrados – JOINT OPS</vt:lpstr>
      <vt:lpstr>1</vt:lpstr>
      <vt:lpstr>2</vt:lpstr>
      <vt:lpstr>3</vt:lpstr>
      <vt:lpstr>4 – Ver Liquidación</vt:lpstr>
      <vt:lpstr>5</vt:lpstr>
      <vt:lpstr>6 – Ver Proforma</vt:lpstr>
      <vt:lpstr>7 – Ver Factura</vt:lpstr>
      <vt:lpstr>8</vt:lpstr>
      <vt:lpstr>BPMN Actual de Trabajo</vt:lpstr>
      <vt:lpstr>BPMN con Alcance </vt:lpstr>
      <vt:lpstr>Metodología – Iterativa Incremental</vt:lpstr>
      <vt:lpstr>Causa Efecto</vt:lpstr>
      <vt:lpstr>Causa Efecto con Alcances</vt:lpstr>
      <vt:lpstr>Objetivo General</vt:lpstr>
      <vt:lpstr>Objetivos específicos - Documentos</vt:lpstr>
      <vt:lpstr>Objetivos específicos - RRHH</vt:lpstr>
      <vt:lpstr>Objetivos específicos - Otros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Negocio</dc:title>
  <dc:creator>Juanka</dc:creator>
  <cp:lastModifiedBy>Juanka</cp:lastModifiedBy>
  <cp:revision>16</cp:revision>
  <dcterms:created xsi:type="dcterms:W3CDTF">2013-06-11T06:51:51Z</dcterms:created>
  <dcterms:modified xsi:type="dcterms:W3CDTF">2013-06-11T10:25:49Z</dcterms:modified>
</cp:coreProperties>
</file>