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28"/>
  </p:notesMasterIdLst>
  <p:sldIdLst>
    <p:sldId id="369" r:id="rId2"/>
    <p:sldId id="257" r:id="rId3"/>
    <p:sldId id="344" r:id="rId4"/>
    <p:sldId id="297" r:id="rId5"/>
    <p:sldId id="301" r:id="rId6"/>
    <p:sldId id="340" r:id="rId7"/>
    <p:sldId id="315" r:id="rId8"/>
    <p:sldId id="345" r:id="rId9"/>
    <p:sldId id="346" r:id="rId10"/>
    <p:sldId id="347" r:id="rId11"/>
    <p:sldId id="348" r:id="rId12"/>
    <p:sldId id="349" r:id="rId13"/>
    <p:sldId id="350" r:id="rId14"/>
    <p:sldId id="351" r:id="rId15"/>
    <p:sldId id="370" r:id="rId16"/>
    <p:sldId id="371" r:id="rId17"/>
    <p:sldId id="373" r:id="rId18"/>
    <p:sldId id="372" r:id="rId19"/>
    <p:sldId id="374" r:id="rId20"/>
    <p:sldId id="376" r:id="rId21"/>
    <p:sldId id="375" r:id="rId22"/>
    <p:sldId id="379" r:id="rId23"/>
    <p:sldId id="377" r:id="rId24"/>
    <p:sldId id="380" r:id="rId25"/>
    <p:sldId id="381" r:id="rId26"/>
    <p:sldId id="382"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EA8F33-B4B0-F642-882A-257DF611C20E}">
          <p14:sldIdLst>
            <p14:sldId id="369"/>
            <p14:sldId id="257"/>
          </p14:sldIdLst>
        </p14:section>
        <p14:section name="Review" id="{643DB6CA-A710-8044-901E-D4A1D5F5FDA3}">
          <p14:sldIdLst>
            <p14:sldId id="344"/>
            <p14:sldId id="297"/>
            <p14:sldId id="301"/>
            <p14:sldId id="340"/>
            <p14:sldId id="315"/>
            <p14:sldId id="345"/>
            <p14:sldId id="346"/>
            <p14:sldId id="347"/>
            <p14:sldId id="348"/>
            <p14:sldId id="349"/>
            <p14:sldId id="350"/>
            <p14:sldId id="351"/>
            <p14:sldId id="370"/>
            <p14:sldId id="371"/>
            <p14:sldId id="373"/>
            <p14:sldId id="372"/>
            <p14:sldId id="374"/>
            <p14:sldId id="376"/>
            <p14:sldId id="375"/>
            <p14:sldId id="379"/>
            <p14:sldId id="377"/>
            <p14:sldId id="380"/>
            <p14:sldId id="381"/>
            <p14:sldId id="38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1920"/>
  </p:normalViewPr>
  <p:slideViewPr>
    <p:cSldViewPr snapToGrid="0">
      <p:cViewPr varScale="1">
        <p:scale>
          <a:sx n="266" d="100"/>
          <a:sy n="266" d="100"/>
        </p:scale>
        <p:origin x="1192" y="184"/>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77f732614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77f732614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14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5f6ed2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5f6ed2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2fc3a898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2fc3a898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52fc3a898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52fc3a898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5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inercentral.charlotte.edu/wp-content/uploads/sites/803/2023/09/Final-Exam-Template-Fall-2023.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dirty="0"/>
              <a:t>Announcement</a:t>
            </a:r>
            <a:r>
              <a:rPr lang="en" dirty="0"/>
              <a:t> </a:t>
            </a:r>
            <a:endParaRPr dirty="0"/>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85000" lnSpcReduction="20000"/>
          </a:bodyPr>
          <a:lstStyle/>
          <a:p>
            <a:pPr marL="457200" lvl="0" indent="-342900" algn="l" rtl="0">
              <a:spcBef>
                <a:spcPts val="0"/>
              </a:spcBef>
              <a:spcAft>
                <a:spcPts val="0"/>
              </a:spcAft>
              <a:buSzPts val="1800"/>
              <a:buChar char="●"/>
            </a:pPr>
            <a:r>
              <a:rPr lang="en-US" dirty="0"/>
              <a:t>Course Evaluation! (Canvas)</a:t>
            </a:r>
          </a:p>
          <a:p>
            <a:pPr lvl="1"/>
            <a:r>
              <a:rPr lang="en-US" dirty="0"/>
              <a:t>Extra 1%</a:t>
            </a:r>
          </a:p>
          <a:p>
            <a:endParaRPr lang="en-US" dirty="0"/>
          </a:p>
          <a:p>
            <a:r>
              <a:rPr lang="en-US" dirty="0"/>
              <a:t>Project #3 due today</a:t>
            </a:r>
          </a:p>
          <a:p>
            <a:endParaRPr lang="en-US" dirty="0"/>
          </a:p>
          <a:p>
            <a:r>
              <a:rPr lang="en-US" dirty="0"/>
              <a:t>Final Exam (</a:t>
            </a:r>
            <a:r>
              <a:rPr lang="en-US" dirty="0">
                <a:hlinkClick r:id="rId3"/>
              </a:rPr>
              <a:t>schedule</a:t>
            </a:r>
            <a:r>
              <a:rPr lang="en-US" dirty="0"/>
              <a:t>)</a:t>
            </a:r>
          </a:p>
          <a:p>
            <a:pPr lvl="1"/>
            <a:r>
              <a:rPr lang="en-US" dirty="0"/>
              <a:t>Dec.14  8-11:30 am</a:t>
            </a:r>
          </a:p>
          <a:p>
            <a:pPr lvl="1"/>
            <a:r>
              <a:rPr lang="en-US" dirty="0"/>
              <a:t>Paper-based open book exam</a:t>
            </a:r>
          </a:p>
          <a:p>
            <a:pPr lvl="1"/>
            <a:r>
              <a:rPr lang="en-US" dirty="0"/>
              <a:t>About 9-10 Questions</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4 Quizzes</a:t>
            </a:r>
          </a:p>
          <a:p>
            <a:pPr lvl="1"/>
            <a:r>
              <a:rPr lang="en-US" dirty="0"/>
              <a:t>Single-choice questions; about 10 questions each</a:t>
            </a:r>
          </a:p>
          <a:p>
            <a:pPr lvl="1"/>
            <a:r>
              <a:rPr lang="en-US" dirty="0"/>
              <a:t>To be release between Dec.6 and Dec.10</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Class Participation Credits (extra 5% max)</a:t>
            </a:r>
          </a:p>
          <a:p>
            <a:pPr lvl="1"/>
            <a:r>
              <a:rPr lang="en-US" dirty="0"/>
              <a:t>Baseline: 1%</a:t>
            </a:r>
          </a:p>
          <a:p>
            <a:pPr lvl="1"/>
            <a:r>
              <a:rPr lang="en-US" dirty="0"/>
              <a:t>If you want more than 1%, come to any of my office hours starting today (Dec.5)</a:t>
            </a: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56586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PRNG</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Where do we need random numbers? </a:t>
            </a:r>
            <a:endParaRPr lang="en-US" sz="1600" dirty="0"/>
          </a:p>
          <a:p>
            <a:endParaRPr lang="en-US" sz="2000" dirty="0"/>
          </a:p>
          <a:p>
            <a:r>
              <a:rPr lang="en-US" sz="2000" dirty="0"/>
              <a:t>PRNG</a:t>
            </a:r>
          </a:p>
          <a:p>
            <a:pPr lvl="1"/>
            <a:r>
              <a:rPr lang="en-US" sz="1600" dirty="0"/>
              <a:t>Why is it called Pseudorandom? </a:t>
            </a:r>
          </a:p>
          <a:p>
            <a:pPr lvl="1"/>
            <a:r>
              <a:rPr lang="en-US" sz="1600" dirty="0"/>
              <a:t>What is rollback resistance? </a:t>
            </a:r>
          </a:p>
          <a:p>
            <a:pPr lvl="1"/>
            <a:r>
              <a:rPr lang="en-US" sz="1600" dirty="0"/>
              <a:t>What can the attacker do if the PRNG is not rollback resistant?</a:t>
            </a:r>
          </a:p>
        </p:txBody>
      </p:sp>
    </p:spTree>
    <p:extLst>
      <p:ext uri="{BB962C8B-B14F-4D97-AF65-F5344CB8AC3E}">
        <p14:creationId xmlns:p14="http://schemas.microsoft.com/office/powerpoint/2010/main" val="38939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Diffie-Hellman Key Exchange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want it? </a:t>
            </a:r>
          </a:p>
          <a:p>
            <a:pPr marL="596900" lvl="1" indent="0">
              <a:buNone/>
            </a:pPr>
            <a:endParaRPr lang="en-US" sz="1600" dirty="0"/>
          </a:p>
          <a:p>
            <a:r>
              <a:rPr lang="en-US" sz="2000" dirty="0"/>
              <a:t>How does it work? </a:t>
            </a:r>
          </a:p>
          <a:p>
            <a:pPr lvl="1"/>
            <a:r>
              <a:rPr lang="en-US" sz="1600" dirty="0"/>
              <a:t>What variables are public? What variables are private? </a:t>
            </a:r>
          </a:p>
          <a:p>
            <a:pPr lvl="1"/>
            <a:r>
              <a:rPr lang="en-US" sz="1600" dirty="0"/>
              <a:t>What is the information being sent between Alice and Bob? Formula? </a:t>
            </a:r>
          </a:p>
          <a:p>
            <a:pPr lvl="1"/>
            <a:r>
              <a:rPr lang="en-US" sz="1600" dirty="0"/>
              <a:t>What is the secret being shared? Formula? </a:t>
            </a:r>
          </a:p>
          <a:p>
            <a:pPr marL="114300" indent="0">
              <a:buNone/>
            </a:pPr>
            <a:endParaRPr lang="en-US" sz="2000" dirty="0"/>
          </a:p>
          <a:p>
            <a:r>
              <a:rPr lang="en-US" sz="2000" dirty="0"/>
              <a:t>Security</a:t>
            </a:r>
          </a:p>
          <a:p>
            <a:pPr lvl="1"/>
            <a:r>
              <a:rPr lang="en-US" sz="1600" dirty="0"/>
              <a:t>What’s the security issue with it? </a:t>
            </a:r>
          </a:p>
        </p:txBody>
      </p:sp>
    </p:spTree>
    <p:extLst>
      <p:ext uri="{BB962C8B-B14F-4D97-AF65-F5344CB8AC3E}">
        <p14:creationId xmlns:p14="http://schemas.microsoft.com/office/powerpoint/2010/main" val="39180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Public-Key Encryption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Asymmetric-key encryption? </a:t>
            </a:r>
          </a:p>
          <a:p>
            <a:pPr lvl="1"/>
            <a:r>
              <a:rPr lang="en-US" sz="1600" dirty="0"/>
              <a:t>What are the major benefits? </a:t>
            </a:r>
          </a:p>
          <a:p>
            <a:pPr lvl="1"/>
            <a:r>
              <a:rPr lang="en-US" sz="1600" dirty="0"/>
              <a:t>What is the major issue? </a:t>
            </a:r>
          </a:p>
          <a:p>
            <a:pPr marL="114300" indent="0">
              <a:buNone/>
            </a:pPr>
            <a:endParaRPr lang="en-US" sz="2000" dirty="0"/>
          </a:p>
          <a:p>
            <a:r>
              <a:rPr lang="en-US" sz="2000" dirty="0"/>
              <a:t>How does RSA encryption work?</a:t>
            </a:r>
          </a:p>
          <a:p>
            <a:pPr lvl="1"/>
            <a:r>
              <a:rPr lang="en-US" sz="1600" dirty="0"/>
              <a:t>What variables are the public key? </a:t>
            </a:r>
          </a:p>
          <a:p>
            <a:pPr lvl="1"/>
            <a:r>
              <a:rPr lang="en-US" sz="1600" dirty="0"/>
              <a:t>What variables are the private key?</a:t>
            </a:r>
          </a:p>
          <a:p>
            <a:pPr lvl="1"/>
            <a:r>
              <a:rPr lang="en-US" sz="1600" dirty="0"/>
              <a:t>How do we do encryption? Formula?</a:t>
            </a:r>
          </a:p>
          <a:p>
            <a:pPr lvl="1"/>
            <a:r>
              <a:rPr lang="en-US" sz="1600" dirty="0"/>
              <a:t>How do we do decryption? Formula? </a:t>
            </a:r>
          </a:p>
          <a:p>
            <a:pPr marL="114300" indent="0">
              <a:buNone/>
            </a:pPr>
            <a:endParaRPr lang="en-US" sz="2000" dirty="0"/>
          </a:p>
          <a:p>
            <a:r>
              <a:rPr lang="en-US" sz="2000" dirty="0"/>
              <a:t>Security</a:t>
            </a:r>
          </a:p>
          <a:p>
            <a:pPr lvl="1"/>
            <a:r>
              <a:rPr lang="en-US" sz="1600" dirty="0"/>
              <a:t>Can it defend against MITM attack?</a:t>
            </a:r>
          </a:p>
        </p:txBody>
      </p:sp>
    </p:spTree>
    <p:extLst>
      <p:ext uri="{BB962C8B-B14F-4D97-AF65-F5344CB8AC3E}">
        <p14:creationId xmlns:p14="http://schemas.microsoft.com/office/powerpoint/2010/main" val="6170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Digital Signature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signature? </a:t>
            </a:r>
          </a:p>
          <a:p>
            <a:pPr lvl="1"/>
            <a:r>
              <a:rPr lang="en-US" sz="1600" dirty="0"/>
              <a:t>What key is used for digital signature? </a:t>
            </a:r>
          </a:p>
          <a:p>
            <a:pPr lvl="1"/>
            <a:r>
              <a:rPr lang="en-US" sz="1600" dirty="0"/>
              <a:t>Why do we sign the hash instead of the plaintext?</a:t>
            </a:r>
          </a:p>
          <a:p>
            <a:pPr marL="114300" indent="0">
              <a:buNone/>
            </a:pPr>
            <a:endParaRPr lang="en-US" sz="2000" dirty="0"/>
          </a:p>
          <a:p>
            <a:r>
              <a:rPr lang="en-US" sz="2000" dirty="0"/>
              <a:t>How does RSA signature work?</a:t>
            </a:r>
          </a:p>
          <a:p>
            <a:pPr lvl="1"/>
            <a:r>
              <a:rPr lang="en-US" sz="1600" dirty="0"/>
              <a:t>How do we sign a message? Formula?</a:t>
            </a:r>
          </a:p>
          <a:p>
            <a:pPr lvl="1"/>
            <a:r>
              <a:rPr lang="en-US" sz="1600" dirty="0"/>
              <a:t>How do we verify a signature? Formula? </a:t>
            </a:r>
          </a:p>
          <a:p>
            <a:pPr marL="114300" indent="0">
              <a:buNone/>
            </a:pPr>
            <a:endParaRPr lang="en-US" sz="2000" dirty="0"/>
          </a:p>
          <a:p>
            <a:r>
              <a:rPr lang="en-US" sz="2000" dirty="0"/>
              <a:t>Security</a:t>
            </a:r>
          </a:p>
          <a:p>
            <a:pPr lvl="1"/>
            <a:r>
              <a:rPr lang="en-US" sz="1600" dirty="0"/>
              <a:t>How can we combine public-key encryption and digital signature?</a:t>
            </a:r>
          </a:p>
          <a:p>
            <a:pPr lvl="1"/>
            <a:r>
              <a:rPr lang="en-US" sz="1600" dirty="0"/>
              <a:t>Can we provide confidentiality and integrity together?</a:t>
            </a:r>
          </a:p>
        </p:txBody>
      </p:sp>
    </p:spTree>
    <p:extLst>
      <p:ext uri="{BB962C8B-B14F-4D97-AF65-F5344CB8AC3E}">
        <p14:creationId xmlns:p14="http://schemas.microsoft.com/office/powerpoint/2010/main" val="5900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Certificate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certificate? </a:t>
            </a:r>
          </a:p>
          <a:p>
            <a:pPr marL="114300" indent="0">
              <a:buNone/>
            </a:pPr>
            <a:endParaRPr lang="en-US" sz="2000" dirty="0"/>
          </a:p>
          <a:p>
            <a:r>
              <a:rPr lang="en-US" sz="2000" dirty="0"/>
              <a:t>What does a certificate contain? </a:t>
            </a:r>
            <a:endParaRPr lang="en-US" sz="1600" dirty="0"/>
          </a:p>
          <a:p>
            <a:pPr marL="114300" indent="0">
              <a:buNone/>
            </a:pPr>
            <a:endParaRPr lang="en-US" sz="2000" dirty="0"/>
          </a:p>
          <a:p>
            <a:r>
              <a:rPr lang="en-US" sz="2000" dirty="0"/>
              <a:t>What are Certificate Authorities? </a:t>
            </a:r>
          </a:p>
          <a:p>
            <a:pPr lvl="1"/>
            <a:r>
              <a:rPr lang="en-US" sz="1600" dirty="0"/>
              <a:t>Why do we need them? </a:t>
            </a:r>
            <a:endParaRPr lang="en-US" sz="1200" dirty="0"/>
          </a:p>
        </p:txBody>
      </p:sp>
    </p:spTree>
    <p:extLst>
      <p:ext uri="{BB962C8B-B14F-4D97-AF65-F5344CB8AC3E}">
        <p14:creationId xmlns:p14="http://schemas.microsoft.com/office/powerpoint/2010/main" val="35586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Access Control</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is Discretionary Access Control?</a:t>
            </a:r>
          </a:p>
          <a:p>
            <a:pPr lvl="1"/>
            <a:r>
              <a:rPr lang="en-US" sz="1600" dirty="0"/>
              <a:t>What is Access Matrix?</a:t>
            </a:r>
          </a:p>
          <a:p>
            <a:pPr lvl="1"/>
            <a:r>
              <a:rPr lang="en-US" sz="1600" dirty="0"/>
              <a:t>ACL vs. Capabilities</a:t>
            </a:r>
          </a:p>
          <a:p>
            <a:pPr lvl="1"/>
            <a:r>
              <a:rPr lang="en-US" sz="1600" dirty="0"/>
              <a:t>How does Trojan Horse attack work?</a:t>
            </a:r>
          </a:p>
          <a:p>
            <a:pPr marL="114300" indent="0">
              <a:buNone/>
            </a:pPr>
            <a:endParaRPr lang="en-US" sz="2000" dirty="0"/>
          </a:p>
          <a:p>
            <a:r>
              <a:rPr lang="en-US" sz="2000" dirty="0"/>
              <a:t>What is Mandatory</a:t>
            </a:r>
            <a:r>
              <a:rPr lang="en-US" sz="2000" spc="-53" dirty="0"/>
              <a:t> A</a:t>
            </a:r>
            <a:r>
              <a:rPr lang="en-US" sz="2000" dirty="0"/>
              <a:t>ccess</a:t>
            </a:r>
            <a:r>
              <a:rPr lang="en-US" sz="2000" spc="-56" dirty="0"/>
              <a:t> </a:t>
            </a:r>
            <a:r>
              <a:rPr lang="en-US" sz="2000" spc="-8" dirty="0"/>
              <a:t>Control</a:t>
            </a:r>
            <a:r>
              <a:rPr lang="en-US" sz="2000" dirty="0"/>
              <a:t>?</a:t>
            </a:r>
          </a:p>
          <a:p>
            <a:pPr lvl="1">
              <a:tabLst>
                <a:tab pos="180022" algn="l"/>
              </a:tabLst>
            </a:pPr>
            <a:r>
              <a:rPr lang="en-US" sz="1600" dirty="0"/>
              <a:t>Multi-level security (MLS)</a:t>
            </a:r>
          </a:p>
          <a:p>
            <a:pPr marL="1094422" lvl="2" indent="-170497">
              <a:spcBef>
                <a:spcPts val="289"/>
              </a:spcBef>
              <a:buFont typeface="Arial"/>
              <a:buChar char="•"/>
              <a:tabLst>
                <a:tab pos="180022" algn="l"/>
              </a:tabLst>
            </a:pPr>
            <a:r>
              <a:rPr lang="en-US" spc="-8" dirty="0">
                <a:cs typeface="Calibri"/>
              </a:rPr>
              <a:t>Bell-</a:t>
            </a:r>
            <a:r>
              <a:rPr lang="en-US" dirty="0" err="1">
                <a:cs typeface="Calibri"/>
              </a:rPr>
              <a:t>LaPadula</a:t>
            </a:r>
            <a:r>
              <a:rPr lang="en-US" spc="-60" dirty="0">
                <a:cs typeface="Calibri"/>
              </a:rPr>
              <a:t> </a:t>
            </a:r>
            <a:r>
              <a:rPr lang="en-US" spc="-15" dirty="0">
                <a:cs typeface="Calibri"/>
              </a:rPr>
              <a:t>(BLP)</a:t>
            </a:r>
          </a:p>
          <a:p>
            <a:pPr marL="1094422" lvl="2" indent="-170497">
              <a:spcBef>
                <a:spcPts val="289"/>
              </a:spcBef>
              <a:buFont typeface="Arial"/>
              <a:buChar char="•"/>
              <a:tabLst>
                <a:tab pos="180022" algn="l"/>
              </a:tabLst>
            </a:pPr>
            <a:r>
              <a:rPr lang="en-US" dirty="0">
                <a:cs typeface="Calibri"/>
              </a:rPr>
              <a:t>Biba</a:t>
            </a:r>
            <a:r>
              <a:rPr lang="en-US" spc="-8" dirty="0">
                <a:cs typeface="Calibri"/>
              </a:rPr>
              <a:t> Model</a:t>
            </a:r>
            <a:endParaRPr lang="en-US" spc="-15" dirty="0">
              <a:cs typeface="Calibri"/>
            </a:endParaRPr>
          </a:p>
          <a:p>
            <a:pPr lvl="1">
              <a:tabLst>
                <a:tab pos="180022" algn="l"/>
              </a:tabLst>
            </a:pPr>
            <a:r>
              <a:rPr lang="en-US" sz="1600" dirty="0"/>
              <a:t>Chinese Wall</a:t>
            </a:r>
          </a:p>
        </p:txBody>
      </p:sp>
    </p:spTree>
    <p:extLst>
      <p:ext uri="{BB962C8B-B14F-4D97-AF65-F5344CB8AC3E}">
        <p14:creationId xmlns:p14="http://schemas.microsoft.com/office/powerpoint/2010/main" val="55736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(Basics)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The basics (syntax and semantics)</a:t>
            </a:r>
          </a:p>
          <a:p>
            <a:pPr lvl="1"/>
            <a:r>
              <a:rPr lang="en-US" sz="1600" dirty="0"/>
              <a:t>HTML</a:t>
            </a:r>
          </a:p>
          <a:p>
            <a:pPr lvl="1"/>
            <a:r>
              <a:rPr lang="en-US" sz="1600" dirty="0"/>
              <a:t>HTTP</a:t>
            </a:r>
          </a:p>
          <a:p>
            <a:pPr lvl="1"/>
            <a:r>
              <a:rPr lang="en-US" sz="1600" dirty="0"/>
              <a:t>URL</a:t>
            </a:r>
          </a:p>
          <a:p>
            <a:pPr lvl="1"/>
            <a:r>
              <a:rPr lang="en-US" sz="1600" dirty="0"/>
              <a:t>JavaScript (security problems)</a:t>
            </a:r>
          </a:p>
          <a:p>
            <a:pPr marL="114300" indent="0">
              <a:buNone/>
            </a:pPr>
            <a:endParaRPr lang="en-US" sz="1900" dirty="0"/>
          </a:p>
          <a:p>
            <a:r>
              <a:rPr lang="en-US" sz="2000" dirty="0"/>
              <a:t>What is the same origin policy? </a:t>
            </a:r>
          </a:p>
          <a:p>
            <a:pPr lvl="1"/>
            <a:r>
              <a:rPr lang="en-US" sz="1600" dirty="0"/>
              <a:t>How to tell if two websites have the same origin?</a:t>
            </a:r>
          </a:p>
          <a:p>
            <a:pPr lvl="1"/>
            <a:endParaRPr lang="en-US" dirty="0"/>
          </a:p>
        </p:txBody>
      </p:sp>
    </p:spTree>
    <p:extLst>
      <p:ext uri="{BB962C8B-B14F-4D97-AF65-F5344CB8AC3E}">
        <p14:creationId xmlns:p14="http://schemas.microsoft.com/office/powerpoint/2010/main" val="5036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(Cookies)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pPr lvl="0"/>
            <a:r>
              <a:rPr lang="en-US" sz="2000" dirty="0"/>
              <a:t>Basics of Cookies</a:t>
            </a:r>
          </a:p>
          <a:p>
            <a:pPr lvl="1"/>
            <a:r>
              <a:rPr lang="en-US" sz="1600" dirty="0"/>
              <a:t>Fields of cookies</a:t>
            </a:r>
          </a:p>
          <a:p>
            <a:pPr lvl="1"/>
            <a:r>
              <a:rPr lang="en-US" sz="1600" dirty="0"/>
              <a:t>Cookie Policy: when to allow cookie creation? What cookies to send for a request?</a:t>
            </a:r>
          </a:p>
          <a:p>
            <a:pPr lvl="0"/>
            <a:endParaRPr lang="en-US" dirty="0"/>
          </a:p>
          <a:p>
            <a:pPr lvl="0"/>
            <a:r>
              <a:rPr lang="en-US" sz="2000" dirty="0"/>
              <a:t>Session Authentication</a:t>
            </a:r>
          </a:p>
          <a:p>
            <a:pPr lvl="1"/>
            <a:r>
              <a:rPr lang="en-US" sz="1600" dirty="0"/>
              <a:t>How do session tokens work?</a:t>
            </a:r>
          </a:p>
          <a:p>
            <a:pPr lvl="0"/>
            <a:endParaRPr lang="en-US" dirty="0"/>
          </a:p>
          <a:p>
            <a:pPr lvl="0"/>
            <a:r>
              <a:rPr lang="en-US" sz="2000" dirty="0"/>
              <a:t>Cross-Site Request Forgery (CSRF)</a:t>
            </a:r>
          </a:p>
          <a:p>
            <a:pPr lvl="1"/>
            <a:r>
              <a:rPr lang="en-US" sz="1600" dirty="0"/>
              <a:t>How does CSRF work? </a:t>
            </a:r>
          </a:p>
          <a:p>
            <a:pPr lvl="0"/>
            <a:endParaRPr lang="en-US" dirty="0"/>
          </a:p>
          <a:p>
            <a:pPr lvl="0"/>
            <a:r>
              <a:rPr lang="en-US" sz="2000" dirty="0"/>
              <a:t>CSRF Defenses</a:t>
            </a:r>
          </a:p>
          <a:p>
            <a:pPr lvl="1"/>
            <a:r>
              <a:rPr lang="en-US" sz="1600" dirty="0"/>
              <a:t>How does CSRF token work? How does </a:t>
            </a:r>
            <a:r>
              <a:rPr lang="en-US" sz="1600" dirty="0" err="1"/>
              <a:t>Referer</a:t>
            </a:r>
            <a:r>
              <a:rPr lang="en-US" sz="1600" dirty="0"/>
              <a:t> header work? </a:t>
            </a:r>
          </a:p>
          <a:p>
            <a:pPr lvl="1"/>
            <a:endParaRPr lang="en-US" dirty="0"/>
          </a:p>
        </p:txBody>
      </p:sp>
    </p:spTree>
    <p:extLst>
      <p:ext uri="{BB962C8B-B14F-4D97-AF65-F5344CB8AC3E}">
        <p14:creationId xmlns:p14="http://schemas.microsoft.com/office/powerpoint/2010/main" val="28951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(XSS)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 sz="2000" dirty="0"/>
              <a:t>Cross-Site Scripting (XSS)</a:t>
            </a:r>
            <a:endParaRPr lang="en-US" dirty="0"/>
          </a:p>
          <a:p>
            <a:pPr lvl="1"/>
            <a:r>
              <a:rPr lang="en-US" sz="1600" dirty="0">
                <a:solidFill>
                  <a:schemeClr val="tx1"/>
                </a:solidFill>
              </a:rPr>
              <a:t>How to design a XSS attack?</a:t>
            </a:r>
          </a:p>
          <a:p>
            <a:pPr lvl="1"/>
            <a:r>
              <a:rPr lang="en-US" sz="1600" dirty="0">
                <a:solidFill>
                  <a:schemeClr val="tx1"/>
                </a:solidFill>
              </a:rPr>
              <a:t>What are Stored and Reflected XSS?</a:t>
            </a:r>
          </a:p>
          <a:p>
            <a:pPr lvl="1"/>
            <a:r>
              <a:rPr lang="en-US" sz="1600" dirty="0">
                <a:solidFill>
                  <a:schemeClr val="tx1"/>
                </a:solidFill>
              </a:rPr>
              <a:t>What is difference between CSRF and reflected XSS?</a:t>
            </a:r>
          </a:p>
          <a:p>
            <a:pPr lvl="1"/>
            <a:r>
              <a:rPr lang="en-US" sz="1600" dirty="0">
                <a:solidFill>
                  <a:schemeClr val="tx1"/>
                </a:solidFill>
              </a:rPr>
              <a:t>Defense</a:t>
            </a:r>
          </a:p>
          <a:p>
            <a:pPr lvl="2"/>
            <a:r>
              <a:rPr lang="en-US" sz="1600" dirty="0">
                <a:solidFill>
                  <a:schemeClr val="tx1"/>
                </a:solidFill>
              </a:rPr>
              <a:t>HTML sanitization</a:t>
            </a:r>
          </a:p>
          <a:p>
            <a:pPr lvl="2"/>
            <a:r>
              <a:rPr lang="en-US" sz="1600" dirty="0">
                <a:solidFill>
                  <a:schemeClr val="tx1"/>
                </a:solidFill>
              </a:rPr>
              <a:t>Content Security Policy (CSP)</a:t>
            </a:r>
          </a:p>
          <a:p>
            <a:endParaRPr lang="en-US" sz="1600" dirty="0"/>
          </a:p>
        </p:txBody>
      </p:sp>
    </p:spTree>
    <p:extLst>
      <p:ext uri="{BB962C8B-B14F-4D97-AF65-F5344CB8AC3E}">
        <p14:creationId xmlns:p14="http://schemas.microsoft.com/office/powerpoint/2010/main" val="1387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 (SQL injection)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US" sz="2000" dirty="0"/>
              <a:t>SQL Injection</a:t>
            </a:r>
            <a:endParaRPr lang="en-US" dirty="0"/>
          </a:p>
          <a:p>
            <a:pPr lvl="1"/>
            <a:r>
              <a:rPr lang="en-US" sz="1600" dirty="0"/>
              <a:t>SQL basics</a:t>
            </a:r>
          </a:p>
          <a:p>
            <a:pPr lvl="1"/>
            <a:r>
              <a:rPr lang="en-US" sz="1600" dirty="0"/>
              <a:t>Design SQL scripts to compromise a system</a:t>
            </a:r>
          </a:p>
          <a:p>
            <a:pPr lvl="1"/>
            <a:endParaRPr lang="en-US" sz="1600" dirty="0"/>
          </a:p>
          <a:p>
            <a:r>
              <a:rPr lang="en-US" sz="2000" dirty="0"/>
              <a:t>SQL Defense </a:t>
            </a:r>
          </a:p>
          <a:p>
            <a:pPr lvl="1"/>
            <a:r>
              <a:rPr lang="en" sz="1600" dirty="0"/>
              <a:t>Pros and Cons of </a:t>
            </a:r>
          </a:p>
          <a:p>
            <a:pPr lvl="2"/>
            <a:r>
              <a:rPr lang="en" sz="1600" dirty="0"/>
              <a:t>Input sanitization </a:t>
            </a:r>
          </a:p>
          <a:p>
            <a:pPr lvl="2"/>
            <a:r>
              <a:rPr lang="en" sz="1600" dirty="0"/>
              <a:t>Prepared statements </a:t>
            </a:r>
            <a:r>
              <a:rPr lang="en-US" sz="1600" dirty="0"/>
              <a:t>	</a:t>
            </a:r>
          </a:p>
          <a:p>
            <a:pPr lvl="1"/>
            <a:endParaRPr lang="en-US" sz="1600" dirty="0"/>
          </a:p>
          <a:p>
            <a:pPr lvl="1"/>
            <a:endParaRPr lang="en-US" sz="1600" dirty="0"/>
          </a:p>
        </p:txBody>
      </p:sp>
    </p:spTree>
    <p:extLst>
      <p:ext uri="{BB962C8B-B14F-4D97-AF65-F5344CB8AC3E}">
        <p14:creationId xmlns:p14="http://schemas.microsoft.com/office/powerpoint/2010/main" val="354943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Final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cs typeface="Calibri"/>
              </a:rPr>
              <a:t>Brief Review of Key Concepts</a:t>
            </a:r>
            <a:endParaRPr sz="2000" dirty="0">
              <a:latin typeface="+mn-lt"/>
            </a:endParaRPr>
          </a:p>
          <a:p>
            <a:pPr marL="457200" lvl="0" indent="-342900" algn="l" rtl="0">
              <a:spcBef>
                <a:spcPts val="0"/>
              </a:spcBef>
              <a:spcAft>
                <a:spcPts val="0"/>
              </a:spcAft>
              <a:buSzPts val="1800"/>
              <a:buChar char="●"/>
            </a:pPr>
            <a:endParaRPr lang="en-US" sz="2000" dirty="0"/>
          </a:p>
          <a:p>
            <a:pPr marL="457200" lvl="0" indent="-342900" algn="l" rtl="0">
              <a:spcBef>
                <a:spcPts val="0"/>
              </a:spcBef>
              <a:spcAft>
                <a:spcPts val="0"/>
              </a:spcAft>
              <a:buSzPts val="1800"/>
              <a:buChar char="●"/>
            </a:pPr>
            <a:r>
              <a:rPr lang="en-US" sz="2000" dirty="0"/>
              <a:t>Q &amp; A</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(Basics)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US" sz="2000" dirty="0"/>
              <a:t>Network layers</a:t>
            </a:r>
            <a:endParaRPr lang="en-US" sz="1600" dirty="0"/>
          </a:p>
          <a:p>
            <a:pPr lvl="1"/>
            <a:r>
              <a:rPr lang="en-US" sz="1600" dirty="0"/>
              <a:t>Basics of the five layers</a:t>
            </a:r>
          </a:p>
          <a:p>
            <a:pPr lvl="1"/>
            <a:r>
              <a:rPr lang="en-US" sz="1600" dirty="0"/>
              <a:t>what does each layer provide? </a:t>
            </a:r>
          </a:p>
          <a:p>
            <a:pPr lvl="2"/>
            <a:r>
              <a:rPr lang="en-US" sz="1600" dirty="0"/>
              <a:t>e.g., MAC address versus IP address</a:t>
            </a:r>
          </a:p>
          <a:p>
            <a:pPr lvl="2"/>
            <a:r>
              <a:rPr lang="en-US" sz="1600" dirty="0"/>
              <a:t>e.g., how does routing work?</a:t>
            </a:r>
          </a:p>
          <a:p>
            <a:endParaRPr lang="en-US" sz="2000" dirty="0"/>
          </a:p>
          <a:p>
            <a:r>
              <a:rPr lang="en-US" sz="2000" dirty="0"/>
              <a:t>Threat Models</a:t>
            </a:r>
          </a:p>
          <a:p>
            <a:pPr lvl="1"/>
            <a:r>
              <a:rPr lang="en-US" sz="1600" dirty="0"/>
              <a:t>What are the assumptions for </a:t>
            </a:r>
          </a:p>
          <a:p>
            <a:pPr lvl="2"/>
            <a:r>
              <a:rPr lang="en-US" sz="1600" dirty="0"/>
              <a:t>On-path attacker</a:t>
            </a:r>
          </a:p>
          <a:p>
            <a:pPr lvl="2"/>
            <a:r>
              <a:rPr lang="en-US" sz="1600" dirty="0"/>
              <a:t>Off-path attacker</a:t>
            </a:r>
          </a:p>
          <a:p>
            <a:pPr lvl="2"/>
            <a:r>
              <a:rPr lang="en-US" sz="1600" dirty="0"/>
              <a:t>Man-in-the-middle</a:t>
            </a:r>
          </a:p>
          <a:p>
            <a:pPr lvl="1"/>
            <a:endParaRPr lang="en-US" sz="1600" dirty="0"/>
          </a:p>
        </p:txBody>
      </p:sp>
    </p:spTree>
    <p:extLst>
      <p:ext uri="{BB962C8B-B14F-4D97-AF65-F5344CB8AC3E}">
        <p14:creationId xmlns:p14="http://schemas.microsoft.com/office/powerpoint/2010/main" val="34502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(ARP and TCP)</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85000" lnSpcReduction="20000"/>
          </a:bodyPr>
          <a:lstStyle/>
          <a:p>
            <a:r>
              <a:rPr lang="en-US" sz="2200" dirty="0"/>
              <a:t>Basics of ARP</a:t>
            </a:r>
          </a:p>
          <a:p>
            <a:pPr lvl="1"/>
            <a:r>
              <a:rPr lang="en-US" sz="1800" dirty="0"/>
              <a:t>Why do we need ARP? How does ARP use?</a:t>
            </a:r>
          </a:p>
          <a:p>
            <a:endParaRPr lang="en-US" sz="2000" dirty="0"/>
          </a:p>
          <a:p>
            <a:r>
              <a:rPr lang="en-US" sz="2200" dirty="0"/>
              <a:t>ARP security </a:t>
            </a:r>
          </a:p>
          <a:p>
            <a:pPr lvl="1"/>
            <a:r>
              <a:rPr lang="en-US" sz="1600" dirty="0"/>
              <a:t>How does ARP spoofing work? </a:t>
            </a:r>
            <a:endParaRPr lang="en-US" sz="1200" dirty="0"/>
          </a:p>
          <a:p>
            <a:pPr lvl="1"/>
            <a:endParaRPr lang="en-US" sz="1600" dirty="0"/>
          </a:p>
          <a:p>
            <a:r>
              <a:rPr lang="en-US" sz="2200" dirty="0"/>
              <a:t>Basics of TCP</a:t>
            </a:r>
          </a:p>
          <a:p>
            <a:pPr lvl="1"/>
            <a:r>
              <a:rPr lang="en-US" sz="1600" dirty="0"/>
              <a:t>What is 3-way handshake? </a:t>
            </a:r>
          </a:p>
          <a:p>
            <a:pPr lvl="1"/>
            <a:r>
              <a:rPr lang="en-US" sz="1600" dirty="0"/>
              <a:t>How does TCP provide reliability? </a:t>
            </a:r>
          </a:p>
          <a:p>
            <a:endParaRPr lang="en-US" sz="2000" dirty="0"/>
          </a:p>
          <a:p>
            <a:r>
              <a:rPr lang="en-US" sz="2200" dirty="0"/>
              <a:t>TCP Security </a:t>
            </a:r>
          </a:p>
          <a:p>
            <a:pPr lvl="1"/>
            <a:r>
              <a:rPr lang="en-US" sz="1600" dirty="0"/>
              <a:t>What can TCP data injection do?</a:t>
            </a:r>
          </a:p>
          <a:p>
            <a:pPr lvl="1"/>
            <a:r>
              <a:rPr lang="en-US" sz="1600" dirty="0"/>
              <a:t>How does TCP spoofing work? </a:t>
            </a:r>
          </a:p>
          <a:p>
            <a:pPr lvl="1"/>
            <a:r>
              <a:rPr lang="en-US" sz="1600" dirty="0"/>
              <a:t>What can the attackers achieve with different threat models?</a:t>
            </a:r>
          </a:p>
          <a:p>
            <a:pPr lvl="1"/>
            <a:r>
              <a:rPr lang="en-US" sz="1600" dirty="0"/>
              <a:t>What does the attacker need for launching attacks? </a:t>
            </a:r>
          </a:p>
          <a:p>
            <a:pPr lvl="1"/>
            <a:endParaRPr lang="en-US" sz="1600" dirty="0"/>
          </a:p>
        </p:txBody>
      </p:sp>
    </p:spTree>
    <p:extLst>
      <p:ext uri="{BB962C8B-B14F-4D97-AF65-F5344CB8AC3E}">
        <p14:creationId xmlns:p14="http://schemas.microsoft.com/office/powerpoint/2010/main" val="133632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(DoS)</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200" dirty="0"/>
              <a:t>What property does DoS break? </a:t>
            </a:r>
            <a:endParaRPr lang="en-US" sz="2000" dirty="0"/>
          </a:p>
          <a:p>
            <a:pPr lvl="1"/>
            <a:endParaRPr lang="en-US" sz="1600" dirty="0"/>
          </a:p>
          <a:p>
            <a:r>
              <a:rPr lang="en-US" sz="2200" dirty="0"/>
              <a:t>Application-level DoS defenses</a:t>
            </a:r>
          </a:p>
          <a:p>
            <a:pPr lvl="1"/>
            <a:r>
              <a:rPr lang="en-US" sz="1800" dirty="0"/>
              <a:t>Identify the resources being attacked / consumed</a:t>
            </a:r>
          </a:p>
          <a:p>
            <a:endParaRPr lang="en-US" sz="2000" dirty="0"/>
          </a:p>
          <a:p>
            <a:r>
              <a:rPr lang="en-US" sz="2200" dirty="0"/>
              <a:t>Network-level DoS</a:t>
            </a:r>
          </a:p>
          <a:p>
            <a:pPr lvl="1"/>
            <a:r>
              <a:rPr lang="en-US" sz="1600" dirty="0"/>
              <a:t>What is DDoS? How to launch DDoS?</a:t>
            </a:r>
          </a:p>
          <a:p>
            <a:pPr lvl="1"/>
            <a:r>
              <a:rPr lang="en-US" sz="1600" dirty="0"/>
              <a:t>What is amplified DoS?</a:t>
            </a:r>
          </a:p>
          <a:p>
            <a:pPr lvl="1"/>
            <a:r>
              <a:rPr lang="en-US" sz="1600" dirty="0"/>
              <a:t>How does SYN flooding work?</a:t>
            </a:r>
          </a:p>
          <a:p>
            <a:pPr lvl="1"/>
            <a:r>
              <a:rPr lang="en-US" sz="1600" dirty="0"/>
              <a:t>What are SYN cookies? How can they prevent SYN flooding?</a:t>
            </a:r>
          </a:p>
        </p:txBody>
      </p:sp>
    </p:spTree>
    <p:extLst>
      <p:ext uri="{BB962C8B-B14F-4D97-AF65-F5344CB8AC3E}">
        <p14:creationId xmlns:p14="http://schemas.microsoft.com/office/powerpoint/2010/main" val="393376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(Firewall)</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Basics of Firewall</a:t>
            </a:r>
          </a:p>
          <a:p>
            <a:pPr lvl="1"/>
            <a:r>
              <a:rPr lang="en-US" sz="1600" dirty="0"/>
              <a:t>Benefits of using firewall</a:t>
            </a:r>
          </a:p>
          <a:p>
            <a:pPr lvl="1"/>
            <a:r>
              <a:rPr lang="en-US" sz="1600" dirty="0"/>
              <a:t>What are inbound/outbound policies?</a:t>
            </a:r>
          </a:p>
          <a:p>
            <a:endParaRPr lang="en-US" sz="2000" dirty="0"/>
          </a:p>
          <a:p>
            <a:r>
              <a:rPr lang="en-US" sz="2000" dirty="0"/>
              <a:t>Packet filters:</a:t>
            </a:r>
          </a:p>
          <a:p>
            <a:pPr lvl="1"/>
            <a:r>
              <a:rPr lang="en-US" sz="1600" dirty="0"/>
              <a:t>Stateless</a:t>
            </a:r>
          </a:p>
          <a:p>
            <a:pPr lvl="2"/>
            <a:r>
              <a:rPr lang="en-US" sz="1600" dirty="0"/>
              <a:t>How do we implement filtering with TCP flags?</a:t>
            </a:r>
          </a:p>
          <a:p>
            <a:pPr lvl="1"/>
            <a:r>
              <a:rPr lang="en-US" sz="1600" dirty="0"/>
              <a:t>Stateful</a:t>
            </a:r>
          </a:p>
          <a:p>
            <a:pPr lvl="2"/>
            <a:r>
              <a:rPr lang="en-US" sz="1600" dirty="0"/>
              <a:t>What rules can be defined?</a:t>
            </a:r>
          </a:p>
          <a:p>
            <a:pPr lvl="1"/>
            <a:r>
              <a:rPr lang="en-US" sz="1600" dirty="0"/>
              <a:t>How can the packet filters fail? </a:t>
            </a:r>
          </a:p>
          <a:p>
            <a:pPr lvl="1"/>
            <a:r>
              <a:rPr lang="en-US" sz="1600" dirty="0"/>
              <a:t>How to design the packets to bypass filters? </a:t>
            </a:r>
          </a:p>
          <a:p>
            <a:pPr lvl="1"/>
            <a:r>
              <a:rPr lang="en-US" sz="1600" dirty="0"/>
              <a:t>Pros and Cons</a:t>
            </a:r>
          </a:p>
        </p:txBody>
      </p:sp>
    </p:spTree>
    <p:extLst>
      <p:ext uri="{BB962C8B-B14F-4D97-AF65-F5344CB8AC3E}">
        <p14:creationId xmlns:p14="http://schemas.microsoft.com/office/powerpoint/2010/main" val="172871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Network Security (Intrusion Detection)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20000"/>
          </a:bodyPr>
          <a:lstStyle/>
          <a:p>
            <a:pPr lvl="0"/>
            <a:r>
              <a:rPr lang="en-US" sz="2200" dirty="0"/>
              <a:t>Path Traversal Attacks</a:t>
            </a:r>
          </a:p>
          <a:p>
            <a:pPr lvl="0"/>
            <a:endParaRPr lang="en-US" sz="2000" dirty="0"/>
          </a:p>
          <a:p>
            <a:pPr lvl="0"/>
            <a:r>
              <a:rPr lang="en-US" sz="2200" dirty="0"/>
              <a:t>Types of detectors</a:t>
            </a:r>
          </a:p>
          <a:p>
            <a:pPr lvl="1"/>
            <a:r>
              <a:rPr lang="en-US" sz="1500" dirty="0"/>
              <a:t>Network intrusion detection system (NIDS)</a:t>
            </a:r>
          </a:p>
          <a:p>
            <a:pPr lvl="2"/>
            <a:r>
              <a:rPr lang="en-US" sz="1300" dirty="0"/>
              <a:t>What are evasion attacks? </a:t>
            </a:r>
          </a:p>
          <a:p>
            <a:pPr lvl="2"/>
            <a:r>
              <a:rPr lang="en-US" sz="1300" dirty="0"/>
              <a:t>Why do they succeed? </a:t>
            </a:r>
          </a:p>
          <a:p>
            <a:pPr lvl="2"/>
            <a:r>
              <a:rPr lang="en-US" sz="1300" dirty="0"/>
              <a:t>What cause inconsistent interpretations?</a:t>
            </a:r>
          </a:p>
          <a:p>
            <a:pPr lvl="1"/>
            <a:r>
              <a:rPr lang="en-US" sz="1500" dirty="0"/>
              <a:t>Host-based intrusion detection system (HIDS)</a:t>
            </a:r>
          </a:p>
          <a:p>
            <a:pPr lvl="1"/>
            <a:r>
              <a:rPr lang="en-US" sz="1500" dirty="0"/>
              <a:t>NIDS versus HIDS</a:t>
            </a:r>
          </a:p>
          <a:p>
            <a:pPr lvl="0"/>
            <a:endParaRPr lang="en-US" sz="2000" dirty="0"/>
          </a:p>
          <a:p>
            <a:pPr lvl="0"/>
            <a:r>
              <a:rPr lang="en-US" sz="2200" dirty="0"/>
              <a:t>Detection Accuracy</a:t>
            </a:r>
          </a:p>
          <a:p>
            <a:pPr lvl="1"/>
            <a:r>
              <a:rPr lang="en-US" sz="1500" dirty="0"/>
              <a:t>What false positives and false negatives? </a:t>
            </a:r>
          </a:p>
          <a:p>
            <a:pPr lvl="1"/>
            <a:r>
              <a:rPr lang="en-US" sz="1500" dirty="0"/>
              <a:t>When do they matter? </a:t>
            </a:r>
          </a:p>
          <a:p>
            <a:pPr lvl="1"/>
            <a:endParaRPr lang="en-US" sz="1600" dirty="0"/>
          </a:p>
          <a:p>
            <a:r>
              <a:rPr lang="en-US" sz="2200" dirty="0"/>
              <a:t>Four Styles of Detection</a:t>
            </a:r>
          </a:p>
        </p:txBody>
      </p:sp>
    </p:spTree>
    <p:extLst>
      <p:ext uri="{BB962C8B-B14F-4D97-AF65-F5344CB8AC3E}">
        <p14:creationId xmlns:p14="http://schemas.microsoft.com/office/powerpoint/2010/main" val="2433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System Security</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pPr lvl="0"/>
            <a:r>
              <a:rPr lang="en" sz="2000" dirty="0"/>
              <a:t>x86 Assembly and Call Stack</a:t>
            </a:r>
          </a:p>
          <a:p>
            <a:pPr lvl="1"/>
            <a:r>
              <a:rPr lang="en" sz="1600" dirty="0"/>
              <a:t>Memory layout </a:t>
            </a:r>
          </a:p>
          <a:p>
            <a:pPr lvl="1"/>
            <a:r>
              <a:rPr lang="en" sz="1600" dirty="0"/>
              <a:t>Assembly basics</a:t>
            </a:r>
          </a:p>
          <a:p>
            <a:pPr lvl="1"/>
            <a:r>
              <a:rPr lang="en" sz="1600" dirty="0"/>
              <a:t>How do function calls work? How do ESP EIP EBP move?</a:t>
            </a:r>
          </a:p>
          <a:p>
            <a:pPr marL="114300" indent="0">
              <a:buNone/>
            </a:pPr>
            <a:endParaRPr lang="en" sz="2400" dirty="0"/>
          </a:p>
          <a:p>
            <a:pPr lvl="0"/>
            <a:r>
              <a:rPr lang="en-US" sz="2000" dirty="0"/>
              <a:t>Buffer overflows</a:t>
            </a:r>
          </a:p>
          <a:p>
            <a:pPr lvl="1"/>
            <a:r>
              <a:rPr lang="en-US" sz="1600" dirty="0"/>
              <a:t>Stack smashing</a:t>
            </a:r>
          </a:p>
          <a:p>
            <a:pPr lvl="1"/>
            <a:r>
              <a:rPr lang="en-US" sz="1600" dirty="0"/>
              <a:t>How to design and construct an exploit? </a:t>
            </a:r>
          </a:p>
          <a:p>
            <a:pPr lvl="1"/>
            <a:r>
              <a:rPr lang="en-US" sz="1600" dirty="0"/>
              <a:t>What do we need to execute our shellcode? </a:t>
            </a:r>
          </a:p>
          <a:p>
            <a:pPr lvl="1"/>
            <a:endParaRPr lang="en-US" sz="1600" dirty="0"/>
          </a:p>
        </p:txBody>
      </p:sp>
    </p:spTree>
    <p:extLst>
      <p:ext uri="{BB962C8B-B14F-4D97-AF65-F5344CB8AC3E}">
        <p14:creationId xmlns:p14="http://schemas.microsoft.com/office/powerpoint/2010/main" val="11199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3506329" y="2231179"/>
            <a:ext cx="1955087" cy="921752"/>
          </a:xfrm>
        </p:spPr>
        <p:txBody>
          <a:bodyPr>
            <a:noAutofit/>
          </a:bodyPr>
          <a:lstStyle/>
          <a:p>
            <a:pPr marL="114300" lvl="0" indent="0">
              <a:buNone/>
            </a:pPr>
            <a:r>
              <a:rPr lang="en-US" sz="4400" dirty="0"/>
              <a:t>Q &amp; A</a:t>
            </a:r>
            <a:endParaRPr lang="en-US" sz="3600" dirty="0"/>
          </a:p>
        </p:txBody>
      </p:sp>
    </p:spTree>
    <p:extLst>
      <p:ext uri="{BB962C8B-B14F-4D97-AF65-F5344CB8AC3E}">
        <p14:creationId xmlns:p14="http://schemas.microsoft.com/office/powerpoint/2010/main" val="2725915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Security Principles </a:t>
            </a:r>
            <a:endParaRPr dirty="0"/>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What are the security principles?</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Identify security examples being used </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Give real life examples of security principles</a:t>
            </a:r>
            <a:endParaRPr lang="en-US" sz="2000" dirty="0"/>
          </a:p>
          <a:p>
            <a:pPr marL="457200" lvl="0" indent="-342900" algn="l" rtl="0">
              <a:spcBef>
                <a:spcPts val="0"/>
              </a:spcBef>
              <a:spcAft>
                <a:spcPts val="0"/>
              </a:spcAft>
              <a:buSzPts val="1800"/>
              <a:buChar char="●"/>
            </a:pPr>
            <a:endParaRPr lang="en-US"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24009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80178083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with chaining modes (e.g. AES-CBC)</a:t>
                      </a:r>
                    </a:p>
                    <a:p>
                      <a:pPr marL="457200" lvl="0" indent="-330200" algn="l" rtl="0">
                        <a:spcBef>
                          <a:spcPts val="0"/>
                        </a:spcBef>
                        <a:spcAft>
                          <a:spcPts val="0"/>
                        </a:spcAft>
                        <a:buClr>
                          <a:schemeClr val="dk1"/>
                        </a:buClr>
                        <a:buSzPts val="1600"/>
                        <a:buChar char="●"/>
                      </a:pPr>
                      <a:r>
                        <a:rPr lang="en-US" sz="1600" dirty="0">
                          <a:solidFill>
                            <a:schemeClr val="tx2"/>
                          </a:solidFill>
                        </a:rPr>
                        <a:t>Stream ciphers</a:t>
                      </a: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399" y="3844625"/>
            <a:ext cx="3518091" cy="75094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Key management (certificates)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Password management</a:t>
            </a:r>
            <a:endParaRPr sz="1600" dirty="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Symmetric-Key Encryption: Definition</a:t>
            </a:r>
            <a:endParaRPr/>
          </a:p>
        </p:txBody>
      </p:sp>
      <p:sp>
        <p:nvSpPr>
          <p:cNvPr id="571" name="Google Shape;57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A symmetric-key encryption scheme has three algorithms:</a:t>
            </a:r>
            <a:endParaRPr sz="2400" dirty="0"/>
          </a:p>
          <a:p>
            <a:pPr marL="914400" lvl="1" indent="-317500" algn="l" rtl="0">
              <a:spcBef>
                <a:spcPts val="0"/>
              </a:spcBef>
              <a:spcAft>
                <a:spcPts val="0"/>
              </a:spcAft>
              <a:buSzPts val="1400"/>
              <a:buChar char="○"/>
            </a:pPr>
            <a:r>
              <a:rPr lang="en" sz="1600" dirty="0" err="1"/>
              <a:t>KeyGen</a:t>
            </a:r>
            <a:r>
              <a:rPr lang="en" sz="1600" dirty="0"/>
              <a:t>() → </a:t>
            </a:r>
            <a:r>
              <a:rPr lang="en" sz="1600" i="1" dirty="0"/>
              <a:t>K</a:t>
            </a:r>
            <a:r>
              <a:rPr lang="en" sz="1600" dirty="0"/>
              <a:t>: Generate a key </a:t>
            </a:r>
            <a:r>
              <a:rPr lang="en" sz="1600" i="1" dirty="0"/>
              <a:t>K</a:t>
            </a:r>
            <a:endParaRPr sz="1600" i="1" dirty="0"/>
          </a:p>
          <a:p>
            <a:pPr marL="914400" lvl="1" indent="-317500" algn="l" rtl="0">
              <a:spcBef>
                <a:spcPts val="0"/>
              </a:spcBef>
              <a:spcAft>
                <a:spcPts val="0"/>
              </a:spcAft>
              <a:buSzPts val="1400"/>
              <a:buChar char="○"/>
            </a:pPr>
            <a:r>
              <a:rPr lang="en" sz="1600" dirty="0"/>
              <a:t>Enc(</a:t>
            </a:r>
            <a:r>
              <a:rPr lang="en" sz="1600" i="1" dirty="0"/>
              <a:t>K</a:t>
            </a:r>
            <a:r>
              <a:rPr lang="en" sz="1600" dirty="0"/>
              <a:t>, </a:t>
            </a:r>
            <a:r>
              <a:rPr lang="en" sz="1600" i="1" dirty="0"/>
              <a:t>M</a:t>
            </a:r>
            <a:r>
              <a:rPr lang="en" sz="1600" dirty="0"/>
              <a:t>) → </a:t>
            </a:r>
            <a:r>
              <a:rPr lang="en" sz="1600" i="1" dirty="0"/>
              <a:t>C</a:t>
            </a:r>
            <a:r>
              <a:rPr lang="en" sz="1600" dirty="0"/>
              <a:t>: Encrypt a </a:t>
            </a:r>
            <a:r>
              <a:rPr lang="en" sz="1600" b="1" dirty="0"/>
              <a:t>plaintext</a:t>
            </a:r>
            <a:r>
              <a:rPr lang="en" sz="1600" dirty="0"/>
              <a:t> </a:t>
            </a:r>
            <a:r>
              <a:rPr lang="en" sz="1600" i="1" dirty="0"/>
              <a:t>M</a:t>
            </a:r>
            <a:r>
              <a:rPr lang="en" sz="1600" dirty="0"/>
              <a:t> using the key </a:t>
            </a:r>
            <a:r>
              <a:rPr lang="en" sz="1600" i="1" dirty="0"/>
              <a:t>K</a:t>
            </a:r>
            <a:r>
              <a:rPr lang="en" sz="1600" dirty="0"/>
              <a:t> to produce </a:t>
            </a:r>
            <a:r>
              <a:rPr lang="en" sz="1600" b="1" dirty="0"/>
              <a:t>ciphertext</a:t>
            </a:r>
            <a:r>
              <a:rPr lang="en" sz="1600" dirty="0"/>
              <a:t> </a:t>
            </a:r>
            <a:r>
              <a:rPr lang="en" sz="1600" i="1" dirty="0"/>
              <a:t>C</a:t>
            </a:r>
            <a:endParaRPr sz="1600" dirty="0"/>
          </a:p>
          <a:p>
            <a:pPr marL="914400" lvl="1" indent="-317500" algn="l" rtl="0">
              <a:spcBef>
                <a:spcPts val="0"/>
              </a:spcBef>
              <a:spcAft>
                <a:spcPts val="0"/>
              </a:spcAft>
              <a:buSzPts val="1400"/>
              <a:buChar char="○"/>
            </a:pPr>
            <a:r>
              <a:rPr lang="en" sz="1600" dirty="0"/>
              <a:t>Dec(</a:t>
            </a:r>
            <a:r>
              <a:rPr lang="en" sz="1600" i="1" dirty="0"/>
              <a:t>K</a:t>
            </a:r>
            <a:r>
              <a:rPr lang="en" sz="1600" dirty="0"/>
              <a:t>, </a:t>
            </a:r>
            <a:r>
              <a:rPr lang="en" sz="1600" i="1" dirty="0"/>
              <a:t>C</a:t>
            </a:r>
            <a:r>
              <a:rPr lang="en" sz="1600" dirty="0"/>
              <a:t>) → </a:t>
            </a:r>
            <a:r>
              <a:rPr lang="en" sz="1600" i="1" dirty="0"/>
              <a:t>M</a:t>
            </a:r>
            <a:r>
              <a:rPr lang="en" sz="1600" dirty="0"/>
              <a:t>: Decrypt a ciphertext </a:t>
            </a:r>
            <a:r>
              <a:rPr lang="en" sz="1600" i="1" dirty="0"/>
              <a:t>C</a:t>
            </a:r>
            <a:r>
              <a:rPr lang="en" sz="1600" dirty="0"/>
              <a:t> using the key </a:t>
            </a:r>
            <a:r>
              <a:rPr lang="en" sz="1600" i="1" dirty="0"/>
              <a:t>K</a:t>
            </a:r>
            <a:endParaRPr sz="1600" dirty="0"/>
          </a:p>
        </p:txBody>
      </p:sp>
      <p:sp>
        <p:nvSpPr>
          <p:cNvPr id="572" name="Google Shape;57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573" name="Google Shape;573;p62"/>
          <p:cNvSpPr/>
          <p:nvPr/>
        </p:nvSpPr>
        <p:spPr>
          <a:xfrm>
            <a:off x="54694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2755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3991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sp>
        <p:nvSpPr>
          <p:cNvPr id="576" name="Google Shape;576;p62"/>
          <p:cNvSpPr/>
          <p:nvPr/>
        </p:nvSpPr>
        <p:spPr>
          <a:xfrm>
            <a:off x="2454050" y="3390650"/>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a:t>
            </a:r>
            <a:endParaRPr dirty="0"/>
          </a:p>
        </p:txBody>
      </p:sp>
      <p:sp>
        <p:nvSpPr>
          <p:cNvPr id="577" name="Google Shape;577;p62"/>
          <p:cNvSpPr/>
          <p:nvPr/>
        </p:nvSpPr>
        <p:spPr>
          <a:xfrm>
            <a:off x="21608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 Algorithm</a:t>
            </a:r>
            <a:endParaRPr/>
          </a:p>
        </p:txBody>
      </p:sp>
      <p:cxnSp>
        <p:nvCxnSpPr>
          <p:cNvPr id="578" name="Google Shape;578;p62"/>
          <p:cNvCxnSpPr>
            <a:stCxn id="576" idx="2"/>
            <a:endCxn id="577" idx="0"/>
          </p:cNvCxnSpPr>
          <p:nvPr/>
        </p:nvCxnSpPr>
        <p:spPr>
          <a:xfrm>
            <a:off x="2728400" y="3860750"/>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62"/>
          <p:cNvCxnSpPr>
            <a:endCxn id="577" idx="1"/>
          </p:cNvCxnSpPr>
          <p:nvPr/>
        </p:nvCxnSpPr>
        <p:spPr>
          <a:xfrm>
            <a:off x="15344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0" name="Google Shape;580;p62"/>
          <p:cNvSpPr/>
          <p:nvPr/>
        </p:nvSpPr>
        <p:spPr>
          <a:xfrm>
            <a:off x="39225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Ciphertext</a:t>
            </a:r>
            <a:endParaRPr/>
          </a:p>
        </p:txBody>
      </p:sp>
      <p:cxnSp>
        <p:nvCxnSpPr>
          <p:cNvPr id="581" name="Google Shape;581;p62"/>
          <p:cNvCxnSpPr>
            <a:stCxn id="577" idx="3"/>
            <a:endCxn id="580" idx="1"/>
          </p:cNvCxnSpPr>
          <p:nvPr/>
        </p:nvCxnSpPr>
        <p:spPr>
          <a:xfrm>
            <a:off x="3296000" y="4406750"/>
            <a:ext cx="626400" cy="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2"/>
          <p:cNvCxnSpPr>
            <a:stCxn id="580" idx="3"/>
            <a:endCxn id="583" idx="1"/>
          </p:cNvCxnSpPr>
          <p:nvPr/>
        </p:nvCxnSpPr>
        <p:spPr>
          <a:xfrm>
            <a:off x="50577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2"/>
          <p:cNvSpPr/>
          <p:nvPr/>
        </p:nvSpPr>
        <p:spPr>
          <a:xfrm>
            <a:off x="5977450" y="3390725"/>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583" name="Google Shape;583;p62"/>
          <p:cNvSpPr/>
          <p:nvPr/>
        </p:nvSpPr>
        <p:spPr>
          <a:xfrm>
            <a:off x="5684200" y="4171775"/>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 Algorithm</a:t>
            </a:r>
            <a:endParaRPr/>
          </a:p>
        </p:txBody>
      </p:sp>
      <p:cxnSp>
        <p:nvCxnSpPr>
          <p:cNvPr id="585" name="Google Shape;585;p62"/>
          <p:cNvCxnSpPr>
            <a:stCxn id="584" idx="2"/>
            <a:endCxn id="583" idx="0"/>
          </p:cNvCxnSpPr>
          <p:nvPr/>
        </p:nvCxnSpPr>
        <p:spPr>
          <a:xfrm>
            <a:off x="6251800" y="3860825"/>
            <a:ext cx="0" cy="311100"/>
          </a:xfrm>
          <a:prstGeom prst="straightConnector1">
            <a:avLst/>
          </a:prstGeom>
          <a:noFill/>
          <a:ln w="9525" cap="flat" cmpd="sng">
            <a:solidFill>
              <a:schemeClr val="dk2"/>
            </a:solidFill>
            <a:prstDash val="solid"/>
            <a:round/>
            <a:headEnd type="none" w="med" len="med"/>
            <a:tailEnd type="triangle" w="med" len="med"/>
          </a:ln>
        </p:spPr>
      </p:cxnSp>
      <p:sp>
        <p:nvSpPr>
          <p:cNvPr id="586" name="Google Shape;586;p62"/>
          <p:cNvSpPr/>
          <p:nvPr/>
        </p:nvSpPr>
        <p:spPr>
          <a:xfrm>
            <a:off x="74459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cxnSp>
        <p:nvCxnSpPr>
          <p:cNvPr id="587" name="Google Shape;587;p62"/>
          <p:cNvCxnSpPr>
            <a:stCxn id="583" idx="3"/>
            <a:endCxn id="586" idx="1"/>
          </p:cNvCxnSpPr>
          <p:nvPr/>
        </p:nvCxnSpPr>
        <p:spPr>
          <a:xfrm>
            <a:off x="6819400" y="4406825"/>
            <a:ext cx="626400" cy="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589" name="Google Shape;589;p6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590" name="Google Shape;590;p6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One-Time Pad</a:t>
            </a:r>
            <a:endParaRPr/>
          </a:p>
        </p:txBody>
      </p:sp>
      <p:sp>
        <p:nvSpPr>
          <p:cNvPr id="1085" name="Google Shape;1085;p101"/>
          <p:cNvSpPr txBox="1">
            <a:spLocks noGrp="1"/>
          </p:cNvSpPr>
          <p:nvPr>
            <p:ph type="body" idx="1"/>
          </p:nvPr>
        </p:nvSpPr>
        <p:spPr>
          <a:xfrm>
            <a:off x="226207" y="1107025"/>
            <a:ext cx="8583255" cy="39497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How does it work? </a:t>
            </a:r>
            <a:endParaRPr dirty="0"/>
          </a:p>
          <a:p>
            <a:pPr lvl="1"/>
            <a:r>
              <a:rPr lang="en" sz="1600" dirty="0"/>
              <a:t>How does encryption work? Formula?</a:t>
            </a:r>
          </a:p>
          <a:p>
            <a:pPr lvl="1"/>
            <a:r>
              <a:rPr lang="en" sz="1600" dirty="0"/>
              <a:t>How does decryption work? Formula? </a:t>
            </a:r>
          </a:p>
          <a:p>
            <a:pPr marL="114300" indent="0">
              <a:buNone/>
            </a:pPr>
            <a:endParaRPr lang="en" dirty="0"/>
          </a:p>
          <a:p>
            <a:r>
              <a:rPr lang="en-US" dirty="0"/>
              <a:t>Why is it called One-Time Pad? </a:t>
            </a:r>
          </a:p>
          <a:p>
            <a:endParaRPr lang="en-US" dirty="0"/>
          </a:p>
          <a:p>
            <a:r>
              <a:rPr lang="en-US" dirty="0"/>
              <a:t>Security</a:t>
            </a:r>
            <a:endParaRPr lang="en" sz="2400" b="1" dirty="0"/>
          </a:p>
          <a:p>
            <a:pPr lvl="1"/>
            <a:r>
              <a:rPr lang="en-US" sz="1600" dirty="0"/>
              <a:t>What is IND-CPA secure? What is the IND-CPA game?</a:t>
            </a:r>
          </a:p>
          <a:p>
            <a:pPr lvl="1"/>
            <a:r>
              <a:rPr lang="en-US" sz="1600" dirty="0"/>
              <a:t>Does One-Time Pad have IND-CPA? </a:t>
            </a:r>
          </a:p>
          <a:p>
            <a:pPr lvl="1"/>
            <a:r>
              <a:rPr lang="en-US" sz="1600" dirty="0"/>
              <a:t>What if we reuse the same key for different messages? Do we still have IND-CPA? </a:t>
            </a:r>
          </a:p>
          <a:p>
            <a:endParaRPr lang="en-US" sz="2000" dirty="0"/>
          </a:p>
        </p:txBody>
      </p:sp>
      <p:sp>
        <p:nvSpPr>
          <p:cNvPr id="1086" name="Google Shape;108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Block Cipher</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10000"/>
          </a:bodyPr>
          <a:lstStyle/>
          <a:p>
            <a:r>
              <a:rPr lang="en-US" sz="2000" dirty="0"/>
              <a:t>How does block ciphers work? </a:t>
            </a:r>
          </a:p>
          <a:p>
            <a:pPr lvl="1"/>
            <a:r>
              <a:rPr lang="en-US" sz="1600" dirty="0"/>
              <a:t>Why it is called block ciphers? </a:t>
            </a:r>
          </a:p>
          <a:p>
            <a:pPr lvl="1"/>
            <a:r>
              <a:rPr lang="en-US" sz="1600" dirty="0"/>
              <a:t>Why do we need operating modes? </a:t>
            </a:r>
          </a:p>
          <a:p>
            <a:pPr lvl="1"/>
            <a:r>
              <a:rPr lang="en-US" sz="1600" dirty="0"/>
              <a:t>Where do we use the key? </a:t>
            </a:r>
          </a:p>
          <a:p>
            <a:r>
              <a:rPr lang="en-US" sz="2000" dirty="0"/>
              <a:t>Analyzing Modes</a:t>
            </a:r>
          </a:p>
          <a:p>
            <a:pPr lvl="1"/>
            <a:r>
              <a:rPr lang="en-US" sz="1600" dirty="0"/>
              <a:t>Giving a new operating mode, analyzing the formulas used for encryption and description</a:t>
            </a:r>
          </a:p>
          <a:p>
            <a:pPr lvl="1"/>
            <a:r>
              <a:rPr lang="en-US" sz="1600" dirty="0"/>
              <a:t>Analyze the performance implication</a:t>
            </a:r>
          </a:p>
          <a:p>
            <a:pPr lvl="1"/>
            <a:r>
              <a:rPr lang="en-US" sz="1600" dirty="0"/>
              <a:t>Analyze if the mode is IND-CPA secure: why some modes are secure and others are not</a:t>
            </a:r>
          </a:p>
          <a:p>
            <a:r>
              <a:rPr lang="en-US" sz="2000" dirty="0"/>
              <a:t>Security</a:t>
            </a:r>
          </a:p>
          <a:p>
            <a:pPr lvl="1"/>
            <a:r>
              <a:rPr lang="en-US" sz="1600" dirty="0"/>
              <a:t>What are IV and nonce? </a:t>
            </a:r>
          </a:p>
          <a:p>
            <a:pPr lvl="1"/>
            <a:r>
              <a:rPr lang="en-US" sz="1600" dirty="0"/>
              <a:t>Where do we use them? </a:t>
            </a:r>
          </a:p>
          <a:p>
            <a:pPr lvl="1"/>
            <a:r>
              <a:rPr lang="en-US" sz="1600" dirty="0"/>
              <a:t>Why do we need them? </a:t>
            </a:r>
          </a:p>
          <a:p>
            <a:pPr lvl="1"/>
            <a:r>
              <a:rPr lang="en-US" sz="1600" dirty="0"/>
              <a:t>Does block cipher provide integrity?</a:t>
            </a:r>
          </a:p>
        </p:txBody>
      </p:sp>
    </p:spTree>
    <p:extLst>
      <p:ext uri="{BB962C8B-B14F-4D97-AF65-F5344CB8AC3E}">
        <p14:creationId xmlns:p14="http://schemas.microsoft.com/office/powerpoint/2010/main" val="28349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Hash</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are the basic properties of hash functions?</a:t>
            </a:r>
          </a:p>
          <a:p>
            <a:pPr lvl="1"/>
            <a:r>
              <a:rPr lang="en-US" sz="1600" dirty="0"/>
              <a:t>What is one way function? </a:t>
            </a:r>
          </a:p>
          <a:p>
            <a:pPr lvl="1"/>
            <a:r>
              <a:rPr lang="en-US" sz="1600" dirty="0"/>
              <a:t>What is collision resistant? </a:t>
            </a:r>
          </a:p>
          <a:p>
            <a:endParaRPr lang="en-US" sz="2000" dirty="0"/>
          </a:p>
          <a:p>
            <a:r>
              <a:rPr lang="en-US" sz="2000" dirty="0"/>
              <a:t>What can length extension attacks do?</a:t>
            </a:r>
          </a:p>
          <a:p>
            <a:pPr marL="114300" indent="0">
              <a:buNone/>
            </a:pPr>
            <a:endParaRPr lang="en-US" sz="2000" dirty="0"/>
          </a:p>
          <a:p>
            <a:r>
              <a:rPr lang="en-US" sz="2000" dirty="0"/>
              <a:t>Security</a:t>
            </a:r>
          </a:p>
          <a:p>
            <a:pPr lvl="1"/>
            <a:r>
              <a:rPr lang="en-US" sz="1600" dirty="0"/>
              <a:t>Do hash provide integrity? </a:t>
            </a:r>
          </a:p>
          <a:p>
            <a:pPr lvl="1"/>
            <a:r>
              <a:rPr lang="en-US" sz="1600" dirty="0"/>
              <a:t>How can we use hash for integrity? </a:t>
            </a:r>
          </a:p>
          <a:p>
            <a:pPr lvl="1"/>
            <a:endParaRPr lang="en-US" sz="1600" dirty="0"/>
          </a:p>
        </p:txBody>
      </p:sp>
    </p:spTree>
    <p:extLst>
      <p:ext uri="{BB962C8B-B14F-4D97-AF65-F5344CB8AC3E}">
        <p14:creationId xmlns:p14="http://schemas.microsoft.com/office/powerpoint/2010/main" val="21000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MAC</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MAC?</a:t>
            </a:r>
          </a:p>
          <a:p>
            <a:pPr lvl="1"/>
            <a:r>
              <a:rPr lang="en-US" sz="1600" dirty="0"/>
              <a:t>Why is it different from hash? </a:t>
            </a:r>
          </a:p>
          <a:p>
            <a:endParaRPr lang="en-US" sz="2000" dirty="0"/>
          </a:p>
          <a:p>
            <a:r>
              <a:rPr lang="en-US" sz="2000" dirty="0"/>
              <a:t>How does HMAC work? </a:t>
            </a:r>
          </a:p>
          <a:p>
            <a:pPr lvl="1"/>
            <a:r>
              <a:rPr lang="en-US" sz="1600" dirty="0"/>
              <a:t>What are the inputs? </a:t>
            </a:r>
          </a:p>
          <a:p>
            <a:pPr marL="114300" indent="0">
              <a:buNone/>
            </a:pPr>
            <a:endParaRPr lang="en-US" sz="2000" dirty="0"/>
          </a:p>
          <a:p>
            <a:r>
              <a:rPr lang="en-US" sz="2000" dirty="0"/>
              <a:t>Security</a:t>
            </a:r>
          </a:p>
          <a:p>
            <a:pPr lvl="1"/>
            <a:r>
              <a:rPr lang="en-US" sz="1600" dirty="0"/>
              <a:t>Do MACs provide integrity?</a:t>
            </a:r>
          </a:p>
          <a:p>
            <a:pPr lvl="1"/>
            <a:r>
              <a:rPr lang="en-US" sz="1600" dirty="0"/>
              <a:t>Do MACs provide confidentiality? </a:t>
            </a:r>
          </a:p>
          <a:p>
            <a:pPr lvl="1"/>
            <a:r>
              <a:rPr lang="en-US" sz="1600" dirty="0"/>
              <a:t>How do we get both confidentiality and integrity? </a:t>
            </a:r>
          </a:p>
          <a:p>
            <a:pPr lvl="2"/>
            <a:r>
              <a:rPr lang="en-US" sz="1600" dirty="0"/>
              <a:t>What is Encrypt-then-MAC?</a:t>
            </a:r>
          </a:p>
          <a:p>
            <a:pPr lvl="2"/>
            <a:r>
              <a:rPr lang="en-US" sz="1600" dirty="0"/>
              <a:t>What is MAC-then-encrypt?</a:t>
            </a:r>
          </a:p>
        </p:txBody>
      </p:sp>
    </p:spTree>
    <p:extLst>
      <p:ext uri="{BB962C8B-B14F-4D97-AF65-F5344CB8AC3E}">
        <p14:creationId xmlns:p14="http://schemas.microsoft.com/office/powerpoint/2010/main" val="29684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1459</Words>
  <Application>Microsoft Macintosh PowerPoint</Application>
  <PresentationFormat>On-screen Show (16:9)</PresentationFormat>
  <Paragraphs>295</Paragraphs>
  <Slides>26</Slides>
  <Notes>6</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Times New Roman</vt:lpstr>
      <vt:lpstr>CS 161</vt:lpstr>
      <vt:lpstr>Announcement </vt:lpstr>
      <vt:lpstr>Today’s plan: Final Review</vt:lpstr>
      <vt:lpstr>Security Principles </vt:lpstr>
      <vt:lpstr>Cryptography Roadmap</vt:lpstr>
      <vt:lpstr>Symmetric-Key Encryption: Definition</vt:lpstr>
      <vt:lpstr>One-Time Pad</vt:lpstr>
      <vt:lpstr>Block Cipher</vt:lpstr>
      <vt:lpstr>Hash</vt:lpstr>
      <vt:lpstr>MAC</vt:lpstr>
      <vt:lpstr>PRNG</vt:lpstr>
      <vt:lpstr>Diffie-Hellman Key Exchange</vt:lpstr>
      <vt:lpstr>Public-Key Encryption</vt:lpstr>
      <vt:lpstr>Digital Signature</vt:lpstr>
      <vt:lpstr>Certificate</vt:lpstr>
      <vt:lpstr>Access Control</vt:lpstr>
      <vt:lpstr>Web Security (Basics)</vt:lpstr>
      <vt:lpstr>Web Security (Cookies)</vt:lpstr>
      <vt:lpstr>Web Security (XSS)</vt:lpstr>
      <vt:lpstr>Web Security (SQL injection)</vt:lpstr>
      <vt:lpstr>Network Security (Basics)</vt:lpstr>
      <vt:lpstr>Network Security (ARP and TCP)</vt:lpstr>
      <vt:lpstr>Network Security (DoS)</vt:lpstr>
      <vt:lpstr>Network Security (Firewall)</vt:lpstr>
      <vt:lpstr>Network Security (Intrusion Detection)</vt:lpstr>
      <vt:lpstr>System Security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112</cp:revision>
  <dcterms:modified xsi:type="dcterms:W3CDTF">2023-12-05T14:41:00Z</dcterms:modified>
</cp:coreProperties>
</file>