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21"/>
  </p:notesMasterIdLst>
  <p:sldIdLst>
    <p:sldId id="305" r:id="rId2"/>
    <p:sldId id="257" r:id="rId3"/>
    <p:sldId id="308" r:id="rId4"/>
    <p:sldId id="309" r:id="rId5"/>
    <p:sldId id="310" r:id="rId6"/>
    <p:sldId id="311" r:id="rId7"/>
    <p:sldId id="312" r:id="rId8"/>
    <p:sldId id="344" r:id="rId9"/>
    <p:sldId id="297" r:id="rId10"/>
    <p:sldId id="301" r:id="rId11"/>
    <p:sldId id="340" r:id="rId12"/>
    <p:sldId id="315" r:id="rId13"/>
    <p:sldId id="345" r:id="rId14"/>
    <p:sldId id="346" r:id="rId15"/>
    <p:sldId id="347" r:id="rId16"/>
    <p:sldId id="348" r:id="rId17"/>
    <p:sldId id="349" r:id="rId18"/>
    <p:sldId id="350" r:id="rId19"/>
    <p:sldId id="35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EA8F33-B4B0-F642-882A-257DF611C20E}">
          <p14:sldIdLst>
            <p14:sldId id="305"/>
            <p14:sldId id="257"/>
            <p14:sldId id="308"/>
            <p14:sldId id="309"/>
            <p14:sldId id="310"/>
            <p14:sldId id="311"/>
            <p14:sldId id="312"/>
          </p14:sldIdLst>
        </p14:section>
        <p14:section name="Review" id="{643DB6CA-A710-8044-901E-D4A1D5F5FDA3}">
          <p14:sldIdLst>
            <p14:sldId id="344"/>
            <p14:sldId id="297"/>
            <p14:sldId id="301"/>
            <p14:sldId id="340"/>
            <p14:sldId id="315"/>
            <p14:sldId id="345"/>
            <p14:sldId id="346"/>
            <p14:sldId id="347"/>
            <p14:sldId id="348"/>
            <p14:sldId id="349"/>
            <p14:sldId id="350"/>
            <p14:sldId id="35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96"/>
    <p:restoredTop sz="91910"/>
  </p:normalViewPr>
  <p:slideViewPr>
    <p:cSldViewPr snapToGrid="0">
      <p:cViewPr varScale="1">
        <p:scale>
          <a:sx n="285" d="100"/>
          <a:sy n="285" d="100"/>
        </p:scale>
        <p:origin x="488" y="184"/>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5f6ed2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5f6ed2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2fc3a898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2fc3a898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52fc3a898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52fc3a898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5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Announcements</a:t>
            </a:r>
            <a:endParaRPr dirty="0"/>
          </a:p>
        </p:txBody>
      </p:sp>
      <p:sp>
        <p:nvSpPr>
          <p:cNvPr id="81" name="Google Shape;81;p18"/>
          <p:cNvSpPr txBox="1">
            <a:spLocks noGrp="1"/>
          </p:cNvSpPr>
          <p:nvPr>
            <p:ph type="body" idx="1"/>
          </p:nvPr>
        </p:nvSpPr>
        <p:spPr>
          <a:xfrm>
            <a:off x="389202" y="1258275"/>
            <a:ext cx="7644137"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 </a:t>
            </a:r>
          </a:p>
          <a:p>
            <a:pPr lvl="1" indent="-342900">
              <a:buSzPts val="1800"/>
              <a:buChar char="●"/>
            </a:pPr>
            <a:r>
              <a:rPr lang="en" sz="1600" dirty="0"/>
              <a:t>9:30-11:30 am</a:t>
            </a:r>
          </a:p>
          <a:p>
            <a:pPr lvl="1" indent="-342900">
              <a:buSzPts val="1800"/>
              <a:buChar char="●"/>
            </a:pPr>
            <a:r>
              <a:rPr lang="en" sz="1600" dirty="0"/>
              <a:t>Late submission: 50% penalty</a:t>
            </a:r>
          </a:p>
          <a:p>
            <a:pPr lvl="1" indent="-342900">
              <a:buSzPts val="1800"/>
              <a:buChar char="●"/>
            </a:pPr>
            <a:r>
              <a:rPr lang="en-US" sz="1600" dirty="0"/>
              <a:t>Download and submit</a:t>
            </a:r>
            <a:r>
              <a:rPr lang="en" sz="1600" dirty="0"/>
              <a:t> at Canvas, like the assignments</a:t>
            </a:r>
          </a:p>
          <a:p>
            <a:pPr lvl="1" indent="-342900">
              <a:buSzPts val="1800"/>
              <a:buChar char="●"/>
            </a:pPr>
            <a:r>
              <a:rPr lang="en" sz="1600" dirty="0"/>
              <a:t>Answering questions: </a:t>
            </a:r>
          </a:p>
          <a:p>
            <a:pPr lvl="2" indent="-342900">
              <a:buSzPts val="1800"/>
              <a:buFont typeface="Arial"/>
              <a:buChar char="●"/>
            </a:pPr>
            <a:r>
              <a:rPr lang="en" sz="1600" dirty="0"/>
              <a:t>Bullets of key points are much clearer</a:t>
            </a:r>
          </a:p>
          <a:p>
            <a:pPr lvl="2" indent="-342900">
              <a:buSzPts val="1800"/>
              <a:buChar char="●"/>
            </a:pPr>
            <a:r>
              <a:rPr lang="en" sz="1600" dirty="0"/>
              <a:t>Try to stick with the key points. You don’t need more than a couple of sentences if you really know the answers</a:t>
            </a:r>
          </a:p>
          <a:p>
            <a:pPr lvl="1" indent="-342900">
              <a:buSzPts val="1800"/>
              <a:buChar char="●"/>
            </a:pPr>
            <a:endParaRPr lang="en" sz="16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Symmetric-Key Encryption: Definition</a:t>
            </a:r>
            <a:endParaRPr/>
          </a:p>
        </p:txBody>
      </p:sp>
      <p:sp>
        <p:nvSpPr>
          <p:cNvPr id="571" name="Google Shape;57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A symmetric-key encryption scheme has three algorithms:</a:t>
            </a:r>
            <a:endParaRPr sz="2400" dirty="0"/>
          </a:p>
          <a:p>
            <a:pPr marL="914400" lvl="1" indent="-317500" algn="l" rtl="0">
              <a:spcBef>
                <a:spcPts val="0"/>
              </a:spcBef>
              <a:spcAft>
                <a:spcPts val="0"/>
              </a:spcAft>
              <a:buSzPts val="1400"/>
              <a:buChar char="○"/>
            </a:pPr>
            <a:r>
              <a:rPr lang="en" sz="1600" dirty="0" err="1"/>
              <a:t>KeyGen</a:t>
            </a:r>
            <a:r>
              <a:rPr lang="en" sz="1600" dirty="0"/>
              <a:t>() → </a:t>
            </a:r>
            <a:r>
              <a:rPr lang="en" sz="1600" i="1" dirty="0"/>
              <a:t>K</a:t>
            </a:r>
            <a:r>
              <a:rPr lang="en" sz="1600" dirty="0"/>
              <a:t>: Generate a key </a:t>
            </a:r>
            <a:r>
              <a:rPr lang="en" sz="1600" i="1" dirty="0"/>
              <a:t>K</a:t>
            </a:r>
            <a:endParaRPr sz="1600" i="1" dirty="0"/>
          </a:p>
          <a:p>
            <a:pPr marL="914400" lvl="1" indent="-317500" algn="l" rtl="0">
              <a:spcBef>
                <a:spcPts val="0"/>
              </a:spcBef>
              <a:spcAft>
                <a:spcPts val="0"/>
              </a:spcAft>
              <a:buSzPts val="1400"/>
              <a:buChar char="○"/>
            </a:pPr>
            <a:r>
              <a:rPr lang="en" sz="1600" dirty="0"/>
              <a:t>Enc(</a:t>
            </a:r>
            <a:r>
              <a:rPr lang="en" sz="1600" i="1" dirty="0"/>
              <a:t>K</a:t>
            </a:r>
            <a:r>
              <a:rPr lang="en" sz="1600" dirty="0"/>
              <a:t>, </a:t>
            </a:r>
            <a:r>
              <a:rPr lang="en" sz="1600" i="1" dirty="0"/>
              <a:t>M</a:t>
            </a:r>
            <a:r>
              <a:rPr lang="en" sz="1600" dirty="0"/>
              <a:t>) → </a:t>
            </a:r>
            <a:r>
              <a:rPr lang="en" sz="1600" i="1" dirty="0"/>
              <a:t>C</a:t>
            </a:r>
            <a:r>
              <a:rPr lang="en" sz="1600" dirty="0"/>
              <a:t>: Encrypt a </a:t>
            </a:r>
            <a:r>
              <a:rPr lang="en" sz="1600" b="1" dirty="0"/>
              <a:t>plaintext</a:t>
            </a:r>
            <a:r>
              <a:rPr lang="en" sz="1600" dirty="0"/>
              <a:t> </a:t>
            </a:r>
            <a:r>
              <a:rPr lang="en" sz="1600" i="1" dirty="0"/>
              <a:t>M</a:t>
            </a:r>
            <a:r>
              <a:rPr lang="en" sz="1600" dirty="0"/>
              <a:t> using the key </a:t>
            </a:r>
            <a:r>
              <a:rPr lang="en" sz="1600" i="1" dirty="0"/>
              <a:t>K</a:t>
            </a:r>
            <a:r>
              <a:rPr lang="en" sz="1600" dirty="0"/>
              <a:t> to produce </a:t>
            </a:r>
            <a:r>
              <a:rPr lang="en" sz="1600" b="1" dirty="0"/>
              <a:t>ciphertext</a:t>
            </a:r>
            <a:r>
              <a:rPr lang="en" sz="1600" dirty="0"/>
              <a:t> </a:t>
            </a:r>
            <a:r>
              <a:rPr lang="en" sz="1600" i="1" dirty="0"/>
              <a:t>C</a:t>
            </a:r>
            <a:endParaRPr sz="1600" dirty="0"/>
          </a:p>
          <a:p>
            <a:pPr marL="914400" lvl="1" indent="-317500" algn="l" rtl="0">
              <a:spcBef>
                <a:spcPts val="0"/>
              </a:spcBef>
              <a:spcAft>
                <a:spcPts val="0"/>
              </a:spcAft>
              <a:buSzPts val="1400"/>
              <a:buChar char="○"/>
            </a:pPr>
            <a:r>
              <a:rPr lang="en" sz="1600" dirty="0"/>
              <a:t>Dec(</a:t>
            </a:r>
            <a:r>
              <a:rPr lang="en" sz="1600" i="1" dirty="0"/>
              <a:t>K</a:t>
            </a:r>
            <a:r>
              <a:rPr lang="en" sz="1600" dirty="0"/>
              <a:t>, </a:t>
            </a:r>
            <a:r>
              <a:rPr lang="en" sz="1600" i="1" dirty="0"/>
              <a:t>C</a:t>
            </a:r>
            <a:r>
              <a:rPr lang="en" sz="1600" dirty="0"/>
              <a:t>) → </a:t>
            </a:r>
            <a:r>
              <a:rPr lang="en" sz="1600" i="1" dirty="0"/>
              <a:t>M</a:t>
            </a:r>
            <a:r>
              <a:rPr lang="en" sz="1600" dirty="0"/>
              <a:t>: Decrypt a ciphertext </a:t>
            </a:r>
            <a:r>
              <a:rPr lang="en" sz="1600" i="1" dirty="0"/>
              <a:t>C</a:t>
            </a:r>
            <a:r>
              <a:rPr lang="en" sz="1600" dirty="0"/>
              <a:t> using the key </a:t>
            </a:r>
            <a:r>
              <a:rPr lang="en" sz="1600" i="1" dirty="0"/>
              <a:t>K</a:t>
            </a:r>
            <a:endParaRPr sz="1600" dirty="0"/>
          </a:p>
        </p:txBody>
      </p:sp>
      <p:sp>
        <p:nvSpPr>
          <p:cNvPr id="572" name="Google Shape;57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73" name="Google Shape;573;p62"/>
          <p:cNvSpPr/>
          <p:nvPr/>
        </p:nvSpPr>
        <p:spPr>
          <a:xfrm>
            <a:off x="54694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2755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3991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sp>
        <p:nvSpPr>
          <p:cNvPr id="576" name="Google Shape;576;p62"/>
          <p:cNvSpPr/>
          <p:nvPr/>
        </p:nvSpPr>
        <p:spPr>
          <a:xfrm>
            <a:off x="2454050" y="3390650"/>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a:t>
            </a:r>
            <a:endParaRPr dirty="0"/>
          </a:p>
        </p:txBody>
      </p:sp>
      <p:sp>
        <p:nvSpPr>
          <p:cNvPr id="577" name="Google Shape;577;p62"/>
          <p:cNvSpPr/>
          <p:nvPr/>
        </p:nvSpPr>
        <p:spPr>
          <a:xfrm>
            <a:off x="21608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 Algorithm</a:t>
            </a:r>
            <a:endParaRPr/>
          </a:p>
        </p:txBody>
      </p:sp>
      <p:cxnSp>
        <p:nvCxnSpPr>
          <p:cNvPr id="578" name="Google Shape;578;p62"/>
          <p:cNvCxnSpPr>
            <a:stCxn id="576" idx="2"/>
            <a:endCxn id="577" idx="0"/>
          </p:cNvCxnSpPr>
          <p:nvPr/>
        </p:nvCxnSpPr>
        <p:spPr>
          <a:xfrm>
            <a:off x="2728400" y="3860750"/>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62"/>
          <p:cNvCxnSpPr>
            <a:endCxn id="577" idx="1"/>
          </p:cNvCxnSpPr>
          <p:nvPr/>
        </p:nvCxnSpPr>
        <p:spPr>
          <a:xfrm>
            <a:off x="15344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0" name="Google Shape;580;p62"/>
          <p:cNvSpPr/>
          <p:nvPr/>
        </p:nvSpPr>
        <p:spPr>
          <a:xfrm>
            <a:off x="39225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Ciphertext</a:t>
            </a:r>
            <a:endParaRPr/>
          </a:p>
        </p:txBody>
      </p:sp>
      <p:cxnSp>
        <p:nvCxnSpPr>
          <p:cNvPr id="581" name="Google Shape;581;p62"/>
          <p:cNvCxnSpPr>
            <a:stCxn id="577" idx="3"/>
            <a:endCxn id="580" idx="1"/>
          </p:cNvCxnSpPr>
          <p:nvPr/>
        </p:nvCxnSpPr>
        <p:spPr>
          <a:xfrm>
            <a:off x="3296000" y="4406750"/>
            <a:ext cx="626400" cy="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2"/>
          <p:cNvCxnSpPr>
            <a:stCxn id="580" idx="3"/>
            <a:endCxn id="583" idx="1"/>
          </p:cNvCxnSpPr>
          <p:nvPr/>
        </p:nvCxnSpPr>
        <p:spPr>
          <a:xfrm>
            <a:off x="50577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2"/>
          <p:cNvSpPr/>
          <p:nvPr/>
        </p:nvSpPr>
        <p:spPr>
          <a:xfrm>
            <a:off x="5977450" y="3390725"/>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583" name="Google Shape;583;p62"/>
          <p:cNvSpPr/>
          <p:nvPr/>
        </p:nvSpPr>
        <p:spPr>
          <a:xfrm>
            <a:off x="5684200" y="4171775"/>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 Algorithm</a:t>
            </a:r>
            <a:endParaRPr/>
          </a:p>
        </p:txBody>
      </p:sp>
      <p:cxnSp>
        <p:nvCxnSpPr>
          <p:cNvPr id="585" name="Google Shape;585;p62"/>
          <p:cNvCxnSpPr>
            <a:stCxn id="584" idx="2"/>
            <a:endCxn id="583" idx="0"/>
          </p:cNvCxnSpPr>
          <p:nvPr/>
        </p:nvCxnSpPr>
        <p:spPr>
          <a:xfrm>
            <a:off x="6251800" y="3860825"/>
            <a:ext cx="0" cy="311100"/>
          </a:xfrm>
          <a:prstGeom prst="straightConnector1">
            <a:avLst/>
          </a:prstGeom>
          <a:noFill/>
          <a:ln w="9525" cap="flat" cmpd="sng">
            <a:solidFill>
              <a:schemeClr val="dk2"/>
            </a:solidFill>
            <a:prstDash val="solid"/>
            <a:round/>
            <a:headEnd type="none" w="med" len="med"/>
            <a:tailEnd type="triangle" w="med" len="med"/>
          </a:ln>
        </p:spPr>
      </p:cxnSp>
      <p:sp>
        <p:nvSpPr>
          <p:cNvPr id="586" name="Google Shape;586;p62"/>
          <p:cNvSpPr/>
          <p:nvPr/>
        </p:nvSpPr>
        <p:spPr>
          <a:xfrm>
            <a:off x="74459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cxnSp>
        <p:nvCxnSpPr>
          <p:cNvPr id="587" name="Google Shape;587;p62"/>
          <p:cNvCxnSpPr>
            <a:stCxn id="583" idx="3"/>
            <a:endCxn id="586" idx="1"/>
          </p:cNvCxnSpPr>
          <p:nvPr/>
        </p:nvCxnSpPr>
        <p:spPr>
          <a:xfrm>
            <a:off x="6819400" y="4406825"/>
            <a:ext cx="626400" cy="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589" name="Google Shape;589;p6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590" name="Google Shape;590;p6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One-Time Pad</a:t>
            </a:r>
            <a:endParaRPr/>
          </a:p>
        </p:txBody>
      </p:sp>
      <p:sp>
        <p:nvSpPr>
          <p:cNvPr id="1085" name="Google Shape;1085;p101"/>
          <p:cNvSpPr txBox="1">
            <a:spLocks noGrp="1"/>
          </p:cNvSpPr>
          <p:nvPr>
            <p:ph type="body" idx="1"/>
          </p:nvPr>
        </p:nvSpPr>
        <p:spPr>
          <a:xfrm>
            <a:off x="226207" y="1107025"/>
            <a:ext cx="8583255" cy="39497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How does it work? </a:t>
            </a:r>
            <a:endParaRPr dirty="0"/>
          </a:p>
          <a:p>
            <a:pPr lvl="1"/>
            <a:r>
              <a:rPr lang="en" sz="1600" dirty="0"/>
              <a:t>How does encryption work? Formula?</a:t>
            </a:r>
          </a:p>
          <a:p>
            <a:pPr lvl="1"/>
            <a:r>
              <a:rPr lang="en" sz="1600" dirty="0"/>
              <a:t>How does decryption work? Formula? </a:t>
            </a:r>
          </a:p>
          <a:p>
            <a:pPr marL="114300" indent="0">
              <a:buNone/>
            </a:pPr>
            <a:endParaRPr lang="en" dirty="0"/>
          </a:p>
          <a:p>
            <a:r>
              <a:rPr lang="en-US" dirty="0"/>
              <a:t>Why is it called One-Time Pad? </a:t>
            </a:r>
          </a:p>
          <a:p>
            <a:endParaRPr lang="en-US" dirty="0"/>
          </a:p>
          <a:p>
            <a:r>
              <a:rPr lang="en-US" dirty="0"/>
              <a:t>Security</a:t>
            </a:r>
            <a:endParaRPr lang="en" sz="2400" b="1" dirty="0"/>
          </a:p>
          <a:p>
            <a:pPr lvl="1"/>
            <a:r>
              <a:rPr lang="en-US" sz="1600" dirty="0"/>
              <a:t>What is IND-CPA secure? What is the IND-CPA game?</a:t>
            </a:r>
          </a:p>
          <a:p>
            <a:pPr lvl="1"/>
            <a:r>
              <a:rPr lang="en-US" sz="1600" dirty="0"/>
              <a:t>Does One-Time Pad have IND-CPA? </a:t>
            </a:r>
          </a:p>
          <a:p>
            <a:pPr lvl="1"/>
            <a:r>
              <a:rPr lang="en-US" sz="1600" dirty="0"/>
              <a:t>What if we reuse the same key for different messages? Do we still have IND-CPA? </a:t>
            </a:r>
          </a:p>
          <a:p>
            <a:endParaRPr lang="en-US" sz="2000" dirty="0"/>
          </a:p>
        </p:txBody>
      </p:sp>
      <p:sp>
        <p:nvSpPr>
          <p:cNvPr id="1086" name="Google Shape;108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Block Cipher</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10000"/>
          </a:bodyPr>
          <a:lstStyle/>
          <a:p>
            <a:r>
              <a:rPr lang="en-US" sz="2000" dirty="0"/>
              <a:t>How does block ciphers work? </a:t>
            </a:r>
          </a:p>
          <a:p>
            <a:pPr lvl="1"/>
            <a:r>
              <a:rPr lang="en-US" sz="1600" dirty="0"/>
              <a:t>Why it is called block ciphers? </a:t>
            </a:r>
          </a:p>
          <a:p>
            <a:pPr lvl="1"/>
            <a:r>
              <a:rPr lang="en-US" sz="1600" dirty="0"/>
              <a:t>Why do we need operating modes? </a:t>
            </a:r>
          </a:p>
          <a:p>
            <a:pPr lvl="1"/>
            <a:r>
              <a:rPr lang="en-US" sz="1600" dirty="0"/>
              <a:t>Where do we use the key? </a:t>
            </a:r>
          </a:p>
          <a:p>
            <a:r>
              <a:rPr lang="en-US" sz="2000" dirty="0"/>
              <a:t>Analyzing Modes</a:t>
            </a:r>
          </a:p>
          <a:p>
            <a:pPr lvl="1"/>
            <a:r>
              <a:rPr lang="en-US" sz="1600" dirty="0"/>
              <a:t>Giving a new operating mode, analyzing the formulas used for encryption and description</a:t>
            </a:r>
          </a:p>
          <a:p>
            <a:pPr lvl="1"/>
            <a:r>
              <a:rPr lang="en-US" sz="1600" dirty="0"/>
              <a:t>Analyze the performance implication</a:t>
            </a:r>
          </a:p>
          <a:p>
            <a:pPr lvl="1"/>
            <a:r>
              <a:rPr lang="en-US" sz="1600" dirty="0"/>
              <a:t>Analyze if the mode is IND-CPA secure: why some modes are secure and others are not</a:t>
            </a:r>
          </a:p>
          <a:p>
            <a:r>
              <a:rPr lang="en-US" sz="2000" dirty="0"/>
              <a:t>Security</a:t>
            </a:r>
          </a:p>
          <a:p>
            <a:pPr lvl="1"/>
            <a:r>
              <a:rPr lang="en-US" sz="1600" dirty="0"/>
              <a:t>What are IV and nonce? </a:t>
            </a:r>
          </a:p>
          <a:p>
            <a:pPr lvl="1"/>
            <a:r>
              <a:rPr lang="en-US" sz="1600" dirty="0"/>
              <a:t>Where do we use them? </a:t>
            </a:r>
          </a:p>
          <a:p>
            <a:pPr lvl="1"/>
            <a:r>
              <a:rPr lang="en-US" sz="1600" dirty="0"/>
              <a:t>Why do we need them? </a:t>
            </a:r>
          </a:p>
          <a:p>
            <a:pPr lvl="1"/>
            <a:r>
              <a:rPr lang="en-US" sz="1600" dirty="0"/>
              <a:t>Does block cipher provide integrity?</a:t>
            </a:r>
          </a:p>
        </p:txBody>
      </p:sp>
    </p:spTree>
    <p:extLst>
      <p:ext uri="{BB962C8B-B14F-4D97-AF65-F5344CB8AC3E}">
        <p14:creationId xmlns:p14="http://schemas.microsoft.com/office/powerpoint/2010/main" val="28349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Hash</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are the basic properties of hash functions?</a:t>
            </a:r>
          </a:p>
          <a:p>
            <a:pPr lvl="1"/>
            <a:r>
              <a:rPr lang="en-US" sz="1600" dirty="0"/>
              <a:t>What is one way function? </a:t>
            </a:r>
          </a:p>
          <a:p>
            <a:pPr lvl="1"/>
            <a:r>
              <a:rPr lang="en-US" sz="1600" dirty="0"/>
              <a:t>What is collision resistant? </a:t>
            </a:r>
          </a:p>
          <a:p>
            <a:endParaRPr lang="en-US" sz="2000" dirty="0"/>
          </a:p>
          <a:p>
            <a:r>
              <a:rPr lang="en-US" sz="2000" dirty="0"/>
              <a:t>What can length extension attacks do?</a:t>
            </a:r>
          </a:p>
          <a:p>
            <a:pPr marL="114300" indent="0">
              <a:buNone/>
            </a:pPr>
            <a:endParaRPr lang="en-US" sz="2000" dirty="0"/>
          </a:p>
          <a:p>
            <a:r>
              <a:rPr lang="en-US" sz="2000" dirty="0"/>
              <a:t>Security</a:t>
            </a:r>
          </a:p>
          <a:p>
            <a:pPr lvl="1"/>
            <a:r>
              <a:rPr lang="en-US" sz="1600" dirty="0"/>
              <a:t>Do hash provide integrity? </a:t>
            </a:r>
          </a:p>
          <a:p>
            <a:pPr lvl="1"/>
            <a:r>
              <a:rPr lang="en-US" sz="1600" dirty="0"/>
              <a:t>How can we use hash for integrity? </a:t>
            </a:r>
          </a:p>
          <a:p>
            <a:pPr lvl="1"/>
            <a:endParaRPr lang="en-US" sz="1600" dirty="0"/>
          </a:p>
        </p:txBody>
      </p:sp>
    </p:spTree>
    <p:extLst>
      <p:ext uri="{BB962C8B-B14F-4D97-AF65-F5344CB8AC3E}">
        <p14:creationId xmlns:p14="http://schemas.microsoft.com/office/powerpoint/2010/main" val="21000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MAC</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MAC?</a:t>
            </a:r>
          </a:p>
          <a:p>
            <a:pPr lvl="1"/>
            <a:r>
              <a:rPr lang="en-US" sz="1600" dirty="0"/>
              <a:t>Why is it different from hash? </a:t>
            </a:r>
          </a:p>
          <a:p>
            <a:endParaRPr lang="en-US" sz="2000" dirty="0"/>
          </a:p>
          <a:p>
            <a:r>
              <a:rPr lang="en-US" sz="2000" dirty="0"/>
              <a:t>How does HMAC work? </a:t>
            </a:r>
          </a:p>
          <a:p>
            <a:pPr lvl="1"/>
            <a:r>
              <a:rPr lang="en-US" sz="1600" dirty="0"/>
              <a:t>What are the inputs? </a:t>
            </a:r>
          </a:p>
          <a:p>
            <a:pPr marL="114300" indent="0">
              <a:buNone/>
            </a:pPr>
            <a:endParaRPr lang="en-US" sz="2000" dirty="0"/>
          </a:p>
          <a:p>
            <a:r>
              <a:rPr lang="en-US" sz="2000" dirty="0"/>
              <a:t>Security</a:t>
            </a:r>
          </a:p>
          <a:p>
            <a:pPr lvl="1"/>
            <a:r>
              <a:rPr lang="en-US" sz="1600" dirty="0"/>
              <a:t>Do MACs provide integrity?</a:t>
            </a:r>
          </a:p>
          <a:p>
            <a:pPr lvl="1"/>
            <a:r>
              <a:rPr lang="en-US" sz="1600" dirty="0"/>
              <a:t>Do MACs provide confidentiality? </a:t>
            </a:r>
          </a:p>
          <a:p>
            <a:pPr lvl="1"/>
            <a:r>
              <a:rPr lang="en-US" sz="1600" dirty="0"/>
              <a:t>How do we get both confidentiality and integrity? </a:t>
            </a:r>
          </a:p>
          <a:p>
            <a:pPr lvl="2"/>
            <a:r>
              <a:rPr lang="en-US" sz="1600" dirty="0"/>
              <a:t>What is Encrypt-then-MAC?</a:t>
            </a:r>
          </a:p>
          <a:p>
            <a:pPr lvl="2"/>
            <a:r>
              <a:rPr lang="en-US" sz="1600" dirty="0"/>
              <a:t>What is MAC-then-encrypt?</a:t>
            </a:r>
          </a:p>
        </p:txBody>
      </p:sp>
    </p:spTree>
    <p:extLst>
      <p:ext uri="{BB962C8B-B14F-4D97-AF65-F5344CB8AC3E}">
        <p14:creationId xmlns:p14="http://schemas.microsoft.com/office/powerpoint/2010/main" val="29684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PRNG</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Where do we need random numbers? </a:t>
            </a:r>
            <a:endParaRPr lang="en-US" sz="1600" dirty="0"/>
          </a:p>
          <a:p>
            <a:endParaRPr lang="en-US" sz="2000" dirty="0"/>
          </a:p>
          <a:p>
            <a:r>
              <a:rPr lang="en-US" sz="2000" dirty="0"/>
              <a:t>PRNG</a:t>
            </a:r>
          </a:p>
          <a:p>
            <a:pPr lvl="1"/>
            <a:r>
              <a:rPr lang="en-US" sz="1600" dirty="0"/>
              <a:t>Why is it called Pseudorandom? </a:t>
            </a:r>
          </a:p>
          <a:p>
            <a:pPr lvl="1"/>
            <a:r>
              <a:rPr lang="en-US" sz="1600" dirty="0"/>
              <a:t>What is rollback resistance? </a:t>
            </a:r>
          </a:p>
          <a:p>
            <a:pPr lvl="1"/>
            <a:r>
              <a:rPr lang="en-US" sz="1600" dirty="0"/>
              <a:t>What can the attacker do if the PRNG is not rollback resistant?</a:t>
            </a:r>
          </a:p>
        </p:txBody>
      </p:sp>
    </p:spTree>
    <p:extLst>
      <p:ext uri="{BB962C8B-B14F-4D97-AF65-F5344CB8AC3E}">
        <p14:creationId xmlns:p14="http://schemas.microsoft.com/office/powerpoint/2010/main" val="38939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Diffie-Hellman Key Exchange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want it? </a:t>
            </a:r>
          </a:p>
          <a:p>
            <a:pPr marL="596900" lvl="1" indent="0">
              <a:buNone/>
            </a:pPr>
            <a:endParaRPr lang="en-US" sz="1600" dirty="0"/>
          </a:p>
          <a:p>
            <a:r>
              <a:rPr lang="en-US" sz="2000" dirty="0"/>
              <a:t>How does it work? </a:t>
            </a:r>
          </a:p>
          <a:p>
            <a:pPr lvl="1"/>
            <a:r>
              <a:rPr lang="en-US" sz="1600" dirty="0"/>
              <a:t>What variables are public? What variables are private? </a:t>
            </a:r>
          </a:p>
          <a:p>
            <a:pPr lvl="1"/>
            <a:r>
              <a:rPr lang="en-US" sz="1600" dirty="0"/>
              <a:t>What is the information being sent between Alice and Bob? Formula? </a:t>
            </a:r>
          </a:p>
          <a:p>
            <a:pPr lvl="1"/>
            <a:r>
              <a:rPr lang="en-US" sz="1600" dirty="0"/>
              <a:t>What is the secret being shared? Formula? </a:t>
            </a:r>
          </a:p>
          <a:p>
            <a:pPr marL="114300" indent="0">
              <a:buNone/>
            </a:pPr>
            <a:endParaRPr lang="en-US" sz="2000" dirty="0"/>
          </a:p>
          <a:p>
            <a:r>
              <a:rPr lang="en-US" sz="2000" dirty="0"/>
              <a:t>Security</a:t>
            </a:r>
          </a:p>
          <a:p>
            <a:pPr lvl="1"/>
            <a:r>
              <a:rPr lang="en-US" sz="1600" dirty="0"/>
              <a:t>What’s the security issue with it? </a:t>
            </a:r>
          </a:p>
        </p:txBody>
      </p:sp>
    </p:spTree>
    <p:extLst>
      <p:ext uri="{BB962C8B-B14F-4D97-AF65-F5344CB8AC3E}">
        <p14:creationId xmlns:p14="http://schemas.microsoft.com/office/powerpoint/2010/main" val="39180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Public-Key Encryption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Asymmetric-key encryption? </a:t>
            </a:r>
          </a:p>
          <a:p>
            <a:pPr lvl="1"/>
            <a:r>
              <a:rPr lang="en-US" sz="1600" dirty="0"/>
              <a:t>What are the major benefits? </a:t>
            </a:r>
          </a:p>
          <a:p>
            <a:pPr lvl="1"/>
            <a:r>
              <a:rPr lang="en-US" sz="1600" dirty="0"/>
              <a:t>What is the major issue? </a:t>
            </a:r>
          </a:p>
          <a:p>
            <a:pPr marL="114300" indent="0">
              <a:buNone/>
            </a:pPr>
            <a:endParaRPr lang="en-US" sz="2000" dirty="0"/>
          </a:p>
          <a:p>
            <a:r>
              <a:rPr lang="en-US" sz="2000" dirty="0"/>
              <a:t>How does RSA encryption work?</a:t>
            </a:r>
          </a:p>
          <a:p>
            <a:pPr lvl="1"/>
            <a:r>
              <a:rPr lang="en-US" sz="1600" dirty="0"/>
              <a:t>What variables are the public key? </a:t>
            </a:r>
          </a:p>
          <a:p>
            <a:pPr lvl="1"/>
            <a:r>
              <a:rPr lang="en-US" sz="1600" dirty="0"/>
              <a:t>What variables are the private key?</a:t>
            </a:r>
          </a:p>
          <a:p>
            <a:pPr lvl="1"/>
            <a:r>
              <a:rPr lang="en-US" sz="1600" dirty="0"/>
              <a:t>How do we do encryption? Formula?</a:t>
            </a:r>
          </a:p>
          <a:p>
            <a:pPr lvl="1"/>
            <a:r>
              <a:rPr lang="en-US" sz="1600" dirty="0"/>
              <a:t>How do we do decryption? Formula? </a:t>
            </a:r>
          </a:p>
          <a:p>
            <a:pPr marL="114300" indent="0">
              <a:buNone/>
            </a:pPr>
            <a:endParaRPr lang="en-US" sz="2000" dirty="0"/>
          </a:p>
          <a:p>
            <a:r>
              <a:rPr lang="en-US" sz="2000" dirty="0"/>
              <a:t>Security</a:t>
            </a:r>
          </a:p>
          <a:p>
            <a:pPr lvl="1"/>
            <a:r>
              <a:rPr lang="en-US" sz="1600" dirty="0"/>
              <a:t>Can it defend against MITM attack?</a:t>
            </a:r>
          </a:p>
        </p:txBody>
      </p:sp>
    </p:spTree>
    <p:extLst>
      <p:ext uri="{BB962C8B-B14F-4D97-AF65-F5344CB8AC3E}">
        <p14:creationId xmlns:p14="http://schemas.microsoft.com/office/powerpoint/2010/main" val="6170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Digital Signature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signature? </a:t>
            </a:r>
          </a:p>
          <a:p>
            <a:pPr lvl="1"/>
            <a:r>
              <a:rPr lang="en-US" sz="1600" dirty="0"/>
              <a:t>What key is used for digital signature? </a:t>
            </a:r>
          </a:p>
          <a:p>
            <a:pPr lvl="1"/>
            <a:r>
              <a:rPr lang="en-US" sz="1600" dirty="0"/>
              <a:t>Why do we sign the hash instead of the plaintext?</a:t>
            </a:r>
          </a:p>
          <a:p>
            <a:pPr marL="114300" indent="0">
              <a:buNone/>
            </a:pPr>
            <a:endParaRPr lang="en-US" sz="2000" dirty="0"/>
          </a:p>
          <a:p>
            <a:r>
              <a:rPr lang="en-US" sz="2000" dirty="0"/>
              <a:t>How does RSA signature work?</a:t>
            </a:r>
          </a:p>
          <a:p>
            <a:pPr lvl="1"/>
            <a:r>
              <a:rPr lang="en-US" sz="1600" dirty="0"/>
              <a:t>How do we sign a message? Formula?</a:t>
            </a:r>
          </a:p>
          <a:p>
            <a:pPr lvl="1"/>
            <a:r>
              <a:rPr lang="en-US" sz="1600" dirty="0"/>
              <a:t>How do we verify a signature? Formula? </a:t>
            </a:r>
          </a:p>
          <a:p>
            <a:pPr marL="114300" indent="0">
              <a:buNone/>
            </a:pPr>
            <a:endParaRPr lang="en-US" sz="2000" dirty="0"/>
          </a:p>
          <a:p>
            <a:r>
              <a:rPr lang="en-US" sz="2000" dirty="0"/>
              <a:t>Security</a:t>
            </a:r>
          </a:p>
          <a:p>
            <a:pPr lvl="1"/>
            <a:r>
              <a:rPr lang="en-US" sz="1600" dirty="0"/>
              <a:t>How can we combine public-key encryption and digital signature?</a:t>
            </a:r>
          </a:p>
          <a:p>
            <a:pPr lvl="1"/>
            <a:r>
              <a:rPr lang="en-US" sz="1600" dirty="0"/>
              <a:t>Can we provide confidentiality and integrity together?</a:t>
            </a:r>
          </a:p>
        </p:txBody>
      </p:sp>
    </p:spTree>
    <p:extLst>
      <p:ext uri="{BB962C8B-B14F-4D97-AF65-F5344CB8AC3E}">
        <p14:creationId xmlns:p14="http://schemas.microsoft.com/office/powerpoint/2010/main" val="5900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Certificate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certificate? </a:t>
            </a:r>
          </a:p>
          <a:p>
            <a:pPr marL="114300" indent="0">
              <a:buNone/>
            </a:pPr>
            <a:endParaRPr lang="en-US" sz="2000" dirty="0"/>
          </a:p>
          <a:p>
            <a:r>
              <a:rPr lang="en-US" sz="2000" dirty="0"/>
              <a:t>What does a certificate contain? </a:t>
            </a:r>
            <a:endParaRPr lang="en-US" sz="1600" dirty="0"/>
          </a:p>
          <a:p>
            <a:pPr marL="114300" indent="0">
              <a:buNone/>
            </a:pPr>
            <a:endParaRPr lang="en-US" sz="2000" dirty="0"/>
          </a:p>
          <a:p>
            <a:r>
              <a:rPr lang="en-US" sz="2000" dirty="0"/>
              <a:t>What are Certificate Authorities? </a:t>
            </a:r>
          </a:p>
          <a:p>
            <a:pPr lvl="1"/>
            <a:r>
              <a:rPr lang="en-US" sz="1600" dirty="0"/>
              <a:t>Why do we need them? </a:t>
            </a:r>
            <a:endParaRPr lang="en-US" sz="1200" dirty="0"/>
          </a:p>
        </p:txBody>
      </p:sp>
    </p:spTree>
    <p:extLst>
      <p:ext uri="{BB962C8B-B14F-4D97-AF65-F5344CB8AC3E}">
        <p14:creationId xmlns:p14="http://schemas.microsoft.com/office/powerpoint/2010/main" val="35586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Midterm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Assignment #2 Review</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Key Concepts Review</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1</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1800" dirty="0">
                <a:effectLst/>
                <a:latin typeface="+mn-lt"/>
                <a:ea typeface="SimSun" panose="02010600030101010101" pitchFamily="2" charset="-122"/>
              </a:rPr>
              <a:t>The DES (Data Encryption Standard) was a symmetric encryption algorithm designed in 1976. It was the government standard until 2001. It has a block size of 64 bits, and key size of 56 bits. If Eve wants to brute-force attack DES, i.e., try all possible keys, how much time does Eve need? Assume that she can try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keys per second with her personal computer. </a:t>
            </a:r>
            <a:endParaRPr lang="en-US" dirty="0">
              <a:latin typeface="+mn-lt"/>
            </a:endParaRPr>
          </a:p>
          <a:p>
            <a:pPr>
              <a:lnSpc>
                <a:spcPct val="120000"/>
              </a:lnSpc>
              <a:tabLst>
                <a:tab pos="180022" algn="l"/>
              </a:tabLst>
            </a:pPr>
            <a:endParaRPr lang="en-US" dirty="0">
              <a:effectLst/>
              <a:latin typeface="+mn-lt"/>
              <a:ea typeface="SimSun" panose="02010600030101010101" pitchFamily="2" charset="-122"/>
            </a:endParaRPr>
          </a:p>
          <a:p>
            <a:pPr lvl="0">
              <a:lnSpc>
                <a:spcPct val="120000"/>
              </a:lnSpc>
              <a:buFont typeface="Wingdings" pitchFamily="2" charset="2"/>
              <a:buChar char="Ø"/>
              <a:tabLst>
                <a:tab pos="180022" algn="l"/>
              </a:tabLst>
            </a:pPr>
            <a:r>
              <a:rPr lang="en-US" sz="1800" dirty="0">
                <a:effectLst/>
                <a:latin typeface="+mn-lt"/>
                <a:ea typeface="SimSun" panose="02010600030101010101" pitchFamily="2" charset="-122"/>
              </a:rPr>
              <a:t>Eve needs to try 2</a:t>
            </a:r>
            <a:r>
              <a:rPr lang="en-US" sz="1800" baseline="30000" dirty="0">
                <a:effectLst/>
                <a:latin typeface="+mn-lt"/>
                <a:ea typeface="SimSun" panose="02010600030101010101" pitchFamily="2" charset="-122"/>
              </a:rPr>
              <a:t>56</a:t>
            </a:r>
            <a:r>
              <a:rPr lang="en-US" sz="1800" dirty="0">
                <a:effectLst/>
                <a:latin typeface="+mn-lt"/>
                <a:ea typeface="SimSun" panose="02010600030101010101" pitchFamily="2" charset="-122"/>
              </a:rPr>
              <a:t> = 2</a:t>
            </a:r>
            <a:r>
              <a:rPr lang="en-US" sz="1800" baseline="30000" dirty="0">
                <a:effectLst/>
                <a:latin typeface="+mn-lt"/>
                <a:ea typeface="SimSun" panose="02010600030101010101" pitchFamily="2" charset="-122"/>
              </a:rPr>
              <a:t>(10×5.6)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(3×5.6)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(16.8)</a:t>
            </a:r>
            <a:r>
              <a:rPr lang="en-US" sz="1800" dirty="0">
                <a:effectLst/>
                <a:latin typeface="+mn-lt"/>
                <a:ea typeface="SimSun" panose="02010600030101010101" pitchFamily="2" charset="-122"/>
              </a:rPr>
              <a:t> =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keys. The needed time is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6.3×10</a:t>
            </a:r>
            <a:r>
              <a:rPr lang="en-US" sz="1800" baseline="30000" dirty="0">
                <a:effectLst/>
                <a:latin typeface="+mn-lt"/>
                <a:ea typeface="SimSun" panose="02010600030101010101" pitchFamily="2" charset="-122"/>
              </a:rPr>
              <a:t>6</a:t>
            </a:r>
            <a:r>
              <a:rPr lang="en-US" sz="1800" dirty="0">
                <a:effectLst/>
                <a:latin typeface="+mn-lt"/>
                <a:ea typeface="SimSun" panose="02010600030101010101" pitchFamily="2" charset="-122"/>
              </a:rPr>
              <a:t> seconds, roughly 73 days. </a:t>
            </a: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r>
              <a:rPr lang="en-US" sz="1600" dirty="0">
                <a:latin typeface="+mn-lt"/>
                <a:ea typeface="SimSun" panose="02010600030101010101" pitchFamily="2" charset="-122"/>
              </a:rPr>
              <a:t>Reasonable approximations are allowed</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14303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2</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71450" y="3352800"/>
            <a:ext cx="8451850" cy="1651000"/>
          </a:xfrm>
        </p:spPr>
        <p:txBody>
          <a:bodyPr>
            <a:normAutofit fontScale="92500" lnSpcReduction="10000"/>
          </a:bodyPr>
          <a:lstStyle/>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2.1 and 2.2: Eve can trick Alice to encrypt M</a:t>
            </a:r>
            <a:r>
              <a:rPr lang="en-US" sz="1800" baseline="-25000" dirty="0">
                <a:effectLst/>
                <a:latin typeface="+mn-lt"/>
                <a:ea typeface="SimSun" panose="02010600030101010101" pitchFamily="2" charset="-122"/>
              </a:rPr>
              <a:t>0</a:t>
            </a:r>
            <a:r>
              <a:rPr lang="en-US" sz="1800" dirty="0">
                <a:effectLst/>
                <a:latin typeface="+mn-lt"/>
                <a:ea typeface="SimSun" panose="02010600030101010101" pitchFamily="2" charset="-122"/>
              </a:rPr>
              <a:t>, if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same as C, then the b = 0, otherwise, b = 1.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2.3: Eve can trick Alice to encrypt a message that is all 0,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key used by Alice. Then Eve can decrypt all other ciphertext with the key. </a:t>
            </a:r>
          </a:p>
        </p:txBody>
      </p:sp>
      <p:pic>
        <p:nvPicPr>
          <p:cNvPr id="3" name="Picture 2">
            <a:extLst>
              <a:ext uri="{FF2B5EF4-FFF2-40B4-BE49-F238E27FC236}">
                <a16:creationId xmlns:a16="http://schemas.microsoft.com/office/drawing/2014/main" id="{439EAB2A-F7C0-2DD3-ECA9-E48D7333885C}"/>
              </a:ext>
            </a:extLst>
          </p:cNvPr>
          <p:cNvPicPr>
            <a:picLocks noChangeAspect="1"/>
          </p:cNvPicPr>
          <p:nvPr/>
        </p:nvPicPr>
        <p:blipFill>
          <a:blip r:embed="rId2"/>
          <a:stretch>
            <a:fillRect/>
          </a:stretch>
        </p:blipFill>
        <p:spPr>
          <a:xfrm>
            <a:off x="1461599" y="806842"/>
            <a:ext cx="6613185" cy="2540000"/>
          </a:xfrm>
          <a:prstGeom prst="rect">
            <a:avLst/>
          </a:prstGeom>
        </p:spPr>
      </p:pic>
    </p:spTree>
    <p:extLst>
      <p:ext uri="{BB962C8B-B14F-4D97-AF65-F5344CB8AC3E}">
        <p14:creationId xmlns:p14="http://schemas.microsoft.com/office/powerpoint/2010/main" val="11157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3</a:t>
            </a:r>
            <a:r>
              <a:rPr lang="en-US" dirty="0"/>
              <a:t>)</a:t>
            </a:r>
            <a:endParaRPr dirty="0"/>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6165850" y="1026231"/>
                <a:ext cx="2857227" cy="2054537"/>
              </a:xfrm>
            </p:spPr>
            <p:txBody>
              <a:bodyPr>
                <a:noAutofit/>
              </a:bodyPr>
              <a:lstStyle/>
              <a:p>
                <a:pPr marL="0" marR="0" indent="0" algn="just">
                  <a:lnSpc>
                    <a:spcPct val="115000"/>
                  </a:lnSpc>
                  <a:spcBef>
                    <a:spcPts val="0"/>
                  </a:spcBef>
                  <a:spcAft>
                    <a:spcPts val="0"/>
                  </a:spcAft>
                  <a:buNone/>
                </a:pPr>
                <a:r>
                  <a:rPr lang="en-US" sz="1400" b="1" dirty="0">
                    <a:effectLst/>
                    <a:latin typeface="+mn-lt"/>
                    <a:ea typeface="SimSun" panose="02010600030101010101" pitchFamily="2" charset="-122"/>
                  </a:rPr>
                  <a:t>Q 2.1: Encryption</a:t>
                </a: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i</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 = (IV,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 </a:t>
                </a:r>
                <a:r>
                  <a:rPr lang="en-US" sz="1400" dirty="0" err="1">
                    <a:effectLst/>
                    <a:latin typeface="+mn-lt"/>
                    <a:ea typeface="SimSun" panose="02010600030101010101" pitchFamily="2" charset="-122"/>
                  </a:rPr>
                  <a:t>C</a:t>
                </a:r>
                <a:r>
                  <a:rPr lang="en-US" sz="1400" baseline="-25000" dirty="0" err="1">
                    <a:effectLst/>
                    <a:latin typeface="+mn-lt"/>
                    <a:ea typeface="SimSun" panose="02010600030101010101" pitchFamily="2" charset="-122"/>
                  </a:rPr>
                  <a:t>j</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b="1" dirty="0">
                    <a:latin typeface="+mn-lt"/>
                    <a:ea typeface="SimSun" panose="02010600030101010101" pitchFamily="2" charset="-122"/>
                  </a:rPr>
                  <a:t>Q 2.2: Decryption</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i</a:t>
                </a: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p:txBody>
          </p:sp>
        </mc:Choice>
        <mc:Fallback>
          <p:sp>
            <p:nvSpPr>
              <p:cNvPr id="5" name="Text Placeholder 4">
                <a:extLst>
                  <a:ext uri="{FF2B5EF4-FFF2-40B4-BE49-F238E27FC236}">
                    <a16:creationId xmlns:a16="http://schemas.microsoft.com/office/drawing/2014/main" id="{ED69F788-EE24-21E3-4A7E-C8F9A728653B}"/>
                  </a:ext>
                </a:extLst>
              </p:cNvPr>
              <p:cNvSpPr>
                <a:spLocks noGrp="1" noRot="1" noChangeAspect="1" noMove="1" noResize="1" noEditPoints="1" noAdjustHandles="1" noChangeArrowheads="1" noChangeShapeType="1" noTextEdit="1"/>
              </p:cNvSpPr>
              <p:nvPr>
                <p:ph type="body" idx="1"/>
              </p:nvPr>
            </p:nvSpPr>
            <p:spPr>
              <a:xfrm>
                <a:off x="6165850" y="1026231"/>
                <a:ext cx="2857227" cy="2054537"/>
              </a:xfrm>
              <a:blipFill>
                <a:blip r:embed="rId2"/>
                <a:stretch>
                  <a:fillRect l="-885" b="-429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65542D-25EB-4160-23CD-ACAB4445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 y="778348"/>
            <a:ext cx="5943600" cy="2150110"/>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D4DE544-D9E9-A93A-43AE-0215283789A2}"/>
                  </a:ext>
                </a:extLst>
              </p:cNvPr>
              <p:cNvSpPr txBox="1"/>
              <p:nvPr/>
            </p:nvSpPr>
            <p:spPr>
              <a:xfrm>
                <a:off x="120650" y="3090609"/>
                <a:ext cx="8902700" cy="2053319"/>
              </a:xfrm>
              <a:prstGeom prst="rect">
                <a:avLst/>
              </a:prstGeom>
              <a:noFill/>
            </p:spPr>
            <p:txBody>
              <a:bodyPr wrap="square">
                <a:spAutoFit/>
              </a:bodyPr>
              <a:lstStyle/>
              <a:p>
                <a:pPr marL="0" marR="0" algn="just">
                  <a:lnSpc>
                    <a:spcPct val="115000"/>
                  </a:lnSpc>
                  <a:spcBef>
                    <a:spcPts val="0"/>
                  </a:spcBef>
                  <a:spcAft>
                    <a:spcPts val="0"/>
                  </a:spcAft>
                </a:pPr>
                <a:r>
                  <a:rPr lang="en-US" sz="1400" dirty="0">
                    <a:effectLst/>
                    <a:latin typeface="+mn-lt"/>
                    <a:ea typeface="SimSun" panose="02010600030101010101" pitchFamily="2" charset="-122"/>
                  </a:rPr>
                  <a:t>Q 2.3: Not IND-CPA secure. For example, for two messages with the same first block, we can tell if they are the same by XOR out the IV and reveal the value of </a:t>
                </a:r>
                <a:r>
                  <a:rPr lang="en-US" sz="1400" b="1" dirty="0">
                    <a:effectLst/>
                    <a:latin typeface="+mn-lt"/>
                    <a:ea typeface="SimSun" panose="02010600030101010101" pitchFamily="2" charset="-122"/>
                  </a:rPr>
                  <a:t>Enc(k, k) </a:t>
                </a:r>
                <a:r>
                  <a:rPr lang="en-US" sz="1400" b="1" dirty="0">
                    <a:effectLst/>
                    <a:latin typeface="+mn-lt"/>
                    <a:ea typeface="SimSun" panose="02010600030101010101" pitchFamily="2" charset="-122"/>
                    <a:cs typeface="Cambria Math" panose="02040503050406030204" pitchFamily="18" charset="0"/>
                  </a:rPr>
                  <a:t>⊕</a:t>
                </a:r>
                <a:r>
                  <a:rPr lang="en-US" sz="1400" b="1" dirty="0">
                    <a:effectLst/>
                    <a:latin typeface="+mn-lt"/>
                    <a:ea typeface="SimSun" panose="02010600030101010101" pitchFamily="2" charset="-122"/>
                  </a:rPr>
                  <a:t> M</a:t>
                </a:r>
                <a:r>
                  <a:rPr lang="en-US" sz="1400" b="1" baseline="-25000" dirty="0">
                    <a:effectLst/>
                    <a:latin typeface="+mn-lt"/>
                    <a:ea typeface="SimSun" panose="02010600030101010101" pitchFamily="2" charset="-122"/>
                  </a:rPr>
                  <a:t>1</a:t>
                </a:r>
                <a:r>
                  <a:rPr lang="en-US" sz="1400" dirty="0">
                    <a:effectLst/>
                    <a:latin typeface="+mn-lt"/>
                    <a:ea typeface="SimSun" panose="02010600030101010101" pitchFamily="2" charset="-122"/>
                  </a:rPr>
                  <a:t>, which is deterministic. </a:t>
                </a:r>
              </a:p>
              <a:p>
                <a:pPr marL="0" marR="0" algn="just">
                  <a:lnSpc>
                    <a:spcPct val="115000"/>
                  </a:lnSpc>
                  <a:spcBef>
                    <a:spcPts val="0"/>
                  </a:spcBef>
                  <a:spcAft>
                    <a:spcPts val="0"/>
                  </a:spcAft>
                </a:pPr>
                <a:endParaRPr lang="en-US" dirty="0">
                  <a:latin typeface="+mn-lt"/>
                  <a:ea typeface="SimSun" panose="02010600030101010101" pitchFamily="2" charset="-122"/>
                </a:endParaRPr>
              </a:p>
              <a:p>
                <a:pPr marL="0" marR="0" algn="just">
                  <a:lnSpc>
                    <a:spcPct val="115000"/>
                  </a:lnSpc>
                  <a:spcBef>
                    <a:spcPts val="0"/>
                  </a:spcBef>
                  <a:spcAft>
                    <a:spcPts val="0"/>
                  </a:spcAft>
                </a:pPr>
                <a:r>
                  <a:rPr lang="en-US" sz="1400" dirty="0">
                    <a:effectLst/>
                    <a:latin typeface="+mn-lt"/>
                    <a:ea typeface="SimSun" panose="02010600030101010101" pitchFamily="2" charset="-122"/>
                  </a:rPr>
                  <a:t>For example, the following scheme gives Eve probability of 1 of knowing which message was encrypted :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and Mb to Alice for encryption. The two messages have </a:t>
                </a:r>
                <a:r>
                  <a:rPr lang="en-US" sz="1400" b="1" dirty="0">
                    <a:effectLst/>
                    <a:latin typeface="+mn-lt"/>
                    <a:ea typeface="SimSun" panose="02010600030101010101" pitchFamily="2" charset="-122"/>
                  </a:rPr>
                  <a:t>different first block</a:t>
                </a:r>
                <a:r>
                  <a:rPr lang="en-US" sz="1400" dirty="0">
                    <a:effectLst/>
                    <a:latin typeface="+mn-lt"/>
                    <a:ea typeface="SimSun" panose="02010600030101010101" pitchFamily="2" charset="-122"/>
                  </a:rPr>
                  <a:t>.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Alice randomly chooses and encrypts Mx into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(x = a or x = b), and sends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to Eve.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to Alice for encryption. Alice sends back Ca, the ciphertext of Ma.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Do </a:t>
                </a:r>
                <a:r>
                  <a:rPr lang="en-US" sz="1400" b="1" dirty="0">
                    <a:effectLst/>
                    <a:latin typeface="+mn-lt"/>
                    <a:ea typeface="SimSun" panose="02010600030101010101" pitchFamily="2" charset="-122"/>
                  </a:rPr>
                  <a:t>Cx1 </a:t>
                </a:r>
                <a14:m>
                  <m:oMath xmlns:m="http://schemas.openxmlformats.org/officeDocument/2006/math">
                    <m:r>
                      <a:rPr lang="en-US" sz="1400" b="1" i="1">
                        <a:effectLst/>
                        <a:latin typeface="Cambria Math" panose="02040503050406030204" pitchFamily="18" charset="0"/>
                        <a:ea typeface="SimSun" panose="02010600030101010101" pitchFamily="2" charset="-122"/>
                      </a:rPr>
                      <m:t>⊕</m:t>
                    </m:r>
                  </m:oMath>
                </a14:m>
                <a:r>
                  <a:rPr lang="en-US" sz="1400" b="1" dirty="0">
                    <a:effectLst/>
                    <a:latin typeface="+mn-lt"/>
                    <a:ea typeface="SimSun" panose="02010600030101010101" pitchFamily="2" charset="-122"/>
                  </a:rPr>
                  <a:t> </a:t>
                </a:r>
                <a:r>
                  <a:rPr lang="en-US" sz="1400" b="1" dirty="0" err="1">
                    <a:effectLst/>
                    <a:latin typeface="+mn-lt"/>
                    <a:ea typeface="SimSun" panose="02010600030101010101" pitchFamily="2" charset="-122"/>
                  </a:rPr>
                  <a:t>IVx</a:t>
                </a:r>
                <a:r>
                  <a:rPr lang="en-US" sz="1400" b="1" dirty="0">
                    <a:effectLst/>
                    <a:latin typeface="+mn-lt"/>
                    <a:ea typeface="SimSun" panose="02010600030101010101" pitchFamily="2" charset="-122"/>
                  </a:rPr>
                  <a:t> </a:t>
                </a:r>
                <a:r>
                  <a:rPr lang="en-US" sz="1400" dirty="0">
                    <a:effectLst/>
                    <a:latin typeface="+mn-lt"/>
                    <a:ea typeface="SimSun" panose="02010600030101010101" pitchFamily="2" charset="-122"/>
                  </a:rPr>
                  <a:t>and</a:t>
                </a:r>
                <a:r>
                  <a:rPr lang="en-US" sz="1400" b="1" dirty="0">
                    <a:effectLst/>
                    <a:latin typeface="+mn-lt"/>
                    <a:ea typeface="SimSun" panose="02010600030101010101" pitchFamily="2" charset="-122"/>
                  </a:rPr>
                  <a:t> Ca1 </a:t>
                </a:r>
                <a14:m>
                  <m:oMath xmlns:m="http://schemas.openxmlformats.org/officeDocument/2006/math">
                    <m:r>
                      <a:rPr lang="en-US" sz="1400" b="1" i="1">
                        <a:effectLst/>
                        <a:latin typeface="Cambria Math" panose="02040503050406030204" pitchFamily="18" charset="0"/>
                        <a:ea typeface="SimSun" panose="02010600030101010101" pitchFamily="2" charset="-122"/>
                      </a:rPr>
                      <m:t>⊕</m:t>
                    </m:r>
                  </m:oMath>
                </a14:m>
                <a:r>
                  <a:rPr lang="en-US" sz="1400" b="1" dirty="0">
                    <a:effectLst/>
                    <a:latin typeface="+mn-lt"/>
                    <a:ea typeface="SimSun" panose="02010600030101010101" pitchFamily="2" charset="-122"/>
                  </a:rPr>
                  <a:t> </a:t>
                </a:r>
                <a:r>
                  <a:rPr lang="en-US" sz="1400" b="1" dirty="0" err="1">
                    <a:effectLst/>
                    <a:latin typeface="+mn-lt"/>
                    <a:ea typeface="SimSun" panose="02010600030101010101" pitchFamily="2" charset="-122"/>
                  </a:rPr>
                  <a:t>IVa</a:t>
                </a:r>
                <a:r>
                  <a:rPr lang="en-US" sz="1400" dirty="0">
                    <a:effectLst/>
                    <a:latin typeface="+mn-lt"/>
                    <a:ea typeface="SimSun" panose="02010600030101010101" pitchFamily="2" charset="-122"/>
                  </a:rPr>
                  <a:t>, if the two results are the same, then we know x = a, otherwise x = b. </a:t>
                </a:r>
              </a:p>
            </p:txBody>
          </p:sp>
        </mc:Choice>
        <mc:Fallback>
          <p:sp>
            <p:nvSpPr>
              <p:cNvPr id="7" name="TextBox 6">
                <a:extLst>
                  <a:ext uri="{FF2B5EF4-FFF2-40B4-BE49-F238E27FC236}">
                    <a16:creationId xmlns:a16="http://schemas.microsoft.com/office/drawing/2014/main" id="{2D4DE544-D9E9-A93A-43AE-0215283789A2}"/>
                  </a:ext>
                </a:extLst>
              </p:cNvPr>
              <p:cNvSpPr txBox="1">
                <a:spLocks noRot="1" noChangeAspect="1" noMove="1" noResize="1" noEditPoints="1" noAdjustHandles="1" noChangeArrowheads="1" noChangeShapeType="1" noTextEdit="1"/>
              </p:cNvSpPr>
              <p:nvPr/>
            </p:nvSpPr>
            <p:spPr>
              <a:xfrm>
                <a:off x="120650" y="3090609"/>
                <a:ext cx="8902700" cy="2053319"/>
              </a:xfrm>
              <a:prstGeom prst="rect">
                <a:avLst/>
              </a:prstGeom>
              <a:blipFill>
                <a:blip r:embed="rId4"/>
                <a:stretch>
                  <a:fillRect l="-142" t="-613" r="-142" b="-1840"/>
                </a:stretch>
              </a:blipFill>
            </p:spPr>
            <p:txBody>
              <a:bodyPr/>
              <a:lstStyle/>
              <a:p>
                <a:r>
                  <a:rPr lang="en-US">
                    <a:noFill/>
                  </a:rPr>
                  <a:t> </a:t>
                </a:r>
              </a:p>
            </p:txBody>
          </p:sp>
        </mc:Fallback>
      </mc:AlternateContent>
    </p:spTree>
    <p:extLst>
      <p:ext uri="{BB962C8B-B14F-4D97-AF65-F5344CB8AC3E}">
        <p14:creationId xmlns:p14="http://schemas.microsoft.com/office/powerpoint/2010/main" val="146969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4</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dirty="0">
                <a:effectLst/>
                <a:latin typeface="+mn-lt"/>
                <a:ea typeface="Times New Roman" panose="02020603050405020304" pitchFamily="18" charset="0"/>
              </a:rPr>
              <a:t>Ciphertext c =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where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Enc(K, m) and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 Hash(c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a:t>
            </a:r>
          </a:p>
          <a:p>
            <a:pPr>
              <a:lnSpc>
                <a:spcPct val="120000"/>
              </a:lnSpc>
              <a:tabLst>
                <a:tab pos="180022" algn="l"/>
              </a:tabLst>
            </a:pPr>
            <a:endParaRPr lang="en-US" dirty="0">
              <a:effectLst/>
              <a:latin typeface="+mn-lt"/>
              <a:ea typeface="SimSun" panose="02010600030101010101" pitchFamily="2" charset="-122"/>
            </a:endParaRPr>
          </a:p>
          <a:p>
            <a:pPr>
              <a:lnSpc>
                <a:spcPct val="120000"/>
              </a:lnSpc>
              <a:tabLst>
                <a:tab pos="180022" algn="l"/>
              </a:tabLst>
            </a:pPr>
            <a:r>
              <a:rPr lang="en-US" dirty="0">
                <a:ea typeface="SimSun" panose="02010600030101010101" pitchFamily="2" charset="-122"/>
              </a:rPr>
              <a:t>Q 4.1: </a:t>
            </a:r>
            <a:r>
              <a:rPr lang="en-US" dirty="0">
                <a:latin typeface="+mn-lt"/>
                <a:ea typeface="SimSun" panose="02010600030101010101" pitchFamily="2" charset="-122"/>
              </a:rPr>
              <a:t>Does it provide confidentiality?</a:t>
            </a:r>
            <a:endParaRPr lang="en-US"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It provides confidentiality </a:t>
            </a:r>
          </a:p>
          <a:p>
            <a:pPr marL="457200" lvl="1" indent="0" algn="just">
              <a:buNone/>
            </a:pPr>
            <a:endParaRPr lang="en-US" sz="1800" dirty="0">
              <a:latin typeface="+mn-lt"/>
              <a:ea typeface="SimSun" panose="02010600030101010101" pitchFamily="2" charset="-122"/>
            </a:endParaRPr>
          </a:p>
          <a:p>
            <a:pPr marL="457200" lvl="1" indent="-342900">
              <a:lnSpc>
                <a:spcPct val="120000"/>
              </a:lnSpc>
              <a:buSzPts val="1800"/>
              <a:buFont typeface="Arial"/>
              <a:buChar char="●"/>
              <a:tabLst>
                <a:tab pos="180022" algn="l"/>
              </a:tabLst>
            </a:pPr>
            <a:r>
              <a:rPr lang="en-US" sz="1800" dirty="0">
                <a:ea typeface="SimSun" panose="02010600030101010101" pitchFamily="2" charset="-122"/>
              </a:rPr>
              <a:t>Q 4.2: </a:t>
            </a:r>
            <a:r>
              <a:rPr lang="en-US" sz="1800" dirty="0">
                <a:latin typeface="+mn-lt"/>
                <a:ea typeface="SimSun" panose="02010600030101010101" pitchFamily="2" charset="-122"/>
              </a:rPr>
              <a:t>Does it provide integrity?</a:t>
            </a:r>
          </a:p>
          <a:p>
            <a:pPr marL="742950" lvl="1" indent="-285750" algn="just">
              <a:buFont typeface="Wingdings" pitchFamily="2" charset="2"/>
              <a:buChar char="Ø"/>
            </a:pPr>
            <a:r>
              <a:rPr lang="en-US" sz="1800" dirty="0">
                <a:effectLst/>
                <a:latin typeface="+mn-lt"/>
                <a:ea typeface="SimSun" panose="02010600030101010101" pitchFamily="2" charset="-122"/>
              </a:rPr>
              <a:t>No integrity, Mallory can send Bob (c’ || Hash(c’))</a:t>
            </a:r>
          </a:p>
          <a:p>
            <a:pPr marL="1200150" lvl="2" indent="-285750" algn="just">
              <a:buFont typeface="Wingdings" pitchFamily="2" charset="2"/>
              <a:buChar char="Ø"/>
            </a:pPr>
            <a:endParaRPr lang="en-US" sz="1800" dirty="0">
              <a:effectLst/>
              <a:latin typeface="+mn-lt"/>
              <a:ea typeface="SimSun" panose="02010600030101010101" pitchFamily="2" charset="-122"/>
            </a:endParaRPr>
          </a:p>
          <a:p>
            <a:pPr marL="457200" lvl="1" indent="-342900">
              <a:lnSpc>
                <a:spcPct val="120000"/>
              </a:lnSpc>
              <a:buSzPts val="1800"/>
              <a:buFont typeface="Arial"/>
              <a:buChar char="●"/>
              <a:tabLst>
                <a:tab pos="180022" algn="l"/>
              </a:tabLst>
            </a:pPr>
            <a:r>
              <a:rPr lang="en-US" sz="1800" dirty="0">
                <a:ea typeface="SimSun" panose="02010600030101010101" pitchFamily="2" charset="-122"/>
              </a:rPr>
              <a:t>Q 4.3: </a:t>
            </a:r>
            <a:r>
              <a:rPr lang="en-US" sz="1800" dirty="0">
                <a:latin typeface="+mn-lt"/>
                <a:ea typeface="SimSun" panose="02010600030101010101" pitchFamily="2" charset="-122"/>
              </a:rPr>
              <a:t>A scheme that provides both confidentiality and integrity?</a:t>
            </a:r>
            <a:endParaRPr lang="en-US" sz="1800"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Ciphertext c =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where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Enc(K, m) and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 MAC(K,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a:t>
            </a:r>
          </a:p>
          <a:p>
            <a:pPr marL="742950" lvl="1" indent="-285750" algn="just">
              <a:buFont typeface="Wingdings" pitchFamily="2" charset="2"/>
              <a:buChar char="Ø"/>
            </a:pPr>
            <a:r>
              <a:rPr lang="en-US" sz="1800" dirty="0">
                <a:latin typeface="+mn-lt"/>
                <a:ea typeface="SimSun" panose="02010600030101010101" pitchFamily="2" charset="-122"/>
              </a:rPr>
              <a:t>Encrypt then MAC</a:t>
            </a:r>
            <a:endParaRPr lang="en-US" sz="1800" dirty="0">
              <a:effectLst/>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p:txBody>
      </p:sp>
    </p:spTree>
    <p:extLst>
      <p:ext uri="{BB962C8B-B14F-4D97-AF65-F5344CB8AC3E}">
        <p14:creationId xmlns:p14="http://schemas.microsoft.com/office/powerpoint/2010/main" val="65657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5</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02700" y="1032721"/>
            <a:ext cx="8996300" cy="3972503"/>
          </a:xfrm>
        </p:spPr>
        <p:txBody>
          <a:bodyPr>
            <a:noAutofit/>
          </a:bodyPr>
          <a:lstStyle/>
          <a:p>
            <a:pPr marL="0" marR="0" indent="0" algn="just">
              <a:lnSpc>
                <a:spcPct val="115000"/>
              </a:lnSpc>
              <a:spcBef>
                <a:spcPts val="0"/>
              </a:spcBef>
              <a:spcAft>
                <a:spcPts val="0"/>
              </a:spcAft>
              <a:buNone/>
            </a:pPr>
            <a:r>
              <a:rPr lang="en-US" dirty="0">
                <a:effectLst/>
                <a:latin typeface="+mn-lt"/>
                <a:ea typeface="SimSun" panose="02010600030101010101" pitchFamily="2" charset="-122"/>
              </a:rPr>
              <a:t>Eve is an eavesdropper between Alice and Bob. </a:t>
            </a: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each seed a PRNG with different random inputs.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uses her PRNG from the previous step to generate a, and Bob uses his PRNG from the previous step to generate b.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perform a Diffie-Hellman key exchange using their generated secrets (a and b). Recall that, in Diffie-Hellman, neither a nor b are directly sent over the channel.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without reseeding, each use their PRNG to generate some pseudorandom output.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Eve learns both Alice’s and Bob’s pseudorandom outputs. </a:t>
            </a:r>
            <a:endParaRPr lang="en-US" sz="1600" dirty="0">
              <a:latin typeface="+mn-lt"/>
              <a:ea typeface="SimSun" panose="02010600030101010101" pitchFamily="2" charset="-122"/>
            </a:endParaRPr>
          </a:p>
          <a:p>
            <a:pPr>
              <a:lnSpc>
                <a:spcPct val="120000"/>
              </a:lnSpc>
              <a:buFont typeface="Wingdings" pitchFamily="2" charset="2"/>
              <a:buChar char="Ø"/>
              <a:tabLst>
                <a:tab pos="180022" algn="l"/>
              </a:tabLst>
            </a:pPr>
            <a:r>
              <a:rPr lang="en-US" sz="1600" dirty="0">
                <a:latin typeface="+mn-lt"/>
                <a:ea typeface="SimSun" panose="02010600030101010101" pitchFamily="2" charset="-122"/>
              </a:rPr>
              <a:t>Can Eve learn about the secret if the PRNG is not rollback resistant?   </a:t>
            </a:r>
          </a:p>
          <a:p>
            <a:pPr lvl="1">
              <a:lnSpc>
                <a:spcPct val="120000"/>
              </a:lnSpc>
              <a:buFont typeface="Wingdings" pitchFamily="2" charset="2"/>
              <a:buChar char="Ø"/>
              <a:tabLst>
                <a:tab pos="180022" algn="l"/>
              </a:tabLst>
            </a:pPr>
            <a:r>
              <a:rPr lang="en-US" sz="1200" dirty="0">
                <a:latin typeface="+mn-lt"/>
                <a:ea typeface="SimSun" panose="02010600030101010101" pitchFamily="2" charset="-122"/>
              </a:rPr>
              <a:t>Q 5.1: </a:t>
            </a:r>
            <a:r>
              <a:rPr lang="en-US" sz="1200" dirty="0">
                <a:effectLst/>
                <a:latin typeface="+mn-lt"/>
                <a:ea typeface="SimSun" panose="02010600030101010101" pitchFamily="2" charset="-122"/>
              </a:rPr>
              <a:t>Yes. Eve may learn about a and b, thus the shared secret g</a:t>
            </a:r>
            <a:r>
              <a:rPr lang="en-US" sz="1200" baseline="30000" dirty="0">
                <a:effectLst/>
                <a:latin typeface="+mn-lt"/>
                <a:ea typeface="SimSun" panose="02010600030101010101" pitchFamily="2" charset="-122"/>
              </a:rPr>
              <a:t>ab</a:t>
            </a:r>
            <a:r>
              <a:rPr lang="en-US" sz="1200" dirty="0">
                <a:effectLst/>
                <a:latin typeface="+mn-lt"/>
                <a:ea typeface="SimSun" panose="02010600030101010101" pitchFamily="2" charset="-122"/>
              </a:rPr>
              <a:t> mod p. </a:t>
            </a:r>
          </a:p>
          <a:p>
            <a:pPr lvl="1">
              <a:lnSpc>
                <a:spcPct val="120000"/>
              </a:lnSpc>
              <a:buFont typeface="Wingdings" pitchFamily="2" charset="2"/>
              <a:buChar char="Ø"/>
              <a:tabLst>
                <a:tab pos="180022" algn="l"/>
              </a:tabLst>
            </a:pPr>
            <a:r>
              <a:rPr lang="en-US" sz="1200" dirty="0">
                <a:latin typeface="+mn-lt"/>
                <a:ea typeface="SimSun" panose="02010600030101010101" pitchFamily="2" charset="-122"/>
              </a:rPr>
              <a:t>Q 5.2: </a:t>
            </a:r>
            <a:r>
              <a:rPr lang="en-US" sz="1200" dirty="0">
                <a:effectLst/>
                <a:latin typeface="+mn-lt"/>
                <a:ea typeface="SimSun" panose="02010600030101010101" pitchFamily="2" charset="-122"/>
              </a:rPr>
              <a:t>Yes. Eve may learn about b, thus the shared secret g</a:t>
            </a:r>
            <a:r>
              <a:rPr lang="en-US" sz="1200" baseline="30000" dirty="0">
                <a:effectLst/>
                <a:latin typeface="+mn-lt"/>
                <a:ea typeface="SimSun" panose="02010600030101010101" pitchFamily="2" charset="-122"/>
              </a:rPr>
              <a:t>ab</a:t>
            </a:r>
            <a:r>
              <a:rPr lang="en-US" sz="1200" dirty="0">
                <a:effectLst/>
                <a:latin typeface="+mn-lt"/>
                <a:ea typeface="SimSun" panose="02010600030101010101" pitchFamily="2" charset="-122"/>
              </a:rPr>
              <a:t> mod p by (g</a:t>
            </a:r>
            <a:r>
              <a:rPr lang="en-US" sz="1200" baseline="30000" dirty="0">
                <a:effectLst/>
                <a:latin typeface="+mn-lt"/>
                <a:ea typeface="SimSun" panose="02010600030101010101" pitchFamily="2" charset="-122"/>
              </a:rPr>
              <a:t>a</a:t>
            </a:r>
            <a:r>
              <a:rPr lang="en-US" sz="1200" dirty="0">
                <a:effectLst/>
                <a:latin typeface="+mn-lt"/>
                <a:ea typeface="SimSun" panose="02010600030101010101" pitchFamily="2" charset="-122"/>
              </a:rPr>
              <a:t> mod p)</a:t>
            </a:r>
            <a:r>
              <a:rPr lang="en-US" sz="1200" baseline="30000" dirty="0">
                <a:effectLst/>
                <a:latin typeface="+mn-lt"/>
                <a:ea typeface="SimSun" panose="02010600030101010101" pitchFamily="2" charset="-122"/>
              </a:rPr>
              <a:t>b</a:t>
            </a:r>
            <a:r>
              <a:rPr lang="en-US" sz="1200" dirty="0">
                <a:effectLst/>
                <a:latin typeface="+mn-lt"/>
                <a:ea typeface="SimSun" panose="02010600030101010101" pitchFamily="2" charset="-122"/>
              </a:rPr>
              <a:t> mod p.</a:t>
            </a:r>
          </a:p>
          <a:p>
            <a:pPr>
              <a:lnSpc>
                <a:spcPct val="120000"/>
              </a:lnSpc>
              <a:buFont typeface="Wingdings" pitchFamily="2" charset="2"/>
              <a:buChar char="Ø"/>
              <a:tabLst>
                <a:tab pos="180022" algn="l"/>
              </a:tabLst>
            </a:pPr>
            <a:r>
              <a:rPr lang="en-US" sz="1600" dirty="0">
                <a:effectLst/>
                <a:latin typeface="+mn-lt"/>
                <a:ea typeface="SimSun" panose="02010600030101010101" pitchFamily="2" charset="-122"/>
              </a:rPr>
              <a:t>Find a m </a:t>
            </a:r>
            <a:r>
              <a:rPr lang="en-US" sz="1600" dirty="0">
                <a:latin typeface="+mn-lt"/>
                <a:ea typeface="SimSun" panose="02010600030101010101" pitchFamily="2" charset="-122"/>
              </a:rPr>
              <a:t>so that Mallory can share the same secret with both</a:t>
            </a:r>
          </a:p>
          <a:p>
            <a:pPr lvl="1">
              <a:lnSpc>
                <a:spcPct val="120000"/>
              </a:lnSpc>
              <a:buFont typeface="Wingdings" pitchFamily="2" charset="2"/>
              <a:buChar char="Ø"/>
              <a:tabLst>
                <a:tab pos="180022" algn="l"/>
              </a:tabLst>
            </a:pPr>
            <a:r>
              <a:rPr lang="en-US" sz="1200" dirty="0">
                <a:effectLst/>
                <a:latin typeface="+mn-lt"/>
                <a:ea typeface="SimSun" panose="02010600030101010101" pitchFamily="2" charset="-122"/>
              </a:rPr>
              <a:t>Q 5.3: g</a:t>
            </a:r>
            <a:r>
              <a:rPr lang="en-US" sz="1200" baseline="30000" dirty="0">
                <a:latin typeface="+mn-lt"/>
                <a:ea typeface="SimSun" panose="02010600030101010101" pitchFamily="2" charset="-122"/>
              </a:rPr>
              <a:t>am</a:t>
            </a:r>
            <a:r>
              <a:rPr lang="en-US" sz="1200" dirty="0">
                <a:effectLst/>
                <a:latin typeface="+mn-lt"/>
                <a:ea typeface="SimSun" panose="02010600030101010101" pitchFamily="2" charset="-122"/>
              </a:rPr>
              <a:t> mod p = </a:t>
            </a:r>
            <a:r>
              <a:rPr lang="en-US" sz="1200" dirty="0" err="1">
                <a:effectLst/>
                <a:latin typeface="+mn-lt"/>
                <a:ea typeface="SimSun" panose="02010600030101010101" pitchFamily="2" charset="-122"/>
              </a:rPr>
              <a:t>g</a:t>
            </a:r>
            <a:r>
              <a:rPr lang="en-US" sz="1200" baseline="30000" dirty="0" err="1">
                <a:effectLst/>
                <a:latin typeface="+mn-lt"/>
                <a:ea typeface="SimSun" panose="02010600030101010101" pitchFamily="2" charset="-122"/>
              </a:rPr>
              <a:t>bm</a:t>
            </a:r>
            <a:r>
              <a:rPr lang="en-US" sz="1200" dirty="0">
                <a:effectLst/>
                <a:latin typeface="+mn-lt"/>
                <a:ea typeface="SimSun" panose="02010600030101010101" pitchFamily="2" charset="-122"/>
              </a:rPr>
              <a:t> mod p , there are many such m values</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330537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Security Principles </a:t>
            </a:r>
            <a:endParaRPr dirty="0"/>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What are the security principles?</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Identify security examples being used </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Give real life examples of security principles</a:t>
            </a:r>
            <a:endParaRPr lang="en-US" sz="2000" dirty="0"/>
          </a:p>
          <a:p>
            <a:pPr marL="457200" lvl="0" indent="-342900" algn="l" rtl="0">
              <a:spcBef>
                <a:spcPts val="0"/>
              </a:spcBef>
              <a:spcAft>
                <a:spcPts val="0"/>
              </a:spcAft>
              <a:buSzPts val="1800"/>
              <a:buChar char="●"/>
            </a:pPr>
            <a:endParaRPr lang="en-US"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4009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80178083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with chaining modes (e.g. AES-CBC)</a:t>
                      </a:r>
                    </a:p>
                    <a:p>
                      <a:pPr marL="457200" lvl="0" indent="-330200" algn="l" rtl="0">
                        <a:spcBef>
                          <a:spcPts val="0"/>
                        </a:spcBef>
                        <a:spcAft>
                          <a:spcPts val="0"/>
                        </a:spcAft>
                        <a:buClr>
                          <a:schemeClr val="dk1"/>
                        </a:buClr>
                        <a:buSzPts val="1600"/>
                        <a:buChar char="●"/>
                      </a:pPr>
                      <a:r>
                        <a:rPr lang="en-US" sz="1600" dirty="0">
                          <a:solidFill>
                            <a:schemeClr val="tx2"/>
                          </a:solidFill>
                        </a:rPr>
                        <a:t>Stream ciphers</a:t>
                      </a: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399" y="3844625"/>
            <a:ext cx="3518091" cy="75094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Key management (certificates)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Password management</a:t>
            </a:r>
            <a:endParaRPr sz="1600" dirty="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498</TotalTime>
  <Words>1609</Words>
  <Application>Microsoft Macintosh PowerPoint</Application>
  <PresentationFormat>On-screen Show (16:9)</PresentationFormat>
  <Paragraphs>207</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Times New Roman</vt:lpstr>
      <vt:lpstr>Wingdings</vt:lpstr>
      <vt:lpstr>CS 161</vt:lpstr>
      <vt:lpstr>Announcements</vt:lpstr>
      <vt:lpstr>Today’s plan: Midterm Review</vt:lpstr>
      <vt:lpstr>Assignment #2 (Question 1)</vt:lpstr>
      <vt:lpstr>Assignment #2 (Question 2)</vt:lpstr>
      <vt:lpstr>Assignment #2 (Question 3)</vt:lpstr>
      <vt:lpstr>Assignment #2 (Question 4)</vt:lpstr>
      <vt:lpstr>Assignment #2 (Question 5)</vt:lpstr>
      <vt:lpstr>Security Principles </vt:lpstr>
      <vt:lpstr>Cryptography Roadmap</vt:lpstr>
      <vt:lpstr>Symmetric-Key Encryption: Definition</vt:lpstr>
      <vt:lpstr>One-Time Pad</vt:lpstr>
      <vt:lpstr>Block Cipher</vt:lpstr>
      <vt:lpstr>Hash</vt:lpstr>
      <vt:lpstr>MAC</vt:lpstr>
      <vt:lpstr>PRNG</vt:lpstr>
      <vt:lpstr>Diffie-Hellman Key Exchange</vt:lpstr>
      <vt:lpstr>Public-Key Encryption</vt:lpstr>
      <vt:lpstr>Digital Signature</vt:lpstr>
      <vt:lpstr>Certificate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87</cp:revision>
  <dcterms:modified xsi:type="dcterms:W3CDTF">2023-09-28T13:41:58Z</dcterms:modified>
</cp:coreProperties>
</file>