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7" r:id="rId31"/>
    <p:sldId id="298" r:id="rId32"/>
    <p:sldId id="299" r:id="rId33"/>
    <p:sldId id="300" r:id="rId34"/>
    <p:sldId id="301" r:id="rId35"/>
    <p:sldId id="302" r:id="rId36"/>
    <p:sldId id="303" r:id="rId37"/>
    <p:sldId id="304" r:id="rId38"/>
    <p:sldId id="305" r:id="rId39"/>
    <p:sldId id="306" r:id="rId40"/>
    <p:sldId id="313"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9"/>
    <p:restoredTop sz="80069"/>
  </p:normalViewPr>
  <p:slideViewPr>
    <p:cSldViewPr snapToGrid="0">
      <p:cViewPr varScale="1">
        <p:scale>
          <a:sx n="306" d="100"/>
          <a:sy n="306" d="100"/>
        </p:scale>
        <p:origin x="2968"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PBKDF2"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en.wikipedia.org/wiki/RSA_Laboratori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sng" dirty="0">
                <a:effectLst/>
                <a:latin typeface="Nunito" panose="020F0502020204030204" pitchFamily="34" charset="0"/>
                <a:hlinkClick r:id="rId3"/>
              </a:rPr>
              <a:t>Digital certificates</a:t>
            </a:r>
            <a:r>
              <a:rPr lang="en-US" b="0" i="0" dirty="0">
                <a:solidFill>
                  <a:srgbClr val="273239"/>
                </a:solidFill>
                <a:effectLst/>
                <a:latin typeface="Nunito" pitchFamily="2" charset="77"/>
              </a:rPr>
              <a:t> are files that are used to verify who has a public key, often known as identity certificates or public key certificates. A Certificate Authority issues TLS certificates, a sort of digital certificate (CA). The certificate is signed by the CA, attesting to the fact that they have confirmed it belongs to the people who hold the domain name that is the subject of the certificate.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at the end of the slide: What are some problems with this?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F1F1F"/>
                </a:solidFill>
                <a:effectLst/>
                <a:latin typeface="Google Sans Text"/>
              </a:rPr>
              <a:t>When you go to a site that uses HTTPS (connection security), the website's server uses a certificate to prove the website's identity to browsers, like Chrome. Anyone can create a certificate claiming to be whatever website they want.</a:t>
            </a:r>
          </a:p>
          <a:p>
            <a:pPr algn="l"/>
            <a:r>
              <a:rPr lang="en-US" b="0" i="0" dirty="0">
                <a:solidFill>
                  <a:srgbClr val="1F1F1F"/>
                </a:solidFill>
                <a:effectLst/>
                <a:latin typeface="Google Sans Text"/>
              </a:rPr>
              <a:t>To help you stay on safe on the web, Chrome requires websites to use certificates from trusted organizations.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here: google check ….</a:t>
            </a:r>
          </a:p>
          <a:p>
            <a:pPr marL="0" lvl="0" indent="0" algn="l" rtl="0">
              <a:spcBef>
                <a:spcPts val="0"/>
              </a:spcBef>
              <a:spcAft>
                <a:spcPts val="0"/>
              </a:spcAft>
              <a:buNone/>
            </a:pPr>
            <a:r>
              <a:rPr lang="en-US" dirty="0"/>
              <a:t>https://</a:t>
            </a:r>
            <a:r>
              <a:rPr lang="en-US" dirty="0" err="1"/>
              <a:t>cci.charlotte.edu</a:t>
            </a:r>
            <a:r>
              <a:rPr lang="en-US" dirty="0"/>
              <a:t>/sis-faculty/</a:t>
            </a:r>
          </a:p>
          <a:p>
            <a:pPr marL="0" lvl="0" indent="0" algn="l" rtl="0">
              <a:spcBef>
                <a:spcPts val="0"/>
              </a:spcBef>
              <a:spcAft>
                <a:spcPts val="0"/>
              </a:spcAft>
              <a:buNone/>
            </a:pPr>
            <a:endParaRPr lang="en-US" dirty="0"/>
          </a:p>
          <a:p>
            <a:pPr algn="l"/>
            <a:r>
              <a:rPr lang="en-US" b="0" i="0" dirty="0">
                <a:solidFill>
                  <a:srgbClr val="202124"/>
                </a:solidFill>
                <a:effectLst/>
                <a:latin typeface="Google Sans"/>
              </a:rPr>
              <a:t>What is an </a:t>
            </a:r>
            <a:r>
              <a:rPr lang="en-US" b="0" i="0" dirty="0" err="1">
                <a:solidFill>
                  <a:srgbClr val="202124"/>
                </a:solidFill>
                <a:effectLst/>
                <a:latin typeface="Google Sans"/>
              </a:rPr>
              <a:t>InCommon</a:t>
            </a:r>
            <a:r>
              <a:rPr lang="en-US" b="0" i="0" dirty="0">
                <a:solidFill>
                  <a:srgbClr val="202124"/>
                </a:solidFill>
                <a:effectLst/>
                <a:latin typeface="Google Sans"/>
              </a:rPr>
              <a:t> certificate?</a:t>
            </a:r>
            <a:endParaRPr lang="en-US" b="0" i="0" dirty="0">
              <a:solidFill>
                <a:srgbClr val="202124"/>
              </a:solidFill>
              <a:effectLst/>
              <a:latin typeface="Roboto" panose="020F0502020204030204" pitchFamily="34" charset="0"/>
            </a:endParaRPr>
          </a:p>
          <a:p>
            <a:pPr algn="l"/>
            <a:r>
              <a:rPr lang="en-US" b="0" i="0" dirty="0">
                <a:solidFill>
                  <a:srgbClr val="4D5156"/>
                </a:solidFill>
                <a:effectLst/>
                <a:latin typeface="Google Sans"/>
              </a:rPr>
              <a:t>The </a:t>
            </a:r>
            <a:r>
              <a:rPr lang="en-US" b="0" i="0" dirty="0" err="1">
                <a:solidFill>
                  <a:srgbClr val="4D5156"/>
                </a:solidFill>
                <a:effectLst/>
                <a:latin typeface="Google Sans"/>
              </a:rPr>
              <a:t>InCommon</a:t>
            </a:r>
            <a:r>
              <a:rPr lang="en-US" b="0" i="0" dirty="0">
                <a:solidFill>
                  <a:srgbClr val="4D5156"/>
                </a:solidFill>
                <a:effectLst/>
                <a:latin typeface="Google Sans"/>
              </a:rPr>
              <a:t> Certificate Service </a:t>
            </a:r>
            <a:r>
              <a:rPr lang="en-US" b="0" i="0" dirty="0">
                <a:solidFill>
                  <a:srgbClr val="040C28"/>
                </a:solidFill>
                <a:effectLst/>
                <a:latin typeface="Google Sans"/>
              </a:rPr>
              <a:t>provides unlimited certificates for US higher education for one fixed annual fee</a:t>
            </a:r>
            <a:r>
              <a:rPr lang="en-US" b="0" i="0" dirty="0">
                <a:solidFill>
                  <a:srgbClr val="4D5156"/>
                </a:solidFill>
                <a:effectLst/>
                <a:latin typeface="Google Sans"/>
              </a:rPr>
              <a:t>--including SSL, extended validation, client (personal), and code signing certificates. The program covers all of the domains owned or controlled by the institution (. </a:t>
            </a:r>
            <a:r>
              <a:rPr lang="en-US" b="0" i="0" dirty="0" err="1">
                <a:solidFill>
                  <a:srgbClr val="4D5156"/>
                </a:solidFill>
                <a:effectLst/>
                <a:latin typeface="Google Sans"/>
              </a:rPr>
              <a:t>edu</a:t>
            </a:r>
            <a:r>
              <a:rPr lang="en-US" b="0" i="0" dirty="0">
                <a:solidFill>
                  <a:srgbClr val="4D5156"/>
                </a:solidFill>
                <a:effectLst/>
                <a:latin typeface="Google Sans"/>
              </a:rPr>
              <a:t>, . net, . org, .com, and others).</a:t>
            </a:r>
            <a:endParaRPr lang="en-US" b="0" i="0" dirty="0">
              <a:solidFill>
                <a:srgbClr val="202124"/>
              </a:solidFill>
              <a:effectLst/>
              <a:latin typeface="Roboto" panose="02000000000000000000" pitchFamily="2"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https://auth0.com/blog/adding-salt-to-hashing-a-better-way-to-store-passwords/</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626262"/>
                </a:solidFill>
                <a:effectLst/>
                <a:latin typeface="Inter"/>
              </a:rPr>
              <a:t>A rainbow table is essentially a huge database with precomputed hash outputs. Once the hackers gain access to the hash database, they can then execute the rainbow table attack by checking if the stolen hashes match any precomputed hash stored in the rainbow table.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626262"/>
                </a:solidFill>
                <a:effectLst/>
                <a:latin typeface="Inter"/>
              </a:rPr>
              <a:t>Each password should have its own unique salt. Having a systemwide salt for all passwords isn’t very effective. </a:t>
            </a:r>
            <a:br>
              <a:rPr lang="en-US" dirty="0"/>
            </a:b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Argon2 is </a:t>
            </a:r>
            <a:r>
              <a:rPr lang="en-US" b="0" i="0" dirty="0">
                <a:solidFill>
                  <a:srgbClr val="040C28"/>
                </a:solidFill>
                <a:effectLst/>
                <a:latin typeface="Google Sans"/>
              </a:rPr>
              <a:t>cryptographic hashing algorithm, most recommended for password hashing</a:t>
            </a:r>
          </a:p>
          <a:p>
            <a:pPr marL="0" lvl="0" indent="0" algn="l" rtl="0">
              <a:spcBef>
                <a:spcPts val="0"/>
              </a:spcBef>
              <a:spcAft>
                <a:spcPts val="0"/>
              </a:spcAft>
              <a:buNone/>
            </a:pPr>
            <a:r>
              <a:rPr lang="en-US" b="0" i="0" dirty="0">
                <a:solidFill>
                  <a:srgbClr val="202122"/>
                </a:solidFill>
                <a:effectLst/>
                <a:latin typeface="Arial" panose="020B0604020202020204" pitchFamily="34" charset="0"/>
              </a:rPr>
              <a:t>Previous password-based KDFs (such as the popular </a:t>
            </a:r>
            <a:r>
              <a:rPr lang="en-US" b="0" i="0" u="none" strike="noStrike" dirty="0">
                <a:solidFill>
                  <a:srgbClr val="3366CC"/>
                </a:solidFill>
                <a:effectLst/>
                <a:latin typeface="Arial" panose="020B0604020202020204" pitchFamily="34" charset="0"/>
                <a:hlinkClick r:id="rId3" tooltip="PBKDF2"/>
              </a:rPr>
              <a:t>PBKDF2</a:t>
            </a:r>
            <a:r>
              <a:rPr lang="en-US" b="0" i="0" dirty="0">
                <a:solidFill>
                  <a:srgbClr val="202122"/>
                </a:solidFill>
                <a:effectLst/>
                <a:latin typeface="Arial" panose="020B0604020202020204" pitchFamily="34" charset="0"/>
              </a:rPr>
              <a:t> from </a:t>
            </a:r>
            <a:r>
              <a:rPr lang="en-US" b="0" i="0" u="none" strike="noStrike" dirty="0">
                <a:solidFill>
                  <a:srgbClr val="3366CC"/>
                </a:solidFill>
                <a:effectLst/>
                <a:latin typeface="Arial" panose="020B0604020202020204" pitchFamily="34" charset="0"/>
                <a:hlinkClick r:id="rId4" tooltip="RSA Laboratories"/>
              </a:rPr>
              <a:t>RSA Laboratories</a:t>
            </a:r>
            <a:r>
              <a:rPr lang="en-US" b="0" i="0" dirty="0">
                <a:solidFill>
                  <a:srgbClr val="202122"/>
                </a:solidFill>
                <a:effectLst/>
                <a:latin typeface="Arial" panose="020B0604020202020204" pitchFamily="34" charset="0"/>
              </a:rPr>
              <a:t>) </a:t>
            </a:r>
          </a:p>
          <a:p>
            <a:pPr marL="0" lvl="0" indent="0" algn="l" rtl="0">
              <a:spcBef>
                <a:spcPts val="0"/>
              </a:spcBef>
              <a:spcAft>
                <a:spcPts val="0"/>
              </a:spcAft>
              <a:buNone/>
            </a:pPr>
            <a:r>
              <a:rPr lang="en-US" b="0" i="0" dirty="0">
                <a:solidFill>
                  <a:srgbClr val="202122"/>
                </a:solidFill>
                <a:effectLst/>
                <a:latin typeface="Arial" panose="020B0604020202020204" pitchFamily="34" charset="0"/>
              </a:rPr>
              <a:t>The large memory requirements of </a:t>
            </a:r>
            <a:r>
              <a:rPr lang="en-US" b="0" i="0" dirty="0" err="1">
                <a:solidFill>
                  <a:srgbClr val="202122"/>
                </a:solidFill>
                <a:effectLst/>
                <a:latin typeface="Arial" panose="020B0604020202020204" pitchFamily="34" charset="0"/>
              </a:rPr>
              <a:t>scrypt</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Telegram quotes</a:t>
            </a:r>
            <a:endParaRPr dirty="0"/>
          </a:p>
          <a:p>
            <a:pPr marL="0" lvl="0" indent="0" algn="l" rtl="0">
              <a:spcBef>
                <a:spcPts val="0"/>
              </a:spcBef>
              <a:spcAft>
                <a:spcPts val="0"/>
              </a:spcAft>
              <a:buNone/>
            </a:pPr>
            <a:r>
              <a:rPr lang="en" dirty="0"/>
              <a:t>"It's like someone who had never seen cake but heard it described tried to bake one. With thumbtacks and iron filings." ~Matthew D. Green</a:t>
            </a:r>
            <a:endParaRPr dirty="0"/>
          </a:p>
          <a:p>
            <a:pPr marL="0" lvl="0" indent="0" algn="l" rtl="0">
              <a:spcBef>
                <a:spcPts val="0"/>
              </a:spcBef>
              <a:spcAft>
                <a:spcPts val="0"/>
              </a:spcAft>
              <a:buNone/>
            </a:pPr>
            <a:r>
              <a:rPr lang="en" dirty="0"/>
              <a:t>"Exactly! </a:t>
            </a:r>
            <a:r>
              <a:rPr lang="en" dirty="0" err="1"/>
              <a:t>GLaDOS</a:t>
            </a:r>
            <a:r>
              <a:rPr lang="en" dirty="0"/>
              <a:t>-cake encryption. Odd ingredients; strange recipe; probably not tasty; may explode oven. :)" ~Alyssa Rowan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Certificate</a:t>
            </a:r>
            <a:r>
              <a:rPr lang="en" dirty="0"/>
              <a:t>: A signed endorsement of someone’s public key</a:t>
            </a:r>
            <a:endParaRPr dirty="0"/>
          </a:p>
          <a:p>
            <a:pPr marL="914400" lvl="1" indent="-317500" algn="l" rtl="0">
              <a:spcBef>
                <a:spcPts val="0"/>
              </a:spcBef>
              <a:spcAft>
                <a:spcPts val="0"/>
              </a:spcAft>
              <a:buSzPts val="1400"/>
              <a:buChar char="○"/>
            </a:pPr>
            <a:r>
              <a:rPr lang="en" dirty="0"/>
              <a:t>A certificate contains at least two things: The </a:t>
            </a:r>
            <a:r>
              <a:rPr lang="en" b="1" dirty="0"/>
              <a:t>identity</a:t>
            </a:r>
            <a:r>
              <a:rPr lang="en" dirty="0"/>
              <a:t> of the person, and the </a:t>
            </a:r>
            <a:r>
              <a:rPr lang="en" b="1" dirty="0"/>
              <a:t>key</a:t>
            </a:r>
            <a:endParaRPr dirty="0"/>
          </a:p>
          <a:p>
            <a:pPr marL="457200" lvl="0" indent="-342900" algn="l" rtl="0">
              <a:spcBef>
                <a:spcPts val="0"/>
              </a:spcBef>
              <a:spcAft>
                <a:spcPts val="0"/>
              </a:spcAft>
              <a:buSzPts val="1800"/>
              <a:buChar char="●"/>
            </a:pPr>
            <a:r>
              <a:rPr lang="en" dirty="0"/>
              <a:t>Abbreviated notation</a:t>
            </a:r>
            <a:endParaRPr dirty="0"/>
          </a:p>
          <a:p>
            <a:pPr marL="914400" lvl="1" indent="-317500" algn="l" rtl="0">
              <a:spcBef>
                <a:spcPts val="0"/>
              </a:spcBef>
              <a:spcAft>
                <a:spcPts val="0"/>
              </a:spcAft>
              <a:buSzPts val="1400"/>
              <a:buChar char="○"/>
            </a:pPr>
            <a:r>
              <a:rPr lang="en" dirty="0"/>
              <a:t>Encryption under a public key </a:t>
            </a:r>
            <a:r>
              <a:rPr lang="en" i="1" dirty="0"/>
              <a:t>PK</a:t>
            </a:r>
            <a:r>
              <a:rPr lang="en" dirty="0"/>
              <a:t>: {“Message”}</a:t>
            </a:r>
            <a:r>
              <a:rPr lang="en" sz="1000" i="1" dirty="0"/>
              <a:t>PK</a:t>
            </a:r>
            <a:endParaRPr sz="1500" dirty="0"/>
          </a:p>
          <a:p>
            <a:pPr marL="914400" lvl="1" indent="-317500" algn="l" rtl="0">
              <a:spcBef>
                <a:spcPts val="0"/>
              </a:spcBef>
              <a:spcAft>
                <a:spcPts val="0"/>
              </a:spcAft>
              <a:buSzPts val="1400"/>
              <a:buChar char="○"/>
            </a:pPr>
            <a:r>
              <a:rPr lang="en" dirty="0"/>
              <a:t>Signing with a private key </a:t>
            </a:r>
            <a:r>
              <a:rPr lang="en" i="1" dirty="0"/>
              <a:t>SK</a:t>
            </a:r>
            <a:r>
              <a:rPr lang="en" dirty="0"/>
              <a:t>: {“Message”}</a:t>
            </a:r>
            <a:r>
              <a:rPr lang="en" sz="1000" i="1" dirty="0"/>
              <a:t>SK</a:t>
            </a:r>
            <a:r>
              <a:rPr lang="en" sz="1000" baseline="30000" dirty="0"/>
              <a:t>-1</a:t>
            </a:r>
            <a:endParaRPr sz="1500" dirty="0"/>
          </a:p>
          <a:p>
            <a:pPr marL="1371600" lvl="2" indent="-317500" algn="l" rtl="0">
              <a:spcBef>
                <a:spcPts val="0"/>
              </a:spcBef>
              <a:spcAft>
                <a:spcPts val="0"/>
              </a:spcAft>
              <a:buSzPts val="1400"/>
              <a:buChar char="■"/>
            </a:pPr>
            <a:r>
              <a:rPr lang="en" dirty="0"/>
              <a:t>Recall: A signed message must contain the message along with the signature; you can’t send the signature by itself!</a:t>
            </a:r>
            <a:endParaRPr dirty="0"/>
          </a:p>
          <a:p>
            <a:pPr marL="457200" lvl="0" indent="-342900" algn="l" rtl="0">
              <a:spcBef>
                <a:spcPts val="0"/>
              </a:spcBef>
              <a:spcAft>
                <a:spcPts val="0"/>
              </a:spcAft>
              <a:buSzPts val="1800"/>
              <a:buChar char="●"/>
            </a:pPr>
            <a:r>
              <a:rPr lang="en" dirty="0"/>
              <a:t>Scenario: Alice wants Bob’s public key. Alice trusts Chao(</a:t>
            </a:r>
            <a:r>
              <a:rPr lang="en" i="1" dirty="0"/>
              <a:t>PK</a:t>
            </a:r>
            <a:r>
              <a:rPr lang="en" sz="1200" i="1" dirty="0"/>
              <a:t>C</a:t>
            </a:r>
            <a:r>
              <a:rPr lang="en" dirty="0"/>
              <a:t>, </a:t>
            </a:r>
            <a:r>
              <a:rPr lang="en" i="1" dirty="0"/>
              <a:t>SK</a:t>
            </a:r>
            <a:r>
              <a:rPr lang="en" sz="1200" i="1" dirty="0"/>
              <a:t>C</a:t>
            </a:r>
            <a:r>
              <a:rPr lang="en" dirty="0"/>
              <a:t>)</a:t>
            </a:r>
            <a:endParaRPr dirty="0"/>
          </a:p>
          <a:p>
            <a:pPr marL="914400" lvl="1" indent="-317500" algn="l" rtl="0">
              <a:spcBef>
                <a:spcPts val="0"/>
              </a:spcBef>
              <a:spcAft>
                <a:spcPts val="0"/>
              </a:spcAft>
              <a:buSzPts val="1400"/>
              <a:buChar char="○"/>
            </a:pPr>
            <a:r>
              <a:rPr lang="en" dirty="0"/>
              <a:t>Chao is our trust anchor</a:t>
            </a:r>
            <a:endParaRPr dirty="0"/>
          </a:p>
          <a:p>
            <a:pPr marL="914400" lvl="1" indent="-317500" algn="l" rtl="0">
              <a:spcBef>
                <a:spcPts val="0"/>
              </a:spcBef>
              <a:spcAft>
                <a:spcPts val="0"/>
              </a:spcAft>
              <a:buSzPts val="1400"/>
              <a:buChar char="○"/>
            </a:pPr>
            <a:r>
              <a:rPr lang="en" dirty="0"/>
              <a:t>If we trust </a:t>
            </a:r>
            <a:r>
              <a:rPr lang="en" i="1" dirty="0"/>
              <a:t>PK</a:t>
            </a:r>
            <a:r>
              <a:rPr lang="en" sz="900" i="1" dirty="0"/>
              <a:t>C</a:t>
            </a:r>
            <a:r>
              <a:rPr lang="en" dirty="0"/>
              <a:t>, a certificate we would trust is {“Bob’s public key is </a:t>
            </a:r>
            <a:r>
              <a:rPr lang="en" i="1" dirty="0"/>
              <a:t>PK</a:t>
            </a:r>
            <a:r>
              <a:rPr lang="en" sz="900" i="1" dirty="0"/>
              <a:t>B</a:t>
            </a:r>
            <a:r>
              <a:rPr lang="en" dirty="0"/>
              <a:t>”}</a:t>
            </a:r>
            <a:r>
              <a:rPr lang="en" sz="1000" i="1" dirty="0"/>
              <a:t>SK</a:t>
            </a:r>
            <a:r>
              <a:rPr lang="en" sz="700" i="1" dirty="0"/>
              <a:t>C</a:t>
            </a:r>
            <a:r>
              <a:rPr lang="en" sz="1000" baseline="30000" dirty="0"/>
              <a:t>-1</a:t>
            </a:r>
            <a:endParaRPr sz="1000" baseline="3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Jian’s public key: Ask BC</a:t>
            </a:r>
            <a:endParaRPr dirty="0"/>
          </a:p>
          <a:p>
            <a:pPr marL="914400" lvl="1" indent="-317500" algn="l" rtl="0">
              <a:spcBef>
                <a:spcPts val="0"/>
              </a:spcBef>
              <a:spcAft>
                <a:spcPts val="0"/>
              </a:spcAft>
              <a:buSzPts val="1400"/>
              <a:buChar char="○"/>
            </a:pPr>
            <a:r>
              <a:rPr lang="en" dirty="0"/>
              <a:t>We want Chao’s public key: Ask BC</a:t>
            </a:r>
            <a:endParaRPr dirty="0"/>
          </a:p>
          <a:p>
            <a:pPr marL="914400" lvl="1" indent="-317500" algn="l" rtl="0">
              <a:spcBef>
                <a:spcPts val="0"/>
              </a:spcBef>
              <a:spcAft>
                <a:spcPts val="0"/>
              </a:spcAft>
              <a:buSzPts val="1400"/>
              <a:buChar char="○"/>
            </a:pPr>
            <a:r>
              <a:rPr lang="en" dirty="0"/>
              <a:t>We want Min’s public key: Ask BC</a:t>
            </a:r>
            <a:endParaRPr dirty="0"/>
          </a:p>
          <a:p>
            <a:pPr marL="914400" lvl="1" indent="-317500" algn="l" rtl="0">
              <a:spcBef>
                <a:spcPts val="0"/>
              </a:spcBef>
              <a:spcAft>
                <a:spcPts val="0"/>
              </a:spcAft>
              <a:buSzPts val="1400"/>
              <a:buChar char="○"/>
            </a:pPr>
            <a:r>
              <a:rPr lang="en" dirty="0"/>
              <a:t>BC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Addressing scalability: Hierarchical trust</a:t>
            </a:r>
            <a:endParaRPr dirty="0"/>
          </a:p>
          <a:p>
            <a:pPr marL="914400" lvl="1" indent="-317500" algn="l" rtl="0">
              <a:spcBef>
                <a:spcPts val="0"/>
              </a:spcBef>
              <a:spcAft>
                <a:spcPts val="0"/>
              </a:spcAft>
              <a:buSzPts val="1400"/>
              <a:buChar char="○"/>
            </a:pPr>
            <a:r>
              <a:rPr lang="en" dirty="0"/>
              <a:t>The roots of trust may </a:t>
            </a:r>
            <a:r>
              <a:rPr lang="en" b="1" dirty="0"/>
              <a:t>delegate</a:t>
            </a:r>
            <a:r>
              <a:rPr lang="en" dirty="0"/>
              <a:t> trust and signing power to other authorities</a:t>
            </a:r>
            <a:endParaRPr dirty="0"/>
          </a:p>
          <a:p>
            <a:pPr marL="1371600" lvl="2" indent="-317500" algn="l" rtl="0">
              <a:spcBef>
                <a:spcPts val="0"/>
              </a:spcBef>
              <a:spcAft>
                <a:spcPts val="0"/>
              </a:spcAft>
              <a:buSzPts val="1400"/>
              <a:buChar char="■"/>
            </a:pPr>
            <a:r>
              <a:rPr lang="en" dirty="0"/>
              <a:t>{“Chao’s public key is </a:t>
            </a:r>
            <a:r>
              <a:rPr lang="en" i="1" dirty="0"/>
              <a:t>PK</a:t>
            </a:r>
            <a:r>
              <a:rPr lang="en" sz="900" dirty="0"/>
              <a:t>C</a:t>
            </a:r>
            <a:r>
              <a:rPr lang="en" dirty="0"/>
              <a:t>, and I trust him to sign for SIS”}</a:t>
            </a:r>
            <a:r>
              <a:rPr lang="en" sz="900" i="1" dirty="0"/>
              <a:t>SK</a:t>
            </a:r>
            <a:r>
              <a:rPr lang="en" sz="600" dirty="0"/>
              <a:t>BC</a:t>
            </a:r>
            <a:r>
              <a:rPr lang="en" sz="900" baseline="30000" dirty="0"/>
              <a:t>-1</a:t>
            </a:r>
            <a:endParaRPr dirty="0"/>
          </a:p>
          <a:p>
            <a:pPr marL="1371600" lvl="2" indent="-317500" algn="l" rtl="0">
              <a:spcBef>
                <a:spcPts val="0"/>
              </a:spcBef>
              <a:spcAft>
                <a:spcPts val="0"/>
              </a:spcAft>
              <a:buSzPts val="1400"/>
              <a:buChar char="■"/>
            </a:pPr>
            <a:r>
              <a:rPr lang="en" dirty="0"/>
              <a:t>{“Jian’s public key is </a:t>
            </a:r>
            <a:r>
              <a:rPr lang="en" i="1" dirty="0"/>
              <a:t>PK</a:t>
            </a:r>
            <a:r>
              <a:rPr lang="en" sz="900" dirty="0"/>
              <a:t>J</a:t>
            </a:r>
            <a:r>
              <a:rPr lang="en" dirty="0"/>
              <a:t>, and I trust him to sign for the junior faculties”}</a:t>
            </a:r>
            <a:r>
              <a:rPr lang="en" sz="900" i="1" dirty="0"/>
              <a:t>SK</a:t>
            </a:r>
            <a:r>
              <a:rPr lang="en" sz="600" dirty="0"/>
              <a:t>C</a:t>
            </a:r>
            <a:r>
              <a:rPr lang="en" sz="900" baseline="30000" dirty="0"/>
              <a:t>-1</a:t>
            </a:r>
            <a:endParaRPr dirty="0"/>
          </a:p>
          <a:p>
            <a:pPr marL="1371600" lvl="2" indent="-317500" algn="l" rtl="0">
              <a:spcBef>
                <a:spcPts val="0"/>
              </a:spcBef>
              <a:spcAft>
                <a:spcPts val="0"/>
              </a:spcAft>
              <a:buSzPts val="1400"/>
              <a:buChar char="■"/>
            </a:pPr>
            <a:r>
              <a:rPr lang="en" dirty="0"/>
              <a:t>{“Mallory’s public key is </a:t>
            </a:r>
            <a:r>
              <a:rPr lang="en" i="1" dirty="0"/>
              <a:t>PK</a:t>
            </a:r>
            <a:r>
              <a:rPr lang="en" sz="900" dirty="0"/>
              <a:t>M</a:t>
            </a:r>
            <a:r>
              <a:rPr lang="en" dirty="0"/>
              <a:t> (but I don’t trust her to sign for anyone else)”}</a:t>
            </a:r>
            <a:r>
              <a:rPr lang="en" sz="900" i="1" dirty="0"/>
              <a:t>SK</a:t>
            </a:r>
            <a:r>
              <a:rPr lang="en" sz="600" dirty="0"/>
              <a:t>J</a:t>
            </a:r>
            <a:r>
              <a:rPr lang="en" sz="900" baseline="30000" dirty="0"/>
              <a:t>-1</a:t>
            </a:r>
            <a:endParaRPr dirty="0"/>
          </a:p>
          <a:p>
            <a:pPr marL="914400" lvl="1" indent="-317500" algn="l" rtl="0">
              <a:spcBef>
                <a:spcPts val="0"/>
              </a:spcBef>
              <a:spcAft>
                <a:spcPts val="0"/>
              </a:spcAft>
              <a:buSzPts val="1400"/>
              <a:buChar char="○"/>
            </a:pPr>
            <a:r>
              <a:rPr lang="en" dirty="0"/>
              <a:t>BC is still the root of trust (</a:t>
            </a:r>
            <a:r>
              <a:rPr lang="en" b="1" dirty="0"/>
              <a:t>root certificate authority</a:t>
            </a:r>
            <a:r>
              <a:rPr lang="en" dirty="0"/>
              <a:t>, or </a:t>
            </a:r>
            <a:r>
              <a:rPr lang="en" b="1" dirty="0"/>
              <a:t>root CA</a:t>
            </a:r>
            <a:r>
              <a:rPr lang="en" dirty="0"/>
              <a:t>)</a:t>
            </a:r>
            <a:endParaRPr dirty="0"/>
          </a:p>
          <a:p>
            <a:pPr marL="914400" lvl="1" indent="-317500" algn="l" rtl="0">
              <a:spcBef>
                <a:spcPts val="0"/>
              </a:spcBef>
              <a:spcAft>
                <a:spcPts val="0"/>
              </a:spcAft>
              <a:buSzPts val="1400"/>
              <a:buChar char="○"/>
            </a:pPr>
            <a:r>
              <a:rPr lang="en" dirty="0"/>
              <a:t>Chao and Jian receive delegated trust (</a:t>
            </a:r>
            <a:r>
              <a:rPr lang="en" b="1" dirty="0"/>
              <a:t>intermediate CAs</a:t>
            </a:r>
            <a:r>
              <a:rPr lang="en" dirty="0"/>
              <a:t>)</a:t>
            </a:r>
            <a:endParaRPr dirty="0"/>
          </a:p>
          <a:p>
            <a:pPr marL="914400" lvl="1" indent="-317500" algn="l" rtl="0">
              <a:spcBef>
                <a:spcPts val="0"/>
              </a:spcBef>
              <a:spcAft>
                <a:spcPts val="0"/>
              </a:spcAft>
              <a:buSzPts val="1400"/>
              <a:buChar char="○"/>
            </a:pPr>
            <a:r>
              <a:rPr lang="en" dirty="0"/>
              <a:t>M’s identity can be trusted</a:t>
            </a:r>
            <a:endParaRPr dirty="0"/>
          </a:p>
          <a:p>
            <a:pPr marL="457200" lvl="0" indent="-330200" algn="l" rtl="0">
              <a:spcBef>
                <a:spcPts val="0"/>
              </a:spcBef>
              <a:spcAft>
                <a:spcPts val="0"/>
              </a:spcAft>
              <a:buSzPts val="1600"/>
              <a:buChar char="●"/>
            </a:pPr>
            <a:r>
              <a:rPr lang="en" sz="1600" dirty="0"/>
              <a:t>Addressing scalability: Multiple trust anchors</a:t>
            </a:r>
            <a:endParaRPr sz="1600" dirty="0"/>
          </a:p>
          <a:p>
            <a:pPr marL="914400" lvl="1" indent="-317500" algn="l" rtl="0">
              <a:spcBef>
                <a:spcPts val="0"/>
              </a:spcBef>
              <a:spcAft>
                <a:spcPts val="0"/>
              </a:spcAft>
              <a:buSzPts val="1400"/>
              <a:buChar char="○"/>
            </a:pPr>
            <a:r>
              <a:rPr lang="en" dirty="0"/>
              <a:t>There are ~150 root CAs who are implicitly trusted by most devices</a:t>
            </a:r>
            <a:endParaRPr dirty="0"/>
          </a:p>
          <a:p>
            <a:pPr marL="914400" lvl="1" indent="-317500" algn="l" rtl="0">
              <a:spcBef>
                <a:spcPts val="0"/>
              </a:spcBef>
              <a:spcAft>
                <a:spcPts val="0"/>
              </a:spcAft>
              <a:buSzPts val="1400"/>
              <a:buChar char="○"/>
            </a:pPr>
            <a:r>
              <a:rPr lang="en" dirty="0"/>
              <a:t>Public keys are hard-coded into operating systems and devices</a:t>
            </a:r>
            <a:endParaRPr dirty="0"/>
          </a:p>
          <a:p>
            <a:pPr marL="914400" lvl="1" indent="-317500" algn="l" rtl="0">
              <a:spcBef>
                <a:spcPts val="0"/>
              </a:spcBef>
              <a:spcAft>
                <a:spcPts val="0"/>
              </a:spcAft>
              <a:buSzPts val="1400"/>
              <a:buChar char="○"/>
            </a:pPr>
            <a:r>
              <a:rPr lang="en" dirty="0"/>
              <a:t>Each delegation step can restrict the scope of a certificate’s validity</a:t>
            </a:r>
            <a:endParaRPr dirty="0"/>
          </a:p>
          <a:p>
            <a:pPr marL="914400" lvl="1" indent="-317500" algn="l" rtl="0">
              <a:spcBef>
                <a:spcPts val="0"/>
              </a:spcBef>
              <a:spcAft>
                <a:spcPts val="0"/>
              </a:spcAft>
              <a:buSzPts val="1400"/>
              <a:buChar char="○"/>
            </a:pPr>
            <a:r>
              <a:rPr lang="en" dirty="0"/>
              <a:t>Creating the certificates is an </a:t>
            </a:r>
            <a:r>
              <a:rPr lang="en" i="1" dirty="0"/>
              <a:t>offline</a:t>
            </a:r>
            <a:r>
              <a:rPr lang="en" dirty="0"/>
              <a:t> task: The certificate is created once in advance, and then served to users when requested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Approach #2: Periodically release a list of invalidated certificates</a:t>
            </a:r>
            <a:endParaRPr dirty="0"/>
          </a:p>
          <a:p>
            <a:pPr marL="914400" lvl="1" indent="-317500" algn="l" rtl="0">
              <a:spcBef>
                <a:spcPts val="0"/>
              </a:spcBef>
              <a:spcAft>
                <a:spcPts val="0"/>
              </a:spcAft>
              <a:buSzPts val="1400"/>
              <a:buChar char="○"/>
            </a:pPr>
            <a:r>
              <a:rPr lang="en" dirty="0"/>
              <a:t>Users must periodically download a Certification Revocation List (CRL)</a:t>
            </a:r>
            <a:endParaRPr dirty="0"/>
          </a:p>
          <a:p>
            <a:pPr marL="457200" lvl="0" indent="-342900" algn="l" rtl="0">
              <a:spcBef>
                <a:spcPts val="0"/>
              </a:spcBef>
              <a:spcAft>
                <a:spcPts val="0"/>
              </a:spcAft>
              <a:buSzPts val="1800"/>
              <a:buChar char="●"/>
            </a:pPr>
            <a:r>
              <a:rPr lang="en" dirty="0"/>
              <a:t>How do we authenticate the list?</a:t>
            </a:r>
            <a:endParaRPr dirty="0"/>
          </a:p>
          <a:p>
            <a:pPr marL="914400" lvl="1" indent="-317500" algn="l" rtl="0">
              <a:spcBef>
                <a:spcPts val="0"/>
              </a:spcBef>
              <a:spcAft>
                <a:spcPts val="0"/>
              </a:spcAft>
              <a:buSzPts val="1400"/>
              <a:buChar char="○"/>
            </a:pPr>
            <a:r>
              <a:rPr lang="en" dirty="0"/>
              <a:t>The certificate authority signs the list!</a:t>
            </a:r>
            <a:endParaRPr dirty="0"/>
          </a:p>
          <a:p>
            <a:pPr marL="1371600" lvl="2" indent="-317500" algn="l" rtl="0">
              <a:spcBef>
                <a:spcPts val="0"/>
              </a:spcBef>
              <a:spcAft>
                <a:spcPts val="0"/>
              </a:spcAft>
              <a:buSzPts val="1400"/>
              <a:buChar char="■"/>
            </a:pPr>
            <a:r>
              <a:rPr lang="en" dirty="0"/>
              <a:t>{“The certificate with serial number 0xdeadbeef is now revoked”}</a:t>
            </a:r>
            <a:r>
              <a:rPr lang="en" sz="900" i="1" dirty="0"/>
              <a:t>SK</a:t>
            </a:r>
            <a:r>
              <a:rPr lang="en" sz="600" dirty="0"/>
              <a:t>CA</a:t>
            </a:r>
            <a:r>
              <a:rPr lang="en" sz="900" baseline="30000" dirty="0"/>
              <a:t>-1</a:t>
            </a:r>
            <a:endParaRPr sz="900" baseline="30000" dirty="0"/>
          </a:p>
          <a:p>
            <a:pPr marL="457200" lvl="0" indent="-342900" algn="l" rtl="0">
              <a:spcBef>
                <a:spcPts val="0"/>
              </a:spcBef>
              <a:spcAft>
                <a:spcPts val="0"/>
              </a:spcAft>
              <a:buSzPts val="1800"/>
              <a:buChar char="●"/>
            </a:pPr>
            <a:r>
              <a:rPr lang="en" dirty="0"/>
              <a:t>Drawbacks</a:t>
            </a:r>
            <a:endParaRPr dirty="0"/>
          </a:p>
          <a:p>
            <a:pPr marL="914400" lvl="1" indent="-317500" algn="l" rtl="0">
              <a:spcBef>
                <a:spcPts val="0"/>
              </a:spcBef>
              <a:spcAft>
                <a:spcPts val="0"/>
              </a:spcAft>
              <a:buSzPts val="1400"/>
              <a:buChar char="○"/>
            </a:pPr>
            <a:r>
              <a:rPr lang="en" dirty="0"/>
              <a:t>Lists can get large</a:t>
            </a:r>
            <a:endParaRPr dirty="0"/>
          </a:p>
          <a:p>
            <a:pPr marL="1371600" lvl="2" indent="-317500" algn="l" rtl="0">
              <a:spcBef>
                <a:spcPts val="0"/>
              </a:spcBef>
              <a:spcAft>
                <a:spcPts val="0"/>
              </a:spcAft>
              <a:buSzPts val="1400"/>
              <a:buChar char="■"/>
            </a:pPr>
            <a:r>
              <a:rPr lang="en" dirty="0"/>
              <a:t>Mitigated by shorter expiration dates (don’t have to list them once they expire)</a:t>
            </a:r>
            <a:endParaRPr dirty="0"/>
          </a:p>
          <a:p>
            <a:pPr marL="914400" lvl="1" indent="-317500" algn="l" rtl="0">
              <a:spcBef>
                <a:spcPts val="0"/>
              </a:spcBef>
              <a:spcAft>
                <a:spcPts val="0"/>
              </a:spcAft>
              <a:buSzPts val="1400"/>
              <a:buChar char="○"/>
            </a:pPr>
            <a:r>
              <a:rPr lang="en" dirty="0"/>
              <a:t>Until a user downloads a list, they won’t know which certificates are revoked</a:t>
            </a:r>
            <a:endParaRPr dirty="0"/>
          </a:p>
          <a:p>
            <a:pPr marL="457200" lvl="0" indent="-342900" algn="l" rtl="0">
              <a:spcBef>
                <a:spcPts val="0"/>
              </a:spcBef>
              <a:spcAft>
                <a:spcPts val="0"/>
              </a:spcAft>
              <a:buSzPts val="1800"/>
              <a:buChar char="●"/>
            </a:pPr>
            <a:r>
              <a:rPr lang="en" dirty="0"/>
              <a:t>What happens if the certificate authority is unavailable?</a:t>
            </a:r>
            <a:endParaRPr dirty="0"/>
          </a:p>
          <a:p>
            <a:pPr marL="914400" lvl="1" indent="-317500" algn="l" rtl="0">
              <a:spcBef>
                <a:spcPts val="0"/>
              </a:spcBef>
              <a:spcAft>
                <a:spcPts val="0"/>
              </a:spcAft>
              <a:buSzPts val="1400"/>
              <a:buChar char="○"/>
            </a:pPr>
            <a:r>
              <a:rPr lang="en" dirty="0"/>
              <a:t>Fail-safe default: Assume all certificates are invalid? Now we can’t trust anybody!</a:t>
            </a:r>
            <a:endParaRPr dirty="0"/>
          </a:p>
          <a:p>
            <a:pPr marL="1371600" lvl="2" indent="-317500" algn="l" rtl="0">
              <a:spcBef>
                <a:spcPts val="0"/>
              </a:spcBef>
              <a:spcAft>
                <a:spcPts val="0"/>
              </a:spcAft>
              <a:buSzPts val="1400"/>
              <a:buChar char="■"/>
            </a:pPr>
            <a:r>
              <a:rPr lang="en" dirty="0"/>
              <a:t>Possible attack: Attacker forces the CA to be unavailable (denial of service attack)</a:t>
            </a:r>
            <a:endParaRPr dirty="0"/>
          </a:p>
          <a:p>
            <a:pPr marL="914400" lvl="1" indent="-317500" algn="l" rtl="0">
              <a:spcBef>
                <a:spcPts val="0"/>
              </a:spcBef>
              <a:spcAft>
                <a:spcPts val="0"/>
              </a:spcAft>
              <a:buSzPts val="1400"/>
              <a:buChar char="○"/>
            </a:pPr>
            <a:r>
              <a:rPr lang="en" dirty="0"/>
              <a:t>Use old list: Potentially dangerous if the old list is missing newly revoked certificates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Solution #2: Use slower hashes</a:t>
            </a:r>
            <a:endParaRPr dirty="0"/>
          </a:p>
          <a:p>
            <a:pPr marL="457200" lvl="0" indent="-342900" algn="l" rtl="0">
              <a:spcBef>
                <a:spcPts val="0"/>
              </a:spcBef>
              <a:spcAft>
                <a:spcPts val="0"/>
              </a:spcAft>
              <a:buSzPts val="1800"/>
              <a:buChar char="●"/>
            </a:pPr>
            <a:r>
              <a:rPr lang="en" dirty="0"/>
              <a:t>Cryptographic hashes are usually designed to be fast</a:t>
            </a:r>
            <a:endParaRPr dirty="0"/>
          </a:p>
          <a:p>
            <a:pPr marL="914400" lvl="1" indent="-317500" algn="l" rtl="0">
              <a:spcBef>
                <a:spcPts val="0"/>
              </a:spcBef>
              <a:spcAft>
                <a:spcPts val="0"/>
              </a:spcAft>
              <a:buSzPts val="1400"/>
              <a:buChar char="○"/>
            </a:pPr>
            <a:r>
              <a:rPr lang="en" dirty="0"/>
              <a:t>SHA is designed to produce a checksum of your 1 GB document as fast as possible</a:t>
            </a:r>
            <a:endParaRPr dirty="0"/>
          </a:p>
          <a:p>
            <a:pPr marL="457200" lvl="0" indent="-342900" algn="l" rtl="0">
              <a:spcBef>
                <a:spcPts val="0"/>
              </a:spcBef>
              <a:spcAft>
                <a:spcPts val="0"/>
              </a:spcAft>
              <a:buSzPts val="1800"/>
              <a:buChar char="●"/>
            </a:pPr>
            <a:r>
              <a:rPr lang="en" dirty="0"/>
              <a:t>Password hashes are usually designed to be slow</a:t>
            </a:r>
            <a:endParaRPr dirty="0"/>
          </a:p>
          <a:p>
            <a:pPr marL="914400" lvl="1" indent="-317500" algn="l" rtl="0">
              <a:spcBef>
                <a:spcPts val="0"/>
              </a:spcBef>
              <a:spcAft>
                <a:spcPts val="0"/>
              </a:spcAft>
              <a:buSzPts val="1400"/>
              <a:buChar char="○"/>
            </a:pPr>
            <a:r>
              <a:rPr lang="en" dirty="0"/>
              <a:t>Legitimate users only need to submit a few password tries. Users won’t notice if it takes 0.0001 seconds or 0.1 seconds for the server to check a password.</a:t>
            </a:r>
            <a:endParaRPr dirty="0"/>
          </a:p>
          <a:p>
            <a:pPr marL="914400" lvl="1" indent="-317500" algn="l" rtl="0">
              <a:spcBef>
                <a:spcPts val="0"/>
              </a:spcBef>
              <a:spcAft>
                <a:spcPts val="0"/>
              </a:spcAft>
              <a:buSzPts val="1400"/>
              <a:buChar char="○"/>
            </a:pPr>
            <a:r>
              <a:rPr lang="en" dirty="0"/>
              <a:t>Attackers need to compute millions of hashes. Using a slow hash can slow the attacker by a factor of 1,000 or more!</a:t>
            </a:r>
            <a:endParaRPr dirty="0"/>
          </a:p>
          <a:p>
            <a:pPr marL="914400" lvl="1" indent="-317500" algn="l" rtl="0">
              <a:spcBef>
                <a:spcPts val="0"/>
              </a:spcBef>
              <a:spcAft>
                <a:spcPts val="0"/>
              </a:spcAft>
              <a:buSzPts val="1400"/>
              <a:buChar char="○"/>
            </a:pPr>
            <a:r>
              <a:rPr lang="en" dirty="0"/>
              <a:t>Note: We are not changing the asymptotic difficulty of attacks. We’re adding a large constant factor, which can have a huge practical impact for the attacker</a:t>
            </a:r>
            <a:endParaRPr dirty="0"/>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Password-based key derivation function 2 (PBKDF2)</a:t>
            </a:r>
            <a:r>
              <a:rPr lang="en" dirty="0"/>
              <a:t>: A slow hash function</a:t>
            </a:r>
            <a:endParaRPr dirty="0"/>
          </a:p>
          <a:p>
            <a:pPr marL="914400" lvl="1" indent="-317500" algn="l" rtl="0">
              <a:spcBef>
                <a:spcPts val="0"/>
              </a:spcBef>
              <a:spcAft>
                <a:spcPts val="0"/>
              </a:spcAft>
              <a:buSzPts val="1400"/>
              <a:buChar char="○"/>
            </a:pPr>
            <a:r>
              <a:rPr lang="en" dirty="0"/>
              <a:t>Setting: An underlying function that outputs random-looking bits (e.g. HMAC-SHA256)</a:t>
            </a:r>
            <a:endParaRPr dirty="0"/>
          </a:p>
          <a:p>
            <a:pPr marL="914400" lvl="1" indent="-317500" algn="l" rtl="0">
              <a:spcBef>
                <a:spcPts val="0"/>
              </a:spcBef>
              <a:spcAft>
                <a:spcPts val="0"/>
              </a:spcAft>
              <a:buSzPts val="1400"/>
              <a:buChar char="○"/>
            </a:pPr>
            <a:r>
              <a:rPr lang="en" dirty="0"/>
              <a:t>Setting: The desired length of the output (</a:t>
            </a:r>
            <a:r>
              <a:rPr lang="en" i="1" dirty="0"/>
              <a:t>n</a:t>
            </a:r>
            <a:r>
              <a:rPr lang="en" dirty="0"/>
              <a:t>)</a:t>
            </a:r>
            <a:endParaRPr dirty="0"/>
          </a:p>
          <a:p>
            <a:pPr marL="914400" lvl="1" indent="-317500" algn="l" rtl="0">
              <a:spcBef>
                <a:spcPts val="0"/>
              </a:spcBef>
              <a:spcAft>
                <a:spcPts val="0"/>
              </a:spcAft>
              <a:buSzPts val="1400"/>
              <a:buChar char="○"/>
            </a:pPr>
            <a:r>
              <a:rPr lang="en" dirty="0"/>
              <a:t>Setting: Iteration count (higher = hash is slower, lower = hash is faster)</a:t>
            </a:r>
            <a:endParaRPr dirty="0"/>
          </a:p>
          <a:p>
            <a:pPr marL="914400" lvl="1" indent="-317500" algn="l" rtl="0">
              <a:spcBef>
                <a:spcPts val="0"/>
              </a:spcBef>
              <a:spcAft>
                <a:spcPts val="0"/>
              </a:spcAft>
              <a:buSzPts val="1400"/>
              <a:buChar char="○"/>
            </a:pPr>
            <a:r>
              <a:rPr lang="en" dirty="0"/>
              <a:t>Input: A password</a:t>
            </a:r>
            <a:endParaRPr dirty="0"/>
          </a:p>
          <a:p>
            <a:pPr marL="914400" lvl="1" indent="-317500" algn="l" rtl="0">
              <a:spcBef>
                <a:spcPts val="0"/>
              </a:spcBef>
              <a:spcAft>
                <a:spcPts val="0"/>
              </a:spcAft>
              <a:buSzPts val="1400"/>
              <a:buChar char="○"/>
            </a:pPr>
            <a:r>
              <a:rPr lang="en" dirty="0"/>
              <a:t>Input: A salt</a:t>
            </a:r>
            <a:endParaRPr dirty="0"/>
          </a:p>
          <a:p>
            <a:pPr marL="914400" lvl="1" indent="-317500" algn="l" rtl="0">
              <a:spcBef>
                <a:spcPts val="0"/>
              </a:spcBef>
              <a:spcAft>
                <a:spcPts val="0"/>
              </a:spcAft>
              <a:buSzPts val="1400"/>
              <a:buChar char="○"/>
            </a:pPr>
            <a:r>
              <a:rPr lang="en" dirty="0"/>
              <a:t>Output: A long, random-looking </a:t>
            </a:r>
            <a:r>
              <a:rPr lang="en" i="1" dirty="0"/>
              <a:t>n</a:t>
            </a:r>
            <a:r>
              <a:rPr lang="en" dirty="0"/>
              <a:t>-bit string derived from the password and salt</a:t>
            </a:r>
            <a:endParaRPr dirty="0"/>
          </a:p>
          <a:p>
            <a:pPr marL="914400" lvl="1" indent="-317500" algn="l" rtl="0">
              <a:spcBef>
                <a:spcPts val="0"/>
              </a:spcBef>
              <a:spcAft>
                <a:spcPts val="0"/>
              </a:spcAft>
              <a:buSzPts val="1400"/>
              <a:buChar char="○"/>
            </a:pPr>
            <a:r>
              <a:rPr lang="en" dirty="0"/>
              <a:t>Implementation: Basically computing HMAC 10,000 times</a:t>
            </a:r>
            <a:endParaRPr dirty="0"/>
          </a:p>
          <a:p>
            <a:pPr marL="457200" lvl="0" indent="-342900" algn="l" rtl="0">
              <a:spcBef>
                <a:spcPts val="0"/>
              </a:spcBef>
              <a:spcAft>
                <a:spcPts val="0"/>
              </a:spcAft>
              <a:buSzPts val="1800"/>
              <a:buChar char="●"/>
            </a:pPr>
            <a:r>
              <a:rPr lang="en" dirty="0"/>
              <a:t>Benefits (assuming the user password is strong)</a:t>
            </a:r>
            <a:endParaRPr dirty="0"/>
          </a:p>
          <a:p>
            <a:pPr marL="914400" lvl="1" indent="-317500" algn="l" rtl="0">
              <a:spcBef>
                <a:spcPts val="0"/>
              </a:spcBef>
              <a:spcAft>
                <a:spcPts val="0"/>
              </a:spcAft>
              <a:buSzPts val="1400"/>
              <a:buChar char="○"/>
            </a:pPr>
            <a:r>
              <a:rPr lang="en" dirty="0"/>
              <a:t>Derives an arbitrarily long string from the user's password</a:t>
            </a:r>
            <a:endParaRPr dirty="0"/>
          </a:p>
          <a:p>
            <a:pPr marL="914400" lvl="1" indent="-317500" algn="l" rtl="0">
              <a:spcBef>
                <a:spcPts val="0"/>
              </a:spcBef>
              <a:spcAft>
                <a:spcPts val="0"/>
              </a:spcAft>
              <a:buSzPts val="1400"/>
              <a:buChar char="○"/>
            </a:pPr>
            <a:r>
              <a:rPr lang="en" dirty="0"/>
              <a:t>Output can be directly used as a symmetric key</a:t>
            </a:r>
            <a:endParaRPr dirty="0"/>
          </a:p>
          <a:p>
            <a:pPr marL="914400" lvl="1" indent="-317500" algn="l" rtl="0">
              <a:spcBef>
                <a:spcPts val="0"/>
              </a:spcBef>
              <a:spcAft>
                <a:spcPts val="0"/>
              </a:spcAft>
              <a:buSzPts val="1400"/>
              <a:buChar char="○"/>
            </a:pPr>
            <a:r>
              <a:rPr lang="en" dirty="0"/>
              <a:t>Output can also be used to seed a PRNG or generate a public/private key pair</a:t>
            </a:r>
            <a:endParaRPr dirty="0"/>
          </a:p>
          <a:p>
            <a:pPr marL="914400" lvl="1" indent="-317500" algn="l" rtl="0">
              <a:spcBef>
                <a:spcPts val="0"/>
              </a:spcBef>
              <a:spcAft>
                <a:spcPts val="0"/>
              </a:spcAft>
              <a:buSzPts val="1400"/>
              <a:buChar char="○"/>
            </a:pPr>
            <a:r>
              <a:rPr lang="en" dirty="0"/>
              <a:t>Algorithm is slow, but doesn't use a lot of memory (alternatives like </a:t>
            </a:r>
            <a:r>
              <a:rPr lang="en" dirty="0" err="1"/>
              <a:t>Scrypt</a:t>
            </a:r>
            <a:r>
              <a:rPr lang="en" dirty="0"/>
              <a:t> and Argon2 use more memory)</a:t>
            </a:r>
            <a:endParaRPr dirty="0"/>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dirty="0"/>
              <a:t>Apple’s security philosophy:</a:t>
            </a:r>
            <a:endParaRPr dirty="0"/>
          </a:p>
          <a:p>
            <a:pPr marL="914400" lvl="1" indent="-317500" algn="l" rtl="0">
              <a:spcBef>
                <a:spcPts val="0"/>
              </a:spcBef>
              <a:spcAft>
                <a:spcPts val="0"/>
              </a:spcAft>
              <a:buSzPts val="1400"/>
              <a:buChar char="○"/>
            </a:pPr>
            <a:r>
              <a:rPr lang="en" dirty="0"/>
              <a:t>In your hands, you can access everything on your phone</a:t>
            </a:r>
            <a:endParaRPr dirty="0"/>
          </a:p>
          <a:p>
            <a:pPr marL="914400" lvl="1" indent="-317500" algn="l" rtl="0">
              <a:spcBef>
                <a:spcPts val="0"/>
              </a:spcBef>
              <a:spcAft>
                <a:spcPts val="0"/>
              </a:spcAft>
              <a:buSzPts val="1400"/>
              <a:buChar char="○"/>
            </a:pPr>
            <a:r>
              <a:rPr lang="en" dirty="0"/>
              <a:t>In anybody else’s hands, the phone is an inert “brick” (nothing can be accessed)</a:t>
            </a:r>
            <a:endParaRPr dirty="0"/>
          </a:p>
          <a:p>
            <a:pPr marL="457200" lvl="0" indent="-342900" algn="l" rtl="0">
              <a:spcBef>
                <a:spcPts val="0"/>
              </a:spcBef>
              <a:spcAft>
                <a:spcPts val="0"/>
              </a:spcAft>
              <a:buSzPts val="1800"/>
              <a:buChar char="●"/>
            </a:pPr>
            <a:r>
              <a:rPr lang="en" dirty="0"/>
              <a:t>Apple uses a small co-processor in the phone to handle all cryptography</a:t>
            </a:r>
            <a:endParaRPr dirty="0"/>
          </a:p>
          <a:p>
            <a:pPr marL="914400" lvl="1" indent="-317500" algn="l" rtl="0">
              <a:spcBef>
                <a:spcPts val="0"/>
              </a:spcBef>
              <a:spcAft>
                <a:spcPts val="0"/>
              </a:spcAft>
              <a:buSzPts val="1400"/>
              <a:buChar char="○"/>
            </a:pPr>
            <a:r>
              <a:rPr lang="en" dirty="0"/>
              <a:t>The “Secure Enclave” (recall: small TCB)</a:t>
            </a:r>
            <a:endParaRPr dirty="0"/>
          </a:p>
          <a:p>
            <a:pPr marL="457200" lvl="0" indent="-342900" algn="l" rtl="0">
              <a:spcBef>
                <a:spcPts val="0"/>
              </a:spcBef>
              <a:spcAft>
                <a:spcPts val="0"/>
              </a:spcAft>
              <a:buSzPts val="1800"/>
              <a:buChar char="●"/>
            </a:pPr>
            <a:r>
              <a:rPr lang="en" dirty="0"/>
              <a:t>The rest of the phone is untrusted</a:t>
            </a:r>
            <a:endParaRPr dirty="0"/>
          </a:p>
          <a:p>
            <a:pPr marL="914400" lvl="1" indent="-317500" algn="l" rtl="0">
              <a:spcBef>
                <a:spcPts val="0"/>
              </a:spcBef>
              <a:spcAft>
                <a:spcPts val="0"/>
              </a:spcAft>
              <a:buSzPts val="1400"/>
              <a:buChar char="○"/>
            </a:pPr>
            <a:r>
              <a:rPr lang="en" dirty="0"/>
              <a:t>Memory is untrusted, so all data must be encrypted</a:t>
            </a:r>
            <a:endParaRPr dirty="0"/>
          </a:p>
          <a:p>
            <a:pPr marL="914400" lvl="1" indent="-317500" algn="l" rtl="0">
              <a:spcBef>
                <a:spcPts val="0"/>
              </a:spcBef>
              <a:spcAft>
                <a:spcPts val="0"/>
              </a:spcAft>
              <a:buSzPts val="1400"/>
              <a:buChar char="○"/>
            </a:pPr>
            <a:r>
              <a:rPr lang="en" dirty="0"/>
              <a:t>The CPU must ask the Secure Enclave to decrypt data</a:t>
            </a:r>
            <a:endParaRPr dirty="0"/>
          </a:p>
          <a:p>
            <a:pPr marL="914400" lvl="1" indent="-317500" algn="l" rtl="0">
              <a:spcBef>
                <a:spcPts val="0"/>
              </a:spcBef>
              <a:spcAft>
                <a:spcPts val="0"/>
              </a:spcAft>
              <a:buSzPts val="1400"/>
              <a:buChar char="○"/>
            </a:pPr>
            <a:r>
              <a:rPr lang="en" dirty="0"/>
              <a:t>Some data (e.g. credit card information for Apple Pay) is only readable by the Secure Enclave</a:t>
            </a:r>
            <a:endParaRPr dirty="0"/>
          </a:p>
          <a:p>
            <a:pPr marL="457200" lvl="0" indent="-342900" algn="l" rtl="0">
              <a:spcBef>
                <a:spcPts val="0"/>
              </a:spcBef>
              <a:spcAft>
                <a:spcPts val="0"/>
              </a:spcAft>
              <a:buSzPts val="1800"/>
              <a:buChar char="●"/>
            </a:pPr>
            <a:r>
              <a:rPr lang="en" dirty="0"/>
              <a:t>Effaceable Storage</a:t>
            </a:r>
            <a:endParaRPr dirty="0"/>
          </a:p>
          <a:p>
            <a:pPr marL="914400" lvl="1" indent="-317500" algn="l" rtl="0">
              <a:spcBef>
                <a:spcPts val="0"/>
              </a:spcBef>
              <a:spcAft>
                <a:spcPts val="0"/>
              </a:spcAft>
              <a:buSzPts val="1400"/>
              <a:buChar char="○"/>
            </a:pPr>
            <a:r>
              <a:rPr lang="en" dirty="0"/>
              <a:t>Data is often stored in multiple places for redundancy, or not entirely wiped on deletion (for speed)</a:t>
            </a:r>
            <a:endParaRPr dirty="0"/>
          </a:p>
          <a:p>
            <a:pPr marL="914400" lvl="1" indent="-317500" algn="l" rtl="0">
              <a:spcBef>
                <a:spcPts val="0"/>
              </a:spcBef>
              <a:spcAft>
                <a:spcPts val="0"/>
              </a:spcAft>
              <a:buSzPts val="1400"/>
              <a:buChar char="○"/>
            </a:pPr>
            <a:r>
              <a:rPr lang="en" dirty="0"/>
              <a:t>Effaceable storage: A section of memory where if memory is wiped, it is guaranteed to be gone</a:t>
            </a:r>
            <a:endParaRPr dirty="0"/>
          </a:p>
          <a:p>
            <a:pPr marL="914400" lvl="1" indent="-317500" algn="l" rtl="0">
              <a:spcBef>
                <a:spcPts val="0"/>
              </a:spcBef>
              <a:spcAft>
                <a:spcPts val="0"/>
              </a:spcAft>
              <a:buSzPts val="1400"/>
              <a:buChar char="○"/>
            </a:pPr>
            <a:r>
              <a:rPr lang="en" dirty="0"/>
              <a:t>Requires some electrical engineering trickery to implement</a:t>
            </a:r>
            <a:endParaRPr dirty="0"/>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IOTA: A cryptocurrency designed for the Internet of Things (IoT)</a:t>
            </a:r>
            <a:endParaRPr dirty="0"/>
          </a:p>
          <a:p>
            <a:pPr marL="914400" lvl="1" indent="-317500" algn="l" rtl="0">
              <a:spcBef>
                <a:spcPts val="0"/>
              </a:spcBef>
              <a:spcAft>
                <a:spcPts val="0"/>
              </a:spcAft>
              <a:buSzPts val="1400"/>
              <a:buChar char="○"/>
            </a:pPr>
            <a:r>
              <a:rPr lang="en" dirty="0"/>
              <a:t>Uses a hash-based scheme instead of standard public key signatures, meaning you can never reuse a key</a:t>
            </a:r>
            <a:endParaRPr dirty="0"/>
          </a:p>
          <a:p>
            <a:pPr marL="914400" lvl="1" indent="-317500" algn="l" rtl="0">
              <a:spcBef>
                <a:spcPts val="0"/>
              </a:spcBef>
              <a:spcAft>
                <a:spcPts val="0"/>
              </a:spcAft>
              <a:buSzPts val="1400"/>
              <a:buChar char="○"/>
            </a:pPr>
            <a:r>
              <a:rPr lang="en" dirty="0"/>
              <a:t>10,000-bit signatures (compare with 450-bit RSA signatures, which are considered big)</a:t>
            </a:r>
            <a:endParaRPr dirty="0"/>
          </a:p>
          <a:p>
            <a:pPr marL="914400" lvl="1" indent="-317500" algn="l" rtl="0">
              <a:spcBef>
                <a:spcPts val="0"/>
              </a:spcBef>
              <a:spcAft>
                <a:spcPts val="0"/>
              </a:spcAft>
              <a:buSzPts val="1400"/>
              <a:buChar char="○"/>
            </a:pPr>
            <a:r>
              <a:rPr lang="en" dirty="0"/>
              <a:t>Created their own hash function… that was quickly broken</a:t>
            </a:r>
            <a:endParaRPr dirty="0"/>
          </a:p>
          <a:p>
            <a:pPr marL="914400" lvl="1" indent="-317500" algn="l" rtl="0">
              <a:spcBef>
                <a:spcPts val="0"/>
              </a:spcBef>
              <a:spcAft>
                <a:spcPts val="0"/>
              </a:spcAft>
              <a:buSzPts val="1400"/>
              <a:buChar char="○"/>
            </a:pPr>
            <a:r>
              <a:rPr lang="en" dirty="0"/>
              <a:t>Claims to be a distributed system, but relies entirely on a central authority (not distributed)</a:t>
            </a:r>
            <a:endParaRPr dirty="0"/>
          </a:p>
          <a:p>
            <a:pPr marL="914400" lvl="1" indent="-317500" algn="l" rtl="0">
              <a:spcBef>
                <a:spcPts val="0"/>
              </a:spcBef>
              <a:spcAft>
                <a:spcPts val="0"/>
              </a:spcAft>
              <a:buSzPts val="1400"/>
              <a:buChar char="○"/>
            </a:pPr>
            <a:r>
              <a:rPr lang="en" dirty="0"/>
              <a:t>Uses trinary math? (Requiring entirely new processors?)</a:t>
            </a:r>
            <a:endParaRPr dirty="0"/>
          </a:p>
          <a:p>
            <a:pPr marL="457200" lvl="0" indent="-342900" algn="l" rtl="0">
              <a:spcBef>
                <a:spcPts val="0"/>
              </a:spcBef>
              <a:spcAft>
                <a:spcPts val="0"/>
              </a:spcAft>
              <a:buSzPts val="1800"/>
              <a:buChar char="●"/>
            </a:pPr>
            <a:r>
              <a:rPr lang="en" b="1" dirty="0"/>
              <a:t>Takeaway</a:t>
            </a:r>
            <a:r>
              <a:rPr lang="en" dirty="0"/>
              <a:t>: Be able to recognize snake oil cryptography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4269</Words>
  <Application>Microsoft Macintosh PowerPoint</Application>
  <PresentationFormat>On-screen Show (16:9)</PresentationFormat>
  <Paragraphs>376</Paragraphs>
  <Slides>40</Slides>
  <Notes>40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Google Sans</vt:lpstr>
      <vt:lpstr>Google Sans Text</vt:lpstr>
      <vt:lpstr>Inter</vt:lpstr>
      <vt:lpstr>Arial</vt:lpstr>
      <vt:lpstr>Courier New</vt:lpstr>
      <vt:lpstr>Nunito</vt:lpstr>
      <vt:lpstr>Roboto</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28</cp:revision>
  <dcterms:modified xsi:type="dcterms:W3CDTF">2023-09-19T13:23:00Z</dcterms:modified>
</cp:coreProperties>
</file>