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305" r:id="rId2"/>
    <p:sldId id="30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0" r:id="rId47"/>
    <p:sldId id="301" r:id="rId48"/>
    <p:sldId id="302" r:id="rId49"/>
    <p:sldId id="303"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7"/>
    <p:restoredTop sz="84092"/>
  </p:normalViewPr>
  <p:slideViewPr>
    <p:cSldViewPr snapToGrid="0">
      <p:cViewPr varScale="1">
        <p:scale>
          <a:sx n="322" d="100"/>
          <a:sy n="322" d="100"/>
        </p:scale>
        <p:origin x="2592" y="200"/>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Unspent_outputs_of_transaction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en.wikipedia.org/wiki/Bitcoin#cite_note-EconOfBTC-39" TargetMode="External"/><Relationship Id="rId4" Type="http://schemas.openxmlformats.org/officeDocument/2006/relationships/hyperlink" Target="https://en.wikipedia.org/wiki/Bitcoin#cite_note-Antonopoulos2014-12"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en.wikipedia.org/wiki/Client_Puzzle_Protocol" TargetMode="External"/><Relationship Id="rId7" Type="http://schemas.openxmlformats.org/officeDocument/2006/relationships/hyperlink" Target="https://en.wikipedia.org/wiki/Proof_of_work#cite_note-6"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Proof_of_work#cite_note-:0-5" TargetMode="External"/><Relationship Id="rId5" Type="http://schemas.openxmlformats.org/officeDocument/2006/relationships/hyperlink" Target="https://en.wikipedia.org/wiki/Value_(economics)" TargetMode="External"/><Relationship Id="rId4" Type="http://schemas.openxmlformats.org/officeDocument/2006/relationships/hyperlink" Target="https://en.wikipedia.org/wiki/Incentive"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news.bitcoin.com/a-short-history-of-the-worlds-largest-bitcoin-mining-poo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ft.com/content/1aecb2db-8f61-427c-a413-3b929291c8ac"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buttcoinfoundation.org/how-to-make-money-with-bitcoin-in-10-easy-step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1a655f80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1a655f80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1a655f80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1a655f80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1a655f80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1a655f80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333333"/>
                </a:solidFill>
                <a:effectLst/>
                <a:latin typeface="inherit"/>
              </a:rPr>
              <a:t>By independently verifying each transaction as it is received and before propagating it, every node builds a pool of valid (but unconfirmed) transactions known as the </a:t>
            </a:r>
            <a:r>
              <a:rPr lang="en-US" b="0" i="1" dirty="0">
                <a:solidFill>
                  <a:srgbClr val="333333"/>
                </a:solidFill>
                <a:effectLst/>
                <a:latin typeface="inherit"/>
              </a:rPr>
              <a:t>transaction pool</a:t>
            </a:r>
            <a:r>
              <a:rPr lang="en-US" b="0" i="0" dirty="0">
                <a:solidFill>
                  <a:srgbClr val="333333"/>
                </a:solidFill>
                <a:effectLst/>
                <a:latin typeface="inherit"/>
              </a:rPr>
              <a:t>, </a:t>
            </a:r>
            <a:r>
              <a:rPr lang="en-US" b="0" i="1" dirty="0">
                <a:solidFill>
                  <a:srgbClr val="333333"/>
                </a:solidFill>
                <a:effectLst/>
                <a:latin typeface="inherit"/>
              </a:rPr>
              <a:t>memory pool</a:t>
            </a:r>
            <a:r>
              <a:rPr lang="en-US" b="0" i="0" dirty="0">
                <a:solidFill>
                  <a:srgbClr val="333333"/>
                </a:solidFill>
                <a:effectLst/>
                <a:latin typeface="inherit"/>
              </a:rPr>
              <a:t> or </a:t>
            </a:r>
            <a:r>
              <a:rPr lang="en-US" b="0" i="1" dirty="0" err="1">
                <a:solidFill>
                  <a:srgbClr val="333333"/>
                </a:solidFill>
                <a:effectLst/>
                <a:latin typeface="inherit"/>
              </a:rPr>
              <a:t>mempool</a:t>
            </a:r>
            <a:r>
              <a:rPr lang="en-US" b="0" i="0" dirty="0">
                <a:solidFill>
                  <a:srgbClr val="333333"/>
                </a:solidFill>
                <a:effectLst/>
                <a:latin typeface="inherit"/>
              </a:rPr>
              <a:t>.</a:t>
            </a:r>
          </a:p>
          <a:p>
            <a:pPr algn="l" fontAlgn="base"/>
            <a:br>
              <a:rPr lang="en-US" b="0" i="0" dirty="0">
                <a:solidFill>
                  <a:srgbClr val="333333"/>
                </a:solidFill>
                <a:effectLst/>
                <a:latin typeface="Times New Roman" panose="02020603050405020304" pitchFamily="18" charset="0"/>
              </a:rPr>
            </a:br>
            <a:endParaRPr lang="en-US" b="0" i="0" dirty="0">
              <a:solidFill>
                <a:srgbClr val="333333"/>
              </a:solidFill>
              <a:effectLst/>
              <a:latin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1a655f80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1a655f80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15260"/>
                </a:solidFill>
                <a:effectLst/>
                <a:latin typeface="CircularStd-Book"/>
              </a:rPr>
              <a:t>Bitcoin is powered by blockchain, which is the technology that powers many cryptocurrencies. A blockchain is a decentralized ledger of all the transactions across a network. Groups of approved transactions together form a block and are joined to create a chain. Think of it as a long public record that functions almost like a long running receipt. Bitcoin mining is the process of adding a block to the chain.</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1a655f80b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1a655f80b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1a655f80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1a655f80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a new group of accepted transactions, called a block, is created, added to the blockchain, and quickly published to all nodes, without requiring central oversight.</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bitcoins only exist by virtue of the blockchain; they are represented by the </a:t>
            </a:r>
            <a:r>
              <a:rPr lang="en-US" b="0" i="0" u="none" strike="noStrike" dirty="0">
                <a:solidFill>
                  <a:srgbClr val="3366CC"/>
                </a:solidFill>
                <a:effectLst/>
                <a:latin typeface="Arial" panose="020B0604020202020204" pitchFamily="34" charset="0"/>
                <a:hlinkClick r:id="rId3" tooltip="Unspent outputs of transactions"/>
              </a:rPr>
              <a:t>unspent outputs of transactions</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4"/>
              </a:rPr>
              <a:t>[7]</a:t>
            </a:r>
            <a:r>
              <a:rPr lang="en-US" b="0" i="0" baseline="30000" dirty="0">
                <a:solidFill>
                  <a:srgbClr val="202122"/>
                </a:solidFill>
                <a:effectLst/>
                <a:latin typeface="Arial" panose="020B0604020202020204" pitchFamily="34" charset="0"/>
              </a:rPr>
              <a:t>: </a:t>
            </a:r>
            <a:r>
              <a:rPr lang="en-US" b="0" i="0" baseline="30000" dirty="0" err="1">
                <a:solidFill>
                  <a:srgbClr val="202122"/>
                </a:solidFill>
                <a:effectLst/>
                <a:latin typeface="Arial" panose="020B0604020202020204" pitchFamily="34" charset="0"/>
              </a:rPr>
              <a:t>ch.</a:t>
            </a:r>
            <a:r>
              <a:rPr lang="en-US" b="0" i="0" baseline="30000" dirty="0">
                <a:solidFill>
                  <a:srgbClr val="202122"/>
                </a:solidFill>
                <a:effectLst/>
                <a:latin typeface="Arial" panose="020B0604020202020204" pitchFamily="34" charset="0"/>
              </a:rPr>
              <a:t> 5 </a:t>
            </a:r>
          </a:p>
          <a:p>
            <a:pPr marL="0" lvl="0" indent="0" algn="l" rtl="0">
              <a:spcBef>
                <a:spcPts val="0"/>
              </a:spcBef>
              <a:spcAft>
                <a:spcPts val="0"/>
              </a:spcAft>
              <a:buNone/>
            </a:pPr>
            <a:endParaRPr lang="en-US" b="0" i="0" baseline="3000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To prevent double spending, each input must refer to a previous unspent output in the blockchain.</a:t>
            </a:r>
            <a:r>
              <a:rPr lang="en-US" b="0" i="0" u="none" strike="noStrike" baseline="30000" dirty="0">
                <a:solidFill>
                  <a:srgbClr val="3366CC"/>
                </a:solidFill>
                <a:effectLst/>
                <a:latin typeface="Arial" panose="020B0604020202020204" pitchFamily="34" charset="0"/>
                <a:hlinkClick r:id="rId5"/>
              </a:rPr>
              <a:t>[30]</a:t>
            </a:r>
            <a:r>
              <a:rPr lang="en-US" b="0" i="0" dirty="0">
                <a:solidFill>
                  <a:srgbClr val="202122"/>
                </a:solidFill>
                <a:effectLst/>
                <a:latin typeface="Arial" panose="020B0604020202020204" pitchFamily="34" charset="0"/>
              </a:rPr>
              <a:t> The use of multiple inputs corresponds to the use of multiple coins in a cash transaction.</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1a655f80b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1a655f80b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1a655f80b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1a655f80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1a655f80b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1a655f80b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f1a655f80b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f1a655f80b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333333"/>
                </a:solidFill>
                <a:effectLst/>
                <a:latin typeface="Georgia" panose="02040502050405020303" pitchFamily="18" charset="0"/>
              </a:rPr>
              <a:t>A proof of work mechanism requires miners to use computing resources for the privilege. Here’s how it works:</a:t>
            </a:r>
          </a:p>
          <a:p>
            <a:pPr algn="l">
              <a:buFont typeface="Arial" panose="020B0604020202020204" pitchFamily="34" charset="0"/>
              <a:buChar char="•"/>
            </a:pPr>
            <a:r>
              <a:rPr lang="en-US" b="1" i="0" dirty="0">
                <a:solidFill>
                  <a:srgbClr val="333333"/>
                </a:solidFill>
                <a:effectLst/>
                <a:latin typeface="Georgia" panose="02040502050405020303" pitchFamily="18" charset="0"/>
              </a:rPr>
              <a:t>New transactions are grouped together.</a:t>
            </a:r>
            <a:r>
              <a:rPr lang="en-US" b="0" i="0" dirty="0">
                <a:solidFill>
                  <a:srgbClr val="333333"/>
                </a:solidFill>
                <a:effectLst/>
                <a:latin typeface="Georgia" panose="02040502050405020303" pitchFamily="18" charset="0"/>
              </a:rPr>
              <a:t> Users buy and sell cryptocurrency, and the data from these transactions are pooled into a block.</a:t>
            </a:r>
          </a:p>
          <a:p>
            <a:pPr algn="l">
              <a:buFont typeface="Arial" panose="020B0604020202020204" pitchFamily="34" charset="0"/>
              <a:buChar char="•"/>
            </a:pPr>
            <a:r>
              <a:rPr lang="en-US" b="1" i="0" dirty="0">
                <a:solidFill>
                  <a:srgbClr val="333333"/>
                </a:solidFill>
                <a:effectLst/>
                <a:latin typeface="Georgia" panose="02040502050405020303" pitchFamily="18" charset="0"/>
              </a:rPr>
              <a:t>Miners compete to process the new block.</a:t>
            </a:r>
            <a:r>
              <a:rPr lang="en-US" b="0" i="0" dirty="0">
                <a:solidFill>
                  <a:srgbClr val="333333"/>
                </a:solidFill>
                <a:effectLst/>
                <a:latin typeface="Georgia" panose="02040502050405020303" pitchFamily="18" charset="0"/>
              </a:rPr>
              <a:t> Crypto miners compete to be the first to solve a complex math problem. By showing proof that they’ve undertaken the computational work—referred to as a hash—earns the miner the right to process the block of transactions.</a:t>
            </a:r>
          </a:p>
          <a:p>
            <a:pPr algn="l">
              <a:buFont typeface="Arial" panose="020B0604020202020204" pitchFamily="34" charset="0"/>
              <a:buChar char="•"/>
            </a:pPr>
            <a:r>
              <a:rPr lang="en-US" b="1" i="0" dirty="0">
                <a:solidFill>
                  <a:srgbClr val="333333"/>
                </a:solidFill>
                <a:effectLst/>
                <a:latin typeface="Georgia" panose="02040502050405020303" pitchFamily="18" charset="0"/>
              </a:rPr>
              <a:t>One miner is chosen to add the new block.</a:t>
            </a:r>
            <a:r>
              <a:rPr lang="en-US" b="0" i="0" dirty="0">
                <a:solidFill>
                  <a:srgbClr val="333333"/>
                </a:solidFill>
                <a:effectLst/>
                <a:latin typeface="Georgia" panose="02040502050405020303" pitchFamily="18" charset="0"/>
              </a:rPr>
              <a:t> There is a degree of randomness in deciding which miner wins the right to process the block. The winner is awarded new cryptocurrency coins, and adds a new block to the blockchain.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000000"/>
                </a:solidFill>
                <a:effectLst/>
                <a:latin typeface="CoinbaseSans"/>
              </a:rPr>
              <a:t>To accomplish this, networks use something called a “consensus mechanism,” which is a system that allows all the computers in a crypto network to agree about which transactions are legitimate. </a:t>
            </a:r>
          </a:p>
          <a:p>
            <a:pPr marL="0" lvl="0" indent="0" algn="l" rtl="0">
              <a:spcBef>
                <a:spcPts val="0"/>
              </a:spcBef>
              <a:spcAft>
                <a:spcPts val="0"/>
              </a:spcAft>
              <a:buNone/>
            </a:pPr>
            <a:r>
              <a:rPr lang="en-US" b="0" i="0" dirty="0">
                <a:solidFill>
                  <a:srgbClr val="000000"/>
                </a:solidFill>
                <a:effectLst/>
                <a:latin typeface="CoinbaseSans"/>
              </a:rPr>
              <a:t>Proof-of-work blockchains are secured and verified by virtual miners around the world racing to be the first to solve a math puzzle. The winner gets to update the blockchain with the latest verified transactions and is rewarded  by the network with a predetermined amount of crypto. </a:t>
            </a:r>
          </a:p>
          <a:p>
            <a:pPr marL="0" lvl="0" indent="0" algn="l" rtl="0">
              <a:spcBef>
                <a:spcPts val="0"/>
              </a:spcBef>
              <a:spcAft>
                <a:spcPts val="0"/>
              </a:spcAft>
              <a:buNone/>
            </a:pPr>
            <a:endParaRPr lang="en-US" b="0" i="0" dirty="0">
              <a:solidFill>
                <a:srgbClr val="000000"/>
              </a:solidFill>
              <a:effectLst/>
              <a:latin typeface="CoinbaseSans"/>
            </a:endParaRPr>
          </a:p>
          <a:p>
            <a:pPr algn="l" fontAlgn="base"/>
            <a:r>
              <a:rPr lang="en-US" b="1" i="0" dirty="0">
                <a:solidFill>
                  <a:srgbClr val="273239"/>
                </a:solidFill>
                <a:effectLst/>
                <a:latin typeface="Nunito" panose="020F0502020204030204" pitchFamily="34" charset="0"/>
              </a:rPr>
              <a:t>Note:</a:t>
            </a:r>
            <a:r>
              <a:rPr lang="en-US" b="0" i="0" dirty="0">
                <a:solidFill>
                  <a:srgbClr val="273239"/>
                </a:solidFill>
                <a:effectLst/>
                <a:latin typeface="Nunito" panose="020F0502020204030204" pitchFamily="34" charset="0"/>
              </a:rPr>
              <a:t> The target hash adjusts once every 2016 block or approximately once every 2 weeks. All the miners immediately stop working on the said block and start mining the next block. </a:t>
            </a:r>
          </a:p>
          <a:p>
            <a:br>
              <a:rPr lang="en-US" dirty="0"/>
            </a:b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26b61026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26b61026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1a655f80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f1a655f80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111111"/>
                </a:solidFill>
                <a:effectLst/>
                <a:latin typeface="SourceSansPro"/>
              </a:rPr>
              <a:t>A </a:t>
            </a:r>
            <a:r>
              <a:rPr lang="en-US" b="0" i="0" u="sng" dirty="0">
                <a:solidFill>
                  <a:srgbClr val="2C40D0"/>
                </a:solidFill>
                <a:effectLst/>
                <a:latin typeface="SourceSansPro"/>
                <a:hlinkClick r:id="rId3"/>
              </a:rPr>
              <a:t>blockchain</a:t>
            </a:r>
            <a:r>
              <a:rPr lang="en-US" b="0" i="0" dirty="0">
                <a:solidFill>
                  <a:srgbClr val="111111"/>
                </a:solidFill>
                <a:effectLst/>
                <a:latin typeface="SourceSansPro"/>
              </a:rPr>
              <a:t> is a distributed ledger—essentially a database—that records transactions and information about them and then encrypts the data. The blockchain's network reaches a majority consensus about transactions through a validation process, and the blocks where the information is stored are sealed. </a:t>
            </a:r>
          </a:p>
          <a:p>
            <a:pPr marL="0" lvl="0" indent="0" algn="l" rtl="0">
              <a:spcBef>
                <a:spcPts val="0"/>
              </a:spcBef>
              <a:spcAft>
                <a:spcPts val="0"/>
              </a:spcAft>
              <a:buNone/>
            </a:pPr>
            <a:endParaRPr lang="en-US" b="0" i="0" dirty="0">
              <a:solidFill>
                <a:srgbClr val="111111"/>
              </a:solidFill>
              <a:effectLst/>
              <a:latin typeface="SourceSansPro"/>
            </a:endParaRPr>
          </a:p>
          <a:p>
            <a:pPr marL="0" lvl="0" indent="0" algn="l" rtl="0">
              <a:spcBef>
                <a:spcPts val="0"/>
              </a:spcBef>
              <a:spcAft>
                <a:spcPts val="0"/>
              </a:spcAft>
              <a:buNone/>
            </a:pPr>
            <a:endParaRPr lang="en-US" b="0" i="0" dirty="0">
              <a:solidFill>
                <a:srgbClr val="111111"/>
              </a:solidFill>
              <a:effectLst/>
              <a:latin typeface="SourceSansPro"/>
            </a:endParaRPr>
          </a:p>
          <a:p>
            <a:pPr marL="0" lvl="0" indent="0" algn="l" rtl="0">
              <a:spcBef>
                <a:spcPts val="0"/>
              </a:spcBef>
              <a:spcAft>
                <a:spcPts val="0"/>
              </a:spcAft>
              <a:buNone/>
            </a:pPr>
            <a:endParaRPr lang="en-US" b="0" i="0" dirty="0">
              <a:solidFill>
                <a:srgbClr val="111111"/>
              </a:solidFill>
              <a:effectLst/>
              <a:latin typeface="SourceSansPro"/>
            </a:endParaRPr>
          </a:p>
          <a:p>
            <a:pPr algn="l"/>
            <a:r>
              <a:rPr lang="en-US" b="0" i="0" dirty="0">
                <a:solidFill>
                  <a:srgbClr val="111111"/>
                </a:solidFill>
                <a:effectLst/>
                <a:latin typeface="SourceSansPro"/>
              </a:rPr>
              <a:t> </a:t>
            </a:r>
            <a:r>
              <a:rPr lang="en-US" b="0" i="0" dirty="0">
                <a:solidFill>
                  <a:srgbClr val="333333"/>
                </a:solidFill>
                <a:effectLst/>
                <a:latin typeface="-apple-system"/>
              </a:rPr>
              <a:t>At this time, </a:t>
            </a:r>
            <a:r>
              <a:rPr lang="en-US" b="1" i="0" dirty="0">
                <a:solidFill>
                  <a:srgbClr val="333333"/>
                </a:solidFill>
                <a:effectLst/>
                <a:latin typeface="-apple-system"/>
              </a:rPr>
              <a:t>the decision on which block will be chosen depends on all the other miners in the network</a:t>
            </a:r>
            <a:r>
              <a:rPr lang="en-US" b="0" i="0" dirty="0">
                <a:solidFill>
                  <a:srgbClr val="333333"/>
                </a:solidFill>
                <a:effectLst/>
                <a:latin typeface="-apple-system"/>
              </a:rPr>
              <a:t>.</a:t>
            </a:r>
          </a:p>
          <a:p>
            <a:br>
              <a:rPr lang="en-US" dirty="0"/>
            </a:br>
            <a:r>
              <a:rPr lang="en-US" dirty="0"/>
              <a:t>https://</a:t>
            </a:r>
            <a:r>
              <a:rPr lang="en-US" dirty="0" err="1"/>
              <a:t>criptomo.com</a:t>
            </a:r>
            <a:r>
              <a:rPr lang="en-US" dirty="0"/>
              <a:t>/two-simultaneous-blocks/</a:t>
            </a:r>
          </a:p>
          <a:p>
            <a:endParaRPr lang="en-US" dirty="0"/>
          </a:p>
          <a:p>
            <a:pPr algn="l"/>
            <a:r>
              <a:rPr lang="en-US" b="0" i="0" dirty="0">
                <a:solidFill>
                  <a:srgbClr val="333333"/>
                </a:solidFill>
                <a:effectLst/>
                <a:latin typeface="-apple-system"/>
              </a:rPr>
              <a:t>That is why in real world transactions it is considered correct to wait for the 6 confirmations to give the payment as insurance. That is, it waits for there to be 6 accepted blocks on top of the one that contains a transaction to consider that the block will no longer be orphaned.</a:t>
            </a:r>
          </a:p>
          <a:p>
            <a:endParaRPr lang="en-US" dirty="0"/>
          </a:p>
          <a:p>
            <a:endParaRPr lang="en-US" dirty="0"/>
          </a:p>
          <a:p>
            <a:pPr algn="l" fontAlgn="base"/>
            <a:r>
              <a:rPr lang="en-US" b="0" i="0" dirty="0">
                <a:solidFill>
                  <a:srgbClr val="333333"/>
                </a:solidFill>
                <a:effectLst/>
                <a:latin typeface="Times New Roman" panose="02020603050405020304" pitchFamily="18" charset="0"/>
              </a:rPr>
              <a:t>Miners validate new transactions and record them on the global ledger. A new block, containing transactions that occurred since the last block, is “mined” every 10 minutes on average, thereby adding those transactions to the blockchain. Transactions that become part of a block and added to the blockchain are considered “confirmed,” which allows the new owners of bitcoin to spend the bitcoin they received in those transactions.</a:t>
            </a:r>
          </a:p>
          <a:p>
            <a:br>
              <a:rPr lang="en-US" dirty="0"/>
            </a:br>
            <a:br>
              <a:rPr lang="en-US" dirty="0"/>
            </a:b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1a655f80b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f1a655f80b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A key feature of proof-of-work schemes is their asymmetry: the </a:t>
            </a:r>
            <a:r>
              <a:rPr lang="en-US" b="0" i="1" dirty="0">
                <a:solidFill>
                  <a:srgbClr val="202122"/>
                </a:solidFill>
                <a:effectLst/>
                <a:latin typeface="Arial" panose="020B0604020202020204" pitchFamily="34" charset="0"/>
              </a:rPr>
              <a:t>work</a:t>
            </a:r>
            <a:r>
              <a:rPr lang="en-US" b="0" i="0" dirty="0">
                <a:solidFill>
                  <a:srgbClr val="202122"/>
                </a:solidFill>
                <a:effectLst/>
                <a:latin typeface="Arial" panose="020B0604020202020204" pitchFamily="34" charset="0"/>
              </a:rPr>
              <a:t> – the computation – must be moderately hard (yet feasible) on the prover or requester side but easy to check for the verifier or service provider. This idea is also known as a CPU cost function, </a:t>
            </a:r>
            <a:r>
              <a:rPr lang="en-US" b="0" i="0" u="none" strike="noStrike" dirty="0">
                <a:solidFill>
                  <a:srgbClr val="3366CC"/>
                </a:solidFill>
                <a:effectLst/>
                <a:latin typeface="Arial" panose="020B0604020202020204" pitchFamily="34" charset="0"/>
                <a:hlinkClick r:id="rId3" tooltip="Client Puzzle Protocol"/>
              </a:rPr>
              <a:t>client puzzle</a:t>
            </a:r>
            <a:r>
              <a:rPr lang="en-US" b="0" i="0" dirty="0">
                <a:solidFill>
                  <a:srgbClr val="202122"/>
                </a:solidFill>
                <a:effectLst/>
                <a:latin typeface="Arial" panose="020B0604020202020204" pitchFamily="34" charset="0"/>
              </a:rPr>
              <a:t>, computational puzzle, or CPU pricing function. Another common feature is built-in </a:t>
            </a:r>
            <a:r>
              <a:rPr lang="en-US" b="0" i="0" u="none" strike="noStrike" dirty="0">
                <a:solidFill>
                  <a:srgbClr val="3366CC"/>
                </a:solidFill>
                <a:effectLst/>
                <a:latin typeface="Arial" panose="020B0604020202020204" pitchFamily="34" charset="0"/>
                <a:hlinkClick r:id="rId4" tooltip="Incentive"/>
              </a:rPr>
              <a:t>incentive</a:t>
            </a:r>
            <a:r>
              <a:rPr lang="en-US" b="0" i="0" dirty="0">
                <a:solidFill>
                  <a:srgbClr val="202122"/>
                </a:solidFill>
                <a:effectLst/>
                <a:latin typeface="Arial" panose="020B0604020202020204" pitchFamily="34" charset="0"/>
              </a:rPr>
              <a:t>-structures that reward allocating computational capacity to the network with </a:t>
            </a:r>
            <a:r>
              <a:rPr lang="en-US" b="0" i="0" u="none" strike="noStrike" dirty="0">
                <a:solidFill>
                  <a:srgbClr val="3366CC"/>
                </a:solidFill>
                <a:effectLst/>
                <a:latin typeface="Arial" panose="020B0604020202020204" pitchFamily="34" charset="0"/>
                <a:hlinkClick r:id="rId5" tooltip="Value (economics)"/>
              </a:rPr>
              <a:t>value</a:t>
            </a:r>
            <a:r>
              <a:rPr lang="en-US" b="0" i="0" dirty="0">
                <a:solidFill>
                  <a:srgbClr val="202122"/>
                </a:solidFill>
                <a:effectLst/>
                <a:latin typeface="Arial" panose="020B0604020202020204" pitchFamily="34" charset="0"/>
              </a:rPr>
              <a:t> in the form of cryptocurrency.</a:t>
            </a:r>
            <a:r>
              <a:rPr lang="en-US" b="0" i="0" u="none" strike="noStrike" baseline="30000" dirty="0">
                <a:solidFill>
                  <a:srgbClr val="3366CC"/>
                </a:solidFill>
                <a:effectLst/>
                <a:latin typeface="Arial" panose="020B0604020202020204" pitchFamily="34" charset="0"/>
                <a:hlinkClick r:id="rId6"/>
              </a:rPr>
              <a:t>[5]</a:t>
            </a:r>
            <a:r>
              <a:rPr lang="en-US" b="0" i="0" u="none" strike="noStrike" baseline="30000" dirty="0">
                <a:solidFill>
                  <a:srgbClr val="3366CC"/>
                </a:solidFill>
                <a:effectLst/>
                <a:latin typeface="Arial" panose="020B0604020202020204" pitchFamily="34" charset="0"/>
                <a:hlinkClick r:id="rId7"/>
              </a:rPr>
              <a:t>[6]</a:t>
            </a:r>
            <a:r>
              <a:rPr lang="en-US" b="0" i="0" u="none" strike="noStrike" baseline="30000" dirty="0">
                <a:solidFill>
                  <a:srgbClr val="3366CC"/>
                </a:solidFill>
                <a:effectLst/>
                <a:latin typeface="Arial" panose="020B0604020202020204" pitchFamily="34" charset="0"/>
              </a:rPr>
              <a:t>3</a:t>
            </a:r>
          </a:p>
          <a:p>
            <a:pPr marL="0" lvl="0" indent="0" algn="l" rtl="0">
              <a:spcBef>
                <a:spcPts val="0"/>
              </a:spcBef>
              <a:spcAft>
                <a:spcPts val="0"/>
              </a:spcAft>
              <a:buNone/>
            </a:pPr>
            <a:endParaRPr lang="en-US" b="0" i="0" u="none" strike="noStrike" baseline="30000" dirty="0">
              <a:solidFill>
                <a:srgbClr val="3366CC"/>
              </a:solidFill>
              <a:effectLst/>
              <a:latin typeface="Arial" panose="020B0604020202020204" pitchFamily="34" charset="0"/>
            </a:endParaRPr>
          </a:p>
          <a:p>
            <a:pPr marL="0" lvl="0" indent="0" algn="l" rtl="0">
              <a:spcBef>
                <a:spcPts val="0"/>
              </a:spcBef>
              <a:spcAft>
                <a:spcPts val="0"/>
              </a:spcAft>
              <a:buNone/>
            </a:pPr>
            <a:endParaRPr lang="en-US" b="0" i="0" u="none" strike="noStrike" baseline="30000" dirty="0">
              <a:solidFill>
                <a:srgbClr val="3366CC"/>
              </a:solidFill>
              <a:effectLst/>
              <a:latin typeface="Arial" panose="020B0604020202020204" pitchFamily="34"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333333"/>
              </a:solidFill>
              <a:effectLst/>
              <a:latin typeface="Georgia" panose="02040502050405020303"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33333"/>
                </a:solidFill>
                <a:effectLst/>
                <a:latin typeface="Georgia" panose="02040502050405020303" pitchFamily="18" charset="0"/>
              </a:rPr>
              <a:t>The “work” in proof of work is key: The system requires miners to compete with each other to be the first to solve arbitrary mathematical puzzles to prevent anybody from gaming the system. The winner of this race is selected to add the newest batch of data or transactions to the blockchain.</a:t>
            </a:r>
          </a:p>
          <a:p>
            <a:pPr algn="l"/>
            <a:endParaRPr lang="en-US" b="0" i="0" dirty="0">
              <a:solidFill>
                <a:srgbClr val="333333"/>
              </a:solidFill>
              <a:effectLst/>
              <a:latin typeface="Georgia" panose="02040502050405020303" pitchFamily="18" charset="0"/>
            </a:endParaRPr>
          </a:p>
          <a:p>
            <a:pPr algn="l"/>
            <a:r>
              <a:rPr lang="en-US" b="0" i="0" dirty="0">
                <a:solidFill>
                  <a:srgbClr val="333333"/>
                </a:solidFill>
                <a:effectLst/>
                <a:latin typeface="Georgia" panose="02040502050405020303" pitchFamily="18" charset="0"/>
              </a:rPr>
              <a:t>By incentivizing miners to verify the integrity of new crypto transactions before adding them to the distributed ledger that is blockchain, proof of work helps prevent double spending.</a:t>
            </a:r>
            <a:br>
              <a:rPr lang="en-US" dirty="0"/>
            </a:br>
            <a:endParaRPr lang="en-US" dirty="0"/>
          </a:p>
          <a:p>
            <a:br>
              <a:rPr lang="en-US" dirty="0"/>
            </a:b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1a655f80b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1a655f80b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1a655f80b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1a655f80b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1a655f80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1a655f80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1a655f80b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1a655f80b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1a655f80b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f1a655f80b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e6d0b64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e6d0b64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5e6d0b646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5e6d0b64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https://news.bitcoin.com/a-short-history-of-the-worlds-largest-bitcoin-mining-pools/</a:t>
            </a:r>
            <a:r>
              <a:rPr lang="en"/>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5e6d0b646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5e6d0b646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5e6d0b646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5e6d0b646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5e6d0b646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5e6d0b646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e6d0b646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e6d0b646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Proof-of-work is a central part of Bitcoin</a:t>
            </a:r>
            <a:endParaRPr/>
          </a:p>
          <a:p>
            <a:pPr marL="914400" lvl="1" indent="-298450" algn="l" rtl="0">
              <a:spcBef>
                <a:spcPts val="0"/>
              </a:spcBef>
              <a:spcAft>
                <a:spcPts val="0"/>
              </a:spcAft>
              <a:buSzPts val="1100"/>
              <a:buChar char="○"/>
            </a:pPr>
            <a:r>
              <a:rPr lang="en"/>
              <a:t>There is no way to remove the high power consumption from the Bitcoin protocol</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https://www.ft.com/content/1aecb2db-8f61-427c-a413-3b929291c8ac</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e6d0b646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e6d0b646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Article by Nick Weaver about stealing Bitcoin: </a:t>
            </a:r>
            <a:r>
              <a:rPr lang="en" u="sng">
                <a:solidFill>
                  <a:srgbClr val="0097A7"/>
                </a:solidFill>
                <a:hlinkClick r:id="rId3">
                  <a:extLst>
                    <a:ext uri="{A12FA001-AC4F-418D-AE19-62706E023703}">
                      <ahyp:hlinkClr xmlns:ahyp="http://schemas.microsoft.com/office/drawing/2018/hyperlinkcolor" val="tx"/>
                    </a:ext>
                  </a:extLst>
                </a:hlinkClick>
              </a:rPr>
              <a:t>http://www.buttcoinfoundation.org/how-to-make-money-with-bitcoin-in-10-easy-steps/</a:t>
            </a:r>
            <a:r>
              <a:rPr lang="en">
                <a:solidFill>
                  <a:schemeClr val="dk1"/>
                </a:solidFill>
              </a:rP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5e6d0b646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5e6d0b646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e6d0b646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e6d0b646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5e6d0b646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5e6d0b646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e6d0b646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e6d0b646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Nick's Iron Law of Blockchain: Blockchain solves exactly one problem: When someone says "you can solve X with Blockchain", they clearly don't know anything about X and should be ignored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5e6d0b646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5e6d0b646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5e6d0b646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5e6d0b646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e6d0b646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e6d0b646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e6d0b6464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e6d0b646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e6d0b646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e6d0b646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e6d0b646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e6d0b646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e6d0b646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e6d0b646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e6d0b6464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e6d0b646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e6d0b6464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e6d0b646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5e6d0b6464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5e6d0b646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a655f80b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a655f80b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5e6d0b646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5e6d0b646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1a655f80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1a655f80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1a655f80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1a655f80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1a655f80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1a655f80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1a655f80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1a655f80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114283"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Homework 2 due Sep.26</a:t>
            </a:r>
            <a:r>
              <a:rPr lang="en" baseline="30000" dirty="0"/>
              <a:t>th</a:t>
            </a:r>
            <a:r>
              <a:rPr lang="en" dirty="0"/>
              <a:t> (Tuesday)</a:t>
            </a:r>
          </a:p>
          <a:p>
            <a:pPr marL="114300" lvl="0" indent="0" algn="l" rtl="0">
              <a:spcBef>
                <a:spcPts val="0"/>
              </a:spcBef>
              <a:spcAft>
                <a:spcPts val="0"/>
              </a:spcAft>
              <a:buSzPts val="1800"/>
              <a:buNone/>
            </a:pPr>
            <a:endParaRPr lang="en" dirty="0"/>
          </a:p>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37" name="Google Shape;13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Construction: Each transaction has </a:t>
            </a:r>
            <a:r>
              <a:rPr lang="en" b="1"/>
              <a:t>inputs</a:t>
            </a:r>
            <a:r>
              <a:rPr lang="en"/>
              <a:t> (sources, where the money came from) and </a:t>
            </a:r>
            <a:r>
              <a:rPr lang="en" b="1"/>
              <a:t>outputs</a:t>
            </a:r>
            <a:r>
              <a:rPr lang="en"/>
              <a:t> (destinations, who currency is going to)</a:t>
            </a:r>
            <a:endParaRPr/>
          </a:p>
          <a:p>
            <a:pPr marL="914400" lvl="1" indent="-317500" algn="l" rtl="0">
              <a:spcBef>
                <a:spcPts val="0"/>
              </a:spcBef>
              <a:spcAft>
                <a:spcPts val="0"/>
              </a:spcAft>
              <a:buSzPts val="1400"/>
              <a:buChar char="○"/>
            </a:pPr>
            <a:r>
              <a:rPr lang="en"/>
              <a:t>Now, each party only needs to keep track of transactions where they received money (they were the output)</a:t>
            </a:r>
            <a:endParaRPr/>
          </a:p>
          <a:p>
            <a:pPr marL="914400" lvl="1" indent="-317500" algn="l" rtl="0">
              <a:spcBef>
                <a:spcPts val="0"/>
              </a:spcBef>
              <a:spcAft>
                <a:spcPts val="0"/>
              </a:spcAft>
              <a:buSzPts val="1400"/>
              <a:buChar char="○"/>
            </a:pPr>
            <a:r>
              <a:rPr lang="en"/>
              <a:t>Example: {“Using currency from TX 2 and TX 4, give 3 coins to </a:t>
            </a:r>
            <a:r>
              <a:rPr lang="en" i="1"/>
              <a:t>PK</a:t>
            </a:r>
            <a:r>
              <a:rPr lang="en" sz="900" i="1"/>
              <a:t>A</a:t>
            </a:r>
            <a:r>
              <a:rPr lang="en"/>
              <a:t> and 4 coins to </a:t>
            </a:r>
            <a:r>
              <a:rPr lang="en" i="1"/>
              <a:t>PK</a:t>
            </a:r>
            <a:r>
              <a:rPr lang="en" sz="900" i="1"/>
              <a:t>B</a:t>
            </a:r>
            <a:r>
              <a:rPr lang="en"/>
              <a:t>”}</a:t>
            </a:r>
            <a:r>
              <a:rPr lang="en" sz="900" i="1"/>
              <a:t>SK</a:t>
            </a:r>
            <a:r>
              <a:rPr lang="en" sz="600" i="1"/>
              <a:t>D</a:t>
            </a:r>
            <a:r>
              <a:rPr lang="en" sz="900" baseline="30000"/>
              <a:t>-1</a:t>
            </a:r>
            <a:endParaRPr/>
          </a:p>
          <a:p>
            <a:pPr marL="1371600" lvl="2" indent="-317500" algn="l" rtl="0">
              <a:spcBef>
                <a:spcPts val="0"/>
              </a:spcBef>
              <a:spcAft>
                <a:spcPts val="0"/>
              </a:spcAft>
              <a:buSzPts val="1400"/>
              <a:buChar char="■"/>
            </a:pPr>
            <a:r>
              <a:rPr lang="en"/>
              <a:t>TX 2 and TX 4 are now “spent” (used as an input), so we don’t need to keep track of it anymore</a:t>
            </a:r>
            <a:endParaRPr/>
          </a:p>
          <a:p>
            <a:pPr marL="1371600" lvl="2" indent="-317500" algn="l" rtl="0">
              <a:spcBef>
                <a:spcPts val="0"/>
              </a:spcBef>
              <a:spcAft>
                <a:spcPts val="0"/>
              </a:spcAft>
              <a:buSzPts val="1400"/>
              <a:buChar char="■"/>
            </a:pPr>
            <a:r>
              <a:rPr lang="en"/>
              <a:t>Alice and Bob now have an additional unspent transaction</a:t>
            </a:r>
            <a:endParaRPr/>
          </a:p>
          <a:p>
            <a:pPr marL="914400" lvl="1" indent="-317500" algn="l" rtl="0">
              <a:spcBef>
                <a:spcPts val="0"/>
              </a:spcBef>
              <a:spcAft>
                <a:spcPts val="0"/>
              </a:spcAft>
              <a:buSzPts val="1400"/>
              <a:buChar char="○"/>
            </a:pPr>
            <a:r>
              <a:rPr lang="en"/>
              <a:t>To validate a transaction </a:t>
            </a:r>
            <a:r>
              <a:rPr lang="en" i="1"/>
              <a:t>T</a:t>
            </a:r>
            <a:r>
              <a:rPr lang="en"/>
              <a:t> is unspent, check that no transaction after </a:t>
            </a:r>
            <a:r>
              <a:rPr lang="en" i="1"/>
              <a:t>T</a:t>
            </a:r>
            <a:r>
              <a:rPr lang="en"/>
              <a:t> uses </a:t>
            </a:r>
            <a:r>
              <a:rPr lang="en" i="1"/>
              <a:t>T</a:t>
            </a:r>
            <a:r>
              <a:rPr lang="en"/>
              <a:t> as an input</a:t>
            </a:r>
            <a:endParaRPr/>
          </a:p>
          <a:p>
            <a:pPr marL="914400" lvl="1" indent="-317500" algn="l" rtl="0">
              <a:spcBef>
                <a:spcPts val="0"/>
              </a:spcBef>
              <a:spcAft>
                <a:spcPts val="0"/>
              </a:spcAft>
              <a:buSzPts val="1400"/>
              <a:buChar char="○"/>
            </a:pPr>
            <a:r>
              <a:rPr lang="en"/>
              <a:t>Pay whatever change you have back to yourself </a:t>
            </a:r>
            <a:endParaRPr/>
          </a:p>
          <a:p>
            <a:pPr marL="1371600" lvl="2" indent="-317500" algn="l" rtl="0">
              <a:spcBef>
                <a:spcPts val="0"/>
              </a:spcBef>
              <a:spcAft>
                <a:spcPts val="0"/>
              </a:spcAft>
              <a:buSzPts val="1400"/>
              <a:buChar char="■"/>
            </a:pPr>
            <a:r>
              <a:rPr lang="en"/>
              <a:t>Example: From TX 2 and TX 4, Dave has received 10 coins in total</a:t>
            </a:r>
            <a:endParaRPr/>
          </a:p>
          <a:p>
            <a:pPr marL="1371600" lvl="2" indent="-317500" algn="l" rtl="0">
              <a:spcBef>
                <a:spcPts val="0"/>
              </a:spcBef>
              <a:spcAft>
                <a:spcPts val="0"/>
              </a:spcAft>
              <a:buSzPts val="1400"/>
              <a:buChar char="■"/>
            </a:pPr>
            <a:r>
              <a:rPr lang="en"/>
              <a:t>{“Using TX 2 and TX 4, give 3 coins to </a:t>
            </a:r>
            <a:r>
              <a:rPr lang="en" i="1"/>
              <a:t>PK</a:t>
            </a:r>
            <a:r>
              <a:rPr lang="en" sz="900" i="1"/>
              <a:t>A</a:t>
            </a:r>
            <a:r>
              <a:rPr lang="en"/>
              <a:t>, 4 coins to </a:t>
            </a:r>
            <a:r>
              <a:rPr lang="en" i="1"/>
              <a:t>PK</a:t>
            </a:r>
            <a:r>
              <a:rPr lang="en" sz="900" i="1"/>
              <a:t>B</a:t>
            </a:r>
            <a:r>
              <a:rPr lang="en"/>
              <a:t>, and 3 coins to </a:t>
            </a:r>
            <a:r>
              <a:rPr lang="en" i="1"/>
              <a:t>PK</a:t>
            </a:r>
            <a:r>
              <a:rPr lang="en" sz="900" i="1"/>
              <a:t>D</a:t>
            </a:r>
            <a:r>
              <a:rPr lang="en"/>
              <a:t>”}</a:t>
            </a:r>
            <a:r>
              <a:rPr lang="en" sz="900" i="1"/>
              <a:t>SK</a:t>
            </a:r>
            <a:r>
              <a:rPr lang="en" sz="600" i="1"/>
              <a:t>D</a:t>
            </a:r>
            <a:r>
              <a:rPr lang="en" sz="900" baseline="30000"/>
              <a:t>-1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43" name="Google Shape;143;p25"/>
          <p:cNvSpPr txBox="1"/>
          <p:nvPr/>
        </p:nvSpPr>
        <p:spPr>
          <a:xfrm>
            <a:off x="286050" y="3411825"/>
            <a:ext cx="8571900" cy="1639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AutoNum type="arabicPeriod"/>
            </a:pPr>
            <a:r>
              <a:rPr lang="en" i="1" dirty="0">
                <a:solidFill>
                  <a:schemeClr val="dk1"/>
                </a:solidFill>
              </a:rPr>
              <a:t>PK</a:t>
            </a:r>
            <a:r>
              <a:rPr lang="en" sz="900" i="1" dirty="0">
                <a:solidFill>
                  <a:schemeClr val="dk1"/>
                </a:solidFill>
              </a:rPr>
              <a:t>B</a:t>
            </a:r>
            <a:r>
              <a:rPr lang="en" dirty="0"/>
              <a:t> and </a:t>
            </a:r>
            <a:r>
              <a:rPr lang="en" i="1" dirty="0">
                <a:solidFill>
                  <a:schemeClr val="dk1"/>
                </a:solidFill>
              </a:rPr>
              <a:t>PK</a:t>
            </a:r>
            <a:r>
              <a:rPr lang="en" sz="900" i="1" dirty="0">
                <a:solidFill>
                  <a:schemeClr val="dk1"/>
                </a:solidFill>
              </a:rPr>
              <a:t>C</a:t>
            </a:r>
            <a:r>
              <a:rPr lang="en" dirty="0"/>
              <a:t> magically start with 5 coins.</a:t>
            </a:r>
            <a:endParaRPr dirty="0"/>
          </a:p>
          <a:p>
            <a:pPr marL="457200" lvl="0" indent="-317500" algn="l" rtl="0">
              <a:lnSpc>
                <a:spcPct val="115000"/>
              </a:lnSpc>
              <a:spcBef>
                <a:spcPts val="0"/>
              </a:spcBef>
              <a:spcAft>
                <a:spcPts val="0"/>
              </a:spcAft>
              <a:buSzPts val="1400"/>
              <a:buAutoNum type="arabicPeriod"/>
            </a:pPr>
            <a:r>
              <a:rPr lang="en" dirty="0">
                <a:solidFill>
                  <a:srgbClr val="1155CC"/>
                </a:solidFill>
              </a:rPr>
              <a:t>{“Using currency from TX 1, give 5 coins to </a:t>
            </a:r>
            <a:r>
              <a:rPr lang="en" i="1" dirty="0">
                <a:solidFill>
                  <a:srgbClr val="1155CC"/>
                </a:solidFill>
              </a:rPr>
              <a:t>PK</a:t>
            </a:r>
            <a:r>
              <a:rPr lang="en" sz="900" i="1" dirty="0">
                <a:solidFill>
                  <a:srgbClr val="1155CC"/>
                </a:solidFill>
              </a:rPr>
              <a:t>D</a:t>
            </a:r>
            <a:r>
              <a:rPr lang="en" dirty="0">
                <a:solidFill>
                  <a:srgbClr val="1155CC"/>
                </a:solidFill>
              </a:rPr>
              <a:t>.”}</a:t>
            </a:r>
            <a:r>
              <a:rPr lang="en" sz="900" i="1" dirty="0">
                <a:solidFill>
                  <a:srgbClr val="1155CC"/>
                </a:solidFill>
              </a:rPr>
              <a:t>SK</a:t>
            </a:r>
            <a:r>
              <a:rPr lang="en" sz="600" i="1" dirty="0">
                <a:solidFill>
                  <a:srgbClr val="1155CC"/>
                </a:solidFill>
              </a:rPr>
              <a:t>B</a:t>
            </a:r>
            <a:r>
              <a:rPr lang="en" sz="900" baseline="30000" dirty="0">
                <a:solidFill>
                  <a:srgbClr val="1155CC"/>
                </a:solidFill>
              </a:rPr>
              <a:t>-1</a:t>
            </a:r>
            <a:endParaRPr sz="900" baseline="30000" dirty="0"/>
          </a:p>
          <a:p>
            <a:pPr marL="457200" lvl="0" indent="-317500" algn="l" rtl="0">
              <a:lnSpc>
                <a:spcPct val="115000"/>
              </a:lnSpc>
              <a:spcBef>
                <a:spcPts val="0"/>
              </a:spcBef>
              <a:spcAft>
                <a:spcPts val="0"/>
              </a:spcAft>
              <a:buSzPts val="1400"/>
              <a:buAutoNum type="arabicPeriod"/>
            </a:pPr>
            <a:r>
              <a:rPr lang="en" dirty="0">
                <a:solidFill>
                  <a:srgbClr val="38761D"/>
                </a:solidFill>
              </a:rPr>
              <a:t>{“Using currency from TX 1, give 5 coins to </a:t>
            </a:r>
            <a:r>
              <a:rPr lang="en" i="1" dirty="0">
                <a:solidFill>
                  <a:srgbClr val="38761D"/>
                </a:solidFill>
              </a:rPr>
              <a:t>PK</a:t>
            </a:r>
            <a:r>
              <a:rPr lang="en" sz="900" i="1" dirty="0">
                <a:solidFill>
                  <a:srgbClr val="38761D"/>
                </a:solidFill>
              </a:rPr>
              <a:t>D</a:t>
            </a:r>
            <a:r>
              <a:rPr lang="en" dirty="0">
                <a:solidFill>
                  <a:srgbClr val="38761D"/>
                </a:solidFill>
              </a:rPr>
              <a:t>.”}</a:t>
            </a:r>
            <a:r>
              <a:rPr lang="en" sz="900" i="1" dirty="0">
                <a:solidFill>
                  <a:srgbClr val="38761D"/>
                </a:solidFill>
              </a:rPr>
              <a:t>SK</a:t>
            </a:r>
            <a:r>
              <a:rPr lang="en" sz="600" i="1" dirty="0">
                <a:solidFill>
                  <a:srgbClr val="38761D"/>
                </a:solidFill>
              </a:rPr>
              <a:t>C</a:t>
            </a:r>
            <a:r>
              <a:rPr lang="en" sz="900" baseline="30000" dirty="0">
                <a:solidFill>
                  <a:srgbClr val="38761D"/>
                </a:solidFill>
              </a:rPr>
              <a:t>-1</a:t>
            </a:r>
            <a:endParaRPr dirty="0">
              <a:solidFill>
                <a:srgbClr val="1155CC"/>
              </a:solidFill>
            </a:endParaRPr>
          </a:p>
          <a:p>
            <a:pPr marL="457200" lvl="0" indent="-317500" algn="l" rtl="0">
              <a:lnSpc>
                <a:spcPct val="115000"/>
              </a:lnSpc>
              <a:spcBef>
                <a:spcPts val="0"/>
              </a:spcBef>
              <a:spcAft>
                <a:spcPts val="0"/>
              </a:spcAft>
              <a:buSzPts val="1400"/>
              <a:buAutoNum type="arabicPeriod"/>
            </a:pPr>
            <a:r>
              <a:rPr lang="en" dirty="0">
                <a:solidFill>
                  <a:schemeClr val="dk1"/>
                </a:solidFill>
              </a:rPr>
              <a:t>{“Using currency from </a:t>
            </a:r>
            <a:r>
              <a:rPr lang="en" dirty="0">
                <a:solidFill>
                  <a:srgbClr val="1155CC"/>
                </a:solidFill>
              </a:rPr>
              <a:t>TX 2</a:t>
            </a:r>
            <a:r>
              <a:rPr lang="en" dirty="0">
                <a:solidFill>
                  <a:schemeClr val="dk1"/>
                </a:solidFill>
              </a:rPr>
              <a:t> and </a:t>
            </a:r>
            <a:r>
              <a:rPr lang="en" dirty="0">
                <a:solidFill>
                  <a:srgbClr val="38761D"/>
                </a:solidFill>
              </a:rPr>
              <a:t>TX 3</a:t>
            </a:r>
            <a:r>
              <a:rPr lang="en" dirty="0">
                <a:solidFill>
                  <a:schemeClr val="dk1"/>
                </a:solidFill>
              </a:rPr>
              <a:t>, give 3 coin to </a:t>
            </a:r>
            <a:r>
              <a:rPr lang="en" i="1" dirty="0">
                <a:solidFill>
                  <a:schemeClr val="dk1"/>
                </a:solidFill>
              </a:rPr>
              <a:t>PK</a:t>
            </a:r>
            <a:r>
              <a:rPr lang="en" sz="900" i="1" dirty="0">
                <a:solidFill>
                  <a:schemeClr val="dk1"/>
                </a:solidFill>
              </a:rPr>
              <a:t>A</a:t>
            </a:r>
            <a:r>
              <a:rPr lang="en" dirty="0">
                <a:solidFill>
                  <a:schemeClr val="dk1"/>
                </a:solidFill>
              </a:rPr>
              <a:t> and 4 coins to </a:t>
            </a:r>
            <a:r>
              <a:rPr lang="en" i="1" dirty="0">
                <a:solidFill>
                  <a:schemeClr val="dk1"/>
                </a:solidFill>
              </a:rPr>
              <a:t>PK</a:t>
            </a:r>
            <a:r>
              <a:rPr lang="en" sz="900" i="1" dirty="0">
                <a:solidFill>
                  <a:schemeClr val="dk1"/>
                </a:solidFill>
              </a:rPr>
              <a:t>B</a:t>
            </a:r>
            <a:r>
              <a:rPr lang="en" dirty="0">
                <a:solidFill>
                  <a:schemeClr val="dk1"/>
                </a:solidFill>
              </a:rPr>
              <a:t>, and 3 coins to </a:t>
            </a:r>
            <a:r>
              <a:rPr lang="en" i="1" dirty="0">
                <a:solidFill>
                  <a:schemeClr val="dk1"/>
                </a:solidFill>
              </a:rPr>
              <a:t>PK</a:t>
            </a:r>
            <a:r>
              <a:rPr lang="en" sz="900" i="1" dirty="0">
                <a:solidFill>
                  <a:schemeClr val="dk1"/>
                </a:solidFill>
              </a:rPr>
              <a:t>D</a:t>
            </a:r>
            <a:r>
              <a:rPr lang="en" dirty="0">
                <a:solidFill>
                  <a:schemeClr val="dk1"/>
                </a:solidFill>
              </a:rPr>
              <a:t>”}</a:t>
            </a:r>
            <a:r>
              <a:rPr lang="en" sz="900" i="1" dirty="0">
                <a:solidFill>
                  <a:schemeClr val="dk1"/>
                </a:solidFill>
              </a:rPr>
              <a:t>SK</a:t>
            </a:r>
            <a:r>
              <a:rPr lang="en" sz="600" i="1" dirty="0">
                <a:solidFill>
                  <a:schemeClr val="dk1"/>
                </a:solidFill>
              </a:rPr>
              <a:t>D</a:t>
            </a:r>
            <a:r>
              <a:rPr lang="en" sz="900" baseline="30000" dirty="0">
                <a:solidFill>
                  <a:schemeClr val="dk1"/>
                </a:solidFill>
              </a:rPr>
              <a:t>-1</a:t>
            </a:r>
            <a:endParaRPr sz="900" baseline="30000" dirty="0">
              <a:solidFill>
                <a:schemeClr val="dk1"/>
              </a:solidFill>
            </a:endParaRPr>
          </a:p>
          <a:p>
            <a:pPr marL="457200" lvl="0" indent="-317500" algn="l" rtl="0">
              <a:lnSpc>
                <a:spcPct val="115000"/>
              </a:lnSpc>
              <a:spcBef>
                <a:spcPts val="0"/>
              </a:spcBef>
              <a:spcAft>
                <a:spcPts val="0"/>
              </a:spcAft>
              <a:buSzPts val="1400"/>
              <a:buAutoNum type="arabicPeriod"/>
            </a:pPr>
            <a:r>
              <a:rPr lang="en" dirty="0">
                <a:solidFill>
                  <a:srgbClr val="CC0000"/>
                </a:solidFill>
              </a:rPr>
              <a:t>{“Using currency from TX 4, give 3 coin to </a:t>
            </a:r>
            <a:r>
              <a:rPr lang="en" i="1" dirty="0">
                <a:solidFill>
                  <a:srgbClr val="CC0000"/>
                </a:solidFill>
              </a:rPr>
              <a:t>PK</a:t>
            </a:r>
            <a:r>
              <a:rPr lang="en" sz="900" i="1" dirty="0">
                <a:solidFill>
                  <a:srgbClr val="CC0000"/>
                </a:solidFill>
              </a:rPr>
              <a:t>C</a:t>
            </a:r>
            <a:r>
              <a:rPr lang="en" dirty="0">
                <a:solidFill>
                  <a:srgbClr val="CC0000"/>
                </a:solidFill>
              </a:rPr>
              <a:t>.”}</a:t>
            </a:r>
            <a:r>
              <a:rPr lang="en" sz="900" i="1" dirty="0">
                <a:solidFill>
                  <a:srgbClr val="CC0000"/>
                </a:solidFill>
              </a:rPr>
              <a:t>SK</a:t>
            </a:r>
            <a:r>
              <a:rPr lang="en" sz="600" i="1" dirty="0">
                <a:solidFill>
                  <a:srgbClr val="CC0000"/>
                </a:solidFill>
              </a:rPr>
              <a:t>A</a:t>
            </a:r>
            <a:r>
              <a:rPr lang="en" sz="900" baseline="30000" dirty="0">
                <a:solidFill>
                  <a:srgbClr val="CC0000"/>
                </a:solidFill>
              </a:rPr>
              <a:t>-1</a:t>
            </a:r>
            <a:endParaRPr sz="900" baseline="30000" dirty="0">
              <a:solidFill>
                <a:srgbClr val="CC0000"/>
              </a:solidFill>
            </a:endParaRPr>
          </a:p>
          <a:p>
            <a:pPr marL="457200" lvl="0" indent="-317500" algn="l" rtl="0">
              <a:lnSpc>
                <a:spcPct val="115000"/>
              </a:lnSpc>
              <a:spcBef>
                <a:spcPts val="0"/>
              </a:spcBef>
              <a:spcAft>
                <a:spcPts val="0"/>
              </a:spcAft>
              <a:buSzPts val="1400"/>
              <a:buAutoNum type="arabicPeriod"/>
            </a:pPr>
            <a:r>
              <a:rPr lang="en" dirty="0">
                <a:solidFill>
                  <a:srgbClr val="CC0000"/>
                </a:solidFill>
              </a:rPr>
              <a:t>{“Using currency from TX 4, give 4 coins to </a:t>
            </a:r>
            <a:r>
              <a:rPr lang="en" i="1" dirty="0">
                <a:solidFill>
                  <a:srgbClr val="CC0000"/>
                </a:solidFill>
              </a:rPr>
              <a:t>PK</a:t>
            </a:r>
            <a:r>
              <a:rPr lang="en" sz="900" i="1" dirty="0">
                <a:solidFill>
                  <a:srgbClr val="CC0000"/>
                </a:solidFill>
              </a:rPr>
              <a:t>D</a:t>
            </a:r>
            <a:r>
              <a:rPr lang="en" dirty="0">
                <a:solidFill>
                  <a:srgbClr val="CC0000"/>
                </a:solidFill>
              </a:rPr>
              <a:t>.”}</a:t>
            </a:r>
            <a:r>
              <a:rPr lang="en" sz="900" i="1" dirty="0">
                <a:solidFill>
                  <a:srgbClr val="CC0000"/>
                </a:solidFill>
              </a:rPr>
              <a:t>SK</a:t>
            </a:r>
            <a:r>
              <a:rPr lang="en" sz="600" i="1" dirty="0">
                <a:solidFill>
                  <a:srgbClr val="CC0000"/>
                </a:solidFill>
              </a:rPr>
              <a:t>B</a:t>
            </a:r>
            <a:r>
              <a:rPr lang="en" sz="900" baseline="30000" dirty="0">
                <a:solidFill>
                  <a:srgbClr val="CC0000"/>
                </a:solidFill>
              </a:rPr>
              <a:t>-1</a:t>
            </a:r>
            <a:endParaRPr dirty="0"/>
          </a:p>
        </p:txBody>
      </p:sp>
      <p:sp>
        <p:nvSpPr>
          <p:cNvPr id="144" name="Google Shape;144;p25"/>
          <p:cNvSpPr txBox="1"/>
          <p:nvPr/>
        </p:nvSpPr>
        <p:spPr>
          <a:xfrm>
            <a:off x="3084750" y="3050425"/>
            <a:ext cx="297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The Ledger v2</a:t>
            </a:r>
            <a:endParaRPr i="1"/>
          </a:p>
        </p:txBody>
      </p:sp>
      <p:graphicFrame>
        <p:nvGraphicFramePr>
          <p:cNvPr id="145" name="Google Shape;145;p25"/>
          <p:cNvGraphicFramePr/>
          <p:nvPr/>
        </p:nvGraphicFramePr>
        <p:xfrm>
          <a:off x="21832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1155CC"/>
                          </a:solidFill>
                        </a:rPr>
                        <a:t>TX2 (by </a:t>
                      </a:r>
                      <a:r>
                        <a:rPr lang="en" i="1">
                          <a:solidFill>
                            <a:srgbClr val="1155CC"/>
                          </a:solidFill>
                        </a:rPr>
                        <a:t>PK</a:t>
                      </a:r>
                      <a:r>
                        <a:rPr lang="en" sz="900" i="1">
                          <a:solidFill>
                            <a:srgbClr val="1155CC"/>
                          </a:solidFill>
                        </a:rPr>
                        <a:t>B</a:t>
                      </a:r>
                      <a:r>
                        <a:rPr lang="en">
                          <a:solidFill>
                            <a:srgbClr val="1155CC"/>
                          </a:solidFill>
                        </a:rPr>
                        <a:t>)</a:t>
                      </a:r>
                      <a:endParaRPr>
                        <a:solidFill>
                          <a:srgbClr val="1155CC"/>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1155CC"/>
                          </a:solidFill>
                        </a:rPr>
                        <a:t>Inputs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a:solidFill>
                            <a:srgbClr val="1155CC"/>
                          </a:solidFill>
                        </a:rPr>
                        <a:t>TX1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1155CC"/>
                          </a:solidFill>
                        </a:rPr>
                        <a:t>Outputs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i="1">
                          <a:solidFill>
                            <a:srgbClr val="1155CC"/>
                          </a:solidFill>
                        </a:rPr>
                        <a:t>PK</a:t>
                      </a:r>
                      <a:r>
                        <a:rPr lang="en" sz="900" i="1">
                          <a:solidFill>
                            <a:srgbClr val="1155CC"/>
                          </a:solidFill>
                        </a:rPr>
                        <a:t>D</a:t>
                      </a:r>
                      <a:r>
                        <a:rPr lang="en">
                          <a:solidFill>
                            <a:srgbClr val="1155CC"/>
                          </a:solidFill>
                        </a:rPr>
                        <a:t> (5 coins)</a:t>
                      </a:r>
                      <a:endParaRPr>
                        <a:solidFill>
                          <a:srgbClr val="1155CC"/>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46" name="Google Shape;146;p25"/>
          <p:cNvGraphicFramePr/>
          <p:nvPr/>
        </p:nvGraphicFramePr>
        <p:xfrm>
          <a:off x="21832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38761D"/>
                          </a:solidFill>
                        </a:rPr>
                        <a:t>TX3 (by </a:t>
                      </a:r>
                      <a:r>
                        <a:rPr lang="en" i="1">
                          <a:solidFill>
                            <a:srgbClr val="38761D"/>
                          </a:solidFill>
                        </a:rPr>
                        <a:t>PK</a:t>
                      </a:r>
                      <a:r>
                        <a:rPr lang="en" sz="900" i="1">
                          <a:solidFill>
                            <a:srgbClr val="38761D"/>
                          </a:solidFill>
                        </a:rPr>
                        <a:t>C</a:t>
                      </a:r>
                      <a:r>
                        <a:rPr lang="en">
                          <a:solidFill>
                            <a:srgbClr val="38761D"/>
                          </a:solidFill>
                        </a:rPr>
                        <a:t>)</a:t>
                      </a:r>
                      <a:endParaRPr>
                        <a:solidFill>
                          <a:srgbClr val="38761D"/>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38761D"/>
                          </a:solidFill>
                        </a:rPr>
                        <a:t>Inputs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a:solidFill>
                            <a:srgbClr val="38761D"/>
                          </a:solidFill>
                        </a:rPr>
                        <a:t>TX1 (5 coins)</a:t>
                      </a:r>
                      <a:endParaRPr>
                        <a:solidFill>
                          <a:srgbClr val="38761D"/>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38761D"/>
                          </a:solidFill>
                        </a:rPr>
                        <a:t>Outputs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i="1">
                          <a:solidFill>
                            <a:srgbClr val="38761D"/>
                          </a:solidFill>
                        </a:rPr>
                        <a:t>PK</a:t>
                      </a:r>
                      <a:r>
                        <a:rPr lang="en" sz="900" i="1">
                          <a:solidFill>
                            <a:srgbClr val="38761D"/>
                          </a:solidFill>
                        </a:rPr>
                        <a:t>D</a:t>
                      </a:r>
                      <a:r>
                        <a:rPr lang="en">
                          <a:solidFill>
                            <a:srgbClr val="38761D"/>
                          </a:solidFill>
                        </a:rPr>
                        <a:t> (5 coins)</a:t>
                      </a:r>
                      <a:endParaRPr>
                        <a:solidFill>
                          <a:srgbClr val="38761D"/>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47" name="Google Shape;147;p25"/>
          <p:cNvGraphicFramePr/>
          <p:nvPr/>
        </p:nvGraphicFramePr>
        <p:xfrm>
          <a:off x="3268313" y="1315250"/>
          <a:ext cx="2607375" cy="1609260"/>
        </p:xfrm>
        <a:graphic>
          <a:graphicData uri="http://schemas.openxmlformats.org/drawingml/2006/table">
            <a:tbl>
              <a:tblPr>
                <a:noFill/>
                <a:tableStyleId>{551D31E4-1F9E-42FA-9A50-5AD11F926841}</a:tableStyleId>
              </a:tblPr>
              <a:tblGrid>
                <a:gridCol w="1172650">
                  <a:extLst>
                    <a:ext uri="{9D8B030D-6E8A-4147-A177-3AD203B41FA5}">
                      <a16:colId xmlns:a16="http://schemas.microsoft.com/office/drawing/2014/main" val="20000"/>
                    </a:ext>
                  </a:extLst>
                </a:gridCol>
                <a:gridCol w="1434725">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chemeClr val="dk1"/>
                          </a:solidFill>
                        </a:rPr>
                        <a:t>TX4 (by </a:t>
                      </a:r>
                      <a:r>
                        <a:rPr lang="en" i="1">
                          <a:solidFill>
                            <a:schemeClr val="dk1"/>
                          </a:solidFill>
                        </a:rPr>
                        <a:t>PK</a:t>
                      </a:r>
                      <a:r>
                        <a:rPr lang="en" sz="900" i="1">
                          <a:solidFill>
                            <a:schemeClr val="dk1"/>
                          </a:solidFill>
                        </a:rPr>
                        <a:t>D</a:t>
                      </a:r>
                      <a:r>
                        <a:rPr lang="en">
                          <a:solidFill>
                            <a:schemeClr val="dk1"/>
                          </a:solidFill>
                        </a:rPr>
                        <a:t>)</a:t>
                      </a:r>
                      <a:endParaRPr>
                        <a:solidFill>
                          <a:schemeClr val="dk1"/>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rowSpan="2">
                  <a:txBody>
                    <a:bodyPr/>
                    <a:lstStyle/>
                    <a:p>
                      <a:pPr marL="0" lvl="0" indent="0" algn="l" rtl="0">
                        <a:spcBef>
                          <a:spcPts val="0"/>
                        </a:spcBef>
                        <a:spcAft>
                          <a:spcPts val="0"/>
                        </a:spcAft>
                        <a:buNone/>
                      </a:pPr>
                      <a:r>
                        <a:rPr lang="en">
                          <a:solidFill>
                            <a:schemeClr val="dk1"/>
                          </a:solidFill>
                        </a:rPr>
                        <a:t>Inputs</a:t>
                      </a:r>
                      <a:endParaRPr>
                        <a:solidFill>
                          <a:schemeClr val="dk1"/>
                        </a:solidFill>
                      </a:endParaRPr>
                    </a:p>
                  </a:txBody>
                  <a:tcPr marL="91425" marR="91425" marT="27425" marB="27425" anchor="ctr"/>
                </a:tc>
                <a:tc>
                  <a:txBody>
                    <a:bodyPr/>
                    <a:lstStyle/>
                    <a:p>
                      <a:pPr marL="0" lvl="0" indent="0" algn="l" rtl="0">
                        <a:spcBef>
                          <a:spcPts val="0"/>
                        </a:spcBef>
                        <a:spcAft>
                          <a:spcPts val="0"/>
                        </a:spcAft>
                        <a:buNone/>
                      </a:pPr>
                      <a:r>
                        <a:rPr lang="en">
                          <a:solidFill>
                            <a:srgbClr val="1155CC"/>
                          </a:solidFill>
                        </a:rPr>
                        <a:t>TX2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231350">
                <a:tc vMerge="1">
                  <a:txBody>
                    <a:bodyPr/>
                    <a:lstStyle/>
                    <a:p>
                      <a:endParaRPr lang="en-US"/>
                    </a:p>
                  </a:txBody>
                  <a:tcPr/>
                </a:tc>
                <a:tc>
                  <a:txBody>
                    <a:bodyPr/>
                    <a:lstStyle/>
                    <a:p>
                      <a:pPr marL="0" lvl="0" indent="0" algn="l" rtl="0">
                        <a:spcBef>
                          <a:spcPts val="0"/>
                        </a:spcBef>
                        <a:spcAft>
                          <a:spcPts val="0"/>
                        </a:spcAft>
                        <a:buNone/>
                      </a:pPr>
                      <a:r>
                        <a:rPr lang="en">
                          <a:solidFill>
                            <a:srgbClr val="38761D"/>
                          </a:solidFill>
                        </a:rPr>
                        <a:t>TX3 (5 coins)</a:t>
                      </a:r>
                      <a:endParaRPr>
                        <a:solidFill>
                          <a:srgbClr val="38761D"/>
                        </a:solidFill>
                      </a:endParaRPr>
                    </a:p>
                  </a:txBody>
                  <a:tcPr marL="91425" marR="91425" marT="27425" marB="27425"/>
                </a:tc>
                <a:extLst>
                  <a:ext uri="{0D108BD9-81ED-4DB2-BD59-A6C34878D82A}">
                    <a16:rowId xmlns:a16="http://schemas.microsoft.com/office/drawing/2014/main" val="10002"/>
                  </a:ext>
                </a:extLst>
              </a:tr>
              <a:tr h="182875">
                <a:tc rowSpan="3">
                  <a:txBody>
                    <a:bodyPr/>
                    <a:lstStyle/>
                    <a:p>
                      <a:pPr marL="0" lvl="0" indent="0" algn="l" rtl="0">
                        <a:spcBef>
                          <a:spcPts val="0"/>
                        </a:spcBef>
                        <a:spcAft>
                          <a:spcPts val="0"/>
                        </a:spcAft>
                        <a:buNone/>
                      </a:pPr>
                      <a:r>
                        <a:rPr lang="en">
                          <a:solidFill>
                            <a:schemeClr val="dk1"/>
                          </a:solidFill>
                        </a:rPr>
                        <a:t>Outputs</a:t>
                      </a:r>
                      <a:endParaRPr>
                        <a:solidFill>
                          <a:schemeClr val="dk1"/>
                        </a:solidFill>
                      </a:endParaRPr>
                    </a:p>
                  </a:txBody>
                  <a:tcPr marL="91425" marR="91425" marT="27425" marB="27425" anchor="ct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A</a:t>
                      </a:r>
                      <a:r>
                        <a:rPr lang="en">
                          <a:solidFill>
                            <a:schemeClr val="dk1"/>
                          </a:solidFill>
                        </a:rPr>
                        <a:t> (3 coin)</a:t>
                      </a:r>
                      <a:endParaRPr>
                        <a:solidFill>
                          <a:schemeClr val="dk1"/>
                        </a:solidFill>
                      </a:endParaRPr>
                    </a:p>
                  </a:txBody>
                  <a:tcPr marL="91425" marR="91425" marT="27425" marB="27425"/>
                </a:tc>
                <a:extLst>
                  <a:ext uri="{0D108BD9-81ED-4DB2-BD59-A6C34878D82A}">
                    <a16:rowId xmlns:a16="http://schemas.microsoft.com/office/drawing/2014/main" val="10003"/>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B</a:t>
                      </a:r>
                      <a:r>
                        <a:rPr lang="en">
                          <a:solidFill>
                            <a:schemeClr val="dk1"/>
                          </a:solidFill>
                        </a:rPr>
                        <a:t> (4 coins)</a:t>
                      </a:r>
                      <a:endParaRPr i="1">
                        <a:solidFill>
                          <a:schemeClr val="dk1"/>
                        </a:solidFill>
                      </a:endParaRPr>
                    </a:p>
                  </a:txBody>
                  <a:tcPr marL="91425" marR="91425" marT="27425" marB="27425"/>
                </a:tc>
                <a:extLst>
                  <a:ext uri="{0D108BD9-81ED-4DB2-BD59-A6C34878D82A}">
                    <a16:rowId xmlns:a16="http://schemas.microsoft.com/office/drawing/2014/main" val="10004"/>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D</a:t>
                      </a:r>
                      <a:r>
                        <a:rPr lang="en">
                          <a:solidFill>
                            <a:schemeClr val="dk1"/>
                          </a:solidFill>
                        </a:rPr>
                        <a:t> (3 coins)</a:t>
                      </a:r>
                      <a:endParaRPr i="1">
                        <a:solidFill>
                          <a:schemeClr val="dk1"/>
                        </a:solidFill>
                      </a:endParaRPr>
                    </a:p>
                  </a:txBody>
                  <a:tcPr marL="91425" marR="91425" marT="27425" marB="27425"/>
                </a:tc>
                <a:extLst>
                  <a:ext uri="{0D108BD9-81ED-4DB2-BD59-A6C34878D82A}">
                    <a16:rowId xmlns:a16="http://schemas.microsoft.com/office/drawing/2014/main" val="10005"/>
                  </a:ext>
                </a:extLst>
              </a:tr>
            </a:tbl>
          </a:graphicData>
        </a:graphic>
      </p:graphicFrame>
      <p:cxnSp>
        <p:nvCxnSpPr>
          <p:cNvPr id="148" name="Google Shape;148;p25"/>
          <p:cNvCxnSpPr/>
          <p:nvPr/>
        </p:nvCxnSpPr>
        <p:spPr>
          <a:xfrm rot="10800000" flipH="1">
            <a:off x="2572375" y="1774625"/>
            <a:ext cx="675900" cy="222900"/>
          </a:xfrm>
          <a:prstGeom prst="straightConnector1">
            <a:avLst/>
          </a:prstGeom>
          <a:noFill/>
          <a:ln w="19050" cap="flat" cmpd="sng">
            <a:solidFill>
              <a:srgbClr val="1155CC"/>
            </a:solidFill>
            <a:prstDash val="solid"/>
            <a:round/>
            <a:headEnd type="none" w="med" len="med"/>
            <a:tailEnd type="triangle" w="med" len="med"/>
          </a:ln>
        </p:spPr>
      </p:cxnSp>
      <p:cxnSp>
        <p:nvCxnSpPr>
          <p:cNvPr id="149" name="Google Shape;149;p25"/>
          <p:cNvCxnSpPr/>
          <p:nvPr/>
        </p:nvCxnSpPr>
        <p:spPr>
          <a:xfrm rot="10800000" flipH="1">
            <a:off x="2572375" y="1949125"/>
            <a:ext cx="685800" cy="1002900"/>
          </a:xfrm>
          <a:prstGeom prst="straightConnector1">
            <a:avLst/>
          </a:prstGeom>
          <a:noFill/>
          <a:ln w="19050" cap="flat" cmpd="sng">
            <a:solidFill>
              <a:srgbClr val="38761D"/>
            </a:solidFill>
            <a:prstDash val="solid"/>
            <a:round/>
            <a:headEnd type="none" w="med" len="med"/>
            <a:tailEnd type="triangle" w="med" len="med"/>
          </a:ln>
        </p:spPr>
      </p:cxnSp>
      <p:graphicFrame>
        <p:nvGraphicFramePr>
          <p:cNvPr id="150" name="Google Shape;150;p25"/>
          <p:cNvGraphicFramePr/>
          <p:nvPr/>
        </p:nvGraphicFramePr>
        <p:xfrm>
          <a:off x="651237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TX5 (by </a:t>
                      </a:r>
                      <a:r>
                        <a:rPr lang="en" i="1">
                          <a:solidFill>
                            <a:srgbClr val="CC0000"/>
                          </a:solidFill>
                        </a:rPr>
                        <a:t>PK</a:t>
                      </a:r>
                      <a:r>
                        <a:rPr lang="en" sz="900" i="1">
                          <a:solidFill>
                            <a:srgbClr val="CC0000"/>
                          </a:solidFill>
                        </a:rPr>
                        <a:t>A</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(3 coin)</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C</a:t>
                      </a:r>
                      <a:r>
                        <a:rPr lang="en">
                          <a:solidFill>
                            <a:srgbClr val="CC0000"/>
                          </a:solidFill>
                        </a:rPr>
                        <a:t> (3 coin)</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51" name="Google Shape;151;p25"/>
          <p:cNvGraphicFramePr/>
          <p:nvPr/>
        </p:nvGraphicFramePr>
        <p:xfrm>
          <a:off x="651237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TX6 (by </a:t>
                      </a:r>
                      <a:r>
                        <a:rPr lang="en" i="1">
                          <a:solidFill>
                            <a:srgbClr val="CC0000"/>
                          </a:solidFill>
                        </a:rPr>
                        <a:t>PK</a:t>
                      </a:r>
                      <a:r>
                        <a:rPr lang="en" sz="900" i="1">
                          <a:solidFill>
                            <a:srgbClr val="CC0000"/>
                          </a:solidFill>
                        </a:rPr>
                        <a:t>B</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(4 coins)</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D</a:t>
                      </a:r>
                      <a:r>
                        <a:rPr lang="en">
                          <a:solidFill>
                            <a:srgbClr val="CC0000"/>
                          </a:solidFill>
                        </a:rPr>
                        <a:t> (4 coins)</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cxnSp>
        <p:nvCxnSpPr>
          <p:cNvPr id="152" name="Google Shape;152;p25"/>
          <p:cNvCxnSpPr/>
          <p:nvPr/>
        </p:nvCxnSpPr>
        <p:spPr>
          <a:xfrm rot="10800000" flipH="1">
            <a:off x="5875700" y="1726150"/>
            <a:ext cx="621000" cy="551100"/>
          </a:xfrm>
          <a:prstGeom prst="straightConnector1">
            <a:avLst/>
          </a:prstGeom>
          <a:noFill/>
          <a:ln w="19050" cap="flat" cmpd="sng">
            <a:solidFill>
              <a:srgbClr val="CC0000"/>
            </a:solidFill>
            <a:prstDash val="solid"/>
            <a:round/>
            <a:headEnd type="none" w="med" len="med"/>
            <a:tailEnd type="triangle" w="med" len="med"/>
          </a:ln>
        </p:spPr>
      </p:cxnSp>
      <p:cxnSp>
        <p:nvCxnSpPr>
          <p:cNvPr id="153" name="Google Shape;153;p25"/>
          <p:cNvCxnSpPr/>
          <p:nvPr/>
        </p:nvCxnSpPr>
        <p:spPr>
          <a:xfrm>
            <a:off x="5885850" y="2548625"/>
            <a:ext cx="640200" cy="108300"/>
          </a:xfrm>
          <a:prstGeom prst="straightConnector1">
            <a:avLst/>
          </a:prstGeom>
          <a:noFill/>
          <a:ln w="19050" cap="flat" cmpd="sng">
            <a:solidFill>
              <a:srgbClr val="CC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cxnSp>
        <p:nvCxnSpPr>
          <p:cNvPr id="158" name="Google Shape;158;p26"/>
          <p:cNvCxnSpPr/>
          <p:nvPr/>
        </p:nvCxnSpPr>
        <p:spPr>
          <a:xfrm rot="10800000">
            <a:off x="5388550" y="3002475"/>
            <a:ext cx="0" cy="614400"/>
          </a:xfrm>
          <a:prstGeom prst="straightConnector1">
            <a:avLst/>
          </a:prstGeom>
          <a:noFill/>
          <a:ln w="19050" cap="flat" cmpd="sng">
            <a:solidFill>
              <a:schemeClr val="dk2"/>
            </a:solidFill>
            <a:prstDash val="solid"/>
            <a:round/>
            <a:headEnd type="none" w="med" len="med"/>
            <a:tailEnd type="triangle" w="med" len="med"/>
          </a:ln>
        </p:spPr>
      </p:cxnSp>
      <p:sp>
        <p:nvSpPr>
          <p:cNvPr id="159" name="Google Shape;15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60" name="Google Shape;160;p26"/>
          <p:cNvSpPr txBox="1"/>
          <p:nvPr/>
        </p:nvSpPr>
        <p:spPr>
          <a:xfrm>
            <a:off x="4724400" y="3297475"/>
            <a:ext cx="37602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In each transaction, the total input currency is equal* to the total output currency.</a:t>
            </a:r>
            <a:endParaRPr/>
          </a:p>
        </p:txBody>
      </p:sp>
      <p:sp>
        <p:nvSpPr>
          <p:cNvPr id="161" name="Google Shape;161;p26"/>
          <p:cNvSpPr txBox="1"/>
          <p:nvPr/>
        </p:nvSpPr>
        <p:spPr>
          <a:xfrm>
            <a:off x="4838025" y="3837725"/>
            <a:ext cx="22488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In TX 4, 5 + 5 = 3 + 4 + 3</a:t>
            </a:r>
            <a:endParaRPr/>
          </a:p>
        </p:txBody>
      </p:sp>
      <p:cxnSp>
        <p:nvCxnSpPr>
          <p:cNvPr id="162" name="Google Shape;162;p26"/>
          <p:cNvCxnSpPr/>
          <p:nvPr/>
        </p:nvCxnSpPr>
        <p:spPr>
          <a:xfrm rot="10800000">
            <a:off x="2835575" y="2905325"/>
            <a:ext cx="0" cy="614400"/>
          </a:xfrm>
          <a:prstGeom prst="straightConnector1">
            <a:avLst/>
          </a:prstGeom>
          <a:noFill/>
          <a:ln w="19050" cap="flat" cmpd="sng">
            <a:solidFill>
              <a:schemeClr val="dk2"/>
            </a:solidFill>
            <a:prstDash val="solid"/>
            <a:round/>
            <a:headEnd type="none" w="med" len="med"/>
            <a:tailEnd type="triangle" w="med" len="med"/>
          </a:ln>
        </p:spPr>
      </p:cxnSp>
      <p:sp>
        <p:nvSpPr>
          <p:cNvPr id="163" name="Google Shape;163;p26"/>
          <p:cNvSpPr txBox="1"/>
          <p:nvPr/>
        </p:nvSpPr>
        <p:spPr>
          <a:xfrm>
            <a:off x="378175" y="3365550"/>
            <a:ext cx="2890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Each transaction must identify a valid source of currency by referencing a past transaction.</a:t>
            </a:r>
            <a:endParaRPr/>
          </a:p>
        </p:txBody>
      </p:sp>
      <p:sp>
        <p:nvSpPr>
          <p:cNvPr id="164" name="Google Shape;164;p26"/>
          <p:cNvSpPr txBox="1"/>
          <p:nvPr/>
        </p:nvSpPr>
        <p:spPr>
          <a:xfrm>
            <a:off x="520875" y="4124850"/>
            <a:ext cx="37602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We must also verify that no other transaction has already claimed this input.</a:t>
            </a:r>
            <a:endParaRPr/>
          </a:p>
        </p:txBody>
      </p:sp>
      <p:sp>
        <p:nvSpPr>
          <p:cNvPr id="165" name="Google Shape;165;p26"/>
          <p:cNvSpPr txBox="1"/>
          <p:nvPr/>
        </p:nvSpPr>
        <p:spPr>
          <a:xfrm>
            <a:off x="4903700" y="4209575"/>
            <a:ext cx="32997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Leftover money is returned to the sender. </a:t>
            </a:r>
            <a:r>
              <a:rPr lang="en" i="1" dirty="0">
                <a:solidFill>
                  <a:schemeClr val="dk1"/>
                </a:solidFill>
              </a:rPr>
              <a:t>PK</a:t>
            </a:r>
            <a:r>
              <a:rPr lang="en" sz="900" i="1" dirty="0">
                <a:solidFill>
                  <a:schemeClr val="dk1"/>
                </a:solidFill>
              </a:rPr>
              <a:t>D</a:t>
            </a:r>
            <a:r>
              <a:rPr lang="en" dirty="0">
                <a:solidFill>
                  <a:schemeClr val="dk1"/>
                </a:solidFill>
              </a:rPr>
              <a:t> spent 7 coins and sent the remaining 3 back to himself.</a:t>
            </a:r>
            <a:endParaRPr dirty="0"/>
          </a:p>
        </p:txBody>
      </p:sp>
      <p:graphicFrame>
        <p:nvGraphicFramePr>
          <p:cNvPr id="166" name="Google Shape;166;p26"/>
          <p:cNvGraphicFramePr/>
          <p:nvPr/>
        </p:nvGraphicFramePr>
        <p:xfrm>
          <a:off x="21832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1155CC"/>
                          </a:solidFill>
                        </a:rPr>
                        <a:t>TX2 (by </a:t>
                      </a:r>
                      <a:r>
                        <a:rPr lang="en" i="1">
                          <a:solidFill>
                            <a:srgbClr val="1155CC"/>
                          </a:solidFill>
                        </a:rPr>
                        <a:t>PK</a:t>
                      </a:r>
                      <a:r>
                        <a:rPr lang="en" sz="900" i="1">
                          <a:solidFill>
                            <a:srgbClr val="1155CC"/>
                          </a:solidFill>
                        </a:rPr>
                        <a:t>B</a:t>
                      </a:r>
                      <a:r>
                        <a:rPr lang="en">
                          <a:solidFill>
                            <a:srgbClr val="1155CC"/>
                          </a:solidFill>
                        </a:rPr>
                        <a:t>)</a:t>
                      </a:r>
                      <a:endParaRPr>
                        <a:solidFill>
                          <a:srgbClr val="1155CC"/>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1155CC"/>
                          </a:solidFill>
                        </a:rPr>
                        <a:t>Inputs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a:solidFill>
                            <a:srgbClr val="1155CC"/>
                          </a:solidFill>
                        </a:rPr>
                        <a:t>TX1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1155CC"/>
                          </a:solidFill>
                        </a:rPr>
                        <a:t>Outputs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i="1">
                          <a:solidFill>
                            <a:srgbClr val="1155CC"/>
                          </a:solidFill>
                        </a:rPr>
                        <a:t>PK</a:t>
                      </a:r>
                      <a:r>
                        <a:rPr lang="en" sz="900" i="1">
                          <a:solidFill>
                            <a:srgbClr val="1155CC"/>
                          </a:solidFill>
                        </a:rPr>
                        <a:t>D</a:t>
                      </a:r>
                      <a:r>
                        <a:rPr lang="en">
                          <a:solidFill>
                            <a:srgbClr val="1155CC"/>
                          </a:solidFill>
                        </a:rPr>
                        <a:t> (5 coins)</a:t>
                      </a:r>
                      <a:endParaRPr>
                        <a:solidFill>
                          <a:srgbClr val="1155CC"/>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67" name="Google Shape;167;p26"/>
          <p:cNvGraphicFramePr/>
          <p:nvPr/>
        </p:nvGraphicFramePr>
        <p:xfrm>
          <a:off x="21832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38761D"/>
                          </a:solidFill>
                        </a:rPr>
                        <a:t>TX3 (by </a:t>
                      </a:r>
                      <a:r>
                        <a:rPr lang="en" i="1">
                          <a:solidFill>
                            <a:srgbClr val="38761D"/>
                          </a:solidFill>
                        </a:rPr>
                        <a:t>PK</a:t>
                      </a:r>
                      <a:r>
                        <a:rPr lang="en" sz="900" i="1">
                          <a:solidFill>
                            <a:srgbClr val="38761D"/>
                          </a:solidFill>
                        </a:rPr>
                        <a:t>C</a:t>
                      </a:r>
                      <a:r>
                        <a:rPr lang="en">
                          <a:solidFill>
                            <a:srgbClr val="38761D"/>
                          </a:solidFill>
                        </a:rPr>
                        <a:t>)</a:t>
                      </a:r>
                      <a:endParaRPr>
                        <a:solidFill>
                          <a:srgbClr val="38761D"/>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38761D"/>
                          </a:solidFill>
                        </a:rPr>
                        <a:t>Inputs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a:solidFill>
                            <a:srgbClr val="38761D"/>
                          </a:solidFill>
                        </a:rPr>
                        <a:t>TX1 (5 coins)</a:t>
                      </a:r>
                      <a:endParaRPr>
                        <a:solidFill>
                          <a:srgbClr val="38761D"/>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38761D"/>
                          </a:solidFill>
                        </a:rPr>
                        <a:t>Outputs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i="1">
                          <a:solidFill>
                            <a:srgbClr val="38761D"/>
                          </a:solidFill>
                        </a:rPr>
                        <a:t>PK</a:t>
                      </a:r>
                      <a:r>
                        <a:rPr lang="en" sz="900" i="1">
                          <a:solidFill>
                            <a:srgbClr val="38761D"/>
                          </a:solidFill>
                        </a:rPr>
                        <a:t>D</a:t>
                      </a:r>
                      <a:r>
                        <a:rPr lang="en">
                          <a:solidFill>
                            <a:srgbClr val="38761D"/>
                          </a:solidFill>
                        </a:rPr>
                        <a:t> (5 coins)</a:t>
                      </a:r>
                      <a:endParaRPr>
                        <a:solidFill>
                          <a:srgbClr val="38761D"/>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68" name="Google Shape;168;p26"/>
          <p:cNvGraphicFramePr/>
          <p:nvPr/>
        </p:nvGraphicFramePr>
        <p:xfrm>
          <a:off x="3268313" y="1315250"/>
          <a:ext cx="2607375" cy="1609260"/>
        </p:xfrm>
        <a:graphic>
          <a:graphicData uri="http://schemas.openxmlformats.org/drawingml/2006/table">
            <a:tbl>
              <a:tblPr>
                <a:noFill/>
                <a:tableStyleId>{551D31E4-1F9E-42FA-9A50-5AD11F926841}</a:tableStyleId>
              </a:tblPr>
              <a:tblGrid>
                <a:gridCol w="1172650">
                  <a:extLst>
                    <a:ext uri="{9D8B030D-6E8A-4147-A177-3AD203B41FA5}">
                      <a16:colId xmlns:a16="http://schemas.microsoft.com/office/drawing/2014/main" val="20000"/>
                    </a:ext>
                  </a:extLst>
                </a:gridCol>
                <a:gridCol w="1434725">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chemeClr val="dk1"/>
                          </a:solidFill>
                        </a:rPr>
                        <a:t>TX4 (by </a:t>
                      </a:r>
                      <a:r>
                        <a:rPr lang="en" i="1">
                          <a:solidFill>
                            <a:schemeClr val="dk1"/>
                          </a:solidFill>
                        </a:rPr>
                        <a:t>PK</a:t>
                      </a:r>
                      <a:r>
                        <a:rPr lang="en" sz="900" i="1">
                          <a:solidFill>
                            <a:schemeClr val="dk1"/>
                          </a:solidFill>
                        </a:rPr>
                        <a:t>D</a:t>
                      </a:r>
                      <a:r>
                        <a:rPr lang="en">
                          <a:solidFill>
                            <a:schemeClr val="dk1"/>
                          </a:solidFill>
                        </a:rPr>
                        <a:t>)</a:t>
                      </a:r>
                      <a:endParaRPr>
                        <a:solidFill>
                          <a:schemeClr val="dk1"/>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rowSpan="2">
                  <a:txBody>
                    <a:bodyPr/>
                    <a:lstStyle/>
                    <a:p>
                      <a:pPr marL="0" lvl="0" indent="0" algn="l" rtl="0">
                        <a:spcBef>
                          <a:spcPts val="0"/>
                        </a:spcBef>
                        <a:spcAft>
                          <a:spcPts val="0"/>
                        </a:spcAft>
                        <a:buNone/>
                      </a:pPr>
                      <a:r>
                        <a:rPr lang="en">
                          <a:solidFill>
                            <a:schemeClr val="dk1"/>
                          </a:solidFill>
                        </a:rPr>
                        <a:t>Inputs</a:t>
                      </a:r>
                      <a:endParaRPr>
                        <a:solidFill>
                          <a:schemeClr val="dk1"/>
                        </a:solidFill>
                      </a:endParaRPr>
                    </a:p>
                  </a:txBody>
                  <a:tcPr marL="91425" marR="91425" marT="27425" marB="27425" anchor="ctr"/>
                </a:tc>
                <a:tc>
                  <a:txBody>
                    <a:bodyPr/>
                    <a:lstStyle/>
                    <a:p>
                      <a:pPr marL="0" lvl="0" indent="0" algn="l" rtl="0">
                        <a:spcBef>
                          <a:spcPts val="0"/>
                        </a:spcBef>
                        <a:spcAft>
                          <a:spcPts val="0"/>
                        </a:spcAft>
                        <a:buNone/>
                      </a:pPr>
                      <a:r>
                        <a:rPr lang="en">
                          <a:solidFill>
                            <a:srgbClr val="1155CC"/>
                          </a:solidFill>
                        </a:rPr>
                        <a:t>TX2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231350">
                <a:tc vMerge="1">
                  <a:txBody>
                    <a:bodyPr/>
                    <a:lstStyle/>
                    <a:p>
                      <a:endParaRPr lang="en-US"/>
                    </a:p>
                  </a:txBody>
                  <a:tcPr/>
                </a:tc>
                <a:tc>
                  <a:txBody>
                    <a:bodyPr/>
                    <a:lstStyle/>
                    <a:p>
                      <a:pPr marL="0" lvl="0" indent="0" algn="l" rtl="0">
                        <a:spcBef>
                          <a:spcPts val="0"/>
                        </a:spcBef>
                        <a:spcAft>
                          <a:spcPts val="0"/>
                        </a:spcAft>
                        <a:buNone/>
                      </a:pPr>
                      <a:r>
                        <a:rPr lang="en">
                          <a:solidFill>
                            <a:srgbClr val="38761D"/>
                          </a:solidFill>
                        </a:rPr>
                        <a:t>TX3 (5 coins)</a:t>
                      </a:r>
                      <a:endParaRPr>
                        <a:solidFill>
                          <a:srgbClr val="38761D"/>
                        </a:solidFill>
                      </a:endParaRPr>
                    </a:p>
                  </a:txBody>
                  <a:tcPr marL="91425" marR="91425" marT="27425" marB="27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82875">
                <a:tc rowSpan="3">
                  <a:txBody>
                    <a:bodyPr/>
                    <a:lstStyle/>
                    <a:p>
                      <a:pPr marL="0" lvl="0" indent="0" algn="l" rtl="0">
                        <a:spcBef>
                          <a:spcPts val="0"/>
                        </a:spcBef>
                        <a:spcAft>
                          <a:spcPts val="0"/>
                        </a:spcAft>
                        <a:buNone/>
                      </a:pPr>
                      <a:r>
                        <a:rPr lang="en">
                          <a:solidFill>
                            <a:schemeClr val="dk1"/>
                          </a:solidFill>
                        </a:rPr>
                        <a:t>Outputs</a:t>
                      </a:r>
                      <a:endParaRPr>
                        <a:solidFill>
                          <a:schemeClr val="dk1"/>
                        </a:solidFill>
                      </a:endParaRPr>
                    </a:p>
                  </a:txBody>
                  <a:tcPr marL="91425" marR="91425" marT="27425" marB="27425" anchor="ctr">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A</a:t>
                      </a:r>
                      <a:r>
                        <a:rPr lang="en">
                          <a:solidFill>
                            <a:schemeClr val="dk1"/>
                          </a:solidFill>
                        </a:rPr>
                        <a:t> (3 coin)</a:t>
                      </a:r>
                      <a:endParaRPr>
                        <a:solidFill>
                          <a:schemeClr val="dk1"/>
                        </a:solidFill>
                      </a:endParaRPr>
                    </a:p>
                  </a:txBody>
                  <a:tcPr marL="91425" marR="91425" marT="27425" marB="27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B</a:t>
                      </a:r>
                      <a:r>
                        <a:rPr lang="en">
                          <a:solidFill>
                            <a:schemeClr val="dk1"/>
                          </a:solidFill>
                        </a:rPr>
                        <a:t> (4 coins)</a:t>
                      </a:r>
                      <a:endParaRPr i="1">
                        <a:solidFill>
                          <a:schemeClr val="dk1"/>
                        </a:solidFill>
                      </a:endParaRPr>
                    </a:p>
                  </a:txBody>
                  <a:tcPr marL="91425" marR="91425" marT="27425" marB="27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D</a:t>
                      </a:r>
                      <a:r>
                        <a:rPr lang="en">
                          <a:solidFill>
                            <a:schemeClr val="dk1"/>
                          </a:solidFill>
                        </a:rPr>
                        <a:t> (3 coins)</a:t>
                      </a:r>
                      <a:endParaRPr i="1">
                        <a:solidFill>
                          <a:schemeClr val="dk1"/>
                        </a:solidFill>
                      </a:endParaRPr>
                    </a:p>
                  </a:txBody>
                  <a:tcPr marL="91425" marR="91425" marT="27425" marB="27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169" name="Google Shape;169;p26"/>
          <p:cNvCxnSpPr/>
          <p:nvPr/>
        </p:nvCxnSpPr>
        <p:spPr>
          <a:xfrm rot="10800000" flipH="1">
            <a:off x="2572375" y="1774625"/>
            <a:ext cx="675900" cy="222900"/>
          </a:xfrm>
          <a:prstGeom prst="straightConnector1">
            <a:avLst/>
          </a:prstGeom>
          <a:noFill/>
          <a:ln w="19050" cap="flat" cmpd="sng">
            <a:solidFill>
              <a:srgbClr val="1155CC"/>
            </a:solidFill>
            <a:prstDash val="solid"/>
            <a:round/>
            <a:headEnd type="none" w="med" len="med"/>
            <a:tailEnd type="triangle" w="med" len="med"/>
          </a:ln>
        </p:spPr>
      </p:cxnSp>
      <p:cxnSp>
        <p:nvCxnSpPr>
          <p:cNvPr id="170" name="Google Shape;170;p26"/>
          <p:cNvCxnSpPr/>
          <p:nvPr/>
        </p:nvCxnSpPr>
        <p:spPr>
          <a:xfrm rot="10800000" flipH="1">
            <a:off x="2572375" y="1949125"/>
            <a:ext cx="685800" cy="1002900"/>
          </a:xfrm>
          <a:prstGeom prst="straightConnector1">
            <a:avLst/>
          </a:prstGeom>
          <a:noFill/>
          <a:ln w="19050" cap="flat" cmpd="sng">
            <a:solidFill>
              <a:srgbClr val="38761D"/>
            </a:solidFill>
            <a:prstDash val="solid"/>
            <a:round/>
            <a:headEnd type="none" w="med" len="med"/>
            <a:tailEnd type="triangle" w="med" len="med"/>
          </a:ln>
        </p:spPr>
      </p:cxnSp>
      <p:graphicFrame>
        <p:nvGraphicFramePr>
          <p:cNvPr id="171" name="Google Shape;171;p26"/>
          <p:cNvGraphicFramePr/>
          <p:nvPr/>
        </p:nvGraphicFramePr>
        <p:xfrm>
          <a:off x="651237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TX5 (by </a:t>
                      </a:r>
                      <a:r>
                        <a:rPr lang="en" i="1">
                          <a:solidFill>
                            <a:srgbClr val="CC0000"/>
                          </a:solidFill>
                        </a:rPr>
                        <a:t>PK</a:t>
                      </a:r>
                      <a:r>
                        <a:rPr lang="en" sz="900" i="1">
                          <a:solidFill>
                            <a:srgbClr val="CC0000"/>
                          </a:solidFill>
                        </a:rPr>
                        <a:t>A</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(3 coin)</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C</a:t>
                      </a:r>
                      <a:r>
                        <a:rPr lang="en">
                          <a:solidFill>
                            <a:srgbClr val="CC0000"/>
                          </a:solidFill>
                        </a:rPr>
                        <a:t> (3 coin)</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72" name="Google Shape;172;p26"/>
          <p:cNvGraphicFramePr/>
          <p:nvPr/>
        </p:nvGraphicFramePr>
        <p:xfrm>
          <a:off x="651237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TX6 (by </a:t>
                      </a:r>
                      <a:r>
                        <a:rPr lang="en" i="1">
                          <a:solidFill>
                            <a:srgbClr val="CC0000"/>
                          </a:solidFill>
                        </a:rPr>
                        <a:t>PK</a:t>
                      </a:r>
                      <a:r>
                        <a:rPr lang="en" sz="900" i="1">
                          <a:solidFill>
                            <a:srgbClr val="CC0000"/>
                          </a:solidFill>
                        </a:rPr>
                        <a:t>B</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(4 coins)</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D</a:t>
                      </a:r>
                      <a:r>
                        <a:rPr lang="en">
                          <a:solidFill>
                            <a:srgbClr val="CC0000"/>
                          </a:solidFill>
                        </a:rPr>
                        <a:t> (4 coins)</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cxnSp>
        <p:nvCxnSpPr>
          <p:cNvPr id="173" name="Google Shape;173;p26"/>
          <p:cNvCxnSpPr/>
          <p:nvPr/>
        </p:nvCxnSpPr>
        <p:spPr>
          <a:xfrm rot="10800000" flipH="1">
            <a:off x="5875700" y="1726150"/>
            <a:ext cx="621000" cy="551100"/>
          </a:xfrm>
          <a:prstGeom prst="straightConnector1">
            <a:avLst/>
          </a:prstGeom>
          <a:noFill/>
          <a:ln w="19050" cap="flat" cmpd="sng">
            <a:solidFill>
              <a:srgbClr val="CC0000"/>
            </a:solidFill>
            <a:prstDash val="solid"/>
            <a:round/>
            <a:headEnd type="none" w="med" len="med"/>
            <a:tailEnd type="triangle" w="med" len="med"/>
          </a:ln>
        </p:spPr>
      </p:cxnSp>
      <p:cxnSp>
        <p:nvCxnSpPr>
          <p:cNvPr id="174" name="Google Shape;174;p26"/>
          <p:cNvCxnSpPr/>
          <p:nvPr/>
        </p:nvCxnSpPr>
        <p:spPr>
          <a:xfrm>
            <a:off x="5885850" y="2548625"/>
            <a:ext cx="640200" cy="108300"/>
          </a:xfrm>
          <a:prstGeom prst="straightConnector1">
            <a:avLst/>
          </a:prstGeom>
          <a:noFill/>
          <a:ln w="19050" cap="flat" cmpd="sng">
            <a:solidFill>
              <a:srgbClr val="CC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Bitcoin: The Public Ledger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Recall: Hash Functions</a:t>
            </a:r>
            <a:endParaRPr/>
          </a:p>
        </p:txBody>
      </p:sp>
      <p:sp>
        <p:nvSpPr>
          <p:cNvPr id="187" name="Google Shape;187;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 functions produce a fixed-length “fingerprint” over an arbitrary length of data</a:t>
            </a:r>
            <a:endParaRPr/>
          </a:p>
          <a:p>
            <a:pPr marL="914400" lvl="1" indent="-317500" algn="l" rtl="0">
              <a:spcBef>
                <a:spcPts val="0"/>
              </a:spcBef>
              <a:spcAft>
                <a:spcPts val="0"/>
              </a:spcAft>
              <a:buSzPts val="1400"/>
              <a:buChar char="○"/>
            </a:pPr>
            <a:r>
              <a:rPr lang="en" b="1"/>
              <a:t>Preimage resistant</a:t>
            </a:r>
            <a:r>
              <a:rPr lang="en"/>
              <a:t>: Given an output, difficult to find an input that hashes to the output</a:t>
            </a:r>
            <a:endParaRPr/>
          </a:p>
          <a:p>
            <a:pPr marL="914400" lvl="1" indent="-317500" algn="l" rtl="0">
              <a:spcBef>
                <a:spcPts val="0"/>
              </a:spcBef>
              <a:spcAft>
                <a:spcPts val="0"/>
              </a:spcAft>
              <a:buSzPts val="1400"/>
              <a:buChar char="○"/>
            </a:pPr>
            <a:r>
              <a:rPr lang="en" b="1"/>
              <a:t>Collision resistant</a:t>
            </a:r>
            <a:r>
              <a:rPr lang="en"/>
              <a:t>: Difficult to find two inputs that hash to the same output</a:t>
            </a:r>
            <a:endParaRPr/>
          </a:p>
          <a:p>
            <a:pPr marL="457200" lvl="0" indent="-342900" algn="l" rtl="0">
              <a:spcBef>
                <a:spcPts val="0"/>
              </a:spcBef>
              <a:spcAft>
                <a:spcPts val="0"/>
              </a:spcAft>
              <a:buSzPts val="1800"/>
              <a:buChar char="●"/>
            </a:pPr>
            <a:r>
              <a:rPr lang="en"/>
              <a:t>In practice, hash functions “look” random</a:t>
            </a:r>
            <a:endParaRPr/>
          </a:p>
          <a:p>
            <a:pPr marL="914400" lvl="1" indent="-317500" algn="l" rtl="0">
              <a:spcBef>
                <a:spcPts val="0"/>
              </a:spcBef>
              <a:spcAft>
                <a:spcPts val="0"/>
              </a:spcAft>
              <a:buSzPts val="1400"/>
              <a:buChar char="○"/>
            </a:pPr>
            <a:r>
              <a:rPr lang="en"/>
              <a:t>Changing the input causes the output to change unpredictably</a:t>
            </a:r>
            <a:endParaRPr/>
          </a:p>
          <a:p>
            <a:pPr marL="914400" lvl="1" indent="-317500" algn="l" rtl="0">
              <a:spcBef>
                <a:spcPts val="0"/>
              </a:spcBef>
              <a:spcAft>
                <a:spcPts val="0"/>
              </a:spcAft>
              <a:buSzPts val="1400"/>
              <a:buChar char="○"/>
            </a:pPr>
            <a:r>
              <a:rPr lang="en"/>
              <a:t>Each bit in the output has a 50% chance of flipping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Chains (Blockchain)</a:t>
            </a:r>
            <a:endParaRPr dirty="0"/>
          </a:p>
        </p:txBody>
      </p:sp>
      <p:sp>
        <p:nvSpPr>
          <p:cNvPr id="193" name="Google Shape;193;p2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we want: A data structure where we can append a node and then compute a hash over all nodes efficiently</a:t>
            </a:r>
            <a:endParaRPr/>
          </a:p>
          <a:p>
            <a:pPr marL="914400" lvl="1" indent="-317500" algn="l" rtl="0">
              <a:spcBef>
                <a:spcPts val="0"/>
              </a:spcBef>
              <a:spcAft>
                <a:spcPts val="0"/>
              </a:spcAft>
              <a:buSzPts val="1400"/>
              <a:buChar char="○"/>
            </a:pPr>
            <a:r>
              <a:rPr lang="en"/>
              <a:t>Appending a node of size </a:t>
            </a:r>
            <a:r>
              <a:rPr lang="en" i="1"/>
              <a:t>n</a:t>
            </a:r>
            <a:r>
              <a:rPr lang="en"/>
              <a:t> should take </a:t>
            </a:r>
            <a:r>
              <a:rPr lang="en" i="1"/>
              <a:t>O</a:t>
            </a:r>
            <a:r>
              <a:rPr lang="en"/>
              <a:t>(</a:t>
            </a:r>
            <a:r>
              <a:rPr lang="en" i="1"/>
              <a:t>n</a:t>
            </a:r>
            <a:r>
              <a:rPr lang="en"/>
              <a:t>) time</a:t>
            </a:r>
            <a:endParaRPr/>
          </a:p>
          <a:p>
            <a:pPr marL="457200" lvl="0" indent="-342900" algn="l" rtl="0">
              <a:spcBef>
                <a:spcPts val="0"/>
              </a:spcBef>
              <a:spcAft>
                <a:spcPts val="0"/>
              </a:spcAft>
              <a:buSzPts val="1800"/>
              <a:buChar char="●"/>
            </a:pPr>
            <a:r>
              <a:rPr lang="en"/>
              <a:t>Idea: To validate the previous block, include a hash of the previous block</a:t>
            </a:r>
            <a:endParaRPr/>
          </a:p>
          <a:p>
            <a:pPr marL="914400" lvl="1" indent="-317500" algn="l" rtl="0">
              <a:spcBef>
                <a:spcPts val="0"/>
              </a:spcBef>
              <a:spcAft>
                <a:spcPts val="0"/>
              </a:spcAft>
              <a:buSzPts val="1400"/>
              <a:buChar char="○"/>
            </a:pPr>
            <a:r>
              <a:rPr lang="en"/>
              <a:t>The previous block validates the block before, etc.</a:t>
            </a:r>
            <a:endParaRPr/>
          </a:p>
          <a:p>
            <a:pPr marL="457200" lvl="0" indent="-342900" algn="l" rtl="0">
              <a:spcBef>
                <a:spcPts val="0"/>
              </a:spcBef>
              <a:spcAft>
                <a:spcPts val="0"/>
              </a:spcAft>
              <a:buSzPts val="1800"/>
              <a:buChar char="●"/>
            </a:pPr>
            <a:r>
              <a:rPr lang="en"/>
              <a:t>To append:</a:t>
            </a:r>
            <a:endParaRPr/>
          </a:p>
          <a:p>
            <a:pPr marL="914400" lvl="1" indent="-317500" algn="l" rtl="0">
              <a:spcBef>
                <a:spcPts val="0"/>
              </a:spcBef>
              <a:spcAft>
                <a:spcPts val="0"/>
              </a:spcAft>
              <a:buSzPts val="1400"/>
              <a:buChar char="○"/>
            </a:pPr>
            <a:r>
              <a:rPr lang="en"/>
              <a:t>Compute the hash of the current block</a:t>
            </a:r>
            <a:endParaRPr/>
          </a:p>
          <a:p>
            <a:pPr marL="914400" lvl="1" indent="-317500" algn="l" rtl="0">
              <a:spcBef>
                <a:spcPts val="0"/>
              </a:spcBef>
              <a:spcAft>
                <a:spcPts val="0"/>
              </a:spcAft>
              <a:buSzPts val="1400"/>
              <a:buChar char="○"/>
            </a:pPr>
            <a:r>
              <a:rPr lang="en"/>
              <a:t>Construct a new block containing the previous hash and the data</a:t>
            </a:r>
            <a:endParaRPr/>
          </a:p>
          <a:p>
            <a:pPr marL="914400" lvl="1" indent="-317500" algn="l" rtl="0">
              <a:spcBef>
                <a:spcPts val="0"/>
              </a:spcBef>
              <a:spcAft>
                <a:spcPts val="0"/>
              </a:spcAft>
              <a:buSzPts val="1400"/>
              <a:buChar char="○"/>
            </a:pPr>
            <a:r>
              <a:rPr lang="en"/>
              <a:t>Set the head of the chain to the new block</a:t>
            </a:r>
            <a:endParaRPr/>
          </a:p>
          <a:p>
            <a:pPr marL="914400" lvl="0" indent="0" algn="l" rtl="0">
              <a:spcBef>
                <a:spcPts val="1200"/>
              </a:spcBef>
              <a:spcAft>
                <a:spcPts val="1200"/>
              </a:spcAft>
              <a:buNone/>
            </a:pPr>
            <a:endParaRPr/>
          </a:p>
        </p:txBody>
      </p:sp>
      <p:graphicFrame>
        <p:nvGraphicFramePr>
          <p:cNvPr id="194" name="Google Shape;194;p29"/>
          <p:cNvGraphicFramePr/>
          <p:nvPr/>
        </p:nvGraphicFramePr>
        <p:xfrm>
          <a:off x="6315150" y="13230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NULL</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195" name="Google Shape;195;p29"/>
          <p:cNvSpPr txBox="1"/>
          <p:nvPr/>
        </p:nvSpPr>
        <p:spPr>
          <a:xfrm>
            <a:off x="8475850" y="1519150"/>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0</a:t>
            </a:r>
            <a:endParaRPr sz="900"/>
          </a:p>
        </p:txBody>
      </p:sp>
      <p:graphicFrame>
        <p:nvGraphicFramePr>
          <p:cNvPr id="196" name="Google Shape;196;p29"/>
          <p:cNvGraphicFramePr/>
          <p:nvPr/>
        </p:nvGraphicFramePr>
        <p:xfrm>
          <a:off x="6315150" y="22211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0</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197" name="Google Shape;197;p29"/>
          <p:cNvSpPr txBox="1"/>
          <p:nvPr/>
        </p:nvSpPr>
        <p:spPr>
          <a:xfrm>
            <a:off x="8475850" y="24172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1</a:t>
            </a:r>
            <a:endParaRPr sz="900"/>
          </a:p>
        </p:txBody>
      </p:sp>
      <p:sp>
        <p:nvSpPr>
          <p:cNvPr id="198" name="Google Shape;198;p29"/>
          <p:cNvSpPr/>
          <p:nvPr/>
        </p:nvSpPr>
        <p:spPr>
          <a:xfrm>
            <a:off x="5989625" y="17192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199" name="Google Shape;199;p29"/>
          <p:cNvGraphicFramePr/>
          <p:nvPr/>
        </p:nvGraphicFramePr>
        <p:xfrm>
          <a:off x="6315150" y="31193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1</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00" name="Google Shape;200;p29"/>
          <p:cNvSpPr txBox="1"/>
          <p:nvPr/>
        </p:nvSpPr>
        <p:spPr>
          <a:xfrm>
            <a:off x="8475850" y="331542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2</a:t>
            </a:r>
            <a:endParaRPr sz="900"/>
          </a:p>
        </p:txBody>
      </p:sp>
      <p:sp>
        <p:nvSpPr>
          <p:cNvPr id="201" name="Google Shape;201;p29"/>
          <p:cNvSpPr/>
          <p:nvPr/>
        </p:nvSpPr>
        <p:spPr>
          <a:xfrm>
            <a:off x="5989625" y="261737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202" name="Google Shape;202;p29"/>
          <p:cNvGraphicFramePr/>
          <p:nvPr/>
        </p:nvGraphicFramePr>
        <p:xfrm>
          <a:off x="6315150" y="40174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2</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03" name="Google Shape;203;p29"/>
          <p:cNvSpPr txBox="1"/>
          <p:nvPr/>
        </p:nvSpPr>
        <p:spPr>
          <a:xfrm>
            <a:off x="8475850" y="42135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3</a:t>
            </a:r>
            <a:endParaRPr sz="900"/>
          </a:p>
        </p:txBody>
      </p:sp>
      <p:sp>
        <p:nvSpPr>
          <p:cNvPr id="204" name="Google Shape;204;p29"/>
          <p:cNvSpPr/>
          <p:nvPr/>
        </p:nvSpPr>
        <p:spPr>
          <a:xfrm>
            <a:off x="5989625" y="35155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Chains (Blockchain)</a:t>
            </a:r>
            <a:endParaRPr dirty="0"/>
          </a:p>
        </p:txBody>
      </p:sp>
      <p:sp>
        <p:nvSpPr>
          <p:cNvPr id="210" name="Google Shape;210;p3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Result</a:t>
            </a:r>
            <a:endParaRPr/>
          </a:p>
          <a:p>
            <a:pPr marL="914400" lvl="1" indent="-317500" algn="l" rtl="0">
              <a:spcBef>
                <a:spcPts val="0"/>
              </a:spcBef>
              <a:spcAft>
                <a:spcPts val="0"/>
              </a:spcAft>
              <a:buSzPts val="1400"/>
              <a:buChar char="○"/>
            </a:pPr>
            <a:r>
              <a:rPr lang="en"/>
              <a:t>The latest hash represents a hash over all previous nodes</a:t>
            </a:r>
            <a:endParaRPr/>
          </a:p>
          <a:p>
            <a:pPr marL="914400" lvl="1" indent="-317500" algn="l" rtl="0">
              <a:spcBef>
                <a:spcPts val="0"/>
              </a:spcBef>
              <a:spcAft>
                <a:spcPts val="0"/>
              </a:spcAft>
              <a:buSzPts val="1400"/>
              <a:buChar char="○"/>
            </a:pPr>
            <a:r>
              <a:rPr lang="en"/>
              <a:t>Changing data changes the block’s hash, which changes the next block’s hash, etc.</a:t>
            </a:r>
            <a:endParaRPr/>
          </a:p>
          <a:p>
            <a:pPr marL="457200" lvl="0" indent="-342900" algn="l" rtl="0">
              <a:spcBef>
                <a:spcPts val="0"/>
              </a:spcBef>
              <a:spcAft>
                <a:spcPts val="0"/>
              </a:spcAft>
              <a:buSzPts val="1800"/>
              <a:buChar char="●"/>
            </a:pPr>
            <a:r>
              <a:rPr lang="en"/>
              <a:t>This is really just an append-only linked list</a:t>
            </a:r>
            <a:endParaRPr/>
          </a:p>
          <a:p>
            <a:pPr marL="914400" lvl="1" indent="-317500" algn="l" rtl="0">
              <a:spcBef>
                <a:spcPts val="0"/>
              </a:spcBef>
              <a:spcAft>
                <a:spcPts val="0"/>
              </a:spcAft>
              <a:buSzPts val="1400"/>
              <a:buChar char="○"/>
            </a:pPr>
            <a:r>
              <a:rPr lang="en"/>
              <a:t>Git uses this: Each commit contains a hash of the previous commit</a:t>
            </a:r>
            <a:endParaRPr/>
          </a:p>
        </p:txBody>
      </p:sp>
      <p:graphicFrame>
        <p:nvGraphicFramePr>
          <p:cNvPr id="211" name="Google Shape;211;p30"/>
          <p:cNvGraphicFramePr/>
          <p:nvPr/>
        </p:nvGraphicFramePr>
        <p:xfrm>
          <a:off x="6315150" y="13230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NULL</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12" name="Google Shape;212;p30"/>
          <p:cNvSpPr txBox="1"/>
          <p:nvPr/>
        </p:nvSpPr>
        <p:spPr>
          <a:xfrm>
            <a:off x="8475850" y="1519150"/>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0</a:t>
            </a:r>
            <a:endParaRPr sz="900"/>
          </a:p>
        </p:txBody>
      </p:sp>
      <p:graphicFrame>
        <p:nvGraphicFramePr>
          <p:cNvPr id="213" name="Google Shape;213;p30"/>
          <p:cNvGraphicFramePr/>
          <p:nvPr/>
        </p:nvGraphicFramePr>
        <p:xfrm>
          <a:off x="6315150" y="22211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0</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14" name="Google Shape;214;p30"/>
          <p:cNvSpPr txBox="1"/>
          <p:nvPr/>
        </p:nvSpPr>
        <p:spPr>
          <a:xfrm>
            <a:off x="8475850" y="24172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1</a:t>
            </a:r>
            <a:endParaRPr sz="900"/>
          </a:p>
        </p:txBody>
      </p:sp>
      <p:sp>
        <p:nvSpPr>
          <p:cNvPr id="215" name="Google Shape;215;p30"/>
          <p:cNvSpPr/>
          <p:nvPr/>
        </p:nvSpPr>
        <p:spPr>
          <a:xfrm>
            <a:off x="5989625" y="17192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216" name="Google Shape;216;p30"/>
          <p:cNvGraphicFramePr/>
          <p:nvPr/>
        </p:nvGraphicFramePr>
        <p:xfrm>
          <a:off x="6315150" y="31193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1</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17" name="Google Shape;217;p30"/>
          <p:cNvSpPr txBox="1"/>
          <p:nvPr/>
        </p:nvSpPr>
        <p:spPr>
          <a:xfrm>
            <a:off x="8475850" y="331542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2</a:t>
            </a:r>
            <a:endParaRPr sz="900"/>
          </a:p>
        </p:txBody>
      </p:sp>
      <p:sp>
        <p:nvSpPr>
          <p:cNvPr id="218" name="Google Shape;218;p30"/>
          <p:cNvSpPr/>
          <p:nvPr/>
        </p:nvSpPr>
        <p:spPr>
          <a:xfrm>
            <a:off x="5989625" y="261737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219" name="Google Shape;219;p30"/>
          <p:cNvGraphicFramePr/>
          <p:nvPr/>
        </p:nvGraphicFramePr>
        <p:xfrm>
          <a:off x="6315150" y="40174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2</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20" name="Google Shape;220;p30"/>
          <p:cNvSpPr txBox="1"/>
          <p:nvPr/>
        </p:nvSpPr>
        <p:spPr>
          <a:xfrm>
            <a:off x="8475850" y="42135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3</a:t>
            </a:r>
            <a:endParaRPr sz="900"/>
          </a:p>
        </p:txBody>
      </p:sp>
      <p:sp>
        <p:nvSpPr>
          <p:cNvPr id="221" name="Google Shape;221;p30"/>
          <p:cNvSpPr/>
          <p:nvPr/>
        </p:nvSpPr>
        <p:spPr>
          <a:xfrm>
            <a:off x="5989625" y="35155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Merkle Trees</a:t>
            </a:r>
            <a:endParaRPr dirty="0"/>
          </a:p>
        </p:txBody>
      </p:sp>
      <p:sp>
        <p:nvSpPr>
          <p:cNvPr id="227" name="Google Shape;227;p3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we want: A data structure where we can modify a node and then compute a hash over all nodes efficiently</a:t>
            </a:r>
            <a:endParaRPr/>
          </a:p>
          <a:p>
            <a:pPr marL="914400" lvl="1" indent="-317500" algn="l" rtl="0">
              <a:spcBef>
                <a:spcPts val="0"/>
              </a:spcBef>
              <a:spcAft>
                <a:spcPts val="0"/>
              </a:spcAft>
              <a:buSzPts val="1400"/>
              <a:buChar char="○"/>
            </a:pPr>
            <a:r>
              <a:rPr lang="en"/>
              <a:t>Appending a node of size </a:t>
            </a:r>
            <a:r>
              <a:rPr lang="en" i="1"/>
              <a:t>n</a:t>
            </a:r>
            <a:r>
              <a:rPr lang="en"/>
              <a:t> to a structure with </a:t>
            </a:r>
            <a:r>
              <a:rPr lang="en" i="1"/>
              <a:t>m</a:t>
            </a:r>
            <a:r>
              <a:rPr lang="en"/>
              <a:t> nodes should take </a:t>
            </a:r>
            <a:r>
              <a:rPr lang="en" i="1"/>
              <a:t>O</a:t>
            </a:r>
            <a:r>
              <a:rPr lang="en"/>
              <a:t>(</a:t>
            </a:r>
            <a:r>
              <a:rPr lang="en" i="1"/>
              <a:t>n</a:t>
            </a:r>
            <a:r>
              <a:rPr lang="en"/>
              <a:t> + log </a:t>
            </a:r>
            <a:r>
              <a:rPr lang="en" i="1"/>
              <a:t>m</a:t>
            </a:r>
            <a:r>
              <a:rPr lang="en"/>
              <a:t>) time</a:t>
            </a:r>
            <a:endParaRPr/>
          </a:p>
          <a:p>
            <a:pPr marL="457200" lvl="0" indent="-342900" algn="l" rtl="0">
              <a:spcBef>
                <a:spcPts val="0"/>
              </a:spcBef>
              <a:spcAft>
                <a:spcPts val="0"/>
              </a:spcAft>
              <a:buSzPts val="1800"/>
              <a:buChar char="●"/>
            </a:pPr>
            <a:r>
              <a:rPr lang="en"/>
              <a:t>Idea: Instead of hashing all nodes at once, combine hashes as a binary tree</a:t>
            </a:r>
            <a:endParaRPr/>
          </a:p>
          <a:p>
            <a:pPr marL="914400" lvl="1" indent="-317500" algn="l" rtl="0">
              <a:spcBef>
                <a:spcPts val="0"/>
              </a:spcBef>
              <a:spcAft>
                <a:spcPts val="0"/>
              </a:spcAft>
              <a:buSzPts val="1400"/>
              <a:buChar char="○"/>
            </a:pPr>
            <a:r>
              <a:rPr lang="en"/>
              <a:t>Each node is a hash of the two child node’s hashes</a:t>
            </a:r>
            <a:endParaRPr/>
          </a:p>
          <a:p>
            <a:pPr marL="457200" lvl="0" indent="-342900" algn="l" rtl="0">
              <a:spcBef>
                <a:spcPts val="0"/>
              </a:spcBef>
              <a:spcAft>
                <a:spcPts val="0"/>
              </a:spcAft>
              <a:buSzPts val="1800"/>
              <a:buChar char="●"/>
            </a:pPr>
            <a:r>
              <a:rPr lang="en"/>
              <a:t>To modify:</a:t>
            </a:r>
            <a:endParaRPr/>
          </a:p>
          <a:p>
            <a:pPr marL="914400" lvl="1" indent="-317500" algn="l" rtl="0">
              <a:spcBef>
                <a:spcPts val="0"/>
              </a:spcBef>
              <a:spcAft>
                <a:spcPts val="0"/>
              </a:spcAft>
              <a:buSzPts val="1400"/>
              <a:buChar char="○"/>
            </a:pPr>
            <a:r>
              <a:rPr lang="en"/>
              <a:t>Modify and re-hash the block</a:t>
            </a:r>
            <a:endParaRPr/>
          </a:p>
          <a:p>
            <a:pPr marL="914400" lvl="1" indent="-317500" algn="l" rtl="0">
              <a:spcBef>
                <a:spcPts val="0"/>
              </a:spcBef>
              <a:spcAft>
                <a:spcPts val="0"/>
              </a:spcAft>
              <a:buSzPts val="1400"/>
              <a:buChar char="○"/>
            </a:pPr>
            <a:r>
              <a:rPr lang="en"/>
              <a:t>Re-hash the parent nodes until you reach the root</a:t>
            </a:r>
            <a:endParaRPr/>
          </a:p>
        </p:txBody>
      </p:sp>
      <p:sp>
        <p:nvSpPr>
          <p:cNvPr id="228" name="Google Shape;228;p31"/>
          <p:cNvSpPr txBox="1"/>
          <p:nvPr/>
        </p:nvSpPr>
        <p:spPr>
          <a:xfrm>
            <a:off x="5448879"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29" name="Google Shape;229;p31"/>
          <p:cNvSpPr txBox="1"/>
          <p:nvPr/>
        </p:nvSpPr>
        <p:spPr>
          <a:xfrm>
            <a:off x="6364134"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30" name="Google Shape;230;p31"/>
          <p:cNvSpPr txBox="1"/>
          <p:nvPr/>
        </p:nvSpPr>
        <p:spPr>
          <a:xfrm>
            <a:off x="7279365"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31" name="Google Shape;231;p31"/>
          <p:cNvSpPr txBox="1"/>
          <p:nvPr/>
        </p:nvSpPr>
        <p:spPr>
          <a:xfrm>
            <a:off x="8194613"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32" name="Google Shape;232;p31"/>
          <p:cNvSpPr txBox="1"/>
          <p:nvPr/>
        </p:nvSpPr>
        <p:spPr>
          <a:xfrm>
            <a:off x="56933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a:t>
            </a:r>
            <a:endParaRPr sz="600"/>
          </a:p>
        </p:txBody>
      </p:sp>
      <p:sp>
        <p:nvSpPr>
          <p:cNvPr id="233" name="Google Shape;233;p31"/>
          <p:cNvSpPr txBox="1"/>
          <p:nvPr/>
        </p:nvSpPr>
        <p:spPr>
          <a:xfrm>
            <a:off x="66086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1</a:t>
            </a:r>
            <a:endParaRPr sz="600"/>
          </a:p>
        </p:txBody>
      </p:sp>
      <p:sp>
        <p:nvSpPr>
          <p:cNvPr id="234" name="Google Shape;234;p31"/>
          <p:cNvSpPr txBox="1"/>
          <p:nvPr/>
        </p:nvSpPr>
        <p:spPr>
          <a:xfrm>
            <a:off x="75238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a:t>
            </a:r>
            <a:endParaRPr sz="600"/>
          </a:p>
        </p:txBody>
      </p:sp>
      <p:sp>
        <p:nvSpPr>
          <p:cNvPr id="235" name="Google Shape;235;p31"/>
          <p:cNvSpPr txBox="1"/>
          <p:nvPr/>
        </p:nvSpPr>
        <p:spPr>
          <a:xfrm>
            <a:off x="84391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3</a:t>
            </a:r>
            <a:endParaRPr sz="600"/>
          </a:p>
        </p:txBody>
      </p:sp>
      <p:sp>
        <p:nvSpPr>
          <p:cNvPr id="236" name="Google Shape;236;p31"/>
          <p:cNvSpPr txBox="1"/>
          <p:nvPr/>
        </p:nvSpPr>
        <p:spPr>
          <a:xfrm>
            <a:off x="5769799"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a:t>
            </a:r>
            <a:r>
              <a:rPr lang="en" sz="800"/>
              <a:t>) || </a:t>
            </a:r>
            <a:r>
              <a:rPr lang="en" sz="800" i="1"/>
              <a:t>H</a:t>
            </a:r>
            <a:r>
              <a:rPr lang="en" sz="800"/>
              <a:t>(</a:t>
            </a:r>
            <a:r>
              <a:rPr lang="en" sz="800" i="1"/>
              <a:t>B</a:t>
            </a:r>
            <a:r>
              <a:rPr lang="en" sz="500"/>
              <a:t>1</a:t>
            </a:r>
            <a:r>
              <a:rPr lang="en" sz="800"/>
              <a:t>)</a:t>
            </a:r>
            <a:endParaRPr sz="800"/>
          </a:p>
        </p:txBody>
      </p:sp>
      <p:cxnSp>
        <p:nvCxnSpPr>
          <p:cNvPr id="237" name="Google Shape;237;p31"/>
          <p:cNvCxnSpPr>
            <a:stCxn id="236" idx="2"/>
            <a:endCxn id="228" idx="0"/>
          </p:cNvCxnSpPr>
          <p:nvPr/>
        </p:nvCxnSpPr>
        <p:spPr>
          <a:xfrm flipH="1">
            <a:off x="5894299" y="3196725"/>
            <a:ext cx="459300" cy="606600"/>
          </a:xfrm>
          <a:prstGeom prst="straightConnector1">
            <a:avLst/>
          </a:prstGeom>
          <a:noFill/>
          <a:ln w="9525" cap="flat" cmpd="sng">
            <a:solidFill>
              <a:schemeClr val="dk2"/>
            </a:solidFill>
            <a:prstDash val="solid"/>
            <a:round/>
            <a:headEnd type="none" w="med" len="med"/>
            <a:tailEnd type="triangle" w="med" len="med"/>
          </a:ln>
        </p:spPr>
      </p:cxnSp>
      <p:cxnSp>
        <p:nvCxnSpPr>
          <p:cNvPr id="238" name="Google Shape;238;p31"/>
          <p:cNvCxnSpPr>
            <a:stCxn id="236" idx="2"/>
            <a:endCxn id="229" idx="0"/>
          </p:cNvCxnSpPr>
          <p:nvPr/>
        </p:nvCxnSpPr>
        <p:spPr>
          <a:xfrm>
            <a:off x="6353599" y="3196725"/>
            <a:ext cx="456000" cy="606600"/>
          </a:xfrm>
          <a:prstGeom prst="straightConnector1">
            <a:avLst/>
          </a:prstGeom>
          <a:noFill/>
          <a:ln w="9525" cap="flat" cmpd="sng">
            <a:solidFill>
              <a:schemeClr val="dk2"/>
            </a:solidFill>
            <a:prstDash val="solid"/>
            <a:round/>
            <a:headEnd type="none" w="med" len="med"/>
            <a:tailEnd type="triangle" w="med" len="med"/>
          </a:ln>
        </p:spPr>
      </p:cxnSp>
      <p:sp>
        <p:nvSpPr>
          <p:cNvPr id="239" name="Google Shape;239;p31"/>
          <p:cNvSpPr txBox="1"/>
          <p:nvPr/>
        </p:nvSpPr>
        <p:spPr>
          <a:xfrm>
            <a:off x="7573024"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2</a:t>
            </a:r>
            <a:r>
              <a:rPr lang="en" sz="800"/>
              <a:t>) || </a:t>
            </a:r>
            <a:r>
              <a:rPr lang="en" sz="800" i="1"/>
              <a:t>H</a:t>
            </a:r>
            <a:r>
              <a:rPr lang="en" sz="800"/>
              <a:t>(</a:t>
            </a:r>
            <a:r>
              <a:rPr lang="en" sz="800" i="1"/>
              <a:t>B</a:t>
            </a:r>
            <a:r>
              <a:rPr lang="en" sz="500"/>
              <a:t>3</a:t>
            </a:r>
            <a:r>
              <a:rPr lang="en" sz="800"/>
              <a:t>)</a:t>
            </a:r>
            <a:endParaRPr sz="800"/>
          </a:p>
        </p:txBody>
      </p:sp>
      <p:cxnSp>
        <p:nvCxnSpPr>
          <p:cNvPr id="240" name="Google Shape;240;p31"/>
          <p:cNvCxnSpPr>
            <a:stCxn id="239" idx="2"/>
            <a:endCxn id="230" idx="0"/>
          </p:cNvCxnSpPr>
          <p:nvPr/>
        </p:nvCxnSpPr>
        <p:spPr>
          <a:xfrm flipH="1">
            <a:off x="7724824" y="3196725"/>
            <a:ext cx="432000" cy="606600"/>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31"/>
          <p:cNvCxnSpPr>
            <a:stCxn id="239" idx="2"/>
            <a:endCxn id="231" idx="0"/>
          </p:cNvCxnSpPr>
          <p:nvPr/>
        </p:nvCxnSpPr>
        <p:spPr>
          <a:xfrm>
            <a:off x="8156824" y="3196725"/>
            <a:ext cx="483000" cy="606600"/>
          </a:xfrm>
          <a:prstGeom prst="straightConnector1">
            <a:avLst/>
          </a:prstGeom>
          <a:noFill/>
          <a:ln w="9525" cap="flat" cmpd="sng">
            <a:solidFill>
              <a:schemeClr val="dk2"/>
            </a:solidFill>
            <a:prstDash val="solid"/>
            <a:round/>
            <a:headEnd type="none" w="med" len="med"/>
            <a:tailEnd type="triangle" w="med" len="med"/>
          </a:ln>
        </p:spPr>
      </p:cxnSp>
      <p:sp>
        <p:nvSpPr>
          <p:cNvPr id="242" name="Google Shape;242;p31"/>
          <p:cNvSpPr txBox="1"/>
          <p:nvPr/>
        </p:nvSpPr>
        <p:spPr>
          <a:xfrm>
            <a:off x="6152738"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01</a:t>
            </a:r>
            <a:endParaRPr sz="600"/>
          </a:p>
        </p:txBody>
      </p:sp>
      <p:sp>
        <p:nvSpPr>
          <p:cNvPr id="243" name="Google Shape;243;p31"/>
          <p:cNvSpPr txBox="1"/>
          <p:nvPr/>
        </p:nvSpPr>
        <p:spPr>
          <a:xfrm>
            <a:off x="7955963"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23</a:t>
            </a:r>
            <a:endParaRPr sz="600"/>
          </a:p>
        </p:txBody>
      </p:sp>
      <p:sp>
        <p:nvSpPr>
          <p:cNvPr id="244" name="Google Shape;244;p31"/>
          <p:cNvSpPr txBox="1"/>
          <p:nvPr/>
        </p:nvSpPr>
        <p:spPr>
          <a:xfrm>
            <a:off x="6675163" y="2164800"/>
            <a:ext cx="11979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01</a:t>
            </a:r>
            <a:r>
              <a:rPr lang="en" sz="800"/>
              <a:t>) || </a:t>
            </a:r>
            <a:r>
              <a:rPr lang="en" sz="800" i="1"/>
              <a:t>H</a:t>
            </a:r>
            <a:r>
              <a:rPr lang="en" sz="800"/>
              <a:t>(</a:t>
            </a:r>
            <a:r>
              <a:rPr lang="en" sz="800" i="1"/>
              <a:t>B</a:t>
            </a:r>
            <a:r>
              <a:rPr lang="en" sz="500"/>
              <a:t>23</a:t>
            </a:r>
            <a:r>
              <a:rPr lang="en" sz="800"/>
              <a:t>)</a:t>
            </a:r>
            <a:endParaRPr sz="800"/>
          </a:p>
        </p:txBody>
      </p:sp>
      <p:cxnSp>
        <p:nvCxnSpPr>
          <p:cNvPr id="245" name="Google Shape;245;p31"/>
          <p:cNvCxnSpPr>
            <a:stCxn id="244" idx="2"/>
            <a:endCxn id="236" idx="0"/>
          </p:cNvCxnSpPr>
          <p:nvPr/>
        </p:nvCxnSpPr>
        <p:spPr>
          <a:xfrm flipH="1">
            <a:off x="6353713" y="2472600"/>
            <a:ext cx="920400" cy="416400"/>
          </a:xfrm>
          <a:prstGeom prst="straightConnector1">
            <a:avLst/>
          </a:prstGeom>
          <a:noFill/>
          <a:ln w="9525" cap="flat" cmpd="sng">
            <a:solidFill>
              <a:schemeClr val="dk2"/>
            </a:solidFill>
            <a:prstDash val="solid"/>
            <a:round/>
            <a:headEnd type="none" w="med" len="med"/>
            <a:tailEnd type="triangle" w="med" len="med"/>
          </a:ln>
        </p:spPr>
      </p:cxnSp>
      <p:cxnSp>
        <p:nvCxnSpPr>
          <p:cNvPr id="246" name="Google Shape;246;p31"/>
          <p:cNvCxnSpPr>
            <a:stCxn id="244" idx="2"/>
            <a:endCxn id="239" idx="0"/>
          </p:cNvCxnSpPr>
          <p:nvPr/>
        </p:nvCxnSpPr>
        <p:spPr>
          <a:xfrm>
            <a:off x="7274113" y="2472600"/>
            <a:ext cx="882600" cy="416400"/>
          </a:xfrm>
          <a:prstGeom prst="straightConnector1">
            <a:avLst/>
          </a:prstGeom>
          <a:noFill/>
          <a:ln w="9525" cap="flat" cmpd="sng">
            <a:solidFill>
              <a:schemeClr val="dk2"/>
            </a:solidFill>
            <a:prstDash val="solid"/>
            <a:round/>
            <a:headEnd type="none" w="med" len="med"/>
            <a:tailEnd type="triangle" w="med" len="med"/>
          </a:ln>
        </p:spPr>
      </p:cxnSp>
      <p:sp>
        <p:nvSpPr>
          <p:cNvPr id="247" name="Google Shape;247;p31"/>
          <p:cNvSpPr txBox="1"/>
          <p:nvPr/>
        </p:nvSpPr>
        <p:spPr>
          <a:xfrm>
            <a:off x="7073263" y="247260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03</a:t>
            </a:r>
            <a:endParaRPr sz="600"/>
          </a:p>
        </p:txBody>
      </p:sp>
      <p:sp>
        <p:nvSpPr>
          <p:cNvPr id="248" name="Google Shape;248;p31"/>
          <p:cNvSpPr txBox="1"/>
          <p:nvPr/>
        </p:nvSpPr>
        <p:spPr>
          <a:xfrm>
            <a:off x="6730975" y="1826175"/>
            <a:ext cx="1086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Hash: </a:t>
            </a:r>
            <a:r>
              <a:rPr lang="en" sz="1000" i="1"/>
              <a:t>H</a:t>
            </a:r>
            <a:r>
              <a:rPr lang="en" sz="1000"/>
              <a:t>(</a:t>
            </a:r>
            <a:r>
              <a:rPr lang="en" sz="1000" i="1"/>
              <a:t>B</a:t>
            </a:r>
            <a:r>
              <a:rPr lang="en" sz="600"/>
              <a:t>03</a:t>
            </a:r>
            <a:r>
              <a:rPr lang="en" sz="1000"/>
              <a:t>)</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Merkle Trees</a:t>
            </a:r>
            <a:endParaRPr/>
          </a:p>
        </p:txBody>
      </p:sp>
      <p:sp>
        <p:nvSpPr>
          <p:cNvPr id="254" name="Google Shape;254;p3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Result</a:t>
            </a:r>
            <a:endParaRPr/>
          </a:p>
          <a:p>
            <a:pPr marL="914400" lvl="1" indent="-317500" algn="l" rtl="0">
              <a:spcBef>
                <a:spcPts val="0"/>
              </a:spcBef>
              <a:spcAft>
                <a:spcPts val="0"/>
              </a:spcAft>
              <a:buSzPts val="1400"/>
              <a:buChar char="○"/>
            </a:pPr>
            <a:r>
              <a:rPr lang="en"/>
              <a:t>The top hash represents a hash over all nodes</a:t>
            </a:r>
            <a:endParaRPr/>
          </a:p>
          <a:p>
            <a:pPr marL="914400" lvl="1" indent="-317500" algn="l" rtl="0">
              <a:spcBef>
                <a:spcPts val="0"/>
              </a:spcBef>
              <a:spcAft>
                <a:spcPts val="0"/>
              </a:spcAft>
              <a:buSzPts val="1400"/>
              <a:buChar char="○"/>
            </a:pPr>
            <a:r>
              <a:rPr lang="en"/>
              <a:t>Can easily modify any node and compute </a:t>
            </a:r>
            <a:r>
              <a:rPr lang="en" i="1"/>
              <a:t>O</a:t>
            </a:r>
            <a:r>
              <a:rPr lang="en"/>
              <a:t>(log </a:t>
            </a:r>
            <a:r>
              <a:rPr lang="en" i="1"/>
              <a:t>m</a:t>
            </a:r>
            <a:r>
              <a:rPr lang="en"/>
              <a:t>) hashes in order to compute a new top hash</a:t>
            </a:r>
            <a:endParaRPr/>
          </a:p>
          <a:p>
            <a:pPr marL="457200" lvl="0" indent="-342900" algn="l" rtl="0">
              <a:spcBef>
                <a:spcPts val="0"/>
              </a:spcBef>
              <a:spcAft>
                <a:spcPts val="0"/>
              </a:spcAft>
              <a:buSzPts val="1800"/>
              <a:buChar char="●"/>
            </a:pPr>
            <a:r>
              <a:rPr lang="en"/>
              <a:t>Bitcoin uses a linear chain instead of a tree, but Merkle trees appear in many other applications</a:t>
            </a:r>
            <a:endParaRPr/>
          </a:p>
        </p:txBody>
      </p:sp>
      <p:sp>
        <p:nvSpPr>
          <p:cNvPr id="255" name="Google Shape;255;p32"/>
          <p:cNvSpPr txBox="1"/>
          <p:nvPr/>
        </p:nvSpPr>
        <p:spPr>
          <a:xfrm>
            <a:off x="5448879"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6" name="Google Shape;256;p32"/>
          <p:cNvSpPr txBox="1"/>
          <p:nvPr/>
        </p:nvSpPr>
        <p:spPr>
          <a:xfrm>
            <a:off x="6364134"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7" name="Google Shape;257;p32"/>
          <p:cNvSpPr txBox="1"/>
          <p:nvPr/>
        </p:nvSpPr>
        <p:spPr>
          <a:xfrm>
            <a:off x="7279365"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8" name="Google Shape;258;p32"/>
          <p:cNvSpPr txBox="1"/>
          <p:nvPr/>
        </p:nvSpPr>
        <p:spPr>
          <a:xfrm>
            <a:off x="8194613"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9" name="Google Shape;259;p32"/>
          <p:cNvSpPr txBox="1"/>
          <p:nvPr/>
        </p:nvSpPr>
        <p:spPr>
          <a:xfrm>
            <a:off x="56933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a:t>
            </a:r>
            <a:endParaRPr sz="600"/>
          </a:p>
        </p:txBody>
      </p:sp>
      <p:sp>
        <p:nvSpPr>
          <p:cNvPr id="260" name="Google Shape;260;p32"/>
          <p:cNvSpPr txBox="1"/>
          <p:nvPr/>
        </p:nvSpPr>
        <p:spPr>
          <a:xfrm>
            <a:off x="66086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1</a:t>
            </a:r>
            <a:endParaRPr sz="600"/>
          </a:p>
        </p:txBody>
      </p:sp>
      <p:sp>
        <p:nvSpPr>
          <p:cNvPr id="261" name="Google Shape;261;p32"/>
          <p:cNvSpPr txBox="1"/>
          <p:nvPr/>
        </p:nvSpPr>
        <p:spPr>
          <a:xfrm>
            <a:off x="75238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a:t>
            </a:r>
            <a:endParaRPr sz="600"/>
          </a:p>
        </p:txBody>
      </p:sp>
      <p:sp>
        <p:nvSpPr>
          <p:cNvPr id="262" name="Google Shape;262;p32"/>
          <p:cNvSpPr txBox="1"/>
          <p:nvPr/>
        </p:nvSpPr>
        <p:spPr>
          <a:xfrm>
            <a:off x="84391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3</a:t>
            </a:r>
            <a:endParaRPr sz="600"/>
          </a:p>
        </p:txBody>
      </p:sp>
      <p:sp>
        <p:nvSpPr>
          <p:cNvPr id="263" name="Google Shape;263;p32"/>
          <p:cNvSpPr txBox="1"/>
          <p:nvPr/>
        </p:nvSpPr>
        <p:spPr>
          <a:xfrm>
            <a:off x="5769799"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a:t>
            </a:r>
            <a:r>
              <a:rPr lang="en" sz="800"/>
              <a:t>) || </a:t>
            </a:r>
            <a:r>
              <a:rPr lang="en" sz="800" i="1"/>
              <a:t>H</a:t>
            </a:r>
            <a:r>
              <a:rPr lang="en" sz="800"/>
              <a:t>(</a:t>
            </a:r>
            <a:r>
              <a:rPr lang="en" sz="800" i="1"/>
              <a:t>B</a:t>
            </a:r>
            <a:r>
              <a:rPr lang="en" sz="500"/>
              <a:t>1</a:t>
            </a:r>
            <a:r>
              <a:rPr lang="en" sz="800"/>
              <a:t>)</a:t>
            </a:r>
            <a:endParaRPr sz="800"/>
          </a:p>
        </p:txBody>
      </p:sp>
      <p:cxnSp>
        <p:nvCxnSpPr>
          <p:cNvPr id="264" name="Google Shape;264;p32"/>
          <p:cNvCxnSpPr>
            <a:stCxn id="263" idx="2"/>
            <a:endCxn id="255" idx="0"/>
          </p:cNvCxnSpPr>
          <p:nvPr/>
        </p:nvCxnSpPr>
        <p:spPr>
          <a:xfrm flipH="1">
            <a:off x="5894299" y="3196725"/>
            <a:ext cx="459300" cy="606600"/>
          </a:xfrm>
          <a:prstGeom prst="straightConnector1">
            <a:avLst/>
          </a:prstGeom>
          <a:noFill/>
          <a:ln w="9525" cap="flat" cmpd="sng">
            <a:solidFill>
              <a:schemeClr val="dk2"/>
            </a:solidFill>
            <a:prstDash val="solid"/>
            <a:round/>
            <a:headEnd type="none" w="med" len="med"/>
            <a:tailEnd type="triangle" w="med" len="med"/>
          </a:ln>
        </p:spPr>
      </p:cxnSp>
      <p:cxnSp>
        <p:nvCxnSpPr>
          <p:cNvPr id="265" name="Google Shape;265;p32"/>
          <p:cNvCxnSpPr>
            <a:stCxn id="263" idx="2"/>
            <a:endCxn id="256" idx="0"/>
          </p:cNvCxnSpPr>
          <p:nvPr/>
        </p:nvCxnSpPr>
        <p:spPr>
          <a:xfrm>
            <a:off x="6353599" y="3196725"/>
            <a:ext cx="456000" cy="6066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32"/>
          <p:cNvSpPr txBox="1"/>
          <p:nvPr/>
        </p:nvSpPr>
        <p:spPr>
          <a:xfrm>
            <a:off x="7573024"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2</a:t>
            </a:r>
            <a:r>
              <a:rPr lang="en" sz="800"/>
              <a:t>) || </a:t>
            </a:r>
            <a:r>
              <a:rPr lang="en" sz="800" i="1"/>
              <a:t>H</a:t>
            </a:r>
            <a:r>
              <a:rPr lang="en" sz="800"/>
              <a:t>(</a:t>
            </a:r>
            <a:r>
              <a:rPr lang="en" sz="800" i="1"/>
              <a:t>B</a:t>
            </a:r>
            <a:r>
              <a:rPr lang="en" sz="500"/>
              <a:t>3</a:t>
            </a:r>
            <a:r>
              <a:rPr lang="en" sz="800"/>
              <a:t>)</a:t>
            </a:r>
            <a:endParaRPr sz="800"/>
          </a:p>
        </p:txBody>
      </p:sp>
      <p:cxnSp>
        <p:nvCxnSpPr>
          <p:cNvPr id="267" name="Google Shape;267;p32"/>
          <p:cNvCxnSpPr>
            <a:stCxn id="266" idx="2"/>
            <a:endCxn id="257" idx="0"/>
          </p:cNvCxnSpPr>
          <p:nvPr/>
        </p:nvCxnSpPr>
        <p:spPr>
          <a:xfrm flipH="1">
            <a:off x="7724824" y="3196725"/>
            <a:ext cx="432000" cy="606600"/>
          </a:xfrm>
          <a:prstGeom prst="straightConnector1">
            <a:avLst/>
          </a:prstGeom>
          <a:noFill/>
          <a:ln w="9525" cap="flat" cmpd="sng">
            <a:solidFill>
              <a:schemeClr val="dk2"/>
            </a:solidFill>
            <a:prstDash val="solid"/>
            <a:round/>
            <a:headEnd type="none" w="med" len="med"/>
            <a:tailEnd type="triangle" w="med" len="med"/>
          </a:ln>
        </p:spPr>
      </p:cxnSp>
      <p:cxnSp>
        <p:nvCxnSpPr>
          <p:cNvPr id="268" name="Google Shape;268;p32"/>
          <p:cNvCxnSpPr>
            <a:stCxn id="266" idx="2"/>
            <a:endCxn id="258" idx="0"/>
          </p:cNvCxnSpPr>
          <p:nvPr/>
        </p:nvCxnSpPr>
        <p:spPr>
          <a:xfrm>
            <a:off x="8156824" y="3196725"/>
            <a:ext cx="483000" cy="606600"/>
          </a:xfrm>
          <a:prstGeom prst="straightConnector1">
            <a:avLst/>
          </a:prstGeom>
          <a:noFill/>
          <a:ln w="9525" cap="flat" cmpd="sng">
            <a:solidFill>
              <a:schemeClr val="dk2"/>
            </a:solidFill>
            <a:prstDash val="solid"/>
            <a:round/>
            <a:headEnd type="none" w="med" len="med"/>
            <a:tailEnd type="triangle" w="med" len="med"/>
          </a:ln>
        </p:spPr>
      </p:cxnSp>
      <p:sp>
        <p:nvSpPr>
          <p:cNvPr id="269" name="Google Shape;269;p32"/>
          <p:cNvSpPr txBox="1"/>
          <p:nvPr/>
        </p:nvSpPr>
        <p:spPr>
          <a:xfrm>
            <a:off x="6152738"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01</a:t>
            </a:r>
            <a:endParaRPr sz="600"/>
          </a:p>
        </p:txBody>
      </p:sp>
      <p:sp>
        <p:nvSpPr>
          <p:cNvPr id="270" name="Google Shape;270;p32"/>
          <p:cNvSpPr txBox="1"/>
          <p:nvPr/>
        </p:nvSpPr>
        <p:spPr>
          <a:xfrm>
            <a:off x="7955963"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23</a:t>
            </a:r>
            <a:endParaRPr sz="600"/>
          </a:p>
        </p:txBody>
      </p:sp>
      <p:sp>
        <p:nvSpPr>
          <p:cNvPr id="271" name="Google Shape;271;p32"/>
          <p:cNvSpPr txBox="1"/>
          <p:nvPr/>
        </p:nvSpPr>
        <p:spPr>
          <a:xfrm>
            <a:off x="6675163" y="2164800"/>
            <a:ext cx="11979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01</a:t>
            </a:r>
            <a:r>
              <a:rPr lang="en" sz="800"/>
              <a:t>) || </a:t>
            </a:r>
            <a:r>
              <a:rPr lang="en" sz="800" i="1"/>
              <a:t>H</a:t>
            </a:r>
            <a:r>
              <a:rPr lang="en" sz="800"/>
              <a:t>(</a:t>
            </a:r>
            <a:r>
              <a:rPr lang="en" sz="800" i="1"/>
              <a:t>B</a:t>
            </a:r>
            <a:r>
              <a:rPr lang="en" sz="500"/>
              <a:t>23</a:t>
            </a:r>
            <a:r>
              <a:rPr lang="en" sz="800"/>
              <a:t>)</a:t>
            </a:r>
            <a:endParaRPr sz="800"/>
          </a:p>
        </p:txBody>
      </p:sp>
      <p:cxnSp>
        <p:nvCxnSpPr>
          <p:cNvPr id="272" name="Google Shape;272;p32"/>
          <p:cNvCxnSpPr>
            <a:stCxn id="271" idx="2"/>
            <a:endCxn id="263" idx="0"/>
          </p:cNvCxnSpPr>
          <p:nvPr/>
        </p:nvCxnSpPr>
        <p:spPr>
          <a:xfrm flipH="1">
            <a:off x="6353713" y="2472600"/>
            <a:ext cx="920400" cy="416400"/>
          </a:xfrm>
          <a:prstGeom prst="straightConnector1">
            <a:avLst/>
          </a:prstGeom>
          <a:noFill/>
          <a:ln w="9525" cap="flat" cmpd="sng">
            <a:solidFill>
              <a:schemeClr val="dk2"/>
            </a:solidFill>
            <a:prstDash val="solid"/>
            <a:round/>
            <a:headEnd type="none" w="med" len="med"/>
            <a:tailEnd type="triangle" w="med" len="med"/>
          </a:ln>
        </p:spPr>
      </p:cxnSp>
      <p:cxnSp>
        <p:nvCxnSpPr>
          <p:cNvPr id="273" name="Google Shape;273;p32"/>
          <p:cNvCxnSpPr>
            <a:stCxn id="271" idx="2"/>
            <a:endCxn id="266" idx="0"/>
          </p:cNvCxnSpPr>
          <p:nvPr/>
        </p:nvCxnSpPr>
        <p:spPr>
          <a:xfrm>
            <a:off x="7274113" y="2472600"/>
            <a:ext cx="882600" cy="416400"/>
          </a:xfrm>
          <a:prstGeom prst="straightConnector1">
            <a:avLst/>
          </a:prstGeom>
          <a:noFill/>
          <a:ln w="9525" cap="flat" cmpd="sng">
            <a:solidFill>
              <a:schemeClr val="dk2"/>
            </a:solidFill>
            <a:prstDash val="solid"/>
            <a:round/>
            <a:headEnd type="none" w="med" len="med"/>
            <a:tailEnd type="triangle" w="med" len="med"/>
          </a:ln>
        </p:spPr>
      </p:cxnSp>
      <p:sp>
        <p:nvSpPr>
          <p:cNvPr id="274" name="Google Shape;274;p32"/>
          <p:cNvSpPr txBox="1"/>
          <p:nvPr/>
        </p:nvSpPr>
        <p:spPr>
          <a:xfrm>
            <a:off x="7073263" y="247260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03</a:t>
            </a:r>
            <a:endParaRPr sz="600"/>
          </a:p>
        </p:txBody>
      </p:sp>
      <p:sp>
        <p:nvSpPr>
          <p:cNvPr id="275" name="Google Shape;275;p32"/>
          <p:cNvSpPr txBox="1"/>
          <p:nvPr/>
        </p:nvSpPr>
        <p:spPr>
          <a:xfrm>
            <a:off x="6730975" y="1826175"/>
            <a:ext cx="1086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Hash: </a:t>
            </a:r>
            <a:r>
              <a:rPr lang="en" sz="1000" i="1"/>
              <a:t>H</a:t>
            </a:r>
            <a:r>
              <a:rPr lang="en" sz="1000"/>
              <a:t>(</a:t>
            </a:r>
            <a:r>
              <a:rPr lang="en" sz="1000" i="1"/>
              <a:t>B</a:t>
            </a:r>
            <a:r>
              <a:rPr lang="en" sz="600"/>
              <a:t>03</a:t>
            </a:r>
            <a:r>
              <a:rPr lang="en" sz="1000"/>
              <a:t>)</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Public Ledger</a:t>
            </a:r>
            <a:endParaRPr/>
          </a:p>
        </p:txBody>
      </p:sp>
      <p:sp>
        <p:nvSpPr>
          <p:cNvPr id="281" name="Google Shape;281;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Our previous scheme needed a public, trusted ledger</a:t>
            </a:r>
            <a:endParaRPr/>
          </a:p>
          <a:p>
            <a:pPr marL="914400" lvl="1" indent="-317500" algn="l" rtl="0">
              <a:spcBef>
                <a:spcPts val="0"/>
              </a:spcBef>
              <a:spcAft>
                <a:spcPts val="0"/>
              </a:spcAft>
              <a:buSzPts val="1400"/>
              <a:buChar char="○"/>
            </a:pPr>
            <a:r>
              <a:rPr lang="en"/>
              <a:t>Append-only, immutable</a:t>
            </a:r>
            <a:endParaRPr/>
          </a:p>
          <a:p>
            <a:pPr marL="914400" lvl="1" indent="-317500" algn="l" rtl="0">
              <a:spcBef>
                <a:spcPts val="0"/>
              </a:spcBef>
              <a:spcAft>
                <a:spcPts val="0"/>
              </a:spcAft>
              <a:buSzPts val="1400"/>
              <a:buChar char="○"/>
            </a:pPr>
            <a:r>
              <a:rPr lang="en"/>
              <a:t>Accessible to all parties</a:t>
            </a:r>
            <a:endParaRPr/>
          </a:p>
          <a:p>
            <a:pPr marL="914400" lvl="1" indent="-317500" algn="l" rtl="0">
              <a:spcBef>
                <a:spcPts val="0"/>
              </a:spcBef>
              <a:spcAft>
                <a:spcPts val="0"/>
              </a:spcAft>
              <a:buSzPts val="1400"/>
              <a:buChar char="○"/>
            </a:pPr>
            <a:r>
              <a:rPr lang="en"/>
              <a:t>We can’t trust any individual to maintain the ledger for us</a:t>
            </a:r>
            <a:endParaRPr/>
          </a:p>
          <a:p>
            <a:pPr marL="457200" lvl="0" indent="-342900" algn="l" rtl="0">
              <a:spcBef>
                <a:spcPts val="0"/>
              </a:spcBef>
              <a:spcAft>
                <a:spcPts val="0"/>
              </a:spcAft>
              <a:buSzPts val="1800"/>
              <a:buChar char="●"/>
            </a:pPr>
            <a:r>
              <a:rPr lang="en" b="1"/>
              <a:t>Consensus</a:t>
            </a:r>
            <a:r>
              <a:rPr lang="en"/>
              <a:t>: A way to reach agreement on something as a group, without placing trust in any individual</a:t>
            </a:r>
            <a:endParaRPr/>
          </a:p>
          <a:p>
            <a:pPr marL="914400" lvl="1" indent="-317500" algn="l" rtl="0">
              <a:spcBef>
                <a:spcPts val="0"/>
              </a:spcBef>
              <a:spcAft>
                <a:spcPts val="0"/>
              </a:spcAft>
              <a:buSzPts val="1400"/>
              <a:buChar char="○"/>
            </a:pPr>
            <a:r>
              <a:rPr lang="en"/>
              <a:t>For simplicity, combine multiple transactions into one block, so we only need to reach consensus for one block at a time while maintaining several hundred transactions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538" name="Google Shape;538;p58"/>
          <p:cNvGraphicFramePr/>
          <p:nvPr>
            <p:extLst>
              <p:ext uri="{D42A27DB-BD31-4B8C-83A1-F6EECF244321}">
                <p14:modId xmlns:p14="http://schemas.microsoft.com/office/powerpoint/2010/main" val="2716500757"/>
              </p:ext>
            </p:extLst>
          </p:nvPr>
        </p:nvGraphicFramePr>
        <p:xfrm>
          <a:off x="311700" y="1310650"/>
          <a:ext cx="8520600" cy="2387525"/>
        </p:xfrm>
        <a:graphic>
          <a:graphicData uri="http://schemas.openxmlformats.org/drawingml/2006/table">
            <a:tbl>
              <a:tblPr>
                <a:noFill/>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One-time pads</a:t>
                      </a:r>
                      <a:endParaRPr sz="1600" dirty="0"/>
                    </a:p>
                    <a:p>
                      <a:pPr marL="457200" lvl="0" indent="-330200" algn="l" rtl="0">
                        <a:spcBef>
                          <a:spcPts val="0"/>
                        </a:spcBef>
                        <a:spcAft>
                          <a:spcPts val="0"/>
                        </a:spcAft>
                        <a:buSzPts val="1600"/>
                        <a:buChar char="●"/>
                      </a:pPr>
                      <a:r>
                        <a:rPr lang="en" sz="1600" dirty="0"/>
                        <a:t>Block ciphers (e.g. AES-CBC)</a:t>
                      </a:r>
                    </a:p>
                    <a:p>
                      <a:pPr marL="457200" lvl="0" indent="-330200" algn="l" rtl="0">
                        <a:spcBef>
                          <a:spcPts val="0"/>
                        </a:spcBef>
                        <a:spcAft>
                          <a:spcPts val="0"/>
                        </a:spcAft>
                        <a:buClr>
                          <a:schemeClr val="dk1"/>
                        </a:buClr>
                        <a:buSzPts val="1600"/>
                        <a:buChar char="●"/>
                      </a:pPr>
                      <a:r>
                        <a:rPr lang="en-US" sz="1600" dirty="0">
                          <a:solidFill>
                            <a:schemeClr val="dk1"/>
                          </a:solidFill>
                        </a:rPr>
                        <a:t>Stream ciphers</a:t>
                      </a:r>
                      <a:endParaRPr lang="en-US" sz="1600" dirty="0"/>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539" name="Google Shape;539;p5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540" name="Google Shape;540;p5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541" name="Google Shape;54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Forking Attacks</a:t>
            </a:r>
            <a:endParaRPr/>
          </a:p>
        </p:txBody>
      </p:sp>
      <p:sp>
        <p:nvSpPr>
          <p:cNvPr id="287" name="Google Shape;287;p3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hash chains allow a group of individuals to reach a consensus?</a:t>
            </a:r>
            <a:endParaRPr/>
          </a:p>
          <a:p>
            <a:pPr marL="914400" lvl="1" indent="-317500" algn="l" rtl="0">
              <a:spcBef>
                <a:spcPts val="0"/>
              </a:spcBef>
              <a:spcAft>
                <a:spcPts val="0"/>
              </a:spcAft>
              <a:buSzPts val="1400"/>
              <a:buChar char="○"/>
            </a:pPr>
            <a:r>
              <a:rPr lang="en" b="1"/>
              <a:t>No.</a:t>
            </a:r>
            <a:r>
              <a:rPr lang="en"/>
              <a:t> If Mallory creates an alternate history where she didn’t spend 100,000 coins, this is still a valid hash chain!</a:t>
            </a:r>
            <a:endParaRPr/>
          </a:p>
          <a:p>
            <a:pPr marL="914400" lvl="1" indent="-317500" algn="l" rtl="0">
              <a:spcBef>
                <a:spcPts val="0"/>
              </a:spcBef>
              <a:spcAft>
                <a:spcPts val="0"/>
              </a:spcAft>
              <a:buSzPts val="1400"/>
              <a:buChar char="○"/>
            </a:pPr>
            <a:r>
              <a:rPr lang="en"/>
              <a:t>Need a way to agree on the head of the blockchain</a:t>
            </a:r>
            <a:endParaRPr b="1"/>
          </a:p>
        </p:txBody>
      </p:sp>
      <p:sp>
        <p:nvSpPr>
          <p:cNvPr id="288" name="Google Shape;288;p34"/>
          <p:cNvSpPr/>
          <p:nvPr/>
        </p:nvSpPr>
        <p:spPr>
          <a:xfrm>
            <a:off x="6864675" y="12576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6864675" y="201757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6864675" y="27775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7360725" y="368987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7360725" y="44498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371650" y="368987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371650" y="44498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4"/>
          <p:cNvCxnSpPr>
            <a:stCxn id="288" idx="2"/>
            <a:endCxn id="289" idx="0"/>
          </p:cNvCxnSpPr>
          <p:nvPr/>
        </p:nvCxnSpPr>
        <p:spPr>
          <a:xfrm>
            <a:off x="7159275" y="1846825"/>
            <a:ext cx="0" cy="17070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34"/>
          <p:cNvCxnSpPr>
            <a:stCxn id="289" idx="2"/>
            <a:endCxn id="290" idx="0"/>
          </p:cNvCxnSpPr>
          <p:nvPr/>
        </p:nvCxnSpPr>
        <p:spPr>
          <a:xfrm>
            <a:off x="7159275" y="2606775"/>
            <a:ext cx="0" cy="170700"/>
          </a:xfrm>
          <a:prstGeom prst="straightConnector1">
            <a:avLst/>
          </a:prstGeom>
          <a:noFill/>
          <a:ln w="9525" cap="flat" cmpd="sng">
            <a:solidFill>
              <a:schemeClr val="dk2"/>
            </a:solidFill>
            <a:prstDash val="solid"/>
            <a:round/>
            <a:headEnd type="none" w="med" len="med"/>
            <a:tailEnd type="triangle" w="med" len="med"/>
          </a:ln>
        </p:spPr>
      </p:cxnSp>
      <p:cxnSp>
        <p:nvCxnSpPr>
          <p:cNvPr id="297" name="Google Shape;297;p34"/>
          <p:cNvCxnSpPr>
            <a:stCxn id="290" idx="2"/>
            <a:endCxn id="291" idx="0"/>
          </p:cNvCxnSpPr>
          <p:nvPr/>
        </p:nvCxnSpPr>
        <p:spPr>
          <a:xfrm>
            <a:off x="7159275" y="3366725"/>
            <a:ext cx="496200" cy="3231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34"/>
          <p:cNvCxnSpPr>
            <a:endCxn id="293" idx="0"/>
          </p:cNvCxnSpPr>
          <p:nvPr/>
        </p:nvCxnSpPr>
        <p:spPr>
          <a:xfrm flipH="1">
            <a:off x="6666250" y="3366775"/>
            <a:ext cx="492900" cy="323100"/>
          </a:xfrm>
          <a:prstGeom prst="straightConnector1">
            <a:avLst/>
          </a:prstGeom>
          <a:noFill/>
          <a:ln w="9525" cap="flat" cmpd="sng">
            <a:solidFill>
              <a:schemeClr val="dk2"/>
            </a:solidFill>
            <a:prstDash val="solid"/>
            <a:round/>
            <a:headEnd type="none" w="med" len="med"/>
            <a:tailEnd type="triangle" w="med" len="med"/>
          </a:ln>
        </p:spPr>
      </p:cxnSp>
      <p:cxnSp>
        <p:nvCxnSpPr>
          <p:cNvPr id="299" name="Google Shape;299;p34"/>
          <p:cNvCxnSpPr>
            <a:stCxn id="293" idx="2"/>
            <a:endCxn id="294" idx="0"/>
          </p:cNvCxnSpPr>
          <p:nvPr/>
        </p:nvCxnSpPr>
        <p:spPr>
          <a:xfrm>
            <a:off x="6666250" y="4279075"/>
            <a:ext cx="0" cy="170700"/>
          </a:xfrm>
          <a:prstGeom prst="straightConnector1">
            <a:avLst/>
          </a:prstGeom>
          <a:noFill/>
          <a:ln w="9525" cap="flat" cmpd="sng">
            <a:solidFill>
              <a:schemeClr val="dk2"/>
            </a:solidFill>
            <a:prstDash val="solid"/>
            <a:round/>
            <a:headEnd type="none" w="med" len="med"/>
            <a:tailEnd type="triangle" w="med" len="med"/>
          </a:ln>
        </p:spPr>
      </p:cxnSp>
      <p:cxnSp>
        <p:nvCxnSpPr>
          <p:cNvPr id="300" name="Google Shape;300;p34"/>
          <p:cNvCxnSpPr>
            <a:stCxn id="291" idx="2"/>
            <a:endCxn id="292" idx="0"/>
          </p:cNvCxnSpPr>
          <p:nvPr/>
        </p:nvCxnSpPr>
        <p:spPr>
          <a:xfrm>
            <a:off x="7655325" y="4279075"/>
            <a:ext cx="0" cy="170700"/>
          </a:xfrm>
          <a:prstGeom prst="straightConnector1">
            <a:avLst/>
          </a:prstGeom>
          <a:noFill/>
          <a:ln w="9525" cap="flat" cmpd="sng">
            <a:solidFill>
              <a:schemeClr val="dk2"/>
            </a:solidFill>
            <a:prstDash val="solid"/>
            <a:round/>
            <a:headEnd type="none" w="med" len="med"/>
            <a:tailEnd type="triangle" w="med" len="med"/>
          </a:ln>
        </p:spPr>
      </p:cxnSp>
      <p:sp>
        <p:nvSpPr>
          <p:cNvPr id="301" name="Google Shape;301;p34"/>
          <p:cNvSpPr txBox="1"/>
          <p:nvPr/>
        </p:nvSpPr>
        <p:spPr>
          <a:xfrm>
            <a:off x="5513950" y="3661225"/>
            <a:ext cx="857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PK</a:t>
            </a:r>
            <a:r>
              <a:rPr lang="en" sz="600" i="1"/>
              <a:t>M</a:t>
            </a:r>
            <a:r>
              <a:rPr lang="en" sz="1000"/>
              <a:t> spent 100,000 coins</a:t>
            </a:r>
            <a:endParaRPr sz="1000"/>
          </a:p>
        </p:txBody>
      </p:sp>
      <p:sp>
        <p:nvSpPr>
          <p:cNvPr id="302" name="Google Shape;302;p34"/>
          <p:cNvSpPr txBox="1"/>
          <p:nvPr/>
        </p:nvSpPr>
        <p:spPr>
          <a:xfrm>
            <a:off x="7949925" y="3661225"/>
            <a:ext cx="1027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PK</a:t>
            </a:r>
            <a:r>
              <a:rPr lang="en" sz="600" i="1"/>
              <a:t>M</a:t>
            </a:r>
            <a:r>
              <a:rPr lang="en" sz="1000"/>
              <a:t> did not spend 100,000 coins</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a:t>
            </a:r>
            <a:endParaRPr/>
          </a:p>
        </p:txBody>
      </p:sp>
      <p:sp>
        <p:nvSpPr>
          <p:cNvPr id="308" name="Google Shape;308;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each block, include a random number (“nonce”)</a:t>
            </a:r>
            <a:endParaRPr/>
          </a:p>
          <a:p>
            <a:pPr marL="457200" lvl="0" indent="-342900" algn="l" rtl="0">
              <a:spcBef>
                <a:spcPts val="0"/>
              </a:spcBef>
              <a:spcAft>
                <a:spcPts val="0"/>
              </a:spcAft>
              <a:buSzPts val="1800"/>
              <a:buChar char="●"/>
            </a:pPr>
            <a:r>
              <a:rPr lang="en"/>
              <a:t>For a block to be valid, the hash of the block must start with some number of 0’s</a:t>
            </a:r>
            <a:endParaRPr/>
          </a:p>
          <a:p>
            <a:pPr marL="914400" lvl="1" indent="-317500" algn="l" rtl="0">
              <a:spcBef>
                <a:spcPts val="0"/>
              </a:spcBef>
              <a:spcAft>
                <a:spcPts val="0"/>
              </a:spcAft>
              <a:buSzPts val="1400"/>
              <a:buChar char="○"/>
            </a:pPr>
            <a:r>
              <a:rPr lang="en"/>
              <a:t>If you want 4 0’s, each nonce has a 1/2</a:t>
            </a:r>
            <a:r>
              <a:rPr lang="en" baseline="30000"/>
              <a:t>4</a:t>
            </a:r>
            <a:r>
              <a:rPr lang="en"/>
              <a:t> = 1/16 chance of creating a valid block</a:t>
            </a:r>
            <a:endParaRPr/>
          </a:p>
          <a:p>
            <a:pPr marL="457200" lvl="0" indent="-342900" algn="l" rtl="0">
              <a:spcBef>
                <a:spcPts val="0"/>
              </a:spcBef>
              <a:spcAft>
                <a:spcPts val="0"/>
              </a:spcAft>
              <a:buSzPts val="1800"/>
              <a:buChar char="●"/>
            </a:pPr>
            <a:r>
              <a:rPr lang="en"/>
              <a:t>Each user keeps track of their own blockchain</a:t>
            </a:r>
            <a:endParaRPr/>
          </a:p>
        </p:txBody>
      </p:sp>
      <p:pic>
        <p:nvPicPr>
          <p:cNvPr id="309" name="Google Shape;309;p35"/>
          <p:cNvPicPr preferRelativeResize="0"/>
          <p:nvPr/>
        </p:nvPicPr>
        <p:blipFill rotWithShape="1">
          <a:blip r:embed="rId3">
            <a:alphaModFix/>
          </a:blip>
          <a:srcRect b="11386"/>
          <a:stretch/>
        </p:blipFill>
        <p:spPr>
          <a:xfrm rot="-232443">
            <a:off x="7820229" y="4268755"/>
            <a:ext cx="844014" cy="935814"/>
          </a:xfrm>
          <a:prstGeom prst="rect">
            <a:avLst/>
          </a:prstGeom>
          <a:noFill/>
          <a:ln>
            <a:noFill/>
          </a:ln>
        </p:spPr>
      </p:pic>
      <p:sp>
        <p:nvSpPr>
          <p:cNvPr id="310" name="Google Shape;31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11" name="Google Shape;311;p35"/>
          <p:cNvSpPr/>
          <p:nvPr/>
        </p:nvSpPr>
        <p:spPr>
          <a:xfrm>
            <a:off x="537700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prev_hash: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p:txBody>
      </p:sp>
      <p:sp>
        <p:nvSpPr>
          <p:cNvPr id="312" name="Google Shape;312;p35"/>
          <p:cNvSpPr/>
          <p:nvPr/>
        </p:nvSpPr>
        <p:spPr>
          <a:xfrm>
            <a:off x="726615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0x0001</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13" name="Google Shape;313;p35"/>
          <p:cNvSpPr/>
          <p:nvPr/>
        </p:nvSpPr>
        <p:spPr>
          <a:xfrm>
            <a:off x="537700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0x0002</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14" name="Google Shape;314;p35"/>
          <p:cNvSpPr/>
          <p:nvPr/>
        </p:nvSpPr>
        <p:spPr>
          <a:xfrm>
            <a:off x="726615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0x0017</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15" name="Google Shape;315;p35"/>
          <p:cNvSpPr txBox="1"/>
          <p:nvPr/>
        </p:nvSpPr>
        <p:spPr>
          <a:xfrm>
            <a:off x="537700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1110</a:t>
            </a:r>
            <a:r>
              <a:rPr lang="en" b="1">
                <a:latin typeface="Courier New"/>
                <a:ea typeface="Courier New"/>
                <a:cs typeface="Courier New"/>
                <a:sym typeface="Courier New"/>
              </a:rPr>
              <a:t>0011</a:t>
            </a:r>
            <a:endParaRPr b="1">
              <a:latin typeface="Courier New"/>
              <a:ea typeface="Courier New"/>
              <a:cs typeface="Courier New"/>
              <a:sym typeface="Courier New"/>
            </a:endParaRPr>
          </a:p>
        </p:txBody>
      </p:sp>
      <p:sp>
        <p:nvSpPr>
          <p:cNvPr id="316" name="Google Shape;316;p35"/>
          <p:cNvSpPr txBox="1"/>
          <p:nvPr/>
        </p:nvSpPr>
        <p:spPr>
          <a:xfrm>
            <a:off x="726615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0100</a:t>
            </a:r>
            <a:r>
              <a:rPr lang="en" b="1">
                <a:latin typeface="Courier New"/>
                <a:ea typeface="Courier New"/>
                <a:cs typeface="Courier New"/>
                <a:sym typeface="Courier New"/>
              </a:rPr>
              <a:t>1000</a:t>
            </a:r>
            <a:endParaRPr b="1">
              <a:latin typeface="Courier New"/>
              <a:ea typeface="Courier New"/>
              <a:cs typeface="Courier New"/>
              <a:sym typeface="Courier New"/>
            </a:endParaRPr>
          </a:p>
        </p:txBody>
      </p:sp>
      <p:sp>
        <p:nvSpPr>
          <p:cNvPr id="317" name="Google Shape;317;p35"/>
          <p:cNvSpPr txBox="1"/>
          <p:nvPr/>
        </p:nvSpPr>
        <p:spPr>
          <a:xfrm>
            <a:off x="53770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0001</a:t>
            </a:r>
            <a:r>
              <a:rPr lang="en" b="1">
                <a:latin typeface="Courier New"/>
                <a:ea typeface="Courier New"/>
                <a:cs typeface="Courier New"/>
                <a:sym typeface="Courier New"/>
              </a:rPr>
              <a:t>1010</a:t>
            </a:r>
            <a:endParaRPr b="1">
              <a:latin typeface="Courier New"/>
              <a:ea typeface="Courier New"/>
              <a:cs typeface="Courier New"/>
              <a:sym typeface="Courier New"/>
            </a:endParaRPr>
          </a:p>
        </p:txBody>
      </p:sp>
      <p:sp>
        <p:nvSpPr>
          <p:cNvPr id="318" name="Google Shape;318;p35"/>
          <p:cNvSpPr txBox="1"/>
          <p:nvPr/>
        </p:nvSpPr>
        <p:spPr>
          <a:xfrm>
            <a:off x="72228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6AA84F"/>
                </a:solidFill>
                <a:latin typeface="Courier New"/>
                <a:ea typeface="Courier New"/>
                <a:cs typeface="Courier New"/>
                <a:sym typeface="Courier New"/>
              </a:rPr>
              <a:t>0000</a:t>
            </a:r>
            <a:r>
              <a:rPr lang="en" b="1">
                <a:latin typeface="Courier New"/>
                <a:ea typeface="Courier New"/>
                <a:cs typeface="Courier New"/>
                <a:sym typeface="Courier New"/>
              </a:rPr>
              <a:t>0101</a:t>
            </a:r>
            <a:endParaRPr b="1">
              <a:latin typeface="Courier New"/>
              <a:ea typeface="Courier New"/>
              <a:cs typeface="Courier New"/>
              <a:sym typeface="Courier New"/>
            </a:endParaRPr>
          </a:p>
        </p:txBody>
      </p:sp>
      <p:sp>
        <p:nvSpPr>
          <p:cNvPr id="319" name="Google Shape;319;p35"/>
          <p:cNvSpPr txBox="1"/>
          <p:nvPr/>
        </p:nvSpPr>
        <p:spPr>
          <a:xfrm>
            <a:off x="6440075"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20" name="Google Shape;320;p35"/>
          <p:cNvSpPr txBox="1"/>
          <p:nvPr/>
        </p:nvSpPr>
        <p:spPr>
          <a:xfrm>
            <a:off x="8382900"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21" name="Google Shape;321;p35"/>
          <p:cNvSpPr txBox="1"/>
          <p:nvPr/>
        </p:nvSpPr>
        <p:spPr>
          <a:xfrm>
            <a:off x="649375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22" name="Google Shape;322;p35"/>
          <p:cNvSpPr txBox="1"/>
          <p:nvPr/>
        </p:nvSpPr>
        <p:spPr>
          <a:xfrm>
            <a:off x="838290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6AA84F"/>
                </a:solidFill>
              </a:rPr>
              <a:t>✓</a:t>
            </a:r>
            <a:endParaRPr sz="5000">
              <a:solidFill>
                <a:srgbClr val="6AA84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a:t>
            </a:r>
            <a:endParaRPr/>
          </a:p>
        </p:txBody>
      </p:sp>
      <p:sp>
        <p:nvSpPr>
          <p:cNvPr id="328" name="Google Shape;328;p3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Users “mine” a block by trying nonce values until a valid block is found</a:t>
            </a:r>
            <a:endParaRPr/>
          </a:p>
          <a:p>
            <a:pPr marL="914400" lvl="1" indent="-317500" algn="l" rtl="0">
              <a:spcBef>
                <a:spcPts val="0"/>
              </a:spcBef>
              <a:spcAft>
                <a:spcPts val="0"/>
              </a:spcAft>
              <a:buSzPts val="1400"/>
              <a:buChar char="○"/>
            </a:pPr>
            <a:r>
              <a:rPr lang="en"/>
              <a:t>This requires trying many nonces to find one to produce the correct hash value for the block</a:t>
            </a:r>
            <a:endParaRPr/>
          </a:p>
          <a:p>
            <a:pPr marL="914400" lvl="1" indent="-317500" algn="l" rtl="0">
              <a:spcBef>
                <a:spcPts val="0"/>
              </a:spcBef>
              <a:spcAft>
                <a:spcPts val="0"/>
              </a:spcAft>
              <a:buSzPts val="1400"/>
              <a:buChar char="○"/>
            </a:pPr>
            <a:r>
              <a:rPr lang="en"/>
              <a:t>The valid block is broadcasted to everyone else on the network</a:t>
            </a:r>
            <a:endParaRPr/>
          </a:p>
          <a:p>
            <a:pPr marL="457200" lvl="0" indent="-342900" algn="l" rtl="0">
              <a:spcBef>
                <a:spcPts val="0"/>
              </a:spcBef>
              <a:spcAft>
                <a:spcPts val="0"/>
              </a:spcAft>
              <a:buSzPts val="1800"/>
              <a:buChar char="●"/>
            </a:pPr>
            <a:r>
              <a:rPr lang="en"/>
              <a:t>When a valid block is received, users add it to their blockchain and start mining the next block</a:t>
            </a:r>
            <a:endParaRPr/>
          </a:p>
        </p:txBody>
      </p:sp>
      <p:pic>
        <p:nvPicPr>
          <p:cNvPr id="329" name="Google Shape;329;p36"/>
          <p:cNvPicPr preferRelativeResize="0"/>
          <p:nvPr/>
        </p:nvPicPr>
        <p:blipFill rotWithShape="1">
          <a:blip r:embed="rId3">
            <a:alphaModFix/>
          </a:blip>
          <a:srcRect b="11386"/>
          <a:stretch/>
        </p:blipFill>
        <p:spPr>
          <a:xfrm rot="-232443">
            <a:off x="7820229" y="4268755"/>
            <a:ext cx="844014" cy="935814"/>
          </a:xfrm>
          <a:prstGeom prst="rect">
            <a:avLst/>
          </a:prstGeom>
          <a:noFill/>
          <a:ln>
            <a:noFill/>
          </a:ln>
        </p:spPr>
      </p:pic>
      <p:sp>
        <p:nvSpPr>
          <p:cNvPr id="330" name="Google Shape;33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31" name="Google Shape;331;p36"/>
          <p:cNvSpPr/>
          <p:nvPr/>
        </p:nvSpPr>
        <p:spPr>
          <a:xfrm>
            <a:off x="537700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prev_hash: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p:txBody>
      </p:sp>
      <p:sp>
        <p:nvSpPr>
          <p:cNvPr id="332" name="Google Shape;332;p36"/>
          <p:cNvSpPr/>
          <p:nvPr/>
        </p:nvSpPr>
        <p:spPr>
          <a:xfrm>
            <a:off x="726615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0x0001</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33" name="Google Shape;333;p36"/>
          <p:cNvSpPr/>
          <p:nvPr/>
        </p:nvSpPr>
        <p:spPr>
          <a:xfrm>
            <a:off x="537700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0x0002</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34" name="Google Shape;334;p36"/>
          <p:cNvSpPr/>
          <p:nvPr/>
        </p:nvSpPr>
        <p:spPr>
          <a:xfrm>
            <a:off x="726615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0x0017</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35" name="Google Shape;335;p36"/>
          <p:cNvSpPr txBox="1"/>
          <p:nvPr/>
        </p:nvSpPr>
        <p:spPr>
          <a:xfrm>
            <a:off x="537700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1110</a:t>
            </a:r>
            <a:r>
              <a:rPr lang="en" b="1">
                <a:latin typeface="Courier New"/>
                <a:ea typeface="Courier New"/>
                <a:cs typeface="Courier New"/>
                <a:sym typeface="Courier New"/>
              </a:rPr>
              <a:t>0011</a:t>
            </a:r>
            <a:endParaRPr b="1">
              <a:latin typeface="Courier New"/>
              <a:ea typeface="Courier New"/>
              <a:cs typeface="Courier New"/>
              <a:sym typeface="Courier New"/>
            </a:endParaRPr>
          </a:p>
        </p:txBody>
      </p:sp>
      <p:sp>
        <p:nvSpPr>
          <p:cNvPr id="336" name="Google Shape;336;p36"/>
          <p:cNvSpPr txBox="1"/>
          <p:nvPr/>
        </p:nvSpPr>
        <p:spPr>
          <a:xfrm>
            <a:off x="726615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0100</a:t>
            </a:r>
            <a:r>
              <a:rPr lang="en" b="1">
                <a:latin typeface="Courier New"/>
                <a:ea typeface="Courier New"/>
                <a:cs typeface="Courier New"/>
                <a:sym typeface="Courier New"/>
              </a:rPr>
              <a:t>1000</a:t>
            </a:r>
            <a:endParaRPr b="1">
              <a:latin typeface="Courier New"/>
              <a:ea typeface="Courier New"/>
              <a:cs typeface="Courier New"/>
              <a:sym typeface="Courier New"/>
            </a:endParaRPr>
          </a:p>
        </p:txBody>
      </p:sp>
      <p:sp>
        <p:nvSpPr>
          <p:cNvPr id="337" name="Google Shape;337;p36"/>
          <p:cNvSpPr txBox="1"/>
          <p:nvPr/>
        </p:nvSpPr>
        <p:spPr>
          <a:xfrm>
            <a:off x="53770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0001</a:t>
            </a:r>
            <a:r>
              <a:rPr lang="en" b="1">
                <a:latin typeface="Courier New"/>
                <a:ea typeface="Courier New"/>
                <a:cs typeface="Courier New"/>
                <a:sym typeface="Courier New"/>
              </a:rPr>
              <a:t>1010</a:t>
            </a:r>
            <a:endParaRPr b="1">
              <a:latin typeface="Courier New"/>
              <a:ea typeface="Courier New"/>
              <a:cs typeface="Courier New"/>
              <a:sym typeface="Courier New"/>
            </a:endParaRPr>
          </a:p>
        </p:txBody>
      </p:sp>
      <p:sp>
        <p:nvSpPr>
          <p:cNvPr id="338" name="Google Shape;338;p36"/>
          <p:cNvSpPr txBox="1"/>
          <p:nvPr/>
        </p:nvSpPr>
        <p:spPr>
          <a:xfrm>
            <a:off x="72228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6AA84F"/>
                </a:solidFill>
                <a:latin typeface="Courier New"/>
                <a:ea typeface="Courier New"/>
                <a:cs typeface="Courier New"/>
                <a:sym typeface="Courier New"/>
              </a:rPr>
              <a:t>0000</a:t>
            </a:r>
            <a:r>
              <a:rPr lang="en" b="1">
                <a:latin typeface="Courier New"/>
                <a:ea typeface="Courier New"/>
                <a:cs typeface="Courier New"/>
                <a:sym typeface="Courier New"/>
              </a:rPr>
              <a:t>0101</a:t>
            </a:r>
            <a:endParaRPr b="1">
              <a:latin typeface="Courier New"/>
              <a:ea typeface="Courier New"/>
              <a:cs typeface="Courier New"/>
              <a:sym typeface="Courier New"/>
            </a:endParaRPr>
          </a:p>
        </p:txBody>
      </p:sp>
      <p:sp>
        <p:nvSpPr>
          <p:cNvPr id="339" name="Google Shape;339;p36"/>
          <p:cNvSpPr txBox="1"/>
          <p:nvPr/>
        </p:nvSpPr>
        <p:spPr>
          <a:xfrm>
            <a:off x="6440075"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40" name="Google Shape;340;p36"/>
          <p:cNvSpPr txBox="1"/>
          <p:nvPr/>
        </p:nvSpPr>
        <p:spPr>
          <a:xfrm>
            <a:off x="8382900"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41" name="Google Shape;341;p36"/>
          <p:cNvSpPr txBox="1"/>
          <p:nvPr/>
        </p:nvSpPr>
        <p:spPr>
          <a:xfrm>
            <a:off x="649375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42" name="Google Shape;342;p36"/>
          <p:cNvSpPr txBox="1"/>
          <p:nvPr/>
        </p:nvSpPr>
        <p:spPr>
          <a:xfrm>
            <a:off x="838290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6AA84F"/>
                </a:solidFill>
              </a:rPr>
              <a:t>✓</a:t>
            </a:r>
            <a:endParaRPr sz="5000">
              <a:solidFill>
                <a:srgbClr val="6AA84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a:t>
            </a:r>
            <a:endParaRPr/>
          </a:p>
        </p:txBody>
      </p:sp>
      <p:sp>
        <p:nvSpPr>
          <p:cNvPr id="348" name="Google Shape;34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Consensus: The longest blockchain is the “true” blockchain</a:t>
            </a:r>
            <a:endParaRPr/>
          </a:p>
          <a:p>
            <a:pPr marL="914400" lvl="1" indent="-317500" algn="l" rtl="0">
              <a:spcBef>
                <a:spcPts val="0"/>
              </a:spcBef>
              <a:spcAft>
                <a:spcPts val="0"/>
              </a:spcAft>
              <a:buSzPts val="1400"/>
              <a:buChar char="○"/>
            </a:pPr>
            <a:r>
              <a:rPr lang="en"/>
              <a:t>Everyone mines on the longest chain they know of</a:t>
            </a:r>
            <a:endParaRPr/>
          </a:p>
          <a:p>
            <a:pPr marL="1371600" lvl="2" indent="-317500" algn="l" rtl="0">
              <a:spcBef>
                <a:spcPts val="0"/>
              </a:spcBef>
              <a:spcAft>
                <a:spcPts val="0"/>
              </a:spcAft>
              <a:buSzPts val="1400"/>
              <a:buChar char="■"/>
            </a:pPr>
            <a:r>
              <a:rPr lang="en"/>
              <a:t>If we hear about a longer chain, we discard our current mining block and begin mining the longer chain</a:t>
            </a:r>
            <a:endParaRPr/>
          </a:p>
          <a:p>
            <a:pPr marL="914400" lvl="1" indent="-317500" algn="l" rtl="0">
              <a:spcBef>
                <a:spcPts val="0"/>
              </a:spcBef>
              <a:spcAft>
                <a:spcPts val="0"/>
              </a:spcAft>
              <a:buSzPts val="1400"/>
              <a:buChar char="○"/>
            </a:pPr>
            <a:r>
              <a:rPr lang="en"/>
              <a:t>The more people agree to a chain, the more mining is done on that chain (more hashes per second)</a:t>
            </a:r>
            <a:endParaRPr/>
          </a:p>
          <a:p>
            <a:pPr marL="914400" lvl="1" indent="-317500" algn="l" rtl="0">
              <a:spcBef>
                <a:spcPts val="0"/>
              </a:spcBef>
              <a:spcAft>
                <a:spcPts val="0"/>
              </a:spcAft>
              <a:buSzPts val="1400"/>
              <a:buChar char="○"/>
            </a:pPr>
            <a:r>
              <a:rPr lang="en"/>
              <a:t>The more mining is done on a chain, the faster the chain grows</a:t>
            </a:r>
            <a:endParaRPr/>
          </a:p>
          <a:p>
            <a:pPr marL="457200" lvl="0" indent="-342900" algn="l" rtl="0">
              <a:spcBef>
                <a:spcPts val="0"/>
              </a:spcBef>
              <a:spcAft>
                <a:spcPts val="0"/>
              </a:spcAft>
              <a:buSzPts val="1800"/>
              <a:buChar char="●"/>
            </a:pPr>
            <a:r>
              <a:rPr lang="en"/>
              <a:t>Foiling the forking attack</a:t>
            </a:r>
            <a:endParaRPr/>
          </a:p>
          <a:p>
            <a:pPr marL="914400" lvl="1" indent="-317500" algn="l" rtl="0">
              <a:spcBef>
                <a:spcPts val="0"/>
              </a:spcBef>
              <a:spcAft>
                <a:spcPts val="0"/>
              </a:spcAft>
              <a:buSzPts val="1400"/>
              <a:buChar char="○"/>
            </a:pPr>
            <a:r>
              <a:rPr lang="en"/>
              <a:t>For Mallory to fork the blockchain, she must mine her new chain faster than the current “true” chain</a:t>
            </a:r>
            <a:endParaRPr/>
          </a:p>
          <a:p>
            <a:pPr marL="914400" lvl="1" indent="-317500" algn="l" rtl="0">
              <a:spcBef>
                <a:spcPts val="0"/>
              </a:spcBef>
              <a:spcAft>
                <a:spcPts val="0"/>
              </a:spcAft>
              <a:buSzPts val="1400"/>
              <a:buChar char="○"/>
            </a:pPr>
            <a:r>
              <a:rPr lang="en"/>
              <a:t>To mine a chain faster than the current “true” chain, she must mine faster than every other (honest) node combined</a:t>
            </a:r>
            <a:endParaRPr/>
          </a:p>
          <a:p>
            <a:pPr marL="914400" lvl="1" indent="-317500" algn="l" rtl="0">
              <a:spcBef>
                <a:spcPts val="0"/>
              </a:spcBef>
              <a:spcAft>
                <a:spcPts val="0"/>
              </a:spcAft>
              <a:buSzPts val="1400"/>
              <a:buChar char="○"/>
            </a:pPr>
            <a:r>
              <a:rPr lang="en"/>
              <a:t>This is infeasible!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 Examples</a:t>
            </a:r>
            <a:endParaRPr/>
          </a:p>
        </p:txBody>
      </p:sp>
      <p:sp>
        <p:nvSpPr>
          <p:cNvPr id="354" name="Google Shape;35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What if two miners mine two blocks at the same time and append it to the blockchain, causing a fork?</a:t>
            </a:r>
            <a:endParaRPr/>
          </a:p>
          <a:p>
            <a:pPr marL="914400" lvl="1" indent="-317500" algn="l" rtl="0">
              <a:spcBef>
                <a:spcPts val="0"/>
              </a:spcBef>
              <a:spcAft>
                <a:spcPts val="0"/>
              </a:spcAft>
              <a:buSzPts val="1400"/>
              <a:buChar char="○"/>
            </a:pPr>
            <a:r>
              <a:rPr lang="en"/>
              <a:t>The next miner that appends onto one of these chains invalidates the other chain. Longest chain wins.</a:t>
            </a:r>
            <a:endParaRPr/>
          </a:p>
          <a:p>
            <a:pPr marL="457200" lvl="0" indent="-342900" algn="l" rtl="0">
              <a:spcBef>
                <a:spcPts val="0"/>
              </a:spcBef>
              <a:spcAft>
                <a:spcPts val="0"/>
              </a:spcAft>
              <a:buSzPts val="1800"/>
              <a:buChar char="●"/>
            </a:pPr>
            <a:r>
              <a:rPr lang="en"/>
              <a:t>If a miner included your transaction in the latest block created, are you guaranteed that your transaction is forever in the blockchain?</a:t>
            </a:r>
            <a:endParaRPr/>
          </a:p>
          <a:p>
            <a:pPr marL="914400" lvl="1" indent="-317500" algn="l" rtl="0">
              <a:spcBef>
                <a:spcPts val="0"/>
              </a:spcBef>
              <a:spcAft>
                <a:spcPts val="0"/>
              </a:spcAft>
              <a:buSzPts val="1400"/>
              <a:buChar char="○"/>
            </a:pPr>
            <a:r>
              <a:rPr lang="en"/>
              <a:t>No. There could have been another miner appending a different block at the same time, and that chain might be winning.</a:t>
            </a:r>
            <a:endParaRPr/>
          </a:p>
          <a:p>
            <a:pPr marL="914400" lvl="1" indent="-317500" algn="l" rtl="0">
              <a:spcBef>
                <a:spcPts val="0"/>
              </a:spcBef>
              <a:spcAft>
                <a:spcPts val="0"/>
              </a:spcAft>
              <a:buSzPts val="1400"/>
              <a:buChar char="○"/>
            </a:pPr>
            <a:r>
              <a:rPr lang="en"/>
              <a:t>To confirm a transaction, wait for a couple more blocks to be appended to the chain with your transaction to ensure that it will probably win in the long term</a:t>
            </a:r>
            <a:endParaRPr/>
          </a:p>
          <a:p>
            <a:pPr marL="457200" lvl="0" indent="-342900" algn="l" rtl="0">
              <a:spcBef>
                <a:spcPts val="0"/>
              </a:spcBef>
              <a:spcAft>
                <a:spcPts val="0"/>
              </a:spcAft>
              <a:buSzPts val="1800"/>
              <a:buChar char="●"/>
            </a:pPr>
            <a:r>
              <a:rPr lang="en"/>
              <a:t>What happens if a miner who just mined a block refuses to include my transaction?</a:t>
            </a:r>
            <a:endParaRPr/>
          </a:p>
          <a:p>
            <a:pPr marL="914400" lvl="1" indent="-317500" algn="l" rtl="0">
              <a:spcBef>
                <a:spcPts val="0"/>
              </a:spcBef>
              <a:spcAft>
                <a:spcPts val="0"/>
              </a:spcAft>
              <a:buSzPts val="1400"/>
              <a:buChar char="○"/>
            </a:pPr>
            <a:r>
              <a:rPr lang="en"/>
              <a:t>Hopefully, the next miner to mine a block is willing to include your transaction.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Incentivizing Mining</a:t>
            </a:r>
            <a:endParaRPr/>
          </a:p>
        </p:txBody>
      </p:sp>
      <p:sp>
        <p:nvSpPr>
          <p:cNvPr id="360" name="Google Shape;36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Miners are incentivized to mine blocks in exchange for currency</a:t>
            </a:r>
            <a:endParaRPr/>
          </a:p>
          <a:p>
            <a:pPr marL="914400" lvl="1" indent="-317500" algn="l" rtl="0">
              <a:spcBef>
                <a:spcPts val="0"/>
              </a:spcBef>
              <a:spcAft>
                <a:spcPts val="0"/>
              </a:spcAft>
              <a:buSzPts val="1400"/>
              <a:buChar char="○"/>
            </a:pPr>
            <a:r>
              <a:rPr lang="en"/>
              <a:t>Each signed transaction includes a small fee given to the miner of a block</a:t>
            </a:r>
            <a:endParaRPr/>
          </a:p>
          <a:p>
            <a:pPr marL="1371600" lvl="2" indent="-317500" algn="l" rtl="0">
              <a:spcBef>
                <a:spcPts val="0"/>
              </a:spcBef>
              <a:spcAft>
                <a:spcPts val="0"/>
              </a:spcAft>
              <a:buSzPts val="1400"/>
              <a:buChar char="■"/>
            </a:pPr>
            <a:r>
              <a:rPr lang="en"/>
              <a:t>Example: “... and pay 0.0001 coins to the miner of this transaction”</a:t>
            </a:r>
            <a:endParaRPr/>
          </a:p>
          <a:p>
            <a:pPr marL="1371600" lvl="2" indent="-317500" algn="l" rtl="0">
              <a:spcBef>
                <a:spcPts val="0"/>
              </a:spcBef>
              <a:spcAft>
                <a:spcPts val="0"/>
              </a:spcAft>
              <a:buSzPts val="1400"/>
              <a:buChar char="■"/>
            </a:pPr>
            <a:r>
              <a:rPr lang="en"/>
              <a:t>Technically, the transaction fee paid is (sum of inputs) - (sum of outputs)</a:t>
            </a:r>
            <a:endParaRPr/>
          </a:p>
          <a:p>
            <a:pPr marL="914400" lvl="1" indent="-317500" algn="l" rtl="0">
              <a:spcBef>
                <a:spcPts val="0"/>
              </a:spcBef>
              <a:spcAft>
                <a:spcPts val="0"/>
              </a:spcAft>
              <a:buSzPts val="1400"/>
              <a:buChar char="○"/>
            </a:pPr>
            <a:r>
              <a:rPr lang="en"/>
              <a:t>Each block may also give an agreed-upon number of free coins for the miner of the block</a:t>
            </a:r>
            <a:endParaRPr/>
          </a:p>
          <a:p>
            <a:pPr marL="1371600" lvl="2" indent="-317500" algn="l" rtl="0">
              <a:spcBef>
                <a:spcPts val="0"/>
              </a:spcBef>
              <a:spcAft>
                <a:spcPts val="0"/>
              </a:spcAft>
              <a:buSzPts val="1400"/>
              <a:buChar char="■"/>
            </a:pPr>
            <a:r>
              <a:rPr lang="en"/>
              <a:t>Example: Block </a:t>
            </a:r>
            <a:r>
              <a:rPr lang="en" i="1"/>
              <a:t>B</a:t>
            </a:r>
            <a:r>
              <a:rPr lang="en"/>
              <a:t> has 3 transactions and an additional transaction that reads, “</a:t>
            </a:r>
            <a:r>
              <a:rPr lang="en" i="1"/>
              <a:t>PK</a:t>
            </a:r>
            <a:r>
              <a:rPr lang="en" sz="900" i="1"/>
              <a:t>A</a:t>
            </a:r>
            <a:r>
              <a:rPr lang="en"/>
              <a:t> receives 25 free coins”</a:t>
            </a:r>
            <a:endParaRPr/>
          </a:p>
          <a:p>
            <a:pPr marL="457200" lvl="0" indent="-342900" algn="l" rtl="0">
              <a:spcBef>
                <a:spcPts val="0"/>
              </a:spcBef>
              <a:spcAft>
                <a:spcPts val="0"/>
              </a:spcAft>
              <a:buSzPts val="1800"/>
              <a:buChar char="●"/>
            </a:pPr>
            <a:r>
              <a:rPr lang="en"/>
              <a:t>As more miners join the pool, the algorithm adjusts the number of 0’s needed to mine a block</a:t>
            </a:r>
            <a:endParaRPr/>
          </a:p>
          <a:p>
            <a:pPr marL="914400" lvl="1" indent="-317500" algn="l" rtl="0">
              <a:spcBef>
                <a:spcPts val="0"/>
              </a:spcBef>
              <a:spcAft>
                <a:spcPts val="0"/>
              </a:spcAft>
              <a:buSzPts val="1400"/>
              <a:buChar char="○"/>
            </a:pPr>
            <a:r>
              <a:rPr lang="en"/>
              <a:t>Generally, the time per block is targeted at a certain amount of time, so more global hash power ⇒ more 0’s to make mining harder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Proof-of-Work</a:t>
            </a:r>
            <a:endParaRPr/>
          </a:p>
        </p:txBody>
      </p:sp>
      <p:sp>
        <p:nvSpPr>
          <p:cNvPr id="366" name="Google Shape;366;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51% attack</a:t>
            </a:r>
            <a:r>
              <a:rPr lang="en"/>
              <a:t>: An attacker who controls 51% of mining power can effectively rewrite history and perform a forking attack</a:t>
            </a:r>
            <a:endParaRPr/>
          </a:p>
          <a:p>
            <a:pPr marL="914400" lvl="1" indent="-317500" algn="l" rtl="0">
              <a:spcBef>
                <a:spcPts val="0"/>
              </a:spcBef>
              <a:spcAft>
                <a:spcPts val="0"/>
              </a:spcAft>
              <a:buSzPts val="1400"/>
              <a:buChar char="○"/>
            </a:pPr>
            <a:r>
              <a:rPr lang="en"/>
              <a:t>Creates a centralized authority: An entity is given control over the currency network</a:t>
            </a:r>
            <a:endParaRPr/>
          </a:p>
          <a:p>
            <a:pPr marL="914400" lvl="1" indent="-317500" algn="l" rtl="0">
              <a:spcBef>
                <a:spcPts val="0"/>
              </a:spcBef>
              <a:spcAft>
                <a:spcPts val="0"/>
              </a:spcAft>
              <a:buSzPts val="1400"/>
              <a:buChar char="○"/>
            </a:pPr>
            <a:r>
              <a:rPr lang="en"/>
              <a:t>Proof-of-work makes this difficult: The attacker must control 51% of the world’s computing power</a:t>
            </a:r>
            <a:endParaRPr/>
          </a:p>
          <a:p>
            <a:pPr marL="457200" lvl="0" indent="-342900" algn="l" rtl="0">
              <a:spcBef>
                <a:spcPts val="0"/>
              </a:spcBef>
              <a:spcAft>
                <a:spcPts val="0"/>
              </a:spcAft>
              <a:buSzPts val="1800"/>
              <a:buChar char="●"/>
            </a:pPr>
            <a:r>
              <a:rPr lang="en"/>
              <a:t>Bitcoin’s security relies on the assumption that no attacker controls 51% of the world’s computing power</a:t>
            </a:r>
            <a:endParaRPr/>
          </a:p>
        </p:txBody>
      </p:sp>
      <p:pic>
        <p:nvPicPr>
          <p:cNvPr id="367" name="Google Shape;367;p40"/>
          <p:cNvPicPr preferRelativeResize="0"/>
          <p:nvPr/>
        </p:nvPicPr>
        <p:blipFill rotWithShape="1">
          <a:blip r:embed="rId3">
            <a:alphaModFix/>
          </a:blip>
          <a:srcRect t="22166"/>
          <a:stretch/>
        </p:blipFill>
        <p:spPr>
          <a:xfrm rot="-126142">
            <a:off x="5801545" y="3476387"/>
            <a:ext cx="1845235" cy="1580496"/>
          </a:xfrm>
          <a:prstGeom prst="rect">
            <a:avLst/>
          </a:prstGeom>
          <a:noFill/>
          <a:ln>
            <a:noFill/>
          </a:ln>
        </p:spPr>
      </p:pic>
      <p:pic>
        <p:nvPicPr>
          <p:cNvPr id="368" name="Google Shape;368;p40"/>
          <p:cNvPicPr preferRelativeResize="0"/>
          <p:nvPr/>
        </p:nvPicPr>
        <p:blipFill>
          <a:blip r:embed="rId4">
            <a:alphaModFix/>
          </a:blip>
          <a:stretch>
            <a:fillRect/>
          </a:stretch>
        </p:blipFill>
        <p:spPr>
          <a:xfrm>
            <a:off x="5933759" y="3193425"/>
            <a:ext cx="1580801" cy="313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The Trouble with Bitcoin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Centralization of Power</a:t>
            </a:r>
            <a:endParaRPr/>
          </a:p>
        </p:txBody>
      </p:sp>
      <p:sp>
        <p:nvSpPr>
          <p:cNvPr id="380" name="Google Shape;380;p42"/>
          <p:cNvSpPr txBox="1">
            <a:spLocks noGrp="1"/>
          </p:cNvSpPr>
          <p:nvPr>
            <p:ph type="body" idx="1"/>
          </p:nvPr>
        </p:nvSpPr>
        <p:spPr>
          <a:xfrm>
            <a:off x="198500" y="1246825"/>
            <a:ext cx="5554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is often not decentralized in practice</a:t>
            </a:r>
            <a:endParaRPr/>
          </a:p>
          <a:p>
            <a:pPr marL="914400" lvl="1" indent="-317500" algn="l" rtl="0">
              <a:spcBef>
                <a:spcPts val="0"/>
              </a:spcBef>
              <a:spcAft>
                <a:spcPts val="0"/>
              </a:spcAft>
              <a:buSzPts val="1400"/>
              <a:buChar char="○"/>
            </a:pPr>
            <a:r>
              <a:rPr lang="en"/>
              <a:t>Recall: In Bitcoin’s design, there is no centralized authority controlling the system</a:t>
            </a:r>
            <a:endParaRPr/>
          </a:p>
          <a:p>
            <a:pPr marL="914400" lvl="1" indent="-317500" algn="l" rtl="0">
              <a:spcBef>
                <a:spcPts val="0"/>
              </a:spcBef>
              <a:spcAft>
                <a:spcPts val="0"/>
              </a:spcAft>
              <a:buSzPts val="1400"/>
              <a:buChar char="○"/>
            </a:pPr>
            <a:r>
              <a:rPr lang="en"/>
              <a:t>In practice, a few small groups have a lot of control over the Bitcoin system</a:t>
            </a:r>
            <a:endParaRPr/>
          </a:p>
          <a:p>
            <a:pPr marL="457200" lvl="0" indent="-342900" algn="l" rtl="0">
              <a:spcBef>
                <a:spcPts val="0"/>
              </a:spcBef>
              <a:spcAft>
                <a:spcPts val="0"/>
              </a:spcAft>
              <a:buSzPts val="1800"/>
              <a:buChar char="●"/>
            </a:pPr>
            <a:r>
              <a:rPr lang="en" b="1"/>
              <a:t>Mining pools</a:t>
            </a:r>
            <a:r>
              <a:rPr lang="en"/>
              <a:t>: A team of users mining together</a:t>
            </a:r>
            <a:endParaRPr/>
          </a:p>
          <a:p>
            <a:pPr marL="914400" lvl="1" indent="-317500" algn="l" rtl="0">
              <a:spcBef>
                <a:spcPts val="0"/>
              </a:spcBef>
              <a:spcAft>
                <a:spcPts val="0"/>
              </a:spcAft>
              <a:buSzPts val="1400"/>
              <a:buChar char="○"/>
            </a:pPr>
            <a:r>
              <a:rPr lang="en"/>
              <a:t>When one user receives a mining reward, everyone in the team shares the reward together</a:t>
            </a:r>
            <a:endParaRPr/>
          </a:p>
          <a:p>
            <a:pPr marL="914400" lvl="1" indent="-317500" algn="l" rtl="0">
              <a:spcBef>
                <a:spcPts val="0"/>
              </a:spcBef>
              <a:spcAft>
                <a:spcPts val="0"/>
              </a:spcAft>
              <a:buSzPts val="1400"/>
              <a:buChar char="○"/>
            </a:pPr>
            <a:r>
              <a:rPr lang="en"/>
              <a:t>A user mining alone must get lucky to receive a reward</a:t>
            </a:r>
            <a:endParaRPr/>
          </a:p>
          <a:p>
            <a:pPr marL="914400" lvl="1" indent="-317500" algn="l" rtl="0">
              <a:spcBef>
                <a:spcPts val="0"/>
              </a:spcBef>
              <a:spcAft>
                <a:spcPts val="0"/>
              </a:spcAft>
              <a:buSzPts val="1400"/>
              <a:buChar char="○"/>
            </a:pPr>
            <a:r>
              <a:rPr lang="en"/>
              <a:t>A mining pool gives users steady, smaller rewards</a:t>
            </a:r>
            <a:endParaRPr/>
          </a:p>
          <a:p>
            <a:pPr marL="457200" lvl="0" indent="-342900" algn="l" rtl="0">
              <a:spcBef>
                <a:spcPts val="0"/>
              </a:spcBef>
              <a:spcAft>
                <a:spcPts val="0"/>
              </a:spcAft>
              <a:buSzPts val="1800"/>
              <a:buChar char="●"/>
            </a:pPr>
            <a:r>
              <a:rPr lang="en"/>
              <a:t>A few large mining pools control most of the computing power in Bitcoin</a:t>
            </a:r>
            <a:endParaRPr/>
          </a:p>
          <a:p>
            <a:pPr marL="914400" lvl="1" indent="-317500" algn="l" rtl="0">
              <a:spcBef>
                <a:spcPts val="0"/>
              </a:spcBef>
              <a:spcAft>
                <a:spcPts val="0"/>
              </a:spcAft>
              <a:buSzPts val="1400"/>
              <a:buChar char="○"/>
            </a:pPr>
            <a:r>
              <a:rPr lang="en"/>
              <a:t>If large pools team up, the 51% attack is possible!</a:t>
            </a:r>
            <a:endParaRPr/>
          </a:p>
        </p:txBody>
      </p:sp>
      <p:sp>
        <p:nvSpPr>
          <p:cNvPr id="381" name="Google Shape;381;p42"/>
          <p:cNvSpPr txBox="1"/>
          <p:nvPr/>
        </p:nvSpPr>
        <p:spPr>
          <a:xfrm>
            <a:off x="5799350" y="3792075"/>
            <a:ext cx="3174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 four largest mining pools combined control 55% of all Bitcoin hash power</a:t>
            </a:r>
            <a:endParaRPr/>
          </a:p>
        </p:txBody>
      </p:sp>
      <p:pic>
        <p:nvPicPr>
          <p:cNvPr id="382" name="Google Shape;382;p42"/>
          <p:cNvPicPr preferRelativeResize="0"/>
          <p:nvPr/>
        </p:nvPicPr>
        <p:blipFill rotWithShape="1">
          <a:blip r:embed="rId3">
            <a:alphaModFix/>
          </a:blip>
          <a:srcRect l="16333" r="24488"/>
          <a:stretch/>
        </p:blipFill>
        <p:spPr>
          <a:xfrm>
            <a:off x="5993375" y="1504700"/>
            <a:ext cx="2980951" cy="2287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Centralization of Power</a:t>
            </a:r>
            <a:endParaRPr/>
          </a:p>
        </p:txBody>
      </p:sp>
      <p:sp>
        <p:nvSpPr>
          <p:cNvPr id="388" name="Google Shape;388;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Codebases are developed and maintained by a few groups</a:t>
            </a:r>
            <a:endParaRPr/>
          </a:p>
          <a:p>
            <a:pPr marL="914400" lvl="1" indent="-317500" algn="l" rtl="0">
              <a:spcBef>
                <a:spcPts val="0"/>
              </a:spcBef>
              <a:spcAft>
                <a:spcPts val="0"/>
              </a:spcAft>
              <a:buSzPts val="1400"/>
              <a:buChar char="○"/>
            </a:pPr>
            <a:r>
              <a:rPr lang="en"/>
              <a:t>These groups can rewrite the code to affect the entire system</a:t>
            </a:r>
            <a:endParaRPr/>
          </a:p>
          <a:p>
            <a:pPr marL="914400" lvl="1" indent="-317500" algn="l" rtl="0">
              <a:spcBef>
                <a:spcPts val="0"/>
              </a:spcBef>
              <a:spcAft>
                <a:spcPts val="0"/>
              </a:spcAft>
              <a:buSzPts val="1400"/>
              <a:buChar char="○"/>
            </a:pPr>
            <a:r>
              <a:rPr lang="en"/>
              <a:t>Example: When Ethereum was hacked, the developers changed the code to retrieve their money</a:t>
            </a:r>
            <a:endParaRPr/>
          </a:p>
          <a:p>
            <a:pPr marL="457200" lvl="0" indent="-342900" algn="l" rtl="0">
              <a:spcBef>
                <a:spcPts val="0"/>
              </a:spcBef>
              <a:spcAft>
                <a:spcPts val="0"/>
              </a:spcAft>
              <a:buSzPts val="1800"/>
              <a:buChar char="●"/>
            </a:pPr>
            <a:r>
              <a:rPr lang="en"/>
              <a:t>Some cryptocurrencies are not decentralized by design</a:t>
            </a:r>
            <a:endParaRPr/>
          </a:p>
          <a:p>
            <a:pPr marL="914400" lvl="1" indent="-317500" algn="l" rtl="0">
              <a:spcBef>
                <a:spcPts val="0"/>
              </a:spcBef>
              <a:spcAft>
                <a:spcPts val="0"/>
              </a:spcAft>
              <a:buSzPts val="1400"/>
              <a:buChar char="○"/>
            </a:pPr>
            <a:r>
              <a:rPr lang="en" b="1"/>
              <a:t>Private blockchain</a:t>
            </a:r>
            <a:r>
              <a:rPr lang="en"/>
              <a:t>: Only blocks signed by trusted private keys are valid</a:t>
            </a:r>
            <a:endParaRPr/>
          </a:p>
          <a:p>
            <a:pPr marL="914400" lvl="1" indent="-317500" algn="l" rtl="0">
              <a:spcBef>
                <a:spcPts val="0"/>
              </a:spcBef>
              <a:spcAft>
                <a:spcPts val="0"/>
              </a:spcAft>
              <a:buSzPts val="1400"/>
              <a:buChar char="○"/>
            </a:pPr>
            <a:r>
              <a:rPr lang="en"/>
              <a:t>Only central authorities can sign blocks, but anyone can validate</a:t>
            </a:r>
            <a:endParaRPr/>
          </a:p>
          <a:p>
            <a:pPr marL="914400" lvl="1" indent="-317500" algn="l" rtl="0">
              <a:spcBef>
                <a:spcPts val="0"/>
              </a:spcBef>
              <a:spcAft>
                <a:spcPts val="0"/>
              </a:spcAft>
              <a:buSzPts val="1400"/>
              <a:buChar char="○"/>
            </a:pPr>
            <a:r>
              <a:rPr lang="en"/>
              <a:t>Defeats the point of decentralized consensus!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Bitcoin</a:t>
            </a:r>
            <a:endParaRPr sz="3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Pseudonymity</a:t>
            </a:r>
            <a:endParaRPr/>
          </a:p>
        </p:txBody>
      </p:sp>
      <p:sp>
        <p:nvSpPr>
          <p:cNvPr id="394" name="Google Shape;39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is </a:t>
            </a:r>
            <a:r>
              <a:rPr lang="en" i="1"/>
              <a:t>pseudonymous</a:t>
            </a:r>
            <a:endParaRPr i="1"/>
          </a:p>
          <a:p>
            <a:pPr marL="914400" lvl="1" indent="-317500" algn="l" rtl="0">
              <a:spcBef>
                <a:spcPts val="0"/>
              </a:spcBef>
              <a:spcAft>
                <a:spcPts val="0"/>
              </a:spcAft>
              <a:buSzPts val="1400"/>
              <a:buChar char="○"/>
            </a:pPr>
            <a:r>
              <a:rPr lang="en" b="1"/>
              <a:t>Pseudonymity</a:t>
            </a:r>
            <a:r>
              <a:rPr lang="en"/>
              <a:t>: Multiple actions can be linked to a single identity which is not your real identity, a pseudonym</a:t>
            </a:r>
            <a:endParaRPr/>
          </a:p>
          <a:p>
            <a:pPr marL="1371600" lvl="2" indent="-317500" algn="l" rtl="0">
              <a:spcBef>
                <a:spcPts val="0"/>
              </a:spcBef>
              <a:spcAft>
                <a:spcPts val="0"/>
              </a:spcAft>
              <a:buSzPts val="1400"/>
              <a:buChar char="■"/>
            </a:pPr>
            <a:r>
              <a:rPr lang="en"/>
              <a:t>The pseudonym is the public key</a:t>
            </a:r>
            <a:endParaRPr/>
          </a:p>
          <a:p>
            <a:pPr marL="1371600" lvl="2" indent="-317500" algn="l" rtl="0">
              <a:spcBef>
                <a:spcPts val="0"/>
              </a:spcBef>
              <a:spcAft>
                <a:spcPts val="0"/>
              </a:spcAft>
              <a:buSzPts val="1400"/>
              <a:buChar char="■"/>
            </a:pPr>
            <a:r>
              <a:rPr lang="en"/>
              <a:t>Your transactions can be linked to your public key</a:t>
            </a:r>
            <a:endParaRPr/>
          </a:p>
          <a:p>
            <a:pPr marL="457200" lvl="0" indent="-342900" algn="l" rtl="0">
              <a:spcBef>
                <a:spcPts val="0"/>
              </a:spcBef>
              <a:spcAft>
                <a:spcPts val="0"/>
              </a:spcAft>
              <a:buSzPts val="1800"/>
              <a:buChar char="●"/>
            </a:pPr>
            <a:r>
              <a:rPr lang="en"/>
              <a:t>Bitcoin transactions are not necessarily </a:t>
            </a:r>
            <a:r>
              <a:rPr lang="en" i="1"/>
              <a:t>anonymous</a:t>
            </a:r>
            <a:endParaRPr i="1"/>
          </a:p>
          <a:p>
            <a:pPr marL="914400" lvl="1" indent="-317500" algn="l" rtl="0">
              <a:spcBef>
                <a:spcPts val="0"/>
              </a:spcBef>
              <a:spcAft>
                <a:spcPts val="0"/>
              </a:spcAft>
              <a:buSzPts val="1400"/>
              <a:buChar char="○"/>
            </a:pPr>
            <a:r>
              <a:rPr lang="en" b="1"/>
              <a:t>Anonymity</a:t>
            </a:r>
            <a:r>
              <a:rPr lang="en"/>
              <a:t>: Actions cannot be linked to your real identity</a:t>
            </a:r>
            <a:endParaRPr/>
          </a:p>
          <a:p>
            <a:pPr marL="914400" lvl="1" indent="-317500" algn="l" rtl="0">
              <a:spcBef>
                <a:spcPts val="0"/>
              </a:spcBef>
              <a:spcAft>
                <a:spcPts val="0"/>
              </a:spcAft>
              <a:buSzPts val="1400"/>
              <a:buChar char="○"/>
            </a:pPr>
            <a:r>
              <a:rPr lang="en"/>
              <a:t>In theory, if you only ever use Bitcoin in an unpredictable manner, your pseudonym cannot be linked to your identity (anonymous)</a:t>
            </a:r>
            <a:endParaRPr/>
          </a:p>
          <a:p>
            <a:pPr marL="914400" lvl="1" indent="-317500" algn="l" rtl="0">
              <a:spcBef>
                <a:spcPts val="0"/>
              </a:spcBef>
              <a:spcAft>
                <a:spcPts val="0"/>
              </a:spcAft>
              <a:buSzPts val="1400"/>
              <a:buChar char="○"/>
            </a:pPr>
            <a:r>
              <a:rPr lang="en"/>
              <a:t>In practice, your pseudonym can be linked to your real identity</a:t>
            </a:r>
            <a:endParaRPr/>
          </a:p>
          <a:p>
            <a:pPr marL="1371600" lvl="2" indent="-317500" algn="l" rtl="0">
              <a:spcBef>
                <a:spcPts val="0"/>
              </a:spcBef>
              <a:spcAft>
                <a:spcPts val="0"/>
              </a:spcAft>
              <a:buSzPts val="1400"/>
              <a:buChar char="■"/>
            </a:pPr>
            <a:r>
              <a:rPr lang="en"/>
              <a:t>If your shopping habits are predictable, it will be linked to you (the ledger is public)</a:t>
            </a:r>
            <a:endParaRPr/>
          </a:p>
          <a:p>
            <a:pPr marL="1371600" lvl="2" indent="-317500" algn="l" rtl="0">
              <a:spcBef>
                <a:spcPts val="0"/>
              </a:spcBef>
              <a:spcAft>
                <a:spcPts val="0"/>
              </a:spcAft>
              <a:buSzPts val="1400"/>
              <a:buChar char="■"/>
            </a:pPr>
            <a:r>
              <a:rPr lang="en"/>
              <a:t>If you exchange Bitcoin with real currency (dollars, euros, etc.), it will be linked to you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Inefficiency</a:t>
            </a:r>
            <a:endParaRPr/>
          </a:p>
        </p:txBody>
      </p:sp>
      <p:sp>
        <p:nvSpPr>
          <p:cNvPr id="400" name="Google Shape;400;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Runtime inefficiency</a:t>
            </a:r>
            <a:endParaRPr/>
          </a:p>
          <a:p>
            <a:pPr marL="914400" lvl="1" indent="-317500" algn="l" rtl="0">
              <a:spcBef>
                <a:spcPts val="0"/>
              </a:spcBef>
              <a:spcAft>
                <a:spcPts val="0"/>
              </a:spcAft>
              <a:buSzPts val="1400"/>
              <a:buChar char="○"/>
            </a:pPr>
            <a:r>
              <a:rPr lang="en"/>
              <a:t>Proof-of-work requires a huge amount of useless computational work</a:t>
            </a:r>
            <a:endParaRPr/>
          </a:p>
          <a:p>
            <a:pPr marL="914400" lvl="1" indent="-317500" algn="l" rtl="0">
              <a:spcBef>
                <a:spcPts val="0"/>
              </a:spcBef>
              <a:spcAft>
                <a:spcPts val="0"/>
              </a:spcAft>
              <a:buSzPts val="1400"/>
              <a:buChar char="○"/>
            </a:pPr>
            <a:r>
              <a:rPr lang="en"/>
              <a:t>Bitcoin: Hashing random values until a hash starts with many zeros</a:t>
            </a:r>
            <a:endParaRPr/>
          </a:p>
          <a:p>
            <a:pPr marL="457200" lvl="0" indent="-342900" algn="l" rtl="0">
              <a:spcBef>
                <a:spcPts val="0"/>
              </a:spcBef>
              <a:spcAft>
                <a:spcPts val="0"/>
              </a:spcAft>
              <a:buSzPts val="1800"/>
              <a:buChar char="●"/>
            </a:pPr>
            <a:r>
              <a:rPr lang="en"/>
              <a:t>Storage inefficiency</a:t>
            </a:r>
            <a:endParaRPr/>
          </a:p>
          <a:p>
            <a:pPr marL="914400" lvl="1" indent="-317500" algn="l" rtl="0">
              <a:spcBef>
                <a:spcPts val="0"/>
              </a:spcBef>
              <a:spcAft>
                <a:spcPts val="0"/>
              </a:spcAft>
              <a:buSzPts val="1400"/>
              <a:buChar char="○"/>
            </a:pPr>
            <a:r>
              <a:rPr lang="en"/>
              <a:t>Each Bitcoin user must store the entire transaction history to validate transactions</a:t>
            </a:r>
            <a:endParaRPr/>
          </a:p>
          <a:p>
            <a:pPr marL="914400" lvl="1" indent="-317500" algn="l" rtl="0">
              <a:spcBef>
                <a:spcPts val="0"/>
              </a:spcBef>
              <a:spcAft>
                <a:spcPts val="0"/>
              </a:spcAft>
              <a:buSzPts val="1400"/>
              <a:buChar char="○"/>
            </a:pPr>
            <a:r>
              <a:rPr lang="en"/>
              <a:t>Alternative: Don’t store the entire transaction history</a:t>
            </a:r>
            <a:endParaRPr/>
          </a:p>
          <a:p>
            <a:pPr marL="1371600" lvl="2" indent="-317500" algn="l" rtl="0">
              <a:spcBef>
                <a:spcPts val="0"/>
              </a:spcBef>
              <a:spcAft>
                <a:spcPts val="0"/>
              </a:spcAft>
              <a:buSzPts val="1400"/>
              <a:buChar char="■"/>
            </a:pPr>
            <a:r>
              <a:rPr lang="en"/>
              <a:t>Problem: Now you have to ask a trusted source to send you the history</a:t>
            </a:r>
            <a:endParaRPr/>
          </a:p>
          <a:p>
            <a:pPr marL="1371600" lvl="2" indent="-317500" algn="l" rtl="0">
              <a:spcBef>
                <a:spcPts val="0"/>
              </a:spcBef>
              <a:spcAft>
                <a:spcPts val="0"/>
              </a:spcAft>
              <a:buSzPts val="1400"/>
              <a:buChar char="■"/>
            </a:pPr>
            <a:r>
              <a:rPr lang="en"/>
              <a:t>Defeats the point of decentralization!</a:t>
            </a:r>
            <a:endParaRPr/>
          </a:p>
          <a:p>
            <a:pPr marL="457200" lvl="0" indent="-342900" algn="l" rtl="0">
              <a:spcBef>
                <a:spcPts val="0"/>
              </a:spcBef>
              <a:spcAft>
                <a:spcPts val="0"/>
              </a:spcAft>
              <a:buSzPts val="1800"/>
              <a:buChar char="●"/>
            </a:pPr>
            <a:r>
              <a:rPr lang="en"/>
              <a:t>Result: Low processing capacity</a:t>
            </a:r>
            <a:endParaRPr/>
          </a:p>
          <a:p>
            <a:pPr marL="914400" lvl="1" indent="-317500" algn="l" rtl="0">
              <a:spcBef>
                <a:spcPts val="0"/>
              </a:spcBef>
              <a:spcAft>
                <a:spcPts val="0"/>
              </a:spcAft>
              <a:buSzPts val="1400"/>
              <a:buChar char="○"/>
            </a:pPr>
            <a:r>
              <a:rPr lang="en"/>
              <a:t>Original design limited each block to 1 MB in size to defend against spam</a:t>
            </a:r>
            <a:endParaRPr/>
          </a:p>
          <a:p>
            <a:pPr marL="914400" lvl="1" indent="-317500" algn="l" rtl="0">
              <a:spcBef>
                <a:spcPts val="0"/>
              </a:spcBef>
              <a:spcAft>
                <a:spcPts val="0"/>
              </a:spcAft>
              <a:buSzPts val="1400"/>
              <a:buChar char="○"/>
            </a:pPr>
            <a:r>
              <a:rPr lang="en"/>
              <a:t>Bitcoin can only process 3–7 transactions per second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Power Consumption</a:t>
            </a:r>
            <a:endParaRPr/>
          </a:p>
        </p:txBody>
      </p:sp>
      <p:sp>
        <p:nvSpPr>
          <p:cNvPr id="406" name="Google Shape;406;p46"/>
          <p:cNvSpPr txBox="1">
            <a:spLocks noGrp="1"/>
          </p:cNvSpPr>
          <p:nvPr>
            <p:ph type="body" idx="1"/>
          </p:nvPr>
        </p:nvSpPr>
        <p:spPr>
          <a:xfrm>
            <a:off x="198500" y="1246825"/>
            <a:ext cx="33894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Bitcoin requires computers to waste energy on proof-of-work computations</a:t>
            </a:r>
            <a:endParaRPr/>
          </a:p>
          <a:p>
            <a:pPr marL="457200" lvl="0" indent="-342900" algn="l" rtl="0">
              <a:spcBef>
                <a:spcPts val="0"/>
              </a:spcBef>
              <a:spcAft>
                <a:spcPts val="0"/>
              </a:spcAft>
              <a:buSzPts val="1800"/>
              <a:buChar char="●"/>
            </a:pPr>
            <a:r>
              <a:rPr lang="en"/>
              <a:t>Bitcoin mining incentivizes energy waste</a:t>
            </a:r>
            <a:endParaRPr/>
          </a:p>
          <a:p>
            <a:pPr marL="914400" lvl="1" indent="-317500" algn="l" rtl="0">
              <a:spcBef>
                <a:spcPts val="0"/>
              </a:spcBef>
              <a:spcAft>
                <a:spcPts val="0"/>
              </a:spcAft>
              <a:buSzPts val="1400"/>
              <a:buChar char="○"/>
            </a:pPr>
            <a:r>
              <a:rPr lang="en"/>
              <a:t>People seek mining rewards</a:t>
            </a:r>
            <a:endParaRPr/>
          </a:p>
          <a:p>
            <a:pPr marL="914400" lvl="1" indent="-317500" algn="l" rtl="0">
              <a:spcBef>
                <a:spcPts val="0"/>
              </a:spcBef>
              <a:spcAft>
                <a:spcPts val="0"/>
              </a:spcAft>
              <a:buSzPts val="1400"/>
              <a:buChar char="○"/>
            </a:pPr>
            <a:r>
              <a:rPr lang="en"/>
              <a:t>If mining becomes more efficient, Bitcoin adjusts the mining problem to be harder, so efficiency gains are not realized</a:t>
            </a:r>
            <a:endParaRPr/>
          </a:p>
        </p:txBody>
      </p:sp>
      <p:pic>
        <p:nvPicPr>
          <p:cNvPr id="407" name="Google Shape;407;p46"/>
          <p:cNvPicPr preferRelativeResize="0"/>
          <p:nvPr/>
        </p:nvPicPr>
        <p:blipFill rotWithShape="1">
          <a:blip r:embed="rId3">
            <a:alphaModFix/>
          </a:blip>
          <a:srcRect t="16253" r="13254" b="14699"/>
          <a:stretch/>
        </p:blipFill>
        <p:spPr>
          <a:xfrm>
            <a:off x="3859300" y="1246825"/>
            <a:ext cx="4967701" cy="2920200"/>
          </a:xfrm>
          <a:prstGeom prst="rect">
            <a:avLst/>
          </a:prstGeom>
          <a:noFill/>
          <a:ln>
            <a:noFill/>
          </a:ln>
        </p:spPr>
      </p:pic>
      <p:sp>
        <p:nvSpPr>
          <p:cNvPr id="408" name="Google Shape;408;p46"/>
          <p:cNvSpPr txBox="1"/>
          <p:nvPr/>
        </p:nvSpPr>
        <p:spPr>
          <a:xfrm>
            <a:off x="3859300" y="4167025"/>
            <a:ext cx="4967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Today, Bitcoin consumes more electricity than entire countries (measured in terawatt-hours)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Irreversibility</a:t>
            </a:r>
            <a:endParaRPr/>
          </a:p>
        </p:txBody>
      </p:sp>
      <p:sp>
        <p:nvSpPr>
          <p:cNvPr id="414" name="Google Shape;414;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banking transactions are designed to be reversible</a:t>
            </a:r>
            <a:endParaRPr/>
          </a:p>
          <a:p>
            <a:pPr marL="914400" lvl="1" indent="-317500" algn="l" rtl="0">
              <a:spcBef>
                <a:spcPts val="0"/>
              </a:spcBef>
              <a:spcAft>
                <a:spcPts val="0"/>
              </a:spcAft>
              <a:buSzPts val="1400"/>
              <a:buChar char="○"/>
            </a:pPr>
            <a:r>
              <a:rPr lang="en"/>
              <a:t>Protects against fraud: If your money is stolen, the bank can recover the money for you</a:t>
            </a:r>
            <a:endParaRPr/>
          </a:p>
          <a:p>
            <a:pPr marL="457200" lvl="0" indent="-342900" algn="l" rtl="0">
              <a:spcBef>
                <a:spcPts val="0"/>
              </a:spcBef>
              <a:spcAft>
                <a:spcPts val="0"/>
              </a:spcAft>
              <a:buSzPts val="1800"/>
              <a:buChar char="●"/>
            </a:pPr>
            <a:r>
              <a:rPr lang="en"/>
              <a:t>Bitcoin is not reversible</a:t>
            </a:r>
            <a:endParaRPr/>
          </a:p>
          <a:p>
            <a:pPr marL="914400" lvl="1" indent="-317500" algn="l" rtl="0">
              <a:spcBef>
                <a:spcPts val="0"/>
              </a:spcBef>
              <a:spcAft>
                <a:spcPts val="0"/>
              </a:spcAft>
              <a:buSzPts val="1400"/>
              <a:buChar char="○"/>
            </a:pPr>
            <a:r>
              <a:rPr lang="en"/>
              <a:t>Once Bitcoin is sent, the transaction cannot be undone (unless the sender wants to return the money to you)</a:t>
            </a:r>
            <a:endParaRPr/>
          </a:p>
          <a:p>
            <a:pPr marL="457200" lvl="0" indent="-342900" algn="l" rtl="0">
              <a:spcBef>
                <a:spcPts val="0"/>
              </a:spcBef>
              <a:spcAft>
                <a:spcPts val="0"/>
              </a:spcAft>
              <a:buSzPts val="1800"/>
              <a:buChar char="●"/>
            </a:pPr>
            <a:r>
              <a:rPr lang="en"/>
              <a:t>You only need your private key to access your Bitcoin</a:t>
            </a:r>
            <a:endParaRPr/>
          </a:p>
          <a:p>
            <a:pPr marL="914400" lvl="1" indent="-317500" algn="l" rtl="0">
              <a:spcBef>
                <a:spcPts val="0"/>
              </a:spcBef>
              <a:spcAft>
                <a:spcPts val="0"/>
              </a:spcAft>
              <a:buSzPts val="1400"/>
              <a:buChar char="○"/>
            </a:pPr>
            <a:r>
              <a:rPr lang="en"/>
              <a:t>If someone steals your private key, they can access all your money</a:t>
            </a:r>
            <a:endParaRPr/>
          </a:p>
          <a:p>
            <a:pPr marL="914400" lvl="1" indent="-317500" algn="l" rtl="0">
              <a:spcBef>
                <a:spcPts val="0"/>
              </a:spcBef>
              <a:spcAft>
                <a:spcPts val="0"/>
              </a:spcAft>
              <a:buSzPts val="1400"/>
              <a:buChar char="○"/>
            </a:pPr>
            <a:r>
              <a:rPr lang="en"/>
              <a:t>If your Bitcoin is stolen, there is no way to recover it</a:t>
            </a:r>
            <a:endParaRPr/>
          </a:p>
          <a:p>
            <a:pPr marL="914400" lvl="1" indent="-317500" algn="l" rtl="0">
              <a:spcBef>
                <a:spcPts val="0"/>
              </a:spcBef>
              <a:spcAft>
                <a:spcPts val="0"/>
              </a:spcAft>
              <a:buSzPts val="1400"/>
              <a:buChar char="○"/>
            </a:pPr>
            <a:r>
              <a:rPr lang="en"/>
              <a:t>Result: It is dangerous to store Bitcoin on any computer</a:t>
            </a:r>
            <a:br>
              <a:rPr lang="en"/>
            </a:br>
            <a:r>
              <a:rPr lang="en"/>
              <a:t>connected to the Internet</a:t>
            </a:r>
            <a:endParaRPr/>
          </a:p>
        </p:txBody>
      </p:sp>
      <p:pic>
        <p:nvPicPr>
          <p:cNvPr id="415" name="Google Shape;415;p47"/>
          <p:cNvPicPr preferRelativeResize="0"/>
          <p:nvPr/>
        </p:nvPicPr>
        <p:blipFill rotWithShape="1">
          <a:blip r:embed="rId3">
            <a:alphaModFix/>
          </a:blip>
          <a:srcRect r="3521" b="21617"/>
          <a:stretch/>
        </p:blipFill>
        <p:spPr>
          <a:xfrm>
            <a:off x="5815300" y="3606750"/>
            <a:ext cx="3328699" cy="1536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Bitcoin in Practice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Breaking Proof-of-Work</a:t>
            </a:r>
            <a:endParaRPr/>
          </a:p>
        </p:txBody>
      </p:sp>
      <p:sp>
        <p:nvSpPr>
          <p:cNvPr id="426" name="Google Shape;426;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Proof-of-work viewed from an economic perspective</a:t>
            </a:r>
            <a:endParaRPr/>
          </a:p>
          <a:p>
            <a:pPr marL="914400" lvl="1" indent="-317500" algn="l" rtl="0">
              <a:spcBef>
                <a:spcPts val="0"/>
              </a:spcBef>
              <a:spcAft>
                <a:spcPts val="0"/>
              </a:spcAft>
              <a:buSzPts val="1400"/>
              <a:buChar char="○"/>
            </a:pPr>
            <a:r>
              <a:rPr lang="en"/>
              <a:t>The system wastes $</a:t>
            </a:r>
            <a:r>
              <a:rPr lang="en" i="1"/>
              <a:t>x</a:t>
            </a:r>
            <a:r>
              <a:rPr lang="en"/>
              <a:t> per hour to defend against attacks</a:t>
            </a:r>
            <a:endParaRPr/>
          </a:p>
          <a:p>
            <a:pPr marL="1371600" lvl="2" indent="-317500" algn="l" rtl="0">
              <a:spcBef>
                <a:spcPts val="0"/>
              </a:spcBef>
              <a:spcAft>
                <a:spcPts val="0"/>
              </a:spcAft>
              <a:buSzPts val="1400"/>
              <a:buChar char="■"/>
            </a:pPr>
            <a:r>
              <a:rPr lang="en"/>
              <a:t>Each honest user contributes a small amount of the $</a:t>
            </a:r>
            <a:r>
              <a:rPr lang="en" i="1"/>
              <a:t>x</a:t>
            </a:r>
            <a:endParaRPr/>
          </a:p>
          <a:p>
            <a:pPr marL="1371600" lvl="2" indent="-317500" algn="l" rtl="0">
              <a:spcBef>
                <a:spcPts val="0"/>
              </a:spcBef>
              <a:spcAft>
                <a:spcPts val="0"/>
              </a:spcAft>
              <a:buSzPts val="1400"/>
              <a:buChar char="■"/>
            </a:pPr>
            <a:r>
              <a:rPr lang="en"/>
              <a:t>Inefficiency: Money is constantly wasted, even if the service is not under attack</a:t>
            </a:r>
            <a:endParaRPr/>
          </a:p>
          <a:p>
            <a:pPr marL="914400" lvl="1" indent="-317500" algn="l" rtl="0">
              <a:spcBef>
                <a:spcPts val="0"/>
              </a:spcBef>
              <a:spcAft>
                <a:spcPts val="0"/>
              </a:spcAft>
              <a:buSzPts val="1400"/>
              <a:buChar char="○"/>
            </a:pPr>
            <a:r>
              <a:rPr lang="en"/>
              <a:t>An attacker must spend more than $</a:t>
            </a:r>
            <a:r>
              <a:rPr lang="en" i="1"/>
              <a:t>x</a:t>
            </a:r>
            <a:r>
              <a:rPr lang="en"/>
              <a:t> per hour to control the system</a:t>
            </a:r>
            <a:endParaRPr/>
          </a:p>
          <a:p>
            <a:pPr marL="1371600" lvl="2" indent="-317500" algn="l" rtl="0">
              <a:spcBef>
                <a:spcPts val="0"/>
              </a:spcBef>
              <a:spcAft>
                <a:spcPts val="0"/>
              </a:spcAft>
              <a:buSzPts val="1400"/>
              <a:buChar char="■"/>
            </a:pPr>
            <a:r>
              <a:rPr lang="en"/>
              <a:t>Assumption: An attacker will not spend more than $</a:t>
            </a:r>
            <a:r>
              <a:rPr lang="en" i="1"/>
              <a:t>x</a:t>
            </a:r>
            <a:r>
              <a:rPr lang="en"/>
              <a:t> per hour</a:t>
            </a:r>
            <a:endParaRPr/>
          </a:p>
          <a:p>
            <a:pPr marL="1371600" lvl="2" indent="-317500" algn="l" rtl="0">
              <a:spcBef>
                <a:spcPts val="0"/>
              </a:spcBef>
              <a:spcAft>
                <a:spcPts val="0"/>
              </a:spcAft>
              <a:buSzPts val="1400"/>
              <a:buChar char="■"/>
            </a:pPr>
            <a:r>
              <a:rPr lang="en"/>
              <a:t>If an attacker can make more than $</a:t>
            </a:r>
            <a:r>
              <a:rPr lang="en" i="1"/>
              <a:t>x</a:t>
            </a:r>
            <a:r>
              <a:rPr lang="en"/>
              <a:t> per hour for an attack, they will spend $</a:t>
            </a:r>
            <a:r>
              <a:rPr lang="en" i="1"/>
              <a:t>x</a:t>
            </a:r>
            <a:r>
              <a:rPr lang="en"/>
              <a:t> per hour to execute the attack!</a:t>
            </a:r>
            <a:endParaRPr/>
          </a:p>
          <a:p>
            <a:pPr marL="1371600" lvl="2" indent="-317500" algn="l" rtl="0">
              <a:spcBef>
                <a:spcPts val="0"/>
              </a:spcBef>
              <a:spcAft>
                <a:spcPts val="0"/>
              </a:spcAft>
              <a:buSzPts val="1400"/>
              <a:buChar char="■"/>
            </a:pPr>
            <a:r>
              <a:rPr lang="en"/>
              <a:t>There are hashing services the attacker can pay to execute the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Proof-of-Work Alternatives</a:t>
            </a:r>
            <a:endParaRPr/>
          </a:p>
        </p:txBody>
      </p:sp>
      <p:sp>
        <p:nvSpPr>
          <p:cNvPr id="432" name="Google Shape;432;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Main problem: Proof-of-work is inefficient and wastes electricity</a:t>
            </a:r>
            <a:endParaRPr/>
          </a:p>
          <a:p>
            <a:pPr marL="914400" lvl="1" indent="-317500" algn="l" rtl="0">
              <a:spcBef>
                <a:spcPts val="0"/>
              </a:spcBef>
              <a:spcAft>
                <a:spcPts val="0"/>
              </a:spcAft>
              <a:buSzPts val="1400"/>
              <a:buChar char="○"/>
            </a:pPr>
            <a:r>
              <a:rPr lang="en"/>
              <a:t>Proof-of-work is necessary to prevent an attacker controlling the system (makes it expensive to control the system)</a:t>
            </a:r>
            <a:endParaRPr/>
          </a:p>
          <a:p>
            <a:pPr marL="457200" lvl="0" indent="-342900" algn="l" rtl="0">
              <a:spcBef>
                <a:spcPts val="0"/>
              </a:spcBef>
              <a:spcAft>
                <a:spcPts val="0"/>
              </a:spcAft>
              <a:buSzPts val="1800"/>
              <a:buChar char="●"/>
            </a:pPr>
            <a:r>
              <a:rPr lang="en"/>
              <a:t>Alternative: Proof-of-stake</a:t>
            </a:r>
            <a:endParaRPr/>
          </a:p>
          <a:p>
            <a:pPr marL="914400" lvl="1" indent="-317500" algn="l" rtl="0">
              <a:spcBef>
                <a:spcPts val="0"/>
              </a:spcBef>
              <a:spcAft>
                <a:spcPts val="0"/>
              </a:spcAft>
              <a:buSzPts val="1400"/>
              <a:buChar char="○"/>
            </a:pPr>
            <a:r>
              <a:rPr lang="en"/>
              <a:t>Proof-of-stake: Users with more coins have more mining power</a:t>
            </a:r>
            <a:endParaRPr/>
          </a:p>
          <a:p>
            <a:pPr marL="914400" lvl="1" indent="-317500" algn="l" rtl="0">
              <a:spcBef>
                <a:spcPts val="0"/>
              </a:spcBef>
              <a:spcAft>
                <a:spcPts val="0"/>
              </a:spcAft>
              <a:buSzPts val="1400"/>
              <a:buChar char="○"/>
            </a:pPr>
            <a:r>
              <a:rPr lang="en"/>
              <a:t>People coins </a:t>
            </a:r>
            <a:r>
              <a:rPr lang="en" i="1"/>
              <a:t>stake</a:t>
            </a:r>
            <a:r>
              <a:rPr lang="en"/>
              <a:t> them in the system</a:t>
            </a:r>
            <a:endParaRPr/>
          </a:p>
          <a:p>
            <a:pPr marL="914400" lvl="1" indent="-317500" algn="l" rtl="0">
              <a:spcBef>
                <a:spcPts val="0"/>
              </a:spcBef>
              <a:spcAft>
                <a:spcPts val="0"/>
              </a:spcAft>
              <a:buSzPts val="1400"/>
              <a:buChar char="○"/>
            </a:pPr>
            <a:r>
              <a:rPr lang="en"/>
              <a:t>If they act honestly, they gain more coins</a:t>
            </a:r>
            <a:endParaRPr/>
          </a:p>
          <a:p>
            <a:pPr marL="914400" lvl="1" indent="-317500" algn="l" rtl="0">
              <a:spcBef>
                <a:spcPts val="0"/>
              </a:spcBef>
              <a:spcAft>
                <a:spcPts val="0"/>
              </a:spcAft>
              <a:buSzPts val="1400"/>
              <a:buChar char="○"/>
            </a:pPr>
            <a:r>
              <a:rPr lang="en"/>
              <a:t>If they act maliciously, their stake is slashed</a:t>
            </a:r>
            <a:endParaRPr/>
          </a:p>
          <a:p>
            <a:pPr marL="914400" lvl="1" indent="-317500" algn="l" rtl="0">
              <a:spcBef>
                <a:spcPts val="0"/>
              </a:spcBef>
              <a:spcAft>
                <a:spcPts val="0"/>
              </a:spcAft>
              <a:buSzPts val="1400"/>
              <a:buChar char="○"/>
            </a:pPr>
            <a:r>
              <a:rPr lang="en"/>
              <a:t>Benefit: Uses much less electricity than proof-of-work, and the attacker must burn their own coins to attack the system!</a:t>
            </a:r>
            <a:endParaRPr/>
          </a:p>
          <a:p>
            <a:pPr marL="914400" lvl="1" indent="-317500" algn="l" rtl="0">
              <a:spcBef>
                <a:spcPts val="0"/>
              </a:spcBef>
              <a:spcAft>
                <a:spcPts val="0"/>
              </a:spcAft>
              <a:buSzPts val="1400"/>
              <a:buChar char="○"/>
            </a:pPr>
            <a:r>
              <a:rPr lang="en"/>
              <a:t>Problem: Gives more power to wealthier users</a:t>
            </a:r>
            <a:endParaRPr/>
          </a:p>
          <a:p>
            <a:pPr marL="457200" lvl="0" indent="-342900" algn="l" rtl="0">
              <a:spcBef>
                <a:spcPts val="0"/>
              </a:spcBef>
              <a:spcAft>
                <a:spcPts val="0"/>
              </a:spcAft>
              <a:buSzPts val="1800"/>
              <a:buChar char="●"/>
            </a:pPr>
            <a:r>
              <a:rPr lang="en"/>
              <a:t>Alternative: Articulated trust</a:t>
            </a:r>
            <a:endParaRPr/>
          </a:p>
          <a:p>
            <a:pPr marL="914400" lvl="1" indent="-317500" algn="l" rtl="0">
              <a:spcBef>
                <a:spcPts val="0"/>
              </a:spcBef>
              <a:spcAft>
                <a:spcPts val="0"/>
              </a:spcAft>
              <a:buSzPts val="1400"/>
              <a:buChar char="○"/>
            </a:pPr>
            <a:r>
              <a:rPr lang="en"/>
              <a:t>Articulated trust: Designate several trusted parties, who vote on each transaction</a:t>
            </a:r>
            <a:endParaRPr/>
          </a:p>
          <a:p>
            <a:pPr marL="914400" lvl="1" indent="-317500" algn="l" rtl="0">
              <a:spcBef>
                <a:spcPts val="0"/>
              </a:spcBef>
              <a:spcAft>
                <a:spcPts val="0"/>
              </a:spcAft>
              <a:buSzPts val="1400"/>
              <a:buChar char="○"/>
            </a:pPr>
            <a:r>
              <a:rPr lang="en"/>
              <a:t>As long as half of the trusted parties are trustworthy, then the protocol is secure</a:t>
            </a:r>
            <a:endParaRPr/>
          </a:p>
          <a:p>
            <a:pPr marL="914400" lvl="1" indent="-317500" algn="l" rtl="0">
              <a:spcBef>
                <a:spcPts val="0"/>
              </a:spcBef>
              <a:spcAft>
                <a:spcPts val="0"/>
              </a:spcAft>
              <a:buSzPts val="1400"/>
              <a:buChar char="○"/>
            </a:pPr>
            <a:r>
              <a:rPr lang="en"/>
              <a:t>Relying on a little bit of trust solves both efficiency and energy problems!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Blockchain: Marketing and Buzzwords</a:t>
            </a:r>
            <a:endParaRPr/>
          </a:p>
        </p:txBody>
      </p:sp>
      <p:sp>
        <p:nvSpPr>
          <p:cNvPr id="438" name="Google Shape;438;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“Blockchain” is often marketed as brand-new technology, but it is mostly existing technology</a:t>
            </a:r>
            <a:endParaRPr/>
          </a:p>
          <a:p>
            <a:pPr marL="914400" lvl="1" indent="-317500" algn="l" rtl="0">
              <a:spcBef>
                <a:spcPts val="0"/>
              </a:spcBef>
              <a:spcAft>
                <a:spcPts val="0"/>
              </a:spcAft>
              <a:buSzPts val="1400"/>
              <a:buChar char="○"/>
            </a:pPr>
            <a:r>
              <a:rPr lang="en"/>
              <a:t>Hash chains are over 20 years old: Linked timestamping services used hash chains and were proposed in 1990</a:t>
            </a:r>
            <a:endParaRPr/>
          </a:p>
          <a:p>
            <a:pPr marL="914400" lvl="1" indent="-317500" algn="l" rtl="0">
              <a:spcBef>
                <a:spcPts val="0"/>
              </a:spcBef>
              <a:spcAft>
                <a:spcPts val="0"/>
              </a:spcAft>
              <a:buSzPts val="1400"/>
              <a:buChar char="○"/>
            </a:pPr>
            <a:r>
              <a:rPr lang="en"/>
              <a:t>Merkle trees were patented in 1979</a:t>
            </a:r>
            <a:endParaRPr/>
          </a:p>
          <a:p>
            <a:pPr marL="914400" lvl="1" indent="-317500" algn="l" rtl="0">
              <a:spcBef>
                <a:spcPts val="0"/>
              </a:spcBef>
              <a:spcAft>
                <a:spcPts val="0"/>
              </a:spcAft>
              <a:buSzPts val="1400"/>
              <a:buChar char="○"/>
            </a:pPr>
            <a:r>
              <a:rPr lang="en"/>
              <a:t>Private blockchains are not new technology: Many existing applications already use append-only database structures</a:t>
            </a:r>
            <a:endParaRPr/>
          </a:p>
          <a:p>
            <a:pPr marL="457200" lvl="0" indent="-342900" algn="l" rtl="0">
              <a:spcBef>
                <a:spcPts val="0"/>
              </a:spcBef>
              <a:spcAft>
                <a:spcPts val="0"/>
              </a:spcAft>
              <a:buSzPts val="1800"/>
              <a:buChar char="●"/>
            </a:pPr>
            <a:r>
              <a:rPr lang="en"/>
              <a:t>“Blockchain” is a buzzword often applied to completely unrelated problems</a:t>
            </a:r>
            <a:endParaRPr/>
          </a:p>
          <a:p>
            <a:pPr marL="914400" lvl="1" indent="-317500" algn="l" rtl="0">
              <a:spcBef>
                <a:spcPts val="0"/>
              </a:spcBef>
              <a:spcAft>
                <a:spcPts val="0"/>
              </a:spcAft>
              <a:buSzPts val="1400"/>
              <a:buChar char="○"/>
            </a:pPr>
            <a:r>
              <a:rPr lang="en"/>
              <a:t>“Use blockchain for electronic voting”</a:t>
            </a:r>
            <a:endParaRPr/>
          </a:p>
          <a:p>
            <a:pPr marL="914400" lvl="1" indent="-317500" algn="l" rtl="0">
              <a:spcBef>
                <a:spcPts val="0"/>
              </a:spcBef>
              <a:spcAft>
                <a:spcPts val="0"/>
              </a:spcAft>
              <a:buSzPts val="1400"/>
              <a:buChar char="○"/>
            </a:pPr>
            <a:r>
              <a:rPr lang="en"/>
              <a:t>“Use blockchain to store medical records”</a:t>
            </a:r>
            <a:endParaRPr/>
          </a:p>
          <a:p>
            <a:pPr marL="914400" lvl="1" indent="-317500" algn="l" rtl="0">
              <a:spcBef>
                <a:spcPts val="0"/>
              </a:spcBef>
              <a:spcAft>
                <a:spcPts val="0"/>
              </a:spcAft>
              <a:buSzPts val="1400"/>
              <a:buChar char="○"/>
            </a:pPr>
            <a:r>
              <a:rPr lang="en"/>
              <a:t>“Use blockchain to deliver vaccines”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Blockchain: Marketing and Buzzwords</a:t>
            </a:r>
            <a:endParaRPr/>
          </a:p>
        </p:txBody>
      </p:sp>
      <p:sp>
        <p:nvSpPr>
          <p:cNvPr id="444" name="Google Shape;444;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of blockchain marketing: “Smart Contracts”</a:t>
            </a:r>
            <a:endParaRPr/>
          </a:p>
          <a:p>
            <a:pPr marL="914400" lvl="1" indent="-317500" algn="l" rtl="0">
              <a:spcBef>
                <a:spcPts val="0"/>
              </a:spcBef>
              <a:spcAft>
                <a:spcPts val="0"/>
              </a:spcAft>
              <a:buSzPts val="1400"/>
              <a:buChar char="○"/>
            </a:pPr>
            <a:r>
              <a:rPr lang="en"/>
              <a:t>Smart contracts: Write an agreement in code, and execute the code to automatically follow the procedure</a:t>
            </a:r>
            <a:endParaRPr/>
          </a:p>
          <a:p>
            <a:pPr marL="1371600" lvl="2" indent="-317500" algn="l" rtl="0">
              <a:spcBef>
                <a:spcPts val="0"/>
              </a:spcBef>
              <a:spcAft>
                <a:spcPts val="0"/>
              </a:spcAft>
              <a:buSzPts val="1400"/>
              <a:buChar char="■"/>
            </a:pPr>
            <a:r>
              <a:rPr lang="en"/>
              <a:t>The code is stored on a blockchain so it cannot be modified</a:t>
            </a:r>
            <a:endParaRPr/>
          </a:p>
          <a:p>
            <a:pPr marL="914400" lvl="1" indent="-317500" algn="l" rtl="0">
              <a:spcBef>
                <a:spcPts val="0"/>
              </a:spcBef>
              <a:spcAft>
                <a:spcPts val="0"/>
              </a:spcAft>
              <a:buSzPts val="1400"/>
              <a:buChar char="○"/>
            </a:pPr>
            <a:r>
              <a:rPr lang="en"/>
              <a:t>Problems with smart contracts</a:t>
            </a:r>
            <a:endParaRPr/>
          </a:p>
          <a:p>
            <a:pPr marL="1371600" lvl="2" indent="-317500" algn="l" rtl="0">
              <a:spcBef>
                <a:spcPts val="0"/>
              </a:spcBef>
              <a:spcAft>
                <a:spcPts val="0"/>
              </a:spcAft>
              <a:buSzPts val="1400"/>
              <a:buChar char="■"/>
            </a:pPr>
            <a:r>
              <a:rPr lang="en"/>
              <a:t>Unclear if they actually solve any real problem</a:t>
            </a:r>
            <a:endParaRPr/>
          </a:p>
          <a:p>
            <a:pPr marL="1371600" lvl="2" indent="-317500" algn="l" rtl="0">
              <a:spcBef>
                <a:spcPts val="0"/>
              </a:spcBef>
              <a:spcAft>
                <a:spcPts val="0"/>
              </a:spcAft>
              <a:buSzPts val="1400"/>
              <a:buChar char="■"/>
            </a:pPr>
            <a:r>
              <a:rPr lang="en"/>
              <a:t>Most “smart contracts” are actually standard finance bots: small programs to perform money transfers</a:t>
            </a:r>
            <a:endParaRPr/>
          </a:p>
          <a:p>
            <a:pPr marL="1371600" lvl="2" indent="-317500" algn="l" rtl="0">
              <a:spcBef>
                <a:spcPts val="0"/>
              </a:spcBef>
              <a:spcAft>
                <a:spcPts val="0"/>
              </a:spcAft>
              <a:buSzPts val="1400"/>
              <a:buChar char="■"/>
            </a:pPr>
            <a:r>
              <a:rPr lang="en"/>
              <a:t>If the code is vulnerable, you can violate the contract, with no way to reverse the effects</a:t>
            </a:r>
            <a:endParaRPr/>
          </a:p>
          <a:p>
            <a:pPr marL="1828800" lvl="3" indent="-317500" algn="l" rtl="0">
              <a:spcBef>
                <a:spcPts val="0"/>
              </a:spcBef>
              <a:spcAft>
                <a:spcPts val="0"/>
              </a:spcAft>
              <a:buSzPts val="1400"/>
              <a:buChar char="●"/>
            </a:pPr>
            <a:r>
              <a:rPr lang="en"/>
              <a:t>Contrast with legal contracts: Issues are handled by court systems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Blockchain: Marketing and Buzzwords</a:t>
            </a:r>
            <a:endParaRPr/>
          </a:p>
        </p:txBody>
      </p:sp>
      <p:sp>
        <p:nvSpPr>
          <p:cNvPr id="450" name="Google Shape;45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of blockchain marketing: Non-Fungible Tokens (NFTs)</a:t>
            </a:r>
            <a:endParaRPr/>
          </a:p>
          <a:p>
            <a:pPr marL="457200" lvl="0" indent="-342900" algn="l" rtl="0">
              <a:spcBef>
                <a:spcPts val="0"/>
              </a:spcBef>
              <a:spcAft>
                <a:spcPts val="0"/>
              </a:spcAft>
              <a:buSzPts val="1800"/>
              <a:buChar char="●"/>
            </a:pPr>
            <a:r>
              <a:rPr lang="en"/>
              <a:t>NFT: A piece of data certifying that a digital file belongs to someone</a:t>
            </a:r>
            <a:endParaRPr/>
          </a:p>
          <a:p>
            <a:pPr marL="914400" lvl="1" indent="-317500" algn="l" rtl="0">
              <a:spcBef>
                <a:spcPts val="0"/>
              </a:spcBef>
              <a:spcAft>
                <a:spcPts val="0"/>
              </a:spcAft>
              <a:buSzPts val="1400"/>
              <a:buChar char="○"/>
            </a:pPr>
            <a:r>
              <a:rPr lang="en"/>
              <a:t>Basically the statement {“This work of art now belongs to $individual”}</a:t>
            </a:r>
            <a:r>
              <a:rPr lang="en" sz="900" i="1"/>
              <a:t>PK</a:t>
            </a:r>
            <a:r>
              <a:rPr lang="en" sz="600"/>
              <a:t>prev_owner</a:t>
            </a:r>
            <a:r>
              <a:rPr lang="en"/>
              <a:t> stored on the blockchain</a:t>
            </a:r>
            <a:endParaRPr/>
          </a:p>
          <a:p>
            <a:pPr marL="914400" lvl="1" indent="-317500" algn="l" rtl="0">
              <a:spcBef>
                <a:spcPts val="0"/>
              </a:spcBef>
              <a:spcAft>
                <a:spcPts val="0"/>
              </a:spcAft>
              <a:buSzPts val="1400"/>
              <a:buChar char="○"/>
            </a:pPr>
            <a:r>
              <a:rPr lang="en"/>
              <a:t>Unrelated to copyrights or digital sharing of the file</a:t>
            </a:r>
            <a:endParaRPr/>
          </a:p>
          <a:p>
            <a:pPr marL="457200" lvl="0" indent="-342900" algn="l" rtl="0">
              <a:spcBef>
                <a:spcPts val="0"/>
              </a:spcBef>
              <a:spcAft>
                <a:spcPts val="0"/>
              </a:spcAft>
              <a:buSzPts val="1800"/>
              <a:buChar char="●"/>
            </a:pPr>
            <a:r>
              <a:rPr lang="en"/>
              <a:t>The NFT market became extremely valuable in 2020–2021</a:t>
            </a:r>
            <a:endParaRPr/>
          </a:p>
          <a:p>
            <a:pPr marL="914400" lvl="1" indent="-317500" algn="l" rtl="0">
              <a:spcBef>
                <a:spcPts val="0"/>
              </a:spcBef>
              <a:spcAft>
                <a:spcPts val="0"/>
              </a:spcAft>
              <a:buSzPts val="1400"/>
              <a:buChar char="○"/>
            </a:pPr>
            <a:r>
              <a:rPr lang="en"/>
              <a:t>NFTs of digital files have been selling for millions of dollars</a:t>
            </a:r>
            <a:endParaRPr/>
          </a:p>
          <a:p>
            <a:pPr marL="914400" lvl="1" indent="-317500" algn="l" rtl="0">
              <a:spcBef>
                <a:spcPts val="0"/>
              </a:spcBef>
              <a:spcAft>
                <a:spcPts val="0"/>
              </a:spcAft>
              <a:buSzPts val="1400"/>
              <a:buChar char="○"/>
            </a:pPr>
            <a:r>
              <a:rPr lang="en"/>
              <a:t>Blockchain marketing: Adding a blockchain didn’t solve anything, but the “new technology” convinced buyers</a:t>
            </a:r>
            <a:endParaRPr/>
          </a:p>
          <a:p>
            <a:pPr marL="914400" lvl="1" indent="-317500" algn="l" rtl="0">
              <a:spcBef>
                <a:spcPts val="0"/>
              </a:spcBef>
              <a:spcAft>
                <a:spcPts val="0"/>
              </a:spcAft>
              <a:buSzPts val="1400"/>
              <a:buChar char="○"/>
            </a:pPr>
            <a:r>
              <a:rPr lang="en"/>
              <a:t>Speculative bubble: NFTs are not worth anything on their own, but people buy NFTs to sell them later for more money, resulting in price increases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Bitcoin</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Sending and receiving money without trusting a central authority</a:t>
            </a:r>
            <a:endParaRPr/>
          </a:p>
          <a:p>
            <a:pPr marL="457200" lvl="0" indent="-342900" algn="l" rtl="0">
              <a:spcBef>
                <a:spcPts val="0"/>
              </a:spcBef>
              <a:spcAft>
                <a:spcPts val="0"/>
              </a:spcAft>
              <a:buSzPts val="1800"/>
              <a:buChar char="●"/>
            </a:pPr>
            <a:r>
              <a:rPr lang="en"/>
              <a:t>How does Bitcoin work?</a:t>
            </a:r>
            <a:endParaRPr/>
          </a:p>
          <a:p>
            <a:pPr marL="914400" lvl="1" indent="-317500" algn="l" rtl="0">
              <a:spcBef>
                <a:spcPts val="0"/>
              </a:spcBef>
              <a:spcAft>
                <a:spcPts val="0"/>
              </a:spcAft>
              <a:buSzPts val="1400"/>
              <a:buChar char="○"/>
            </a:pPr>
            <a:r>
              <a:rPr lang="en"/>
              <a:t>How do we manage identity, transactions, and balances on a ledger?</a:t>
            </a:r>
            <a:endParaRPr/>
          </a:p>
          <a:p>
            <a:pPr marL="914400" lvl="1" indent="-317500" algn="l" rtl="0">
              <a:spcBef>
                <a:spcPts val="0"/>
              </a:spcBef>
              <a:spcAft>
                <a:spcPts val="0"/>
              </a:spcAft>
              <a:buSzPts val="1400"/>
              <a:buChar char="○"/>
            </a:pPr>
            <a:r>
              <a:rPr lang="en"/>
              <a:t>How do we construct a decentralized, trusted ledger?</a:t>
            </a:r>
            <a:endParaRPr/>
          </a:p>
          <a:p>
            <a:pPr marL="457200" lvl="0" indent="-342900" algn="l" rtl="0">
              <a:spcBef>
                <a:spcPts val="0"/>
              </a:spcBef>
              <a:spcAft>
                <a:spcPts val="0"/>
              </a:spcAft>
              <a:buSzPts val="1800"/>
              <a:buChar char="●"/>
            </a:pPr>
            <a:r>
              <a:rPr lang="en"/>
              <a:t>The trouble with Bitcoin</a:t>
            </a:r>
            <a:endParaRPr/>
          </a:p>
          <a:p>
            <a:pPr marL="457200" lvl="0" indent="-342900" algn="l" rtl="0">
              <a:spcBef>
                <a:spcPts val="0"/>
              </a:spcBef>
              <a:spcAft>
                <a:spcPts val="0"/>
              </a:spcAft>
              <a:buSzPts val="1800"/>
              <a:buChar char="●"/>
            </a:pPr>
            <a:r>
              <a:rPr lang="en"/>
              <a:t>Bitcoin in practice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Bitcoin Enables Censorship Resistance</a:t>
            </a:r>
            <a:endParaRPr/>
          </a:p>
        </p:txBody>
      </p:sp>
      <p:sp>
        <p:nvSpPr>
          <p:cNvPr id="456" name="Google Shape;45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has no central authority to block transactions</a:t>
            </a:r>
            <a:endParaRPr/>
          </a:p>
          <a:p>
            <a:pPr marL="914400" lvl="1" indent="-317500" algn="l" rtl="0">
              <a:spcBef>
                <a:spcPts val="0"/>
              </a:spcBef>
              <a:spcAft>
                <a:spcPts val="0"/>
              </a:spcAft>
              <a:buSzPts val="1400"/>
              <a:buChar char="○"/>
            </a:pPr>
            <a:r>
              <a:rPr lang="en"/>
              <a:t>Bitcoin can be used for electronic payments that standard platforms would block</a:t>
            </a:r>
            <a:endParaRPr/>
          </a:p>
          <a:p>
            <a:pPr marL="457200" lvl="0" indent="-342900" algn="l" rtl="0">
              <a:spcBef>
                <a:spcPts val="0"/>
              </a:spcBef>
              <a:spcAft>
                <a:spcPts val="0"/>
              </a:spcAft>
              <a:buSzPts val="1800"/>
              <a:buChar char="●"/>
            </a:pPr>
            <a:r>
              <a:rPr lang="en"/>
              <a:t>Wikileaks: An organization that publishes leaked classified information</a:t>
            </a:r>
            <a:endParaRPr/>
          </a:p>
          <a:p>
            <a:pPr marL="914400" lvl="1" indent="-317500" algn="l" rtl="0">
              <a:spcBef>
                <a:spcPts val="0"/>
              </a:spcBef>
              <a:spcAft>
                <a:spcPts val="0"/>
              </a:spcAft>
              <a:buSzPts val="1400"/>
              <a:buChar char="○"/>
            </a:pPr>
            <a:r>
              <a:rPr lang="en"/>
              <a:t>Used by whistleblowers to expose government corruption and corporate wrongdoing</a:t>
            </a:r>
            <a:endParaRPr/>
          </a:p>
          <a:p>
            <a:pPr marL="914400" lvl="1" indent="-317500" algn="l" rtl="0">
              <a:spcBef>
                <a:spcPts val="0"/>
              </a:spcBef>
              <a:spcAft>
                <a:spcPts val="0"/>
              </a:spcAft>
              <a:buSzPts val="1400"/>
              <a:buChar char="○"/>
            </a:pPr>
            <a:r>
              <a:rPr lang="en"/>
              <a:t>Opposed and censored by many governments</a:t>
            </a:r>
            <a:endParaRPr/>
          </a:p>
          <a:p>
            <a:pPr marL="457200" lvl="0" indent="-342900" algn="l" rtl="0">
              <a:spcBef>
                <a:spcPts val="0"/>
              </a:spcBef>
              <a:spcAft>
                <a:spcPts val="0"/>
              </a:spcAft>
              <a:buSzPts val="1800"/>
              <a:buChar char="●"/>
            </a:pPr>
            <a:r>
              <a:rPr lang="en"/>
              <a:t>Bitcoin is used to support Wikileaks</a:t>
            </a:r>
            <a:endParaRPr/>
          </a:p>
          <a:p>
            <a:pPr marL="914400" lvl="1" indent="-317500" algn="l" rtl="0">
              <a:spcBef>
                <a:spcPts val="0"/>
              </a:spcBef>
              <a:spcAft>
                <a:spcPts val="0"/>
              </a:spcAft>
              <a:buSzPts val="1400"/>
              <a:buChar char="○"/>
            </a:pPr>
            <a:r>
              <a:rPr lang="en"/>
              <a:t>Many major platforms refused any donations to Wikileaks</a:t>
            </a:r>
            <a:endParaRPr/>
          </a:p>
          <a:p>
            <a:pPr marL="914400" lvl="1" indent="-317500" algn="l" rtl="0">
              <a:spcBef>
                <a:spcPts val="0"/>
              </a:spcBef>
              <a:spcAft>
                <a:spcPts val="0"/>
              </a:spcAft>
              <a:buSzPts val="1400"/>
              <a:buChar char="○"/>
            </a:pPr>
            <a:r>
              <a:rPr lang="en"/>
              <a:t>Bitcoin has no central authority, so nobody can stop the Wikileaks donations</a:t>
            </a:r>
            <a:endParaRPr/>
          </a:p>
          <a:p>
            <a:pPr marL="457200" lvl="0" indent="-342900" algn="l" rtl="0">
              <a:spcBef>
                <a:spcPts val="0"/>
              </a:spcBef>
              <a:spcAft>
                <a:spcPts val="0"/>
              </a:spcAft>
              <a:buSzPts val="1800"/>
              <a:buChar char="●"/>
            </a:pPr>
            <a:r>
              <a:rPr lang="en"/>
              <a:t>This is, generally, a good thing! But…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Bitcoin Enables Crime</a:t>
            </a:r>
            <a:endParaRPr/>
          </a:p>
        </p:txBody>
      </p:sp>
      <p:sp>
        <p:nvSpPr>
          <p:cNvPr id="462" name="Google Shape;46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is used for illegal transactions</a:t>
            </a:r>
            <a:endParaRPr/>
          </a:p>
          <a:p>
            <a:pPr marL="914400" lvl="1" indent="-317500" algn="l" rtl="0">
              <a:spcBef>
                <a:spcPts val="0"/>
              </a:spcBef>
              <a:spcAft>
                <a:spcPts val="0"/>
              </a:spcAft>
              <a:buSzPts val="1400"/>
              <a:buChar char="○"/>
            </a:pPr>
            <a:r>
              <a:rPr lang="en"/>
              <a:t>Drug dealing</a:t>
            </a:r>
            <a:endParaRPr/>
          </a:p>
          <a:p>
            <a:pPr marL="914400" lvl="1" indent="-317500" algn="l" rtl="0">
              <a:spcBef>
                <a:spcPts val="0"/>
              </a:spcBef>
              <a:spcAft>
                <a:spcPts val="0"/>
              </a:spcAft>
              <a:buSzPts val="1400"/>
              <a:buChar char="○"/>
            </a:pPr>
            <a:r>
              <a:rPr lang="en"/>
              <a:t>Money laundering</a:t>
            </a:r>
            <a:endParaRPr/>
          </a:p>
          <a:p>
            <a:pPr marL="914400" lvl="1" indent="-317500" algn="l" rtl="0">
              <a:spcBef>
                <a:spcPts val="0"/>
              </a:spcBef>
              <a:spcAft>
                <a:spcPts val="0"/>
              </a:spcAft>
              <a:buSzPts val="1400"/>
              <a:buChar char="○"/>
            </a:pPr>
            <a:r>
              <a:rPr lang="en"/>
              <a:t>Illegal gambling</a:t>
            </a:r>
            <a:endParaRPr/>
          </a:p>
          <a:p>
            <a:pPr marL="914400" lvl="1" indent="-317500" algn="l" rtl="0">
              <a:spcBef>
                <a:spcPts val="0"/>
              </a:spcBef>
              <a:spcAft>
                <a:spcPts val="0"/>
              </a:spcAft>
              <a:buSzPts val="1400"/>
              <a:buChar char="○"/>
            </a:pPr>
            <a:r>
              <a:rPr lang="en"/>
              <a:t>Hiring hitmen</a:t>
            </a:r>
            <a:endParaRPr/>
          </a:p>
          <a:p>
            <a:pPr marL="914400" lvl="1" indent="-317500" algn="l" rtl="0">
              <a:spcBef>
                <a:spcPts val="0"/>
              </a:spcBef>
              <a:spcAft>
                <a:spcPts val="0"/>
              </a:spcAft>
              <a:buSzPts val="1400"/>
              <a:buChar char="○"/>
            </a:pPr>
            <a:r>
              <a:rPr lang="en"/>
              <a:t>Ransomware and extortion</a:t>
            </a:r>
            <a:endParaRPr/>
          </a:p>
          <a:p>
            <a:pPr marL="457200" lvl="0" indent="-342900" algn="l" rtl="0">
              <a:spcBef>
                <a:spcPts val="0"/>
              </a:spcBef>
              <a:spcAft>
                <a:spcPts val="0"/>
              </a:spcAft>
              <a:buSzPts val="1800"/>
              <a:buChar char="●"/>
            </a:pPr>
            <a:r>
              <a:rPr lang="en"/>
              <a:t>Bitcoin has no central authority to block illegal transactions</a:t>
            </a:r>
            <a:endParaRPr/>
          </a:p>
          <a:p>
            <a:pPr marL="457200" lvl="0" indent="-342900" algn="l" rtl="0">
              <a:spcBef>
                <a:spcPts val="0"/>
              </a:spcBef>
              <a:spcAft>
                <a:spcPts val="0"/>
              </a:spcAft>
              <a:buSzPts val="1800"/>
              <a:buChar char="●"/>
            </a:pPr>
            <a:r>
              <a:rPr lang="en"/>
              <a:t>Bitcoin is the most effective way to make illegal transactions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Volatility</a:t>
            </a:r>
            <a:endParaRPr/>
          </a:p>
        </p:txBody>
      </p:sp>
      <p:sp>
        <p:nvSpPr>
          <p:cNvPr id="468" name="Google Shape;468;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Volatile currency: The value changes quickly</a:t>
            </a:r>
            <a:endParaRPr/>
          </a:p>
          <a:p>
            <a:pPr marL="914400" lvl="1" indent="-317500" algn="l" rtl="0">
              <a:spcBef>
                <a:spcPts val="0"/>
              </a:spcBef>
              <a:spcAft>
                <a:spcPts val="0"/>
              </a:spcAft>
              <a:buSzPts val="1400"/>
              <a:buChar char="○"/>
            </a:pPr>
            <a:r>
              <a:rPr lang="en"/>
              <a:t>The value of Bitcoin changes far more often than standard currency</a:t>
            </a:r>
            <a:endParaRPr/>
          </a:p>
          <a:p>
            <a:pPr marL="457200" lvl="0" indent="-342900" algn="l" rtl="0">
              <a:spcBef>
                <a:spcPts val="0"/>
              </a:spcBef>
              <a:spcAft>
                <a:spcPts val="0"/>
              </a:spcAft>
              <a:buSzPts val="1800"/>
              <a:buChar char="●"/>
            </a:pPr>
            <a:r>
              <a:rPr lang="en"/>
              <a:t>Bitcoin is vulnerable to price shocks</a:t>
            </a:r>
            <a:endParaRPr/>
          </a:p>
          <a:p>
            <a:pPr marL="914400" lvl="1" indent="-317500" algn="l" rtl="0">
              <a:spcBef>
                <a:spcPts val="0"/>
              </a:spcBef>
              <a:spcAft>
                <a:spcPts val="0"/>
              </a:spcAft>
              <a:buSzPts val="1400"/>
              <a:buChar char="○"/>
            </a:pPr>
            <a:r>
              <a:rPr lang="en"/>
              <a:t>Price shock: An extremely sudden change in value</a:t>
            </a:r>
            <a:endParaRPr/>
          </a:p>
          <a:p>
            <a:pPr marL="914400" lvl="1" indent="-317500" algn="l" rtl="0">
              <a:spcBef>
                <a:spcPts val="0"/>
              </a:spcBef>
              <a:spcAft>
                <a:spcPts val="0"/>
              </a:spcAft>
              <a:buSzPts val="1400"/>
              <a:buChar char="○"/>
            </a:pPr>
            <a:r>
              <a:rPr lang="en"/>
              <a:t>When there are more transactions than the block capacity, prices increase</a:t>
            </a:r>
            <a:endParaRPr/>
          </a:p>
          <a:p>
            <a:pPr marL="1371600" lvl="2" indent="-317500" algn="l" rtl="0">
              <a:spcBef>
                <a:spcPts val="0"/>
              </a:spcBef>
              <a:spcAft>
                <a:spcPts val="0"/>
              </a:spcAft>
              <a:buSzPts val="1400"/>
              <a:buChar char="■"/>
            </a:pPr>
            <a:r>
              <a:rPr lang="en"/>
              <a:t>Users are competing for a limited number of transactions</a:t>
            </a:r>
            <a:endParaRPr/>
          </a:p>
          <a:p>
            <a:pPr marL="914400" lvl="1" indent="-317500" algn="l" rtl="0">
              <a:spcBef>
                <a:spcPts val="0"/>
              </a:spcBef>
              <a:spcAft>
                <a:spcPts val="0"/>
              </a:spcAft>
              <a:buSzPts val="1400"/>
              <a:buChar char="○"/>
            </a:pPr>
            <a:r>
              <a:rPr lang="en"/>
              <a:t>Unknown attacks have also caused price shocks</a:t>
            </a:r>
            <a:endParaRPr/>
          </a:p>
          <a:p>
            <a:pPr marL="457200" lvl="0" indent="-342900" algn="l" rtl="0">
              <a:spcBef>
                <a:spcPts val="0"/>
              </a:spcBef>
              <a:spcAft>
                <a:spcPts val="0"/>
              </a:spcAft>
              <a:buSzPts val="1800"/>
              <a:buChar char="●"/>
            </a:pPr>
            <a:r>
              <a:rPr lang="en"/>
              <a:t>Result: Bitcoin behaves more like stock than currency</a:t>
            </a:r>
            <a:endParaRPr/>
          </a:p>
          <a:p>
            <a:pPr marL="914400" lvl="1" indent="-317500" algn="l" rtl="0">
              <a:spcBef>
                <a:spcPts val="0"/>
              </a:spcBef>
              <a:spcAft>
                <a:spcPts val="0"/>
              </a:spcAft>
              <a:buSzPts val="1400"/>
              <a:buChar char="○"/>
            </a:pPr>
            <a:r>
              <a:rPr lang="en"/>
              <a:t>Users keep Bitcoin to try and grow their investment when the value of Bitcoin increases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Speculation</a:t>
            </a:r>
            <a:endParaRPr/>
          </a:p>
        </p:txBody>
      </p:sp>
      <p:sp>
        <p:nvSpPr>
          <p:cNvPr id="474" name="Google Shape;474;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Because it is so volatile, Bitcoin behaves more like stock than currency</a:t>
            </a:r>
            <a:endParaRPr/>
          </a:p>
          <a:p>
            <a:pPr marL="457200" lvl="0" indent="-342900" algn="l" rtl="0">
              <a:spcBef>
                <a:spcPts val="0"/>
              </a:spcBef>
              <a:spcAft>
                <a:spcPts val="0"/>
              </a:spcAft>
              <a:buSzPts val="1800"/>
              <a:buChar char="●"/>
            </a:pPr>
            <a:r>
              <a:rPr lang="en"/>
              <a:t>Speculation: Buying something so that you can sell it later for more money</a:t>
            </a:r>
            <a:endParaRPr/>
          </a:p>
          <a:p>
            <a:pPr marL="914400" lvl="1" indent="-317500" algn="l" rtl="0">
              <a:spcBef>
                <a:spcPts val="0"/>
              </a:spcBef>
              <a:spcAft>
                <a:spcPts val="0"/>
              </a:spcAft>
              <a:buSzPts val="1400"/>
              <a:buChar char="○"/>
            </a:pPr>
            <a:r>
              <a:rPr lang="en"/>
              <a:t>You don’t buy Bitcoin because owning Bitcoin helps you make money</a:t>
            </a:r>
            <a:endParaRPr/>
          </a:p>
          <a:p>
            <a:pPr marL="914400" lvl="1" indent="-317500" algn="l" rtl="0">
              <a:spcBef>
                <a:spcPts val="0"/>
              </a:spcBef>
              <a:spcAft>
                <a:spcPts val="0"/>
              </a:spcAft>
              <a:buSzPts val="1400"/>
              <a:buChar char="○"/>
            </a:pPr>
            <a:r>
              <a:rPr lang="en"/>
              <a:t>You buy Bitcoin because you hope to sell it later for more money</a:t>
            </a:r>
            <a:endParaRPr/>
          </a:p>
          <a:p>
            <a:pPr marL="914400" lvl="1" indent="-317500" algn="l" rtl="0">
              <a:spcBef>
                <a:spcPts val="0"/>
              </a:spcBef>
              <a:spcAft>
                <a:spcPts val="0"/>
              </a:spcAft>
              <a:buSzPts val="1400"/>
              <a:buChar char="○"/>
            </a:pPr>
            <a:r>
              <a:rPr lang="en"/>
              <a:t>Relies on short-term price changes and not long-term value</a:t>
            </a:r>
            <a:endParaRPr/>
          </a:p>
          <a:p>
            <a:pPr marL="457200" lvl="0" indent="-342900" algn="l" rtl="0">
              <a:spcBef>
                <a:spcPts val="0"/>
              </a:spcBef>
              <a:spcAft>
                <a:spcPts val="0"/>
              </a:spcAft>
              <a:buSzPts val="1800"/>
              <a:buChar char="●"/>
            </a:pPr>
            <a:r>
              <a:rPr lang="en"/>
              <a:t>Speculation results in a bubble</a:t>
            </a:r>
            <a:endParaRPr/>
          </a:p>
          <a:p>
            <a:pPr marL="914400" lvl="1" indent="-317500" algn="l" rtl="0">
              <a:spcBef>
                <a:spcPts val="0"/>
              </a:spcBef>
              <a:spcAft>
                <a:spcPts val="0"/>
              </a:spcAft>
              <a:buSzPts val="1400"/>
              <a:buChar char="○"/>
            </a:pPr>
            <a:r>
              <a:rPr lang="en"/>
              <a:t>Bubble: Something sells for more than its true value</a:t>
            </a:r>
            <a:endParaRPr/>
          </a:p>
          <a:p>
            <a:pPr marL="914400" lvl="1" indent="-317500" algn="l" rtl="0">
              <a:spcBef>
                <a:spcPts val="0"/>
              </a:spcBef>
              <a:spcAft>
                <a:spcPts val="0"/>
              </a:spcAft>
              <a:buSzPts val="1400"/>
              <a:buChar char="○"/>
            </a:pPr>
            <a:r>
              <a:rPr lang="en"/>
              <a:t>As more people buy Bitcoin to try and make a profit, the price of Bitcoin also increases</a:t>
            </a:r>
            <a:endParaRPr/>
          </a:p>
          <a:p>
            <a:pPr marL="914400" lvl="1" indent="-317500" algn="l" rtl="0">
              <a:spcBef>
                <a:spcPts val="0"/>
              </a:spcBef>
              <a:spcAft>
                <a:spcPts val="0"/>
              </a:spcAft>
              <a:buSzPts val="1400"/>
              <a:buChar char="○"/>
            </a:pPr>
            <a:r>
              <a:rPr lang="en"/>
              <a:t>Bubbles always burst: Eventually the price returns to its original value, leading to huge economic losses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Currency Exchange</a:t>
            </a:r>
            <a:endParaRPr/>
          </a:p>
        </p:txBody>
      </p:sp>
      <p:sp>
        <p:nvSpPr>
          <p:cNvPr id="480" name="Google Shape;48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Companies and people prefer to keep money in a more stable currency</a:t>
            </a:r>
            <a:endParaRPr/>
          </a:p>
          <a:p>
            <a:pPr marL="914400" lvl="1" indent="-317500" algn="l" rtl="0">
              <a:spcBef>
                <a:spcPts val="0"/>
              </a:spcBef>
              <a:spcAft>
                <a:spcPts val="0"/>
              </a:spcAft>
              <a:buSzPts val="1400"/>
              <a:buChar char="○"/>
            </a:pPr>
            <a:r>
              <a:rPr lang="en"/>
              <a:t>To buy a product in Bitcoin, the buyer converts their standard currency to Bitcoin</a:t>
            </a:r>
            <a:endParaRPr/>
          </a:p>
          <a:p>
            <a:pPr marL="914400" lvl="1" indent="-317500" algn="l" rtl="0">
              <a:spcBef>
                <a:spcPts val="0"/>
              </a:spcBef>
              <a:spcAft>
                <a:spcPts val="0"/>
              </a:spcAft>
              <a:buSzPts val="1400"/>
              <a:buChar char="○"/>
            </a:pPr>
            <a:r>
              <a:rPr lang="en"/>
              <a:t>The seller receives the Bitcoin and immediately converts it back to standard currency</a:t>
            </a:r>
            <a:endParaRPr/>
          </a:p>
          <a:p>
            <a:pPr marL="457200" lvl="0" indent="-342900" algn="l" rtl="0">
              <a:spcBef>
                <a:spcPts val="0"/>
              </a:spcBef>
              <a:spcAft>
                <a:spcPts val="0"/>
              </a:spcAft>
              <a:buSzPts val="1800"/>
              <a:buChar char="●"/>
            </a:pPr>
            <a:r>
              <a:rPr lang="en"/>
              <a:t>Users should be able to exchange Bitcoin for other currency (e.g. dollars)</a:t>
            </a:r>
            <a:endParaRPr/>
          </a:p>
          <a:p>
            <a:pPr marL="457200" lvl="0" indent="-342900" algn="l" rtl="0">
              <a:spcBef>
                <a:spcPts val="0"/>
              </a:spcBef>
              <a:spcAft>
                <a:spcPts val="0"/>
              </a:spcAft>
              <a:buSzPts val="1800"/>
              <a:buChar char="●"/>
            </a:pPr>
            <a:r>
              <a:rPr lang="en"/>
              <a:t>Buying and selling Bitcoin is difficult</a:t>
            </a:r>
            <a:endParaRPr/>
          </a:p>
          <a:p>
            <a:pPr marL="914400" lvl="1" indent="-317500" algn="l" rtl="0">
              <a:spcBef>
                <a:spcPts val="0"/>
              </a:spcBef>
              <a:spcAft>
                <a:spcPts val="0"/>
              </a:spcAft>
              <a:buSzPts val="1400"/>
              <a:buChar char="○"/>
            </a:pPr>
            <a:r>
              <a:rPr lang="en"/>
              <a:t>Recall: Bitcoin transactions are irreversible</a:t>
            </a:r>
            <a:endParaRPr/>
          </a:p>
          <a:p>
            <a:pPr marL="914400" lvl="1" indent="-317500" algn="l" rtl="0">
              <a:spcBef>
                <a:spcPts val="0"/>
              </a:spcBef>
              <a:spcAft>
                <a:spcPts val="0"/>
              </a:spcAft>
              <a:buSzPts val="1400"/>
              <a:buChar char="○"/>
            </a:pPr>
            <a:r>
              <a:rPr lang="en"/>
              <a:t>The buyer must trust that the seller will transfer the Bitcoin</a:t>
            </a:r>
            <a:endParaRPr/>
          </a:p>
          <a:p>
            <a:pPr marL="914400" lvl="1" indent="-317500" algn="l" rtl="0">
              <a:spcBef>
                <a:spcPts val="0"/>
              </a:spcBef>
              <a:spcAft>
                <a:spcPts val="0"/>
              </a:spcAft>
              <a:buSzPts val="1400"/>
              <a:buChar char="○"/>
            </a:pPr>
            <a:r>
              <a:rPr lang="en"/>
              <a:t>The seller must trust that the buyer will pay when the Bitcoin is transferred</a:t>
            </a:r>
            <a:endParaRPr/>
          </a:p>
          <a:p>
            <a:pPr marL="914400" lvl="1" indent="-317500" algn="l" rtl="0">
              <a:spcBef>
                <a:spcPts val="0"/>
              </a:spcBef>
              <a:spcAft>
                <a:spcPts val="0"/>
              </a:spcAft>
              <a:buSzPts val="1400"/>
              <a:buChar char="○"/>
            </a:pPr>
            <a:r>
              <a:rPr lang="en"/>
              <a:t>Ways to buy Bitcoin</a:t>
            </a:r>
            <a:endParaRPr/>
          </a:p>
          <a:p>
            <a:pPr marL="1371600" lvl="2" indent="-317500" algn="l" rtl="0">
              <a:spcBef>
                <a:spcPts val="0"/>
              </a:spcBef>
              <a:spcAft>
                <a:spcPts val="0"/>
              </a:spcAft>
              <a:buSzPts val="1400"/>
              <a:buChar char="■"/>
            </a:pPr>
            <a:r>
              <a:rPr lang="en"/>
              <a:t>Use another irreversible payment (e.g. cash)</a:t>
            </a:r>
            <a:endParaRPr/>
          </a:p>
          <a:p>
            <a:pPr marL="1371600" lvl="2" indent="-317500" algn="l" rtl="0">
              <a:spcBef>
                <a:spcPts val="0"/>
              </a:spcBef>
              <a:spcAft>
                <a:spcPts val="0"/>
              </a:spcAft>
              <a:buSzPts val="1400"/>
              <a:buChar char="■"/>
            </a:pPr>
            <a:r>
              <a:rPr lang="en"/>
              <a:t>Have a trusted relationship with the seller</a:t>
            </a:r>
            <a:endParaRPr/>
          </a:p>
          <a:p>
            <a:pPr marL="1371600" lvl="2" indent="-317500" algn="l" rtl="0">
              <a:spcBef>
                <a:spcPts val="0"/>
              </a:spcBef>
              <a:spcAft>
                <a:spcPts val="0"/>
              </a:spcAft>
              <a:buSzPts val="1400"/>
              <a:buChar char="■"/>
            </a:pPr>
            <a:r>
              <a:rPr lang="en"/>
              <a:t>Send a deposit first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Volatility</a:t>
            </a:r>
            <a:endParaRPr/>
          </a:p>
        </p:txBody>
      </p:sp>
      <p:sp>
        <p:nvSpPr>
          <p:cNvPr id="486" name="Google Shape;48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Stable currencies require reliable conversion to other currency</a:t>
            </a:r>
            <a:endParaRPr/>
          </a:p>
          <a:p>
            <a:pPr marL="914400" lvl="1" indent="-317500" algn="l" rtl="0">
              <a:spcBef>
                <a:spcPts val="0"/>
              </a:spcBef>
              <a:spcAft>
                <a:spcPts val="0"/>
              </a:spcAft>
              <a:buSzPts val="1400"/>
              <a:buChar char="○"/>
            </a:pPr>
            <a:r>
              <a:rPr lang="en"/>
              <a:t>Someone must support easy conversion between Bitcoin and other currency</a:t>
            </a:r>
            <a:endParaRPr/>
          </a:p>
          <a:p>
            <a:pPr marL="914400" lvl="1" indent="-317500" algn="l" rtl="0">
              <a:spcBef>
                <a:spcPts val="0"/>
              </a:spcBef>
              <a:spcAft>
                <a:spcPts val="0"/>
              </a:spcAft>
              <a:buSzPts val="1400"/>
              <a:buChar char="○"/>
            </a:pPr>
            <a:r>
              <a:rPr lang="en"/>
              <a:t>This is usually a centralized entity (e.g. a bank or a government)</a:t>
            </a:r>
            <a:endParaRPr/>
          </a:p>
          <a:p>
            <a:pPr marL="914400" lvl="1" indent="-317500" algn="l" rtl="0">
              <a:spcBef>
                <a:spcPts val="0"/>
              </a:spcBef>
              <a:spcAft>
                <a:spcPts val="0"/>
              </a:spcAft>
              <a:buSzPts val="1400"/>
              <a:buChar char="○"/>
            </a:pPr>
            <a:r>
              <a:rPr lang="en"/>
              <a:t>The centralized entity violates Bitcoin’s main purpose</a:t>
            </a:r>
            <a:endParaRPr/>
          </a:p>
          <a:p>
            <a:pPr marL="457200" lvl="0" indent="-342900" algn="l" rtl="0">
              <a:spcBef>
                <a:spcPts val="0"/>
              </a:spcBef>
              <a:spcAft>
                <a:spcPts val="0"/>
              </a:spcAft>
              <a:buSzPts val="1800"/>
              <a:buChar char="●"/>
            </a:pPr>
            <a:r>
              <a:rPr lang="en"/>
              <a:t>Options for operating a conversion service</a:t>
            </a:r>
            <a:endParaRPr/>
          </a:p>
          <a:p>
            <a:pPr marL="914400" lvl="1" indent="-317500" algn="l" rtl="0">
              <a:spcBef>
                <a:spcPts val="0"/>
              </a:spcBef>
              <a:spcAft>
                <a:spcPts val="0"/>
              </a:spcAft>
              <a:buSzPts val="1400"/>
              <a:buChar char="○"/>
            </a:pPr>
            <a:r>
              <a:rPr lang="en"/>
              <a:t>Follow government regulations (essentially becoming a regular currency)</a:t>
            </a:r>
            <a:endParaRPr/>
          </a:p>
          <a:p>
            <a:pPr marL="914400" lvl="1" indent="-317500" algn="l" rtl="0">
              <a:spcBef>
                <a:spcPts val="0"/>
              </a:spcBef>
              <a:spcAft>
                <a:spcPts val="0"/>
              </a:spcAft>
              <a:buSzPts val="1400"/>
              <a:buChar char="○"/>
            </a:pPr>
            <a:r>
              <a:rPr lang="en"/>
              <a:t>Operate independently as a “wildcat bank” (similar to banks in the 1800s, before the US had a national currency)</a:t>
            </a:r>
            <a:endParaRPr/>
          </a:p>
          <a:p>
            <a:pPr marL="914400" lvl="1" indent="-317500" algn="l" rtl="0">
              <a:spcBef>
                <a:spcPts val="0"/>
              </a:spcBef>
              <a:spcAft>
                <a:spcPts val="0"/>
              </a:spcAft>
              <a:buSzPts val="1400"/>
              <a:buChar char="○"/>
            </a:pPr>
            <a:r>
              <a:rPr lang="en"/>
              <a:t>Ignore federal regulations (e.g. Liberty Reserve, which was shut down by the government)</a:t>
            </a:r>
            <a:endParaRPr/>
          </a:p>
          <a:p>
            <a:pPr marL="457200" lvl="0" indent="-342900" algn="l" rtl="0">
              <a:spcBef>
                <a:spcPts val="0"/>
              </a:spcBef>
              <a:spcAft>
                <a:spcPts val="0"/>
              </a:spcAft>
              <a:buSzPts val="1800"/>
              <a:buChar char="●"/>
            </a:pPr>
            <a:r>
              <a:rPr lang="en"/>
              <a:t>Some cryptocurrency designs claim to be “algorithmic stablecoins”</a:t>
            </a:r>
            <a:endParaRPr/>
          </a:p>
          <a:p>
            <a:pPr marL="914400" lvl="1" indent="-317500" algn="l" rtl="0">
              <a:spcBef>
                <a:spcPts val="0"/>
              </a:spcBef>
              <a:spcAft>
                <a:spcPts val="0"/>
              </a:spcAft>
              <a:buSzPts val="1400"/>
              <a:buChar char="○"/>
            </a:pPr>
            <a:r>
              <a:rPr lang="en"/>
              <a:t>Designed to be stable in the market</a:t>
            </a:r>
            <a:endParaRPr/>
          </a:p>
          <a:p>
            <a:pPr marL="914400" lvl="1" indent="-317500" algn="l" rtl="0">
              <a:spcBef>
                <a:spcPts val="0"/>
              </a:spcBef>
              <a:spcAft>
                <a:spcPts val="0"/>
              </a:spcAft>
              <a:buSzPts val="1400"/>
              <a:buChar char="○"/>
            </a:pPr>
            <a:r>
              <a:rPr lang="en"/>
              <a:t>Most of these are snake oil that don’t work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Cryptocurrencies</a:t>
            </a:r>
            <a:endParaRPr/>
          </a:p>
        </p:txBody>
      </p:sp>
      <p:sp>
        <p:nvSpPr>
          <p:cNvPr id="498" name="Google Shape;498;p61"/>
          <p:cNvSpPr txBox="1">
            <a:spLocks noGrp="1"/>
          </p:cNvSpPr>
          <p:nvPr>
            <p:ph type="body" idx="1"/>
          </p:nvPr>
        </p:nvSpPr>
        <p:spPr>
          <a:xfrm>
            <a:off x="198500" y="1246825"/>
            <a:ext cx="8520600" cy="25152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Most cryptocurrencies are based on the same principles</a:t>
            </a:r>
            <a:endParaRPr/>
          </a:p>
          <a:p>
            <a:pPr marL="914400" lvl="1" indent="-297497" algn="l" rtl="0">
              <a:spcBef>
                <a:spcPts val="0"/>
              </a:spcBef>
              <a:spcAft>
                <a:spcPts val="0"/>
              </a:spcAft>
              <a:buSzPct val="100000"/>
              <a:buChar char="○"/>
            </a:pPr>
            <a:r>
              <a:rPr lang="en"/>
              <a:t>Public, append-only ledger structure</a:t>
            </a:r>
            <a:endParaRPr/>
          </a:p>
          <a:p>
            <a:pPr marL="914400" lvl="1" indent="-297497" algn="l" rtl="0">
              <a:spcBef>
                <a:spcPts val="0"/>
              </a:spcBef>
              <a:spcAft>
                <a:spcPts val="0"/>
              </a:spcAft>
              <a:buSzPct val="100000"/>
              <a:buChar char="○"/>
            </a:pPr>
            <a:r>
              <a:rPr lang="en"/>
              <a:t>Designed with decentralization in mind</a:t>
            </a:r>
            <a:endParaRPr/>
          </a:p>
          <a:p>
            <a:pPr marL="914400" lvl="1" indent="-297497" algn="l" rtl="0">
              <a:spcBef>
                <a:spcPts val="0"/>
              </a:spcBef>
              <a:spcAft>
                <a:spcPts val="0"/>
              </a:spcAft>
              <a:buSzPct val="100000"/>
              <a:buChar char="○"/>
            </a:pPr>
            <a:r>
              <a:rPr lang="en"/>
              <a:t>Some are software “forks” of the original Bitcoin blockchain</a:t>
            </a:r>
            <a:endParaRPr/>
          </a:p>
          <a:p>
            <a:pPr marL="1371600" lvl="2" indent="-297497" algn="l" rtl="0">
              <a:spcBef>
                <a:spcPts val="0"/>
              </a:spcBef>
              <a:spcAft>
                <a:spcPts val="0"/>
              </a:spcAft>
              <a:buSzPct val="100000"/>
              <a:buChar char="■"/>
            </a:pPr>
            <a:r>
              <a:rPr lang="en"/>
              <a:t>The fork ignores new Bitcoin blocks, and Bitcoin ignores fork blocks</a:t>
            </a:r>
            <a:endParaRPr/>
          </a:p>
          <a:p>
            <a:pPr marL="457200" lvl="0" indent="-317182" algn="l" rtl="0">
              <a:spcBef>
                <a:spcPts val="0"/>
              </a:spcBef>
              <a:spcAft>
                <a:spcPts val="0"/>
              </a:spcAft>
              <a:buSzPct val="100000"/>
              <a:buChar char="●"/>
            </a:pPr>
            <a:r>
              <a:rPr lang="en"/>
              <a:t>New cryptocurrencies are marketed with a distinguishing feature</a:t>
            </a:r>
            <a:endParaRPr/>
          </a:p>
          <a:p>
            <a:pPr marL="914400" lvl="1" indent="-297497" algn="l" rtl="0">
              <a:spcBef>
                <a:spcPts val="0"/>
              </a:spcBef>
              <a:spcAft>
                <a:spcPts val="0"/>
              </a:spcAft>
              <a:buSzPct val="100000"/>
              <a:buChar char="○"/>
            </a:pPr>
            <a:r>
              <a:rPr lang="en"/>
              <a:t>Litecoin: Adds a catchy slogan</a:t>
            </a:r>
            <a:endParaRPr/>
          </a:p>
          <a:p>
            <a:pPr marL="914400" lvl="1" indent="-297497" algn="l" rtl="0">
              <a:spcBef>
                <a:spcPts val="0"/>
              </a:spcBef>
              <a:spcAft>
                <a:spcPts val="0"/>
              </a:spcAft>
              <a:buSzPct val="100000"/>
              <a:buChar char="○"/>
            </a:pPr>
            <a:r>
              <a:rPr lang="en"/>
              <a:t>Dogecoin: Adds an Internet meme</a:t>
            </a:r>
            <a:endParaRPr/>
          </a:p>
          <a:p>
            <a:pPr marL="914400" lvl="1" indent="-297497" algn="l" rtl="0">
              <a:spcBef>
                <a:spcPts val="0"/>
              </a:spcBef>
              <a:spcAft>
                <a:spcPts val="0"/>
              </a:spcAft>
              <a:buSzPct val="100000"/>
              <a:buChar char="○"/>
            </a:pPr>
            <a:r>
              <a:rPr lang="en"/>
              <a:t>Ripple: Centralized cryptocurrency with an additional settlement structure</a:t>
            </a:r>
            <a:endParaRPr/>
          </a:p>
          <a:p>
            <a:pPr marL="914400" lvl="1" indent="-297497" algn="l" rtl="0">
              <a:spcBef>
                <a:spcPts val="0"/>
              </a:spcBef>
              <a:spcAft>
                <a:spcPts val="0"/>
              </a:spcAft>
              <a:buSzPct val="100000"/>
              <a:buChar char="○"/>
            </a:pPr>
            <a:r>
              <a:rPr lang="en"/>
              <a:t>IOTA: Designed its own brand-new cryptography (using trinary math)</a:t>
            </a:r>
            <a:endParaRPr/>
          </a:p>
          <a:p>
            <a:pPr marL="914400" lvl="1" indent="-297497" algn="l" rtl="0">
              <a:spcBef>
                <a:spcPts val="0"/>
              </a:spcBef>
              <a:spcAft>
                <a:spcPts val="0"/>
              </a:spcAft>
              <a:buSzPct val="100000"/>
              <a:buChar char="○"/>
            </a:pPr>
            <a:r>
              <a:rPr lang="en"/>
              <a:t>Monero: Improves pseudonymity</a:t>
            </a:r>
            <a:endParaRPr/>
          </a:p>
          <a:p>
            <a:pPr marL="914400" lvl="1" indent="-297497" algn="l" rtl="0">
              <a:spcBef>
                <a:spcPts val="0"/>
              </a:spcBef>
              <a:spcAft>
                <a:spcPts val="0"/>
              </a:spcAft>
              <a:buSzPct val="100000"/>
              <a:buChar char="○"/>
            </a:pPr>
            <a:r>
              <a:rPr lang="en"/>
              <a:t>Zcash: Adds real anonymity</a:t>
            </a:r>
            <a:endParaRPr/>
          </a:p>
          <a:p>
            <a:pPr marL="914400" lvl="1" indent="-297497" algn="l" rtl="0">
              <a:spcBef>
                <a:spcPts val="0"/>
              </a:spcBef>
              <a:spcAft>
                <a:spcPts val="0"/>
              </a:spcAft>
              <a:buSzPct val="100000"/>
              <a:buChar char="○"/>
            </a:pPr>
            <a:r>
              <a:rPr lang="en"/>
              <a:t>Etherium: Adds million-dollar rewards for catching bugs</a:t>
            </a:r>
            <a:endParaRPr/>
          </a:p>
        </p:txBody>
      </p:sp>
      <p:sp>
        <p:nvSpPr>
          <p:cNvPr id="499" name="Google Shape;499;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pic>
        <p:nvPicPr>
          <p:cNvPr id="500" name="Google Shape;500;p61"/>
          <p:cNvPicPr preferRelativeResize="0"/>
          <p:nvPr/>
        </p:nvPicPr>
        <p:blipFill>
          <a:blip r:embed="rId3">
            <a:alphaModFix/>
          </a:blip>
          <a:stretch>
            <a:fillRect/>
          </a:stretch>
        </p:blipFill>
        <p:spPr>
          <a:xfrm>
            <a:off x="778075" y="3928411"/>
            <a:ext cx="925143" cy="925133"/>
          </a:xfrm>
          <a:prstGeom prst="rect">
            <a:avLst/>
          </a:prstGeom>
          <a:noFill/>
          <a:ln>
            <a:noFill/>
          </a:ln>
        </p:spPr>
      </p:pic>
      <p:pic>
        <p:nvPicPr>
          <p:cNvPr id="501" name="Google Shape;501;p61"/>
          <p:cNvPicPr preferRelativeResize="0"/>
          <p:nvPr/>
        </p:nvPicPr>
        <p:blipFill>
          <a:blip r:embed="rId4">
            <a:alphaModFix/>
          </a:blip>
          <a:stretch>
            <a:fillRect/>
          </a:stretch>
        </p:blipFill>
        <p:spPr>
          <a:xfrm>
            <a:off x="1776860" y="3928411"/>
            <a:ext cx="925143" cy="925133"/>
          </a:xfrm>
          <a:prstGeom prst="rect">
            <a:avLst/>
          </a:prstGeom>
          <a:noFill/>
          <a:ln>
            <a:noFill/>
          </a:ln>
        </p:spPr>
      </p:pic>
      <p:pic>
        <p:nvPicPr>
          <p:cNvPr id="502" name="Google Shape;502;p61"/>
          <p:cNvPicPr preferRelativeResize="0"/>
          <p:nvPr/>
        </p:nvPicPr>
        <p:blipFill>
          <a:blip r:embed="rId5">
            <a:alphaModFix/>
          </a:blip>
          <a:stretch>
            <a:fillRect/>
          </a:stretch>
        </p:blipFill>
        <p:spPr>
          <a:xfrm>
            <a:off x="2775645" y="3928411"/>
            <a:ext cx="925143" cy="925133"/>
          </a:xfrm>
          <a:prstGeom prst="rect">
            <a:avLst/>
          </a:prstGeom>
          <a:noFill/>
          <a:ln>
            <a:noFill/>
          </a:ln>
        </p:spPr>
      </p:pic>
      <p:pic>
        <p:nvPicPr>
          <p:cNvPr id="503" name="Google Shape;503;p61"/>
          <p:cNvPicPr preferRelativeResize="0"/>
          <p:nvPr/>
        </p:nvPicPr>
        <p:blipFill>
          <a:blip r:embed="rId6">
            <a:alphaModFix/>
          </a:blip>
          <a:stretch>
            <a:fillRect/>
          </a:stretch>
        </p:blipFill>
        <p:spPr>
          <a:xfrm>
            <a:off x="3774431" y="3928411"/>
            <a:ext cx="950354" cy="924353"/>
          </a:xfrm>
          <a:prstGeom prst="rect">
            <a:avLst/>
          </a:prstGeom>
          <a:noFill/>
          <a:ln>
            <a:noFill/>
          </a:ln>
        </p:spPr>
      </p:pic>
      <p:pic>
        <p:nvPicPr>
          <p:cNvPr id="504" name="Google Shape;504;p61"/>
          <p:cNvPicPr preferRelativeResize="0"/>
          <p:nvPr/>
        </p:nvPicPr>
        <p:blipFill>
          <a:blip r:embed="rId7">
            <a:alphaModFix/>
          </a:blip>
          <a:stretch>
            <a:fillRect/>
          </a:stretch>
        </p:blipFill>
        <p:spPr>
          <a:xfrm>
            <a:off x="4946330" y="3928019"/>
            <a:ext cx="925145" cy="925133"/>
          </a:xfrm>
          <a:prstGeom prst="rect">
            <a:avLst/>
          </a:prstGeom>
          <a:noFill/>
          <a:ln>
            <a:noFill/>
          </a:ln>
        </p:spPr>
      </p:pic>
      <p:pic>
        <p:nvPicPr>
          <p:cNvPr id="505" name="Google Shape;505;p61"/>
          <p:cNvPicPr preferRelativeResize="0"/>
          <p:nvPr/>
        </p:nvPicPr>
        <p:blipFill>
          <a:blip r:embed="rId8">
            <a:alphaModFix/>
          </a:blip>
          <a:stretch>
            <a:fillRect/>
          </a:stretch>
        </p:blipFill>
        <p:spPr>
          <a:xfrm>
            <a:off x="6178199" y="3928011"/>
            <a:ext cx="925148" cy="925148"/>
          </a:xfrm>
          <a:prstGeom prst="rect">
            <a:avLst/>
          </a:prstGeom>
          <a:noFill/>
          <a:ln>
            <a:noFill/>
          </a:ln>
        </p:spPr>
      </p:pic>
      <p:pic>
        <p:nvPicPr>
          <p:cNvPr id="506" name="Google Shape;506;p61"/>
          <p:cNvPicPr preferRelativeResize="0"/>
          <p:nvPr/>
        </p:nvPicPr>
        <p:blipFill>
          <a:blip r:embed="rId9">
            <a:alphaModFix/>
          </a:blip>
          <a:stretch>
            <a:fillRect/>
          </a:stretch>
        </p:blipFill>
        <p:spPr>
          <a:xfrm>
            <a:off x="7410075" y="3928003"/>
            <a:ext cx="568149" cy="9251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9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Cryptocurrency Scams</a:t>
            </a:r>
            <a:endParaRPr/>
          </a:p>
        </p:txBody>
      </p:sp>
      <p:sp>
        <p:nvSpPr>
          <p:cNvPr id="512" name="Google Shape;5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 interest in cryptocurrency as a “get rich quick” scheme leads to fraud</a:t>
            </a:r>
            <a:endParaRPr/>
          </a:p>
          <a:p>
            <a:pPr marL="457200" lvl="0" indent="-342900" algn="l" rtl="0">
              <a:spcBef>
                <a:spcPts val="0"/>
              </a:spcBef>
              <a:spcAft>
                <a:spcPts val="0"/>
              </a:spcAft>
              <a:buSzPts val="1800"/>
              <a:buChar char="●"/>
            </a:pPr>
            <a:r>
              <a:rPr lang="en"/>
              <a:t>Many cryptocurrency frauds are old frauds with new technological branding</a:t>
            </a:r>
            <a:endParaRPr/>
          </a:p>
          <a:p>
            <a:pPr marL="914400" lvl="1" indent="-317500" algn="l" rtl="0">
              <a:spcBef>
                <a:spcPts val="0"/>
              </a:spcBef>
              <a:spcAft>
                <a:spcPts val="0"/>
              </a:spcAft>
              <a:buSzPts val="1400"/>
              <a:buChar char="○"/>
            </a:pPr>
            <a:r>
              <a:rPr lang="en"/>
              <a:t>Ponzi schemes: Trick uninformed consumers to invest in a nonexistent product</a:t>
            </a:r>
            <a:endParaRPr/>
          </a:p>
          <a:p>
            <a:pPr marL="1371600" lvl="2" indent="-317500" algn="l" rtl="0">
              <a:spcBef>
                <a:spcPts val="0"/>
              </a:spcBef>
              <a:spcAft>
                <a:spcPts val="0"/>
              </a:spcAft>
              <a:buSzPts val="1400"/>
              <a:buChar char="■"/>
            </a:pPr>
            <a:r>
              <a:rPr lang="en"/>
              <a:t>Some “smart contracts” are actually modern Ponzi schemes</a:t>
            </a:r>
            <a:endParaRPr/>
          </a:p>
          <a:p>
            <a:pPr marL="914400" lvl="1" indent="-317500" algn="l" rtl="0">
              <a:spcBef>
                <a:spcPts val="0"/>
              </a:spcBef>
              <a:spcAft>
                <a:spcPts val="0"/>
              </a:spcAft>
              <a:buSzPts val="1400"/>
              <a:buChar char="○"/>
            </a:pPr>
            <a:r>
              <a:rPr lang="en"/>
              <a:t>Wildcat banks: Independent, unregulated banks</a:t>
            </a:r>
            <a:endParaRPr/>
          </a:p>
          <a:p>
            <a:pPr marL="1371600" lvl="2" indent="-317500" algn="l" rtl="0">
              <a:spcBef>
                <a:spcPts val="0"/>
              </a:spcBef>
              <a:spcAft>
                <a:spcPts val="0"/>
              </a:spcAft>
              <a:buSzPts val="1400"/>
              <a:buChar char="■"/>
            </a:pPr>
            <a:r>
              <a:rPr lang="en"/>
              <a:t>If the bank shuts down, your money in the bank is gone</a:t>
            </a:r>
            <a:endParaRPr/>
          </a:p>
          <a:p>
            <a:pPr marL="1371600" lvl="2" indent="-317500" algn="l" rtl="0">
              <a:spcBef>
                <a:spcPts val="0"/>
              </a:spcBef>
              <a:spcAft>
                <a:spcPts val="0"/>
              </a:spcAft>
              <a:buSzPts val="1400"/>
              <a:buChar char="■"/>
            </a:pPr>
            <a:r>
              <a:rPr lang="en"/>
              <a:t>Physical wildcat banks stopped existing in the 1800s, but some cryptocurrencies essentially operate as wildcat banks</a:t>
            </a:r>
            <a:endParaRPr/>
          </a:p>
          <a:p>
            <a:pPr marL="914400" lvl="1" indent="-317500" algn="l" rtl="0">
              <a:spcBef>
                <a:spcPts val="0"/>
              </a:spcBef>
              <a:spcAft>
                <a:spcPts val="0"/>
              </a:spcAft>
              <a:buSzPts val="1400"/>
              <a:buChar char="○"/>
            </a:pPr>
            <a:r>
              <a:rPr lang="en"/>
              <a:t>Unregulated securities: Stocks that are not regulated by the government</a:t>
            </a:r>
            <a:endParaRPr/>
          </a:p>
          <a:p>
            <a:pPr marL="1371600" lvl="2" indent="-317500" algn="l" rtl="0">
              <a:spcBef>
                <a:spcPts val="0"/>
              </a:spcBef>
              <a:spcAft>
                <a:spcPts val="0"/>
              </a:spcAft>
              <a:buSzPts val="1400"/>
              <a:buChar char="■"/>
            </a:pPr>
            <a:r>
              <a:rPr lang="en"/>
              <a:t>Often scams: The unregulated stock may be completely worthless</a:t>
            </a:r>
            <a:endParaRPr/>
          </a:p>
          <a:p>
            <a:pPr marL="1371600" lvl="2" indent="-317500" algn="l" rtl="0">
              <a:spcBef>
                <a:spcPts val="0"/>
              </a:spcBef>
              <a:spcAft>
                <a:spcPts val="0"/>
              </a:spcAft>
              <a:buSzPts val="1400"/>
              <a:buChar char="■"/>
            </a:pPr>
            <a:r>
              <a:rPr lang="en"/>
              <a:t>Initial coin offerings: Pay money now in exchange for some coins when the cryptocurrency launches later</a:t>
            </a:r>
            <a:endParaRPr/>
          </a:p>
          <a:p>
            <a:pPr marL="1371600" lvl="2" indent="-317500" algn="l" rtl="0">
              <a:spcBef>
                <a:spcPts val="0"/>
              </a:spcBef>
              <a:spcAft>
                <a:spcPts val="0"/>
              </a:spcAft>
              <a:buSzPts val="1400"/>
              <a:buChar char="■"/>
            </a:pPr>
            <a:r>
              <a:rPr lang="en"/>
              <a:t>If the cryptocurrency never launches, your money is gone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Bitcoin: Summary</a:t>
            </a:r>
            <a:endParaRPr/>
          </a:p>
        </p:txBody>
      </p:sp>
      <p:sp>
        <p:nvSpPr>
          <p:cNvPr id="518" name="Google Shape;518;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Goal: Create a currency system that does not rely on any central authority</a:t>
            </a:r>
            <a:endParaRPr/>
          </a:p>
          <a:p>
            <a:pPr marL="457200" lvl="0" indent="-342900" algn="l" rtl="0">
              <a:spcBef>
                <a:spcPts val="0"/>
              </a:spcBef>
              <a:spcAft>
                <a:spcPts val="0"/>
              </a:spcAft>
              <a:buSzPts val="1800"/>
              <a:buChar char="●"/>
            </a:pPr>
            <a:r>
              <a:rPr lang="en"/>
              <a:t>Identity: Each user is identified by their public key</a:t>
            </a:r>
            <a:endParaRPr/>
          </a:p>
          <a:p>
            <a:pPr marL="457200" lvl="0" indent="-342900" algn="l" rtl="0">
              <a:spcBef>
                <a:spcPts val="0"/>
              </a:spcBef>
              <a:spcAft>
                <a:spcPts val="0"/>
              </a:spcAft>
              <a:buSzPts val="1800"/>
              <a:buChar char="●"/>
            </a:pPr>
            <a:r>
              <a:rPr lang="en"/>
              <a:t>Transactions</a:t>
            </a:r>
            <a:endParaRPr/>
          </a:p>
          <a:p>
            <a:pPr marL="914400" lvl="1" indent="-317500" algn="l" rtl="0">
              <a:spcBef>
                <a:spcPts val="0"/>
              </a:spcBef>
              <a:spcAft>
                <a:spcPts val="0"/>
              </a:spcAft>
              <a:buSzPts val="1400"/>
              <a:buChar char="○"/>
            </a:pPr>
            <a:r>
              <a:rPr lang="en"/>
              <a:t>Users sign transactions with their private key and add them to the ledger</a:t>
            </a:r>
            <a:endParaRPr/>
          </a:p>
          <a:p>
            <a:pPr marL="914400" lvl="1" indent="-317500" algn="l" rtl="0">
              <a:spcBef>
                <a:spcPts val="0"/>
              </a:spcBef>
              <a:spcAft>
                <a:spcPts val="0"/>
              </a:spcAft>
              <a:buSzPts val="1400"/>
              <a:buChar char="○"/>
            </a:pPr>
            <a:r>
              <a:rPr lang="en"/>
              <a:t>Each transaction must reference a previous transaction to identify a source of money</a:t>
            </a:r>
            <a:endParaRPr/>
          </a:p>
          <a:p>
            <a:pPr marL="457200" lvl="0" indent="-342900" algn="l" rtl="0">
              <a:spcBef>
                <a:spcPts val="0"/>
              </a:spcBef>
              <a:spcAft>
                <a:spcPts val="0"/>
              </a:spcAft>
              <a:buSzPts val="1800"/>
              <a:buChar char="●"/>
            </a:pPr>
            <a:r>
              <a:rPr lang="en"/>
              <a:t>Public ledger</a:t>
            </a:r>
            <a:endParaRPr/>
          </a:p>
          <a:p>
            <a:pPr marL="914400" lvl="1" indent="-317500" algn="l" rtl="0">
              <a:spcBef>
                <a:spcPts val="0"/>
              </a:spcBef>
              <a:spcAft>
                <a:spcPts val="0"/>
              </a:spcAft>
              <a:buSzPts val="1400"/>
              <a:buChar char="○"/>
            </a:pPr>
            <a:r>
              <a:rPr lang="en"/>
              <a:t>Hash chain: A linked list where each node contains the hash of the previous node</a:t>
            </a:r>
            <a:endParaRPr/>
          </a:p>
          <a:p>
            <a:pPr marL="914400" lvl="1" indent="-317500" algn="l" rtl="0">
              <a:spcBef>
                <a:spcPts val="0"/>
              </a:spcBef>
              <a:spcAft>
                <a:spcPts val="0"/>
              </a:spcAft>
              <a:buSzPts val="1400"/>
              <a:buChar char="○"/>
            </a:pPr>
            <a:r>
              <a:rPr lang="en"/>
              <a:t>Append-only structure: Changing a node causes the hashes in all future nodes to change</a:t>
            </a:r>
            <a:endParaRPr/>
          </a:p>
          <a:p>
            <a:pPr marL="914400" lvl="1" indent="-317500" algn="l" rtl="0">
              <a:spcBef>
                <a:spcPts val="0"/>
              </a:spcBef>
              <a:spcAft>
                <a:spcPts val="0"/>
              </a:spcAft>
              <a:buSzPts val="1400"/>
              <a:buChar char="○"/>
            </a:pPr>
            <a:r>
              <a:rPr lang="en"/>
              <a:t>Vulnerable to forking attacks: The attacker creates their own branch of the chain</a:t>
            </a:r>
            <a:endParaRPr/>
          </a:p>
          <a:p>
            <a:pPr marL="457200" lvl="0" indent="-342900" algn="l" rtl="0">
              <a:spcBef>
                <a:spcPts val="0"/>
              </a:spcBef>
              <a:spcAft>
                <a:spcPts val="0"/>
              </a:spcAft>
              <a:buSzPts val="1800"/>
              <a:buChar char="●"/>
            </a:pPr>
            <a:r>
              <a:rPr lang="en"/>
              <a:t>Proof-of-work</a:t>
            </a:r>
            <a:endParaRPr/>
          </a:p>
          <a:p>
            <a:pPr marL="914400" lvl="1" indent="-317500" algn="l" rtl="0">
              <a:spcBef>
                <a:spcPts val="0"/>
              </a:spcBef>
              <a:spcAft>
                <a:spcPts val="0"/>
              </a:spcAft>
              <a:buSzPts val="1400"/>
              <a:buChar char="○"/>
            </a:pPr>
            <a:r>
              <a:rPr lang="en"/>
              <a:t>The blockchain only accepts blocks whose hash starts with a sequence of </a:t>
            </a:r>
            <a:r>
              <a:rPr lang="en" i="1"/>
              <a:t>n</a:t>
            </a:r>
            <a:r>
              <a:rPr lang="en"/>
              <a:t> </a:t>
            </a:r>
            <a:r>
              <a:rPr lang="en" b="1">
                <a:latin typeface="Courier New"/>
                <a:ea typeface="Courier New"/>
                <a:cs typeface="Courier New"/>
                <a:sym typeface="Courier New"/>
              </a:rPr>
              <a:t>0</a:t>
            </a:r>
            <a:r>
              <a:rPr lang="en"/>
              <a:t>s</a:t>
            </a:r>
            <a:endParaRPr/>
          </a:p>
          <a:p>
            <a:pPr marL="914400" lvl="1" indent="-317500" algn="l" rtl="0">
              <a:spcBef>
                <a:spcPts val="0"/>
              </a:spcBef>
              <a:spcAft>
                <a:spcPts val="0"/>
              </a:spcAft>
              <a:buSzPts val="1400"/>
              <a:buChar char="○"/>
            </a:pPr>
            <a:r>
              <a:rPr lang="en"/>
              <a:t>Finding valid blocks requires trying 2</a:t>
            </a:r>
            <a:r>
              <a:rPr lang="en" i="1" baseline="30000"/>
              <a:t>n</a:t>
            </a:r>
            <a:r>
              <a:rPr lang="en"/>
              <a:t> hashes. A reward is given to incentivize mining blocks</a:t>
            </a:r>
            <a:endParaRPr/>
          </a:p>
          <a:p>
            <a:pPr marL="914400" lvl="1" indent="-317500" algn="l" rtl="0">
              <a:spcBef>
                <a:spcPts val="0"/>
              </a:spcBef>
              <a:spcAft>
                <a:spcPts val="0"/>
              </a:spcAft>
              <a:buSzPts val="1400"/>
              <a:buChar char="○"/>
            </a:pPr>
            <a:r>
              <a:rPr lang="en"/>
              <a:t>The longest hash chain is accepted as the true blockchain</a:t>
            </a:r>
            <a:endParaRPr/>
          </a:p>
          <a:p>
            <a:pPr marL="914400" lvl="1" indent="-317500" algn="l" rtl="0">
              <a:spcBef>
                <a:spcPts val="0"/>
              </a:spcBef>
              <a:spcAft>
                <a:spcPts val="0"/>
              </a:spcAft>
              <a:buSzPts val="1400"/>
              <a:buChar char="○"/>
            </a:pPr>
            <a:r>
              <a:rPr lang="en"/>
              <a:t>An attacker must control 51% of the world’s computing power to create their own hash chain</a:t>
            </a:r>
            <a:endParaRPr/>
          </a:p>
        </p:txBody>
      </p:sp>
      <p:sp>
        <p:nvSpPr>
          <p:cNvPr id="519" name="Google Shape;51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Summary</a:t>
            </a:r>
            <a:endParaRPr/>
          </a:p>
        </p:txBody>
      </p:sp>
      <p:sp>
        <p:nvSpPr>
          <p:cNvPr id="525" name="Google Shape;525;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Centralization of power: In practice, Bitcoin is controlled by a few groups</a:t>
            </a:r>
            <a:endParaRPr dirty="0"/>
          </a:p>
          <a:p>
            <a:pPr marL="914400" lvl="1" indent="-317500" algn="l" rtl="0">
              <a:spcBef>
                <a:spcPts val="0"/>
              </a:spcBef>
              <a:spcAft>
                <a:spcPts val="0"/>
              </a:spcAft>
              <a:buSzPts val="1400"/>
              <a:buChar char="○"/>
            </a:pPr>
            <a:r>
              <a:rPr lang="en" dirty="0"/>
              <a:t>Mining pools: Teams of users mining blocks together</a:t>
            </a:r>
            <a:endParaRPr dirty="0"/>
          </a:p>
          <a:p>
            <a:pPr marL="914400" lvl="1" indent="-317500" algn="l" rtl="0">
              <a:spcBef>
                <a:spcPts val="0"/>
              </a:spcBef>
              <a:spcAft>
                <a:spcPts val="0"/>
              </a:spcAft>
              <a:buSzPts val="1400"/>
              <a:buChar char="○"/>
            </a:pPr>
            <a:r>
              <a:rPr lang="en" dirty="0"/>
              <a:t>Codebase developers: Can change the code to alter the system</a:t>
            </a:r>
            <a:endParaRPr dirty="0"/>
          </a:p>
          <a:p>
            <a:pPr marL="914400" lvl="1" indent="-317500" algn="l" rtl="0">
              <a:spcBef>
                <a:spcPts val="0"/>
              </a:spcBef>
              <a:spcAft>
                <a:spcPts val="0"/>
              </a:spcAft>
              <a:buSzPts val="1400"/>
              <a:buChar char="○"/>
            </a:pPr>
            <a:r>
              <a:rPr lang="en" dirty="0"/>
              <a:t>Private blockchains: Only trusted parties can append to the blockchain</a:t>
            </a:r>
            <a:endParaRPr dirty="0"/>
          </a:p>
          <a:p>
            <a:pPr marL="457200" lvl="0" indent="-342900" algn="l" rtl="0">
              <a:spcBef>
                <a:spcPts val="0"/>
              </a:spcBef>
              <a:spcAft>
                <a:spcPts val="0"/>
              </a:spcAft>
              <a:buSzPts val="1800"/>
              <a:buChar char="●"/>
            </a:pPr>
            <a:r>
              <a:rPr lang="en" dirty="0"/>
              <a:t>Pseudonymity</a:t>
            </a:r>
            <a:endParaRPr dirty="0"/>
          </a:p>
          <a:p>
            <a:pPr marL="914400" lvl="1" indent="-317500" algn="l" rtl="0">
              <a:spcBef>
                <a:spcPts val="0"/>
              </a:spcBef>
              <a:spcAft>
                <a:spcPts val="0"/>
              </a:spcAft>
              <a:buSzPts val="1400"/>
              <a:buChar char="○"/>
            </a:pPr>
            <a:r>
              <a:rPr lang="en" dirty="0"/>
              <a:t>In theory, your transactions are only linked to your public key, not your true identity</a:t>
            </a:r>
            <a:endParaRPr dirty="0"/>
          </a:p>
          <a:p>
            <a:pPr marL="914400" lvl="1" indent="-317500" algn="l" rtl="0">
              <a:spcBef>
                <a:spcPts val="0"/>
              </a:spcBef>
              <a:spcAft>
                <a:spcPts val="0"/>
              </a:spcAft>
              <a:buSzPts val="1400"/>
              <a:buChar char="○"/>
            </a:pPr>
            <a:r>
              <a:rPr lang="en" dirty="0"/>
              <a:t>With predictable transactions, your public key can be linked to your identity too</a:t>
            </a:r>
            <a:endParaRPr dirty="0"/>
          </a:p>
          <a:p>
            <a:pPr marL="457200" lvl="0" indent="-342900" algn="l" rtl="0">
              <a:spcBef>
                <a:spcPts val="0"/>
              </a:spcBef>
              <a:spcAft>
                <a:spcPts val="0"/>
              </a:spcAft>
              <a:buSzPts val="1800"/>
              <a:buChar char="●"/>
            </a:pPr>
            <a:r>
              <a:rPr lang="en" dirty="0"/>
              <a:t>Inefficiency</a:t>
            </a:r>
            <a:endParaRPr dirty="0"/>
          </a:p>
          <a:p>
            <a:pPr marL="914400" lvl="1" indent="-317500" algn="l" rtl="0">
              <a:spcBef>
                <a:spcPts val="0"/>
              </a:spcBef>
              <a:spcAft>
                <a:spcPts val="0"/>
              </a:spcAft>
              <a:buSzPts val="1400"/>
              <a:buChar char="○"/>
            </a:pPr>
            <a:r>
              <a:rPr lang="en" dirty="0"/>
              <a:t>Proof-of-work requires a huge amount of hashing</a:t>
            </a:r>
            <a:endParaRPr dirty="0"/>
          </a:p>
          <a:p>
            <a:pPr marL="914400" lvl="1" indent="-317500" algn="l" rtl="0">
              <a:spcBef>
                <a:spcPts val="0"/>
              </a:spcBef>
              <a:spcAft>
                <a:spcPts val="0"/>
              </a:spcAft>
              <a:buSzPts val="1400"/>
              <a:buChar char="○"/>
            </a:pPr>
            <a:r>
              <a:rPr lang="en" dirty="0"/>
              <a:t>Each user must store the entire blockchain</a:t>
            </a:r>
            <a:endParaRPr dirty="0"/>
          </a:p>
          <a:p>
            <a:pPr marL="914400" lvl="1" indent="-317500" algn="l" rtl="0">
              <a:spcBef>
                <a:spcPts val="0"/>
              </a:spcBef>
              <a:spcAft>
                <a:spcPts val="0"/>
              </a:spcAft>
              <a:buSzPts val="1400"/>
              <a:buChar char="○"/>
            </a:pPr>
            <a:r>
              <a:rPr lang="en" dirty="0"/>
              <a:t>Bitcoin can only process a few transactions per second</a:t>
            </a:r>
            <a:endParaRPr dirty="0"/>
          </a:p>
          <a:p>
            <a:pPr marL="457200" lvl="0" indent="-342900" algn="l" rtl="0">
              <a:spcBef>
                <a:spcPts val="0"/>
              </a:spcBef>
              <a:spcAft>
                <a:spcPts val="0"/>
              </a:spcAft>
              <a:buSzPts val="1800"/>
              <a:buChar char="●"/>
            </a:pPr>
            <a:r>
              <a:rPr lang="en" dirty="0"/>
              <a:t>Power consumption: Hashing wastes electricity</a:t>
            </a:r>
            <a:endParaRPr dirty="0"/>
          </a:p>
          <a:p>
            <a:pPr marL="457200" lvl="0" indent="-342900" algn="l" rtl="0">
              <a:spcBef>
                <a:spcPts val="0"/>
              </a:spcBef>
              <a:spcAft>
                <a:spcPts val="0"/>
              </a:spcAft>
              <a:buSzPts val="1800"/>
              <a:buChar char="●"/>
            </a:pPr>
            <a:r>
              <a:rPr lang="en" dirty="0"/>
              <a:t>Irreversibility: Transactions are not reversible</a:t>
            </a:r>
            <a:endParaRPr dirty="0"/>
          </a:p>
          <a:p>
            <a:pPr marL="914400" lvl="1" indent="-317500" algn="l" rtl="0">
              <a:spcBef>
                <a:spcPts val="0"/>
              </a:spcBef>
              <a:spcAft>
                <a:spcPts val="0"/>
              </a:spcAft>
              <a:buSzPts val="1400"/>
              <a:buChar char="○"/>
            </a:pPr>
            <a:r>
              <a:rPr lang="en" dirty="0"/>
              <a:t>If your Bitcoin is stolen, there is no way to recover it</a:t>
            </a:r>
          </a:p>
          <a:p>
            <a:r>
              <a:rPr lang="en" dirty="0"/>
              <a:t>R</a:t>
            </a:r>
            <a:r>
              <a:rPr lang="en-US" dirty="0"/>
              <a:t>e</a:t>
            </a:r>
            <a:r>
              <a:rPr lang="en" dirty="0" err="1"/>
              <a:t>ference</a:t>
            </a:r>
            <a:r>
              <a:rPr lang="en" dirty="0"/>
              <a:t> </a:t>
            </a:r>
          </a:p>
          <a:p>
            <a:pPr marL="914400" lvl="1" indent="-317500" algn="l" rtl="0">
              <a:spcBef>
                <a:spcPts val="0"/>
              </a:spcBef>
              <a:spcAft>
                <a:spcPts val="0"/>
              </a:spcAft>
              <a:buSzPts val="1400"/>
              <a:buChar char="○"/>
            </a:pPr>
            <a:r>
              <a:rPr lang="en-US" dirty="0"/>
              <a:t>https://</a:t>
            </a:r>
            <a:r>
              <a:rPr lang="en-US" dirty="0" err="1"/>
              <a:t>www.oreilly.com</a:t>
            </a:r>
            <a:r>
              <a:rPr lang="en-US" dirty="0"/>
              <a:t>/library/view/mastering-bitcoin/9781491902639/ch08.html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Bitcoin: Identity and Transactions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The Decentralized Bank</a:t>
            </a:r>
            <a:endParaRPr/>
          </a:p>
        </p:txBody>
      </p:sp>
      <p:sp>
        <p:nvSpPr>
          <p:cNvPr id="93" name="Google Shape;93;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Bob, Carol, and Dave each have a sum of currency</a:t>
            </a:r>
            <a:endParaRPr/>
          </a:p>
          <a:p>
            <a:pPr marL="457200" lvl="0" indent="-342900" algn="l" rtl="0">
              <a:spcBef>
                <a:spcPts val="0"/>
              </a:spcBef>
              <a:spcAft>
                <a:spcPts val="0"/>
              </a:spcAft>
              <a:buSzPts val="1800"/>
              <a:buChar char="●"/>
            </a:pPr>
            <a:r>
              <a:rPr lang="en"/>
              <a:t>Anyone can send money to anyone else</a:t>
            </a:r>
            <a:endParaRPr/>
          </a:p>
          <a:p>
            <a:pPr marL="914400" lvl="1" indent="-317500" algn="l" rtl="0">
              <a:spcBef>
                <a:spcPts val="0"/>
              </a:spcBef>
              <a:spcAft>
                <a:spcPts val="0"/>
              </a:spcAft>
              <a:buSzPts val="1400"/>
              <a:buChar char="○"/>
            </a:pPr>
            <a:r>
              <a:rPr lang="en"/>
              <a:t>Dave pays Alice 10 coins</a:t>
            </a:r>
            <a:endParaRPr/>
          </a:p>
          <a:p>
            <a:pPr marL="914400" lvl="1" indent="-317500" algn="l" rtl="0">
              <a:spcBef>
                <a:spcPts val="0"/>
              </a:spcBef>
              <a:spcAft>
                <a:spcPts val="0"/>
              </a:spcAft>
              <a:buSzPts val="1400"/>
              <a:buChar char="○"/>
            </a:pPr>
            <a:r>
              <a:rPr lang="en"/>
              <a:t>Dave’s balance decreases by 10</a:t>
            </a:r>
            <a:endParaRPr/>
          </a:p>
          <a:p>
            <a:pPr marL="914400" lvl="1" indent="-317500" algn="l" rtl="0">
              <a:spcBef>
                <a:spcPts val="0"/>
              </a:spcBef>
              <a:spcAft>
                <a:spcPts val="0"/>
              </a:spcAft>
              <a:buSzPts val="1400"/>
              <a:buChar char="○"/>
            </a:pPr>
            <a:r>
              <a:rPr lang="en"/>
              <a:t>Alice’s balance increases by 10</a:t>
            </a:r>
            <a:endParaRPr/>
          </a:p>
          <a:p>
            <a:pPr marL="457200" lvl="0" indent="-342900" algn="l" rtl="0">
              <a:spcBef>
                <a:spcPts val="0"/>
              </a:spcBef>
              <a:spcAft>
                <a:spcPts val="0"/>
              </a:spcAft>
              <a:buSzPts val="1800"/>
              <a:buChar char="●"/>
            </a:pPr>
            <a:r>
              <a:rPr lang="en"/>
              <a:t>No party can spend more currency than they currently have</a:t>
            </a:r>
            <a:endParaRPr/>
          </a:p>
          <a:p>
            <a:pPr marL="914400" lvl="1" indent="-317500" algn="l" rtl="0">
              <a:spcBef>
                <a:spcPts val="0"/>
              </a:spcBef>
              <a:spcAft>
                <a:spcPts val="0"/>
              </a:spcAft>
              <a:buSzPts val="1400"/>
              <a:buChar char="○"/>
            </a:pPr>
            <a:r>
              <a:rPr lang="en"/>
              <a:t>Dave has 10 coins</a:t>
            </a:r>
            <a:endParaRPr/>
          </a:p>
          <a:p>
            <a:pPr marL="914400" lvl="1" indent="-317500" algn="l" rtl="0">
              <a:spcBef>
                <a:spcPts val="0"/>
              </a:spcBef>
              <a:spcAft>
                <a:spcPts val="0"/>
              </a:spcAft>
              <a:buSzPts val="1400"/>
              <a:buChar char="○"/>
            </a:pPr>
            <a:r>
              <a:rPr lang="en"/>
              <a:t>Dave can send Alice 10 coins</a:t>
            </a:r>
            <a:endParaRPr/>
          </a:p>
          <a:p>
            <a:pPr marL="914400" lvl="1" indent="-317500" algn="l" rtl="0">
              <a:spcBef>
                <a:spcPts val="0"/>
              </a:spcBef>
              <a:spcAft>
                <a:spcPts val="0"/>
              </a:spcAft>
              <a:buSzPts val="1400"/>
              <a:buChar char="○"/>
            </a:pPr>
            <a:r>
              <a:rPr lang="en"/>
              <a:t>Dave cannot send Alice 15 coins</a:t>
            </a:r>
            <a:endParaRPr/>
          </a:p>
          <a:p>
            <a:pPr marL="457200" lvl="0" indent="-342900" algn="l" rtl="0">
              <a:spcBef>
                <a:spcPts val="0"/>
              </a:spcBef>
              <a:spcAft>
                <a:spcPts val="0"/>
              </a:spcAft>
              <a:buSzPts val="1800"/>
              <a:buChar char="●"/>
            </a:pPr>
            <a:r>
              <a:rPr lang="en"/>
              <a:t>No party trusts any other party, and there is no central authority</a:t>
            </a:r>
            <a:endParaRPr/>
          </a:p>
          <a:p>
            <a:pPr marL="914400" lvl="1" indent="-317500" algn="l" rtl="0">
              <a:spcBef>
                <a:spcPts val="0"/>
              </a:spcBef>
              <a:spcAft>
                <a:spcPts val="0"/>
              </a:spcAft>
              <a:buSzPts val="1400"/>
              <a:buChar char="○"/>
            </a:pPr>
            <a:r>
              <a:rPr lang="en"/>
              <a:t>Usually, a centralized authority (e.g. a bank) tracks balances and enforces spending rules</a:t>
            </a:r>
            <a:endParaRPr/>
          </a:p>
          <a:p>
            <a:pPr marL="914400" lvl="1" indent="-317500" algn="l" rtl="0">
              <a:spcBef>
                <a:spcPts val="0"/>
              </a:spcBef>
              <a:spcAft>
                <a:spcPts val="0"/>
              </a:spcAft>
              <a:buSzPts val="1400"/>
              <a:buChar char="○"/>
            </a:pPr>
            <a:r>
              <a:rPr lang="en"/>
              <a:t>Without a central authority, we must use cryptography to enforce correctness!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Identity Management</a:t>
            </a:r>
            <a:endParaRPr/>
          </a:p>
        </p:txBody>
      </p:sp>
      <p:sp>
        <p:nvSpPr>
          <p:cNvPr id="99" name="Google Shape;99;p2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Use certificates to verify real-world identity?</a:t>
            </a:r>
            <a:endParaRPr/>
          </a:p>
          <a:p>
            <a:pPr marL="914400" lvl="1" indent="-317500" algn="l" rtl="0">
              <a:spcBef>
                <a:spcPts val="0"/>
              </a:spcBef>
              <a:spcAft>
                <a:spcPts val="0"/>
              </a:spcAft>
              <a:buSzPts val="1400"/>
              <a:buChar char="○"/>
            </a:pPr>
            <a:r>
              <a:rPr lang="en"/>
              <a:t>But this needs central root CAs, which we don’t want</a:t>
            </a:r>
            <a:endParaRPr/>
          </a:p>
          <a:p>
            <a:pPr marL="457200" lvl="0" indent="-342900" algn="l" rtl="0">
              <a:spcBef>
                <a:spcPts val="0"/>
              </a:spcBef>
              <a:spcAft>
                <a:spcPts val="0"/>
              </a:spcAft>
              <a:buSzPts val="1800"/>
              <a:buChar char="●"/>
            </a:pPr>
            <a:r>
              <a:rPr lang="en"/>
              <a:t>Instead, just define each identity as a public key</a:t>
            </a:r>
            <a:endParaRPr/>
          </a:p>
          <a:p>
            <a:pPr marL="914400" lvl="1" indent="-317500" algn="l" rtl="0">
              <a:spcBef>
                <a:spcPts val="0"/>
              </a:spcBef>
              <a:spcAft>
                <a:spcPts val="0"/>
              </a:spcAft>
              <a:buSzPts val="1400"/>
              <a:buChar char="○"/>
            </a:pPr>
            <a:r>
              <a:rPr lang="en"/>
              <a:t>Circumvents the identity problem since we completely ignore real-world identities</a:t>
            </a:r>
            <a:endParaRPr/>
          </a:p>
          <a:p>
            <a:pPr marL="914400" lvl="1" indent="-317500" algn="l" rtl="0">
              <a:spcBef>
                <a:spcPts val="0"/>
              </a:spcBef>
              <a:spcAft>
                <a:spcPts val="0"/>
              </a:spcAft>
              <a:buSzPts val="1400"/>
              <a:buChar char="○"/>
            </a:pPr>
            <a:r>
              <a:rPr lang="en"/>
              <a:t>Instead of transactions between “people,” we use transactions between public keys</a:t>
            </a:r>
            <a:endParaRPr/>
          </a:p>
        </p:txBody>
      </p:sp>
      <p:grpSp>
        <p:nvGrpSpPr>
          <p:cNvPr id="100" name="Google Shape;100;p21"/>
          <p:cNvGrpSpPr/>
          <p:nvPr/>
        </p:nvGrpSpPr>
        <p:grpSpPr>
          <a:xfrm>
            <a:off x="5758600" y="1095325"/>
            <a:ext cx="1161600" cy="1598276"/>
            <a:chOff x="5758600" y="1095325"/>
            <a:chExt cx="1161600" cy="1598276"/>
          </a:xfrm>
        </p:grpSpPr>
        <p:pic>
          <p:nvPicPr>
            <p:cNvPr id="101" name="Google Shape;101;p21"/>
            <p:cNvPicPr preferRelativeResize="0"/>
            <p:nvPr/>
          </p:nvPicPr>
          <p:blipFill>
            <a:blip r:embed="rId3">
              <a:alphaModFix/>
            </a:blip>
            <a:stretch>
              <a:fillRect/>
            </a:stretch>
          </p:blipFill>
          <p:spPr>
            <a:xfrm>
              <a:off x="5758675" y="1422175"/>
              <a:ext cx="1161459" cy="1271425"/>
            </a:xfrm>
            <a:prstGeom prst="rect">
              <a:avLst/>
            </a:prstGeom>
            <a:noFill/>
            <a:ln>
              <a:noFill/>
            </a:ln>
          </p:spPr>
        </p:pic>
        <p:sp>
          <p:nvSpPr>
            <p:cNvPr id="102" name="Google Shape;102;p21"/>
            <p:cNvSpPr txBox="1"/>
            <p:nvPr/>
          </p:nvSpPr>
          <p:spPr>
            <a:xfrm>
              <a:off x="5758600" y="1095325"/>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Alice</a:t>
              </a:r>
              <a:endParaRPr sz="900"/>
            </a:p>
          </p:txBody>
        </p:sp>
      </p:grpSp>
      <p:sp>
        <p:nvSpPr>
          <p:cNvPr id="103" name="Google Shape;103;p21"/>
          <p:cNvSpPr txBox="1"/>
          <p:nvPr/>
        </p:nvSpPr>
        <p:spPr>
          <a:xfrm>
            <a:off x="5758600" y="2693600"/>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A</a:t>
            </a:r>
            <a:endParaRPr sz="900" i="1"/>
          </a:p>
        </p:txBody>
      </p:sp>
      <p:grpSp>
        <p:nvGrpSpPr>
          <p:cNvPr id="104" name="Google Shape;104;p21"/>
          <p:cNvGrpSpPr/>
          <p:nvPr/>
        </p:nvGrpSpPr>
        <p:grpSpPr>
          <a:xfrm>
            <a:off x="7447288" y="1095325"/>
            <a:ext cx="1161600" cy="1598274"/>
            <a:chOff x="7447288" y="1095325"/>
            <a:chExt cx="1161600" cy="1598274"/>
          </a:xfrm>
        </p:grpSpPr>
        <p:pic>
          <p:nvPicPr>
            <p:cNvPr id="105" name="Google Shape;105;p21"/>
            <p:cNvPicPr preferRelativeResize="0"/>
            <p:nvPr/>
          </p:nvPicPr>
          <p:blipFill>
            <a:blip r:embed="rId4">
              <a:alphaModFix/>
            </a:blip>
            <a:stretch>
              <a:fillRect/>
            </a:stretch>
          </p:blipFill>
          <p:spPr>
            <a:xfrm>
              <a:off x="7477672" y="1422175"/>
              <a:ext cx="1100824" cy="1271424"/>
            </a:xfrm>
            <a:prstGeom prst="rect">
              <a:avLst/>
            </a:prstGeom>
            <a:noFill/>
            <a:ln>
              <a:noFill/>
            </a:ln>
          </p:spPr>
        </p:pic>
        <p:sp>
          <p:nvSpPr>
            <p:cNvPr id="106" name="Google Shape;106;p21"/>
            <p:cNvSpPr txBox="1"/>
            <p:nvPr/>
          </p:nvSpPr>
          <p:spPr>
            <a:xfrm>
              <a:off x="7447288" y="1095325"/>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Bob</a:t>
              </a:r>
              <a:endParaRPr sz="900"/>
            </a:p>
          </p:txBody>
        </p:sp>
      </p:grpSp>
      <p:sp>
        <p:nvSpPr>
          <p:cNvPr id="107" name="Google Shape;107;p21"/>
          <p:cNvSpPr txBox="1"/>
          <p:nvPr/>
        </p:nvSpPr>
        <p:spPr>
          <a:xfrm>
            <a:off x="7492088" y="2693600"/>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B</a:t>
            </a:r>
            <a:endParaRPr sz="900" i="1"/>
          </a:p>
        </p:txBody>
      </p:sp>
      <p:sp>
        <p:nvSpPr>
          <p:cNvPr id="108" name="Google Shape;108;p21"/>
          <p:cNvSpPr txBox="1"/>
          <p:nvPr/>
        </p:nvSpPr>
        <p:spPr>
          <a:xfrm>
            <a:off x="5803388" y="4715725"/>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C</a:t>
            </a:r>
            <a:endParaRPr sz="900" i="1"/>
          </a:p>
        </p:txBody>
      </p:sp>
      <p:sp>
        <p:nvSpPr>
          <p:cNvPr id="109" name="Google Shape;109;p21"/>
          <p:cNvSpPr txBox="1"/>
          <p:nvPr/>
        </p:nvSpPr>
        <p:spPr>
          <a:xfrm>
            <a:off x="7492075" y="4715725"/>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D</a:t>
            </a:r>
            <a:endParaRPr sz="900" i="1"/>
          </a:p>
        </p:txBody>
      </p:sp>
      <p:grpSp>
        <p:nvGrpSpPr>
          <p:cNvPr id="110" name="Google Shape;110;p21"/>
          <p:cNvGrpSpPr/>
          <p:nvPr/>
        </p:nvGrpSpPr>
        <p:grpSpPr>
          <a:xfrm>
            <a:off x="5758600" y="3106000"/>
            <a:ext cx="1176012" cy="1612713"/>
            <a:chOff x="5758600" y="3106000"/>
            <a:chExt cx="1176012" cy="1612713"/>
          </a:xfrm>
        </p:grpSpPr>
        <p:sp>
          <p:nvSpPr>
            <p:cNvPr id="111" name="Google Shape;111;p21"/>
            <p:cNvSpPr txBox="1"/>
            <p:nvPr/>
          </p:nvSpPr>
          <p:spPr>
            <a:xfrm>
              <a:off x="5758600" y="3106000"/>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Carol</a:t>
              </a:r>
              <a:endParaRPr sz="900"/>
            </a:p>
          </p:txBody>
        </p:sp>
        <p:pic>
          <p:nvPicPr>
            <p:cNvPr id="112" name="Google Shape;112;p21"/>
            <p:cNvPicPr preferRelativeResize="0"/>
            <p:nvPr/>
          </p:nvPicPr>
          <p:blipFill>
            <a:blip r:embed="rId5">
              <a:alphaModFix/>
            </a:blip>
            <a:stretch>
              <a:fillRect/>
            </a:stretch>
          </p:blipFill>
          <p:spPr>
            <a:xfrm>
              <a:off x="5833787" y="3441311"/>
              <a:ext cx="1100824" cy="1277402"/>
            </a:xfrm>
            <a:prstGeom prst="rect">
              <a:avLst/>
            </a:prstGeom>
            <a:noFill/>
            <a:ln>
              <a:noFill/>
            </a:ln>
          </p:spPr>
        </p:pic>
      </p:grpSp>
      <p:grpSp>
        <p:nvGrpSpPr>
          <p:cNvPr id="113" name="Google Shape;113;p21"/>
          <p:cNvGrpSpPr/>
          <p:nvPr/>
        </p:nvGrpSpPr>
        <p:grpSpPr>
          <a:xfrm>
            <a:off x="7492088" y="3121200"/>
            <a:ext cx="1161612" cy="1594523"/>
            <a:chOff x="7492088" y="3121200"/>
            <a:chExt cx="1161612" cy="1594523"/>
          </a:xfrm>
        </p:grpSpPr>
        <p:sp>
          <p:nvSpPr>
            <p:cNvPr id="114" name="Google Shape;114;p21"/>
            <p:cNvSpPr txBox="1"/>
            <p:nvPr/>
          </p:nvSpPr>
          <p:spPr>
            <a:xfrm>
              <a:off x="7492088" y="3121200"/>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Dave</a:t>
              </a:r>
              <a:endParaRPr sz="900"/>
            </a:p>
          </p:txBody>
        </p:sp>
        <p:pic>
          <p:nvPicPr>
            <p:cNvPr id="115" name="Google Shape;115;p21"/>
            <p:cNvPicPr preferRelativeResize="0"/>
            <p:nvPr/>
          </p:nvPicPr>
          <p:blipFill>
            <a:blip r:embed="rId6">
              <a:alphaModFix/>
            </a:blip>
            <a:stretch>
              <a:fillRect/>
            </a:stretch>
          </p:blipFill>
          <p:spPr>
            <a:xfrm>
              <a:off x="7616038" y="3444298"/>
              <a:ext cx="1037662" cy="12714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7">
                                            <p:txEl>
                                              <p:pRg st="0" end="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21" name="Google Shape;121;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For now</a:t>
            </a:r>
            <a:r>
              <a:rPr lang="en"/>
              <a:t>, assume the existence of a trusted, public ledger</a:t>
            </a:r>
            <a:endParaRPr/>
          </a:p>
          <a:p>
            <a:pPr marL="914400" lvl="1" indent="-317500" algn="l" rtl="0">
              <a:spcBef>
                <a:spcPts val="0"/>
              </a:spcBef>
              <a:spcAft>
                <a:spcPts val="0"/>
              </a:spcAft>
              <a:buSzPts val="1400"/>
              <a:buChar char="○"/>
            </a:pPr>
            <a:r>
              <a:rPr lang="en"/>
              <a:t>Accessible to all parties: Everyone can view the ledger</a:t>
            </a:r>
            <a:endParaRPr/>
          </a:p>
          <a:p>
            <a:pPr marL="914400" lvl="1" indent="-317500" algn="l" rtl="0">
              <a:spcBef>
                <a:spcPts val="0"/>
              </a:spcBef>
              <a:spcAft>
                <a:spcPts val="0"/>
              </a:spcAft>
              <a:buSzPts val="1400"/>
              <a:buChar char="○"/>
            </a:pPr>
            <a:r>
              <a:rPr lang="en"/>
              <a:t>Append-only: Everyone can add data to the ledger</a:t>
            </a:r>
            <a:endParaRPr/>
          </a:p>
          <a:p>
            <a:pPr marL="914400" lvl="1" indent="-317500" algn="l" rtl="0">
              <a:spcBef>
                <a:spcPts val="0"/>
              </a:spcBef>
              <a:spcAft>
                <a:spcPts val="0"/>
              </a:spcAft>
              <a:buSzPts val="1400"/>
              <a:buChar char="○"/>
            </a:pPr>
            <a:r>
              <a:rPr lang="en"/>
              <a:t>Immutable: Nobody can change or delete existing data</a:t>
            </a:r>
            <a:endParaRPr/>
          </a:p>
          <a:p>
            <a:pPr marL="914400" lvl="1" indent="-317500" algn="l" rtl="0">
              <a:spcBef>
                <a:spcPts val="0"/>
              </a:spcBef>
              <a:spcAft>
                <a:spcPts val="0"/>
              </a:spcAft>
              <a:buSzPts val="1400"/>
              <a:buChar char="○"/>
            </a:pPr>
            <a:r>
              <a:rPr lang="en"/>
              <a:t>This is a central authority for now, but we’ll deal with it later</a:t>
            </a:r>
            <a:endParaRPr/>
          </a:p>
          <a:p>
            <a:pPr marL="457200" lvl="0" indent="-342900" algn="l" rtl="0">
              <a:spcBef>
                <a:spcPts val="0"/>
              </a:spcBef>
              <a:spcAft>
                <a:spcPts val="0"/>
              </a:spcAft>
              <a:buSzPts val="1800"/>
              <a:buChar char="●"/>
            </a:pPr>
            <a:r>
              <a:rPr lang="en"/>
              <a:t>How do we record transactions in a way that everyone can see them?</a:t>
            </a:r>
            <a:endParaRPr/>
          </a:p>
          <a:p>
            <a:pPr marL="914400" lvl="1" indent="-317500" algn="l" rtl="0">
              <a:spcBef>
                <a:spcPts val="0"/>
              </a:spcBef>
              <a:spcAft>
                <a:spcPts val="0"/>
              </a:spcAft>
              <a:buSzPts val="1400"/>
              <a:buChar char="○"/>
            </a:pPr>
            <a:r>
              <a:rPr lang="en"/>
              <a:t>Idea: Put “</a:t>
            </a:r>
            <a:r>
              <a:rPr lang="en" i="1"/>
              <a:t>PK</a:t>
            </a:r>
            <a:r>
              <a:rPr lang="en" sz="900" i="1"/>
              <a:t>D</a:t>
            </a:r>
            <a:r>
              <a:rPr lang="en"/>
              <a:t> paid </a:t>
            </a:r>
            <a:r>
              <a:rPr lang="en" i="1"/>
              <a:t>PK</a:t>
            </a:r>
            <a:r>
              <a:rPr lang="en" sz="900" i="1"/>
              <a:t>A</a:t>
            </a:r>
            <a:r>
              <a:rPr lang="en"/>
              <a:t> 10 coins” on the ledger?</a:t>
            </a:r>
            <a:endParaRPr/>
          </a:p>
          <a:p>
            <a:pPr marL="1371600" lvl="2" indent="-317500" algn="l" rtl="0">
              <a:spcBef>
                <a:spcPts val="0"/>
              </a:spcBef>
              <a:spcAft>
                <a:spcPts val="0"/>
              </a:spcAft>
              <a:buSzPts val="1400"/>
              <a:buChar char="■"/>
            </a:pPr>
            <a:r>
              <a:rPr lang="en"/>
              <a:t>Problem: Mallory can forge a transaction (e.g. “</a:t>
            </a:r>
            <a:r>
              <a:rPr lang="en" i="1"/>
              <a:t>PK</a:t>
            </a:r>
            <a:r>
              <a:rPr lang="en" sz="900" i="1"/>
              <a:t>A</a:t>
            </a:r>
            <a:r>
              <a:rPr lang="en"/>
              <a:t> paid </a:t>
            </a:r>
            <a:r>
              <a:rPr lang="en" i="1"/>
              <a:t>PK</a:t>
            </a:r>
            <a:r>
              <a:rPr lang="en" sz="900" i="1"/>
              <a:t>M</a:t>
            </a:r>
            <a:r>
              <a:rPr lang="en"/>
              <a:t> 10,000 coins”)</a:t>
            </a:r>
            <a:endParaRPr/>
          </a:p>
          <a:p>
            <a:pPr marL="914400" lvl="1" indent="-317500" algn="l" rtl="0">
              <a:spcBef>
                <a:spcPts val="0"/>
              </a:spcBef>
              <a:spcAft>
                <a:spcPts val="0"/>
              </a:spcAft>
              <a:buSzPts val="1400"/>
              <a:buChar char="○"/>
            </a:pPr>
            <a:r>
              <a:rPr lang="en"/>
              <a:t>Solution: Use digital signatures: Put {“</a:t>
            </a:r>
            <a:r>
              <a:rPr lang="en" i="1"/>
              <a:t>PK</a:t>
            </a:r>
            <a:r>
              <a:rPr lang="en" sz="900" i="1"/>
              <a:t>D</a:t>
            </a:r>
            <a:r>
              <a:rPr lang="en"/>
              <a:t> paid </a:t>
            </a:r>
            <a:r>
              <a:rPr lang="en" i="1"/>
              <a:t>PK</a:t>
            </a:r>
            <a:r>
              <a:rPr lang="en" sz="900" i="1"/>
              <a:t>A</a:t>
            </a:r>
            <a:r>
              <a:rPr lang="en"/>
              <a:t> 10 coins”}</a:t>
            </a:r>
            <a:r>
              <a:rPr lang="en" sz="900" i="1"/>
              <a:t>SK</a:t>
            </a:r>
            <a:r>
              <a:rPr lang="en" sz="600" i="1"/>
              <a:t>D</a:t>
            </a:r>
            <a:r>
              <a:rPr lang="en" sz="900" i="1" baseline="30000"/>
              <a:t>-1</a:t>
            </a:r>
            <a:r>
              <a:rPr lang="en"/>
              <a:t> on the ledger</a:t>
            </a:r>
            <a:endParaRPr/>
          </a:p>
          <a:p>
            <a:pPr marL="1371600" lvl="2" indent="-317500" algn="l" rtl="0">
              <a:spcBef>
                <a:spcPts val="0"/>
              </a:spcBef>
              <a:spcAft>
                <a:spcPts val="0"/>
              </a:spcAft>
              <a:buSzPts val="1400"/>
              <a:buChar char="■"/>
            </a:pPr>
            <a:r>
              <a:rPr lang="en"/>
              <a:t>Problem: How do we check how much currency Dave (</a:t>
            </a:r>
            <a:r>
              <a:rPr lang="en" i="1"/>
              <a:t>PK</a:t>
            </a:r>
            <a:r>
              <a:rPr lang="en" sz="900" i="1"/>
              <a:t>D</a:t>
            </a:r>
            <a:r>
              <a:rPr lang="en"/>
              <a:t>) has to spend?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27" name="Google Shape;127;p23"/>
          <p:cNvSpPr txBox="1"/>
          <p:nvPr/>
        </p:nvSpPr>
        <p:spPr>
          <a:xfrm>
            <a:off x="5742525" y="2025850"/>
            <a:ext cx="2974500" cy="1391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AutoNum type="arabicPeriod"/>
            </a:pPr>
            <a:r>
              <a:rPr lang="en" i="1">
                <a:solidFill>
                  <a:schemeClr val="dk1"/>
                </a:solidFill>
              </a:rPr>
              <a:t>PK</a:t>
            </a:r>
            <a:r>
              <a:rPr lang="en" sz="900" i="1">
                <a:solidFill>
                  <a:schemeClr val="dk1"/>
                </a:solidFill>
              </a:rPr>
              <a:t>A</a:t>
            </a:r>
            <a:r>
              <a:rPr lang="en"/>
              <a:t>, </a:t>
            </a:r>
            <a:r>
              <a:rPr lang="en" i="1">
                <a:solidFill>
                  <a:schemeClr val="dk1"/>
                </a:solidFill>
              </a:rPr>
              <a:t>PK</a:t>
            </a:r>
            <a:r>
              <a:rPr lang="en" sz="900" i="1">
                <a:solidFill>
                  <a:schemeClr val="dk1"/>
                </a:solidFill>
              </a:rPr>
              <a:t>B</a:t>
            </a:r>
            <a:r>
              <a:rPr lang="en"/>
              <a:t>, </a:t>
            </a:r>
            <a:r>
              <a:rPr lang="en" i="1">
                <a:solidFill>
                  <a:schemeClr val="dk1"/>
                </a:solidFill>
              </a:rPr>
              <a:t>PK</a:t>
            </a:r>
            <a:r>
              <a:rPr lang="en" sz="900" i="1">
                <a:solidFill>
                  <a:schemeClr val="dk1"/>
                </a:solidFill>
              </a:rPr>
              <a:t>C</a:t>
            </a:r>
            <a:r>
              <a:rPr lang="en"/>
              <a:t>, and </a:t>
            </a:r>
            <a:r>
              <a:rPr lang="en" i="1">
                <a:solidFill>
                  <a:schemeClr val="dk1"/>
                </a:solidFill>
              </a:rPr>
              <a:t>PK</a:t>
            </a:r>
            <a:r>
              <a:rPr lang="en" sz="900" i="1">
                <a:solidFill>
                  <a:schemeClr val="dk1"/>
                </a:solidFill>
              </a:rPr>
              <a:t>D</a:t>
            </a:r>
            <a:r>
              <a:rPr lang="en"/>
              <a:t> magically start with 10 coins.</a:t>
            </a:r>
            <a:endParaRPr/>
          </a:p>
          <a:p>
            <a:pPr marL="457200" lvl="0" indent="-317500" algn="l" rtl="0">
              <a:lnSpc>
                <a:spcPct val="115000"/>
              </a:lnSpc>
              <a:spcBef>
                <a:spcPts val="0"/>
              </a:spcBef>
              <a:spcAft>
                <a:spcPts val="0"/>
              </a:spcAft>
              <a:buSzPts val="1400"/>
              <a:buAutoNum type="arabicPeriod"/>
            </a:pPr>
            <a:r>
              <a:rPr lang="en"/>
              <a:t>{“</a:t>
            </a:r>
            <a:r>
              <a:rPr lang="en" i="1"/>
              <a:t>PK</a:t>
            </a:r>
            <a:r>
              <a:rPr lang="en" sz="900" i="1"/>
              <a:t>A</a:t>
            </a:r>
            <a:r>
              <a:rPr lang="en"/>
              <a:t> paid </a:t>
            </a:r>
            <a:r>
              <a:rPr lang="en" i="1"/>
              <a:t>PK</a:t>
            </a:r>
            <a:r>
              <a:rPr lang="en" sz="900" i="1"/>
              <a:t>C</a:t>
            </a:r>
            <a:r>
              <a:rPr lang="en"/>
              <a:t> 4 coins.”}</a:t>
            </a:r>
            <a:r>
              <a:rPr lang="en" sz="900" i="1"/>
              <a:t>SK</a:t>
            </a:r>
            <a:r>
              <a:rPr lang="en" sz="600" i="1"/>
              <a:t>A</a:t>
            </a:r>
            <a:r>
              <a:rPr lang="en" sz="900" baseline="30000"/>
              <a:t>-1</a:t>
            </a:r>
            <a:endParaRPr sz="900" baseline="30000"/>
          </a:p>
          <a:p>
            <a:pPr marL="457200" lvl="0" indent="-317500" algn="l" rtl="0">
              <a:lnSpc>
                <a:spcPct val="115000"/>
              </a:lnSpc>
              <a:spcBef>
                <a:spcPts val="0"/>
              </a:spcBef>
              <a:spcAft>
                <a:spcPts val="0"/>
              </a:spcAft>
              <a:buSzPts val="1400"/>
              <a:buAutoNum type="arabicPeriod"/>
            </a:pPr>
            <a:r>
              <a:rPr lang="en"/>
              <a:t>{“</a:t>
            </a:r>
            <a:r>
              <a:rPr lang="en" i="1"/>
              <a:t>PK</a:t>
            </a:r>
            <a:r>
              <a:rPr lang="en" sz="900" i="1"/>
              <a:t>B</a:t>
            </a:r>
            <a:r>
              <a:rPr lang="en"/>
              <a:t> paid </a:t>
            </a:r>
            <a:r>
              <a:rPr lang="en" i="1">
                <a:solidFill>
                  <a:schemeClr val="dk1"/>
                </a:solidFill>
              </a:rPr>
              <a:t>PK</a:t>
            </a:r>
            <a:r>
              <a:rPr lang="en" sz="900" i="1">
                <a:solidFill>
                  <a:schemeClr val="dk1"/>
                </a:solidFill>
              </a:rPr>
              <a:t>D</a:t>
            </a:r>
            <a:r>
              <a:rPr lang="en"/>
              <a:t> 6 coins.”}</a:t>
            </a:r>
            <a:r>
              <a:rPr lang="en" sz="900" i="1">
                <a:solidFill>
                  <a:schemeClr val="dk1"/>
                </a:solidFill>
              </a:rPr>
              <a:t>SK</a:t>
            </a:r>
            <a:r>
              <a:rPr lang="en" sz="600" i="1">
                <a:solidFill>
                  <a:schemeClr val="dk1"/>
                </a:solidFill>
              </a:rPr>
              <a:t>B</a:t>
            </a:r>
            <a:r>
              <a:rPr lang="en" sz="900" baseline="30000">
                <a:solidFill>
                  <a:schemeClr val="dk1"/>
                </a:solidFill>
              </a:rPr>
              <a:t>-1</a:t>
            </a:r>
            <a:endParaRPr/>
          </a:p>
          <a:p>
            <a:pPr marL="457200" lvl="0" indent="-317500" algn="l" rtl="0">
              <a:lnSpc>
                <a:spcPct val="115000"/>
              </a:lnSpc>
              <a:spcBef>
                <a:spcPts val="0"/>
              </a:spcBef>
              <a:spcAft>
                <a:spcPts val="0"/>
              </a:spcAft>
              <a:buSzPts val="1400"/>
              <a:buAutoNum type="arabicPeriod"/>
            </a:pPr>
            <a:r>
              <a:rPr lang="en"/>
              <a:t>{“</a:t>
            </a:r>
            <a:r>
              <a:rPr lang="en" i="1"/>
              <a:t>PK</a:t>
            </a:r>
            <a:r>
              <a:rPr lang="en" sz="900" i="1"/>
              <a:t>B</a:t>
            </a:r>
            <a:r>
              <a:rPr lang="en"/>
              <a:t> paid </a:t>
            </a:r>
            <a:r>
              <a:rPr lang="en" i="1">
                <a:solidFill>
                  <a:schemeClr val="dk1"/>
                </a:solidFill>
              </a:rPr>
              <a:t>PK</a:t>
            </a:r>
            <a:r>
              <a:rPr lang="en" sz="900" i="1">
                <a:solidFill>
                  <a:schemeClr val="dk1"/>
                </a:solidFill>
              </a:rPr>
              <a:t>A</a:t>
            </a:r>
            <a:r>
              <a:rPr lang="en"/>
              <a:t> 2 coins.”}</a:t>
            </a:r>
            <a:r>
              <a:rPr lang="en" sz="900" i="1">
                <a:solidFill>
                  <a:schemeClr val="dk1"/>
                </a:solidFill>
              </a:rPr>
              <a:t>SK</a:t>
            </a:r>
            <a:r>
              <a:rPr lang="en" sz="600" i="1">
                <a:solidFill>
                  <a:schemeClr val="dk1"/>
                </a:solidFill>
              </a:rPr>
              <a:t>B</a:t>
            </a:r>
            <a:r>
              <a:rPr lang="en" sz="900" baseline="30000">
                <a:solidFill>
                  <a:schemeClr val="dk1"/>
                </a:solidFill>
              </a:rPr>
              <a:t>-1</a:t>
            </a:r>
            <a:endParaRPr/>
          </a:p>
        </p:txBody>
      </p:sp>
      <p:sp>
        <p:nvSpPr>
          <p:cNvPr id="128" name="Google Shape;128;p2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party’s balance exists only as (total received) - (total spent) on the ledger</a:t>
            </a:r>
            <a:endParaRPr/>
          </a:p>
          <a:p>
            <a:pPr marL="914400" lvl="1" indent="-317500" algn="l" rtl="0">
              <a:spcBef>
                <a:spcPts val="0"/>
              </a:spcBef>
              <a:spcAft>
                <a:spcPts val="0"/>
              </a:spcAft>
              <a:buSzPts val="1400"/>
              <a:buChar char="○"/>
            </a:pPr>
            <a:r>
              <a:rPr lang="en"/>
              <a:t>Real-time balances values aren’t listed directly on the ledger!</a:t>
            </a:r>
            <a:endParaRPr/>
          </a:p>
          <a:p>
            <a:pPr marL="457200" lvl="0" indent="-342900" algn="l" rtl="0">
              <a:spcBef>
                <a:spcPts val="0"/>
              </a:spcBef>
              <a:spcAft>
                <a:spcPts val="0"/>
              </a:spcAft>
              <a:buSzPts val="1800"/>
              <a:buChar char="●"/>
            </a:pPr>
            <a:r>
              <a:rPr lang="en"/>
              <a:t>How much time does this take?</a:t>
            </a:r>
            <a:endParaRPr/>
          </a:p>
          <a:p>
            <a:pPr marL="914400" lvl="1" indent="-317500" algn="l" rtl="0">
              <a:spcBef>
                <a:spcPts val="0"/>
              </a:spcBef>
              <a:spcAft>
                <a:spcPts val="0"/>
              </a:spcAft>
              <a:buSzPts val="1400"/>
              <a:buChar char="○"/>
            </a:pPr>
            <a:r>
              <a:rPr lang="en"/>
              <a:t>Too long: We have to scan through the entire ledger to determine someone’s balance</a:t>
            </a:r>
            <a:endParaRPr/>
          </a:p>
          <a:p>
            <a:pPr marL="914400" lvl="1" indent="-317500" algn="l" rtl="0">
              <a:spcBef>
                <a:spcPts val="0"/>
              </a:spcBef>
              <a:spcAft>
                <a:spcPts val="0"/>
              </a:spcAft>
              <a:buSzPts val="1400"/>
              <a:buChar char="○"/>
            </a:pPr>
            <a:r>
              <a:rPr lang="en"/>
              <a:t>The ledger grows indefinitely as more and more transactions occur</a:t>
            </a:r>
            <a:endParaRPr/>
          </a:p>
        </p:txBody>
      </p:sp>
      <p:sp>
        <p:nvSpPr>
          <p:cNvPr id="129" name="Google Shape;129;p23"/>
          <p:cNvSpPr txBox="1"/>
          <p:nvPr/>
        </p:nvSpPr>
        <p:spPr>
          <a:xfrm>
            <a:off x="5742525" y="1625650"/>
            <a:ext cx="297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The Ledger v1</a:t>
            </a:r>
            <a:endParaRPr i="1"/>
          </a:p>
        </p:txBody>
      </p:sp>
      <p:sp>
        <p:nvSpPr>
          <p:cNvPr id="130" name="Google Shape;130;p23"/>
          <p:cNvSpPr txBox="1"/>
          <p:nvPr/>
        </p:nvSpPr>
        <p:spPr>
          <a:xfrm>
            <a:off x="6160725" y="3505050"/>
            <a:ext cx="25563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many coins does </a:t>
            </a:r>
            <a:r>
              <a:rPr lang="en" i="1"/>
              <a:t>PK</a:t>
            </a:r>
            <a:r>
              <a:rPr lang="en" sz="900" i="1"/>
              <a:t>A</a:t>
            </a:r>
            <a:r>
              <a:rPr lang="en"/>
              <a:t> have right now?</a:t>
            </a:r>
            <a:endParaRPr/>
          </a:p>
        </p:txBody>
      </p:sp>
      <p:sp>
        <p:nvSpPr>
          <p:cNvPr id="131" name="Google Shape;131;p23"/>
          <p:cNvSpPr txBox="1"/>
          <p:nvPr/>
        </p:nvSpPr>
        <p:spPr>
          <a:xfrm>
            <a:off x="6364750" y="4049950"/>
            <a:ext cx="25563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t>8</a:t>
            </a:r>
            <a:r>
              <a:rPr lang="en"/>
              <a:t> coins! 10 - 4 + 2 = </a:t>
            </a:r>
            <a:r>
              <a:rPr lang="en" b="1"/>
              <a:t>8</a:t>
            </a:r>
            <a:r>
              <a:rPr lang="en"/>
              <a:t>, for transactions 1, 2, and 4 on the ledger.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6148</Words>
  <Application>Microsoft Macintosh PowerPoint</Application>
  <PresentationFormat>On-screen Show (16:9)</PresentationFormat>
  <Paragraphs>636</Paragraphs>
  <Slides>49</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-apple-system</vt:lpstr>
      <vt:lpstr>CircularStd-Book</vt:lpstr>
      <vt:lpstr>CoinbaseSans</vt:lpstr>
      <vt:lpstr>inherit</vt:lpstr>
      <vt:lpstr>SourceSansPro</vt:lpstr>
      <vt:lpstr>Arial</vt:lpstr>
      <vt:lpstr>Courier New</vt:lpstr>
      <vt:lpstr>Georgia</vt:lpstr>
      <vt:lpstr>Nunito</vt:lpstr>
      <vt:lpstr>Times New Roman</vt:lpstr>
      <vt:lpstr>CS 161</vt:lpstr>
      <vt:lpstr>Announcements</vt:lpstr>
      <vt:lpstr>Cryptography Roadmap</vt:lpstr>
      <vt:lpstr>PowerPoint Presentation</vt:lpstr>
      <vt:lpstr>Today: Bitcoin</vt:lpstr>
      <vt:lpstr>Bitcoin: Identity and Transactions</vt:lpstr>
      <vt:lpstr>Problem Statement: The Decentralized Bank</vt:lpstr>
      <vt:lpstr>Identity Management</vt:lpstr>
      <vt:lpstr>Transactions</vt:lpstr>
      <vt:lpstr>Transactions</vt:lpstr>
      <vt:lpstr>Transactions</vt:lpstr>
      <vt:lpstr>Transactions</vt:lpstr>
      <vt:lpstr>Transactions</vt:lpstr>
      <vt:lpstr>Bitcoin: The Public Ledger</vt:lpstr>
      <vt:lpstr>Recall: Hash Functions</vt:lpstr>
      <vt:lpstr>Hash Chains (Blockchain)</vt:lpstr>
      <vt:lpstr>Hash Chains (Blockchain)</vt:lpstr>
      <vt:lpstr>Merkle Trees</vt:lpstr>
      <vt:lpstr>Merkle Trees</vt:lpstr>
      <vt:lpstr>The Public Ledger</vt:lpstr>
      <vt:lpstr>Forking Attacks</vt:lpstr>
      <vt:lpstr>Proof of Work</vt:lpstr>
      <vt:lpstr>Proof of Work</vt:lpstr>
      <vt:lpstr>Proof of Work</vt:lpstr>
      <vt:lpstr>Proof of Work: Examples</vt:lpstr>
      <vt:lpstr>Incentivizing Mining</vt:lpstr>
      <vt:lpstr>Attacks on Proof-of-Work</vt:lpstr>
      <vt:lpstr>The Trouble with Bitcoin</vt:lpstr>
      <vt:lpstr>The Trouble with Bitcoin: Centralization of Power</vt:lpstr>
      <vt:lpstr>The Trouble with Bitcoin: Centralization of Power</vt:lpstr>
      <vt:lpstr>The Trouble with Bitcoin: Pseudonymity</vt:lpstr>
      <vt:lpstr>The Trouble with Bitcoin: Inefficiency</vt:lpstr>
      <vt:lpstr>The Trouble with Bitcoin: Power Consumption</vt:lpstr>
      <vt:lpstr>The Trouble with Bitcoin: Irreversibility</vt:lpstr>
      <vt:lpstr>Bitcoin in Practice</vt:lpstr>
      <vt:lpstr>Breaking Proof-of-Work</vt:lpstr>
      <vt:lpstr>Proof-of-Work Alternatives</vt:lpstr>
      <vt:lpstr>Blockchain: Marketing and Buzzwords</vt:lpstr>
      <vt:lpstr>Blockchain: Marketing and Buzzwords</vt:lpstr>
      <vt:lpstr>Blockchain: Marketing and Buzzwords</vt:lpstr>
      <vt:lpstr>Bitcoin Enables Censorship Resistance</vt:lpstr>
      <vt:lpstr>Bitcoin Enables Crime</vt:lpstr>
      <vt:lpstr>Economics of Bitcoin: Volatility</vt:lpstr>
      <vt:lpstr>Economics of Bitcoin: Speculation</vt:lpstr>
      <vt:lpstr>Economics of Bitcoin: Currency Exchange</vt:lpstr>
      <vt:lpstr>Economics of Bitcoin: Volatility</vt:lpstr>
      <vt:lpstr>Other Cryptocurrencies</vt:lpstr>
      <vt:lpstr>Cryptocurrency Scams</vt:lpstr>
      <vt:lpstr>Bitcoin: Summary</vt:lpstr>
      <vt:lpstr>The Trouble with Bitcoin: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21</cp:revision>
  <dcterms:modified xsi:type="dcterms:W3CDTF">2023-09-21T13:48:22Z</dcterms:modified>
</cp:coreProperties>
</file>