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9"/>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2" r:id="rId48"/>
    <p:sldId id="303" r:id="rId49"/>
    <p:sldId id="304" r:id="rId50"/>
    <p:sldId id="313" r:id="rId51"/>
    <p:sldId id="314" r:id="rId52"/>
    <p:sldId id="315" r:id="rId53"/>
    <p:sldId id="317" r:id="rId54"/>
    <p:sldId id="318" r:id="rId55"/>
    <p:sldId id="319" r:id="rId56"/>
    <p:sldId id="320" r:id="rId57"/>
    <p:sldId id="321"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2"/>
    <p:restoredTop sz="91890"/>
  </p:normalViewPr>
  <p:slideViewPr>
    <p:cSldViewPr snapToGrid="0">
      <p:cViewPr varScale="1">
        <p:scale>
          <a:sx n="353" d="100"/>
          <a:sy n="353" d="100"/>
        </p:scale>
        <p:origin x="512"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cannot leak to subjects who are not cleared for the information.</a:t>
            </a:r>
            <a:br>
              <a:rPr lang="en-US" dirty="0"/>
            </a:b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sz="half" idx="2"/>
          </p:nvPr>
        </p:nvSpPr>
        <p:spPr>
          <a:xfrm>
            <a:off x="687705" y="1319746"/>
            <a:ext cx="3563779" cy="371640"/>
          </a:xfrm>
          <a:prstGeom prst="rect">
            <a:avLst/>
          </a:prstGeom>
        </p:spPr>
        <p:txBody>
          <a:bodyPr wrap="square" lIns="0" tIns="0" rIns="0" bIns="0">
            <a:spAutoFit/>
          </a:bodyPr>
          <a:lstStyle>
            <a:lvl1pPr>
              <a:defRPr sz="2100" b="0" i="0">
                <a:solidFill>
                  <a:schemeClr val="tx1"/>
                </a:solidFill>
                <a:latin typeface="Calibri"/>
                <a:cs typeface="Calibri"/>
              </a:defRPr>
            </a:lvl1pPr>
          </a:lstStyle>
          <a:p>
            <a:endParaRPr/>
          </a:p>
        </p:txBody>
      </p:sp>
      <p:sp>
        <p:nvSpPr>
          <p:cNvPr id="4" name="Holder 4"/>
          <p:cNvSpPr>
            <a:spLocks noGrp="1"/>
          </p:cNvSpPr>
          <p:nvPr>
            <p:ph sz="half" idx="3"/>
          </p:nvPr>
        </p:nvSpPr>
        <p:spPr>
          <a:xfrm>
            <a:off x="4709160" y="1183005"/>
            <a:ext cx="3977640" cy="3185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9/23/23</a:t>
            </a:fld>
            <a:endParaRPr lang="en-US"/>
          </a:p>
        </p:txBody>
      </p:sp>
      <p:sp>
        <p:nvSpPr>
          <p:cNvPr id="7" name="Holder 7"/>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4692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9/23/23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933915"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Homework 2 due Sep.26</a:t>
            </a:r>
            <a:r>
              <a:rPr lang="en" baseline="30000" dirty="0"/>
              <a:t>th</a:t>
            </a:r>
            <a:r>
              <a:rPr lang="en" dirty="0"/>
              <a:t> (Tuesday)</a:t>
            </a:r>
          </a:p>
          <a:p>
            <a:pPr marL="114300" lvl="0" indent="0" algn="l" rtl="0">
              <a:spcBef>
                <a:spcPts val="0"/>
              </a:spcBef>
              <a:spcAft>
                <a:spcPts val="0"/>
              </a:spcAft>
              <a:buSzPts val="1800"/>
              <a:buNone/>
            </a:pPr>
            <a:endParaRPr lang="en" dirty="0"/>
          </a:p>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0847" y="2150546"/>
            <a:ext cx="623605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M</a:t>
            </a:r>
            <a:r>
              <a:rPr sz="4500" spc="-8" dirty="0">
                <a:latin typeface="+mj-lt"/>
              </a:rPr>
              <a:t>odels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E</a:t>
            </a:r>
            <a:r>
              <a:rPr spc="-8" dirty="0"/>
              <a:t>nforcement</a:t>
            </a:r>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t>DAC</a:t>
            </a:r>
          </a:p>
        </p:txBody>
      </p:sp>
      <p:sp>
        <p:nvSpPr>
          <p:cNvPr id="3" name="object 3"/>
          <p:cNvSpPr txBox="1"/>
          <p:nvPr/>
        </p:nvSpPr>
        <p:spPr>
          <a:xfrm>
            <a:off x="687705" y="1280131"/>
            <a:ext cx="7102316" cy="168267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No</a:t>
            </a:r>
            <a:r>
              <a:rPr sz="2100" spc="-30" dirty="0">
                <a:latin typeface="Calibri"/>
                <a:cs typeface="Calibri"/>
              </a:rPr>
              <a:t> </a:t>
            </a:r>
            <a:r>
              <a:rPr sz="2100" dirty="0">
                <a:latin typeface="Calibri"/>
                <a:cs typeface="Calibri"/>
              </a:rPr>
              <a:t>precise</a:t>
            </a:r>
            <a:r>
              <a:rPr sz="2100" spc="-26" dirty="0">
                <a:latin typeface="Calibri"/>
                <a:cs typeface="Calibri"/>
              </a:rPr>
              <a:t> </a:t>
            </a:r>
            <a:r>
              <a:rPr sz="2100" spc="-8" dirty="0">
                <a:latin typeface="Calibri"/>
                <a:cs typeface="Calibri"/>
              </a:rPr>
              <a:t>definition.</a:t>
            </a:r>
            <a:endParaRPr sz="2100">
              <a:latin typeface="Calibri"/>
              <a:cs typeface="Calibri"/>
            </a:endParaRPr>
          </a:p>
          <a:p>
            <a:pPr marL="180022" indent="-170497">
              <a:lnSpc>
                <a:spcPts val="2393"/>
              </a:lnSpc>
              <a:spcBef>
                <a:spcPts val="506"/>
              </a:spcBef>
              <a:buFont typeface="Arial"/>
              <a:buChar char="•"/>
              <a:tabLst>
                <a:tab pos="180022" algn="l"/>
              </a:tabLst>
            </a:pPr>
            <a:r>
              <a:rPr sz="2100" dirty="0">
                <a:latin typeface="Calibri"/>
                <a:cs typeface="Calibri"/>
              </a:rPr>
              <a:t>Basically,</a:t>
            </a:r>
            <a:r>
              <a:rPr sz="2100" spc="-41" dirty="0">
                <a:latin typeface="Calibri"/>
                <a:cs typeface="Calibri"/>
              </a:rPr>
              <a:t> </a:t>
            </a:r>
            <a:r>
              <a:rPr sz="2100" dirty="0">
                <a:latin typeface="Calibri"/>
                <a:cs typeface="Calibri"/>
              </a:rPr>
              <a:t>DAC</a:t>
            </a:r>
            <a:r>
              <a:rPr sz="2100" spc="-41" dirty="0">
                <a:latin typeface="Calibri"/>
                <a:cs typeface="Calibri"/>
              </a:rPr>
              <a:t> </a:t>
            </a:r>
            <a:r>
              <a:rPr sz="2100" dirty="0">
                <a:latin typeface="Calibri"/>
                <a:cs typeface="Calibri"/>
              </a:rPr>
              <a:t>allows</a:t>
            </a:r>
            <a:r>
              <a:rPr sz="2100" spc="-49" dirty="0">
                <a:latin typeface="Calibri"/>
                <a:cs typeface="Calibri"/>
              </a:rPr>
              <a:t> </a:t>
            </a:r>
            <a:r>
              <a:rPr sz="2100" dirty="0">
                <a:latin typeface="Calibri"/>
                <a:cs typeface="Calibri"/>
              </a:rPr>
              <a:t>access</a:t>
            </a:r>
            <a:r>
              <a:rPr sz="2100" spc="-49"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to</a:t>
            </a:r>
            <a:r>
              <a:rPr sz="2100" spc="-49"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propagated</a:t>
            </a:r>
            <a:r>
              <a:rPr sz="2100" spc="-41" dirty="0">
                <a:latin typeface="Calibri"/>
                <a:cs typeface="Calibri"/>
              </a:rPr>
              <a:t> </a:t>
            </a:r>
            <a:r>
              <a:rPr sz="2100" dirty="0">
                <a:latin typeface="Calibri"/>
                <a:cs typeface="Calibri"/>
              </a:rPr>
              <a:t>at</a:t>
            </a:r>
            <a:r>
              <a:rPr sz="2100" spc="-49" dirty="0">
                <a:latin typeface="Calibri"/>
                <a:cs typeface="Calibri"/>
              </a:rPr>
              <a:t> </a:t>
            </a:r>
            <a:r>
              <a:rPr sz="2100" spc="-8" dirty="0">
                <a:latin typeface="Calibri"/>
                <a:cs typeface="Calibri"/>
              </a:rPr>
              <a:t>subject’s</a:t>
            </a:r>
            <a:endParaRPr sz="2100">
              <a:latin typeface="Calibri"/>
              <a:cs typeface="Calibri"/>
            </a:endParaRPr>
          </a:p>
          <a:p>
            <a:pPr marL="180975">
              <a:lnSpc>
                <a:spcPts val="2393"/>
              </a:lnSpc>
            </a:pPr>
            <a:r>
              <a:rPr sz="2100" spc="-8" dirty="0">
                <a:latin typeface="Calibri"/>
                <a:cs typeface="Calibri"/>
              </a:rPr>
              <a:t>discretion</a:t>
            </a:r>
            <a:endParaRPr sz="2100">
              <a:latin typeface="Calibri"/>
              <a:cs typeface="Calibri"/>
            </a:endParaRPr>
          </a:p>
          <a:p>
            <a:pPr marL="522923" lvl="1" indent="-170497">
              <a:spcBef>
                <a:spcPts val="176"/>
              </a:spcBef>
              <a:buFont typeface="Arial"/>
              <a:buChar char="•"/>
              <a:tabLst>
                <a:tab pos="522923" algn="l"/>
              </a:tabLst>
            </a:pPr>
            <a:r>
              <a:rPr sz="1800" dirty="0">
                <a:latin typeface="Calibri"/>
                <a:cs typeface="Calibri"/>
              </a:rPr>
              <a:t>often</a:t>
            </a:r>
            <a:r>
              <a:rPr sz="1800" spc="-26" dirty="0">
                <a:latin typeface="Calibri"/>
                <a:cs typeface="Calibri"/>
              </a:rPr>
              <a:t> </a:t>
            </a:r>
            <a:r>
              <a:rPr sz="1800" dirty="0">
                <a:latin typeface="Calibri"/>
                <a:cs typeface="Calibri"/>
              </a:rPr>
              <a:t>has</a:t>
            </a:r>
            <a:r>
              <a:rPr sz="1800" spc="-19" dirty="0">
                <a:latin typeface="Calibri"/>
                <a:cs typeface="Calibri"/>
              </a:rPr>
              <a:t> </a:t>
            </a:r>
            <a:r>
              <a:rPr sz="1800" dirty="0">
                <a:latin typeface="Calibri"/>
                <a:cs typeface="Calibri"/>
              </a:rPr>
              <a:t>the</a:t>
            </a:r>
            <a:r>
              <a:rPr sz="1800" spc="-19" dirty="0">
                <a:latin typeface="Calibri"/>
                <a:cs typeface="Calibri"/>
              </a:rPr>
              <a:t> </a:t>
            </a:r>
            <a:r>
              <a:rPr sz="1800" dirty="0">
                <a:latin typeface="Calibri"/>
                <a:cs typeface="Calibri"/>
              </a:rPr>
              <a:t>notion</a:t>
            </a:r>
            <a:r>
              <a:rPr sz="1800" spc="-23" dirty="0">
                <a:latin typeface="Calibri"/>
                <a:cs typeface="Calibri"/>
              </a:rPr>
              <a:t> </a:t>
            </a:r>
            <a:r>
              <a:rPr sz="1800" dirty="0">
                <a:latin typeface="Calibri"/>
                <a:cs typeface="Calibri"/>
              </a:rPr>
              <a:t>of</a:t>
            </a:r>
            <a:r>
              <a:rPr sz="1800" spc="-23" dirty="0">
                <a:latin typeface="Calibri"/>
                <a:cs typeface="Calibri"/>
              </a:rPr>
              <a:t> </a:t>
            </a:r>
            <a:r>
              <a:rPr sz="1800" dirty="0">
                <a:latin typeface="Calibri"/>
                <a:cs typeface="Calibri"/>
              </a:rPr>
              <a:t>owner</a:t>
            </a:r>
            <a:r>
              <a:rPr sz="1800" spc="-30" dirty="0">
                <a:latin typeface="Calibri"/>
                <a:cs typeface="Calibri"/>
              </a:rPr>
              <a:t> </a:t>
            </a:r>
            <a:r>
              <a:rPr sz="1800" dirty="0">
                <a:latin typeface="Calibri"/>
                <a:cs typeface="Calibri"/>
              </a:rPr>
              <a:t>of</a:t>
            </a:r>
            <a:r>
              <a:rPr sz="1800" spc="-23" dirty="0">
                <a:latin typeface="Calibri"/>
                <a:cs typeface="Calibri"/>
              </a:rPr>
              <a:t> </a:t>
            </a:r>
            <a:r>
              <a:rPr sz="1800" dirty="0">
                <a:latin typeface="Calibri"/>
                <a:cs typeface="Calibri"/>
              </a:rPr>
              <a:t>an</a:t>
            </a:r>
            <a:r>
              <a:rPr sz="1800" spc="-23" dirty="0">
                <a:latin typeface="Calibri"/>
                <a:cs typeface="Calibri"/>
              </a:rPr>
              <a:t> </a:t>
            </a:r>
            <a:r>
              <a:rPr sz="1800" spc="-8" dirty="0">
                <a:latin typeface="Calibri"/>
                <a:cs typeface="Calibri"/>
              </a:rPr>
              <a:t>object</a:t>
            </a:r>
            <a:endParaRPr sz="1800">
              <a:latin typeface="Calibri"/>
              <a:cs typeface="Calibri"/>
            </a:endParaRPr>
          </a:p>
          <a:p>
            <a:pPr marL="522923" lvl="1" indent="-170497">
              <a:spcBef>
                <a:spcPts val="161"/>
              </a:spcBef>
              <a:buFont typeface="Arial"/>
              <a:buChar char="•"/>
              <a:tabLst>
                <a:tab pos="522923" algn="l"/>
              </a:tabLst>
            </a:pPr>
            <a:r>
              <a:rPr sz="1800" dirty="0">
                <a:latin typeface="Calibri"/>
                <a:cs typeface="Calibri"/>
              </a:rPr>
              <a:t>used</a:t>
            </a:r>
            <a:r>
              <a:rPr sz="1800" spc="-41" dirty="0">
                <a:latin typeface="Calibri"/>
                <a:cs typeface="Calibri"/>
              </a:rPr>
              <a:t> </a:t>
            </a:r>
            <a:r>
              <a:rPr sz="1800" dirty="0">
                <a:latin typeface="Calibri"/>
                <a:cs typeface="Calibri"/>
              </a:rPr>
              <a:t>in</a:t>
            </a:r>
            <a:r>
              <a:rPr sz="1800" spc="-38" dirty="0">
                <a:latin typeface="Calibri"/>
                <a:cs typeface="Calibri"/>
              </a:rPr>
              <a:t> </a:t>
            </a:r>
            <a:r>
              <a:rPr sz="1800" dirty="0">
                <a:latin typeface="Calibri"/>
                <a:cs typeface="Calibri"/>
              </a:rPr>
              <a:t>UNIX,</a:t>
            </a:r>
            <a:r>
              <a:rPr sz="1800" spc="-38" dirty="0">
                <a:latin typeface="Calibri"/>
                <a:cs typeface="Calibri"/>
              </a:rPr>
              <a:t> </a:t>
            </a:r>
            <a:r>
              <a:rPr sz="1800" dirty="0">
                <a:latin typeface="Calibri"/>
                <a:cs typeface="Calibri"/>
              </a:rPr>
              <a:t>Windows,</a:t>
            </a:r>
            <a:r>
              <a:rPr sz="1800" spc="-34" dirty="0">
                <a:latin typeface="Calibri"/>
                <a:cs typeface="Calibri"/>
              </a:rPr>
              <a:t> </a:t>
            </a:r>
            <a:r>
              <a:rPr sz="1800" spc="-15" dirty="0">
                <a:latin typeface="Calibri"/>
                <a:cs typeface="Calibri"/>
              </a:rPr>
              <a:t>etc.</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DAC</a:t>
            </a:r>
            <a:r>
              <a:rPr spc="-68" dirty="0"/>
              <a:t> </a:t>
            </a:r>
            <a:r>
              <a:rPr spc="-8" dirty="0"/>
              <a:t>Implementation</a:t>
            </a:r>
          </a:p>
        </p:txBody>
      </p:sp>
      <p:sp>
        <p:nvSpPr>
          <p:cNvPr id="3" name="object 3"/>
          <p:cNvSpPr txBox="1"/>
          <p:nvPr/>
        </p:nvSpPr>
        <p:spPr>
          <a:xfrm>
            <a:off x="687705" y="1344892"/>
            <a:ext cx="7769066" cy="1605439"/>
          </a:xfrm>
          <a:prstGeom prst="rect">
            <a:avLst/>
          </a:prstGeom>
        </p:spPr>
        <p:txBody>
          <a:bodyPr vert="horz" wrap="square" lIns="0" tIns="40005" rIns="0" bIns="0" rtlCol="0">
            <a:spAutoFit/>
          </a:bodyPr>
          <a:lstStyle/>
          <a:p>
            <a:pPr marL="180022" marR="3810" indent="-170497" algn="just">
              <a:lnSpc>
                <a:spcPct val="90400"/>
              </a:lnSpc>
              <a:spcBef>
                <a:spcPts val="315"/>
              </a:spcBef>
              <a:buFont typeface="Arial"/>
              <a:buChar char="•"/>
              <a:tabLst>
                <a:tab pos="180975" algn="l"/>
              </a:tabLst>
            </a:pPr>
            <a:r>
              <a:rPr sz="2100" dirty="0">
                <a:latin typeface="Calibri"/>
                <a:cs typeface="Calibri"/>
              </a:rPr>
              <a:t>Let</a:t>
            </a:r>
            <a:r>
              <a:rPr sz="2100" spc="-19" dirty="0">
                <a:latin typeface="Calibri"/>
                <a:cs typeface="Calibri"/>
              </a:rPr>
              <a:t> </a:t>
            </a:r>
            <a:r>
              <a:rPr sz="2100" i="1" dirty="0">
                <a:latin typeface="Calibri"/>
                <a:cs typeface="Calibri"/>
              </a:rPr>
              <a:t>S</a:t>
            </a:r>
            <a:r>
              <a:rPr sz="2100" i="1" spc="-19" dirty="0">
                <a:latin typeface="Calibri"/>
                <a:cs typeface="Calibri"/>
              </a:rPr>
              <a:t> </a:t>
            </a:r>
            <a:r>
              <a:rPr sz="2100" dirty="0">
                <a:latin typeface="Calibri"/>
                <a:cs typeface="Calibri"/>
              </a:rPr>
              <a:t>be</a:t>
            </a:r>
            <a:r>
              <a:rPr sz="2100" spc="-19"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set</a:t>
            </a:r>
            <a:r>
              <a:rPr sz="2100" spc="-15" dirty="0">
                <a:latin typeface="Calibri"/>
                <a:cs typeface="Calibri"/>
              </a:rPr>
              <a:t> </a:t>
            </a:r>
            <a:r>
              <a:rPr sz="2100" dirty="0">
                <a:latin typeface="Calibri"/>
                <a:cs typeface="Calibri"/>
              </a:rPr>
              <a:t>of</a:t>
            </a:r>
            <a:r>
              <a:rPr sz="2100" spc="-19" dirty="0">
                <a:latin typeface="Calibri"/>
                <a:cs typeface="Calibri"/>
              </a:rPr>
              <a:t> </a:t>
            </a:r>
            <a:r>
              <a:rPr sz="2100" dirty="0">
                <a:latin typeface="Calibri"/>
                <a:cs typeface="Calibri"/>
              </a:rPr>
              <a:t>all</a:t>
            </a:r>
            <a:r>
              <a:rPr sz="2100" spc="-23" dirty="0">
                <a:latin typeface="Calibri"/>
                <a:cs typeface="Calibri"/>
              </a:rPr>
              <a:t> </a:t>
            </a:r>
            <a:r>
              <a:rPr sz="2100" dirty="0">
                <a:latin typeface="Calibri"/>
                <a:cs typeface="Calibri"/>
              </a:rPr>
              <a:t>subjects,</a:t>
            </a:r>
            <a:r>
              <a:rPr sz="2100" spc="-4" dirty="0">
                <a:latin typeface="Calibri"/>
                <a:cs typeface="Calibri"/>
              </a:rPr>
              <a:t> </a:t>
            </a:r>
            <a:r>
              <a:rPr sz="2100" i="1" dirty="0">
                <a:latin typeface="Calibri"/>
                <a:cs typeface="Calibri"/>
              </a:rPr>
              <a:t>O</a:t>
            </a:r>
            <a:r>
              <a:rPr sz="2100" i="1" spc="-23"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set</a:t>
            </a:r>
            <a:r>
              <a:rPr sz="2100" spc="-11"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all</a:t>
            </a:r>
            <a:r>
              <a:rPr sz="2100" spc="-23" dirty="0">
                <a:latin typeface="Calibri"/>
                <a:cs typeface="Calibri"/>
              </a:rPr>
              <a:t> </a:t>
            </a:r>
            <a:r>
              <a:rPr sz="2100" dirty="0">
                <a:latin typeface="Calibri"/>
                <a:cs typeface="Calibri"/>
              </a:rPr>
              <a:t>objects,</a:t>
            </a:r>
            <a:r>
              <a:rPr sz="2100" spc="-23" dirty="0">
                <a:latin typeface="Calibri"/>
                <a:cs typeface="Calibri"/>
              </a:rPr>
              <a:t> </a:t>
            </a:r>
            <a:r>
              <a:rPr sz="2100" dirty="0">
                <a:latin typeface="Calibri"/>
                <a:cs typeface="Calibri"/>
              </a:rPr>
              <a:t>and P</a:t>
            </a:r>
            <a:r>
              <a:rPr sz="2100" spc="-11"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set</a:t>
            </a:r>
            <a:r>
              <a:rPr sz="2100" spc="-15" dirty="0">
                <a:latin typeface="Calibri"/>
                <a:cs typeface="Calibri"/>
              </a:rPr>
              <a:t> </a:t>
            </a:r>
            <a:r>
              <a:rPr sz="2100" spc="-19" dirty="0">
                <a:latin typeface="Calibri"/>
                <a:cs typeface="Calibri"/>
              </a:rPr>
              <a:t>of 	</a:t>
            </a:r>
            <a:r>
              <a:rPr sz="2100" dirty="0">
                <a:latin typeface="Calibri"/>
                <a:cs typeface="Calibri"/>
              </a:rPr>
              <a:t>all</a:t>
            </a:r>
            <a:r>
              <a:rPr sz="2100" spc="217" dirty="0">
                <a:latin typeface="Calibri"/>
                <a:cs typeface="Calibri"/>
              </a:rPr>
              <a:t> </a:t>
            </a:r>
            <a:r>
              <a:rPr sz="2100" dirty="0">
                <a:latin typeface="Calibri"/>
                <a:cs typeface="Calibri"/>
              </a:rPr>
              <a:t>permissions.</a:t>
            </a:r>
            <a:r>
              <a:rPr sz="2100" spc="225" dirty="0">
                <a:latin typeface="Calibri"/>
                <a:cs typeface="Calibri"/>
              </a:rPr>
              <a:t> </a:t>
            </a:r>
            <a:r>
              <a:rPr sz="2100" dirty="0">
                <a:latin typeface="Calibri"/>
                <a:cs typeface="Calibri"/>
              </a:rPr>
              <a:t>The</a:t>
            </a:r>
            <a:r>
              <a:rPr sz="2100" spc="233" dirty="0">
                <a:latin typeface="Calibri"/>
                <a:cs typeface="Calibri"/>
              </a:rPr>
              <a:t> </a:t>
            </a:r>
            <a:r>
              <a:rPr sz="2100" dirty="0">
                <a:latin typeface="Calibri"/>
                <a:cs typeface="Calibri"/>
              </a:rPr>
              <a:t>description</a:t>
            </a:r>
            <a:r>
              <a:rPr sz="2100" spc="214" dirty="0">
                <a:latin typeface="Calibri"/>
                <a:cs typeface="Calibri"/>
              </a:rPr>
              <a:t> </a:t>
            </a:r>
            <a:r>
              <a:rPr sz="2100" dirty="0">
                <a:latin typeface="Calibri"/>
                <a:cs typeface="Calibri"/>
              </a:rPr>
              <a:t>of</a:t>
            </a:r>
            <a:r>
              <a:rPr sz="2100" spc="221" dirty="0">
                <a:latin typeface="Calibri"/>
                <a:cs typeface="Calibri"/>
              </a:rPr>
              <a:t> </a:t>
            </a:r>
            <a:r>
              <a:rPr sz="2100" dirty="0">
                <a:latin typeface="Calibri"/>
                <a:cs typeface="Calibri"/>
              </a:rPr>
              <a:t>access</a:t>
            </a:r>
            <a:r>
              <a:rPr sz="2100" spc="229" dirty="0">
                <a:latin typeface="Calibri"/>
                <a:cs typeface="Calibri"/>
              </a:rPr>
              <a:t> </a:t>
            </a:r>
            <a:r>
              <a:rPr sz="2100" dirty="0">
                <a:latin typeface="Calibri"/>
                <a:cs typeface="Calibri"/>
              </a:rPr>
              <a:t>control</a:t>
            </a:r>
            <a:r>
              <a:rPr sz="2100" spc="221" dirty="0">
                <a:latin typeface="Calibri"/>
                <a:cs typeface="Calibri"/>
              </a:rPr>
              <a:t> </a:t>
            </a:r>
            <a:r>
              <a:rPr sz="2100" dirty="0">
                <a:latin typeface="Calibri"/>
                <a:cs typeface="Calibri"/>
              </a:rPr>
              <a:t>can</a:t>
            </a:r>
            <a:r>
              <a:rPr sz="2100" spc="225" dirty="0">
                <a:latin typeface="Calibri"/>
                <a:cs typeface="Calibri"/>
              </a:rPr>
              <a:t> </a:t>
            </a:r>
            <a:r>
              <a:rPr sz="2100" dirty="0">
                <a:latin typeface="Calibri"/>
                <a:cs typeface="Calibri"/>
              </a:rPr>
              <a:t>be</a:t>
            </a:r>
            <a:r>
              <a:rPr sz="2100" spc="221" dirty="0">
                <a:latin typeface="Calibri"/>
                <a:cs typeface="Calibri"/>
              </a:rPr>
              <a:t> </a:t>
            </a:r>
            <a:r>
              <a:rPr sz="2100" dirty="0">
                <a:latin typeface="Calibri"/>
                <a:cs typeface="Calibri"/>
              </a:rPr>
              <a:t>given</a:t>
            </a:r>
            <a:r>
              <a:rPr sz="2100" spc="236" dirty="0">
                <a:latin typeface="Calibri"/>
                <a:cs typeface="Calibri"/>
              </a:rPr>
              <a:t> </a:t>
            </a:r>
            <a:r>
              <a:rPr sz="2100" dirty="0">
                <a:latin typeface="Calibri"/>
                <a:cs typeface="Calibri"/>
              </a:rPr>
              <a:t>by</a:t>
            </a:r>
            <a:r>
              <a:rPr sz="2100" spc="217" dirty="0">
                <a:latin typeface="Calibri"/>
                <a:cs typeface="Calibri"/>
              </a:rPr>
              <a:t> </a:t>
            </a:r>
            <a:r>
              <a:rPr sz="2100" spc="-38" dirty="0">
                <a:latin typeface="Calibri"/>
                <a:cs typeface="Calibri"/>
              </a:rPr>
              <a:t>a 	</a:t>
            </a:r>
            <a:r>
              <a:rPr sz="2100" dirty="0">
                <a:latin typeface="Calibri"/>
                <a:cs typeface="Calibri"/>
              </a:rPr>
              <a:t>set A</a:t>
            </a:r>
            <a:r>
              <a:rPr sz="2100" spc="-8" dirty="0">
                <a:latin typeface="Calibri"/>
                <a:cs typeface="Calibri"/>
              </a:rPr>
              <a:t> </a:t>
            </a:r>
            <a:r>
              <a:rPr sz="2100" dirty="0">
                <a:latin typeface="Cambria Math"/>
                <a:cs typeface="Cambria Math"/>
              </a:rPr>
              <a:t>⊆ </a:t>
            </a:r>
            <a:r>
              <a:rPr sz="2100" dirty="0">
                <a:latin typeface="Calibri"/>
                <a:cs typeface="Calibri"/>
              </a:rPr>
              <a:t>S</a:t>
            </a:r>
            <a:r>
              <a:rPr sz="2100" spc="-4" dirty="0">
                <a:latin typeface="Calibri"/>
                <a:cs typeface="Calibri"/>
              </a:rPr>
              <a:t> </a:t>
            </a:r>
            <a:r>
              <a:rPr sz="2100" dirty="0">
                <a:latin typeface="Calibri"/>
                <a:cs typeface="Calibri"/>
              </a:rPr>
              <a:t>×</a:t>
            </a:r>
            <a:r>
              <a:rPr sz="2100" spc="-11" dirty="0">
                <a:latin typeface="Calibri"/>
                <a:cs typeface="Calibri"/>
              </a:rPr>
              <a:t> </a:t>
            </a:r>
            <a:r>
              <a:rPr sz="2100" dirty="0">
                <a:latin typeface="Calibri"/>
                <a:cs typeface="Calibri"/>
              </a:rPr>
              <a:t>O</a:t>
            </a:r>
            <a:r>
              <a:rPr sz="2100" spc="-4" dirty="0">
                <a:latin typeface="Calibri"/>
                <a:cs typeface="Calibri"/>
              </a:rPr>
              <a:t> </a:t>
            </a:r>
            <a:r>
              <a:rPr sz="2100" dirty="0">
                <a:latin typeface="Calibri"/>
                <a:cs typeface="Calibri"/>
              </a:rPr>
              <a:t>×</a:t>
            </a:r>
            <a:r>
              <a:rPr sz="2100" spc="-11" dirty="0">
                <a:latin typeface="Calibri"/>
                <a:cs typeface="Calibri"/>
              </a:rPr>
              <a:t> </a:t>
            </a:r>
            <a:r>
              <a:rPr sz="2100" spc="-19" dirty="0">
                <a:latin typeface="Calibri"/>
                <a:cs typeface="Calibri"/>
              </a:rPr>
              <a:t>P.</a:t>
            </a:r>
            <a:endParaRPr sz="2100">
              <a:latin typeface="Calibri"/>
              <a:cs typeface="Calibri"/>
            </a:endParaRPr>
          </a:p>
          <a:p>
            <a:pPr marL="180022" marR="3810" indent="-170497" algn="just">
              <a:lnSpc>
                <a:spcPts val="2273"/>
              </a:lnSpc>
              <a:spcBef>
                <a:spcPts val="769"/>
              </a:spcBef>
              <a:buFont typeface="Arial"/>
              <a:buChar char="•"/>
              <a:tabLst>
                <a:tab pos="180975" algn="l"/>
              </a:tabLst>
            </a:pPr>
            <a:r>
              <a:rPr sz="2100" dirty="0">
                <a:latin typeface="Calibri"/>
                <a:cs typeface="Calibri"/>
              </a:rPr>
              <a:t>When</a:t>
            </a:r>
            <a:r>
              <a:rPr sz="2100" spc="4" dirty="0">
                <a:latin typeface="Calibri"/>
                <a:cs typeface="Calibri"/>
              </a:rPr>
              <a:t> </a:t>
            </a:r>
            <a:r>
              <a:rPr sz="2100" dirty="0">
                <a:latin typeface="Calibri"/>
                <a:cs typeface="Calibri"/>
              </a:rPr>
              <a:t>new</a:t>
            </a:r>
            <a:r>
              <a:rPr sz="2100" spc="8" dirty="0">
                <a:latin typeface="Calibri"/>
                <a:cs typeface="Calibri"/>
              </a:rPr>
              <a:t> </a:t>
            </a:r>
            <a:r>
              <a:rPr sz="2100" dirty="0">
                <a:latin typeface="Calibri"/>
                <a:cs typeface="Calibri"/>
              </a:rPr>
              <a:t>permissions</a:t>
            </a:r>
            <a:r>
              <a:rPr sz="2100" spc="11" dirty="0">
                <a:latin typeface="Calibri"/>
                <a:cs typeface="Calibri"/>
              </a:rPr>
              <a:t> </a:t>
            </a:r>
            <a:r>
              <a:rPr sz="2100" dirty="0">
                <a:latin typeface="Calibri"/>
                <a:cs typeface="Calibri"/>
              </a:rPr>
              <a:t>are added, triplets are added</a:t>
            </a:r>
            <a:r>
              <a:rPr sz="2100" spc="8" dirty="0">
                <a:latin typeface="Calibri"/>
                <a:cs typeface="Calibri"/>
              </a:rPr>
              <a:t> </a:t>
            </a:r>
            <a:r>
              <a:rPr sz="2100" dirty="0">
                <a:latin typeface="Calibri"/>
                <a:cs typeface="Calibri"/>
              </a:rPr>
              <a:t>to</a:t>
            </a:r>
            <a:r>
              <a:rPr sz="2100" spc="15" dirty="0">
                <a:latin typeface="Calibri"/>
                <a:cs typeface="Calibri"/>
              </a:rPr>
              <a:t> </a:t>
            </a:r>
            <a:r>
              <a:rPr sz="2100" dirty="0">
                <a:latin typeface="Calibri"/>
                <a:cs typeface="Calibri"/>
              </a:rPr>
              <a:t>A;</a:t>
            </a:r>
            <a:r>
              <a:rPr sz="2100" spc="8" dirty="0">
                <a:latin typeface="Calibri"/>
                <a:cs typeface="Calibri"/>
              </a:rPr>
              <a:t> </a:t>
            </a:r>
            <a:r>
              <a:rPr sz="2100" dirty="0">
                <a:latin typeface="Calibri"/>
                <a:cs typeface="Calibri"/>
              </a:rPr>
              <a:t>when</a:t>
            </a:r>
            <a:r>
              <a:rPr sz="2100" spc="8" dirty="0">
                <a:latin typeface="Calibri"/>
                <a:cs typeface="Calibri"/>
              </a:rPr>
              <a:t> </a:t>
            </a:r>
            <a:r>
              <a:rPr sz="2100" spc="-15" dirty="0">
                <a:latin typeface="Calibri"/>
                <a:cs typeface="Calibri"/>
              </a:rPr>
              <a:t>they 	</a:t>
            </a:r>
            <a:r>
              <a:rPr sz="2100" dirty="0">
                <a:latin typeface="Calibri"/>
                <a:cs typeface="Calibri"/>
              </a:rPr>
              <a:t>are</a:t>
            </a:r>
            <a:r>
              <a:rPr sz="2100" spc="-60" dirty="0">
                <a:latin typeface="Calibri"/>
                <a:cs typeface="Calibri"/>
              </a:rPr>
              <a:t> </a:t>
            </a:r>
            <a:r>
              <a:rPr sz="2100" dirty="0">
                <a:latin typeface="Calibri"/>
                <a:cs typeface="Calibri"/>
              </a:rPr>
              <a:t>removed</a:t>
            </a:r>
            <a:r>
              <a:rPr sz="2100" spc="-34" dirty="0">
                <a:latin typeface="Calibri"/>
                <a:cs typeface="Calibri"/>
              </a:rPr>
              <a:t> </a:t>
            </a:r>
            <a:r>
              <a:rPr sz="2100" dirty="0">
                <a:latin typeface="Calibri"/>
                <a:cs typeface="Calibri"/>
              </a:rPr>
              <a:t>(revoked),</a:t>
            </a:r>
            <a:r>
              <a:rPr sz="2100" spc="-49" dirty="0">
                <a:latin typeface="Calibri"/>
                <a:cs typeface="Calibri"/>
              </a:rPr>
              <a:t> </a:t>
            </a:r>
            <a:r>
              <a:rPr sz="2100" dirty="0">
                <a:latin typeface="Calibri"/>
                <a:cs typeface="Calibri"/>
              </a:rPr>
              <a:t>triplets</a:t>
            </a:r>
            <a:r>
              <a:rPr sz="2100" spc="-34" dirty="0">
                <a:latin typeface="Calibri"/>
                <a:cs typeface="Calibri"/>
              </a:rPr>
              <a:t> </a:t>
            </a:r>
            <a:r>
              <a:rPr sz="2100" dirty="0">
                <a:latin typeface="Calibri"/>
                <a:cs typeface="Calibri"/>
              </a:rPr>
              <a:t>are</a:t>
            </a:r>
            <a:r>
              <a:rPr sz="2100" spc="-56" dirty="0">
                <a:latin typeface="Calibri"/>
                <a:cs typeface="Calibri"/>
              </a:rPr>
              <a:t> </a:t>
            </a:r>
            <a:r>
              <a:rPr sz="2100" spc="-8" dirty="0">
                <a:latin typeface="Calibri"/>
                <a:cs typeface="Calibri"/>
              </a:rPr>
              <a:t>deleted.</a:t>
            </a:r>
            <a:endParaRPr sz="21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41" dirty="0"/>
              <a:t> </a:t>
            </a:r>
            <a:r>
              <a:rPr lang="en-US" spc="-41" dirty="0"/>
              <a:t>C</a:t>
            </a:r>
            <a:r>
              <a:rPr dirty="0"/>
              <a:t>ontrol</a:t>
            </a:r>
            <a:r>
              <a:rPr spc="-34" dirty="0"/>
              <a:t> </a:t>
            </a:r>
            <a:r>
              <a:rPr dirty="0"/>
              <a:t>–</a:t>
            </a:r>
            <a:r>
              <a:rPr spc="-38" dirty="0"/>
              <a:t> </a:t>
            </a:r>
            <a:r>
              <a:rPr spc="-8" dirty="0"/>
              <a:t>Representation</a:t>
            </a:r>
          </a:p>
        </p:txBody>
      </p:sp>
      <p:graphicFrame>
        <p:nvGraphicFramePr>
          <p:cNvPr id="3" name="object 3"/>
          <p:cNvGraphicFramePr>
            <a:graphicFrameLocks noGrp="1"/>
          </p:cNvGraphicFramePr>
          <p:nvPr/>
        </p:nvGraphicFramePr>
        <p:xfrm>
          <a:off x="2037112" y="2887789"/>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10" dirty="0">
                          <a:latin typeface="Calibri"/>
                          <a:cs typeface="Calibri"/>
                        </a:rPr>
                        <a:t>parent</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687704" y="1344892"/>
            <a:ext cx="7766685" cy="1268327"/>
          </a:xfrm>
          <a:prstGeom prst="rect">
            <a:avLst/>
          </a:prstGeom>
        </p:spPr>
        <p:txBody>
          <a:bodyPr vert="horz" wrap="square" lIns="0" tIns="41433" rIns="0" bIns="0" rtlCol="0">
            <a:spAutoFit/>
          </a:bodyPr>
          <a:lstStyle/>
          <a:p>
            <a:pPr marL="180022" marR="3810" indent="-170497" algn="just">
              <a:lnSpc>
                <a:spcPct val="90000"/>
              </a:lnSpc>
              <a:spcBef>
                <a:spcPts val="326"/>
              </a:spcBef>
              <a:buFont typeface="Arial"/>
              <a:buChar char="•"/>
              <a:tabLst>
                <a:tab pos="180975" algn="l"/>
              </a:tabLst>
            </a:pPr>
            <a:r>
              <a:rPr sz="2100" dirty="0">
                <a:latin typeface="Calibri"/>
                <a:cs typeface="Calibri"/>
              </a:rPr>
              <a:t>An</a:t>
            </a:r>
            <a:r>
              <a:rPr sz="2100" spc="161" dirty="0">
                <a:latin typeface="Calibri"/>
                <a:cs typeface="Calibri"/>
              </a:rPr>
              <a:t> </a:t>
            </a:r>
            <a:r>
              <a:rPr sz="2100" dirty="0">
                <a:latin typeface="Calibri"/>
                <a:cs typeface="Calibri"/>
              </a:rPr>
              <a:t>access</a:t>
            </a:r>
            <a:r>
              <a:rPr sz="2100" spc="172" dirty="0">
                <a:latin typeface="Calibri"/>
                <a:cs typeface="Calibri"/>
              </a:rPr>
              <a:t> </a:t>
            </a:r>
            <a:r>
              <a:rPr sz="2100" dirty="0">
                <a:latin typeface="Calibri"/>
                <a:cs typeface="Calibri"/>
              </a:rPr>
              <a:t>control</a:t>
            </a:r>
            <a:r>
              <a:rPr sz="2100" spc="153" dirty="0">
                <a:latin typeface="Calibri"/>
                <a:cs typeface="Calibri"/>
              </a:rPr>
              <a:t> </a:t>
            </a:r>
            <a:r>
              <a:rPr sz="2100" dirty="0">
                <a:latin typeface="Calibri"/>
                <a:cs typeface="Calibri"/>
              </a:rPr>
              <a:t>matrix</a:t>
            </a:r>
            <a:r>
              <a:rPr sz="2100" spc="158" dirty="0">
                <a:latin typeface="Calibri"/>
                <a:cs typeface="Calibri"/>
              </a:rPr>
              <a:t> </a:t>
            </a:r>
            <a:r>
              <a:rPr sz="2100" dirty="0">
                <a:latin typeface="Calibri"/>
                <a:cs typeface="Calibri"/>
              </a:rPr>
              <a:t>is</a:t>
            </a:r>
            <a:r>
              <a:rPr sz="2100" spc="165" dirty="0">
                <a:latin typeface="Calibri"/>
                <a:cs typeface="Calibri"/>
              </a:rPr>
              <a:t> </a:t>
            </a:r>
            <a:r>
              <a:rPr sz="2100" dirty="0">
                <a:latin typeface="Calibri"/>
                <a:cs typeface="Calibri"/>
              </a:rPr>
              <a:t>a</a:t>
            </a:r>
            <a:r>
              <a:rPr sz="2100" spc="169" dirty="0">
                <a:latin typeface="Calibri"/>
                <a:cs typeface="Calibri"/>
              </a:rPr>
              <a:t> </a:t>
            </a:r>
            <a:r>
              <a:rPr sz="2100" dirty="0">
                <a:latin typeface="Calibri"/>
                <a:cs typeface="Calibri"/>
              </a:rPr>
              <a:t>matrix</a:t>
            </a:r>
            <a:r>
              <a:rPr sz="2100" spc="158" dirty="0">
                <a:latin typeface="Calibri"/>
                <a:cs typeface="Calibri"/>
              </a:rPr>
              <a:t> </a:t>
            </a:r>
            <a:r>
              <a:rPr sz="2100" dirty="0">
                <a:latin typeface="Calibri"/>
                <a:cs typeface="Calibri"/>
              </a:rPr>
              <a:t>(Ms,o)</a:t>
            </a:r>
            <a:r>
              <a:rPr sz="2100" spc="161" dirty="0">
                <a:latin typeface="Calibri"/>
                <a:cs typeface="Calibri"/>
              </a:rPr>
              <a:t> </a:t>
            </a:r>
            <a:r>
              <a:rPr sz="2100" dirty="0">
                <a:latin typeface="Calibri"/>
                <a:cs typeface="Calibri"/>
              </a:rPr>
              <a:t>whose</a:t>
            </a:r>
            <a:r>
              <a:rPr sz="2100" spc="158" dirty="0">
                <a:latin typeface="Calibri"/>
                <a:cs typeface="Calibri"/>
              </a:rPr>
              <a:t> </a:t>
            </a:r>
            <a:r>
              <a:rPr sz="2100" dirty="0">
                <a:latin typeface="Calibri"/>
                <a:cs typeface="Calibri"/>
              </a:rPr>
              <a:t>rows</a:t>
            </a:r>
            <a:r>
              <a:rPr sz="2100" spc="161" dirty="0">
                <a:latin typeface="Calibri"/>
                <a:cs typeface="Calibri"/>
              </a:rPr>
              <a:t> </a:t>
            </a:r>
            <a:r>
              <a:rPr sz="2100" dirty="0">
                <a:latin typeface="Calibri"/>
                <a:cs typeface="Calibri"/>
              </a:rPr>
              <a:t>are</a:t>
            </a:r>
            <a:r>
              <a:rPr sz="2100" spc="158" dirty="0">
                <a:latin typeface="Calibri"/>
                <a:cs typeface="Calibri"/>
              </a:rPr>
              <a:t> </a:t>
            </a:r>
            <a:r>
              <a:rPr sz="2100" spc="-8" dirty="0">
                <a:latin typeface="Calibri"/>
                <a:cs typeface="Calibri"/>
              </a:rPr>
              <a:t>subjects 	</a:t>
            </a:r>
            <a:r>
              <a:rPr sz="2100" dirty="0">
                <a:latin typeface="Calibri"/>
                <a:cs typeface="Calibri"/>
              </a:rPr>
              <a:t>and</a:t>
            </a:r>
            <a:r>
              <a:rPr sz="2100" spc="-19" dirty="0">
                <a:latin typeface="Calibri"/>
                <a:cs typeface="Calibri"/>
              </a:rPr>
              <a:t> </a:t>
            </a:r>
            <a:r>
              <a:rPr sz="2100" dirty="0">
                <a:latin typeface="Calibri"/>
                <a:cs typeface="Calibri"/>
              </a:rPr>
              <a:t>columns</a:t>
            </a:r>
            <a:r>
              <a:rPr sz="2100" spc="-15" dirty="0">
                <a:latin typeface="Calibri"/>
                <a:cs typeface="Calibri"/>
              </a:rPr>
              <a:t> </a:t>
            </a:r>
            <a:r>
              <a:rPr sz="2100" dirty="0">
                <a:latin typeface="Calibri"/>
                <a:cs typeface="Calibri"/>
              </a:rPr>
              <a:t>are</a:t>
            </a:r>
            <a:r>
              <a:rPr sz="2100" spc="-15" dirty="0">
                <a:latin typeface="Calibri"/>
                <a:cs typeface="Calibri"/>
              </a:rPr>
              <a:t> </a:t>
            </a:r>
            <a:r>
              <a:rPr sz="2100" dirty="0">
                <a:latin typeface="Calibri"/>
                <a:cs typeface="Calibri"/>
              </a:rPr>
              <a:t>objects.</a:t>
            </a:r>
            <a:r>
              <a:rPr sz="2100" spc="-15" dirty="0">
                <a:latin typeface="Calibri"/>
                <a:cs typeface="Calibri"/>
              </a:rPr>
              <a:t> </a:t>
            </a:r>
            <a:r>
              <a:rPr sz="2100" dirty="0">
                <a:latin typeface="Calibri"/>
                <a:cs typeface="Calibri"/>
              </a:rPr>
              <a:t>Element</a:t>
            </a:r>
            <a:r>
              <a:rPr sz="2100" spc="-15" dirty="0">
                <a:latin typeface="Calibri"/>
                <a:cs typeface="Calibri"/>
              </a:rPr>
              <a:t> </a:t>
            </a:r>
            <a:r>
              <a:rPr sz="2100" dirty="0">
                <a:latin typeface="Calibri"/>
                <a:cs typeface="Calibri"/>
              </a:rPr>
              <a:t>(Ms,o)</a:t>
            </a:r>
            <a:r>
              <a:rPr sz="2100" spc="-4" dirty="0">
                <a:latin typeface="Calibri"/>
                <a:cs typeface="Calibri"/>
              </a:rPr>
              <a:t> </a:t>
            </a:r>
            <a:r>
              <a:rPr sz="2100" dirty="0">
                <a:latin typeface="Cambria Math"/>
                <a:cs typeface="Cambria Math"/>
              </a:rPr>
              <a:t>⊆</a:t>
            </a:r>
            <a:r>
              <a:rPr sz="2100" spc="-4" dirty="0">
                <a:latin typeface="Cambria Math"/>
                <a:cs typeface="Cambria Math"/>
              </a:rPr>
              <a:t> </a:t>
            </a:r>
            <a:r>
              <a:rPr sz="2100" dirty="0">
                <a:latin typeface="Calibri"/>
                <a:cs typeface="Calibri"/>
              </a:rPr>
              <a:t>P</a:t>
            </a:r>
            <a:r>
              <a:rPr sz="2100" spc="-19"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set</a:t>
            </a:r>
            <a:r>
              <a:rPr sz="2100" spc="-15" dirty="0">
                <a:latin typeface="Calibri"/>
                <a:cs typeface="Calibri"/>
              </a:rPr>
              <a:t> </a:t>
            </a:r>
            <a:r>
              <a:rPr sz="2100" dirty="0">
                <a:latin typeface="Calibri"/>
                <a:cs typeface="Calibri"/>
              </a:rPr>
              <a:t>of</a:t>
            </a:r>
            <a:r>
              <a:rPr sz="2100" spc="-8" dirty="0">
                <a:latin typeface="Calibri"/>
                <a:cs typeface="Calibri"/>
              </a:rPr>
              <a:t> permissions 	</a:t>
            </a:r>
            <a:r>
              <a:rPr sz="2100" dirty="0">
                <a:latin typeface="Calibri"/>
                <a:cs typeface="Calibri"/>
              </a:rPr>
              <a:t>that</a:t>
            </a:r>
            <a:r>
              <a:rPr sz="2100" spc="-30" dirty="0">
                <a:latin typeface="Calibri"/>
                <a:cs typeface="Calibri"/>
              </a:rPr>
              <a:t> </a:t>
            </a:r>
            <a:r>
              <a:rPr sz="2100" dirty="0">
                <a:latin typeface="Calibri"/>
                <a:cs typeface="Calibri"/>
              </a:rPr>
              <a:t>subject</a:t>
            </a:r>
            <a:r>
              <a:rPr sz="2100" spc="-19" dirty="0">
                <a:latin typeface="Calibri"/>
                <a:cs typeface="Calibri"/>
              </a:rPr>
              <a:t> </a:t>
            </a:r>
            <a:r>
              <a:rPr sz="2100" b="1" dirty="0">
                <a:latin typeface="Calibri"/>
                <a:cs typeface="Calibri"/>
              </a:rPr>
              <a:t>S</a:t>
            </a:r>
            <a:r>
              <a:rPr sz="2100" b="1" spc="-30" dirty="0">
                <a:latin typeface="Calibri"/>
                <a:cs typeface="Calibri"/>
              </a:rPr>
              <a:t> </a:t>
            </a:r>
            <a:r>
              <a:rPr sz="2100" dirty="0">
                <a:latin typeface="Calibri"/>
                <a:cs typeface="Calibri"/>
              </a:rPr>
              <a:t>is</a:t>
            </a:r>
            <a:r>
              <a:rPr sz="2100" spc="-30" dirty="0">
                <a:latin typeface="Calibri"/>
                <a:cs typeface="Calibri"/>
              </a:rPr>
              <a:t> </a:t>
            </a:r>
            <a:r>
              <a:rPr sz="2100" dirty="0">
                <a:latin typeface="Calibri"/>
                <a:cs typeface="Calibri"/>
              </a:rPr>
              <a:t>authorized</a:t>
            </a:r>
            <a:r>
              <a:rPr sz="2100" spc="-26" dirty="0">
                <a:latin typeface="Calibri"/>
                <a:cs typeface="Calibri"/>
              </a:rPr>
              <a:t> </a:t>
            </a:r>
            <a:r>
              <a:rPr sz="2100" dirty="0">
                <a:latin typeface="Calibri"/>
                <a:cs typeface="Calibri"/>
              </a:rPr>
              <a:t>for</a:t>
            </a:r>
            <a:r>
              <a:rPr sz="2100" spc="-41" dirty="0">
                <a:latin typeface="Calibri"/>
                <a:cs typeface="Calibri"/>
              </a:rPr>
              <a:t> </a:t>
            </a:r>
            <a:r>
              <a:rPr sz="2100" dirty="0">
                <a:latin typeface="Calibri"/>
                <a:cs typeface="Calibri"/>
              </a:rPr>
              <a:t>object</a:t>
            </a:r>
            <a:r>
              <a:rPr sz="2100" spc="-23" dirty="0">
                <a:latin typeface="Calibri"/>
                <a:cs typeface="Calibri"/>
              </a:rPr>
              <a:t> </a:t>
            </a:r>
            <a:r>
              <a:rPr sz="2100" spc="-19" dirty="0">
                <a:latin typeface="Calibri"/>
                <a:cs typeface="Calibri"/>
              </a:rPr>
              <a:t>o.</a:t>
            </a:r>
            <a:endParaRPr sz="2100" dirty="0">
              <a:latin typeface="Calibri"/>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4" dirty="0"/>
              <a:t> </a:t>
            </a:r>
            <a:r>
              <a:rPr dirty="0"/>
              <a:t>Control</a:t>
            </a:r>
            <a:r>
              <a:rPr spc="-64" dirty="0"/>
              <a:t> </a:t>
            </a:r>
            <a:r>
              <a:rPr dirty="0"/>
              <a:t>Lists</a:t>
            </a:r>
            <a:r>
              <a:rPr spc="-64" dirty="0"/>
              <a:t> </a:t>
            </a:r>
            <a:r>
              <a:rPr spc="-8" dirty="0"/>
              <a:t>(ACL)</a:t>
            </a:r>
          </a:p>
        </p:txBody>
      </p:sp>
      <p:sp>
        <p:nvSpPr>
          <p:cNvPr id="3" name="object 3"/>
          <p:cNvSpPr txBox="1"/>
          <p:nvPr/>
        </p:nvSpPr>
        <p:spPr>
          <a:xfrm>
            <a:off x="687705" y="1347178"/>
            <a:ext cx="7767161" cy="915346"/>
          </a:xfrm>
          <a:prstGeom prst="rect">
            <a:avLst/>
          </a:prstGeom>
        </p:spPr>
        <p:txBody>
          <a:bodyPr vert="horz" wrap="square" lIns="0" tIns="42386" rIns="0" bIns="0" rtlCol="0">
            <a:spAutoFit/>
          </a:bodyPr>
          <a:lstStyle/>
          <a:p>
            <a:pPr marL="180022" marR="3810" indent="-170497" algn="just">
              <a:lnSpc>
                <a:spcPct val="89700"/>
              </a:lnSpc>
              <a:spcBef>
                <a:spcPts val="334"/>
              </a:spcBef>
              <a:buFont typeface="Arial"/>
              <a:buChar char="•"/>
              <a:tabLst>
                <a:tab pos="180975" algn="l"/>
              </a:tabLst>
            </a:pPr>
            <a:r>
              <a:rPr sz="2100" dirty="0">
                <a:latin typeface="Calibri"/>
                <a:cs typeface="Calibri"/>
              </a:rPr>
              <a:t>An</a:t>
            </a:r>
            <a:r>
              <a:rPr sz="2100" spc="349" dirty="0">
                <a:latin typeface="Calibri"/>
                <a:cs typeface="Calibri"/>
              </a:rPr>
              <a:t> </a:t>
            </a:r>
            <a:r>
              <a:rPr sz="2100" dirty="0">
                <a:latin typeface="Calibri"/>
                <a:cs typeface="Calibri"/>
              </a:rPr>
              <a:t>access</a:t>
            </a:r>
            <a:r>
              <a:rPr sz="2100" spc="356" dirty="0">
                <a:latin typeface="Calibri"/>
                <a:cs typeface="Calibri"/>
              </a:rPr>
              <a:t> </a:t>
            </a:r>
            <a:r>
              <a:rPr sz="2100" dirty="0">
                <a:latin typeface="Calibri"/>
                <a:cs typeface="Calibri"/>
              </a:rPr>
              <a:t>control</a:t>
            </a:r>
            <a:r>
              <a:rPr lang="en-US" sz="2100" spc="341" dirty="0">
                <a:latin typeface="Calibri"/>
                <a:cs typeface="Calibri"/>
              </a:rPr>
              <a:t> </a:t>
            </a:r>
            <a:r>
              <a:rPr sz="2100" dirty="0">
                <a:latin typeface="Calibri"/>
                <a:cs typeface="Calibri"/>
              </a:rPr>
              <a:t>list</a:t>
            </a:r>
            <a:r>
              <a:rPr sz="2100" spc="341" dirty="0">
                <a:latin typeface="Calibri"/>
                <a:cs typeface="Calibri"/>
              </a:rPr>
              <a:t> </a:t>
            </a:r>
            <a:r>
              <a:rPr sz="2100" dirty="0">
                <a:latin typeface="Calibri"/>
                <a:cs typeface="Calibri"/>
              </a:rPr>
              <a:t>is</a:t>
            </a:r>
            <a:r>
              <a:rPr sz="2100" spc="344" dirty="0">
                <a:latin typeface="Calibri"/>
                <a:cs typeface="Calibri"/>
              </a:rPr>
              <a:t> </a:t>
            </a:r>
            <a:r>
              <a:rPr sz="2100" dirty="0">
                <a:latin typeface="Calibri"/>
                <a:cs typeface="Calibri"/>
              </a:rPr>
              <a:t>a</a:t>
            </a:r>
            <a:r>
              <a:rPr sz="2100" spc="349" dirty="0">
                <a:latin typeface="Calibri"/>
                <a:cs typeface="Calibri"/>
              </a:rPr>
              <a:t> </a:t>
            </a:r>
            <a:r>
              <a:rPr sz="2100" dirty="0">
                <a:latin typeface="Calibri"/>
                <a:cs typeface="Calibri"/>
              </a:rPr>
              <a:t>set</a:t>
            </a:r>
            <a:r>
              <a:rPr sz="2100" spc="353" dirty="0">
                <a:latin typeface="Calibri"/>
                <a:cs typeface="Calibri"/>
              </a:rPr>
              <a:t> </a:t>
            </a:r>
            <a:r>
              <a:rPr sz="2100" dirty="0">
                <a:latin typeface="Calibri"/>
                <a:cs typeface="Calibri"/>
              </a:rPr>
              <a:t>{Ao</a:t>
            </a:r>
            <a:r>
              <a:rPr sz="2100" spc="344" dirty="0">
                <a:latin typeface="Calibri"/>
                <a:cs typeface="Calibri"/>
              </a:rPr>
              <a:t> </a:t>
            </a:r>
            <a:r>
              <a:rPr sz="2100" dirty="0">
                <a:latin typeface="Calibri"/>
                <a:cs typeface="Calibri"/>
              </a:rPr>
              <a:t>|</a:t>
            </a:r>
            <a:r>
              <a:rPr sz="2100" spc="344" dirty="0">
                <a:latin typeface="Calibri"/>
                <a:cs typeface="Calibri"/>
              </a:rPr>
              <a:t> </a:t>
            </a:r>
            <a:r>
              <a:rPr sz="2100" dirty="0">
                <a:latin typeface="Calibri"/>
                <a:cs typeface="Calibri"/>
              </a:rPr>
              <a:t>o</a:t>
            </a:r>
            <a:r>
              <a:rPr sz="2100" spc="353" dirty="0">
                <a:latin typeface="Calibri"/>
                <a:cs typeface="Calibri"/>
              </a:rPr>
              <a:t> </a:t>
            </a:r>
            <a:r>
              <a:rPr sz="2100" dirty="0">
                <a:latin typeface="Cambria Math"/>
                <a:cs typeface="Cambria Math"/>
              </a:rPr>
              <a:t>∈</a:t>
            </a:r>
            <a:r>
              <a:rPr sz="2100" spc="349" dirty="0">
                <a:latin typeface="Cambria Math"/>
                <a:cs typeface="Cambria Math"/>
              </a:rPr>
              <a:t> </a:t>
            </a:r>
            <a:r>
              <a:rPr sz="2100" dirty="0">
                <a:latin typeface="Calibri"/>
                <a:cs typeface="Calibri"/>
              </a:rPr>
              <a:t>O},</a:t>
            </a:r>
            <a:r>
              <a:rPr sz="2100" spc="344" dirty="0">
                <a:latin typeface="Calibri"/>
                <a:cs typeface="Calibri"/>
              </a:rPr>
              <a:t> </a:t>
            </a:r>
            <a:r>
              <a:rPr sz="2100" dirty="0">
                <a:latin typeface="Calibri"/>
                <a:cs typeface="Calibri"/>
              </a:rPr>
              <a:t>one</a:t>
            </a:r>
            <a:r>
              <a:rPr sz="2100" spc="338" dirty="0">
                <a:latin typeface="Calibri"/>
                <a:cs typeface="Calibri"/>
              </a:rPr>
              <a:t> </a:t>
            </a:r>
            <a:r>
              <a:rPr sz="2100" dirty="0">
                <a:latin typeface="Calibri"/>
                <a:cs typeface="Calibri"/>
              </a:rPr>
              <a:t>element</a:t>
            </a:r>
            <a:r>
              <a:rPr sz="2100" spc="360" dirty="0">
                <a:latin typeface="Calibri"/>
                <a:cs typeface="Calibri"/>
              </a:rPr>
              <a:t> </a:t>
            </a:r>
            <a:r>
              <a:rPr sz="2100" dirty="0">
                <a:latin typeface="Calibri"/>
                <a:cs typeface="Calibri"/>
              </a:rPr>
              <a:t>for</a:t>
            </a:r>
            <a:r>
              <a:rPr sz="2100" spc="341" dirty="0">
                <a:latin typeface="Calibri"/>
                <a:cs typeface="Calibri"/>
              </a:rPr>
              <a:t> </a:t>
            </a:r>
            <a:r>
              <a:rPr sz="2100" spc="-15" dirty="0">
                <a:latin typeface="Calibri"/>
                <a:cs typeface="Calibri"/>
              </a:rPr>
              <a:t>each 	</a:t>
            </a:r>
            <a:r>
              <a:rPr sz="2100" b="1" dirty="0">
                <a:latin typeface="Calibri"/>
                <a:cs typeface="Calibri"/>
              </a:rPr>
              <a:t>object</a:t>
            </a:r>
            <a:r>
              <a:rPr sz="2100" dirty="0">
                <a:latin typeface="Calibri"/>
                <a:cs typeface="Calibri"/>
              </a:rPr>
              <a:t>.</a:t>
            </a:r>
            <a:r>
              <a:rPr sz="2100" spc="113" dirty="0">
                <a:latin typeface="Calibri"/>
                <a:cs typeface="Calibri"/>
              </a:rPr>
              <a:t> </a:t>
            </a:r>
            <a:r>
              <a:rPr sz="2100" dirty="0">
                <a:latin typeface="Calibri"/>
                <a:cs typeface="Calibri"/>
              </a:rPr>
              <a:t>The</a:t>
            </a:r>
            <a:r>
              <a:rPr sz="2100" spc="113" dirty="0">
                <a:latin typeface="Calibri"/>
                <a:cs typeface="Calibri"/>
              </a:rPr>
              <a:t> </a:t>
            </a:r>
            <a:r>
              <a:rPr sz="2100" dirty="0">
                <a:latin typeface="Calibri"/>
                <a:cs typeface="Calibri"/>
              </a:rPr>
              <a:t>elements</a:t>
            </a:r>
            <a:r>
              <a:rPr sz="2100" spc="109" dirty="0">
                <a:latin typeface="Calibri"/>
                <a:cs typeface="Calibri"/>
              </a:rPr>
              <a:t> </a:t>
            </a:r>
            <a:r>
              <a:rPr sz="2100" dirty="0">
                <a:latin typeface="Calibri"/>
                <a:cs typeface="Calibri"/>
              </a:rPr>
              <a:t>of</a:t>
            </a:r>
            <a:r>
              <a:rPr sz="2100" spc="113" dirty="0">
                <a:latin typeface="Calibri"/>
                <a:cs typeface="Calibri"/>
              </a:rPr>
              <a:t> </a:t>
            </a:r>
            <a:r>
              <a:rPr sz="2100" dirty="0">
                <a:latin typeface="Calibri"/>
                <a:cs typeface="Calibri"/>
              </a:rPr>
              <a:t>the</a:t>
            </a:r>
            <a:r>
              <a:rPr sz="2100" spc="109" dirty="0">
                <a:latin typeface="Calibri"/>
                <a:cs typeface="Calibri"/>
              </a:rPr>
              <a:t> </a:t>
            </a:r>
            <a:r>
              <a:rPr sz="2100" dirty="0">
                <a:latin typeface="Calibri"/>
                <a:cs typeface="Calibri"/>
              </a:rPr>
              <a:t>list</a:t>
            </a:r>
            <a:r>
              <a:rPr sz="2100" spc="113" dirty="0">
                <a:latin typeface="Calibri"/>
                <a:cs typeface="Calibri"/>
              </a:rPr>
              <a:t> </a:t>
            </a:r>
            <a:r>
              <a:rPr sz="2100" dirty="0">
                <a:latin typeface="Calibri"/>
                <a:cs typeface="Calibri"/>
              </a:rPr>
              <a:t>are</a:t>
            </a:r>
            <a:r>
              <a:rPr sz="2100" spc="113" dirty="0">
                <a:latin typeface="Calibri"/>
                <a:cs typeface="Calibri"/>
              </a:rPr>
              <a:t> </a:t>
            </a:r>
            <a:r>
              <a:rPr sz="2100" dirty="0">
                <a:latin typeface="Calibri"/>
                <a:cs typeface="Calibri"/>
              </a:rPr>
              <a:t>the</a:t>
            </a:r>
            <a:r>
              <a:rPr sz="2100" spc="113" dirty="0">
                <a:latin typeface="Calibri"/>
                <a:cs typeface="Calibri"/>
              </a:rPr>
              <a:t> </a:t>
            </a:r>
            <a:r>
              <a:rPr sz="2100" dirty="0">
                <a:latin typeface="Calibri"/>
                <a:cs typeface="Calibri"/>
              </a:rPr>
              <a:t>pairs</a:t>
            </a:r>
            <a:r>
              <a:rPr sz="2100" spc="116" dirty="0">
                <a:latin typeface="Calibri"/>
                <a:cs typeface="Calibri"/>
              </a:rPr>
              <a:t> </a:t>
            </a:r>
            <a:r>
              <a:rPr sz="2100" dirty="0">
                <a:latin typeface="Calibri"/>
                <a:cs typeface="Calibri"/>
              </a:rPr>
              <a:t>(s,</a:t>
            </a:r>
            <a:r>
              <a:rPr sz="2100" spc="120" dirty="0">
                <a:latin typeface="Calibri"/>
                <a:cs typeface="Calibri"/>
              </a:rPr>
              <a:t> </a:t>
            </a:r>
            <a:r>
              <a:rPr sz="2100" dirty="0">
                <a:latin typeface="Calibri"/>
                <a:cs typeface="Calibri"/>
              </a:rPr>
              <a:t>p)</a:t>
            </a:r>
            <a:r>
              <a:rPr sz="2100" spc="120" dirty="0">
                <a:latin typeface="Calibri"/>
                <a:cs typeface="Calibri"/>
              </a:rPr>
              <a:t> </a:t>
            </a:r>
            <a:r>
              <a:rPr sz="2100" dirty="0">
                <a:latin typeface="Calibri"/>
                <a:cs typeface="Calibri"/>
              </a:rPr>
              <a:t>of</a:t>
            </a:r>
            <a:r>
              <a:rPr sz="2100" spc="109" dirty="0">
                <a:latin typeface="Calibri"/>
                <a:cs typeface="Calibri"/>
              </a:rPr>
              <a:t> </a:t>
            </a:r>
            <a:r>
              <a:rPr sz="2100" b="1" dirty="0">
                <a:latin typeface="Calibri"/>
                <a:cs typeface="Calibri"/>
              </a:rPr>
              <a:t>subjects</a:t>
            </a:r>
            <a:r>
              <a:rPr sz="2100" b="1" spc="120" dirty="0">
                <a:latin typeface="Calibri"/>
                <a:cs typeface="Calibri"/>
              </a:rPr>
              <a:t> </a:t>
            </a:r>
            <a:r>
              <a:rPr sz="2100" dirty="0">
                <a:latin typeface="Calibri"/>
                <a:cs typeface="Calibri"/>
              </a:rPr>
              <a:t>s</a:t>
            </a:r>
            <a:r>
              <a:rPr sz="2100" spc="113" dirty="0">
                <a:latin typeface="Calibri"/>
                <a:cs typeface="Calibri"/>
              </a:rPr>
              <a:t> </a:t>
            </a:r>
            <a:r>
              <a:rPr sz="2100" spc="-19" dirty="0">
                <a:latin typeface="Calibri"/>
                <a:cs typeface="Calibri"/>
              </a:rPr>
              <a:t>who 	</a:t>
            </a:r>
            <a:r>
              <a:rPr sz="2100" dirty="0">
                <a:latin typeface="Calibri"/>
                <a:cs typeface="Calibri"/>
              </a:rPr>
              <a:t>have</a:t>
            </a:r>
            <a:r>
              <a:rPr sz="2100" spc="-53" dirty="0">
                <a:latin typeface="Calibri"/>
                <a:cs typeface="Calibri"/>
              </a:rPr>
              <a:t> </a:t>
            </a:r>
            <a:r>
              <a:rPr sz="2100" b="1" dirty="0">
                <a:latin typeface="Calibri"/>
                <a:cs typeface="Calibri"/>
              </a:rPr>
              <a:t>permission</a:t>
            </a:r>
            <a:r>
              <a:rPr sz="2100" b="1" spc="-38" dirty="0">
                <a:latin typeface="Calibri"/>
                <a:cs typeface="Calibri"/>
              </a:rPr>
              <a:t> </a:t>
            </a:r>
            <a:r>
              <a:rPr sz="2100" dirty="0">
                <a:latin typeface="Calibri"/>
                <a:cs typeface="Calibri"/>
              </a:rPr>
              <a:t>p</a:t>
            </a:r>
            <a:r>
              <a:rPr sz="2100" spc="-34" dirty="0">
                <a:latin typeface="Calibri"/>
                <a:cs typeface="Calibri"/>
              </a:rPr>
              <a:t> </a:t>
            </a:r>
            <a:r>
              <a:rPr sz="2100" dirty="0">
                <a:latin typeface="Calibri"/>
                <a:cs typeface="Calibri"/>
              </a:rPr>
              <a:t>to</a:t>
            </a:r>
            <a:r>
              <a:rPr sz="2100" spc="-38" dirty="0">
                <a:latin typeface="Calibri"/>
                <a:cs typeface="Calibri"/>
              </a:rPr>
              <a:t> </a:t>
            </a:r>
            <a:r>
              <a:rPr sz="2100" dirty="0">
                <a:latin typeface="Calibri"/>
                <a:cs typeface="Calibri"/>
              </a:rPr>
              <a:t>that</a:t>
            </a:r>
            <a:r>
              <a:rPr sz="2100" spc="-30" dirty="0">
                <a:latin typeface="Calibri"/>
                <a:cs typeface="Calibri"/>
              </a:rPr>
              <a:t> </a:t>
            </a:r>
            <a:r>
              <a:rPr sz="2100" spc="-8" dirty="0">
                <a:latin typeface="Calibri"/>
                <a:cs typeface="Calibri"/>
              </a:rPr>
              <a:t>object.</a:t>
            </a:r>
            <a:endParaRPr sz="2100" dirty="0">
              <a:latin typeface="Calibri"/>
              <a:cs typeface="Calibri"/>
            </a:endParaRPr>
          </a:p>
        </p:txBody>
      </p:sp>
      <p:graphicFrame>
        <p:nvGraphicFramePr>
          <p:cNvPr id="4" name="object 4"/>
          <p:cNvGraphicFramePr>
            <a:graphicFrameLocks noGrp="1"/>
          </p:cNvGraphicFramePr>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sz="1400" spc="-10" dirty="0">
                          <a:latin typeface="Calibri"/>
                          <a:cs typeface="Calibri"/>
                        </a:rPr>
                        <a:t>parent</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Capabilities</a:t>
            </a:r>
          </a:p>
        </p:txBody>
      </p:sp>
      <p:sp>
        <p:nvSpPr>
          <p:cNvPr id="3" name="object 3"/>
          <p:cNvSpPr txBox="1"/>
          <p:nvPr/>
        </p:nvSpPr>
        <p:spPr>
          <a:xfrm>
            <a:off x="687705" y="1344892"/>
            <a:ext cx="5503544" cy="2763608"/>
          </a:xfrm>
          <a:prstGeom prst="rect">
            <a:avLst/>
          </a:prstGeom>
        </p:spPr>
        <p:txBody>
          <a:bodyPr vert="horz" wrap="square" lIns="0" tIns="41433" rIns="0" bIns="0" rtlCol="0">
            <a:spAutoFit/>
          </a:bodyPr>
          <a:lstStyle/>
          <a:p>
            <a:pPr marL="180022" marR="3810" indent="-170497" algn="just">
              <a:lnSpc>
                <a:spcPct val="90000"/>
              </a:lnSpc>
              <a:spcBef>
                <a:spcPts val="326"/>
              </a:spcBef>
              <a:buFont typeface="Arial"/>
              <a:buChar char="•"/>
              <a:tabLst>
                <a:tab pos="180975" algn="l"/>
              </a:tabLst>
            </a:pPr>
            <a:r>
              <a:rPr sz="2100" dirty="0">
                <a:latin typeface="Calibri"/>
                <a:cs typeface="Calibri"/>
              </a:rPr>
              <a:t>Storing</a:t>
            </a:r>
            <a:r>
              <a:rPr sz="2100" spc="64" dirty="0">
                <a:latin typeface="Calibri"/>
                <a:cs typeface="Calibri"/>
              </a:rPr>
              <a:t> </a:t>
            </a:r>
            <a:r>
              <a:rPr sz="2100" dirty="0">
                <a:latin typeface="Calibri"/>
                <a:cs typeface="Calibri"/>
              </a:rPr>
              <a:t>capabilities</a:t>
            </a:r>
            <a:r>
              <a:rPr sz="2100" spc="75" dirty="0">
                <a:latin typeface="Calibri"/>
                <a:cs typeface="Calibri"/>
              </a:rPr>
              <a:t> </a:t>
            </a:r>
            <a:r>
              <a:rPr sz="2100" dirty="0">
                <a:latin typeface="Calibri"/>
                <a:cs typeface="Calibri"/>
              </a:rPr>
              <a:t>means</a:t>
            </a:r>
            <a:r>
              <a:rPr sz="2100" spc="64" dirty="0">
                <a:latin typeface="Calibri"/>
                <a:cs typeface="Calibri"/>
              </a:rPr>
              <a:t> </a:t>
            </a:r>
            <a:r>
              <a:rPr sz="2100" dirty="0">
                <a:latin typeface="Calibri"/>
                <a:cs typeface="Calibri"/>
              </a:rPr>
              <a:t>giving</a:t>
            </a:r>
            <a:r>
              <a:rPr sz="2100" spc="71" dirty="0">
                <a:latin typeface="Calibri"/>
                <a:cs typeface="Calibri"/>
              </a:rPr>
              <a:t> </a:t>
            </a:r>
            <a:r>
              <a:rPr sz="2100" dirty="0">
                <a:latin typeface="Calibri"/>
                <a:cs typeface="Calibri"/>
              </a:rPr>
              <a:t>to</a:t>
            </a:r>
            <a:r>
              <a:rPr sz="2100" spc="75" dirty="0">
                <a:latin typeface="Calibri"/>
                <a:cs typeface="Calibri"/>
              </a:rPr>
              <a:t> </a:t>
            </a:r>
            <a:r>
              <a:rPr sz="2100" dirty="0">
                <a:latin typeface="Calibri"/>
                <a:cs typeface="Calibri"/>
              </a:rPr>
              <a:t>each</a:t>
            </a:r>
            <a:r>
              <a:rPr sz="2100" spc="75" dirty="0">
                <a:latin typeface="Calibri"/>
                <a:cs typeface="Calibri"/>
              </a:rPr>
              <a:t> </a:t>
            </a:r>
            <a:r>
              <a:rPr sz="2100" spc="-8" dirty="0">
                <a:latin typeface="Calibri"/>
                <a:cs typeface="Calibri"/>
              </a:rPr>
              <a:t>subject 	</a:t>
            </a:r>
            <a:r>
              <a:rPr sz="2100" dirty="0">
                <a:latin typeface="Calibri"/>
                <a:cs typeface="Calibri"/>
              </a:rPr>
              <a:t>tokens</a:t>
            </a:r>
            <a:r>
              <a:rPr sz="2100" spc="229" dirty="0">
                <a:latin typeface="Calibri"/>
                <a:cs typeface="Calibri"/>
              </a:rPr>
              <a:t>   </a:t>
            </a:r>
            <a:r>
              <a:rPr sz="2100" dirty="0">
                <a:latin typeface="Calibri"/>
                <a:cs typeface="Calibri"/>
              </a:rPr>
              <a:t>which</a:t>
            </a:r>
            <a:r>
              <a:rPr sz="2100" spc="233" dirty="0">
                <a:latin typeface="Calibri"/>
                <a:cs typeface="Calibri"/>
              </a:rPr>
              <a:t>   </a:t>
            </a:r>
            <a:r>
              <a:rPr sz="2100" dirty="0">
                <a:latin typeface="Calibri"/>
                <a:cs typeface="Calibri"/>
              </a:rPr>
              <a:t>give</a:t>
            </a:r>
            <a:r>
              <a:rPr sz="2100" spc="229" dirty="0">
                <a:latin typeface="Calibri"/>
                <a:cs typeface="Calibri"/>
              </a:rPr>
              <a:t>   </a:t>
            </a:r>
            <a:r>
              <a:rPr sz="2100" dirty="0">
                <a:latin typeface="Calibri"/>
                <a:cs typeface="Calibri"/>
              </a:rPr>
              <a:t>them</a:t>
            </a:r>
            <a:r>
              <a:rPr sz="2100" spc="229" dirty="0">
                <a:latin typeface="Calibri"/>
                <a:cs typeface="Calibri"/>
              </a:rPr>
              <a:t>   </a:t>
            </a:r>
            <a:r>
              <a:rPr sz="2100" dirty="0">
                <a:latin typeface="Calibri"/>
                <a:cs typeface="Calibri"/>
              </a:rPr>
              <a:t>access</a:t>
            </a:r>
            <a:r>
              <a:rPr sz="2100" spc="233" dirty="0">
                <a:latin typeface="Calibri"/>
                <a:cs typeface="Calibri"/>
              </a:rPr>
              <a:t>   </a:t>
            </a:r>
            <a:r>
              <a:rPr sz="2100" dirty="0">
                <a:latin typeface="Calibri"/>
                <a:cs typeface="Calibri"/>
              </a:rPr>
              <a:t>to</a:t>
            </a:r>
            <a:r>
              <a:rPr sz="2100" spc="233" dirty="0">
                <a:latin typeface="Calibri"/>
                <a:cs typeface="Calibri"/>
              </a:rPr>
              <a:t>   </a:t>
            </a:r>
            <a:r>
              <a:rPr sz="2100" spc="-19" dirty="0">
                <a:latin typeface="Calibri"/>
                <a:cs typeface="Calibri"/>
              </a:rPr>
              <a:t>the 	</a:t>
            </a:r>
            <a:r>
              <a:rPr sz="2100" dirty="0">
                <a:latin typeface="Calibri"/>
                <a:cs typeface="Calibri"/>
              </a:rPr>
              <a:t>permissions</a:t>
            </a:r>
            <a:r>
              <a:rPr sz="2100" spc="-19" dirty="0">
                <a:latin typeface="Calibri"/>
                <a:cs typeface="Calibri"/>
              </a:rPr>
              <a:t> </a:t>
            </a:r>
            <a:r>
              <a:rPr sz="2100" dirty="0">
                <a:latin typeface="Calibri"/>
                <a:cs typeface="Calibri"/>
              </a:rPr>
              <a:t>they</a:t>
            </a:r>
            <a:r>
              <a:rPr sz="2100" spc="-41" dirty="0">
                <a:latin typeface="Calibri"/>
                <a:cs typeface="Calibri"/>
              </a:rPr>
              <a:t> </a:t>
            </a:r>
            <a:r>
              <a:rPr sz="2100" dirty="0">
                <a:latin typeface="Calibri"/>
                <a:cs typeface="Calibri"/>
              </a:rPr>
              <a:t>are</a:t>
            </a:r>
            <a:r>
              <a:rPr sz="2100" spc="-41" dirty="0">
                <a:latin typeface="Calibri"/>
                <a:cs typeface="Calibri"/>
              </a:rPr>
              <a:t> </a:t>
            </a:r>
            <a:r>
              <a:rPr sz="2100" spc="-8" dirty="0">
                <a:latin typeface="Calibri"/>
                <a:cs typeface="Calibri"/>
              </a:rPr>
              <a:t>entitled.</a:t>
            </a:r>
            <a:endParaRPr sz="2100">
              <a:latin typeface="Calibri"/>
              <a:cs typeface="Calibri"/>
            </a:endParaRPr>
          </a:p>
          <a:p>
            <a:pPr>
              <a:spcBef>
                <a:spcPts val="45"/>
              </a:spcBef>
            </a:pPr>
            <a:endParaRPr sz="2100">
              <a:latin typeface="Calibri"/>
              <a:cs typeface="Calibri"/>
            </a:endParaRPr>
          </a:p>
          <a:p>
            <a:pPr marL="9525"/>
            <a:r>
              <a:rPr sz="1650" dirty="0">
                <a:solidFill>
                  <a:srgbClr val="AF0040"/>
                </a:solidFill>
                <a:latin typeface="Consolas"/>
                <a:cs typeface="Consolas"/>
              </a:rPr>
              <a:t>int</a:t>
            </a:r>
            <a:r>
              <a:rPr sz="1650" spc="-53" dirty="0">
                <a:solidFill>
                  <a:srgbClr val="AF0040"/>
                </a:solidFill>
                <a:latin typeface="Consolas"/>
                <a:cs typeface="Consolas"/>
              </a:rPr>
              <a:t> </a:t>
            </a:r>
            <a:r>
              <a:rPr sz="1650" dirty="0">
                <a:latin typeface="Consolas"/>
                <a:cs typeface="Consolas"/>
              </a:rPr>
              <a:t>fd</a:t>
            </a:r>
            <a:r>
              <a:rPr sz="1650" spc="-53" dirty="0">
                <a:latin typeface="Consolas"/>
                <a:cs typeface="Consolas"/>
              </a:rPr>
              <a:t> </a:t>
            </a:r>
            <a:r>
              <a:rPr sz="1650" dirty="0">
                <a:solidFill>
                  <a:srgbClr val="666666"/>
                </a:solidFill>
                <a:latin typeface="Consolas"/>
                <a:cs typeface="Consolas"/>
              </a:rPr>
              <a:t>=</a:t>
            </a:r>
            <a:r>
              <a:rPr sz="1650" spc="-53" dirty="0">
                <a:solidFill>
                  <a:srgbClr val="666666"/>
                </a:solidFill>
                <a:latin typeface="Consolas"/>
                <a:cs typeface="Consolas"/>
              </a:rPr>
              <a:t> </a:t>
            </a:r>
            <a:r>
              <a:rPr sz="1650" dirty="0">
                <a:latin typeface="Consolas"/>
                <a:cs typeface="Consolas"/>
              </a:rPr>
              <a:t>open(</a:t>
            </a:r>
            <a:r>
              <a:rPr sz="1650" dirty="0">
                <a:solidFill>
                  <a:srgbClr val="B92020"/>
                </a:solidFill>
                <a:latin typeface="Consolas"/>
                <a:cs typeface="Consolas"/>
              </a:rPr>
              <a:t>"/etc/passwd"</a:t>
            </a:r>
            <a:r>
              <a:rPr sz="1650" dirty="0">
                <a:latin typeface="Consolas"/>
                <a:cs typeface="Consolas"/>
              </a:rPr>
              <a:t>,</a:t>
            </a:r>
            <a:r>
              <a:rPr sz="1650" spc="-53" dirty="0">
                <a:latin typeface="Consolas"/>
                <a:cs typeface="Consolas"/>
              </a:rPr>
              <a:t> </a:t>
            </a:r>
            <a:r>
              <a:rPr sz="1650" spc="-8" dirty="0">
                <a:latin typeface="Consolas"/>
                <a:cs typeface="Consolas"/>
              </a:rPr>
              <a:t>O_RDWR);</a:t>
            </a:r>
            <a:endParaRPr sz="1650">
              <a:latin typeface="Consolas"/>
              <a:cs typeface="Consolas"/>
            </a:endParaRPr>
          </a:p>
          <a:p>
            <a:pPr marL="9525">
              <a:spcBef>
                <a:spcPts val="495"/>
              </a:spcBef>
            </a:pPr>
            <a:r>
              <a:rPr sz="1650" i="1" dirty="0">
                <a:latin typeface="Calibri"/>
                <a:cs typeface="Calibri"/>
              </a:rPr>
              <a:t>=&gt;</a:t>
            </a:r>
            <a:r>
              <a:rPr sz="1650" i="1" spc="-15" dirty="0">
                <a:latin typeface="Calibri"/>
                <a:cs typeface="Calibri"/>
              </a:rPr>
              <a:t> </a:t>
            </a:r>
            <a:r>
              <a:rPr sz="1650" i="1" dirty="0">
                <a:latin typeface="Calibri"/>
                <a:cs typeface="Calibri"/>
              </a:rPr>
              <a:t>fork()</a:t>
            </a:r>
            <a:r>
              <a:rPr sz="1650" i="1" spc="-23" dirty="0">
                <a:latin typeface="Calibri"/>
                <a:cs typeface="Calibri"/>
              </a:rPr>
              <a:t> </a:t>
            </a:r>
            <a:r>
              <a:rPr sz="1650" i="1" dirty="0">
                <a:latin typeface="Calibri"/>
                <a:cs typeface="Calibri"/>
              </a:rPr>
              <a:t>+</a:t>
            </a:r>
            <a:r>
              <a:rPr sz="1650" i="1" spc="-26" dirty="0">
                <a:latin typeface="Calibri"/>
                <a:cs typeface="Calibri"/>
              </a:rPr>
              <a:t> </a:t>
            </a:r>
            <a:r>
              <a:rPr sz="1650" i="1" dirty="0">
                <a:latin typeface="Calibri"/>
                <a:cs typeface="Calibri"/>
              </a:rPr>
              <a:t>exec(),</a:t>
            </a:r>
            <a:r>
              <a:rPr sz="1650" i="1" spc="-8" dirty="0">
                <a:latin typeface="Calibri"/>
                <a:cs typeface="Calibri"/>
              </a:rPr>
              <a:t> </a:t>
            </a:r>
            <a:r>
              <a:rPr sz="1650" i="1" dirty="0">
                <a:latin typeface="Calibri"/>
                <a:cs typeface="Calibri"/>
              </a:rPr>
              <a:t>new</a:t>
            </a:r>
            <a:r>
              <a:rPr sz="1650" i="1" spc="-15" dirty="0">
                <a:latin typeface="Calibri"/>
                <a:cs typeface="Calibri"/>
              </a:rPr>
              <a:t> </a:t>
            </a:r>
            <a:r>
              <a:rPr sz="1650" i="1" dirty="0">
                <a:latin typeface="Calibri"/>
                <a:cs typeface="Calibri"/>
              </a:rPr>
              <a:t>process</a:t>
            </a:r>
            <a:r>
              <a:rPr sz="1650" i="1" spc="-41" dirty="0">
                <a:latin typeface="Calibri"/>
                <a:cs typeface="Calibri"/>
              </a:rPr>
              <a:t> </a:t>
            </a:r>
            <a:r>
              <a:rPr sz="1650" i="1" dirty="0">
                <a:latin typeface="Calibri"/>
                <a:cs typeface="Calibri"/>
              </a:rPr>
              <a:t>inherits</a:t>
            </a:r>
            <a:r>
              <a:rPr sz="1650" i="1" spc="-30" dirty="0">
                <a:latin typeface="Calibri"/>
                <a:cs typeface="Calibri"/>
              </a:rPr>
              <a:t> </a:t>
            </a:r>
            <a:r>
              <a:rPr sz="1650" i="1" dirty="0">
                <a:latin typeface="Calibri"/>
                <a:cs typeface="Calibri"/>
              </a:rPr>
              <a:t>fd</a:t>
            </a:r>
            <a:r>
              <a:rPr sz="1650" i="1" spc="-19" dirty="0">
                <a:latin typeface="Calibri"/>
                <a:cs typeface="Calibri"/>
              </a:rPr>
              <a:t> </a:t>
            </a:r>
            <a:r>
              <a:rPr sz="1650" i="1" dirty="0">
                <a:latin typeface="Calibri"/>
                <a:cs typeface="Calibri"/>
              </a:rPr>
              <a:t>(the</a:t>
            </a:r>
            <a:r>
              <a:rPr sz="1650" i="1" spc="-23" dirty="0">
                <a:latin typeface="Calibri"/>
                <a:cs typeface="Calibri"/>
              </a:rPr>
              <a:t> </a:t>
            </a:r>
            <a:r>
              <a:rPr sz="1650" i="1" spc="-8" dirty="0">
                <a:latin typeface="Calibri"/>
                <a:cs typeface="Calibri"/>
              </a:rPr>
              <a:t>authorization</a:t>
            </a:r>
            <a:endParaRPr sz="1650">
              <a:latin typeface="Calibri"/>
              <a:cs typeface="Calibri"/>
            </a:endParaRPr>
          </a:p>
          <a:p>
            <a:pPr marL="9525">
              <a:spcBef>
                <a:spcPts val="495"/>
              </a:spcBef>
            </a:pPr>
            <a:r>
              <a:rPr sz="1650" i="1" spc="-8" dirty="0">
                <a:latin typeface="Calibri"/>
                <a:cs typeface="Calibri"/>
              </a:rPr>
              <a:t>“token”)</a:t>
            </a:r>
            <a:endParaRPr sz="1650">
              <a:latin typeface="Calibri"/>
              <a:cs typeface="Calibri"/>
            </a:endParaRPr>
          </a:p>
          <a:p>
            <a:pPr>
              <a:spcBef>
                <a:spcPts val="960"/>
              </a:spcBef>
            </a:pPr>
            <a:endParaRPr sz="1650">
              <a:latin typeface="Calibri"/>
              <a:cs typeface="Calibri"/>
            </a:endParaRPr>
          </a:p>
          <a:p>
            <a:pPr marL="75724" algn="just"/>
            <a:r>
              <a:rPr sz="1650" dirty="0"/>
              <a:t>-</a:t>
            </a:r>
            <a:r>
              <a:rPr sz="1650" spc="300" dirty="0"/>
              <a:t>  </a:t>
            </a:r>
            <a:r>
              <a:rPr sz="1650" dirty="0">
                <a:latin typeface="Calibri"/>
                <a:cs typeface="Calibri"/>
              </a:rPr>
              <a:t>Windows:</a:t>
            </a:r>
            <a:r>
              <a:rPr sz="1650" spc="-23" dirty="0">
                <a:latin typeface="Calibri"/>
                <a:cs typeface="Calibri"/>
              </a:rPr>
              <a:t> </a:t>
            </a:r>
            <a:r>
              <a:rPr sz="1650" dirty="0">
                <a:latin typeface="Calibri"/>
                <a:cs typeface="Calibri"/>
              </a:rPr>
              <a:t>Security</a:t>
            </a:r>
            <a:r>
              <a:rPr sz="1650" spc="-11" dirty="0">
                <a:latin typeface="Calibri"/>
                <a:cs typeface="Calibri"/>
              </a:rPr>
              <a:t> </a:t>
            </a:r>
            <a:r>
              <a:rPr sz="1650" dirty="0">
                <a:latin typeface="Calibri"/>
                <a:cs typeface="Calibri"/>
              </a:rPr>
              <a:t>Identifier</a:t>
            </a:r>
            <a:r>
              <a:rPr sz="1650" spc="-23" dirty="0">
                <a:latin typeface="Calibri"/>
                <a:cs typeface="Calibri"/>
              </a:rPr>
              <a:t> </a:t>
            </a:r>
            <a:r>
              <a:rPr sz="1650" dirty="0">
                <a:latin typeface="Calibri"/>
                <a:cs typeface="Calibri"/>
              </a:rPr>
              <a:t>(SID)</a:t>
            </a:r>
            <a:r>
              <a:rPr sz="1650" spc="-19" dirty="0">
                <a:latin typeface="Calibri"/>
                <a:cs typeface="Calibri"/>
              </a:rPr>
              <a:t> </a:t>
            </a:r>
            <a:r>
              <a:rPr sz="1650" dirty="0">
                <a:latin typeface="Calibri"/>
                <a:cs typeface="Calibri"/>
              </a:rPr>
              <a:t>in</a:t>
            </a:r>
            <a:r>
              <a:rPr sz="1650" spc="-30" dirty="0">
                <a:latin typeface="Calibri"/>
                <a:cs typeface="Calibri"/>
              </a:rPr>
              <a:t> </a:t>
            </a:r>
            <a:r>
              <a:rPr sz="1650" dirty="0">
                <a:latin typeface="Calibri"/>
                <a:cs typeface="Calibri"/>
              </a:rPr>
              <a:t>Active</a:t>
            </a:r>
            <a:r>
              <a:rPr sz="1650" spc="-26" dirty="0">
                <a:latin typeface="Calibri"/>
                <a:cs typeface="Calibri"/>
              </a:rPr>
              <a:t> </a:t>
            </a:r>
            <a:r>
              <a:rPr sz="1650" spc="-8" dirty="0">
                <a:latin typeface="Calibri"/>
                <a:cs typeface="Calibri"/>
              </a:rPr>
              <a:t>Directory</a:t>
            </a:r>
            <a:endParaRPr sz="1650">
              <a:latin typeface="Calibri"/>
              <a:cs typeface="Calibri"/>
            </a:endParaRPr>
          </a:p>
        </p:txBody>
      </p:sp>
      <p:graphicFrame>
        <p:nvGraphicFramePr>
          <p:cNvPr id="4" name="object 4"/>
          <p:cNvGraphicFramePr>
            <a:graphicFrameLocks noGrp="1"/>
          </p:cNvGraphicFramePr>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C/parent</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5587612" y="4788060"/>
            <a:ext cx="3650620" cy="307777"/>
          </a:xfrm>
          <a:prstGeom prst="rect">
            <a:avLst/>
          </a:prstGeom>
          <a:noFill/>
        </p:spPr>
        <p:txBody>
          <a:bodyPr wrap="square">
            <a:spAutoFit/>
          </a:bodyPr>
          <a:lstStyle/>
          <a:p>
            <a:r>
              <a:rPr lang="en-US" sz="1400" dirty="0"/>
              <a:t>Thanks </a:t>
            </a:r>
            <a:r>
              <a:rPr lang="en-US" dirty="0"/>
              <a:t>to </a:t>
            </a:r>
            <a:r>
              <a:rPr lang="en-US" sz="1400" dirty="0"/>
              <a:t>Associate</a:t>
            </a:r>
            <a:r>
              <a:rPr lang="en-US" sz="1400" spc="-30"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ACL</a:t>
            </a:r>
            <a:r>
              <a:rPr spc="-11" dirty="0"/>
              <a:t> </a:t>
            </a:r>
            <a:r>
              <a:rPr dirty="0"/>
              <a:t>vs. </a:t>
            </a:r>
            <a:r>
              <a:rPr spc="-8" dirty="0"/>
              <a:t>Capabilities</a:t>
            </a:r>
          </a:p>
        </p:txBody>
      </p:sp>
      <p:sp>
        <p:nvSpPr>
          <p:cNvPr id="3" name="object 3"/>
          <p:cNvSpPr txBox="1"/>
          <p:nvPr/>
        </p:nvSpPr>
        <p:spPr>
          <a:xfrm>
            <a:off x="687705" y="1280131"/>
            <a:ext cx="7769066" cy="2752196"/>
          </a:xfrm>
          <a:prstGeom prst="rect">
            <a:avLst/>
          </a:prstGeom>
        </p:spPr>
        <p:txBody>
          <a:bodyPr vert="horz" wrap="square" lIns="0" tIns="73819" rIns="0" bIns="0" rtlCol="0">
            <a:spAutoFit/>
          </a:bodyPr>
          <a:lstStyle/>
          <a:p>
            <a:pPr marL="180022" indent="-170497" algn="just">
              <a:spcBef>
                <a:spcPts val="581"/>
              </a:spcBef>
              <a:buFont typeface="Arial"/>
              <a:buChar char="•"/>
              <a:tabLst>
                <a:tab pos="180022" algn="l"/>
              </a:tabLst>
            </a:pPr>
            <a:r>
              <a:rPr sz="2100" dirty="0">
                <a:latin typeface="Calibri"/>
                <a:cs typeface="Calibri"/>
              </a:rPr>
              <a:t>ACL</a:t>
            </a:r>
            <a:r>
              <a:rPr sz="2100" spc="-30" dirty="0">
                <a:latin typeface="Calibri"/>
                <a:cs typeface="Calibri"/>
              </a:rPr>
              <a:t> </a:t>
            </a:r>
            <a:r>
              <a:rPr sz="2100" dirty="0">
                <a:latin typeface="Calibri"/>
                <a:cs typeface="Calibri"/>
              </a:rPr>
              <a:t>require</a:t>
            </a:r>
            <a:r>
              <a:rPr sz="2100" spc="-11" dirty="0">
                <a:latin typeface="Calibri"/>
                <a:cs typeface="Calibri"/>
              </a:rPr>
              <a:t> </a:t>
            </a:r>
            <a:r>
              <a:rPr sz="2100" spc="-8" dirty="0">
                <a:latin typeface="Calibri"/>
                <a:cs typeface="Calibri"/>
              </a:rPr>
              <a:t>authentication</a:t>
            </a:r>
            <a:r>
              <a:rPr sz="2100" spc="-11" dirty="0">
                <a:latin typeface="Calibri"/>
                <a:cs typeface="Calibri"/>
              </a:rPr>
              <a:t> </a:t>
            </a:r>
            <a:r>
              <a:rPr sz="2100" dirty="0">
                <a:latin typeface="Calibri"/>
                <a:cs typeface="Calibri"/>
              </a:rPr>
              <a:t>of</a:t>
            </a:r>
            <a:r>
              <a:rPr sz="2100" spc="-26" dirty="0">
                <a:latin typeface="Calibri"/>
                <a:cs typeface="Calibri"/>
              </a:rPr>
              <a:t> </a:t>
            </a:r>
            <a:r>
              <a:rPr sz="2100" spc="-8" dirty="0">
                <a:latin typeface="Calibri"/>
                <a:cs typeface="Calibri"/>
              </a:rPr>
              <a:t>subjects</a:t>
            </a:r>
            <a:endParaRPr sz="2100">
              <a:latin typeface="Calibri"/>
              <a:cs typeface="Calibri"/>
            </a:endParaRPr>
          </a:p>
          <a:p>
            <a:pPr marL="180022" marR="3810" indent="-170497" algn="just">
              <a:lnSpc>
                <a:spcPts val="2265"/>
              </a:lnSpc>
              <a:spcBef>
                <a:spcPts val="795"/>
              </a:spcBef>
              <a:buFont typeface="Arial"/>
              <a:buChar char="•"/>
              <a:tabLst>
                <a:tab pos="180975" algn="l"/>
              </a:tabLst>
            </a:pPr>
            <a:r>
              <a:rPr sz="2100" dirty="0">
                <a:latin typeface="Calibri"/>
                <a:cs typeface="Calibri"/>
              </a:rPr>
              <a:t>Capabilities</a:t>
            </a:r>
            <a:r>
              <a:rPr sz="2100" spc="64" dirty="0">
                <a:latin typeface="Calibri"/>
                <a:cs typeface="Calibri"/>
              </a:rPr>
              <a:t> </a:t>
            </a:r>
            <a:r>
              <a:rPr sz="2100" dirty="0">
                <a:latin typeface="Calibri"/>
                <a:cs typeface="Calibri"/>
              </a:rPr>
              <a:t>do</a:t>
            </a:r>
            <a:r>
              <a:rPr sz="2100" spc="79" dirty="0">
                <a:latin typeface="Calibri"/>
                <a:cs typeface="Calibri"/>
              </a:rPr>
              <a:t> </a:t>
            </a:r>
            <a:r>
              <a:rPr sz="2100" dirty="0">
                <a:latin typeface="Calibri"/>
                <a:cs typeface="Calibri"/>
              </a:rPr>
              <a:t>not</a:t>
            </a:r>
            <a:r>
              <a:rPr sz="2100" spc="71" dirty="0">
                <a:latin typeface="Calibri"/>
                <a:cs typeface="Calibri"/>
              </a:rPr>
              <a:t> </a:t>
            </a:r>
            <a:r>
              <a:rPr sz="2100" dirty="0">
                <a:latin typeface="Calibri"/>
                <a:cs typeface="Calibri"/>
              </a:rPr>
              <a:t>require</a:t>
            </a:r>
            <a:r>
              <a:rPr sz="2100" spc="71" dirty="0">
                <a:latin typeface="Calibri"/>
                <a:cs typeface="Calibri"/>
              </a:rPr>
              <a:t> </a:t>
            </a:r>
            <a:r>
              <a:rPr sz="2100" dirty="0">
                <a:latin typeface="Calibri"/>
                <a:cs typeface="Calibri"/>
              </a:rPr>
              <a:t>authentication</a:t>
            </a:r>
            <a:r>
              <a:rPr sz="2100" spc="83" dirty="0">
                <a:latin typeface="Calibri"/>
                <a:cs typeface="Calibri"/>
              </a:rPr>
              <a:t> </a:t>
            </a:r>
            <a:r>
              <a:rPr sz="2100" dirty="0">
                <a:latin typeface="Calibri"/>
                <a:cs typeface="Calibri"/>
              </a:rPr>
              <a:t>of</a:t>
            </a:r>
            <a:r>
              <a:rPr sz="2100" spc="71" dirty="0">
                <a:latin typeface="Calibri"/>
                <a:cs typeface="Calibri"/>
              </a:rPr>
              <a:t> </a:t>
            </a:r>
            <a:r>
              <a:rPr sz="2100" dirty="0">
                <a:latin typeface="Calibri"/>
                <a:cs typeface="Calibri"/>
              </a:rPr>
              <a:t>subjects,</a:t>
            </a:r>
            <a:r>
              <a:rPr sz="2100" spc="83" dirty="0">
                <a:latin typeface="Calibri"/>
                <a:cs typeface="Calibri"/>
              </a:rPr>
              <a:t> </a:t>
            </a:r>
            <a:r>
              <a:rPr sz="2100" dirty="0">
                <a:latin typeface="Calibri"/>
                <a:cs typeface="Calibri"/>
              </a:rPr>
              <a:t>but</a:t>
            </a:r>
            <a:r>
              <a:rPr sz="2100" spc="71" dirty="0">
                <a:latin typeface="Calibri"/>
                <a:cs typeface="Calibri"/>
              </a:rPr>
              <a:t> </a:t>
            </a:r>
            <a:r>
              <a:rPr sz="2100" dirty="0">
                <a:latin typeface="Calibri"/>
                <a:cs typeface="Calibri"/>
              </a:rPr>
              <a:t>do</a:t>
            </a:r>
            <a:r>
              <a:rPr sz="2100" spc="64" dirty="0">
                <a:latin typeface="Calibri"/>
                <a:cs typeface="Calibri"/>
              </a:rPr>
              <a:t> </a:t>
            </a:r>
            <a:r>
              <a:rPr sz="2100" spc="-8" dirty="0">
                <a:latin typeface="Calibri"/>
                <a:cs typeface="Calibri"/>
              </a:rPr>
              <a:t>require 	</a:t>
            </a:r>
            <a:r>
              <a:rPr sz="2100" dirty="0">
                <a:latin typeface="Calibri"/>
                <a:cs typeface="Calibri"/>
              </a:rPr>
              <a:t>unforgeability</a:t>
            </a:r>
            <a:r>
              <a:rPr sz="2100" spc="79" dirty="0">
                <a:latin typeface="Calibri"/>
                <a:cs typeface="Calibri"/>
              </a:rPr>
              <a:t>  </a:t>
            </a:r>
            <a:r>
              <a:rPr sz="2100" dirty="0">
                <a:latin typeface="Calibri"/>
                <a:cs typeface="Calibri"/>
              </a:rPr>
              <a:t>and</a:t>
            </a:r>
            <a:r>
              <a:rPr sz="2100" spc="90" dirty="0">
                <a:latin typeface="Calibri"/>
                <a:cs typeface="Calibri"/>
              </a:rPr>
              <a:t>  </a:t>
            </a:r>
            <a:r>
              <a:rPr sz="2100" dirty="0">
                <a:latin typeface="Calibri"/>
                <a:cs typeface="Calibri"/>
              </a:rPr>
              <a:t>control</a:t>
            </a:r>
            <a:r>
              <a:rPr sz="2100" spc="83" dirty="0">
                <a:latin typeface="Calibri"/>
                <a:cs typeface="Calibri"/>
              </a:rPr>
              <a:t>  </a:t>
            </a:r>
            <a:r>
              <a:rPr sz="2100" dirty="0">
                <a:latin typeface="Calibri"/>
                <a:cs typeface="Calibri"/>
              </a:rPr>
              <a:t>of</a:t>
            </a:r>
            <a:r>
              <a:rPr sz="2100" spc="86" dirty="0">
                <a:latin typeface="Calibri"/>
                <a:cs typeface="Calibri"/>
              </a:rPr>
              <a:t>  </a:t>
            </a:r>
            <a:r>
              <a:rPr sz="2100" dirty="0">
                <a:latin typeface="Calibri"/>
                <a:cs typeface="Calibri"/>
              </a:rPr>
              <a:t>propagation</a:t>
            </a:r>
            <a:r>
              <a:rPr sz="2100" spc="83" dirty="0">
                <a:latin typeface="Calibri"/>
                <a:cs typeface="Calibri"/>
              </a:rPr>
              <a:t>  </a:t>
            </a:r>
            <a:r>
              <a:rPr sz="2100" dirty="0">
                <a:latin typeface="Calibri"/>
                <a:cs typeface="Calibri"/>
              </a:rPr>
              <a:t>of</a:t>
            </a:r>
            <a:r>
              <a:rPr sz="2100" spc="86" dirty="0">
                <a:latin typeface="Calibri"/>
                <a:cs typeface="Calibri"/>
              </a:rPr>
              <a:t>  </a:t>
            </a:r>
            <a:r>
              <a:rPr sz="2100" dirty="0">
                <a:latin typeface="Calibri"/>
                <a:cs typeface="Calibri"/>
              </a:rPr>
              <a:t>capabilities.</a:t>
            </a:r>
            <a:r>
              <a:rPr sz="2100" spc="90" dirty="0">
                <a:latin typeface="Calibri"/>
                <a:cs typeface="Calibri"/>
              </a:rPr>
              <a:t>  </a:t>
            </a:r>
            <a:r>
              <a:rPr sz="2100" spc="-8" dirty="0">
                <a:latin typeface="Calibri"/>
                <a:cs typeface="Calibri"/>
              </a:rPr>
              <a:t>Usually 	</a:t>
            </a:r>
            <a:r>
              <a:rPr sz="2100" dirty="0">
                <a:latin typeface="Calibri"/>
                <a:cs typeface="Calibri"/>
              </a:rPr>
              <a:t>implemented</a:t>
            </a:r>
            <a:r>
              <a:rPr sz="2100" spc="-75" dirty="0">
                <a:latin typeface="Calibri"/>
                <a:cs typeface="Calibri"/>
              </a:rPr>
              <a:t> </a:t>
            </a:r>
            <a:r>
              <a:rPr sz="2100" dirty="0">
                <a:latin typeface="Calibri"/>
                <a:cs typeface="Calibri"/>
              </a:rPr>
              <a:t>through</a:t>
            </a:r>
            <a:r>
              <a:rPr sz="2100" spc="-68" dirty="0">
                <a:latin typeface="Calibri"/>
                <a:cs typeface="Calibri"/>
              </a:rPr>
              <a:t> </a:t>
            </a:r>
            <a:r>
              <a:rPr sz="2100" spc="-8" dirty="0">
                <a:latin typeface="Calibri"/>
                <a:cs typeface="Calibri"/>
              </a:rPr>
              <a:t>cryptography.</a:t>
            </a:r>
            <a:endParaRPr sz="2100">
              <a:latin typeface="Calibri"/>
              <a:cs typeface="Calibri"/>
            </a:endParaRPr>
          </a:p>
          <a:p>
            <a:pPr>
              <a:spcBef>
                <a:spcPts val="923"/>
              </a:spcBef>
              <a:buFont typeface="Arial"/>
              <a:buChar char="•"/>
            </a:pPr>
            <a:endParaRPr sz="2100">
              <a:latin typeface="Calibri"/>
              <a:cs typeface="Calibri"/>
            </a:endParaRPr>
          </a:p>
          <a:p>
            <a:pPr marL="180022" indent="-170497">
              <a:buFont typeface="Arial"/>
              <a:buChar char="•"/>
              <a:tabLst>
                <a:tab pos="180022" algn="l"/>
              </a:tabLst>
            </a:pPr>
            <a:r>
              <a:rPr sz="2100" dirty="0">
                <a:latin typeface="Calibri"/>
                <a:cs typeface="Calibri"/>
              </a:rPr>
              <a:t>The</a:t>
            </a:r>
            <a:r>
              <a:rPr sz="2100" spc="-75" dirty="0">
                <a:latin typeface="Calibri"/>
                <a:cs typeface="Calibri"/>
              </a:rPr>
              <a:t> </a:t>
            </a:r>
            <a:r>
              <a:rPr sz="2100" dirty="0">
                <a:latin typeface="Calibri"/>
                <a:cs typeface="Calibri"/>
              </a:rPr>
              <a:t>Confused</a:t>
            </a:r>
            <a:r>
              <a:rPr sz="2100" spc="-53" dirty="0">
                <a:latin typeface="Calibri"/>
                <a:cs typeface="Calibri"/>
              </a:rPr>
              <a:t> </a:t>
            </a:r>
            <a:r>
              <a:rPr sz="2100" dirty="0">
                <a:latin typeface="Calibri"/>
                <a:cs typeface="Calibri"/>
              </a:rPr>
              <a:t>Deputy</a:t>
            </a:r>
            <a:r>
              <a:rPr sz="2100" spc="-49" dirty="0">
                <a:latin typeface="Calibri"/>
                <a:cs typeface="Calibri"/>
              </a:rPr>
              <a:t> </a:t>
            </a:r>
            <a:r>
              <a:rPr sz="2100" dirty="0">
                <a:latin typeface="Calibri"/>
                <a:cs typeface="Calibri"/>
              </a:rPr>
              <a:t>Problem</a:t>
            </a:r>
            <a:r>
              <a:rPr sz="2100" spc="-64" dirty="0">
                <a:latin typeface="Calibri"/>
                <a:cs typeface="Calibri"/>
              </a:rPr>
              <a:t> </a:t>
            </a:r>
            <a:r>
              <a:rPr sz="2100" spc="-8" dirty="0">
                <a:latin typeface="Calibri"/>
                <a:cs typeface="Calibri"/>
              </a:rPr>
              <a:t>[1986]</a:t>
            </a:r>
            <a:endParaRPr sz="2100">
              <a:latin typeface="Calibri"/>
              <a:cs typeface="Calibri"/>
            </a:endParaRPr>
          </a:p>
          <a:p>
            <a:pPr marL="522923" lvl="1" indent="-170497">
              <a:spcBef>
                <a:spcPts val="183"/>
              </a:spcBef>
              <a:buFont typeface="Arial"/>
              <a:buChar char="•"/>
              <a:tabLst>
                <a:tab pos="522923" algn="l"/>
              </a:tabLst>
            </a:pPr>
            <a:r>
              <a:rPr sz="1800" dirty="0">
                <a:latin typeface="Calibri"/>
                <a:cs typeface="Calibri"/>
              </a:rPr>
              <a:t>Example:</a:t>
            </a:r>
            <a:r>
              <a:rPr sz="1800" spc="-41" dirty="0">
                <a:latin typeface="Calibri"/>
                <a:cs typeface="Calibri"/>
              </a:rPr>
              <a:t> </a:t>
            </a:r>
            <a:r>
              <a:rPr sz="1800" spc="-8" dirty="0">
                <a:latin typeface="Calibri"/>
                <a:cs typeface="Calibri"/>
              </a:rPr>
              <a:t>Cross-</a:t>
            </a:r>
            <a:r>
              <a:rPr sz="1800" dirty="0">
                <a:latin typeface="Calibri"/>
                <a:cs typeface="Calibri"/>
              </a:rPr>
              <a:t>Site</a:t>
            </a:r>
            <a:r>
              <a:rPr sz="1800" spc="-38" dirty="0">
                <a:latin typeface="Calibri"/>
                <a:cs typeface="Calibri"/>
              </a:rPr>
              <a:t> </a:t>
            </a:r>
            <a:r>
              <a:rPr sz="1800" dirty="0">
                <a:latin typeface="Calibri"/>
                <a:cs typeface="Calibri"/>
              </a:rPr>
              <a:t>Scripting</a:t>
            </a:r>
            <a:r>
              <a:rPr sz="1800" spc="-38" dirty="0">
                <a:latin typeface="Calibri"/>
                <a:cs typeface="Calibri"/>
              </a:rPr>
              <a:t> </a:t>
            </a:r>
            <a:r>
              <a:rPr sz="1800" dirty="0">
                <a:latin typeface="Calibri"/>
                <a:cs typeface="Calibri"/>
              </a:rPr>
              <a:t>(XSS),</a:t>
            </a:r>
            <a:r>
              <a:rPr sz="1800" spc="-34" dirty="0">
                <a:latin typeface="Calibri"/>
                <a:cs typeface="Calibri"/>
              </a:rPr>
              <a:t> </a:t>
            </a:r>
            <a:r>
              <a:rPr sz="1800" i="1" dirty="0">
                <a:latin typeface="Calibri"/>
                <a:cs typeface="Calibri"/>
              </a:rPr>
              <a:t>setuid</a:t>
            </a:r>
            <a:r>
              <a:rPr sz="1800" i="1" spc="-26" dirty="0">
                <a:latin typeface="Calibri"/>
                <a:cs typeface="Calibri"/>
              </a:rPr>
              <a:t> </a:t>
            </a:r>
            <a:r>
              <a:rPr sz="1800" dirty="0">
                <a:latin typeface="Calibri"/>
                <a:cs typeface="Calibri"/>
              </a:rPr>
              <a:t>privilege</a:t>
            </a:r>
            <a:r>
              <a:rPr sz="1800" spc="-23" dirty="0">
                <a:latin typeface="Calibri"/>
                <a:cs typeface="Calibri"/>
              </a:rPr>
              <a:t> </a:t>
            </a:r>
            <a:r>
              <a:rPr sz="1800" dirty="0">
                <a:latin typeface="Calibri"/>
                <a:cs typeface="Calibri"/>
              </a:rPr>
              <a:t>escalation</a:t>
            </a:r>
            <a:r>
              <a:rPr sz="1800" spc="-23" dirty="0">
                <a:latin typeface="Calibri"/>
                <a:cs typeface="Calibri"/>
              </a:rPr>
              <a:t> </a:t>
            </a:r>
            <a:r>
              <a:rPr sz="1800" dirty="0">
                <a:latin typeface="Calibri"/>
                <a:cs typeface="Calibri"/>
              </a:rPr>
              <a:t>(e.g.,</a:t>
            </a:r>
            <a:r>
              <a:rPr sz="1800" spc="-30" dirty="0">
                <a:latin typeface="Calibri"/>
                <a:cs typeface="Calibri"/>
              </a:rPr>
              <a:t> </a:t>
            </a:r>
            <a:r>
              <a:rPr sz="1800" spc="-8" dirty="0">
                <a:latin typeface="Calibri"/>
                <a:cs typeface="Calibri"/>
              </a:rPr>
              <a:t>sudo)</a:t>
            </a:r>
            <a:endParaRPr sz="1800">
              <a:latin typeface="Calibri"/>
              <a:cs typeface="Calibri"/>
            </a:endParaRPr>
          </a:p>
          <a:p>
            <a:pPr marL="522923" lvl="1" indent="-170497">
              <a:spcBef>
                <a:spcPts val="161"/>
              </a:spcBef>
              <a:buFont typeface="Arial"/>
              <a:buChar char="•"/>
              <a:tabLst>
                <a:tab pos="522923" algn="l"/>
              </a:tabLst>
            </a:pPr>
            <a:r>
              <a:rPr sz="1800" dirty="0">
                <a:latin typeface="Calibri"/>
                <a:cs typeface="Calibri"/>
              </a:rPr>
              <a:t>Solution:</a:t>
            </a:r>
            <a:r>
              <a:rPr sz="1800" spc="-49" dirty="0">
                <a:latin typeface="Calibri"/>
                <a:cs typeface="Calibri"/>
              </a:rPr>
              <a:t> </a:t>
            </a:r>
            <a:r>
              <a:rPr sz="1800" dirty="0">
                <a:latin typeface="Calibri"/>
                <a:cs typeface="Calibri"/>
              </a:rPr>
              <a:t>Use</a:t>
            </a:r>
            <a:r>
              <a:rPr sz="1800" spc="-38" dirty="0">
                <a:latin typeface="Calibri"/>
                <a:cs typeface="Calibri"/>
              </a:rPr>
              <a:t> </a:t>
            </a:r>
            <a:r>
              <a:rPr sz="1800" dirty="0">
                <a:latin typeface="Calibri"/>
                <a:cs typeface="Calibri"/>
              </a:rPr>
              <a:t>Capabilities</a:t>
            </a:r>
            <a:r>
              <a:rPr sz="1800" spc="-60" dirty="0">
                <a:latin typeface="Calibri"/>
                <a:cs typeface="Calibri"/>
              </a:rPr>
              <a:t> </a:t>
            </a:r>
            <a:r>
              <a:rPr sz="1800" spc="-8" dirty="0">
                <a:latin typeface="Calibri"/>
                <a:cs typeface="Calibri"/>
              </a:rPr>
              <a:t>Implementation</a:t>
            </a:r>
            <a:endParaRPr sz="18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ACL</a:t>
            </a:r>
            <a:r>
              <a:rPr spc="-11" dirty="0"/>
              <a:t> </a:t>
            </a:r>
            <a:r>
              <a:rPr dirty="0"/>
              <a:t>vs. </a:t>
            </a:r>
            <a:r>
              <a:rPr spc="-8" dirty="0"/>
              <a:t>Capabilities</a:t>
            </a:r>
            <a:r>
              <a:rPr lang="en-US" spc="-8" dirty="0"/>
              <a:t> Example</a:t>
            </a:r>
            <a:endParaRPr spc="-8" dirty="0"/>
          </a:p>
        </p:txBody>
      </p:sp>
      <p:sp>
        <p:nvSpPr>
          <p:cNvPr id="3" name="object 3"/>
          <p:cNvSpPr txBox="1"/>
          <p:nvPr/>
        </p:nvSpPr>
        <p:spPr>
          <a:xfrm>
            <a:off x="208904" y="1292132"/>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Access rights: Bob defines access rights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DAC</a:t>
            </a:r>
            <a:r>
              <a:rPr spc="-68" dirty="0"/>
              <a:t> </a:t>
            </a:r>
            <a:r>
              <a:rPr spc="-8" dirty="0"/>
              <a:t>Problems</a:t>
            </a:r>
          </a:p>
        </p:txBody>
      </p:sp>
      <p:sp>
        <p:nvSpPr>
          <p:cNvPr id="3" name="object 3"/>
          <p:cNvSpPr txBox="1"/>
          <p:nvPr/>
        </p:nvSpPr>
        <p:spPr>
          <a:xfrm>
            <a:off x="687704" y="1344892"/>
            <a:ext cx="7592296" cy="2251418"/>
          </a:xfrm>
          <a:prstGeom prst="rect">
            <a:avLst/>
          </a:prstGeom>
        </p:spPr>
        <p:txBody>
          <a:bodyPr vert="horz" wrap="square" lIns="0" tIns="45244" rIns="0" bIns="0" rtlCol="0">
            <a:spAutoFit/>
          </a:bodyPr>
          <a:lstStyle/>
          <a:p>
            <a:pPr marL="180022" marR="4763" indent="-170497">
              <a:lnSpc>
                <a:spcPts val="2273"/>
              </a:lnSpc>
              <a:spcBef>
                <a:spcPts val="356"/>
              </a:spcBef>
              <a:buFont typeface="Arial"/>
              <a:buChar char="•"/>
              <a:tabLst>
                <a:tab pos="180975" algn="l"/>
              </a:tabLst>
            </a:pPr>
            <a:r>
              <a:rPr sz="2100" dirty="0">
                <a:latin typeface="Calibri"/>
                <a:cs typeface="Calibri"/>
              </a:rPr>
              <a:t>The</a:t>
            </a:r>
            <a:r>
              <a:rPr sz="2100" spc="30" dirty="0">
                <a:latin typeface="Calibri"/>
                <a:cs typeface="Calibri"/>
              </a:rPr>
              <a:t> </a:t>
            </a:r>
            <a:r>
              <a:rPr sz="2100" dirty="0">
                <a:latin typeface="Calibri"/>
                <a:cs typeface="Calibri"/>
              </a:rPr>
              <a:t>underlying</a:t>
            </a:r>
            <a:r>
              <a:rPr sz="2100" spc="34" dirty="0">
                <a:latin typeface="Calibri"/>
                <a:cs typeface="Calibri"/>
              </a:rPr>
              <a:t> </a:t>
            </a:r>
            <a:r>
              <a:rPr sz="2100" dirty="0">
                <a:latin typeface="Calibri"/>
                <a:cs typeface="Calibri"/>
              </a:rPr>
              <a:t>philosophy</a:t>
            </a:r>
            <a:r>
              <a:rPr sz="2100" spc="30" dirty="0">
                <a:latin typeface="Calibri"/>
                <a:cs typeface="Calibri"/>
              </a:rPr>
              <a:t> </a:t>
            </a:r>
            <a:r>
              <a:rPr sz="2100" dirty="0">
                <a:latin typeface="Calibri"/>
                <a:cs typeface="Calibri"/>
              </a:rPr>
              <a:t>in</a:t>
            </a:r>
            <a:r>
              <a:rPr sz="2100" spc="38" dirty="0">
                <a:latin typeface="Calibri"/>
                <a:cs typeface="Calibri"/>
              </a:rPr>
              <a:t> </a:t>
            </a:r>
            <a:r>
              <a:rPr sz="2100" dirty="0">
                <a:latin typeface="Calibri"/>
                <a:cs typeface="Calibri"/>
              </a:rPr>
              <a:t>DAC</a:t>
            </a:r>
            <a:r>
              <a:rPr sz="2100" spc="38"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that</a:t>
            </a:r>
            <a:r>
              <a:rPr sz="2100" spc="30" dirty="0">
                <a:latin typeface="Calibri"/>
                <a:cs typeface="Calibri"/>
              </a:rPr>
              <a:t> </a:t>
            </a:r>
            <a:r>
              <a:rPr sz="2100" dirty="0">
                <a:latin typeface="Calibri"/>
                <a:cs typeface="Calibri"/>
              </a:rPr>
              <a:t>subjects</a:t>
            </a:r>
            <a:r>
              <a:rPr sz="2100" spc="38" dirty="0">
                <a:latin typeface="Calibri"/>
                <a:cs typeface="Calibri"/>
              </a:rPr>
              <a:t> </a:t>
            </a:r>
            <a:r>
              <a:rPr sz="2100" dirty="0">
                <a:latin typeface="Calibri"/>
                <a:cs typeface="Calibri"/>
              </a:rPr>
              <a:t>can</a:t>
            </a:r>
            <a:r>
              <a:rPr sz="2100" spc="34" dirty="0">
                <a:latin typeface="Calibri"/>
                <a:cs typeface="Calibri"/>
              </a:rPr>
              <a:t> </a:t>
            </a:r>
            <a:r>
              <a:rPr sz="2100" dirty="0">
                <a:latin typeface="Calibri"/>
                <a:cs typeface="Calibri"/>
              </a:rPr>
              <a:t>determine</a:t>
            </a:r>
            <a:r>
              <a:rPr sz="2100" spc="26" dirty="0">
                <a:latin typeface="Calibri"/>
                <a:cs typeface="Calibri"/>
              </a:rPr>
              <a:t> </a:t>
            </a:r>
            <a:r>
              <a:rPr sz="2100" spc="-19" dirty="0">
                <a:latin typeface="Calibri"/>
                <a:cs typeface="Calibri"/>
              </a:rPr>
              <a:t>who 	</a:t>
            </a:r>
            <a:r>
              <a:rPr sz="2100" dirty="0">
                <a:latin typeface="Calibri"/>
                <a:cs typeface="Calibri"/>
              </a:rPr>
              <a:t>has</a:t>
            </a:r>
            <a:r>
              <a:rPr sz="2100" spc="-26" dirty="0">
                <a:latin typeface="Calibri"/>
                <a:cs typeface="Calibri"/>
              </a:rPr>
              <a:t> </a:t>
            </a:r>
            <a:r>
              <a:rPr sz="2100" dirty="0">
                <a:latin typeface="Calibri"/>
                <a:cs typeface="Calibri"/>
              </a:rPr>
              <a:t>access</a:t>
            </a:r>
            <a:r>
              <a:rPr sz="2100" spc="-19" dirty="0">
                <a:latin typeface="Calibri"/>
                <a:cs typeface="Calibri"/>
              </a:rPr>
              <a:t> </a:t>
            </a:r>
            <a:r>
              <a:rPr sz="2100" dirty="0">
                <a:latin typeface="Calibri"/>
                <a:cs typeface="Calibri"/>
              </a:rPr>
              <a:t>to</a:t>
            </a:r>
            <a:r>
              <a:rPr sz="2100" spc="-30" dirty="0">
                <a:latin typeface="Calibri"/>
                <a:cs typeface="Calibri"/>
              </a:rPr>
              <a:t> </a:t>
            </a:r>
            <a:r>
              <a:rPr sz="2100" dirty="0">
                <a:latin typeface="Calibri"/>
                <a:cs typeface="Calibri"/>
              </a:rPr>
              <a:t>their</a:t>
            </a:r>
            <a:r>
              <a:rPr sz="2100" spc="-30" dirty="0">
                <a:latin typeface="Calibri"/>
                <a:cs typeface="Calibri"/>
              </a:rPr>
              <a:t> </a:t>
            </a:r>
            <a:r>
              <a:rPr sz="2100" spc="-8" dirty="0">
                <a:latin typeface="Calibri"/>
                <a:cs typeface="Calibri"/>
              </a:rPr>
              <a:t>objects.</a:t>
            </a:r>
            <a:endParaRPr sz="2100" dirty="0">
              <a:latin typeface="Calibri"/>
              <a:cs typeface="Calibri"/>
            </a:endParaRPr>
          </a:p>
          <a:p>
            <a:pPr marL="522923" marR="3810" lvl="1" indent="-170497">
              <a:lnSpc>
                <a:spcPts val="1943"/>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Calibri"/>
                <a:cs typeface="Calibri"/>
              </a:rPr>
              <a:t>There</a:t>
            </a:r>
            <a:r>
              <a:rPr lang="en-US" sz="1800" spc="-8" dirty="0">
                <a:latin typeface="Calibri"/>
                <a:cs typeface="Calibri"/>
              </a:rPr>
              <a:t> </a:t>
            </a:r>
            <a:r>
              <a:rPr sz="1800" spc="-19" dirty="0">
                <a:latin typeface="Calibri"/>
                <a:cs typeface="Calibri"/>
              </a:rPr>
              <a:t>is</a:t>
            </a:r>
            <a:r>
              <a:rPr lang="en-US" sz="1800" spc="-19" dirty="0">
                <a:latin typeface="Calibri"/>
                <a:cs typeface="Calibri"/>
              </a:rPr>
              <a:t> </a:t>
            </a:r>
            <a:r>
              <a:rPr sz="1800" spc="-38" dirty="0">
                <a:latin typeface="Calibri"/>
                <a:cs typeface="Calibri"/>
              </a:rPr>
              <a:t>a</a:t>
            </a:r>
            <a:r>
              <a:rPr lang="en-US" sz="1800" spc="-38" dirty="0">
                <a:latin typeface="Calibri"/>
                <a:cs typeface="Calibri"/>
              </a:rPr>
              <a:t> </a:t>
            </a:r>
            <a:r>
              <a:rPr sz="1800" spc="-8" dirty="0">
                <a:latin typeface="Calibri"/>
                <a:cs typeface="Calibri"/>
              </a:rPr>
              <a:t>difference,</a:t>
            </a:r>
            <a:r>
              <a:rPr sz="1800" dirty="0">
                <a:latin typeface="Calibri"/>
                <a:cs typeface="Calibri"/>
              </a:rPr>
              <a:t> </a:t>
            </a:r>
            <a:r>
              <a:rPr lang="en-US" sz="1800" dirty="0">
                <a:latin typeface="Calibri"/>
                <a:cs typeface="Calibri"/>
              </a:rPr>
              <a:t> </a:t>
            </a:r>
            <a:r>
              <a:rPr sz="1800" spc="-8" dirty="0">
                <a:latin typeface="Calibri"/>
                <a:cs typeface="Calibri"/>
              </a:rPr>
              <a:t>though,</a:t>
            </a:r>
            <a:r>
              <a:rPr sz="1800" dirty="0">
                <a:latin typeface="Calibri"/>
                <a:cs typeface="Calibri"/>
              </a:rPr>
              <a:t> </a:t>
            </a:r>
            <a:r>
              <a:rPr lang="en-US" sz="1800" dirty="0">
                <a:latin typeface="Calibri"/>
                <a:cs typeface="Calibri"/>
              </a:rPr>
              <a:t> </a:t>
            </a:r>
            <a:r>
              <a:rPr sz="1800" spc="-8" dirty="0">
                <a:latin typeface="Calibri"/>
                <a:cs typeface="Calibri"/>
              </a:rPr>
              <a:t>between</a:t>
            </a:r>
            <a:r>
              <a:rPr lang="en-US" sz="1800" spc="-8" dirty="0">
                <a:latin typeface="Calibri"/>
                <a:cs typeface="Calibri"/>
              </a:rPr>
              <a:t> </a:t>
            </a:r>
            <a:r>
              <a:rPr sz="1800" spc="-8" dirty="0">
                <a:latin typeface="Calibri"/>
                <a:cs typeface="Calibri"/>
              </a:rPr>
              <a:t>trusting</a:t>
            </a:r>
            <a:r>
              <a:rPr lang="en-US" sz="1800" spc="-8" dirty="0">
                <a:latin typeface="Calibri"/>
                <a:cs typeface="Calibri"/>
              </a:rPr>
              <a:t> </a:t>
            </a:r>
            <a:r>
              <a:rPr sz="1800" spc="-38" dirty="0">
                <a:latin typeface="Calibri"/>
                <a:cs typeface="Calibri"/>
              </a:rPr>
              <a:t>a</a:t>
            </a:r>
            <a:r>
              <a:rPr lang="en-US" sz="1800" spc="-38" dirty="0">
                <a:latin typeface="Calibri"/>
                <a:cs typeface="Calibri"/>
              </a:rPr>
              <a:t> </a:t>
            </a:r>
            <a:r>
              <a:rPr sz="1800" spc="-8" dirty="0">
                <a:latin typeface="Calibri"/>
                <a:cs typeface="Calibri"/>
              </a:rPr>
              <a:t>person</a:t>
            </a:r>
            <a:r>
              <a:rPr lang="en-US" sz="1800" spc="-8" dirty="0">
                <a:latin typeface="Calibri"/>
                <a:cs typeface="Calibri"/>
              </a:rPr>
              <a:t> </a:t>
            </a:r>
            <a:r>
              <a:rPr sz="1800" spc="-19" dirty="0">
                <a:latin typeface="Calibri"/>
                <a:cs typeface="Calibri"/>
              </a:rPr>
              <a:t>and</a:t>
            </a:r>
            <a:r>
              <a:rPr lang="en-US" sz="1800" spc="-19" dirty="0">
                <a:latin typeface="Calibri"/>
                <a:cs typeface="Calibri"/>
              </a:rPr>
              <a:t> </a:t>
            </a:r>
            <a:r>
              <a:rPr sz="1800" spc="-8" dirty="0">
                <a:latin typeface="Calibri"/>
                <a:cs typeface="Calibri"/>
              </a:rPr>
              <a:t>trusting</a:t>
            </a:r>
            <a:r>
              <a:rPr lang="en-US" sz="1800" spc="-38" dirty="0">
                <a:latin typeface="Calibri"/>
                <a:cs typeface="Calibri"/>
              </a:rPr>
              <a:t> a </a:t>
            </a:r>
            <a:r>
              <a:rPr sz="1800" spc="-8" dirty="0">
                <a:latin typeface="Calibri"/>
                <a:cs typeface="Calibri"/>
              </a:rPr>
              <a:t>program.</a:t>
            </a:r>
            <a:endParaRPr sz="1800" dirty="0">
              <a:latin typeface="Calibri"/>
              <a:cs typeface="Calibri"/>
            </a:endParaRPr>
          </a:p>
          <a:p>
            <a:pPr marL="180022" indent="-170497">
              <a:spcBef>
                <a:spcPts val="450"/>
              </a:spcBef>
              <a:buFont typeface="Arial"/>
              <a:buChar char="•"/>
              <a:tabLst>
                <a:tab pos="180022" algn="l"/>
              </a:tabLst>
            </a:pPr>
            <a:r>
              <a:rPr sz="2100" dirty="0">
                <a:latin typeface="Calibri"/>
                <a:cs typeface="Calibri"/>
              </a:rPr>
              <a:t>The</a:t>
            </a:r>
            <a:r>
              <a:rPr sz="2100" spc="-26" dirty="0">
                <a:latin typeface="Calibri"/>
                <a:cs typeface="Calibri"/>
              </a:rPr>
              <a:t> </a:t>
            </a:r>
            <a:r>
              <a:rPr sz="2100" dirty="0">
                <a:latin typeface="Calibri"/>
                <a:cs typeface="Calibri"/>
              </a:rPr>
              <a:t>copies</a:t>
            </a:r>
            <a:r>
              <a:rPr sz="2100" spc="-11"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file</a:t>
            </a:r>
            <a:r>
              <a:rPr sz="2100" spc="-23" dirty="0">
                <a:latin typeface="Calibri"/>
                <a:cs typeface="Calibri"/>
              </a:rPr>
              <a:t> </a:t>
            </a:r>
            <a:r>
              <a:rPr sz="2100" dirty="0">
                <a:latin typeface="Calibri"/>
                <a:cs typeface="Calibri"/>
              </a:rPr>
              <a:t>are</a:t>
            </a:r>
            <a:r>
              <a:rPr sz="2100" spc="-23" dirty="0">
                <a:latin typeface="Calibri"/>
                <a:cs typeface="Calibri"/>
              </a:rPr>
              <a:t> </a:t>
            </a:r>
            <a:r>
              <a:rPr sz="2100" dirty="0">
                <a:latin typeface="Calibri"/>
                <a:cs typeface="Calibri"/>
              </a:rPr>
              <a:t>not</a:t>
            </a:r>
            <a:r>
              <a:rPr sz="2100" spc="-15" dirty="0">
                <a:latin typeface="Calibri"/>
                <a:cs typeface="Calibri"/>
              </a:rPr>
              <a:t> </a:t>
            </a:r>
            <a:r>
              <a:rPr sz="2100" spc="-8" dirty="0">
                <a:latin typeface="Calibri"/>
                <a:cs typeface="Calibri"/>
              </a:rPr>
              <a:t>controlled</a:t>
            </a:r>
            <a:endParaRPr sz="2100" dirty="0">
              <a:latin typeface="Calibri"/>
              <a:cs typeface="Calibri"/>
            </a:endParaRPr>
          </a:p>
          <a:p>
            <a:pPr marL="180022" indent="-170497">
              <a:spcBef>
                <a:spcPts val="503"/>
              </a:spcBef>
              <a:buFont typeface="Arial"/>
              <a:buChar char="•"/>
              <a:tabLst>
                <a:tab pos="180022" algn="l"/>
              </a:tabLst>
            </a:pPr>
            <a:r>
              <a:rPr sz="2100" dirty="0">
                <a:latin typeface="Calibri"/>
                <a:cs typeface="Calibri"/>
              </a:rPr>
              <a:t>The</a:t>
            </a:r>
            <a:r>
              <a:rPr sz="2100" spc="-49" dirty="0">
                <a:latin typeface="Calibri"/>
                <a:cs typeface="Calibri"/>
              </a:rPr>
              <a:t> </a:t>
            </a:r>
            <a:r>
              <a:rPr sz="2100" dirty="0">
                <a:latin typeface="Calibri"/>
                <a:cs typeface="Calibri"/>
              </a:rPr>
              <a:t>Trojan</a:t>
            </a:r>
            <a:r>
              <a:rPr sz="2100" spc="-38" dirty="0">
                <a:latin typeface="Calibri"/>
                <a:cs typeface="Calibri"/>
              </a:rPr>
              <a:t> </a:t>
            </a:r>
            <a:r>
              <a:rPr sz="2100" dirty="0">
                <a:latin typeface="Calibri"/>
                <a:cs typeface="Calibri"/>
              </a:rPr>
              <a:t>Horse</a:t>
            </a:r>
            <a:r>
              <a:rPr sz="2100" spc="-45" dirty="0">
                <a:latin typeface="Calibri"/>
                <a:cs typeface="Calibri"/>
              </a:rPr>
              <a:t> </a:t>
            </a:r>
            <a:r>
              <a:rPr sz="2100" dirty="0">
                <a:latin typeface="Calibri"/>
                <a:cs typeface="Calibri"/>
              </a:rPr>
              <a:t>attack</a:t>
            </a:r>
            <a:r>
              <a:rPr sz="2100" spc="-45" dirty="0">
                <a:latin typeface="Calibri"/>
                <a:cs typeface="Calibri"/>
              </a:rPr>
              <a:t> </a:t>
            </a:r>
            <a:r>
              <a:rPr sz="2100" spc="-8" dirty="0">
                <a:latin typeface="Calibri"/>
                <a:cs typeface="Calibri"/>
              </a:rPr>
              <a:t>[1970]</a:t>
            </a:r>
            <a:endParaRPr sz="2100" dirty="0">
              <a:latin typeface="Calibri"/>
              <a:cs typeface="Calibri"/>
            </a:endParaRPr>
          </a:p>
          <a:p>
            <a:pPr marL="522923" lvl="1" indent="-170497">
              <a:spcBef>
                <a:spcPts val="191"/>
              </a:spcBef>
              <a:buFont typeface="Arial"/>
              <a:buChar char="•"/>
              <a:tabLst>
                <a:tab pos="522923" algn="l"/>
              </a:tabLst>
            </a:pPr>
            <a:r>
              <a:rPr sz="1800" dirty="0">
                <a:latin typeface="Calibri"/>
                <a:cs typeface="Calibri"/>
              </a:rPr>
              <a:t>Solution:</a:t>
            </a:r>
            <a:r>
              <a:rPr sz="1800" spc="-26" dirty="0">
                <a:latin typeface="Calibri"/>
                <a:cs typeface="Calibri"/>
              </a:rPr>
              <a:t> </a:t>
            </a:r>
            <a:r>
              <a:rPr sz="1800" dirty="0">
                <a:latin typeface="Calibri"/>
                <a:cs typeface="Calibri"/>
              </a:rPr>
              <a:t>use</a:t>
            </a:r>
            <a:r>
              <a:rPr sz="1800" spc="-26" dirty="0">
                <a:latin typeface="Calibri"/>
                <a:cs typeface="Calibri"/>
              </a:rPr>
              <a:t> </a:t>
            </a:r>
            <a:r>
              <a:rPr sz="1800" dirty="0">
                <a:latin typeface="Calibri"/>
                <a:cs typeface="Calibri"/>
              </a:rPr>
              <a:t>MAC</a:t>
            </a:r>
            <a:r>
              <a:rPr sz="1800" spc="-38" dirty="0">
                <a:latin typeface="Calibri"/>
                <a:cs typeface="Calibri"/>
              </a:rPr>
              <a:t> </a:t>
            </a:r>
            <a:endParaRPr sz="1800" dirty="0">
              <a:latin typeface="Segoe UI Symbol"/>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457257"/>
            <a:ext cx="3357086" cy="530754"/>
          </a:xfrm>
          <a:prstGeom prst="rect">
            <a:avLst/>
          </a:prstGeom>
        </p:spPr>
        <p:txBody>
          <a:bodyPr spcFirstLastPara="1" vert="horz" wrap="square" lIns="0" tIns="10001" rIns="0" bIns="0" rtlCol="0" anchor="t" anchorCtr="0">
            <a:spAutoFit/>
          </a:bodyPr>
          <a:lstStyle/>
          <a:p>
            <a:pPr marL="9525">
              <a:spcBef>
                <a:spcPts val="79"/>
              </a:spcBef>
            </a:pPr>
            <a:r>
              <a:rPr dirty="0"/>
              <a:t>Trojan</a:t>
            </a:r>
            <a:r>
              <a:rPr spc="-60" dirty="0"/>
              <a:t> </a:t>
            </a:r>
            <a:r>
              <a:rPr dirty="0"/>
              <a:t>Horse</a:t>
            </a:r>
            <a:r>
              <a:rPr spc="-49" dirty="0"/>
              <a:t> </a:t>
            </a:r>
            <a:r>
              <a:rPr spc="-8" dirty="0"/>
              <a:t>attack</a:t>
            </a:r>
          </a:p>
        </p:txBody>
      </p:sp>
      <p:sp>
        <p:nvSpPr>
          <p:cNvPr id="3" name="object 3"/>
          <p:cNvSpPr txBox="1"/>
          <p:nvPr/>
        </p:nvSpPr>
        <p:spPr>
          <a:xfrm>
            <a:off x="916685" y="3941064"/>
            <a:ext cx="2801778" cy="300563"/>
          </a:xfrm>
          <a:prstGeom prst="rect">
            <a:avLst/>
          </a:prstGeom>
          <a:ln w="9525">
            <a:solidFill>
              <a:srgbClr val="000000"/>
            </a:solidFill>
          </a:ln>
        </p:spPr>
        <p:txBody>
          <a:bodyPr vert="horz" wrap="square" lIns="0" tIns="23336" rIns="0" bIns="0" rtlCol="0">
            <a:spAutoFit/>
          </a:bodyPr>
          <a:lstStyle/>
          <a:p>
            <a:pPr marL="68580">
              <a:spcBef>
                <a:spcPts val="183"/>
              </a:spcBef>
            </a:pPr>
            <a:r>
              <a:rPr sz="1800" dirty="0">
                <a:latin typeface="Calibri"/>
                <a:cs typeface="Calibri"/>
              </a:rPr>
              <a:t>Principal</a:t>
            </a:r>
            <a:r>
              <a:rPr sz="1800" spc="-19" dirty="0">
                <a:latin typeface="Calibri"/>
                <a:cs typeface="Calibri"/>
              </a:rPr>
              <a:t> </a:t>
            </a:r>
            <a:r>
              <a:rPr sz="1800" dirty="0">
                <a:latin typeface="Calibri"/>
                <a:cs typeface="Calibri"/>
              </a:rPr>
              <a:t>B</a:t>
            </a:r>
            <a:r>
              <a:rPr sz="1800" spc="-23" dirty="0">
                <a:latin typeface="Calibri"/>
                <a:cs typeface="Calibri"/>
              </a:rPr>
              <a:t> </a:t>
            </a:r>
            <a:r>
              <a:rPr sz="1800" dirty="0">
                <a:latin typeface="Calibri"/>
                <a:cs typeface="Calibri"/>
              </a:rPr>
              <a:t>cannot</a:t>
            </a:r>
            <a:r>
              <a:rPr sz="1800" spc="-23" dirty="0">
                <a:latin typeface="Calibri"/>
                <a:cs typeface="Calibri"/>
              </a:rPr>
              <a:t> </a:t>
            </a:r>
            <a:r>
              <a:rPr sz="1800" dirty="0">
                <a:latin typeface="Calibri"/>
                <a:cs typeface="Calibri"/>
              </a:rPr>
              <a:t>read</a:t>
            </a:r>
            <a:r>
              <a:rPr sz="1800" spc="-15" dirty="0">
                <a:latin typeface="Calibri"/>
                <a:cs typeface="Calibri"/>
              </a:rPr>
              <a:t> </a:t>
            </a:r>
            <a:r>
              <a:rPr sz="1800" dirty="0">
                <a:latin typeface="Calibri"/>
                <a:cs typeface="Calibri"/>
              </a:rPr>
              <a:t>file</a:t>
            </a:r>
            <a:r>
              <a:rPr sz="1800" spc="-11" dirty="0">
                <a:latin typeface="Calibri"/>
                <a:cs typeface="Calibri"/>
              </a:rPr>
              <a:t> </a:t>
            </a:r>
            <a:r>
              <a:rPr sz="1800" spc="-38" dirty="0">
                <a:latin typeface="Calibri"/>
                <a:cs typeface="Calibri"/>
              </a:rPr>
              <a:t>F</a:t>
            </a:r>
            <a:endParaRPr sz="1800">
              <a:latin typeface="Calibri"/>
              <a:cs typeface="Calibri"/>
            </a:endParaRPr>
          </a:p>
        </p:txBody>
      </p:sp>
      <p:sp>
        <p:nvSpPr>
          <p:cNvPr id="4" name="object 4"/>
          <p:cNvSpPr txBox="1"/>
          <p:nvPr/>
        </p:nvSpPr>
        <p:spPr>
          <a:xfrm>
            <a:off x="4921757" y="1673351"/>
            <a:ext cx="786765"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Calibri"/>
                <a:cs typeface="Calibri"/>
              </a:rPr>
              <a:t>File</a:t>
            </a:r>
            <a:r>
              <a:rPr sz="2400" spc="-38" dirty="0">
                <a:latin typeface="Calibri"/>
                <a:cs typeface="Calibri"/>
              </a:rPr>
              <a:t> F</a:t>
            </a:r>
            <a:endParaRPr sz="2400">
              <a:latin typeface="Calibri"/>
              <a:cs typeface="Calibri"/>
            </a:endParaRPr>
          </a:p>
        </p:txBody>
      </p:sp>
      <p:sp>
        <p:nvSpPr>
          <p:cNvPr id="5" name="object 5"/>
          <p:cNvSpPr txBox="1"/>
          <p:nvPr/>
        </p:nvSpPr>
        <p:spPr>
          <a:xfrm>
            <a:off x="4921757" y="2843783"/>
            <a:ext cx="840105"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Calibri"/>
                <a:cs typeface="Calibri"/>
              </a:rPr>
              <a:t>File</a:t>
            </a:r>
            <a:r>
              <a:rPr sz="2400" spc="-38" dirty="0">
                <a:latin typeface="Calibri"/>
                <a:cs typeface="Calibri"/>
              </a:rPr>
              <a:t> G</a:t>
            </a:r>
            <a:endParaRPr sz="2400">
              <a:latin typeface="Calibri"/>
              <a:cs typeface="Calibri"/>
            </a:endParaRPr>
          </a:p>
        </p:txBody>
      </p:sp>
      <p:sp>
        <p:nvSpPr>
          <p:cNvPr id="6" name="object 6"/>
          <p:cNvSpPr txBox="1"/>
          <p:nvPr/>
        </p:nvSpPr>
        <p:spPr>
          <a:xfrm>
            <a:off x="6584443" y="963607"/>
            <a:ext cx="369569" cy="286617"/>
          </a:xfrm>
          <a:prstGeom prst="rect">
            <a:avLst/>
          </a:prstGeom>
        </p:spPr>
        <p:txBody>
          <a:bodyPr vert="horz" wrap="square" lIns="0" tIns="9525" rIns="0" bIns="0" rtlCol="0">
            <a:spAutoFit/>
          </a:bodyPr>
          <a:lstStyle/>
          <a:p>
            <a:pPr marL="9525">
              <a:spcBef>
                <a:spcPts val="75"/>
              </a:spcBef>
            </a:pPr>
            <a:r>
              <a:rPr sz="1800" spc="-19" dirty="0">
                <a:latin typeface="Calibri"/>
                <a:cs typeface="Calibri"/>
              </a:rPr>
              <a:t>ACL</a:t>
            </a:r>
            <a:endParaRPr sz="1800">
              <a:latin typeface="Calibri"/>
              <a:cs typeface="Calibri"/>
            </a:endParaRPr>
          </a:p>
        </p:txBody>
      </p:sp>
      <p:sp>
        <p:nvSpPr>
          <p:cNvPr id="7" name="object 7"/>
          <p:cNvSpPr txBox="1"/>
          <p:nvPr/>
        </p:nvSpPr>
        <p:spPr>
          <a:xfrm>
            <a:off x="6457950" y="1580769"/>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Calibri"/>
                <a:cs typeface="Calibri"/>
              </a:rPr>
              <a:t>A:r</a:t>
            </a:r>
            <a:endParaRPr sz="1800">
              <a:latin typeface="Calibri"/>
              <a:cs typeface="Calibri"/>
            </a:endParaRPr>
          </a:p>
          <a:p>
            <a:pPr marL="69056"/>
            <a:r>
              <a:rPr sz="1800" spc="-19" dirty="0">
                <a:latin typeface="Calibri"/>
                <a:cs typeface="Calibri"/>
              </a:rPr>
              <a:t>A:w</a:t>
            </a:r>
            <a:endParaRPr sz="1800">
              <a:latin typeface="Calibri"/>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Calibri"/>
                <a:cs typeface="Calibri"/>
              </a:rPr>
              <a:t>B:r</a:t>
            </a:r>
            <a:endParaRPr sz="1800">
              <a:latin typeface="Calibri"/>
              <a:cs typeface="Calibri"/>
            </a:endParaRPr>
          </a:p>
          <a:p>
            <a:pPr marL="69056"/>
            <a:r>
              <a:rPr sz="1800" spc="-19" dirty="0">
                <a:latin typeface="Calibri"/>
                <a:cs typeface="Calibri"/>
              </a:rPr>
              <a:t>A:w</a:t>
            </a:r>
            <a:endParaRPr sz="1800">
              <a:latin typeface="Calibri"/>
              <a:cs typeface="Calibri"/>
            </a:endParaRPr>
          </a:p>
        </p:txBody>
      </p:sp>
      <p:sp>
        <p:nvSpPr>
          <p:cNvPr id="9" name="object 9"/>
          <p:cNvSpPr/>
          <p:nvPr/>
        </p:nvSpPr>
        <p:spPr>
          <a:xfrm>
            <a:off x="1739646" y="2066545"/>
            <a:ext cx="1978819" cy="1076801"/>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p>
        </p:txBody>
      </p:sp>
      <p:sp>
        <p:nvSpPr>
          <p:cNvPr id="10" name="object 10"/>
          <p:cNvSpPr txBox="1"/>
          <p:nvPr/>
        </p:nvSpPr>
        <p:spPr>
          <a:xfrm>
            <a:off x="1851945" y="2131086"/>
            <a:ext cx="1372553" cy="286617"/>
          </a:xfrm>
          <a:prstGeom prst="rect">
            <a:avLst/>
          </a:prstGeom>
        </p:spPr>
        <p:txBody>
          <a:bodyPr vert="horz" wrap="square" lIns="0" tIns="9525" rIns="0" bIns="0" rtlCol="0">
            <a:spAutoFit/>
          </a:bodyPr>
          <a:lstStyle/>
          <a:p>
            <a:pPr marL="9525">
              <a:spcBef>
                <a:spcPts val="75"/>
              </a:spcBef>
            </a:pPr>
            <a:r>
              <a:rPr sz="1800" dirty="0">
                <a:latin typeface="Calibri"/>
                <a:cs typeface="Calibri"/>
              </a:rPr>
              <a:t>Good</a:t>
            </a:r>
            <a:r>
              <a:rPr sz="1800" spc="-26" dirty="0">
                <a:latin typeface="Calibri"/>
                <a:cs typeface="Calibri"/>
              </a:rPr>
              <a:t> </a:t>
            </a:r>
            <a:r>
              <a:rPr sz="1800" spc="-8" dirty="0">
                <a:latin typeface="Calibri"/>
                <a:cs typeface="Calibri"/>
              </a:rPr>
              <a:t>Program</a:t>
            </a:r>
            <a:endParaRPr sz="1800">
              <a:latin typeface="Calibri"/>
              <a:cs typeface="Calibri"/>
            </a:endParaRPr>
          </a:p>
        </p:txBody>
      </p:sp>
      <p:sp>
        <p:nvSpPr>
          <p:cNvPr id="11" name="object 11"/>
          <p:cNvSpPr/>
          <p:nvPr/>
        </p:nvSpPr>
        <p:spPr>
          <a:xfrm>
            <a:off x="2729483" y="2596896"/>
            <a:ext cx="988695"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p>
        </p:txBody>
      </p:sp>
      <p:sp>
        <p:nvSpPr>
          <p:cNvPr id="12" name="object 12"/>
          <p:cNvSpPr txBox="1"/>
          <p:nvPr/>
        </p:nvSpPr>
        <p:spPr>
          <a:xfrm>
            <a:off x="2985325" y="2640425"/>
            <a:ext cx="477203" cy="420084"/>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Calibri"/>
                <a:cs typeface="Calibri"/>
              </a:rPr>
              <a:t>Trojan Horse</a:t>
            </a:r>
            <a:endParaRPr sz="1350">
              <a:latin typeface="Calibri"/>
              <a:cs typeface="Calibri"/>
            </a:endParaRPr>
          </a:p>
        </p:txBody>
      </p:sp>
      <p:sp>
        <p:nvSpPr>
          <p:cNvPr id="13" name="object 13"/>
          <p:cNvSpPr txBox="1"/>
          <p:nvPr/>
        </p:nvSpPr>
        <p:spPr>
          <a:xfrm>
            <a:off x="416585" y="1249394"/>
            <a:ext cx="1168718" cy="332303"/>
          </a:xfrm>
          <a:prstGeom prst="rect">
            <a:avLst/>
          </a:prstGeom>
        </p:spPr>
        <p:txBody>
          <a:bodyPr vert="horz" wrap="square" lIns="0" tIns="9049" rIns="0" bIns="0" rtlCol="0">
            <a:spAutoFit/>
          </a:bodyPr>
          <a:lstStyle/>
          <a:p>
            <a:pPr marL="9525">
              <a:spcBef>
                <a:spcPts val="71"/>
              </a:spcBef>
            </a:pPr>
            <a:r>
              <a:rPr sz="2100" dirty="0">
                <a:latin typeface="Calibri"/>
                <a:cs typeface="Calibri"/>
              </a:rPr>
              <a:t>Principal</a:t>
            </a:r>
            <a:r>
              <a:rPr sz="2100" spc="-79" dirty="0">
                <a:latin typeface="Calibri"/>
                <a:cs typeface="Calibri"/>
              </a:rPr>
              <a:t> </a:t>
            </a:r>
            <a:r>
              <a:rPr sz="2100" spc="-38" dirty="0">
                <a:latin typeface="Calibri"/>
                <a:cs typeface="Calibri"/>
              </a:rPr>
              <a:t>A</a:t>
            </a:r>
            <a:endParaRPr sz="2100">
              <a:latin typeface="Calibri"/>
              <a:cs typeface="Calibri"/>
            </a:endParaRPr>
          </a:p>
        </p:txBody>
      </p:sp>
      <p:sp>
        <p:nvSpPr>
          <p:cNvPr id="14" name="object 14"/>
          <p:cNvSpPr/>
          <p:nvPr/>
        </p:nvSpPr>
        <p:spPr>
          <a:xfrm>
            <a:off x="1004888" y="1621250"/>
            <a:ext cx="3924776" cy="1463992"/>
          </a:xfrm>
          <a:custGeom>
            <a:avLst/>
            <a:gdLst/>
            <a:ahLst/>
            <a:cxnLst/>
            <a:rect l="l" t="t" r="r" b="b"/>
            <a:pathLst>
              <a:path w="5233034" h="1951989">
                <a:moveTo>
                  <a:pt x="2299208" y="593090"/>
                </a:moveTo>
                <a:lnTo>
                  <a:pt x="2295067" y="589534"/>
                </a:lnTo>
                <a:lnTo>
                  <a:pt x="2226564" y="530606"/>
                </a:lnTo>
                <a:lnTo>
                  <a:pt x="2219553" y="558355"/>
                </a:lnTo>
                <a:lnTo>
                  <a:pt x="7112" y="0"/>
                </a:lnTo>
                <a:lnTo>
                  <a:pt x="0" y="27686"/>
                </a:lnTo>
                <a:lnTo>
                  <a:pt x="2212568" y="586041"/>
                </a:lnTo>
                <a:lnTo>
                  <a:pt x="2205609" y="613664"/>
                </a:lnTo>
                <a:lnTo>
                  <a:pt x="2299208" y="593090"/>
                </a:lnTo>
                <a:close/>
              </a:path>
              <a:path w="5233034" h="1951989">
                <a:moveTo>
                  <a:pt x="5232781" y="373888"/>
                </a:moveTo>
                <a:lnTo>
                  <a:pt x="5214747" y="351790"/>
                </a:lnTo>
                <a:lnTo>
                  <a:pt x="3676205" y="1595666"/>
                </a:lnTo>
                <a:lnTo>
                  <a:pt x="3658235" y="1573403"/>
                </a:lnTo>
                <a:lnTo>
                  <a:pt x="3624338" y="1647786"/>
                </a:lnTo>
                <a:lnTo>
                  <a:pt x="3620770" y="1647190"/>
                </a:lnTo>
                <a:lnTo>
                  <a:pt x="3618636" y="1660309"/>
                </a:lnTo>
                <a:lnTo>
                  <a:pt x="3618484" y="1660652"/>
                </a:lnTo>
                <a:lnTo>
                  <a:pt x="3616198" y="1675384"/>
                </a:lnTo>
                <a:lnTo>
                  <a:pt x="5136883" y="1923529"/>
                </a:lnTo>
                <a:lnTo>
                  <a:pt x="5132324" y="1951736"/>
                </a:lnTo>
                <a:lnTo>
                  <a:pt x="5215229" y="1925828"/>
                </a:lnTo>
                <a:lnTo>
                  <a:pt x="5223764" y="1923161"/>
                </a:lnTo>
                <a:lnTo>
                  <a:pt x="5146040" y="1867027"/>
                </a:lnTo>
                <a:lnTo>
                  <a:pt x="5141455" y="1895335"/>
                </a:lnTo>
                <a:lnTo>
                  <a:pt x="3654602" y="1652714"/>
                </a:lnTo>
                <a:lnTo>
                  <a:pt x="3712083" y="1640078"/>
                </a:lnTo>
                <a:lnTo>
                  <a:pt x="3701415" y="1626870"/>
                </a:lnTo>
                <a:lnTo>
                  <a:pt x="3694138" y="1617865"/>
                </a:lnTo>
                <a:lnTo>
                  <a:pt x="5232781" y="373888"/>
                </a:lnTo>
                <a:close/>
              </a:path>
            </a:pathLst>
          </a:custGeom>
          <a:solidFill>
            <a:srgbClr val="000000"/>
          </a:solidFill>
        </p:spPr>
        <p:txBody>
          <a:bodyPr wrap="square" lIns="0" tIns="0" rIns="0" bIns="0" rtlCol="0"/>
          <a:lstStyle/>
          <a:p>
            <a:endParaRPr sz="1050"/>
          </a:p>
        </p:txBody>
      </p:sp>
      <p:sp>
        <p:nvSpPr>
          <p:cNvPr id="15" name="object 15"/>
          <p:cNvSpPr txBox="1"/>
          <p:nvPr/>
        </p:nvSpPr>
        <p:spPr>
          <a:xfrm>
            <a:off x="3912775" y="1926526"/>
            <a:ext cx="511493" cy="332303"/>
          </a:xfrm>
          <a:prstGeom prst="rect">
            <a:avLst/>
          </a:prstGeom>
        </p:spPr>
        <p:txBody>
          <a:bodyPr vert="horz" wrap="square" lIns="0" tIns="9049" rIns="0" bIns="0" rtlCol="0">
            <a:spAutoFit/>
          </a:bodyPr>
          <a:lstStyle/>
          <a:p>
            <a:pPr marL="9525">
              <a:spcBef>
                <a:spcPts val="71"/>
              </a:spcBef>
            </a:pPr>
            <a:r>
              <a:rPr sz="2100" spc="-15" dirty="0">
                <a:latin typeface="Calibri"/>
                <a:cs typeface="Calibri"/>
              </a:rPr>
              <a:t>read</a:t>
            </a:r>
            <a:endParaRPr sz="2100">
              <a:latin typeface="Calibri"/>
              <a:cs typeface="Calibri"/>
            </a:endParaRPr>
          </a:p>
        </p:txBody>
      </p:sp>
      <p:sp>
        <p:nvSpPr>
          <p:cNvPr id="16" name="object 16"/>
          <p:cNvSpPr txBox="1"/>
          <p:nvPr/>
        </p:nvSpPr>
        <p:spPr>
          <a:xfrm>
            <a:off x="4026408" y="2975324"/>
            <a:ext cx="585788" cy="332303"/>
          </a:xfrm>
          <a:prstGeom prst="rect">
            <a:avLst/>
          </a:prstGeom>
        </p:spPr>
        <p:txBody>
          <a:bodyPr vert="horz" wrap="square" lIns="0" tIns="9049" rIns="0" bIns="0" rtlCol="0">
            <a:spAutoFit/>
          </a:bodyPr>
          <a:lstStyle/>
          <a:p>
            <a:pPr marL="9525">
              <a:spcBef>
                <a:spcPts val="71"/>
              </a:spcBef>
            </a:pPr>
            <a:r>
              <a:rPr sz="2100" spc="-8" dirty="0">
                <a:latin typeface="Calibri"/>
                <a:cs typeface="Calibri"/>
              </a:rPr>
              <a:t>write</a:t>
            </a:r>
            <a:endParaRPr sz="210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1038585"/>
          </a:xfrm>
          <a:prstGeom prst="rect">
            <a:avLst/>
          </a:prstGeom>
        </p:spPr>
        <p:txBody>
          <a:bodyPr spcFirstLastPara="1" vert="horz" wrap="square" lIns="0" tIns="10001" rIns="0" bIns="0" rtlCol="0" anchor="t" anchorCtr="0">
            <a:spAutoFit/>
          </a:bodyPr>
          <a:lstStyle/>
          <a:p>
            <a:pPr marL="9525">
              <a:spcBef>
                <a:spcPts val="79"/>
              </a:spcBef>
            </a:pPr>
            <a:r>
              <a:rPr dirty="0"/>
              <a:t>Buggy</a:t>
            </a:r>
            <a:r>
              <a:rPr spc="-23" dirty="0"/>
              <a:t> </a:t>
            </a:r>
            <a:r>
              <a:rPr dirty="0"/>
              <a:t>software</a:t>
            </a:r>
            <a:r>
              <a:rPr spc="-4" dirty="0"/>
              <a:t> </a:t>
            </a:r>
            <a:r>
              <a:rPr dirty="0"/>
              <a:t>can</a:t>
            </a:r>
            <a:r>
              <a:rPr spc="-11" dirty="0"/>
              <a:t> </a:t>
            </a:r>
            <a:r>
              <a:rPr dirty="0"/>
              <a:t>become</a:t>
            </a:r>
            <a:r>
              <a:rPr spc="-4" dirty="0"/>
              <a:t> </a:t>
            </a:r>
            <a:r>
              <a:rPr dirty="0"/>
              <a:t>Trojan</a:t>
            </a:r>
            <a:r>
              <a:rPr spc="-8" dirty="0"/>
              <a:t> Horses</a:t>
            </a:r>
          </a:p>
        </p:txBody>
      </p:sp>
      <p:sp>
        <p:nvSpPr>
          <p:cNvPr id="3" name="object 3"/>
          <p:cNvSpPr txBox="1"/>
          <p:nvPr/>
        </p:nvSpPr>
        <p:spPr>
          <a:xfrm>
            <a:off x="687704" y="1344892"/>
            <a:ext cx="7522845" cy="1702550"/>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Lst>
            </a:pPr>
            <a:r>
              <a:rPr sz="2100" dirty="0">
                <a:latin typeface="Calibri"/>
                <a:cs typeface="Calibri"/>
              </a:rPr>
              <a:t>When</a:t>
            </a:r>
            <a:r>
              <a:rPr sz="2100" spc="-11"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buggy</a:t>
            </a:r>
            <a:r>
              <a:rPr sz="2100" spc="-15" dirty="0">
                <a:latin typeface="Calibri"/>
                <a:cs typeface="Calibri"/>
              </a:rPr>
              <a:t> </a:t>
            </a:r>
            <a:r>
              <a:rPr sz="2100" dirty="0">
                <a:latin typeface="Calibri"/>
                <a:cs typeface="Calibri"/>
              </a:rPr>
              <a:t>software</a:t>
            </a:r>
            <a:r>
              <a:rPr sz="2100" spc="-23" dirty="0">
                <a:latin typeface="Calibri"/>
                <a:cs typeface="Calibri"/>
              </a:rPr>
              <a:t> </a:t>
            </a:r>
            <a:r>
              <a:rPr sz="2100" dirty="0">
                <a:latin typeface="Calibri"/>
                <a:cs typeface="Calibri"/>
              </a:rPr>
              <a:t>is</a:t>
            </a:r>
            <a:r>
              <a:rPr sz="2100" spc="-23" dirty="0">
                <a:latin typeface="Calibri"/>
                <a:cs typeface="Calibri"/>
              </a:rPr>
              <a:t> </a:t>
            </a:r>
            <a:r>
              <a:rPr sz="2100" dirty="0">
                <a:latin typeface="Calibri"/>
                <a:cs typeface="Calibri"/>
              </a:rPr>
              <a:t>exploited,</a:t>
            </a:r>
            <a:r>
              <a:rPr sz="2100" spc="-15" dirty="0">
                <a:latin typeface="Calibri"/>
                <a:cs typeface="Calibri"/>
              </a:rPr>
              <a:t> </a:t>
            </a:r>
            <a:r>
              <a:rPr sz="2100" dirty="0">
                <a:latin typeface="Calibri"/>
                <a:cs typeface="Calibri"/>
              </a:rPr>
              <a:t>it</a:t>
            </a:r>
            <a:r>
              <a:rPr sz="2100" spc="-26" dirty="0">
                <a:latin typeface="Calibri"/>
                <a:cs typeface="Calibri"/>
              </a:rPr>
              <a:t> </a:t>
            </a:r>
            <a:r>
              <a:rPr sz="2100" dirty="0">
                <a:latin typeface="Calibri"/>
                <a:cs typeface="Calibri"/>
              </a:rPr>
              <a:t>executes</a:t>
            </a:r>
            <a:r>
              <a:rPr sz="2100" spc="-19"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code/</a:t>
            </a:r>
            <a:r>
              <a:rPr sz="2100" spc="-19" dirty="0">
                <a:latin typeface="Calibri"/>
                <a:cs typeface="Calibri"/>
              </a:rPr>
              <a:t> </a:t>
            </a:r>
            <a:r>
              <a:rPr sz="2100" spc="-8" dirty="0">
                <a:latin typeface="Calibri"/>
                <a:cs typeface="Calibri"/>
              </a:rPr>
              <a:t>intention 	</a:t>
            </a:r>
            <a:r>
              <a:rPr sz="2100" dirty="0">
                <a:latin typeface="Calibri"/>
                <a:cs typeface="Calibri"/>
              </a:rPr>
              <a:t>of</a:t>
            </a:r>
            <a:r>
              <a:rPr sz="2100" spc="-41"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attacker,</a:t>
            </a:r>
            <a:r>
              <a:rPr sz="2100" spc="-49" dirty="0">
                <a:latin typeface="Calibri"/>
                <a:cs typeface="Calibri"/>
              </a:rPr>
              <a:t> </a:t>
            </a:r>
            <a:r>
              <a:rPr sz="2100" dirty="0">
                <a:latin typeface="Calibri"/>
                <a:cs typeface="Calibri"/>
              </a:rPr>
              <a:t>while</a:t>
            </a:r>
            <a:r>
              <a:rPr sz="2100" spc="-30" dirty="0">
                <a:latin typeface="Calibri"/>
                <a:cs typeface="Calibri"/>
              </a:rPr>
              <a:t> </a:t>
            </a:r>
            <a:r>
              <a:rPr sz="2100" dirty="0">
                <a:latin typeface="Calibri"/>
                <a:cs typeface="Calibri"/>
              </a:rPr>
              <a:t>using</a:t>
            </a:r>
            <a:r>
              <a:rPr sz="2100" spc="-23" dirty="0">
                <a:latin typeface="Calibri"/>
                <a:cs typeface="Calibri"/>
              </a:rPr>
              <a:t> </a:t>
            </a:r>
            <a:r>
              <a:rPr sz="2100" dirty="0">
                <a:latin typeface="Calibri"/>
                <a:cs typeface="Calibri"/>
              </a:rPr>
              <a:t>the</a:t>
            </a:r>
            <a:r>
              <a:rPr sz="2100" spc="-34" dirty="0">
                <a:latin typeface="Calibri"/>
                <a:cs typeface="Calibri"/>
              </a:rPr>
              <a:t> </a:t>
            </a:r>
            <a:r>
              <a:rPr sz="2100" dirty="0">
                <a:latin typeface="Calibri"/>
                <a:cs typeface="Calibri"/>
              </a:rPr>
              <a:t>privileges</a:t>
            </a:r>
            <a:r>
              <a:rPr sz="2100" spc="-30" dirty="0">
                <a:latin typeface="Calibri"/>
                <a:cs typeface="Calibri"/>
              </a:rPr>
              <a:t> </a:t>
            </a:r>
            <a:r>
              <a:rPr sz="2100" dirty="0">
                <a:latin typeface="Calibri"/>
                <a:cs typeface="Calibri"/>
              </a:rPr>
              <a:t>of</a:t>
            </a:r>
            <a:r>
              <a:rPr sz="2100" spc="-41"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who</a:t>
            </a:r>
            <a:r>
              <a:rPr sz="2100" spc="-26" dirty="0">
                <a:latin typeface="Calibri"/>
                <a:cs typeface="Calibri"/>
              </a:rPr>
              <a:t> </a:t>
            </a:r>
            <a:r>
              <a:rPr sz="2100" dirty="0">
                <a:latin typeface="Calibri"/>
                <a:cs typeface="Calibri"/>
              </a:rPr>
              <a:t>started</a:t>
            </a:r>
            <a:r>
              <a:rPr sz="2100" spc="-34" dirty="0">
                <a:latin typeface="Calibri"/>
                <a:cs typeface="Calibri"/>
              </a:rPr>
              <a:t> </a:t>
            </a:r>
            <a:r>
              <a:rPr sz="2100" spc="-19" dirty="0">
                <a:latin typeface="Calibri"/>
                <a:cs typeface="Calibri"/>
              </a:rPr>
              <a:t>it</a:t>
            </a:r>
            <a:endParaRPr sz="2100">
              <a:latin typeface="Calibri"/>
              <a:cs typeface="Calibri"/>
            </a:endParaRPr>
          </a:p>
          <a:p>
            <a:pPr>
              <a:spcBef>
                <a:spcPts val="1200"/>
              </a:spcBef>
              <a:buFont typeface="Arial"/>
              <a:buChar char="•"/>
            </a:pPr>
            <a:endParaRPr sz="2100">
              <a:latin typeface="Calibri"/>
              <a:cs typeface="Calibri"/>
            </a:endParaRPr>
          </a:p>
          <a:p>
            <a:pPr marL="180022" marR="516255" indent="-170497">
              <a:lnSpc>
                <a:spcPts val="2273"/>
              </a:lnSpc>
              <a:buFont typeface="Arial"/>
              <a:buChar char="•"/>
              <a:tabLst>
                <a:tab pos="180975" algn="l"/>
              </a:tabLst>
            </a:pPr>
            <a:r>
              <a:rPr sz="2100" dirty="0">
                <a:latin typeface="Calibri"/>
                <a:cs typeface="Calibri"/>
              </a:rPr>
              <a:t>This</a:t>
            </a:r>
            <a:r>
              <a:rPr sz="2100" spc="-53" dirty="0">
                <a:latin typeface="Calibri"/>
                <a:cs typeface="Calibri"/>
              </a:rPr>
              <a:t> </a:t>
            </a:r>
            <a:r>
              <a:rPr sz="2100" dirty="0">
                <a:latin typeface="Calibri"/>
                <a:cs typeface="Calibri"/>
              </a:rPr>
              <a:t>means</a:t>
            </a:r>
            <a:r>
              <a:rPr sz="2100" spc="-38" dirty="0">
                <a:latin typeface="Calibri"/>
                <a:cs typeface="Calibri"/>
              </a:rPr>
              <a:t> </a:t>
            </a:r>
            <a:r>
              <a:rPr sz="2100" dirty="0">
                <a:latin typeface="Calibri"/>
                <a:cs typeface="Calibri"/>
              </a:rPr>
              <a:t>that</a:t>
            </a:r>
            <a:r>
              <a:rPr sz="2100" spc="-56" dirty="0">
                <a:latin typeface="Calibri"/>
                <a:cs typeface="Calibri"/>
              </a:rPr>
              <a:t> </a:t>
            </a:r>
            <a:r>
              <a:rPr sz="2100" dirty="0">
                <a:latin typeface="Calibri"/>
                <a:cs typeface="Calibri"/>
              </a:rPr>
              <a:t>computers</a:t>
            </a:r>
            <a:r>
              <a:rPr sz="2100" spc="-38" dirty="0">
                <a:latin typeface="Calibri"/>
                <a:cs typeface="Calibri"/>
              </a:rPr>
              <a:t> </a:t>
            </a:r>
            <a:r>
              <a:rPr sz="2100" dirty="0">
                <a:latin typeface="Calibri"/>
                <a:cs typeface="Calibri"/>
              </a:rPr>
              <a:t>with</a:t>
            </a:r>
            <a:r>
              <a:rPr sz="2100" spc="-60" dirty="0">
                <a:latin typeface="Calibri"/>
                <a:cs typeface="Calibri"/>
              </a:rPr>
              <a:t> </a:t>
            </a:r>
            <a:r>
              <a:rPr sz="2100" dirty="0">
                <a:latin typeface="Calibri"/>
                <a:cs typeface="Calibri"/>
              </a:rPr>
              <a:t>only</a:t>
            </a:r>
            <a:r>
              <a:rPr sz="2100" spc="-38" dirty="0">
                <a:latin typeface="Calibri"/>
                <a:cs typeface="Calibri"/>
              </a:rPr>
              <a:t> </a:t>
            </a:r>
            <a:r>
              <a:rPr sz="2100" dirty="0">
                <a:latin typeface="Calibri"/>
                <a:cs typeface="Calibri"/>
              </a:rPr>
              <a:t>DAC</a:t>
            </a:r>
            <a:r>
              <a:rPr sz="2100" spc="-53" dirty="0">
                <a:latin typeface="Calibri"/>
                <a:cs typeface="Calibri"/>
              </a:rPr>
              <a:t> </a:t>
            </a:r>
            <a:r>
              <a:rPr sz="2100" dirty="0">
                <a:latin typeface="Calibri"/>
                <a:cs typeface="Calibri"/>
              </a:rPr>
              <a:t>cannot</a:t>
            </a:r>
            <a:r>
              <a:rPr sz="2100" spc="-41" dirty="0">
                <a:latin typeface="Calibri"/>
                <a:cs typeface="Calibri"/>
              </a:rPr>
              <a:t> </a:t>
            </a:r>
            <a:r>
              <a:rPr sz="2100" dirty="0">
                <a:latin typeface="Calibri"/>
                <a:cs typeface="Calibri"/>
              </a:rPr>
              <a:t>be</a:t>
            </a:r>
            <a:r>
              <a:rPr sz="2100" spc="-49" dirty="0">
                <a:latin typeface="Calibri"/>
                <a:cs typeface="Calibri"/>
              </a:rPr>
              <a:t> </a:t>
            </a:r>
            <a:r>
              <a:rPr sz="2100" dirty="0">
                <a:latin typeface="Calibri"/>
                <a:cs typeface="Calibri"/>
              </a:rPr>
              <a:t>trusted</a:t>
            </a:r>
            <a:r>
              <a:rPr sz="2100" spc="-34" dirty="0">
                <a:latin typeface="Calibri"/>
                <a:cs typeface="Calibri"/>
              </a:rPr>
              <a:t> </a:t>
            </a:r>
            <a:r>
              <a:rPr sz="2100" spc="-19" dirty="0">
                <a:latin typeface="Calibri"/>
                <a:cs typeface="Calibri"/>
              </a:rPr>
              <a:t>to 	</a:t>
            </a:r>
            <a:r>
              <a:rPr sz="2100" dirty="0">
                <a:latin typeface="Calibri"/>
                <a:cs typeface="Calibri"/>
              </a:rPr>
              <a:t>process</a:t>
            </a:r>
            <a:r>
              <a:rPr sz="2100" spc="-34" dirty="0">
                <a:latin typeface="Calibri"/>
                <a:cs typeface="Calibri"/>
              </a:rPr>
              <a:t> </a:t>
            </a:r>
            <a:r>
              <a:rPr sz="2100" spc="-8" dirty="0">
                <a:latin typeface="Calibri"/>
                <a:cs typeface="Calibri"/>
              </a:rPr>
              <a:t>information</a:t>
            </a:r>
            <a:r>
              <a:rPr sz="2100" spc="-34" dirty="0">
                <a:latin typeface="Calibri"/>
                <a:cs typeface="Calibri"/>
              </a:rPr>
              <a:t> </a:t>
            </a:r>
            <a:r>
              <a:rPr sz="2100" dirty="0">
                <a:latin typeface="Calibri"/>
                <a:cs typeface="Calibri"/>
              </a:rPr>
              <a:t>classified</a:t>
            </a:r>
            <a:r>
              <a:rPr sz="2100" spc="-30" dirty="0">
                <a:latin typeface="Calibri"/>
                <a:cs typeface="Calibri"/>
              </a:rPr>
              <a:t> </a:t>
            </a:r>
            <a:r>
              <a:rPr sz="2100" dirty="0">
                <a:latin typeface="Calibri"/>
                <a:cs typeface="Calibri"/>
              </a:rPr>
              <a:t>at</a:t>
            </a:r>
            <a:r>
              <a:rPr sz="2100" spc="-45" dirty="0">
                <a:latin typeface="Calibri"/>
                <a:cs typeface="Calibri"/>
              </a:rPr>
              <a:t> </a:t>
            </a:r>
            <a:r>
              <a:rPr sz="2100" dirty="0">
                <a:latin typeface="Calibri"/>
                <a:cs typeface="Calibri"/>
              </a:rPr>
              <a:t>different</a:t>
            </a:r>
            <a:r>
              <a:rPr sz="2100" spc="-41" dirty="0">
                <a:latin typeface="Calibri"/>
                <a:cs typeface="Calibri"/>
              </a:rPr>
              <a:t> </a:t>
            </a:r>
            <a:r>
              <a:rPr sz="2100" spc="-8" dirty="0">
                <a:latin typeface="Calibri"/>
                <a:cs typeface="Calibri"/>
              </a:rPr>
              <a:t>levels</a:t>
            </a:r>
            <a:endParaRPr sz="210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33" y="2656199"/>
            <a:ext cx="6245543" cy="714939"/>
          </a:xfrm>
          <a:prstGeom prst="rect">
            <a:avLst/>
          </a:prstGeom>
        </p:spPr>
        <p:txBody>
          <a:bodyPr spcFirstLastPara="1" vert="horz" wrap="square" lIns="0" tIns="9525" rIns="0" bIns="0" rtlCol="0" anchor="t" anchorCtr="0">
            <a:spAutoFit/>
          </a:bodyPr>
          <a:lstStyle/>
          <a:p>
            <a:pPr marL="9525">
              <a:spcBef>
                <a:spcPts val="75"/>
              </a:spcBef>
            </a:pPr>
            <a:r>
              <a:rPr sz="4500" dirty="0"/>
              <a:t>Mandatory</a:t>
            </a:r>
            <a:r>
              <a:rPr sz="4500" spc="-53" dirty="0"/>
              <a:t> </a:t>
            </a:r>
            <a:r>
              <a:rPr sz="4500" dirty="0"/>
              <a:t>access</a:t>
            </a:r>
            <a:r>
              <a:rPr sz="4500" spc="-56" dirty="0"/>
              <a:t> </a:t>
            </a:r>
            <a:r>
              <a:rPr sz="4500" spc="-8" dirty="0"/>
              <a:t>controls</a:t>
            </a:r>
            <a:endParaRPr sz="4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2770150"/>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Assigning</a:t>
            </a:r>
            <a:r>
              <a:rPr sz="2100" spc="-38" dirty="0">
                <a:latin typeface="Calibri"/>
                <a:cs typeface="Calibri"/>
              </a:rPr>
              <a:t> </a:t>
            </a:r>
            <a:r>
              <a:rPr sz="2100" dirty="0">
                <a:latin typeface="Calibri"/>
                <a:cs typeface="Calibri"/>
              </a:rPr>
              <a:t>access</a:t>
            </a:r>
            <a:r>
              <a:rPr sz="2100" spc="-45" dirty="0">
                <a:latin typeface="Calibri"/>
                <a:cs typeface="Calibri"/>
              </a:rPr>
              <a:t> </a:t>
            </a:r>
            <a:r>
              <a:rPr sz="2100" dirty="0">
                <a:latin typeface="Calibri"/>
                <a:cs typeface="Calibri"/>
              </a:rPr>
              <a:t>rights</a:t>
            </a:r>
            <a:r>
              <a:rPr sz="2100" spc="-30" dirty="0">
                <a:latin typeface="Calibri"/>
                <a:cs typeface="Calibri"/>
              </a:rPr>
              <a:t> </a:t>
            </a:r>
            <a:r>
              <a:rPr sz="2100" dirty="0">
                <a:latin typeface="Calibri"/>
                <a:cs typeface="Calibri"/>
              </a:rPr>
              <a:t>based</a:t>
            </a:r>
            <a:r>
              <a:rPr sz="2100" spc="-45" dirty="0">
                <a:latin typeface="Calibri"/>
                <a:cs typeface="Calibri"/>
              </a:rPr>
              <a:t> </a:t>
            </a:r>
            <a:r>
              <a:rPr sz="2100" dirty="0">
                <a:latin typeface="Calibri"/>
                <a:cs typeface="Calibri"/>
              </a:rPr>
              <a:t>on</a:t>
            </a:r>
            <a:r>
              <a:rPr sz="2100" spc="-41" dirty="0">
                <a:latin typeface="Calibri"/>
                <a:cs typeface="Calibri"/>
              </a:rPr>
              <a:t> </a:t>
            </a:r>
            <a:r>
              <a:rPr sz="2100" dirty="0">
                <a:latin typeface="Calibri"/>
                <a:cs typeface="Calibri"/>
              </a:rPr>
              <a:t>regulations</a:t>
            </a:r>
            <a:r>
              <a:rPr sz="2100" spc="-30" dirty="0">
                <a:latin typeface="Calibri"/>
                <a:cs typeface="Calibri"/>
              </a:rPr>
              <a:t> </a:t>
            </a:r>
            <a:r>
              <a:rPr sz="2100" dirty="0">
                <a:latin typeface="Calibri"/>
                <a:cs typeface="Calibri"/>
              </a:rPr>
              <a:t>by</a:t>
            </a:r>
            <a:r>
              <a:rPr sz="2100" spc="-41" dirty="0">
                <a:latin typeface="Calibri"/>
                <a:cs typeface="Calibri"/>
              </a:rPr>
              <a:t> </a:t>
            </a:r>
            <a:r>
              <a:rPr sz="2100" dirty="0">
                <a:latin typeface="Calibri"/>
                <a:cs typeface="Calibri"/>
              </a:rPr>
              <a:t>a</a:t>
            </a:r>
            <a:r>
              <a:rPr sz="2100" spc="-41" dirty="0">
                <a:latin typeface="Calibri"/>
                <a:cs typeface="Calibri"/>
              </a:rPr>
              <a:t> </a:t>
            </a:r>
            <a:r>
              <a:rPr sz="2100" dirty="0">
                <a:latin typeface="Calibri"/>
                <a:cs typeface="Calibri"/>
              </a:rPr>
              <a:t>central</a:t>
            </a:r>
            <a:r>
              <a:rPr sz="2100" spc="-49" dirty="0">
                <a:latin typeface="Calibri"/>
                <a:cs typeface="Calibri"/>
              </a:rPr>
              <a:t> </a:t>
            </a:r>
            <a:r>
              <a:rPr sz="2100" spc="-8" dirty="0">
                <a:latin typeface="Calibri"/>
                <a:cs typeface="Calibri"/>
              </a:rPr>
              <a:t>authority</a:t>
            </a:r>
            <a:endParaRPr sz="2100">
              <a:latin typeface="Calibri"/>
              <a:cs typeface="Calibri"/>
            </a:endParaRPr>
          </a:p>
          <a:p>
            <a:pPr marL="180022" indent="-170497">
              <a:spcBef>
                <a:spcPts val="506"/>
              </a:spcBef>
              <a:buFont typeface="Arial"/>
              <a:buChar char="•"/>
              <a:tabLst>
                <a:tab pos="180022" algn="l"/>
              </a:tabLst>
            </a:pPr>
            <a:r>
              <a:rPr sz="2100" spc="-8" dirty="0">
                <a:latin typeface="Calibri"/>
                <a:cs typeface="Calibri"/>
              </a:rPr>
              <a:t>Implemented</a:t>
            </a:r>
            <a:r>
              <a:rPr sz="2100" spc="-34" dirty="0">
                <a:latin typeface="Calibri"/>
                <a:cs typeface="Calibri"/>
              </a:rPr>
              <a:t> </a:t>
            </a:r>
            <a:r>
              <a:rPr sz="2100" dirty="0">
                <a:latin typeface="Calibri"/>
                <a:cs typeface="Calibri"/>
              </a:rPr>
              <a:t>using</a:t>
            </a:r>
            <a:r>
              <a:rPr sz="2100" spc="-41" dirty="0">
                <a:latin typeface="Calibri"/>
                <a:cs typeface="Calibri"/>
              </a:rPr>
              <a:t> </a:t>
            </a:r>
            <a:r>
              <a:rPr sz="2100" dirty="0">
                <a:latin typeface="Calibri"/>
                <a:cs typeface="Calibri"/>
              </a:rPr>
              <a:t>a</a:t>
            </a:r>
            <a:r>
              <a:rPr sz="2100" spc="-49" dirty="0">
                <a:latin typeface="Calibri"/>
                <a:cs typeface="Calibri"/>
              </a:rPr>
              <a:t> </a:t>
            </a:r>
            <a:r>
              <a:rPr sz="2100" i="1" dirty="0">
                <a:latin typeface="Calibri"/>
                <a:cs typeface="Calibri"/>
              </a:rPr>
              <a:t>“reference</a:t>
            </a:r>
            <a:r>
              <a:rPr sz="2100" i="1" spc="-49" dirty="0">
                <a:latin typeface="Calibri"/>
                <a:cs typeface="Calibri"/>
              </a:rPr>
              <a:t> </a:t>
            </a:r>
            <a:r>
              <a:rPr sz="2100" i="1" spc="-8" dirty="0">
                <a:latin typeface="Calibri"/>
                <a:cs typeface="Calibri"/>
              </a:rPr>
              <a:t>monitor”</a:t>
            </a:r>
            <a:endParaRPr sz="2100">
              <a:latin typeface="Calibri"/>
              <a:cs typeface="Calibri"/>
            </a:endParaRPr>
          </a:p>
          <a:p>
            <a:pPr marL="522923" lvl="1" indent="-170497">
              <a:spcBef>
                <a:spcPts val="176"/>
              </a:spcBef>
              <a:buFont typeface="Arial"/>
              <a:buChar char="•"/>
              <a:tabLst>
                <a:tab pos="522923" algn="l"/>
              </a:tabLst>
            </a:pPr>
            <a:r>
              <a:rPr sz="1800" dirty="0">
                <a:latin typeface="Calibri"/>
                <a:cs typeface="Calibri"/>
              </a:rPr>
              <a:t>Small</a:t>
            </a:r>
            <a:r>
              <a:rPr sz="1800" spc="-45" dirty="0">
                <a:latin typeface="Calibri"/>
                <a:cs typeface="Calibri"/>
              </a:rPr>
              <a:t> </a:t>
            </a:r>
            <a:r>
              <a:rPr sz="1800" dirty="0">
                <a:latin typeface="Calibri"/>
                <a:cs typeface="Calibri"/>
              </a:rPr>
              <a:t>Trusted</a:t>
            </a:r>
            <a:r>
              <a:rPr sz="1800" spc="-19" dirty="0">
                <a:latin typeface="Calibri"/>
                <a:cs typeface="Calibri"/>
              </a:rPr>
              <a:t> </a:t>
            </a:r>
            <a:r>
              <a:rPr sz="1800" dirty="0">
                <a:latin typeface="Calibri"/>
                <a:cs typeface="Calibri"/>
              </a:rPr>
              <a:t>Computing</a:t>
            </a:r>
            <a:r>
              <a:rPr sz="1800" spc="-41" dirty="0">
                <a:latin typeface="Calibri"/>
                <a:cs typeface="Calibri"/>
              </a:rPr>
              <a:t> </a:t>
            </a:r>
            <a:r>
              <a:rPr sz="1800" dirty="0">
                <a:latin typeface="Calibri"/>
                <a:cs typeface="Calibri"/>
              </a:rPr>
              <a:t>Base</a:t>
            </a:r>
            <a:r>
              <a:rPr sz="1800" spc="-34" dirty="0">
                <a:latin typeface="Calibri"/>
                <a:cs typeface="Calibri"/>
              </a:rPr>
              <a:t> </a:t>
            </a:r>
            <a:r>
              <a:rPr sz="1800" dirty="0">
                <a:latin typeface="Calibri"/>
                <a:cs typeface="Calibri"/>
              </a:rPr>
              <a:t>(TCB)</a:t>
            </a:r>
            <a:r>
              <a:rPr sz="1800" spc="-38" dirty="0">
                <a:latin typeface="Calibri"/>
                <a:cs typeface="Calibri"/>
              </a:rPr>
              <a:t> </a:t>
            </a:r>
            <a:r>
              <a:rPr sz="1800" dirty="0">
                <a:latin typeface="Calibri"/>
                <a:cs typeface="Calibri"/>
              </a:rPr>
              <a:t>[John</a:t>
            </a:r>
            <a:r>
              <a:rPr sz="1800" spc="-26" dirty="0">
                <a:latin typeface="Calibri"/>
                <a:cs typeface="Calibri"/>
              </a:rPr>
              <a:t> </a:t>
            </a:r>
            <a:r>
              <a:rPr sz="1800" dirty="0">
                <a:latin typeface="Calibri"/>
                <a:cs typeface="Calibri"/>
              </a:rPr>
              <a:t>Rushby,</a:t>
            </a:r>
            <a:r>
              <a:rPr sz="1800" spc="-30" dirty="0">
                <a:latin typeface="Calibri"/>
                <a:cs typeface="Calibri"/>
              </a:rPr>
              <a:t> </a:t>
            </a:r>
            <a:r>
              <a:rPr sz="1800" dirty="0">
                <a:latin typeface="Calibri"/>
                <a:cs typeface="Calibri"/>
              </a:rPr>
              <a:t>1981,</a:t>
            </a:r>
            <a:r>
              <a:rPr sz="1800" spc="-30" dirty="0">
                <a:latin typeface="Calibri"/>
                <a:cs typeface="Calibri"/>
              </a:rPr>
              <a:t> </a:t>
            </a:r>
            <a:r>
              <a:rPr sz="1800" spc="-15" dirty="0">
                <a:latin typeface="Calibri"/>
                <a:cs typeface="Calibri"/>
              </a:rPr>
              <a:t>OSP]</a:t>
            </a:r>
            <a:endParaRPr sz="1800">
              <a:latin typeface="Calibri"/>
              <a:cs typeface="Calibri"/>
            </a:endParaRPr>
          </a:p>
          <a:p>
            <a:pPr marL="180022" indent="-170497">
              <a:spcBef>
                <a:spcPts val="484"/>
              </a:spcBef>
              <a:buFont typeface="Arial"/>
              <a:buChar char="•"/>
              <a:tabLst>
                <a:tab pos="180022" algn="l"/>
              </a:tabLst>
            </a:pPr>
            <a:r>
              <a:rPr sz="2100" dirty="0">
                <a:latin typeface="Calibri"/>
                <a:cs typeface="Calibri"/>
              </a:rPr>
              <a:t>Implemented</a:t>
            </a:r>
            <a:r>
              <a:rPr sz="2100" spc="-53" dirty="0">
                <a:latin typeface="Calibri"/>
                <a:cs typeface="Calibri"/>
              </a:rPr>
              <a:t> </a:t>
            </a:r>
            <a:r>
              <a:rPr sz="2100" dirty="0">
                <a:latin typeface="Calibri"/>
                <a:cs typeface="Calibri"/>
              </a:rPr>
              <a:t>using</a:t>
            </a:r>
            <a:r>
              <a:rPr sz="2100" spc="-53" dirty="0">
                <a:latin typeface="Calibri"/>
                <a:cs typeface="Calibri"/>
              </a:rPr>
              <a:t> </a:t>
            </a:r>
            <a:r>
              <a:rPr sz="2100" spc="-8" dirty="0">
                <a:latin typeface="Calibri"/>
                <a:cs typeface="Calibri"/>
              </a:rPr>
              <a:t>Virtualization</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TOCTTOU</a:t>
            </a:r>
            <a:r>
              <a:rPr sz="2100" spc="-38" dirty="0">
                <a:latin typeface="Calibri"/>
                <a:cs typeface="Calibri"/>
              </a:rPr>
              <a:t> </a:t>
            </a:r>
            <a:r>
              <a:rPr sz="2100" dirty="0">
                <a:latin typeface="Calibri"/>
                <a:cs typeface="Calibri"/>
              </a:rPr>
              <a:t>(</a:t>
            </a:r>
            <a:r>
              <a:rPr sz="1800" dirty="0">
                <a:latin typeface="Calibri"/>
                <a:cs typeface="Calibri"/>
              </a:rPr>
              <a:t>Time</a:t>
            </a:r>
            <a:r>
              <a:rPr sz="1800" spc="-34"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Check</a:t>
            </a:r>
            <a:r>
              <a:rPr sz="1800" spc="-38" dirty="0">
                <a:latin typeface="Calibri"/>
                <a:cs typeface="Calibri"/>
              </a:rPr>
              <a:t> </a:t>
            </a:r>
            <a:r>
              <a:rPr sz="1800" dirty="0">
                <a:latin typeface="Calibri"/>
                <a:cs typeface="Calibri"/>
              </a:rPr>
              <a:t>To</a:t>
            </a:r>
            <a:r>
              <a:rPr sz="1800" spc="-26" dirty="0">
                <a:latin typeface="Calibri"/>
                <a:cs typeface="Calibri"/>
              </a:rPr>
              <a:t> </a:t>
            </a:r>
            <a:r>
              <a:rPr sz="1800" dirty="0">
                <a:latin typeface="Calibri"/>
                <a:cs typeface="Calibri"/>
              </a:rPr>
              <a:t>Time</a:t>
            </a:r>
            <a:r>
              <a:rPr sz="1800" spc="-38" dirty="0">
                <a:latin typeface="Calibri"/>
                <a:cs typeface="Calibri"/>
              </a:rPr>
              <a:t> </a:t>
            </a:r>
            <a:r>
              <a:rPr sz="1800" dirty="0">
                <a:latin typeface="Calibri"/>
                <a:cs typeface="Calibri"/>
              </a:rPr>
              <a:t>of</a:t>
            </a:r>
            <a:r>
              <a:rPr sz="1800" spc="-26" dirty="0">
                <a:latin typeface="Calibri"/>
                <a:cs typeface="Calibri"/>
              </a:rPr>
              <a:t> </a:t>
            </a:r>
            <a:r>
              <a:rPr sz="1800" dirty="0">
                <a:latin typeface="Calibri"/>
                <a:cs typeface="Calibri"/>
              </a:rPr>
              <a:t>Use</a:t>
            </a:r>
            <a:r>
              <a:rPr sz="2100" dirty="0">
                <a:latin typeface="Calibri"/>
                <a:cs typeface="Calibri"/>
              </a:rPr>
              <a:t>)</a:t>
            </a:r>
            <a:r>
              <a:rPr sz="2100" spc="-30" dirty="0">
                <a:latin typeface="Calibri"/>
                <a:cs typeface="Calibri"/>
              </a:rPr>
              <a:t> </a:t>
            </a:r>
            <a:r>
              <a:rPr sz="2100" spc="-8" dirty="0">
                <a:latin typeface="Calibri"/>
                <a:cs typeface="Calibri"/>
              </a:rPr>
              <a:t>problem:</a:t>
            </a:r>
            <a:endParaRPr sz="2100">
              <a:latin typeface="Calibri"/>
              <a:cs typeface="Calibri"/>
            </a:endParaRPr>
          </a:p>
          <a:p>
            <a:pPr marL="695325" lvl="1" indent="-285750">
              <a:spcBef>
                <a:spcPts val="184"/>
              </a:spcBef>
              <a:buFont typeface="Arial"/>
              <a:buChar char="•"/>
              <a:tabLst>
                <a:tab pos="695325" algn="l"/>
              </a:tabLst>
            </a:pPr>
            <a:r>
              <a:rPr sz="1800" dirty="0">
                <a:latin typeface="Calibri"/>
                <a:cs typeface="Calibri"/>
              </a:rPr>
              <a:t>authority</a:t>
            </a:r>
            <a:r>
              <a:rPr sz="1800" spc="-30" dirty="0">
                <a:latin typeface="Calibri"/>
                <a:cs typeface="Calibri"/>
              </a:rPr>
              <a:t> </a:t>
            </a:r>
            <a:r>
              <a:rPr sz="1800" dirty="0">
                <a:latin typeface="Calibri"/>
                <a:cs typeface="Calibri"/>
              </a:rPr>
              <a:t>checks</a:t>
            </a:r>
            <a:r>
              <a:rPr sz="1800" spc="-30" dirty="0">
                <a:latin typeface="Calibri"/>
                <a:cs typeface="Calibri"/>
              </a:rPr>
              <a:t> </a:t>
            </a:r>
            <a:r>
              <a:rPr sz="1800" dirty="0">
                <a:latin typeface="Calibri"/>
                <a:cs typeface="Calibri"/>
              </a:rPr>
              <a:t>access</a:t>
            </a:r>
            <a:r>
              <a:rPr sz="1800" spc="-30" dirty="0">
                <a:latin typeface="Calibri"/>
                <a:cs typeface="Calibri"/>
              </a:rPr>
              <a:t> </a:t>
            </a:r>
            <a:r>
              <a:rPr sz="1800" dirty="0">
                <a:latin typeface="Calibri"/>
                <a:cs typeface="Calibri"/>
              </a:rPr>
              <a:t>to</a:t>
            </a:r>
            <a:r>
              <a:rPr sz="1800" spc="-19" dirty="0">
                <a:latin typeface="Calibri"/>
                <a:cs typeface="Calibri"/>
              </a:rPr>
              <a:t> </a:t>
            </a:r>
            <a:r>
              <a:rPr sz="1800" dirty="0">
                <a:latin typeface="Calibri"/>
                <a:cs typeface="Calibri"/>
              </a:rPr>
              <a:t>an</a:t>
            </a:r>
            <a:r>
              <a:rPr sz="1800" spc="-23" dirty="0">
                <a:latin typeface="Calibri"/>
                <a:cs typeface="Calibri"/>
              </a:rPr>
              <a:t> </a:t>
            </a:r>
            <a:r>
              <a:rPr sz="1800" spc="-8" dirty="0">
                <a:latin typeface="Calibri"/>
                <a:cs typeface="Calibri"/>
              </a:rPr>
              <a:t>object</a:t>
            </a:r>
            <a:endParaRPr sz="1800">
              <a:latin typeface="Calibri"/>
              <a:cs typeface="Calibri"/>
            </a:endParaRPr>
          </a:p>
          <a:p>
            <a:pPr marL="695325" lvl="1" indent="-257175">
              <a:spcBef>
                <a:spcPts val="153"/>
              </a:spcBef>
              <a:buSzPct val="75000"/>
              <a:buFont typeface="Arial"/>
              <a:buChar char="•"/>
              <a:tabLst>
                <a:tab pos="695325" algn="l"/>
              </a:tabLst>
            </a:pPr>
            <a:r>
              <a:rPr sz="1800" i="1" spc="-8" dirty="0">
                <a:latin typeface="Calibri"/>
                <a:cs typeface="Calibri"/>
              </a:rPr>
              <a:t>unknowingly</a:t>
            </a:r>
            <a:r>
              <a:rPr sz="1800" i="1" spc="-34" dirty="0">
                <a:latin typeface="Calibri"/>
                <a:cs typeface="Calibri"/>
              </a:rPr>
              <a:t> </a:t>
            </a:r>
            <a:r>
              <a:rPr sz="1800" i="1" dirty="0">
                <a:latin typeface="Calibri"/>
                <a:cs typeface="Calibri"/>
              </a:rPr>
              <a:t>to</a:t>
            </a:r>
            <a:r>
              <a:rPr sz="1800" i="1" spc="-34" dirty="0">
                <a:latin typeface="Calibri"/>
                <a:cs typeface="Calibri"/>
              </a:rPr>
              <a:t> </a:t>
            </a:r>
            <a:r>
              <a:rPr sz="1800" i="1" dirty="0">
                <a:latin typeface="Calibri"/>
                <a:cs typeface="Calibri"/>
              </a:rPr>
              <a:t>him,</a:t>
            </a:r>
            <a:r>
              <a:rPr sz="1800" i="1" spc="-38" dirty="0">
                <a:latin typeface="Calibri"/>
                <a:cs typeface="Calibri"/>
              </a:rPr>
              <a:t> </a:t>
            </a:r>
            <a:r>
              <a:rPr sz="1800" i="1" dirty="0">
                <a:latin typeface="Calibri"/>
                <a:cs typeface="Calibri"/>
              </a:rPr>
              <a:t>attacker</a:t>
            </a:r>
            <a:r>
              <a:rPr sz="1800" i="1" spc="-41" dirty="0">
                <a:latin typeface="Calibri"/>
                <a:cs typeface="Calibri"/>
              </a:rPr>
              <a:t> </a:t>
            </a:r>
            <a:r>
              <a:rPr sz="1800" i="1" dirty="0">
                <a:latin typeface="Calibri"/>
                <a:cs typeface="Calibri"/>
              </a:rPr>
              <a:t>replaces</a:t>
            </a:r>
            <a:r>
              <a:rPr sz="1800" i="1" spc="-38" dirty="0">
                <a:latin typeface="Calibri"/>
                <a:cs typeface="Calibri"/>
              </a:rPr>
              <a:t> </a:t>
            </a:r>
            <a:r>
              <a:rPr sz="1800" i="1" dirty="0">
                <a:latin typeface="Calibri"/>
                <a:cs typeface="Calibri"/>
              </a:rPr>
              <a:t>object</a:t>
            </a:r>
            <a:r>
              <a:rPr sz="1800" i="1" spc="-38" dirty="0">
                <a:latin typeface="Calibri"/>
                <a:cs typeface="Calibri"/>
              </a:rPr>
              <a:t> </a:t>
            </a:r>
            <a:r>
              <a:rPr sz="1800" i="1" dirty="0">
                <a:latin typeface="Calibri"/>
                <a:cs typeface="Calibri"/>
              </a:rPr>
              <a:t>with</a:t>
            </a:r>
            <a:r>
              <a:rPr sz="1800" i="1" spc="-41" dirty="0">
                <a:latin typeface="Calibri"/>
                <a:cs typeface="Calibri"/>
              </a:rPr>
              <a:t> </a:t>
            </a:r>
            <a:r>
              <a:rPr sz="1800" i="1" dirty="0">
                <a:latin typeface="Calibri"/>
                <a:cs typeface="Calibri"/>
              </a:rPr>
              <a:t>another</a:t>
            </a:r>
            <a:r>
              <a:rPr sz="1800" i="1" spc="-38" dirty="0">
                <a:latin typeface="Calibri"/>
                <a:cs typeface="Calibri"/>
              </a:rPr>
              <a:t> </a:t>
            </a:r>
            <a:r>
              <a:rPr sz="1800" i="1" spc="-19" dirty="0">
                <a:latin typeface="Calibri"/>
                <a:cs typeface="Calibri"/>
              </a:rPr>
              <a:t>one</a:t>
            </a:r>
            <a:endParaRPr sz="1800">
              <a:latin typeface="Calibri"/>
              <a:cs typeface="Calibri"/>
            </a:endParaRPr>
          </a:p>
          <a:p>
            <a:pPr marL="695325" lvl="1" indent="-257175">
              <a:spcBef>
                <a:spcPts val="161"/>
              </a:spcBef>
              <a:buSzPct val="75000"/>
              <a:buFont typeface="Arial"/>
              <a:buChar char="•"/>
              <a:tabLst>
                <a:tab pos="695325" algn="l"/>
              </a:tabLst>
            </a:pPr>
            <a:r>
              <a:rPr sz="1800" dirty="0">
                <a:latin typeface="Calibri"/>
                <a:cs typeface="Calibri"/>
              </a:rPr>
              <a:t>privileged</a:t>
            </a:r>
            <a:r>
              <a:rPr sz="1800" spc="-38" dirty="0">
                <a:latin typeface="Calibri"/>
                <a:cs typeface="Calibri"/>
              </a:rPr>
              <a:t> </a:t>
            </a:r>
            <a:r>
              <a:rPr sz="1800" dirty="0">
                <a:latin typeface="Calibri"/>
                <a:cs typeface="Calibri"/>
              </a:rPr>
              <a:t>subject</a:t>
            </a:r>
            <a:r>
              <a:rPr sz="1800" spc="-53" dirty="0">
                <a:latin typeface="Calibri"/>
                <a:cs typeface="Calibri"/>
              </a:rPr>
              <a:t> </a:t>
            </a:r>
            <a:r>
              <a:rPr sz="1800" dirty="0">
                <a:latin typeface="Calibri"/>
                <a:cs typeface="Calibri"/>
              </a:rPr>
              <a:t>operates</a:t>
            </a:r>
            <a:r>
              <a:rPr sz="1800" spc="-53" dirty="0">
                <a:latin typeface="Calibri"/>
                <a:cs typeface="Calibri"/>
              </a:rPr>
              <a:t> </a:t>
            </a:r>
            <a:r>
              <a:rPr sz="1800" dirty="0">
                <a:latin typeface="Calibri"/>
                <a:cs typeface="Calibri"/>
              </a:rPr>
              <a:t>on</a:t>
            </a:r>
            <a:r>
              <a:rPr sz="1800" spc="-49" dirty="0">
                <a:latin typeface="Calibri"/>
                <a:cs typeface="Calibri"/>
              </a:rPr>
              <a:t> </a:t>
            </a:r>
            <a:r>
              <a:rPr sz="1800" dirty="0">
                <a:latin typeface="Calibri"/>
                <a:cs typeface="Calibri"/>
              </a:rPr>
              <a:t>attacker</a:t>
            </a:r>
            <a:r>
              <a:rPr sz="1800" spc="-56" dirty="0">
                <a:latin typeface="Calibri"/>
                <a:cs typeface="Calibri"/>
              </a:rPr>
              <a:t> </a:t>
            </a:r>
            <a:r>
              <a:rPr sz="1800" dirty="0">
                <a:latin typeface="Calibri"/>
                <a:cs typeface="Calibri"/>
              </a:rPr>
              <a:t>controlled</a:t>
            </a:r>
            <a:r>
              <a:rPr sz="1800" spc="-49" dirty="0">
                <a:latin typeface="Calibri"/>
                <a:cs typeface="Calibri"/>
              </a:rPr>
              <a:t> </a:t>
            </a:r>
            <a:r>
              <a:rPr sz="1800" spc="-8" dirty="0">
                <a:latin typeface="Calibri"/>
                <a:cs typeface="Calibri"/>
              </a:rPr>
              <a:t>object!</a:t>
            </a:r>
            <a:endParaRPr sz="1800">
              <a:latin typeface="Calibri"/>
              <a:cs typeface="Calibri"/>
            </a:endParaRP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26</a:t>
            </a:fld>
            <a:endParaRPr spc="-19" dirty="0"/>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Modeling</a:t>
            </a:r>
            <a:r>
              <a:rPr spc="-26" dirty="0"/>
              <a:t> </a:t>
            </a:r>
            <a:r>
              <a:rPr dirty="0"/>
              <a:t>Access</a:t>
            </a:r>
            <a:r>
              <a:rPr spc="-23" dirty="0"/>
              <a:t> </a:t>
            </a:r>
            <a:r>
              <a:rPr spc="-8" dirty="0"/>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Modeling</a:t>
            </a:r>
            <a:r>
              <a:rPr spc="-26" dirty="0"/>
              <a:t> </a:t>
            </a:r>
            <a:r>
              <a:rPr dirty="0"/>
              <a:t>Access</a:t>
            </a:r>
            <a:r>
              <a:rPr spc="-23" dirty="0"/>
              <a:t> </a:t>
            </a:r>
            <a:r>
              <a:rPr spc="-8" dirty="0"/>
              <a:t>Control</a:t>
            </a:r>
          </a:p>
        </p:txBody>
      </p:sp>
      <p:sp>
        <p:nvSpPr>
          <p:cNvPr id="3" name="object 3"/>
          <p:cNvSpPr txBox="1"/>
          <p:nvPr/>
        </p:nvSpPr>
        <p:spPr>
          <a:xfrm>
            <a:off x="687705" y="1317424"/>
            <a:ext cx="2957989" cy="1352774"/>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spc="-15" dirty="0">
                <a:latin typeface="Calibri"/>
                <a:cs typeface="Calibri"/>
              </a:rPr>
              <a:t>Multi-</a:t>
            </a:r>
            <a:r>
              <a:rPr sz="2100" dirty="0">
                <a:latin typeface="Calibri"/>
                <a:cs typeface="Calibri"/>
              </a:rPr>
              <a:t>level</a:t>
            </a:r>
            <a:r>
              <a:rPr sz="2100" spc="-8" dirty="0">
                <a:latin typeface="Calibri"/>
                <a:cs typeface="Calibri"/>
              </a:rPr>
              <a:t> </a:t>
            </a:r>
            <a:r>
              <a:rPr sz="2100" dirty="0">
                <a:latin typeface="Calibri"/>
                <a:cs typeface="Calibri"/>
              </a:rPr>
              <a:t>security</a:t>
            </a:r>
            <a:r>
              <a:rPr sz="2100" spc="-8" dirty="0">
                <a:latin typeface="Calibri"/>
                <a:cs typeface="Calibri"/>
              </a:rPr>
              <a:t> (MLS)</a:t>
            </a:r>
            <a:endParaRPr sz="2100" dirty="0">
              <a:latin typeface="Calibri"/>
              <a:cs typeface="Calibri"/>
            </a:endParaRPr>
          </a:p>
          <a:p>
            <a:pPr marL="522923" lvl="1" indent="-170497">
              <a:spcBef>
                <a:spcPts val="184"/>
              </a:spcBef>
              <a:buFont typeface="Arial"/>
              <a:buChar char="•"/>
              <a:tabLst>
                <a:tab pos="522923" algn="l"/>
              </a:tabLst>
            </a:pPr>
            <a:r>
              <a:rPr sz="1800" spc="-8" dirty="0">
                <a:latin typeface="Calibri"/>
                <a:cs typeface="Calibri"/>
              </a:rPr>
              <a:t>Bell-</a:t>
            </a:r>
            <a:r>
              <a:rPr sz="1800" dirty="0">
                <a:latin typeface="Calibri"/>
                <a:cs typeface="Calibri"/>
              </a:rPr>
              <a:t>LaPadula</a:t>
            </a:r>
            <a:r>
              <a:rPr sz="1800" spc="-60" dirty="0">
                <a:latin typeface="Calibri"/>
                <a:cs typeface="Calibri"/>
              </a:rPr>
              <a:t> </a:t>
            </a:r>
            <a:r>
              <a:rPr sz="1800" spc="-15" dirty="0">
                <a:latin typeface="Calibri"/>
                <a:cs typeface="Calibri"/>
              </a:rPr>
              <a:t>(BLP)</a:t>
            </a:r>
            <a:endParaRPr sz="1800" dirty="0">
              <a:latin typeface="Calibri"/>
              <a:cs typeface="Calibri"/>
            </a:endParaRPr>
          </a:p>
          <a:p>
            <a:pPr marL="170497" marR="1367790" lvl="1" indent="-170497" algn="r">
              <a:spcBef>
                <a:spcPts val="164"/>
              </a:spcBef>
              <a:buFont typeface="Arial"/>
              <a:buChar char="•"/>
              <a:tabLst>
                <a:tab pos="170497" algn="l"/>
              </a:tabLst>
            </a:pPr>
            <a:r>
              <a:rPr sz="1800" dirty="0">
                <a:latin typeface="Calibri"/>
                <a:cs typeface="Calibri"/>
              </a:rPr>
              <a:t>Biba</a:t>
            </a:r>
            <a:r>
              <a:rPr sz="1800" spc="-8" dirty="0">
                <a:latin typeface="Calibri"/>
                <a:cs typeface="Calibri"/>
              </a:rPr>
              <a:t> Model</a:t>
            </a:r>
            <a:endParaRPr sz="1800" dirty="0">
              <a:latin typeface="Calibri"/>
              <a:cs typeface="Calibri"/>
            </a:endParaRPr>
          </a:p>
          <a:p>
            <a:pPr marL="170497" marR="1371123" indent="-170497" algn="r">
              <a:spcBef>
                <a:spcPts val="472"/>
              </a:spcBef>
              <a:buFont typeface="Arial"/>
              <a:buChar char="•"/>
              <a:tabLst>
                <a:tab pos="170497" algn="l"/>
              </a:tabLst>
            </a:pPr>
            <a:r>
              <a:rPr sz="2100" dirty="0">
                <a:latin typeface="Calibri"/>
                <a:cs typeface="Calibri"/>
              </a:rPr>
              <a:t>Chinese</a:t>
            </a:r>
            <a:r>
              <a:rPr sz="2100" spc="-11" dirty="0">
                <a:latin typeface="Calibri"/>
                <a:cs typeface="Calibri"/>
              </a:rPr>
              <a:t> </a:t>
            </a:r>
            <a:r>
              <a:rPr sz="2100" spc="-15" dirty="0">
                <a:latin typeface="Calibri"/>
                <a:cs typeface="Calibri"/>
              </a:rPr>
              <a:t>Wall</a:t>
            </a:r>
            <a:endParaRPr sz="21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Multi-</a:t>
            </a:r>
            <a:r>
              <a:rPr dirty="0"/>
              <a:t>level</a:t>
            </a:r>
            <a:r>
              <a:rPr spc="8" dirty="0"/>
              <a:t> </a:t>
            </a:r>
            <a:r>
              <a:rPr dirty="0"/>
              <a:t>security </a:t>
            </a:r>
            <a:r>
              <a:rPr spc="-8" dirty="0"/>
              <a:t>(MLS)</a:t>
            </a:r>
          </a:p>
        </p:txBody>
      </p:sp>
      <p:sp>
        <p:nvSpPr>
          <p:cNvPr id="3" name="object 3"/>
          <p:cNvSpPr txBox="1"/>
          <p:nvPr/>
        </p:nvSpPr>
        <p:spPr>
          <a:xfrm>
            <a:off x="687704" y="1344892"/>
            <a:ext cx="7767638" cy="865077"/>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100" spc="-19" dirty="0">
                <a:latin typeface="Calibri"/>
                <a:cs typeface="Calibri"/>
              </a:rPr>
              <a:t>The</a:t>
            </a:r>
            <a:r>
              <a:rPr sz="2100" dirty="0">
                <a:latin typeface="Calibri"/>
                <a:cs typeface="Calibri"/>
              </a:rPr>
              <a:t>	</a:t>
            </a:r>
            <a:r>
              <a:rPr sz="2100" spc="-8" dirty="0">
                <a:latin typeface="Calibri"/>
                <a:cs typeface="Calibri"/>
              </a:rPr>
              <a:t>capability</a:t>
            </a:r>
            <a:r>
              <a:rPr sz="2100" dirty="0">
                <a:latin typeface="Calibri"/>
                <a:cs typeface="Calibri"/>
              </a:rPr>
              <a:t>	</a:t>
            </a:r>
            <a:r>
              <a:rPr sz="2100" spc="-19" dirty="0">
                <a:latin typeface="Calibri"/>
                <a:cs typeface="Calibri"/>
              </a:rPr>
              <a:t>of</a:t>
            </a:r>
            <a:r>
              <a:rPr sz="2100" dirty="0">
                <a:latin typeface="Calibri"/>
                <a:cs typeface="Calibri"/>
              </a:rPr>
              <a:t>	</a:t>
            </a:r>
            <a:r>
              <a:rPr sz="2100" spc="-38" dirty="0">
                <a:latin typeface="Calibri"/>
                <a:cs typeface="Calibri"/>
              </a:rPr>
              <a:t>a</a:t>
            </a:r>
            <a:r>
              <a:rPr sz="2100" dirty="0">
                <a:latin typeface="Calibri"/>
                <a:cs typeface="Calibri"/>
              </a:rPr>
              <a:t>	</a:t>
            </a:r>
            <a:r>
              <a:rPr sz="2100" spc="-8" dirty="0">
                <a:latin typeface="Calibri"/>
                <a:cs typeface="Calibri"/>
              </a:rPr>
              <a:t>computer</a:t>
            </a:r>
            <a:r>
              <a:rPr sz="2100" dirty="0">
                <a:latin typeface="Calibri"/>
                <a:cs typeface="Calibri"/>
              </a:rPr>
              <a:t>	</a:t>
            </a:r>
            <a:r>
              <a:rPr sz="2100" spc="-8" dirty="0">
                <a:latin typeface="Calibri"/>
                <a:cs typeface="Calibri"/>
              </a:rPr>
              <a:t>system</a:t>
            </a:r>
            <a:r>
              <a:rPr sz="2100" dirty="0">
                <a:latin typeface="Calibri"/>
                <a:cs typeface="Calibri"/>
              </a:rPr>
              <a:t>	</a:t>
            </a:r>
            <a:r>
              <a:rPr sz="2100" spc="-19" dirty="0">
                <a:latin typeface="Calibri"/>
                <a:cs typeface="Calibri"/>
              </a:rPr>
              <a:t>to</a:t>
            </a:r>
            <a:r>
              <a:rPr sz="2100" dirty="0">
                <a:latin typeface="Calibri"/>
                <a:cs typeface="Calibri"/>
              </a:rPr>
              <a:t>	</a:t>
            </a:r>
            <a:r>
              <a:rPr sz="2100" spc="-15" dirty="0">
                <a:latin typeface="Calibri"/>
                <a:cs typeface="Calibri"/>
              </a:rPr>
              <a:t>carry</a:t>
            </a:r>
            <a:r>
              <a:rPr sz="2100" dirty="0">
                <a:latin typeface="Calibri"/>
                <a:cs typeface="Calibri"/>
              </a:rPr>
              <a:t>	</a:t>
            </a:r>
            <a:r>
              <a:rPr sz="2100" spc="-8" dirty="0">
                <a:latin typeface="Calibri"/>
                <a:cs typeface="Calibri"/>
              </a:rPr>
              <a:t>information</a:t>
            </a:r>
            <a:r>
              <a:rPr sz="2100" dirty="0">
                <a:latin typeface="Calibri"/>
                <a:cs typeface="Calibri"/>
              </a:rPr>
              <a:t>	</a:t>
            </a:r>
            <a:r>
              <a:rPr sz="2100" spc="-15" dirty="0">
                <a:latin typeface="Calibri"/>
                <a:cs typeface="Calibri"/>
              </a:rPr>
              <a:t>with 	</a:t>
            </a:r>
            <a:r>
              <a:rPr sz="2100" dirty="0">
                <a:latin typeface="Calibri"/>
                <a:cs typeface="Calibri"/>
              </a:rPr>
              <a:t>different</a:t>
            </a:r>
            <a:r>
              <a:rPr sz="2100" spc="-49" dirty="0">
                <a:latin typeface="Calibri"/>
                <a:cs typeface="Calibri"/>
              </a:rPr>
              <a:t> </a:t>
            </a:r>
            <a:r>
              <a:rPr sz="2100" spc="-8" dirty="0">
                <a:latin typeface="Calibri"/>
                <a:cs typeface="Calibri"/>
              </a:rPr>
              <a:t>sensitivities</a:t>
            </a:r>
            <a:endParaRPr sz="2100">
              <a:latin typeface="Calibri"/>
              <a:cs typeface="Calibri"/>
            </a:endParaRPr>
          </a:p>
          <a:p>
            <a:pPr marL="5851684">
              <a:lnSpc>
                <a:spcPts val="1718"/>
              </a:lnSpc>
            </a:pPr>
            <a:r>
              <a:rPr sz="1950" b="1" dirty="0">
                <a:latin typeface="Calibri"/>
                <a:cs typeface="Calibri"/>
              </a:rPr>
              <a:t>Top</a:t>
            </a:r>
            <a:r>
              <a:rPr sz="1950" b="1" spc="-4" dirty="0">
                <a:latin typeface="Calibri"/>
                <a:cs typeface="Calibri"/>
              </a:rPr>
              <a:t> </a:t>
            </a:r>
            <a:r>
              <a:rPr sz="1950" b="1" spc="-8" dirty="0">
                <a:latin typeface="Calibri"/>
                <a:cs typeface="Calibri"/>
              </a:rPr>
              <a:t>Secret</a:t>
            </a:r>
            <a:endParaRPr sz="1950">
              <a:latin typeface="Calibri"/>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Model</a:t>
            </a:r>
          </a:p>
        </p:txBody>
      </p:sp>
      <p:sp>
        <p:nvSpPr>
          <p:cNvPr id="3" name="object 3"/>
          <p:cNvSpPr txBox="1"/>
          <p:nvPr/>
        </p:nvSpPr>
        <p:spPr>
          <a:xfrm>
            <a:off x="687704" y="1280131"/>
            <a:ext cx="7699058" cy="3139481"/>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Aims</a:t>
            </a:r>
            <a:r>
              <a:rPr sz="2100" spc="-41" dirty="0">
                <a:latin typeface="Calibri"/>
                <a:cs typeface="Calibri"/>
              </a:rPr>
              <a:t> </a:t>
            </a:r>
            <a:r>
              <a:rPr sz="2100" dirty="0">
                <a:latin typeface="Calibri"/>
                <a:cs typeface="Calibri"/>
              </a:rPr>
              <a:t>to</a:t>
            </a:r>
            <a:r>
              <a:rPr sz="2100" spc="-56" dirty="0">
                <a:latin typeface="Calibri"/>
                <a:cs typeface="Calibri"/>
              </a:rPr>
              <a:t> </a:t>
            </a:r>
            <a:r>
              <a:rPr sz="2100" dirty="0">
                <a:latin typeface="Calibri"/>
                <a:cs typeface="Calibri"/>
              </a:rPr>
              <a:t>capture</a:t>
            </a:r>
            <a:r>
              <a:rPr sz="2100" spc="-53" dirty="0">
                <a:latin typeface="Calibri"/>
                <a:cs typeface="Calibri"/>
              </a:rPr>
              <a:t> </a:t>
            </a:r>
            <a:r>
              <a:rPr sz="2100" dirty="0">
                <a:latin typeface="Calibri"/>
                <a:cs typeface="Calibri"/>
              </a:rPr>
              <a:t>confidentiality</a:t>
            </a:r>
            <a:r>
              <a:rPr sz="2100" spc="-38" dirty="0">
                <a:latin typeface="Calibri"/>
                <a:cs typeface="Calibri"/>
              </a:rPr>
              <a:t> </a:t>
            </a:r>
            <a:r>
              <a:rPr sz="2100" dirty="0">
                <a:latin typeface="Calibri"/>
                <a:cs typeface="Calibri"/>
              </a:rPr>
              <a:t>(read)</a:t>
            </a:r>
            <a:r>
              <a:rPr sz="2100" spc="-56" dirty="0">
                <a:latin typeface="Calibri"/>
                <a:cs typeface="Calibri"/>
              </a:rPr>
              <a:t> </a:t>
            </a:r>
            <a:r>
              <a:rPr sz="2100" dirty="0">
                <a:latin typeface="Calibri"/>
                <a:cs typeface="Calibri"/>
              </a:rPr>
              <a:t>requirements</a:t>
            </a:r>
            <a:r>
              <a:rPr sz="2100" spc="-26" dirty="0">
                <a:latin typeface="Calibri"/>
                <a:cs typeface="Calibri"/>
              </a:rPr>
              <a:t> </a:t>
            </a:r>
            <a:r>
              <a:rPr sz="2100" spc="-15" dirty="0">
                <a:latin typeface="Calibri"/>
                <a:cs typeface="Calibri"/>
              </a:rPr>
              <a:t>only</a:t>
            </a:r>
            <a:endParaRPr sz="2100">
              <a:latin typeface="Calibri"/>
              <a:cs typeface="Calibri"/>
            </a:endParaRPr>
          </a:p>
          <a:p>
            <a:pPr marL="180022" marR="20003" indent="-170497">
              <a:lnSpc>
                <a:spcPts val="2265"/>
              </a:lnSpc>
              <a:spcBef>
                <a:spcPts val="795"/>
              </a:spcBef>
              <a:buFont typeface="Arial"/>
              <a:buChar char="•"/>
              <a:tabLst>
                <a:tab pos="180975" algn="l"/>
              </a:tabLst>
            </a:pPr>
            <a:r>
              <a:rPr sz="2100" dirty="0">
                <a:latin typeface="Calibri"/>
                <a:cs typeface="Calibri"/>
              </a:rPr>
              <a:t>The</a:t>
            </a:r>
            <a:r>
              <a:rPr sz="2100" spc="-41" dirty="0">
                <a:latin typeface="Calibri"/>
                <a:cs typeface="Calibri"/>
              </a:rPr>
              <a:t> </a:t>
            </a:r>
            <a:r>
              <a:rPr sz="2100" dirty="0">
                <a:latin typeface="Calibri"/>
                <a:cs typeface="Calibri"/>
              </a:rPr>
              <a:t>system</a:t>
            </a:r>
            <a:r>
              <a:rPr sz="2100" spc="-30" dirty="0">
                <a:latin typeface="Calibri"/>
                <a:cs typeface="Calibri"/>
              </a:rPr>
              <a:t> </a:t>
            </a:r>
            <a:r>
              <a:rPr sz="2100" dirty="0">
                <a:latin typeface="Calibri"/>
                <a:cs typeface="Calibri"/>
              </a:rPr>
              <a:t>is</a:t>
            </a:r>
            <a:r>
              <a:rPr sz="2100" spc="-45" dirty="0">
                <a:latin typeface="Calibri"/>
                <a:cs typeface="Calibri"/>
              </a:rPr>
              <a:t> </a:t>
            </a:r>
            <a:r>
              <a:rPr sz="2100" dirty="0">
                <a:latin typeface="Calibri"/>
                <a:cs typeface="Calibri"/>
              </a:rPr>
              <a:t>modelled</a:t>
            </a:r>
            <a:r>
              <a:rPr sz="2100" spc="-34" dirty="0">
                <a:latin typeface="Calibri"/>
                <a:cs typeface="Calibri"/>
              </a:rPr>
              <a:t> </a:t>
            </a:r>
            <a:r>
              <a:rPr sz="2100" dirty="0">
                <a:latin typeface="Calibri"/>
                <a:cs typeface="Calibri"/>
              </a:rPr>
              <a:t>as</a:t>
            </a:r>
            <a:r>
              <a:rPr sz="2100" spc="-41" dirty="0">
                <a:latin typeface="Calibri"/>
                <a:cs typeface="Calibri"/>
              </a:rPr>
              <a:t> </a:t>
            </a:r>
            <a:r>
              <a:rPr sz="2100" dirty="0">
                <a:latin typeface="Calibri"/>
                <a:cs typeface="Calibri"/>
              </a:rPr>
              <a:t>transitions</a:t>
            </a:r>
            <a:r>
              <a:rPr sz="2100" spc="-11" dirty="0">
                <a:latin typeface="Calibri"/>
                <a:cs typeface="Calibri"/>
              </a:rPr>
              <a:t> </a:t>
            </a:r>
            <a:r>
              <a:rPr sz="2100" dirty="0">
                <a:latin typeface="Calibri"/>
                <a:cs typeface="Calibri"/>
              </a:rPr>
              <a:t>through</a:t>
            </a:r>
            <a:r>
              <a:rPr sz="2100" spc="-26" dirty="0">
                <a:latin typeface="Calibri"/>
                <a:cs typeface="Calibri"/>
              </a:rPr>
              <a:t> </a:t>
            </a:r>
            <a:r>
              <a:rPr sz="2100" dirty="0">
                <a:latin typeface="Calibri"/>
                <a:cs typeface="Calibri"/>
              </a:rPr>
              <a:t>a</a:t>
            </a:r>
            <a:r>
              <a:rPr sz="2100" spc="-41" dirty="0">
                <a:latin typeface="Calibri"/>
                <a:cs typeface="Calibri"/>
              </a:rPr>
              <a:t> </a:t>
            </a:r>
            <a:r>
              <a:rPr sz="2100" dirty="0">
                <a:latin typeface="Calibri"/>
                <a:cs typeface="Calibri"/>
              </a:rPr>
              <a:t>set</a:t>
            </a:r>
            <a:r>
              <a:rPr sz="2100" spc="-45" dirty="0">
                <a:latin typeface="Calibri"/>
                <a:cs typeface="Calibri"/>
              </a:rPr>
              <a:t> </a:t>
            </a:r>
            <a:r>
              <a:rPr sz="2100" dirty="0">
                <a:latin typeface="Calibri"/>
                <a:cs typeface="Calibri"/>
              </a:rPr>
              <a:t>of</a:t>
            </a:r>
            <a:r>
              <a:rPr sz="2100" spc="-45" dirty="0">
                <a:latin typeface="Calibri"/>
                <a:cs typeface="Calibri"/>
              </a:rPr>
              <a:t> </a:t>
            </a:r>
            <a:r>
              <a:rPr sz="2100" dirty="0">
                <a:latin typeface="Calibri"/>
                <a:cs typeface="Calibri"/>
              </a:rPr>
              <a:t>states,</a:t>
            </a:r>
            <a:r>
              <a:rPr sz="2100" spc="-38" dirty="0">
                <a:latin typeface="Calibri"/>
                <a:cs typeface="Calibri"/>
              </a:rPr>
              <a:t> </a:t>
            </a:r>
            <a:r>
              <a:rPr sz="2100" spc="-8" dirty="0">
                <a:latin typeface="Calibri"/>
                <a:cs typeface="Calibri"/>
              </a:rPr>
              <a:t>starting 	</a:t>
            </a:r>
            <a:r>
              <a:rPr sz="2100" dirty="0">
                <a:latin typeface="Calibri"/>
                <a:cs typeface="Calibri"/>
              </a:rPr>
              <a:t>from</a:t>
            </a:r>
            <a:r>
              <a:rPr sz="2100" spc="-19" dirty="0">
                <a:latin typeface="Calibri"/>
                <a:cs typeface="Calibri"/>
              </a:rPr>
              <a:t> </a:t>
            </a:r>
            <a:r>
              <a:rPr sz="2100" dirty="0">
                <a:latin typeface="Calibri"/>
                <a:cs typeface="Calibri"/>
              </a:rPr>
              <a:t>an</a:t>
            </a:r>
            <a:r>
              <a:rPr sz="2100" spc="-30" dirty="0">
                <a:latin typeface="Calibri"/>
                <a:cs typeface="Calibri"/>
              </a:rPr>
              <a:t> </a:t>
            </a:r>
            <a:r>
              <a:rPr sz="2100" dirty="0">
                <a:latin typeface="Calibri"/>
                <a:cs typeface="Calibri"/>
              </a:rPr>
              <a:t>initial</a:t>
            </a:r>
            <a:r>
              <a:rPr sz="2100" spc="-26" dirty="0">
                <a:latin typeface="Calibri"/>
                <a:cs typeface="Calibri"/>
              </a:rPr>
              <a:t> </a:t>
            </a:r>
            <a:r>
              <a:rPr sz="2100" spc="-8" dirty="0">
                <a:latin typeface="Calibri"/>
                <a:cs typeface="Calibri"/>
              </a:rPr>
              <a:t>state.</a:t>
            </a:r>
            <a:endParaRPr sz="2100">
              <a:latin typeface="Calibri"/>
              <a:cs typeface="Calibri"/>
            </a:endParaRPr>
          </a:p>
          <a:p>
            <a:pPr marL="522923" lvl="1" indent="-170497">
              <a:spcBef>
                <a:spcPts val="146"/>
              </a:spcBef>
              <a:buFont typeface="Arial"/>
              <a:buChar char="•"/>
              <a:tabLst>
                <a:tab pos="522923" algn="l"/>
              </a:tabLst>
            </a:pPr>
            <a:r>
              <a:rPr sz="1800" dirty="0">
                <a:latin typeface="Calibri"/>
                <a:cs typeface="Calibri"/>
              </a:rPr>
              <a:t>State</a:t>
            </a:r>
            <a:r>
              <a:rPr sz="1800" spc="-23" dirty="0">
                <a:latin typeface="Calibri"/>
                <a:cs typeface="Calibri"/>
              </a:rPr>
              <a:t> </a:t>
            </a:r>
            <a:r>
              <a:rPr sz="1800" dirty="0">
                <a:latin typeface="Calibri"/>
                <a:cs typeface="Calibri"/>
              </a:rPr>
              <a:t>=</a:t>
            </a:r>
            <a:r>
              <a:rPr sz="1800" spc="-26" dirty="0">
                <a:latin typeface="Calibri"/>
                <a:cs typeface="Calibri"/>
              </a:rPr>
              <a:t> </a:t>
            </a:r>
            <a:r>
              <a:rPr sz="1800" dirty="0">
                <a:latin typeface="Calibri"/>
                <a:cs typeface="Calibri"/>
              </a:rPr>
              <a:t>Object,</a:t>
            </a:r>
            <a:r>
              <a:rPr sz="1800" spc="-15" dirty="0">
                <a:latin typeface="Calibri"/>
                <a:cs typeface="Calibri"/>
              </a:rPr>
              <a:t> </a:t>
            </a:r>
            <a:r>
              <a:rPr sz="1800" dirty="0">
                <a:latin typeface="Calibri"/>
                <a:cs typeface="Calibri"/>
              </a:rPr>
              <a:t>access</a:t>
            </a:r>
            <a:r>
              <a:rPr sz="1800" spc="-41" dirty="0">
                <a:latin typeface="Calibri"/>
                <a:cs typeface="Calibri"/>
              </a:rPr>
              <a:t> </a:t>
            </a:r>
            <a:r>
              <a:rPr sz="1800" dirty="0">
                <a:latin typeface="Calibri"/>
                <a:cs typeface="Calibri"/>
              </a:rPr>
              <a:t>matrix,</a:t>
            </a:r>
            <a:r>
              <a:rPr sz="1800" spc="-30" dirty="0">
                <a:latin typeface="Calibri"/>
                <a:cs typeface="Calibri"/>
              </a:rPr>
              <a:t> </a:t>
            </a:r>
            <a:r>
              <a:rPr sz="1800" dirty="0">
                <a:latin typeface="Calibri"/>
                <a:cs typeface="Calibri"/>
              </a:rPr>
              <a:t>current</a:t>
            </a:r>
            <a:r>
              <a:rPr sz="1800" spc="-30" dirty="0">
                <a:latin typeface="Calibri"/>
                <a:cs typeface="Calibri"/>
              </a:rPr>
              <a:t> </a:t>
            </a:r>
            <a:r>
              <a:rPr sz="1800" dirty="0">
                <a:latin typeface="Calibri"/>
                <a:cs typeface="Calibri"/>
              </a:rPr>
              <a:t>access</a:t>
            </a:r>
            <a:r>
              <a:rPr sz="1800" spc="-30" dirty="0">
                <a:latin typeface="Calibri"/>
                <a:cs typeface="Calibri"/>
              </a:rPr>
              <a:t> </a:t>
            </a:r>
            <a:r>
              <a:rPr sz="1800" spc="-8" dirty="0">
                <a:latin typeface="Calibri"/>
                <a:cs typeface="Calibri"/>
              </a:rPr>
              <a:t>information</a:t>
            </a:r>
            <a:endParaRPr sz="1800">
              <a:latin typeface="Calibri"/>
              <a:cs typeface="Calibri"/>
            </a:endParaRPr>
          </a:p>
          <a:p>
            <a:pPr marL="180022" marR="3810" indent="-170497">
              <a:lnSpc>
                <a:spcPts val="2265"/>
              </a:lnSpc>
              <a:spcBef>
                <a:spcPts val="773"/>
              </a:spcBef>
              <a:buFont typeface="Arial"/>
              <a:buChar char="•"/>
              <a:tabLst>
                <a:tab pos="180975" algn="l"/>
              </a:tabLst>
            </a:pPr>
            <a:r>
              <a:rPr sz="2100" dirty="0">
                <a:latin typeface="Calibri"/>
                <a:cs typeface="Calibri"/>
              </a:rPr>
              <a:t>State</a:t>
            </a:r>
            <a:r>
              <a:rPr sz="2100" spc="-41" dirty="0">
                <a:latin typeface="Calibri"/>
                <a:cs typeface="Calibri"/>
              </a:rPr>
              <a:t> </a:t>
            </a:r>
            <a:r>
              <a:rPr sz="2100" dirty="0">
                <a:latin typeface="Calibri"/>
                <a:cs typeface="Calibri"/>
              </a:rPr>
              <a:t>transition</a:t>
            </a:r>
            <a:r>
              <a:rPr sz="2100" spc="-19" dirty="0">
                <a:latin typeface="Calibri"/>
                <a:cs typeface="Calibri"/>
              </a:rPr>
              <a:t> </a:t>
            </a:r>
            <a:r>
              <a:rPr sz="2100" dirty="0">
                <a:latin typeface="Calibri"/>
                <a:cs typeface="Calibri"/>
              </a:rPr>
              <a:t>rules</a:t>
            </a:r>
            <a:r>
              <a:rPr sz="2100" spc="-38" dirty="0">
                <a:latin typeface="Calibri"/>
                <a:cs typeface="Calibri"/>
              </a:rPr>
              <a:t> </a:t>
            </a:r>
            <a:r>
              <a:rPr sz="2100" dirty="0">
                <a:latin typeface="Calibri"/>
                <a:cs typeface="Calibri"/>
              </a:rPr>
              <a:t>describe</a:t>
            </a:r>
            <a:r>
              <a:rPr sz="2100" spc="-26" dirty="0">
                <a:latin typeface="Calibri"/>
                <a:cs typeface="Calibri"/>
              </a:rPr>
              <a:t> </a:t>
            </a:r>
            <a:r>
              <a:rPr sz="2100" dirty="0">
                <a:latin typeface="Calibri"/>
                <a:cs typeface="Calibri"/>
              </a:rPr>
              <a:t>how</a:t>
            </a:r>
            <a:r>
              <a:rPr sz="2100" spc="-30" dirty="0">
                <a:latin typeface="Calibri"/>
                <a:cs typeface="Calibri"/>
              </a:rPr>
              <a:t> </a:t>
            </a:r>
            <a:r>
              <a:rPr sz="2100" dirty="0">
                <a:latin typeface="Calibri"/>
                <a:cs typeface="Calibri"/>
              </a:rPr>
              <a:t>a</a:t>
            </a:r>
            <a:r>
              <a:rPr sz="2100" spc="-41" dirty="0">
                <a:latin typeface="Calibri"/>
                <a:cs typeface="Calibri"/>
              </a:rPr>
              <a:t> </a:t>
            </a:r>
            <a:r>
              <a:rPr sz="2100" dirty="0">
                <a:latin typeface="Calibri"/>
                <a:cs typeface="Calibri"/>
              </a:rPr>
              <a:t>system</a:t>
            </a:r>
            <a:r>
              <a:rPr sz="2100" spc="-26"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go</a:t>
            </a:r>
            <a:r>
              <a:rPr sz="2100" spc="-41" dirty="0">
                <a:latin typeface="Calibri"/>
                <a:cs typeface="Calibri"/>
              </a:rPr>
              <a:t> </a:t>
            </a:r>
            <a:r>
              <a:rPr sz="2100" dirty="0">
                <a:latin typeface="Calibri"/>
                <a:cs typeface="Calibri"/>
              </a:rPr>
              <a:t>from</a:t>
            </a:r>
            <a:r>
              <a:rPr sz="2100" spc="-38" dirty="0">
                <a:latin typeface="Calibri"/>
                <a:cs typeface="Calibri"/>
              </a:rPr>
              <a:t> </a:t>
            </a:r>
            <a:r>
              <a:rPr sz="2100" dirty="0">
                <a:latin typeface="Calibri"/>
                <a:cs typeface="Calibri"/>
              </a:rPr>
              <a:t>one</a:t>
            </a:r>
            <a:r>
              <a:rPr sz="2100" spc="-34" dirty="0">
                <a:latin typeface="Calibri"/>
                <a:cs typeface="Calibri"/>
              </a:rPr>
              <a:t> </a:t>
            </a:r>
            <a:r>
              <a:rPr sz="2100" dirty="0">
                <a:latin typeface="Calibri"/>
                <a:cs typeface="Calibri"/>
              </a:rPr>
              <a:t>state</a:t>
            </a:r>
            <a:r>
              <a:rPr sz="2100" spc="-41" dirty="0">
                <a:latin typeface="Calibri"/>
                <a:cs typeface="Calibri"/>
              </a:rPr>
              <a:t> </a:t>
            </a:r>
            <a:r>
              <a:rPr sz="2100" spc="-19" dirty="0">
                <a:latin typeface="Calibri"/>
                <a:cs typeface="Calibri"/>
              </a:rPr>
              <a:t>to 	</a:t>
            </a:r>
            <a:r>
              <a:rPr sz="2100" spc="-8" dirty="0">
                <a:latin typeface="Calibri"/>
                <a:cs typeface="Calibri"/>
              </a:rPr>
              <a:t>another</a:t>
            </a:r>
            <a:endParaRPr sz="2100">
              <a:latin typeface="Calibri"/>
              <a:cs typeface="Calibri"/>
            </a:endParaRPr>
          </a:p>
          <a:p>
            <a:pPr marL="180022" marR="661988" indent="-170497">
              <a:lnSpc>
                <a:spcPts val="2273"/>
              </a:lnSpc>
              <a:spcBef>
                <a:spcPts val="746"/>
              </a:spcBef>
              <a:buFont typeface="Arial"/>
              <a:buChar char="•"/>
              <a:tabLst>
                <a:tab pos="180975" algn="l"/>
              </a:tabLst>
            </a:pPr>
            <a:r>
              <a:rPr sz="2100" dirty="0">
                <a:latin typeface="Calibri"/>
                <a:cs typeface="Calibri"/>
              </a:rPr>
              <a:t>Each</a:t>
            </a:r>
            <a:r>
              <a:rPr sz="2100" spc="-34" dirty="0">
                <a:latin typeface="Calibri"/>
                <a:cs typeface="Calibri"/>
              </a:rPr>
              <a:t> </a:t>
            </a:r>
            <a:r>
              <a:rPr sz="2100" dirty="0">
                <a:latin typeface="Calibri"/>
                <a:cs typeface="Calibri"/>
              </a:rPr>
              <a:t>subject s</a:t>
            </a:r>
            <a:r>
              <a:rPr sz="2100" spc="-30" dirty="0">
                <a:latin typeface="Calibri"/>
                <a:cs typeface="Calibri"/>
              </a:rPr>
              <a:t> </a:t>
            </a:r>
            <a:r>
              <a:rPr sz="2100" dirty="0">
                <a:latin typeface="Calibri"/>
                <a:cs typeface="Calibri"/>
              </a:rPr>
              <a:t>has</a:t>
            </a:r>
            <a:r>
              <a:rPr sz="2100" spc="-11" dirty="0">
                <a:latin typeface="Calibri"/>
                <a:cs typeface="Calibri"/>
              </a:rPr>
              <a:t> </a:t>
            </a:r>
            <a:r>
              <a:rPr sz="2100" dirty="0">
                <a:latin typeface="Calibri"/>
                <a:cs typeface="Calibri"/>
              </a:rPr>
              <a:t>a</a:t>
            </a:r>
            <a:r>
              <a:rPr sz="2100" spc="-30" dirty="0">
                <a:latin typeface="Calibri"/>
                <a:cs typeface="Calibri"/>
              </a:rPr>
              <a:t> </a:t>
            </a:r>
            <a:r>
              <a:rPr sz="2100" dirty="0">
                <a:latin typeface="Calibri"/>
                <a:cs typeface="Calibri"/>
              </a:rPr>
              <a:t>maximal</a:t>
            </a:r>
            <a:r>
              <a:rPr sz="2100" spc="-26" dirty="0">
                <a:latin typeface="Calibri"/>
                <a:cs typeface="Calibri"/>
              </a:rPr>
              <a:t> </a:t>
            </a:r>
            <a:r>
              <a:rPr sz="2100" dirty="0">
                <a:latin typeface="Calibri"/>
                <a:cs typeface="Calibri"/>
              </a:rPr>
              <a:t>security</a:t>
            </a:r>
            <a:r>
              <a:rPr sz="2100" spc="-19" dirty="0">
                <a:latin typeface="Calibri"/>
                <a:cs typeface="Calibri"/>
              </a:rPr>
              <a:t> </a:t>
            </a:r>
            <a:r>
              <a:rPr sz="2100" dirty="0">
                <a:latin typeface="Calibri"/>
                <a:cs typeface="Calibri"/>
              </a:rPr>
              <a:t>level</a:t>
            </a:r>
            <a:r>
              <a:rPr sz="2100" spc="-34" dirty="0">
                <a:latin typeface="Calibri"/>
                <a:cs typeface="Calibri"/>
              </a:rPr>
              <a:t> </a:t>
            </a:r>
            <a:r>
              <a:rPr sz="2100" b="1" dirty="0">
                <a:latin typeface="Calibri"/>
                <a:cs typeface="Calibri"/>
              </a:rPr>
              <a:t>Lm(s)</a:t>
            </a:r>
            <a:r>
              <a:rPr sz="2100" dirty="0">
                <a:latin typeface="Calibri"/>
                <a:cs typeface="Calibri"/>
              </a:rPr>
              <a:t>,</a:t>
            </a:r>
            <a:r>
              <a:rPr sz="2100" spc="-26" dirty="0">
                <a:latin typeface="Calibri"/>
                <a:cs typeface="Calibri"/>
              </a:rPr>
              <a:t> </a:t>
            </a:r>
            <a:r>
              <a:rPr sz="2100" dirty="0">
                <a:latin typeface="Calibri"/>
                <a:cs typeface="Calibri"/>
              </a:rPr>
              <a:t>and</a:t>
            </a:r>
            <a:r>
              <a:rPr sz="2100" spc="-26" dirty="0">
                <a:latin typeface="Calibri"/>
                <a:cs typeface="Calibri"/>
              </a:rPr>
              <a:t> </a:t>
            </a:r>
            <a:r>
              <a:rPr sz="2100" dirty="0">
                <a:latin typeface="Calibri"/>
                <a:cs typeface="Calibri"/>
              </a:rPr>
              <a:t>a</a:t>
            </a:r>
            <a:r>
              <a:rPr sz="2100" spc="-30" dirty="0">
                <a:latin typeface="Calibri"/>
                <a:cs typeface="Calibri"/>
              </a:rPr>
              <a:t> </a:t>
            </a:r>
            <a:r>
              <a:rPr sz="2100" spc="-8" dirty="0">
                <a:latin typeface="Calibri"/>
                <a:cs typeface="Calibri"/>
              </a:rPr>
              <a:t>current 	</a:t>
            </a:r>
            <a:r>
              <a:rPr sz="2100" dirty="0">
                <a:latin typeface="Calibri"/>
                <a:cs typeface="Calibri"/>
              </a:rPr>
              <a:t>security</a:t>
            </a:r>
            <a:r>
              <a:rPr sz="2100" spc="-26" dirty="0">
                <a:latin typeface="Calibri"/>
                <a:cs typeface="Calibri"/>
              </a:rPr>
              <a:t> </a:t>
            </a:r>
            <a:r>
              <a:rPr sz="2100" dirty="0">
                <a:latin typeface="Calibri"/>
                <a:cs typeface="Calibri"/>
              </a:rPr>
              <a:t>level</a:t>
            </a:r>
            <a:r>
              <a:rPr sz="2100" spc="-38" dirty="0">
                <a:latin typeface="Calibri"/>
                <a:cs typeface="Calibri"/>
              </a:rPr>
              <a:t> </a:t>
            </a:r>
            <a:r>
              <a:rPr sz="2100" b="1" spc="-8" dirty="0">
                <a:latin typeface="Calibri"/>
                <a:cs typeface="Calibri"/>
              </a:rPr>
              <a:t>Lc(s)</a:t>
            </a:r>
            <a:endParaRPr sz="2100">
              <a:latin typeface="Calibri"/>
              <a:cs typeface="Calibri"/>
            </a:endParaRPr>
          </a:p>
          <a:p>
            <a:pPr marL="180022" indent="-170497">
              <a:spcBef>
                <a:spcPts val="458"/>
              </a:spcBef>
              <a:buFont typeface="Arial"/>
              <a:buChar char="•"/>
              <a:tabLst>
                <a:tab pos="180022" algn="l"/>
              </a:tabLst>
            </a:pPr>
            <a:r>
              <a:rPr sz="2100" dirty="0">
                <a:latin typeface="Calibri"/>
                <a:cs typeface="Calibri"/>
              </a:rPr>
              <a:t>Each</a:t>
            </a:r>
            <a:r>
              <a:rPr sz="2100" spc="-45" dirty="0">
                <a:latin typeface="Calibri"/>
                <a:cs typeface="Calibri"/>
              </a:rPr>
              <a:t> </a:t>
            </a:r>
            <a:r>
              <a:rPr sz="2100" dirty="0">
                <a:latin typeface="Calibri"/>
                <a:cs typeface="Calibri"/>
              </a:rPr>
              <a:t>object</a:t>
            </a:r>
            <a:r>
              <a:rPr sz="2100" spc="-34" dirty="0">
                <a:latin typeface="Calibri"/>
                <a:cs typeface="Calibri"/>
              </a:rPr>
              <a:t> </a:t>
            </a:r>
            <a:r>
              <a:rPr sz="2100" dirty="0">
                <a:latin typeface="Calibri"/>
                <a:cs typeface="Calibri"/>
              </a:rPr>
              <a:t>has</a:t>
            </a:r>
            <a:r>
              <a:rPr sz="2100" spc="-34" dirty="0">
                <a:latin typeface="Calibri"/>
                <a:cs typeface="Calibri"/>
              </a:rPr>
              <a:t> </a:t>
            </a:r>
            <a:r>
              <a:rPr sz="2100" dirty="0">
                <a:latin typeface="Calibri"/>
                <a:cs typeface="Calibri"/>
              </a:rPr>
              <a:t>a</a:t>
            </a:r>
            <a:r>
              <a:rPr sz="2100" spc="-45" dirty="0">
                <a:latin typeface="Calibri"/>
                <a:cs typeface="Calibri"/>
              </a:rPr>
              <a:t> </a:t>
            </a:r>
            <a:r>
              <a:rPr sz="2100" dirty="0">
                <a:latin typeface="Calibri"/>
                <a:cs typeface="Calibri"/>
              </a:rPr>
              <a:t>classification</a:t>
            </a:r>
            <a:r>
              <a:rPr sz="2100" spc="-34" dirty="0">
                <a:latin typeface="Calibri"/>
                <a:cs typeface="Calibri"/>
              </a:rPr>
              <a:t> </a:t>
            </a:r>
            <a:r>
              <a:rPr sz="2100" spc="-8" dirty="0">
                <a:latin typeface="Calibri"/>
                <a:cs typeface="Calibri"/>
              </a:rPr>
              <a:t>level</a:t>
            </a:r>
            <a:endParaRPr sz="21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r>
              <a:rPr lang="en-US" sz="2000" dirty="0">
                <a:latin typeface="+mn-lt"/>
              </a:rPr>
              <a:t>Access control models </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Model</a:t>
            </a:r>
          </a:p>
        </p:txBody>
      </p:sp>
      <p:sp>
        <p:nvSpPr>
          <p:cNvPr id="3" name="object 3"/>
          <p:cNvSpPr txBox="1"/>
          <p:nvPr/>
        </p:nvSpPr>
        <p:spPr>
          <a:xfrm>
            <a:off x="687705" y="1317424"/>
            <a:ext cx="7466171" cy="1981151"/>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A</a:t>
            </a:r>
            <a:r>
              <a:rPr sz="2100" spc="-15" dirty="0">
                <a:latin typeface="Calibri"/>
                <a:cs typeface="Calibri"/>
              </a:rPr>
              <a:t> </a:t>
            </a:r>
            <a:r>
              <a:rPr sz="2100" dirty="0">
                <a:latin typeface="Calibri"/>
                <a:cs typeface="Calibri"/>
              </a:rPr>
              <a:t>state</a:t>
            </a:r>
            <a:r>
              <a:rPr sz="2100" spc="-19" dirty="0">
                <a:latin typeface="Calibri"/>
                <a:cs typeface="Calibri"/>
              </a:rPr>
              <a:t> </a:t>
            </a:r>
            <a:r>
              <a:rPr sz="2100" dirty="0">
                <a:latin typeface="Calibri"/>
                <a:cs typeface="Calibri"/>
              </a:rPr>
              <a:t>is</a:t>
            </a:r>
            <a:r>
              <a:rPr sz="2100" spc="-23" dirty="0">
                <a:latin typeface="Calibri"/>
                <a:cs typeface="Calibri"/>
              </a:rPr>
              <a:t> </a:t>
            </a:r>
            <a:r>
              <a:rPr sz="2100" dirty="0">
                <a:latin typeface="Calibri"/>
                <a:cs typeface="Calibri"/>
              </a:rPr>
              <a:t>secure</a:t>
            </a:r>
            <a:r>
              <a:rPr sz="2100" spc="-11" dirty="0">
                <a:latin typeface="Calibri"/>
                <a:cs typeface="Calibri"/>
              </a:rPr>
              <a:t> </a:t>
            </a:r>
            <a:r>
              <a:rPr sz="2100" spc="-19" dirty="0">
                <a:latin typeface="Calibri"/>
                <a:cs typeface="Calibri"/>
              </a:rPr>
              <a:t>if:</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6" dirty="0">
                <a:latin typeface="Calibri"/>
                <a:cs typeface="Calibri"/>
              </a:rPr>
              <a:t> </a:t>
            </a:r>
            <a:r>
              <a:rPr sz="1800" dirty="0">
                <a:latin typeface="Calibri"/>
                <a:cs typeface="Calibri"/>
              </a:rPr>
              <a:t>Simple</a:t>
            </a:r>
            <a:r>
              <a:rPr sz="1800" spc="-23" dirty="0">
                <a:latin typeface="Calibri"/>
                <a:cs typeface="Calibri"/>
              </a:rPr>
              <a:t> </a:t>
            </a:r>
            <a:r>
              <a:rPr sz="1800" dirty="0">
                <a:latin typeface="Calibri"/>
                <a:cs typeface="Calibri"/>
              </a:rPr>
              <a:t>Security</a:t>
            </a:r>
            <a:r>
              <a:rPr sz="1800" spc="-34" dirty="0">
                <a:latin typeface="Calibri"/>
                <a:cs typeface="Calibri"/>
              </a:rPr>
              <a:t> </a:t>
            </a:r>
            <a:r>
              <a:rPr sz="1800" dirty="0">
                <a:latin typeface="Calibri"/>
                <a:cs typeface="Calibri"/>
              </a:rPr>
              <a:t>Property</a:t>
            </a:r>
            <a:r>
              <a:rPr sz="1800" spc="-23" dirty="0">
                <a:latin typeface="Calibri"/>
                <a:cs typeface="Calibri"/>
              </a:rPr>
              <a:t> </a:t>
            </a:r>
            <a:r>
              <a:rPr sz="1800" dirty="0">
                <a:latin typeface="Calibri"/>
                <a:cs typeface="Calibri"/>
              </a:rPr>
              <a:t>(SS):</a:t>
            </a:r>
            <a:r>
              <a:rPr sz="1800" spc="-41" dirty="0">
                <a:latin typeface="Calibri"/>
                <a:cs typeface="Calibri"/>
              </a:rPr>
              <a:t> </a:t>
            </a:r>
            <a:r>
              <a:rPr sz="1800" dirty="0">
                <a:latin typeface="Calibri"/>
                <a:cs typeface="Calibri"/>
              </a:rPr>
              <a:t>no</a:t>
            </a:r>
            <a:r>
              <a:rPr sz="1800" spc="-23" dirty="0">
                <a:latin typeface="Calibri"/>
                <a:cs typeface="Calibri"/>
              </a:rPr>
              <a:t> </a:t>
            </a:r>
            <a:r>
              <a:rPr sz="1800" dirty="0">
                <a:latin typeface="Calibri"/>
                <a:cs typeface="Calibri"/>
              </a:rPr>
              <a:t>subject</a:t>
            </a:r>
            <a:r>
              <a:rPr sz="1800" spc="-26" dirty="0">
                <a:latin typeface="Calibri"/>
                <a:cs typeface="Calibri"/>
              </a:rPr>
              <a:t> </a:t>
            </a:r>
            <a:r>
              <a:rPr sz="1800" dirty="0">
                <a:latin typeface="Calibri"/>
                <a:cs typeface="Calibri"/>
              </a:rPr>
              <a:t>may</a:t>
            </a:r>
            <a:r>
              <a:rPr sz="1800" spc="-23" dirty="0">
                <a:latin typeface="Calibri"/>
                <a:cs typeface="Calibri"/>
              </a:rPr>
              <a:t> </a:t>
            </a:r>
            <a:r>
              <a:rPr sz="1800" dirty="0">
                <a:latin typeface="Calibri"/>
                <a:cs typeface="Calibri"/>
              </a:rPr>
              <a:t>read</a:t>
            </a:r>
            <a:r>
              <a:rPr sz="1800" spc="-19" dirty="0">
                <a:latin typeface="Calibri"/>
                <a:cs typeface="Calibri"/>
              </a:rPr>
              <a:t> </a:t>
            </a:r>
            <a:r>
              <a:rPr sz="1800" dirty="0">
                <a:latin typeface="Calibri"/>
                <a:cs typeface="Calibri"/>
              </a:rPr>
              <a:t>data</a:t>
            </a:r>
            <a:r>
              <a:rPr sz="1800" spc="-23" dirty="0">
                <a:latin typeface="Calibri"/>
                <a:cs typeface="Calibri"/>
              </a:rPr>
              <a:t> </a:t>
            </a:r>
            <a:r>
              <a:rPr sz="1800" dirty="0">
                <a:latin typeface="Calibri"/>
                <a:cs typeface="Calibri"/>
              </a:rPr>
              <a:t>at</a:t>
            </a:r>
            <a:r>
              <a:rPr sz="1800" spc="-26"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higher</a:t>
            </a:r>
            <a:r>
              <a:rPr sz="1800" spc="-23" dirty="0">
                <a:latin typeface="Calibri"/>
                <a:cs typeface="Calibri"/>
              </a:rPr>
              <a:t> </a:t>
            </a:r>
            <a:r>
              <a:rPr sz="1800" spc="-8" dirty="0">
                <a:latin typeface="Calibri"/>
                <a:cs typeface="Calibri"/>
              </a:rPr>
              <a:t>level</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B)</a:t>
            </a:r>
            <a:r>
              <a:rPr sz="1800" spc="-19" dirty="0">
                <a:latin typeface="Calibri"/>
                <a:cs typeface="Calibri"/>
              </a:rPr>
              <a:t> </a:t>
            </a:r>
            <a:r>
              <a:rPr sz="1800" dirty="0">
                <a:latin typeface="Calibri"/>
                <a:cs typeface="Calibri"/>
              </a:rPr>
              <a:t>The</a:t>
            </a:r>
            <a:r>
              <a:rPr sz="1800" spc="-8" dirty="0">
                <a:latin typeface="Calibri"/>
                <a:cs typeface="Calibri"/>
              </a:rPr>
              <a:t> *(Star)-</a:t>
            </a:r>
            <a:r>
              <a:rPr sz="1800" dirty="0">
                <a:latin typeface="Calibri"/>
                <a:cs typeface="Calibri"/>
              </a:rPr>
              <a:t>Property</a:t>
            </a:r>
            <a:r>
              <a:rPr sz="1800" spc="-26" dirty="0">
                <a:latin typeface="Calibri"/>
                <a:cs typeface="Calibri"/>
              </a:rPr>
              <a:t> </a:t>
            </a:r>
            <a:r>
              <a:rPr sz="1800" dirty="0">
                <a:latin typeface="Calibri"/>
                <a:cs typeface="Calibri"/>
              </a:rPr>
              <a:t>(SP):</a:t>
            </a:r>
            <a:r>
              <a:rPr sz="1800" spc="-30" dirty="0">
                <a:latin typeface="Calibri"/>
                <a:cs typeface="Calibri"/>
              </a:rPr>
              <a:t> </a:t>
            </a:r>
            <a:r>
              <a:rPr sz="1800" dirty="0">
                <a:latin typeface="Calibri"/>
                <a:cs typeface="Calibri"/>
              </a:rPr>
              <a:t>no</a:t>
            </a:r>
            <a:r>
              <a:rPr sz="1800" spc="-11" dirty="0">
                <a:latin typeface="Calibri"/>
                <a:cs typeface="Calibri"/>
              </a:rPr>
              <a:t> </a:t>
            </a:r>
            <a:r>
              <a:rPr sz="1800" dirty="0">
                <a:latin typeface="Calibri"/>
                <a:cs typeface="Calibri"/>
              </a:rPr>
              <a:t>subject</a:t>
            </a:r>
            <a:r>
              <a:rPr sz="1800" spc="-15" dirty="0">
                <a:latin typeface="Calibri"/>
                <a:cs typeface="Calibri"/>
              </a:rPr>
              <a:t> </a:t>
            </a:r>
            <a:r>
              <a:rPr sz="1800" dirty="0">
                <a:latin typeface="Calibri"/>
                <a:cs typeface="Calibri"/>
              </a:rPr>
              <a:t>may</a:t>
            </a:r>
            <a:r>
              <a:rPr sz="1800" spc="-15" dirty="0">
                <a:latin typeface="Calibri"/>
                <a:cs typeface="Calibri"/>
              </a:rPr>
              <a:t> </a:t>
            </a:r>
            <a:r>
              <a:rPr sz="1800" dirty="0">
                <a:latin typeface="Calibri"/>
                <a:cs typeface="Calibri"/>
              </a:rPr>
              <a:t>write</a:t>
            </a:r>
            <a:r>
              <a:rPr sz="1800" spc="-23" dirty="0">
                <a:latin typeface="Calibri"/>
                <a:cs typeface="Calibri"/>
              </a:rPr>
              <a:t> </a:t>
            </a:r>
            <a:r>
              <a:rPr sz="1800" dirty="0">
                <a:latin typeface="Calibri"/>
                <a:cs typeface="Calibri"/>
              </a:rPr>
              <a:t>data</a:t>
            </a:r>
            <a:r>
              <a:rPr sz="1800" spc="-11" dirty="0">
                <a:latin typeface="Calibri"/>
                <a:cs typeface="Calibri"/>
              </a:rPr>
              <a:t> </a:t>
            </a:r>
            <a:r>
              <a:rPr sz="1800" dirty="0">
                <a:latin typeface="Calibri"/>
                <a:cs typeface="Calibri"/>
              </a:rPr>
              <a:t>at</a:t>
            </a:r>
            <a:r>
              <a:rPr sz="1800" spc="-15" dirty="0">
                <a:latin typeface="Calibri"/>
                <a:cs typeface="Calibri"/>
              </a:rPr>
              <a:t> </a:t>
            </a:r>
            <a:r>
              <a:rPr sz="1800" dirty="0">
                <a:latin typeface="Calibri"/>
                <a:cs typeface="Calibri"/>
              </a:rPr>
              <a:t>a</a:t>
            </a:r>
            <a:r>
              <a:rPr sz="1800" spc="-11" dirty="0">
                <a:latin typeface="Calibri"/>
                <a:cs typeface="Calibri"/>
              </a:rPr>
              <a:t> </a:t>
            </a:r>
            <a:r>
              <a:rPr sz="1800" dirty="0">
                <a:latin typeface="Calibri"/>
                <a:cs typeface="Calibri"/>
              </a:rPr>
              <a:t>lower</a:t>
            </a:r>
            <a:r>
              <a:rPr sz="1800" spc="-15" dirty="0">
                <a:latin typeface="Calibri"/>
                <a:cs typeface="Calibri"/>
              </a:rPr>
              <a:t> </a:t>
            </a:r>
            <a:r>
              <a:rPr sz="1800" spc="-8" dirty="0">
                <a:latin typeface="Calibri"/>
                <a:cs typeface="Calibri"/>
              </a:rPr>
              <a:t>level</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(due</a:t>
            </a:r>
            <a:r>
              <a:rPr sz="1500" spc="-19" dirty="0">
                <a:latin typeface="Calibri"/>
                <a:cs typeface="Calibri"/>
              </a:rPr>
              <a:t> </a:t>
            </a:r>
            <a:r>
              <a:rPr sz="1500" dirty="0">
                <a:latin typeface="Calibri"/>
                <a:cs typeface="Calibri"/>
              </a:rPr>
              <a:t>to</a:t>
            </a:r>
            <a:r>
              <a:rPr sz="1500" spc="-23" dirty="0">
                <a:latin typeface="Calibri"/>
                <a:cs typeface="Calibri"/>
              </a:rPr>
              <a:t> </a:t>
            </a:r>
            <a:r>
              <a:rPr sz="1500" dirty="0">
                <a:latin typeface="Calibri"/>
                <a:cs typeface="Calibri"/>
              </a:rPr>
              <a:t>the</a:t>
            </a:r>
            <a:r>
              <a:rPr sz="1500" spc="-15" dirty="0">
                <a:latin typeface="Calibri"/>
                <a:cs typeface="Calibri"/>
              </a:rPr>
              <a:t> </a:t>
            </a:r>
            <a:r>
              <a:rPr sz="1500" dirty="0">
                <a:latin typeface="Calibri"/>
                <a:cs typeface="Calibri"/>
              </a:rPr>
              <a:t>fear</a:t>
            </a:r>
            <a:r>
              <a:rPr sz="1500" spc="-11" dirty="0">
                <a:latin typeface="Calibri"/>
                <a:cs typeface="Calibri"/>
              </a:rPr>
              <a:t> </a:t>
            </a:r>
            <a:r>
              <a:rPr sz="1500" dirty="0">
                <a:latin typeface="Calibri"/>
                <a:cs typeface="Calibri"/>
              </a:rPr>
              <a:t>of</a:t>
            </a:r>
            <a:r>
              <a:rPr sz="1500" spc="-23" dirty="0">
                <a:latin typeface="Calibri"/>
                <a:cs typeface="Calibri"/>
              </a:rPr>
              <a:t> </a:t>
            </a:r>
            <a:r>
              <a:rPr sz="1500" dirty="0">
                <a:latin typeface="Calibri"/>
                <a:cs typeface="Calibri"/>
              </a:rPr>
              <a:t>Trojan</a:t>
            </a:r>
            <a:r>
              <a:rPr sz="1500" spc="-15" dirty="0">
                <a:latin typeface="Calibri"/>
                <a:cs typeface="Calibri"/>
              </a:rPr>
              <a:t> </a:t>
            </a:r>
            <a:r>
              <a:rPr sz="1500" spc="-8" dirty="0">
                <a:latin typeface="Calibri"/>
                <a:cs typeface="Calibri"/>
              </a:rPr>
              <a:t>Horse)</a:t>
            </a:r>
            <a:endParaRPr sz="1500">
              <a:latin typeface="Calibri"/>
              <a:cs typeface="Calibri"/>
            </a:endParaRPr>
          </a:p>
          <a:p>
            <a:pPr lvl="2">
              <a:spcBef>
                <a:spcPts val="1646"/>
              </a:spcBef>
              <a:buFont typeface="Arial"/>
              <a:buChar char="•"/>
            </a:pPr>
            <a:endParaRPr sz="1500">
              <a:latin typeface="Calibri"/>
              <a:cs typeface="Calibri"/>
            </a:endParaRPr>
          </a:p>
          <a:p>
            <a:pPr marL="180022" indent="-170497">
              <a:buFont typeface="Arial"/>
              <a:buChar char="•"/>
              <a:tabLst>
                <a:tab pos="180022" algn="l"/>
              </a:tabLst>
            </a:pPr>
            <a:r>
              <a:rPr sz="2100" dirty="0">
                <a:latin typeface="Calibri"/>
                <a:cs typeface="Calibri"/>
              </a:rPr>
              <a:t>A</a:t>
            </a:r>
            <a:r>
              <a:rPr sz="2100" spc="-26" dirty="0">
                <a:latin typeface="Calibri"/>
                <a:cs typeface="Calibri"/>
              </a:rPr>
              <a:t> </a:t>
            </a:r>
            <a:r>
              <a:rPr sz="2100" dirty="0">
                <a:latin typeface="Calibri"/>
                <a:cs typeface="Calibri"/>
              </a:rPr>
              <a:t>system</a:t>
            </a:r>
            <a:r>
              <a:rPr sz="2100" spc="-26" dirty="0">
                <a:latin typeface="Calibri"/>
                <a:cs typeface="Calibri"/>
              </a:rPr>
              <a:t> </a:t>
            </a:r>
            <a:r>
              <a:rPr sz="2100" dirty="0">
                <a:latin typeface="Calibri"/>
                <a:cs typeface="Calibri"/>
              </a:rPr>
              <a:t>is</a:t>
            </a:r>
            <a:r>
              <a:rPr sz="2100" spc="-38" dirty="0">
                <a:latin typeface="Calibri"/>
                <a:cs typeface="Calibri"/>
              </a:rPr>
              <a:t> </a:t>
            </a:r>
            <a:r>
              <a:rPr sz="2100" dirty="0">
                <a:latin typeface="Calibri"/>
                <a:cs typeface="Calibri"/>
              </a:rPr>
              <a:t>secure</a:t>
            </a:r>
            <a:r>
              <a:rPr sz="2100" spc="-23" dirty="0">
                <a:latin typeface="Calibri"/>
                <a:cs typeface="Calibri"/>
              </a:rPr>
              <a:t> </a:t>
            </a:r>
            <a:r>
              <a:rPr sz="2100" dirty="0">
                <a:latin typeface="Calibri"/>
                <a:cs typeface="Calibri"/>
              </a:rPr>
              <a:t>if</a:t>
            </a:r>
            <a:r>
              <a:rPr sz="2100" spc="-34" dirty="0">
                <a:latin typeface="Calibri"/>
                <a:cs typeface="Calibri"/>
              </a:rPr>
              <a:t> </a:t>
            </a:r>
            <a:r>
              <a:rPr sz="2100" dirty="0">
                <a:latin typeface="Calibri"/>
                <a:cs typeface="Calibri"/>
              </a:rPr>
              <a:t>and</a:t>
            </a:r>
            <a:r>
              <a:rPr sz="2100" spc="-34" dirty="0">
                <a:latin typeface="Calibri"/>
                <a:cs typeface="Calibri"/>
              </a:rPr>
              <a:t> </a:t>
            </a:r>
            <a:r>
              <a:rPr sz="2100" dirty="0">
                <a:latin typeface="Calibri"/>
                <a:cs typeface="Calibri"/>
              </a:rPr>
              <a:t>only</a:t>
            </a:r>
            <a:r>
              <a:rPr sz="2100" spc="-30" dirty="0">
                <a:latin typeface="Calibri"/>
                <a:cs typeface="Calibri"/>
              </a:rPr>
              <a:t> </a:t>
            </a:r>
            <a:r>
              <a:rPr sz="2100" dirty="0">
                <a:latin typeface="Calibri"/>
                <a:cs typeface="Calibri"/>
              </a:rPr>
              <a:t>if</a:t>
            </a:r>
            <a:r>
              <a:rPr sz="2100" spc="-34" dirty="0">
                <a:latin typeface="Calibri"/>
                <a:cs typeface="Calibri"/>
              </a:rPr>
              <a:t> </a:t>
            </a:r>
            <a:r>
              <a:rPr sz="2100" dirty="0">
                <a:latin typeface="Calibri"/>
                <a:cs typeface="Calibri"/>
              </a:rPr>
              <a:t>every</a:t>
            </a:r>
            <a:r>
              <a:rPr sz="2100" spc="-38" dirty="0">
                <a:latin typeface="Calibri"/>
                <a:cs typeface="Calibri"/>
              </a:rPr>
              <a:t> </a:t>
            </a:r>
            <a:r>
              <a:rPr sz="2100" dirty="0">
                <a:latin typeface="Calibri"/>
                <a:cs typeface="Calibri"/>
              </a:rPr>
              <a:t>reachable</a:t>
            </a:r>
            <a:r>
              <a:rPr sz="2100" spc="-30" dirty="0">
                <a:latin typeface="Calibri"/>
                <a:cs typeface="Calibri"/>
              </a:rPr>
              <a:t> </a:t>
            </a:r>
            <a:r>
              <a:rPr sz="2100" dirty="0">
                <a:latin typeface="Calibri"/>
                <a:cs typeface="Calibri"/>
              </a:rPr>
              <a:t>state</a:t>
            </a:r>
            <a:r>
              <a:rPr sz="2100" spc="-34" dirty="0">
                <a:latin typeface="Calibri"/>
                <a:cs typeface="Calibri"/>
              </a:rPr>
              <a:t> </a:t>
            </a:r>
            <a:r>
              <a:rPr sz="2100" dirty="0">
                <a:latin typeface="Calibri"/>
                <a:cs typeface="Calibri"/>
              </a:rPr>
              <a:t>is</a:t>
            </a:r>
            <a:r>
              <a:rPr sz="2100" spc="-26" dirty="0">
                <a:latin typeface="Calibri"/>
                <a:cs typeface="Calibri"/>
              </a:rPr>
              <a:t> </a:t>
            </a:r>
            <a:r>
              <a:rPr sz="2100" spc="-8" dirty="0">
                <a:latin typeface="Calibri"/>
                <a:cs typeface="Calibri"/>
              </a:rPr>
              <a:t>secure.</a:t>
            </a:r>
            <a:endParaRPr sz="21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Model</a:t>
            </a:r>
          </a:p>
        </p:txBody>
      </p:sp>
      <p:grpSp>
        <p:nvGrpSpPr>
          <p:cNvPr id="3" name="object 3"/>
          <p:cNvGrpSpPr/>
          <p:nvPr/>
        </p:nvGrpSpPr>
        <p:grpSpPr>
          <a:xfrm>
            <a:off x="612830" y="1451038"/>
            <a:ext cx="2839878" cy="2843213"/>
            <a:chOff x="817107" y="1934717"/>
            <a:chExt cx="3786504" cy="3790950"/>
          </a:xfrm>
        </p:grpSpPr>
        <p:sp>
          <p:nvSpPr>
            <p:cNvPr id="4" name="object 4"/>
            <p:cNvSpPr/>
            <p:nvPr/>
          </p:nvSpPr>
          <p:spPr>
            <a:xfrm>
              <a:off x="1431544" y="1934717"/>
              <a:ext cx="3171825" cy="3790950"/>
            </a:xfrm>
            <a:custGeom>
              <a:avLst/>
              <a:gdLst/>
              <a:ahLst/>
              <a:cxnLst/>
              <a:rect l="l" t="t" r="r" b="b"/>
              <a:pathLst>
                <a:path w="3171825" h="3790950">
                  <a:moveTo>
                    <a:pt x="85839" y="3704996"/>
                  </a:moveTo>
                  <a:lnTo>
                    <a:pt x="57264" y="3704996"/>
                  </a:lnTo>
                  <a:lnTo>
                    <a:pt x="57150" y="116205"/>
                  </a:lnTo>
                  <a:lnTo>
                    <a:pt x="85725" y="116205"/>
                  </a:lnTo>
                  <a:lnTo>
                    <a:pt x="78549" y="101854"/>
                  </a:lnTo>
                  <a:lnTo>
                    <a:pt x="42926" y="30480"/>
                  </a:lnTo>
                  <a:lnTo>
                    <a:pt x="0" y="116205"/>
                  </a:lnTo>
                  <a:lnTo>
                    <a:pt x="28575" y="116205"/>
                  </a:lnTo>
                  <a:lnTo>
                    <a:pt x="28689" y="3704996"/>
                  </a:lnTo>
                  <a:lnTo>
                    <a:pt x="127" y="3704996"/>
                  </a:lnTo>
                  <a:lnTo>
                    <a:pt x="42926" y="3790708"/>
                  </a:lnTo>
                  <a:lnTo>
                    <a:pt x="78676" y="3719296"/>
                  </a:lnTo>
                  <a:lnTo>
                    <a:pt x="85839" y="3704996"/>
                  </a:lnTo>
                  <a:close/>
                </a:path>
                <a:path w="3171825" h="3790950">
                  <a:moveTo>
                    <a:pt x="1099312" y="3674503"/>
                  </a:moveTo>
                  <a:lnTo>
                    <a:pt x="1070724" y="3674503"/>
                  </a:lnTo>
                  <a:lnTo>
                    <a:pt x="1070610" y="85737"/>
                  </a:lnTo>
                  <a:lnTo>
                    <a:pt x="1099185" y="85737"/>
                  </a:lnTo>
                  <a:lnTo>
                    <a:pt x="1092073" y="71501"/>
                  </a:lnTo>
                  <a:lnTo>
                    <a:pt x="1056386" y="0"/>
                  </a:lnTo>
                  <a:lnTo>
                    <a:pt x="1013447" y="85737"/>
                  </a:lnTo>
                  <a:lnTo>
                    <a:pt x="1042035" y="85737"/>
                  </a:lnTo>
                  <a:lnTo>
                    <a:pt x="1042149" y="3674503"/>
                  </a:lnTo>
                  <a:lnTo>
                    <a:pt x="1013587" y="3674503"/>
                  </a:lnTo>
                  <a:lnTo>
                    <a:pt x="1056386" y="3760228"/>
                  </a:lnTo>
                  <a:lnTo>
                    <a:pt x="1092149" y="3688804"/>
                  </a:lnTo>
                  <a:lnTo>
                    <a:pt x="1099312" y="3674503"/>
                  </a:lnTo>
                  <a:close/>
                </a:path>
                <a:path w="3171825" h="3790950">
                  <a:moveTo>
                    <a:pt x="2102104" y="3674503"/>
                  </a:moveTo>
                  <a:lnTo>
                    <a:pt x="2073516" y="3674503"/>
                  </a:lnTo>
                  <a:lnTo>
                    <a:pt x="2073402" y="85737"/>
                  </a:lnTo>
                  <a:lnTo>
                    <a:pt x="2101977" y="85737"/>
                  </a:lnTo>
                  <a:lnTo>
                    <a:pt x="2094865" y="71501"/>
                  </a:lnTo>
                  <a:lnTo>
                    <a:pt x="2059178" y="0"/>
                  </a:lnTo>
                  <a:lnTo>
                    <a:pt x="2016239" y="85737"/>
                  </a:lnTo>
                  <a:lnTo>
                    <a:pt x="2044827" y="85737"/>
                  </a:lnTo>
                  <a:lnTo>
                    <a:pt x="2044941" y="3674503"/>
                  </a:lnTo>
                  <a:lnTo>
                    <a:pt x="2016379" y="3674503"/>
                  </a:lnTo>
                  <a:lnTo>
                    <a:pt x="2059178" y="3760228"/>
                  </a:lnTo>
                  <a:lnTo>
                    <a:pt x="2094941" y="3688804"/>
                  </a:lnTo>
                  <a:lnTo>
                    <a:pt x="2102104" y="3674503"/>
                  </a:lnTo>
                  <a:close/>
                </a:path>
                <a:path w="3171825" h="3790950">
                  <a:moveTo>
                    <a:pt x="3171825" y="85737"/>
                  </a:moveTo>
                  <a:lnTo>
                    <a:pt x="3164713" y="71501"/>
                  </a:lnTo>
                  <a:lnTo>
                    <a:pt x="3129026" y="0"/>
                  </a:lnTo>
                  <a:lnTo>
                    <a:pt x="3086087" y="85737"/>
                  </a:lnTo>
                  <a:lnTo>
                    <a:pt x="3114675" y="85737"/>
                  </a:lnTo>
                  <a:lnTo>
                    <a:pt x="3114675" y="3674503"/>
                  </a:lnTo>
                  <a:lnTo>
                    <a:pt x="3086100" y="3674503"/>
                  </a:lnTo>
                  <a:lnTo>
                    <a:pt x="3129026" y="3760228"/>
                  </a:lnTo>
                  <a:lnTo>
                    <a:pt x="3164675" y="3688804"/>
                  </a:lnTo>
                  <a:lnTo>
                    <a:pt x="3171825" y="3674503"/>
                  </a:lnTo>
                  <a:lnTo>
                    <a:pt x="3143250" y="3674503"/>
                  </a:lnTo>
                  <a:lnTo>
                    <a:pt x="3143250" y="85737"/>
                  </a:lnTo>
                  <a:lnTo>
                    <a:pt x="3171825" y="85737"/>
                  </a:lnTo>
                  <a:close/>
                </a:path>
              </a:pathLst>
            </a:custGeom>
            <a:solidFill>
              <a:srgbClr val="000000"/>
            </a:solidFill>
          </p:spPr>
          <p:txBody>
            <a:bodyPr wrap="square" lIns="0" tIns="0" rIns="0" bIns="0" rtlCol="0"/>
            <a:lstStyle/>
            <a:p>
              <a:endParaRPr sz="1050"/>
            </a:p>
          </p:txBody>
        </p:sp>
        <p:pic>
          <p:nvPicPr>
            <p:cNvPr id="5" name="object 5"/>
            <p:cNvPicPr/>
            <p:nvPr/>
          </p:nvPicPr>
          <p:blipFill>
            <a:blip r:embed="rId2" cstate="print"/>
            <a:stretch>
              <a:fillRect/>
            </a:stretch>
          </p:blipFill>
          <p:spPr>
            <a:xfrm>
              <a:off x="817107" y="2368433"/>
              <a:ext cx="316519" cy="412851"/>
            </a:xfrm>
            <a:prstGeom prst="rect">
              <a:avLst/>
            </a:prstGeom>
          </p:spPr>
        </p:pic>
      </p:grpSp>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8" name="object 8"/>
          <p:cNvSpPr txBox="1"/>
          <p:nvPr/>
        </p:nvSpPr>
        <p:spPr>
          <a:xfrm>
            <a:off x="1145320" y="1889950"/>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48" name="object 48"/>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31</a:t>
            </a:fld>
            <a:endParaRPr spc="-19" dirty="0"/>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68562" y="4049745"/>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5" name="object 45"/>
          <p:cNvSpPr txBox="1"/>
          <p:nvPr/>
        </p:nvSpPr>
        <p:spPr>
          <a:xfrm>
            <a:off x="2642459" y="344100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6" name="object 46"/>
          <p:cNvSpPr txBox="1"/>
          <p:nvPr/>
        </p:nvSpPr>
        <p:spPr>
          <a:xfrm>
            <a:off x="1895318" y="2612993"/>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sz="1800" spc="-15" dirty="0">
                <a:latin typeface="Calibri"/>
                <a:cs typeface="Calibri"/>
              </a:rPr>
              <a:t> high</a:t>
            </a:r>
            <a:endParaRPr sz="180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dirty="0">
                <a:latin typeface="Calibri"/>
                <a:cs typeface="Calibri"/>
              </a:rPr>
              <a:t>changes</a:t>
            </a:r>
            <a:r>
              <a:rPr sz="1800" spc="-38" dirty="0">
                <a:latin typeface="Calibri"/>
                <a:cs typeface="Calibri"/>
              </a:rPr>
              <a:t> </a:t>
            </a:r>
            <a:r>
              <a:rPr sz="1800" spc="-8" dirty="0">
                <a:latin typeface="Calibri"/>
                <a:cs typeface="Calibri"/>
              </a:rPr>
              <a:t>current 	</a:t>
            </a:r>
            <a:r>
              <a:rPr sz="1800" dirty="0">
                <a:latin typeface="Calibri"/>
                <a:cs typeface="Calibri"/>
              </a:rPr>
              <a:t>level</a:t>
            </a:r>
            <a:r>
              <a:rPr sz="1800" spc="-11"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low,</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b="1" dirty="0">
                <a:latin typeface="Calibri"/>
                <a:cs typeface="Calibri"/>
              </a:rPr>
              <a:t>tranquility</a:t>
            </a:r>
            <a:r>
              <a:rPr sz="2100" b="1" spc="-56" dirty="0">
                <a:latin typeface="Calibri"/>
                <a:cs typeface="Calibri"/>
              </a:rPr>
              <a:t> </a:t>
            </a:r>
            <a:r>
              <a:rPr sz="2100" dirty="0">
                <a:latin typeface="Calibri"/>
                <a:cs typeface="Calibri"/>
              </a:rPr>
              <a:t>principle:</a:t>
            </a:r>
            <a:r>
              <a:rPr sz="2100" spc="-68"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highest</a:t>
            </a:r>
            <a:r>
              <a:rPr sz="2100" spc="-19" dirty="0">
                <a:latin typeface="Calibri"/>
                <a:cs typeface="Calibri"/>
              </a:rPr>
              <a:t> </a:t>
            </a:r>
            <a:r>
              <a:rPr sz="2100" dirty="0">
                <a:latin typeface="Calibri"/>
                <a:cs typeface="Calibri"/>
              </a:rPr>
              <a:t>level</a:t>
            </a:r>
            <a:r>
              <a:rPr sz="2100" spc="-30" dirty="0">
                <a:latin typeface="Calibri"/>
                <a:cs typeface="Calibri"/>
              </a:rPr>
              <a:t> </a:t>
            </a:r>
            <a:r>
              <a:rPr sz="2100" dirty="0">
                <a:latin typeface="Calibri"/>
                <a:cs typeface="Calibri"/>
              </a:rPr>
              <a:t>read</a:t>
            </a:r>
            <a:r>
              <a:rPr sz="2100" spc="-38" dirty="0">
                <a:latin typeface="Calibri"/>
                <a:cs typeface="Calibri"/>
              </a:rPr>
              <a:t> </a:t>
            </a:r>
            <a:r>
              <a:rPr sz="2100" dirty="0">
                <a:latin typeface="Calibri"/>
                <a:cs typeface="Calibri"/>
              </a:rPr>
              <a:t>so</a:t>
            </a:r>
            <a:r>
              <a:rPr sz="2100" spc="-30" dirty="0">
                <a:latin typeface="Calibri"/>
                <a:cs typeface="Calibri"/>
              </a:rPr>
              <a:t> </a:t>
            </a:r>
            <a:r>
              <a:rPr sz="2100" spc="-19" dirty="0">
                <a:latin typeface="Calibri"/>
                <a:cs typeface="Calibri"/>
              </a:rPr>
              <a:t>far</a:t>
            </a:r>
            <a:endParaRPr sz="21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Problems</a:t>
            </a:r>
          </a:p>
        </p:txBody>
      </p:sp>
      <p:sp>
        <p:nvSpPr>
          <p:cNvPr id="3" name="object 3"/>
          <p:cNvSpPr txBox="1"/>
          <p:nvPr/>
        </p:nvSpPr>
        <p:spPr>
          <a:xfrm>
            <a:off x="687705" y="1344892"/>
            <a:ext cx="7287101" cy="2468785"/>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There</a:t>
            </a:r>
            <a:r>
              <a:rPr sz="2100" spc="-19" dirty="0">
                <a:latin typeface="Calibri"/>
                <a:cs typeface="Calibri"/>
              </a:rPr>
              <a:t> </a:t>
            </a:r>
            <a:r>
              <a:rPr sz="2100" dirty="0">
                <a:latin typeface="Calibri"/>
                <a:cs typeface="Calibri"/>
              </a:rPr>
              <a:t>is</a:t>
            </a:r>
            <a:r>
              <a:rPr sz="2100" spc="-11" dirty="0">
                <a:latin typeface="Calibri"/>
                <a:cs typeface="Calibri"/>
              </a:rPr>
              <a:t> </a:t>
            </a:r>
            <a:r>
              <a:rPr sz="2100" dirty="0">
                <a:latin typeface="Calibri"/>
                <a:cs typeface="Calibri"/>
              </a:rPr>
              <a:t>no</a:t>
            </a:r>
            <a:r>
              <a:rPr sz="2100" spc="-15" dirty="0">
                <a:latin typeface="Calibri"/>
                <a:cs typeface="Calibri"/>
              </a:rPr>
              <a:t> </a:t>
            </a:r>
            <a:r>
              <a:rPr sz="2100" dirty="0">
                <a:latin typeface="Calibri"/>
                <a:cs typeface="Calibri"/>
              </a:rPr>
              <a:t>ACK</a:t>
            </a:r>
            <a:r>
              <a:rPr sz="2100" spc="-19" dirty="0">
                <a:latin typeface="Calibri"/>
                <a:cs typeface="Calibri"/>
              </a:rPr>
              <a:t> </a:t>
            </a:r>
            <a:r>
              <a:rPr sz="2100" dirty="0">
                <a:latin typeface="Calibri"/>
                <a:cs typeface="Calibri"/>
              </a:rPr>
              <a:t>from</a:t>
            </a:r>
            <a:r>
              <a:rPr sz="2100" spc="-11" dirty="0">
                <a:latin typeface="Calibri"/>
                <a:cs typeface="Calibri"/>
              </a:rPr>
              <a:t> </a:t>
            </a:r>
            <a:r>
              <a:rPr sz="2100" dirty="0">
                <a:latin typeface="Calibri"/>
                <a:cs typeface="Calibri"/>
              </a:rPr>
              <a:t>High</a:t>
            </a:r>
            <a:r>
              <a:rPr sz="2100" spc="-23" dirty="0">
                <a:latin typeface="Calibri"/>
                <a:cs typeface="Calibri"/>
              </a:rPr>
              <a:t> </a:t>
            </a:r>
            <a:r>
              <a:rPr sz="2100" dirty="0">
                <a:latin typeface="Calibri"/>
                <a:cs typeface="Calibri"/>
              </a:rPr>
              <a:t>to</a:t>
            </a:r>
            <a:r>
              <a:rPr sz="2100" spc="-23" dirty="0">
                <a:latin typeface="Calibri"/>
                <a:cs typeface="Calibri"/>
              </a:rPr>
              <a:t> </a:t>
            </a:r>
            <a:r>
              <a:rPr sz="2100" spc="-19" dirty="0">
                <a:latin typeface="Calibri"/>
                <a:cs typeface="Calibri"/>
              </a:rPr>
              <a:t>Low</a:t>
            </a:r>
            <a:endParaRPr sz="2100">
              <a:latin typeface="Calibri"/>
              <a:cs typeface="Calibri"/>
            </a:endParaRPr>
          </a:p>
          <a:p>
            <a:pPr>
              <a:spcBef>
                <a:spcPts val="1245"/>
              </a:spcBef>
              <a:buFont typeface="Arial"/>
              <a:buChar char="•"/>
            </a:pPr>
            <a:endParaRPr sz="2100">
              <a:latin typeface="Calibri"/>
              <a:cs typeface="Calibri"/>
            </a:endParaRPr>
          </a:p>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a:latin typeface="Calibri"/>
              <a:cs typeface="Calibri"/>
            </a:endParaRPr>
          </a:p>
          <a:p>
            <a:pPr lvl="1">
              <a:spcBef>
                <a:spcPts val="1294"/>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BLP </a:t>
            </a:r>
            <a:r>
              <a:rPr spc="-8" dirty="0"/>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7" y="3746182"/>
            <a:ext cx="1123474" cy="56531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 </a:t>
            </a:r>
            <a:r>
              <a:rPr sz="1950" b="1" spc="-38" dirty="0">
                <a:latin typeface="Calibri"/>
                <a:cs typeface="Calibri"/>
              </a:rPr>
              <a:t>d</a:t>
            </a:r>
            <a:endParaRPr sz="195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Biba </a:t>
            </a:r>
            <a:r>
              <a:rPr spc="-8" dirty="0"/>
              <a:t>Model</a:t>
            </a:r>
          </a:p>
        </p:txBody>
      </p:sp>
      <p:sp>
        <p:nvSpPr>
          <p:cNvPr id="3" name="object 3"/>
          <p:cNvSpPr txBox="1"/>
          <p:nvPr/>
        </p:nvSpPr>
        <p:spPr>
          <a:xfrm>
            <a:off x="687704" y="1280131"/>
            <a:ext cx="7276148" cy="3047149"/>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Integrity</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also</a:t>
            </a:r>
            <a:r>
              <a:rPr sz="2100" spc="-15" dirty="0">
                <a:latin typeface="Calibri"/>
                <a:cs typeface="Calibri"/>
              </a:rPr>
              <a:t> </a:t>
            </a:r>
            <a:r>
              <a:rPr sz="2100" dirty="0">
                <a:latin typeface="Calibri"/>
                <a:cs typeface="Calibri"/>
              </a:rPr>
              <a:t>very</a:t>
            </a:r>
            <a:r>
              <a:rPr sz="2100" spc="-15" dirty="0">
                <a:latin typeface="Calibri"/>
                <a:cs typeface="Calibri"/>
              </a:rPr>
              <a:t> </a:t>
            </a:r>
            <a:r>
              <a:rPr sz="2100" spc="-8" dirty="0">
                <a:latin typeface="Calibri"/>
                <a:cs typeface="Calibri"/>
              </a:rPr>
              <a:t>important</a:t>
            </a:r>
            <a:endParaRPr sz="2100" dirty="0">
              <a:latin typeface="Calibri"/>
              <a:cs typeface="Calibri"/>
            </a:endParaRPr>
          </a:p>
          <a:p>
            <a:pPr marL="180022" marR="238601" indent="-170497">
              <a:lnSpc>
                <a:spcPts val="2265"/>
              </a:lnSpc>
              <a:spcBef>
                <a:spcPts val="795"/>
              </a:spcBef>
              <a:buFont typeface="Arial"/>
              <a:buChar char="•"/>
              <a:tabLst>
                <a:tab pos="180975" algn="l"/>
              </a:tabLst>
            </a:pPr>
            <a:r>
              <a:rPr sz="2100" dirty="0">
                <a:latin typeface="Calibri"/>
                <a:cs typeface="Calibri"/>
              </a:rPr>
              <a:t>Each</a:t>
            </a:r>
            <a:r>
              <a:rPr sz="2100" spc="-45"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(process)</a:t>
            </a:r>
            <a:r>
              <a:rPr sz="2100" spc="-30" dirty="0">
                <a:latin typeface="Calibri"/>
                <a:cs typeface="Calibri"/>
              </a:rPr>
              <a:t> </a:t>
            </a:r>
            <a:r>
              <a:rPr sz="2100" dirty="0">
                <a:latin typeface="Calibri"/>
                <a:cs typeface="Calibri"/>
              </a:rPr>
              <a:t>has</a:t>
            </a:r>
            <a:r>
              <a:rPr sz="2100" spc="-26" dirty="0">
                <a:latin typeface="Calibri"/>
                <a:cs typeface="Calibri"/>
              </a:rPr>
              <a:t> </a:t>
            </a:r>
            <a:r>
              <a:rPr sz="2100" dirty="0">
                <a:latin typeface="Calibri"/>
                <a:cs typeface="Calibri"/>
              </a:rPr>
              <a:t>an</a:t>
            </a:r>
            <a:r>
              <a:rPr sz="2100" spc="-41" dirty="0">
                <a:latin typeface="Calibri"/>
                <a:cs typeface="Calibri"/>
              </a:rPr>
              <a:t> </a:t>
            </a:r>
            <a:r>
              <a:rPr sz="2100" dirty="0">
                <a:latin typeface="Calibri"/>
                <a:cs typeface="Calibri"/>
              </a:rPr>
              <a:t>integrity</a:t>
            </a:r>
            <a:r>
              <a:rPr sz="2100" spc="-38" dirty="0">
                <a:latin typeface="Calibri"/>
                <a:cs typeface="Calibri"/>
              </a:rPr>
              <a:t> </a:t>
            </a:r>
            <a:r>
              <a:rPr sz="2100" dirty="0">
                <a:latin typeface="Calibri"/>
                <a:cs typeface="Calibri"/>
              </a:rPr>
              <a:t>level;</a:t>
            </a:r>
            <a:r>
              <a:rPr sz="2100" spc="-49" dirty="0">
                <a:latin typeface="Calibri"/>
                <a:cs typeface="Calibri"/>
              </a:rPr>
              <a:t> </a:t>
            </a:r>
            <a:r>
              <a:rPr sz="2100" dirty="0">
                <a:latin typeface="Calibri"/>
                <a:cs typeface="Calibri"/>
              </a:rPr>
              <a:t>Each</a:t>
            </a:r>
            <a:r>
              <a:rPr sz="2100" spc="-45" dirty="0">
                <a:latin typeface="Calibri"/>
                <a:cs typeface="Calibri"/>
              </a:rPr>
              <a:t> </a:t>
            </a:r>
            <a:r>
              <a:rPr sz="2100" dirty="0">
                <a:latin typeface="Calibri"/>
                <a:cs typeface="Calibri"/>
              </a:rPr>
              <a:t>object</a:t>
            </a:r>
            <a:r>
              <a:rPr sz="2100" spc="-34" dirty="0">
                <a:latin typeface="Calibri"/>
                <a:cs typeface="Calibri"/>
              </a:rPr>
              <a:t> </a:t>
            </a:r>
            <a:r>
              <a:rPr sz="2100" dirty="0">
                <a:latin typeface="Calibri"/>
                <a:cs typeface="Calibri"/>
              </a:rPr>
              <a:t>has</a:t>
            </a:r>
            <a:r>
              <a:rPr sz="2100" spc="-30" dirty="0">
                <a:latin typeface="Calibri"/>
                <a:cs typeface="Calibri"/>
              </a:rPr>
              <a:t> </a:t>
            </a:r>
            <a:r>
              <a:rPr sz="2100" spc="-19" dirty="0">
                <a:latin typeface="Calibri"/>
                <a:cs typeface="Calibri"/>
              </a:rPr>
              <a:t>an 	</a:t>
            </a:r>
            <a:r>
              <a:rPr sz="2100" dirty="0">
                <a:latin typeface="Calibri"/>
                <a:cs typeface="Calibri"/>
              </a:rPr>
              <a:t>integrity</a:t>
            </a:r>
            <a:r>
              <a:rPr sz="2100" spc="-8" dirty="0">
                <a:latin typeface="Calibri"/>
                <a:cs typeface="Calibri"/>
              </a:rPr>
              <a:t> </a:t>
            </a:r>
            <a:r>
              <a:rPr sz="2100" dirty="0">
                <a:latin typeface="Calibri"/>
                <a:cs typeface="Calibri"/>
              </a:rPr>
              <a:t>level</a:t>
            </a:r>
            <a:r>
              <a:rPr sz="2100" spc="-11" dirty="0">
                <a:latin typeface="Calibri"/>
                <a:cs typeface="Calibri"/>
              </a:rPr>
              <a:t> </a:t>
            </a:r>
            <a:r>
              <a:rPr sz="2100" dirty="0">
                <a:latin typeface="Calibri"/>
                <a:cs typeface="Calibri"/>
              </a:rPr>
              <a:t>;</a:t>
            </a:r>
            <a:r>
              <a:rPr sz="2100" spc="-19" dirty="0">
                <a:latin typeface="Calibri"/>
                <a:cs typeface="Calibri"/>
              </a:rPr>
              <a:t> </a:t>
            </a:r>
            <a:r>
              <a:rPr sz="2100" dirty="0">
                <a:latin typeface="Calibri"/>
                <a:cs typeface="Calibri"/>
              </a:rPr>
              <a:t>Integrity</a:t>
            </a:r>
            <a:r>
              <a:rPr sz="2100" spc="-8" dirty="0">
                <a:latin typeface="Calibri"/>
                <a:cs typeface="Calibri"/>
              </a:rPr>
              <a:t> </a:t>
            </a:r>
            <a:r>
              <a:rPr sz="2100" dirty="0">
                <a:latin typeface="Calibri"/>
                <a:cs typeface="Calibri"/>
              </a:rPr>
              <a:t>levels</a:t>
            </a:r>
            <a:r>
              <a:rPr sz="2100" spc="-19" dirty="0">
                <a:latin typeface="Calibri"/>
                <a:cs typeface="Calibri"/>
              </a:rPr>
              <a:t> </a:t>
            </a:r>
            <a:r>
              <a:rPr sz="2100" dirty="0">
                <a:latin typeface="Calibri"/>
                <a:cs typeface="Calibri"/>
              </a:rPr>
              <a:t>are</a:t>
            </a:r>
            <a:r>
              <a:rPr sz="2100" spc="-11" dirty="0">
                <a:latin typeface="Calibri"/>
                <a:cs typeface="Calibri"/>
              </a:rPr>
              <a:t> </a:t>
            </a:r>
            <a:r>
              <a:rPr sz="2100" dirty="0">
                <a:latin typeface="Calibri"/>
                <a:cs typeface="Calibri"/>
              </a:rPr>
              <a:t>totally</a:t>
            </a:r>
            <a:r>
              <a:rPr sz="2100" spc="-19" dirty="0">
                <a:latin typeface="Calibri"/>
                <a:cs typeface="Calibri"/>
              </a:rPr>
              <a:t> </a:t>
            </a:r>
            <a:r>
              <a:rPr sz="2100" spc="-8" dirty="0">
                <a:latin typeface="Calibri"/>
                <a:cs typeface="Calibri"/>
              </a:rPr>
              <a:t>ordered</a:t>
            </a:r>
            <a:endParaRPr sz="2100" dirty="0">
              <a:latin typeface="Calibri"/>
              <a:cs typeface="Calibri"/>
            </a:endParaRPr>
          </a:p>
          <a:p>
            <a:pPr>
              <a:spcBef>
                <a:spcPts val="225"/>
              </a:spcBef>
              <a:buFont typeface="Arial"/>
              <a:buChar char="•"/>
            </a:pPr>
            <a:endParaRPr sz="2100" dirty="0">
              <a:latin typeface="Calibri"/>
              <a:cs typeface="Calibri"/>
            </a:endParaRPr>
          </a:p>
          <a:p>
            <a:pPr marL="180022" indent="-170497">
              <a:buFont typeface="Arial"/>
              <a:buChar char="•"/>
              <a:tabLst>
                <a:tab pos="180022" algn="l"/>
              </a:tabLst>
            </a:pPr>
            <a:r>
              <a:rPr sz="2100" dirty="0">
                <a:latin typeface="Calibri"/>
                <a:cs typeface="Calibri"/>
              </a:rPr>
              <a:t>NO</a:t>
            </a:r>
            <a:r>
              <a:rPr sz="2100" spc="-34" dirty="0">
                <a:latin typeface="Calibri"/>
                <a:cs typeface="Calibri"/>
              </a:rPr>
              <a:t> </a:t>
            </a:r>
            <a:r>
              <a:rPr sz="2100" dirty="0">
                <a:latin typeface="Calibri"/>
                <a:cs typeface="Calibri"/>
              </a:rPr>
              <a:t>read</a:t>
            </a:r>
            <a:r>
              <a:rPr sz="2100" spc="-30" dirty="0">
                <a:latin typeface="Calibri"/>
                <a:cs typeface="Calibri"/>
              </a:rPr>
              <a:t> </a:t>
            </a:r>
            <a:r>
              <a:rPr sz="2100" dirty="0">
                <a:latin typeface="Calibri"/>
                <a:cs typeface="Calibri"/>
              </a:rPr>
              <a:t>down;</a:t>
            </a:r>
            <a:r>
              <a:rPr sz="2100" spc="-19" dirty="0">
                <a:latin typeface="Calibri"/>
                <a:cs typeface="Calibri"/>
              </a:rPr>
              <a:t> </a:t>
            </a:r>
            <a:r>
              <a:rPr sz="2100" dirty="0">
                <a:latin typeface="Calibri"/>
                <a:cs typeface="Calibri"/>
              </a:rPr>
              <a:t>NO</a:t>
            </a:r>
            <a:r>
              <a:rPr sz="2100" spc="-34" dirty="0">
                <a:latin typeface="Calibri"/>
                <a:cs typeface="Calibri"/>
              </a:rPr>
              <a:t> </a:t>
            </a:r>
            <a:r>
              <a:rPr sz="2100" dirty="0">
                <a:latin typeface="Calibri"/>
                <a:cs typeface="Calibri"/>
              </a:rPr>
              <a:t>write</a:t>
            </a:r>
            <a:r>
              <a:rPr sz="2100" spc="-34" dirty="0">
                <a:latin typeface="Calibri"/>
                <a:cs typeface="Calibri"/>
              </a:rPr>
              <a:t> </a:t>
            </a:r>
            <a:r>
              <a:rPr sz="2100" spc="-19" dirty="0">
                <a:latin typeface="Calibri"/>
                <a:cs typeface="Calibri"/>
              </a:rPr>
              <a:t>up</a:t>
            </a:r>
            <a:endParaRPr sz="2100" dirty="0">
              <a:latin typeface="Calibri"/>
              <a:cs typeface="Calibri"/>
            </a:endParaRPr>
          </a:p>
          <a:p>
            <a:pPr marL="522923" lvl="1" indent="-170497">
              <a:spcBef>
                <a:spcPts val="176"/>
              </a:spcBef>
              <a:buFont typeface="Arial"/>
              <a:buChar char="•"/>
              <a:tabLst>
                <a:tab pos="522923" algn="l"/>
              </a:tabLst>
            </a:pPr>
            <a:r>
              <a:rPr sz="1800" dirty="0">
                <a:latin typeface="Calibri"/>
                <a:cs typeface="Calibri"/>
              </a:rPr>
              <a:t>BLP</a:t>
            </a:r>
            <a:r>
              <a:rPr sz="1800" spc="-34" dirty="0">
                <a:latin typeface="Calibri"/>
                <a:cs typeface="Calibri"/>
              </a:rPr>
              <a:t> </a:t>
            </a:r>
            <a:r>
              <a:rPr sz="1800" dirty="0">
                <a:latin typeface="Calibri"/>
                <a:cs typeface="Calibri"/>
              </a:rPr>
              <a:t>upside</a:t>
            </a:r>
            <a:r>
              <a:rPr sz="1800" spc="-30" dirty="0">
                <a:latin typeface="Calibri"/>
                <a:cs typeface="Calibri"/>
              </a:rPr>
              <a:t> </a:t>
            </a:r>
            <a:r>
              <a:rPr sz="1800" spc="-15" dirty="0">
                <a:latin typeface="Calibri"/>
                <a:cs typeface="Calibri"/>
              </a:rPr>
              <a:t>down</a:t>
            </a:r>
            <a:endParaRPr sz="1800" dirty="0">
              <a:latin typeface="Calibri"/>
              <a:cs typeface="Calibri"/>
            </a:endParaRPr>
          </a:p>
          <a:p>
            <a:pPr lvl="1">
              <a:spcBef>
                <a:spcPts val="885"/>
              </a:spcBef>
              <a:buFont typeface="Arial"/>
              <a:buChar char="•"/>
            </a:pPr>
            <a:endParaRPr sz="1800" dirty="0">
              <a:latin typeface="Calibri"/>
              <a:cs typeface="Calibri"/>
            </a:endParaRPr>
          </a:p>
          <a:p>
            <a:pPr marL="180022" marR="3810" indent="-170497">
              <a:lnSpc>
                <a:spcPts val="2265"/>
              </a:lnSpc>
              <a:spcBef>
                <a:spcPts val="4"/>
              </a:spcBef>
              <a:buFont typeface="Arial"/>
              <a:buChar char="•"/>
              <a:tabLst>
                <a:tab pos="180975" algn="l"/>
              </a:tabLst>
            </a:pPr>
            <a:r>
              <a:rPr sz="2100" dirty="0">
                <a:latin typeface="Calibri"/>
                <a:cs typeface="Calibri"/>
              </a:rPr>
              <a:t>The</a:t>
            </a:r>
            <a:r>
              <a:rPr sz="2100" spc="-26" dirty="0">
                <a:latin typeface="Calibri"/>
                <a:cs typeface="Calibri"/>
              </a:rPr>
              <a:t> </a:t>
            </a:r>
            <a:r>
              <a:rPr sz="2100" dirty="0">
                <a:latin typeface="Calibri"/>
                <a:cs typeface="Calibri"/>
              </a:rPr>
              <a:t>integrity</a:t>
            </a:r>
            <a:r>
              <a:rPr sz="2100" spc="-23" dirty="0">
                <a:latin typeface="Calibri"/>
                <a:cs typeface="Calibri"/>
              </a:rPr>
              <a:t> </a:t>
            </a:r>
            <a:r>
              <a:rPr sz="2100" dirty="0">
                <a:latin typeface="Calibri"/>
                <a:cs typeface="Calibri"/>
              </a:rPr>
              <a:t>of</a:t>
            </a:r>
            <a:r>
              <a:rPr sz="2100" spc="-30" dirty="0">
                <a:latin typeface="Calibri"/>
                <a:cs typeface="Calibri"/>
              </a:rPr>
              <a:t> </a:t>
            </a:r>
            <a:r>
              <a:rPr sz="2100" dirty="0">
                <a:latin typeface="Calibri"/>
                <a:cs typeface="Calibri"/>
              </a:rPr>
              <a:t>an</a:t>
            </a:r>
            <a:r>
              <a:rPr sz="2100" spc="-19" dirty="0">
                <a:latin typeface="Calibri"/>
                <a:cs typeface="Calibri"/>
              </a:rPr>
              <a:t> </a:t>
            </a:r>
            <a:r>
              <a:rPr sz="2100" dirty="0">
                <a:latin typeface="Calibri"/>
                <a:cs typeface="Calibri"/>
              </a:rPr>
              <a:t>object</a:t>
            </a:r>
            <a:r>
              <a:rPr sz="2100" spc="-15" dirty="0">
                <a:latin typeface="Calibri"/>
                <a:cs typeface="Calibri"/>
              </a:rPr>
              <a:t> </a:t>
            </a:r>
            <a:r>
              <a:rPr sz="2100" dirty="0">
                <a:latin typeface="Calibri"/>
                <a:cs typeface="Calibri"/>
              </a:rPr>
              <a:t>is</a:t>
            </a:r>
            <a:r>
              <a:rPr sz="2100" spc="-30"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lowest</a:t>
            </a:r>
            <a:r>
              <a:rPr sz="2100" spc="-26" dirty="0">
                <a:latin typeface="Calibri"/>
                <a:cs typeface="Calibri"/>
              </a:rPr>
              <a:t> </a:t>
            </a:r>
            <a:r>
              <a:rPr sz="2100" dirty="0">
                <a:latin typeface="Calibri"/>
                <a:cs typeface="Calibri"/>
              </a:rPr>
              <a:t>level</a:t>
            </a:r>
            <a:r>
              <a:rPr sz="2100" spc="-38" dirty="0">
                <a:latin typeface="Calibri"/>
                <a:cs typeface="Calibri"/>
              </a:rPr>
              <a:t> </a:t>
            </a:r>
            <a:r>
              <a:rPr sz="2100" dirty="0">
                <a:latin typeface="Calibri"/>
                <a:cs typeface="Calibri"/>
              </a:rPr>
              <a:t>of</a:t>
            </a:r>
            <a:r>
              <a:rPr sz="2100" spc="-19" dirty="0">
                <a:latin typeface="Calibri"/>
                <a:cs typeface="Calibri"/>
              </a:rPr>
              <a:t> </a:t>
            </a:r>
            <a:r>
              <a:rPr sz="2100" dirty="0">
                <a:latin typeface="Calibri"/>
                <a:cs typeface="Calibri"/>
              </a:rPr>
              <a:t>all</a:t>
            </a:r>
            <a:r>
              <a:rPr sz="2100" spc="-34" dirty="0">
                <a:latin typeface="Calibri"/>
                <a:cs typeface="Calibri"/>
              </a:rPr>
              <a:t> </a:t>
            </a:r>
            <a:r>
              <a:rPr sz="2100" dirty="0">
                <a:latin typeface="Calibri"/>
                <a:cs typeface="Calibri"/>
              </a:rPr>
              <a:t>the</a:t>
            </a:r>
            <a:r>
              <a:rPr sz="2100" spc="-19" dirty="0">
                <a:latin typeface="Calibri"/>
                <a:cs typeface="Calibri"/>
              </a:rPr>
              <a:t> </a:t>
            </a:r>
            <a:r>
              <a:rPr sz="2100" dirty="0">
                <a:latin typeface="Calibri"/>
                <a:cs typeface="Calibri"/>
              </a:rPr>
              <a:t>objects</a:t>
            </a:r>
            <a:r>
              <a:rPr sz="2100" spc="-15" dirty="0">
                <a:latin typeface="Calibri"/>
                <a:cs typeface="Calibri"/>
              </a:rPr>
              <a:t> that 	</a:t>
            </a:r>
            <a:r>
              <a:rPr sz="2100" dirty="0">
                <a:latin typeface="Calibri"/>
                <a:cs typeface="Calibri"/>
              </a:rPr>
              <a:t>contributed</a:t>
            </a:r>
            <a:r>
              <a:rPr sz="2100" spc="-41" dirty="0">
                <a:latin typeface="Calibri"/>
                <a:cs typeface="Calibri"/>
              </a:rPr>
              <a:t> </a:t>
            </a:r>
            <a:r>
              <a:rPr sz="2100" dirty="0">
                <a:latin typeface="Calibri"/>
                <a:cs typeface="Calibri"/>
              </a:rPr>
              <a:t>to</a:t>
            </a:r>
            <a:r>
              <a:rPr sz="2100" spc="-68" dirty="0">
                <a:latin typeface="Calibri"/>
                <a:cs typeface="Calibri"/>
              </a:rPr>
              <a:t> </a:t>
            </a:r>
            <a:r>
              <a:rPr sz="2100" dirty="0">
                <a:latin typeface="Calibri"/>
                <a:cs typeface="Calibri"/>
              </a:rPr>
              <a:t>its</a:t>
            </a:r>
            <a:r>
              <a:rPr sz="2100" spc="-64" dirty="0">
                <a:latin typeface="Calibri"/>
                <a:cs typeface="Calibri"/>
              </a:rPr>
              <a:t> </a:t>
            </a:r>
            <a:r>
              <a:rPr sz="2100" spc="-8" dirty="0">
                <a:latin typeface="Calibri"/>
                <a:cs typeface="Calibri"/>
              </a:rPr>
              <a:t>creation</a:t>
            </a:r>
            <a:endParaRPr sz="2100"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Biba </a:t>
            </a:r>
            <a:r>
              <a:rPr spc="-8" dirty="0"/>
              <a:t>Model</a:t>
            </a:r>
          </a:p>
        </p:txBody>
      </p:sp>
      <p:grpSp>
        <p:nvGrpSpPr>
          <p:cNvPr id="3" name="object 3"/>
          <p:cNvGrpSpPr/>
          <p:nvPr/>
        </p:nvGrpSpPr>
        <p:grpSpPr>
          <a:xfrm>
            <a:off x="612830" y="1451038"/>
            <a:ext cx="2839878" cy="2843213"/>
            <a:chOff x="817107" y="1934717"/>
            <a:chExt cx="3786504" cy="3790950"/>
          </a:xfrm>
        </p:grpSpPr>
        <p:sp>
          <p:nvSpPr>
            <p:cNvPr id="4" name="object 4"/>
            <p:cNvSpPr/>
            <p:nvPr/>
          </p:nvSpPr>
          <p:spPr>
            <a:xfrm>
              <a:off x="1431544" y="1934717"/>
              <a:ext cx="3171825" cy="3790950"/>
            </a:xfrm>
            <a:custGeom>
              <a:avLst/>
              <a:gdLst/>
              <a:ahLst/>
              <a:cxnLst/>
              <a:rect l="l" t="t" r="r" b="b"/>
              <a:pathLst>
                <a:path w="3171825" h="3790950">
                  <a:moveTo>
                    <a:pt x="85839" y="3704996"/>
                  </a:moveTo>
                  <a:lnTo>
                    <a:pt x="57264" y="3704996"/>
                  </a:lnTo>
                  <a:lnTo>
                    <a:pt x="57150" y="116205"/>
                  </a:lnTo>
                  <a:lnTo>
                    <a:pt x="85725" y="116205"/>
                  </a:lnTo>
                  <a:lnTo>
                    <a:pt x="78549" y="101854"/>
                  </a:lnTo>
                  <a:lnTo>
                    <a:pt x="42926" y="30480"/>
                  </a:lnTo>
                  <a:lnTo>
                    <a:pt x="0" y="116205"/>
                  </a:lnTo>
                  <a:lnTo>
                    <a:pt x="28575" y="116205"/>
                  </a:lnTo>
                  <a:lnTo>
                    <a:pt x="28689" y="3704996"/>
                  </a:lnTo>
                  <a:lnTo>
                    <a:pt x="127" y="3704996"/>
                  </a:lnTo>
                  <a:lnTo>
                    <a:pt x="42926" y="3790708"/>
                  </a:lnTo>
                  <a:lnTo>
                    <a:pt x="78676" y="3719296"/>
                  </a:lnTo>
                  <a:lnTo>
                    <a:pt x="85839" y="3704996"/>
                  </a:lnTo>
                  <a:close/>
                </a:path>
                <a:path w="3171825" h="3790950">
                  <a:moveTo>
                    <a:pt x="1099312" y="3674503"/>
                  </a:moveTo>
                  <a:lnTo>
                    <a:pt x="1070724" y="3674503"/>
                  </a:lnTo>
                  <a:lnTo>
                    <a:pt x="1070610" y="85737"/>
                  </a:lnTo>
                  <a:lnTo>
                    <a:pt x="1099185" y="85737"/>
                  </a:lnTo>
                  <a:lnTo>
                    <a:pt x="1092073" y="71501"/>
                  </a:lnTo>
                  <a:lnTo>
                    <a:pt x="1056386" y="0"/>
                  </a:lnTo>
                  <a:lnTo>
                    <a:pt x="1013447" y="85737"/>
                  </a:lnTo>
                  <a:lnTo>
                    <a:pt x="1042035" y="85737"/>
                  </a:lnTo>
                  <a:lnTo>
                    <a:pt x="1042149" y="3674503"/>
                  </a:lnTo>
                  <a:lnTo>
                    <a:pt x="1013587" y="3674503"/>
                  </a:lnTo>
                  <a:lnTo>
                    <a:pt x="1056386" y="3760228"/>
                  </a:lnTo>
                  <a:lnTo>
                    <a:pt x="1092149" y="3688804"/>
                  </a:lnTo>
                  <a:lnTo>
                    <a:pt x="1099312" y="3674503"/>
                  </a:lnTo>
                  <a:close/>
                </a:path>
                <a:path w="3171825" h="3790950">
                  <a:moveTo>
                    <a:pt x="2102104" y="3674503"/>
                  </a:moveTo>
                  <a:lnTo>
                    <a:pt x="2073516" y="3674503"/>
                  </a:lnTo>
                  <a:lnTo>
                    <a:pt x="2073402" y="85737"/>
                  </a:lnTo>
                  <a:lnTo>
                    <a:pt x="2101977" y="85737"/>
                  </a:lnTo>
                  <a:lnTo>
                    <a:pt x="2094865" y="71501"/>
                  </a:lnTo>
                  <a:lnTo>
                    <a:pt x="2059178" y="0"/>
                  </a:lnTo>
                  <a:lnTo>
                    <a:pt x="2016239" y="85737"/>
                  </a:lnTo>
                  <a:lnTo>
                    <a:pt x="2044827" y="85737"/>
                  </a:lnTo>
                  <a:lnTo>
                    <a:pt x="2044941" y="3674503"/>
                  </a:lnTo>
                  <a:lnTo>
                    <a:pt x="2016379" y="3674503"/>
                  </a:lnTo>
                  <a:lnTo>
                    <a:pt x="2059178" y="3760228"/>
                  </a:lnTo>
                  <a:lnTo>
                    <a:pt x="2094941" y="3688804"/>
                  </a:lnTo>
                  <a:lnTo>
                    <a:pt x="2102104" y="3674503"/>
                  </a:lnTo>
                  <a:close/>
                </a:path>
                <a:path w="3171825" h="3790950">
                  <a:moveTo>
                    <a:pt x="3171825" y="85737"/>
                  </a:moveTo>
                  <a:lnTo>
                    <a:pt x="3164713" y="71501"/>
                  </a:lnTo>
                  <a:lnTo>
                    <a:pt x="3129026" y="0"/>
                  </a:lnTo>
                  <a:lnTo>
                    <a:pt x="3086087" y="85737"/>
                  </a:lnTo>
                  <a:lnTo>
                    <a:pt x="3114675" y="85737"/>
                  </a:lnTo>
                  <a:lnTo>
                    <a:pt x="3114675" y="3674503"/>
                  </a:lnTo>
                  <a:lnTo>
                    <a:pt x="3086100" y="3674503"/>
                  </a:lnTo>
                  <a:lnTo>
                    <a:pt x="3129026" y="3760228"/>
                  </a:lnTo>
                  <a:lnTo>
                    <a:pt x="3164675" y="3688804"/>
                  </a:lnTo>
                  <a:lnTo>
                    <a:pt x="3171825" y="3674503"/>
                  </a:lnTo>
                  <a:lnTo>
                    <a:pt x="3143250" y="3674503"/>
                  </a:lnTo>
                  <a:lnTo>
                    <a:pt x="3143250" y="85737"/>
                  </a:lnTo>
                  <a:lnTo>
                    <a:pt x="3171825" y="85737"/>
                  </a:lnTo>
                  <a:close/>
                </a:path>
              </a:pathLst>
            </a:custGeom>
            <a:solidFill>
              <a:srgbClr val="000000"/>
            </a:solidFill>
          </p:spPr>
          <p:txBody>
            <a:bodyPr wrap="square" lIns="0" tIns="0" rIns="0" bIns="0" rtlCol="0"/>
            <a:lstStyle/>
            <a:p>
              <a:endParaRPr sz="1050"/>
            </a:p>
          </p:txBody>
        </p:sp>
        <p:pic>
          <p:nvPicPr>
            <p:cNvPr id="5" name="object 5"/>
            <p:cNvPicPr/>
            <p:nvPr/>
          </p:nvPicPr>
          <p:blipFill>
            <a:blip r:embed="rId2" cstate="print"/>
            <a:stretch>
              <a:fillRect/>
            </a:stretch>
          </p:blipFill>
          <p:spPr>
            <a:xfrm>
              <a:off x="817107" y="2368433"/>
              <a:ext cx="316519" cy="412851"/>
            </a:xfrm>
            <a:prstGeom prst="rect">
              <a:avLst/>
            </a:prstGeom>
          </p:spPr>
        </p:pic>
      </p:grpSp>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145320" y="1866329"/>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pic>
        <p:nvPicPr>
          <p:cNvPr id="8" name="object 8"/>
          <p:cNvPicPr/>
          <p:nvPr/>
        </p:nvPicPr>
        <p:blipFill>
          <a:blip r:embed="rId4" cstate="print"/>
          <a:stretch>
            <a:fillRect/>
          </a:stretch>
        </p:blipFill>
        <p:spPr>
          <a:xfrm>
            <a:off x="5350995" y="1642777"/>
            <a:ext cx="190840" cy="246357"/>
          </a:xfrm>
          <a:prstGeom prst="rect">
            <a:avLst/>
          </a:prstGeom>
        </p:spPr>
      </p:pic>
      <p:pic>
        <p:nvPicPr>
          <p:cNvPr id="9" name="object 9"/>
          <p:cNvPicPr/>
          <p:nvPr/>
        </p:nvPicPr>
        <p:blipFill>
          <a:blip r:embed="rId4" cstate="print"/>
          <a:stretch>
            <a:fillRect/>
          </a:stretch>
        </p:blipFill>
        <p:spPr>
          <a:xfrm>
            <a:off x="5932782" y="1642777"/>
            <a:ext cx="190840" cy="246357"/>
          </a:xfrm>
          <a:prstGeom prst="rect">
            <a:avLst/>
          </a:prstGeom>
        </p:spPr>
      </p:pic>
      <p:pic>
        <p:nvPicPr>
          <p:cNvPr id="10" name="object 10"/>
          <p:cNvPicPr/>
          <p:nvPr/>
        </p:nvPicPr>
        <p:blipFill>
          <a:blip r:embed="rId4" cstate="print"/>
          <a:stretch>
            <a:fillRect/>
          </a:stretch>
        </p:blipFill>
        <p:spPr>
          <a:xfrm>
            <a:off x="6514569" y="1642777"/>
            <a:ext cx="190840" cy="246357"/>
          </a:xfrm>
          <a:prstGeom prst="rect">
            <a:avLst/>
          </a:prstGeom>
        </p:spPr>
      </p:pic>
      <p:pic>
        <p:nvPicPr>
          <p:cNvPr id="11" name="object 11"/>
          <p:cNvPicPr/>
          <p:nvPr/>
        </p:nvPicPr>
        <p:blipFill>
          <a:blip r:embed="rId4" cstate="print"/>
          <a:stretch>
            <a:fillRect/>
          </a:stretch>
        </p:blipFill>
        <p:spPr>
          <a:xfrm>
            <a:off x="7096356" y="1642777"/>
            <a:ext cx="190840" cy="246357"/>
          </a:xfrm>
          <a:prstGeom prst="rect">
            <a:avLst/>
          </a:prstGeom>
        </p:spPr>
      </p:pic>
      <p:pic>
        <p:nvPicPr>
          <p:cNvPr id="12" name="object 12"/>
          <p:cNvPicPr/>
          <p:nvPr/>
        </p:nvPicPr>
        <p:blipFill>
          <a:blip r:embed="rId4" cstate="print"/>
          <a:stretch>
            <a:fillRect/>
          </a:stretch>
        </p:blipFill>
        <p:spPr>
          <a:xfrm>
            <a:off x="5350995" y="2391442"/>
            <a:ext cx="190840" cy="246357"/>
          </a:xfrm>
          <a:prstGeom prst="rect">
            <a:avLst/>
          </a:prstGeom>
        </p:spPr>
      </p:pic>
      <p:pic>
        <p:nvPicPr>
          <p:cNvPr id="13" name="object 13"/>
          <p:cNvPicPr/>
          <p:nvPr/>
        </p:nvPicPr>
        <p:blipFill>
          <a:blip r:embed="rId4" cstate="print"/>
          <a:stretch>
            <a:fillRect/>
          </a:stretch>
        </p:blipFill>
        <p:spPr>
          <a:xfrm>
            <a:off x="5932782" y="2391442"/>
            <a:ext cx="190840" cy="246357"/>
          </a:xfrm>
          <a:prstGeom prst="rect">
            <a:avLst/>
          </a:prstGeom>
        </p:spPr>
      </p:pic>
      <p:pic>
        <p:nvPicPr>
          <p:cNvPr id="14" name="object 14"/>
          <p:cNvPicPr/>
          <p:nvPr/>
        </p:nvPicPr>
        <p:blipFill>
          <a:blip r:embed="rId4" cstate="print"/>
          <a:stretch>
            <a:fillRect/>
          </a:stretch>
        </p:blipFill>
        <p:spPr>
          <a:xfrm>
            <a:off x="6514569" y="2391442"/>
            <a:ext cx="190840" cy="246357"/>
          </a:xfrm>
          <a:prstGeom prst="rect">
            <a:avLst/>
          </a:prstGeom>
        </p:spPr>
      </p:pic>
      <p:pic>
        <p:nvPicPr>
          <p:cNvPr id="15" name="object 15"/>
          <p:cNvPicPr/>
          <p:nvPr/>
        </p:nvPicPr>
        <p:blipFill>
          <a:blip r:embed="rId4" cstate="print"/>
          <a:stretch>
            <a:fillRect/>
          </a:stretch>
        </p:blipFill>
        <p:spPr>
          <a:xfrm>
            <a:off x="7096356" y="2391442"/>
            <a:ext cx="190840" cy="246357"/>
          </a:xfrm>
          <a:prstGeom prst="rect">
            <a:avLst/>
          </a:prstGeom>
        </p:spPr>
      </p:pic>
      <p:pic>
        <p:nvPicPr>
          <p:cNvPr id="16" name="object 16"/>
          <p:cNvPicPr/>
          <p:nvPr/>
        </p:nvPicPr>
        <p:blipFill>
          <a:blip r:embed="rId4" cstate="print"/>
          <a:stretch>
            <a:fillRect/>
          </a:stretch>
        </p:blipFill>
        <p:spPr>
          <a:xfrm>
            <a:off x="5350995" y="3140107"/>
            <a:ext cx="190840" cy="246357"/>
          </a:xfrm>
          <a:prstGeom prst="rect">
            <a:avLst/>
          </a:prstGeom>
        </p:spPr>
      </p:pic>
      <p:pic>
        <p:nvPicPr>
          <p:cNvPr id="17" name="object 17"/>
          <p:cNvPicPr/>
          <p:nvPr/>
        </p:nvPicPr>
        <p:blipFill>
          <a:blip r:embed="rId4" cstate="print"/>
          <a:stretch>
            <a:fillRect/>
          </a:stretch>
        </p:blipFill>
        <p:spPr>
          <a:xfrm>
            <a:off x="5932782" y="3140107"/>
            <a:ext cx="190840" cy="246357"/>
          </a:xfrm>
          <a:prstGeom prst="rect">
            <a:avLst/>
          </a:prstGeom>
        </p:spPr>
      </p:pic>
      <p:pic>
        <p:nvPicPr>
          <p:cNvPr id="18" name="object 18"/>
          <p:cNvPicPr/>
          <p:nvPr/>
        </p:nvPicPr>
        <p:blipFill>
          <a:blip r:embed="rId4" cstate="print"/>
          <a:stretch>
            <a:fillRect/>
          </a:stretch>
        </p:blipFill>
        <p:spPr>
          <a:xfrm>
            <a:off x="6514569" y="3140107"/>
            <a:ext cx="190840" cy="246357"/>
          </a:xfrm>
          <a:prstGeom prst="rect">
            <a:avLst/>
          </a:prstGeom>
        </p:spPr>
      </p:pic>
      <p:pic>
        <p:nvPicPr>
          <p:cNvPr id="19" name="object 19"/>
          <p:cNvPicPr/>
          <p:nvPr/>
        </p:nvPicPr>
        <p:blipFill>
          <a:blip r:embed="rId4" cstate="print"/>
          <a:stretch>
            <a:fillRect/>
          </a:stretch>
        </p:blipFill>
        <p:spPr>
          <a:xfrm>
            <a:off x="7096356" y="3140107"/>
            <a:ext cx="190840" cy="246357"/>
          </a:xfrm>
          <a:prstGeom prst="rect">
            <a:avLst/>
          </a:prstGeom>
        </p:spPr>
      </p:pic>
      <p:pic>
        <p:nvPicPr>
          <p:cNvPr id="20" name="object 20"/>
          <p:cNvPicPr/>
          <p:nvPr/>
        </p:nvPicPr>
        <p:blipFill>
          <a:blip r:embed="rId4" cstate="print"/>
          <a:stretch>
            <a:fillRect/>
          </a:stretch>
        </p:blipFill>
        <p:spPr>
          <a:xfrm>
            <a:off x="5350995" y="3889915"/>
            <a:ext cx="190840" cy="246357"/>
          </a:xfrm>
          <a:prstGeom prst="rect">
            <a:avLst/>
          </a:prstGeom>
        </p:spPr>
      </p:pic>
      <p:pic>
        <p:nvPicPr>
          <p:cNvPr id="21" name="object 21"/>
          <p:cNvPicPr/>
          <p:nvPr/>
        </p:nvPicPr>
        <p:blipFill>
          <a:blip r:embed="rId4" cstate="print"/>
          <a:stretch>
            <a:fillRect/>
          </a:stretch>
        </p:blipFill>
        <p:spPr>
          <a:xfrm>
            <a:off x="5932782" y="3889915"/>
            <a:ext cx="190840" cy="246357"/>
          </a:xfrm>
          <a:prstGeom prst="rect">
            <a:avLst/>
          </a:prstGeom>
        </p:spPr>
      </p:pic>
      <p:pic>
        <p:nvPicPr>
          <p:cNvPr id="22" name="object 22"/>
          <p:cNvPicPr/>
          <p:nvPr/>
        </p:nvPicPr>
        <p:blipFill>
          <a:blip r:embed="rId4" cstate="print"/>
          <a:stretch>
            <a:fillRect/>
          </a:stretch>
        </p:blipFill>
        <p:spPr>
          <a:xfrm>
            <a:off x="6514569" y="3889915"/>
            <a:ext cx="190840" cy="246357"/>
          </a:xfrm>
          <a:prstGeom prst="rect">
            <a:avLst/>
          </a:prstGeom>
        </p:spPr>
      </p:pic>
      <p:pic>
        <p:nvPicPr>
          <p:cNvPr id="23" name="object 23"/>
          <p:cNvPicPr/>
          <p:nvPr/>
        </p:nvPicPr>
        <p:blipFill>
          <a:blip r:embed="rId4" cstate="print"/>
          <a:stretch>
            <a:fillRect/>
          </a:stretch>
        </p:blipFill>
        <p:spPr>
          <a:xfrm>
            <a:off x="7096356" y="3889915"/>
            <a:ext cx="190840" cy="246357"/>
          </a:xfrm>
          <a:prstGeom prst="rect">
            <a:avLst/>
          </a:prstGeom>
        </p:spPr>
      </p:pic>
      <p:sp>
        <p:nvSpPr>
          <p:cNvPr id="24" name="object 24"/>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grpSp>
        <p:nvGrpSpPr>
          <p:cNvPr id="25" name="object 25"/>
          <p:cNvGrpSpPr/>
          <p:nvPr/>
        </p:nvGrpSpPr>
        <p:grpSpPr>
          <a:xfrm>
            <a:off x="363473" y="2104120"/>
            <a:ext cx="7292340" cy="1585913"/>
            <a:chOff x="484631" y="2805493"/>
            <a:chExt cx="9723120" cy="2114550"/>
          </a:xfrm>
        </p:grpSpPr>
        <p:sp>
          <p:nvSpPr>
            <p:cNvPr id="26" name="object 26"/>
            <p:cNvSpPr/>
            <p:nvPr/>
          </p:nvSpPr>
          <p:spPr>
            <a:xfrm>
              <a:off x="484631" y="2810255"/>
              <a:ext cx="9723120" cy="2105025"/>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pic>
          <p:nvPicPr>
            <p:cNvPr id="27" name="object 27"/>
            <p:cNvPicPr/>
            <p:nvPr/>
          </p:nvPicPr>
          <p:blipFill>
            <a:blip r:embed="rId5" cstate="print"/>
            <a:stretch>
              <a:fillRect/>
            </a:stretch>
          </p:blipFill>
          <p:spPr>
            <a:xfrm>
              <a:off x="1944852" y="3401983"/>
              <a:ext cx="325694" cy="411018"/>
            </a:xfrm>
            <a:prstGeom prst="rect">
              <a:avLst/>
            </a:prstGeom>
          </p:spPr>
        </p:pic>
        <p:pic>
          <p:nvPicPr>
            <p:cNvPr id="28" name="object 28"/>
            <p:cNvPicPr/>
            <p:nvPr/>
          </p:nvPicPr>
          <p:blipFill>
            <a:blip r:embed="rId6" cstate="print"/>
            <a:stretch>
              <a:fillRect/>
            </a:stretch>
          </p:blipFill>
          <p:spPr>
            <a:xfrm>
              <a:off x="2887194" y="4455067"/>
              <a:ext cx="314036" cy="411018"/>
            </a:xfrm>
            <a:prstGeom prst="rect">
              <a:avLst/>
            </a:prstGeom>
          </p:spPr>
        </p:pic>
      </p:grpSp>
      <p:sp>
        <p:nvSpPr>
          <p:cNvPr id="29" name="object 29"/>
          <p:cNvSpPr txBox="1"/>
          <p:nvPr/>
        </p:nvSpPr>
        <p:spPr>
          <a:xfrm>
            <a:off x="907732" y="1665443"/>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30" name="object 30"/>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sp>
        <p:nvSpPr>
          <p:cNvPr id="31" name="object 31"/>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2" name="object 32"/>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3" name="object 33"/>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4" name="object 34"/>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6" name="object 36"/>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8" name="object 38"/>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0" name="object 40"/>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1904462" y="2680620"/>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2" name="object 42"/>
          <p:cNvSpPr txBox="1"/>
          <p:nvPr/>
        </p:nvSpPr>
        <p:spPr>
          <a:xfrm>
            <a:off x="1666684" y="2479926"/>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3" name="object 43"/>
          <p:cNvSpPr txBox="1"/>
          <p:nvPr/>
        </p:nvSpPr>
        <p:spPr>
          <a:xfrm>
            <a:off x="2631887" y="3456527"/>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2394108" y="3255642"/>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
        <p:nvSpPr>
          <p:cNvPr id="45" name="object 45"/>
          <p:cNvSpPr txBox="1"/>
          <p:nvPr/>
        </p:nvSpPr>
        <p:spPr>
          <a:xfrm>
            <a:off x="3471515" y="3974782"/>
            <a:ext cx="180370" cy="449580"/>
          </a:xfrm>
          <a:prstGeom prst="rect">
            <a:avLst/>
          </a:prstGeom>
        </p:spPr>
        <p:txBody>
          <a:bodyPr vert="vert"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6" name="object 46"/>
          <p:cNvSpPr txBox="1"/>
          <p:nvPr/>
        </p:nvSpPr>
        <p:spPr>
          <a:xfrm>
            <a:off x="3233927" y="3774087"/>
            <a:ext cx="180370" cy="403384"/>
          </a:xfrm>
          <a:prstGeom prst="rect">
            <a:avLst/>
          </a:prstGeom>
        </p:spPr>
        <p:txBody>
          <a:bodyPr vert="vert270" wrap="square" lIns="0" tIns="0" rIns="0" bIns="0" rtlCol="0">
            <a:spAutoFit/>
          </a:bodyPr>
          <a:lstStyle/>
          <a:p>
            <a:pPr marL="9525">
              <a:lnSpc>
                <a:spcPts val="1358"/>
              </a:lnSpc>
            </a:pPr>
            <a:r>
              <a:rPr sz="1350" spc="-8" dirty="0">
                <a:latin typeface="Calibri"/>
                <a:cs typeface="Calibri"/>
              </a:rPr>
              <a:t>reads</a:t>
            </a:r>
            <a:endParaRPr sz="135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Biba </a:t>
            </a:r>
            <a:r>
              <a:rPr spc="-8" dirty="0"/>
              <a:t>Model</a:t>
            </a:r>
          </a:p>
        </p:txBody>
      </p:sp>
      <p:sp>
        <p:nvSpPr>
          <p:cNvPr id="3" name="object 3"/>
          <p:cNvSpPr txBox="1">
            <a:spLocks noGrp="1"/>
          </p:cNvSpPr>
          <p:nvPr>
            <p:ph type="body" idx="1"/>
          </p:nvPr>
        </p:nvSpPr>
        <p:spPr>
          <a:xfrm>
            <a:off x="148875" y="935119"/>
            <a:ext cx="6390450" cy="1985576"/>
          </a:xfrm>
          <a:prstGeom prst="rect">
            <a:avLst/>
          </a:prstGeom>
        </p:spPr>
        <p:txBody>
          <a:bodyPr spcFirstLastPara="1" vert="horz" wrap="square" lIns="0" tIns="9049" rIns="0" bIns="0" rtlCol="0" anchor="t" anchorCtr="0">
            <a:spAutoFit/>
          </a:bodyPr>
          <a:lstStyle/>
          <a:p>
            <a:pPr marL="180022" indent="-170497">
              <a:lnSpc>
                <a:spcPct val="100000"/>
              </a:lnSpc>
              <a:spcBef>
                <a:spcPts val="71"/>
              </a:spcBef>
              <a:buFont typeface="Arial"/>
              <a:buChar char="•"/>
              <a:tabLst>
                <a:tab pos="180022" algn="l"/>
              </a:tabLst>
            </a:pPr>
            <a:r>
              <a:rPr dirty="0"/>
              <a:t>Used</a:t>
            </a:r>
            <a:r>
              <a:rPr spc="-34" dirty="0"/>
              <a:t> </a:t>
            </a:r>
            <a:r>
              <a:rPr dirty="0"/>
              <a:t>by</a:t>
            </a:r>
            <a:r>
              <a:rPr spc="-30" dirty="0"/>
              <a:t> </a:t>
            </a:r>
            <a:r>
              <a:rPr spc="-8" dirty="0"/>
              <a:t>Windows</a:t>
            </a:r>
          </a:p>
          <a:p>
            <a:pPr>
              <a:lnSpc>
                <a:spcPct val="100000"/>
              </a:lnSpc>
              <a:spcBef>
                <a:spcPts val="1211"/>
              </a:spcBef>
              <a:buFont typeface="Arial"/>
              <a:buChar char="•"/>
            </a:pPr>
            <a:endParaRPr spc="-8" dirty="0"/>
          </a:p>
          <a:p>
            <a:pPr marL="180022" marR="3810" indent="-170497" algn="just">
              <a:lnSpc>
                <a:spcPct val="90000"/>
              </a:lnSpc>
              <a:buFont typeface="Arial"/>
              <a:buChar char="•"/>
              <a:tabLst>
                <a:tab pos="180975" algn="l"/>
              </a:tabLst>
            </a:pPr>
            <a:r>
              <a:rPr dirty="0"/>
              <a:t>E.g.,</a:t>
            </a:r>
            <a:r>
              <a:rPr spc="86" dirty="0"/>
              <a:t> </a:t>
            </a:r>
            <a:r>
              <a:rPr dirty="0"/>
              <a:t>A</a:t>
            </a:r>
            <a:r>
              <a:rPr spc="90" dirty="0"/>
              <a:t> </a:t>
            </a:r>
            <a:r>
              <a:rPr dirty="0"/>
              <a:t>Internet</a:t>
            </a:r>
            <a:r>
              <a:rPr spc="86" dirty="0"/>
              <a:t> </a:t>
            </a:r>
            <a:r>
              <a:rPr dirty="0"/>
              <a:t>Explorer</a:t>
            </a:r>
            <a:r>
              <a:rPr spc="86" dirty="0"/>
              <a:t> </a:t>
            </a:r>
            <a:r>
              <a:rPr dirty="0"/>
              <a:t>Browser</a:t>
            </a:r>
            <a:r>
              <a:rPr spc="86" dirty="0"/>
              <a:t> </a:t>
            </a:r>
            <a:r>
              <a:rPr dirty="0"/>
              <a:t>can</a:t>
            </a:r>
            <a:r>
              <a:rPr spc="105" dirty="0"/>
              <a:t> </a:t>
            </a:r>
            <a:r>
              <a:rPr dirty="0"/>
              <a:t>download</a:t>
            </a:r>
            <a:r>
              <a:rPr spc="98" dirty="0"/>
              <a:t> </a:t>
            </a:r>
            <a:r>
              <a:rPr dirty="0"/>
              <a:t>a</a:t>
            </a:r>
            <a:r>
              <a:rPr spc="90" dirty="0"/>
              <a:t> </a:t>
            </a:r>
            <a:r>
              <a:rPr dirty="0"/>
              <a:t>file</a:t>
            </a:r>
            <a:r>
              <a:rPr spc="86" dirty="0"/>
              <a:t> </a:t>
            </a:r>
            <a:r>
              <a:rPr dirty="0"/>
              <a:t>(created</a:t>
            </a:r>
            <a:r>
              <a:rPr spc="83" dirty="0"/>
              <a:t> </a:t>
            </a:r>
            <a:r>
              <a:rPr dirty="0"/>
              <a:t>with</a:t>
            </a:r>
            <a:r>
              <a:rPr spc="98" dirty="0"/>
              <a:t> </a:t>
            </a:r>
            <a:r>
              <a:rPr spc="-38" dirty="0"/>
              <a:t>a 	</a:t>
            </a:r>
            <a:r>
              <a:rPr dirty="0"/>
              <a:t>low</a:t>
            </a:r>
            <a:r>
              <a:rPr spc="45" dirty="0"/>
              <a:t> </a:t>
            </a:r>
            <a:r>
              <a:rPr dirty="0"/>
              <a:t>integrity</a:t>
            </a:r>
            <a:r>
              <a:rPr spc="41" dirty="0"/>
              <a:t> </a:t>
            </a:r>
            <a:r>
              <a:rPr dirty="0"/>
              <a:t>level)</a:t>
            </a:r>
            <a:r>
              <a:rPr spc="49" dirty="0"/>
              <a:t> </a:t>
            </a:r>
            <a:r>
              <a:rPr dirty="0"/>
              <a:t>and</a:t>
            </a:r>
            <a:r>
              <a:rPr spc="49" dirty="0"/>
              <a:t> </a:t>
            </a:r>
            <a:r>
              <a:rPr dirty="0"/>
              <a:t>read</a:t>
            </a:r>
            <a:r>
              <a:rPr spc="45" dirty="0"/>
              <a:t> </a:t>
            </a:r>
            <a:r>
              <a:rPr dirty="0"/>
              <a:t>everything</a:t>
            </a:r>
            <a:r>
              <a:rPr spc="38" dirty="0"/>
              <a:t> </a:t>
            </a:r>
            <a:r>
              <a:rPr dirty="0"/>
              <a:t>in</a:t>
            </a:r>
            <a:r>
              <a:rPr spc="41" dirty="0"/>
              <a:t> </a:t>
            </a:r>
            <a:r>
              <a:rPr dirty="0"/>
              <a:t>the</a:t>
            </a:r>
            <a:r>
              <a:rPr spc="41" dirty="0"/>
              <a:t> </a:t>
            </a:r>
            <a:r>
              <a:rPr dirty="0"/>
              <a:t>system.</a:t>
            </a:r>
            <a:r>
              <a:rPr spc="49" dirty="0"/>
              <a:t> </a:t>
            </a:r>
            <a:r>
              <a:rPr dirty="0"/>
              <a:t>It</a:t>
            </a:r>
            <a:r>
              <a:rPr spc="45" dirty="0"/>
              <a:t> </a:t>
            </a:r>
            <a:r>
              <a:rPr dirty="0"/>
              <a:t>cannot</a:t>
            </a:r>
            <a:r>
              <a:rPr spc="45" dirty="0"/>
              <a:t> </a:t>
            </a:r>
            <a:r>
              <a:rPr spc="-8" dirty="0"/>
              <a:t>write 	</a:t>
            </a:r>
            <a:r>
              <a:rPr dirty="0"/>
              <a:t>to</a:t>
            </a:r>
            <a:r>
              <a:rPr spc="-11" dirty="0"/>
              <a:t> </a:t>
            </a:r>
            <a:r>
              <a:rPr dirty="0"/>
              <a:t>a</a:t>
            </a:r>
            <a:r>
              <a:rPr spc="-11" dirty="0"/>
              <a:t> </a:t>
            </a:r>
            <a:r>
              <a:rPr dirty="0"/>
              <a:t>higher</a:t>
            </a:r>
            <a:r>
              <a:rPr spc="-11" dirty="0"/>
              <a:t> </a:t>
            </a:r>
            <a:r>
              <a:rPr dirty="0"/>
              <a:t>level</a:t>
            </a:r>
            <a:r>
              <a:rPr spc="-19" dirty="0"/>
              <a:t> </a:t>
            </a:r>
            <a:r>
              <a:rPr spc="-8" dirty="0"/>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230943"/>
            <a:ext cx="8267831"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t>Chinese</a:t>
            </a:r>
            <a:r>
              <a:rPr spc="-15" dirty="0"/>
              <a:t> </a:t>
            </a:r>
            <a:r>
              <a:rPr dirty="0"/>
              <a:t>Wall</a:t>
            </a:r>
            <a:r>
              <a:rPr spc="-26" dirty="0"/>
              <a:t> </a:t>
            </a:r>
            <a:r>
              <a:rPr dirty="0"/>
              <a:t>(Brewer</a:t>
            </a:r>
            <a:r>
              <a:rPr spc="-15" dirty="0"/>
              <a:t> </a:t>
            </a:r>
            <a:r>
              <a:rPr dirty="0"/>
              <a:t>and</a:t>
            </a:r>
            <a:r>
              <a:rPr spc="-19" dirty="0"/>
              <a:t> </a:t>
            </a:r>
            <a:r>
              <a:rPr dirty="0"/>
              <a:t>Nash</a:t>
            </a:r>
            <a:r>
              <a:rPr spc="-19" dirty="0"/>
              <a:t> </a:t>
            </a:r>
            <a:r>
              <a:rPr spc="-8" dirty="0"/>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16" name="object 16"/>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38</a:t>
            </a:fld>
            <a:endParaRPr spc="-19" dirty="0"/>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509998" y="1464469"/>
            <a:ext cx="6114574"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sz="1350" dirty="0">
                <a:latin typeface="Calibri"/>
                <a:cs typeface="Calibri"/>
              </a:rPr>
              <a:t>of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(CIC)</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endParaRPr sz="135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Chinese </a:t>
            </a:r>
            <a:r>
              <a:rPr spc="-15" dirty="0"/>
              <a:t>Wall</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39</a:t>
            </a:fld>
            <a:endParaRPr spc="-19" dirty="0"/>
          </a:p>
        </p:txBody>
      </p:sp>
      <p:sp>
        <p:nvSpPr>
          <p:cNvPr id="3" name="object 3"/>
          <p:cNvSpPr txBox="1"/>
          <p:nvPr/>
        </p:nvSpPr>
        <p:spPr>
          <a:xfrm>
            <a:off x="687704" y="1317424"/>
            <a:ext cx="7733348" cy="3251499"/>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S</a:t>
            </a:r>
            <a:r>
              <a:rPr sz="2100" spc="-15" dirty="0">
                <a:latin typeface="Calibri"/>
                <a:cs typeface="Calibri"/>
              </a:rPr>
              <a:t> </a:t>
            </a:r>
            <a:r>
              <a:rPr sz="2100" dirty="0">
                <a:latin typeface="Calibri"/>
                <a:cs typeface="Calibri"/>
              </a:rPr>
              <a:t>can</a:t>
            </a:r>
            <a:r>
              <a:rPr sz="2100" spc="-8" dirty="0">
                <a:latin typeface="Calibri"/>
                <a:cs typeface="Calibri"/>
              </a:rPr>
              <a:t> </a:t>
            </a:r>
            <a:r>
              <a:rPr sz="2100" dirty="0">
                <a:latin typeface="Calibri"/>
                <a:cs typeface="Calibri"/>
              </a:rPr>
              <a:t>read</a:t>
            </a:r>
            <a:r>
              <a:rPr sz="2100" spc="-15" dirty="0">
                <a:latin typeface="Calibri"/>
                <a:cs typeface="Calibri"/>
              </a:rPr>
              <a:t> </a:t>
            </a:r>
            <a:r>
              <a:rPr sz="2100" dirty="0">
                <a:latin typeface="Calibri"/>
                <a:cs typeface="Calibri"/>
              </a:rPr>
              <a:t>O</a:t>
            </a:r>
            <a:r>
              <a:rPr sz="2100" spc="-11" dirty="0">
                <a:latin typeface="Calibri"/>
                <a:cs typeface="Calibri"/>
              </a:rPr>
              <a:t> </a:t>
            </a:r>
            <a:r>
              <a:rPr sz="2100" dirty="0">
                <a:latin typeface="Calibri"/>
                <a:cs typeface="Calibri"/>
              </a:rPr>
              <a:t>only</a:t>
            </a:r>
            <a:r>
              <a:rPr sz="2100" spc="-11" dirty="0">
                <a:latin typeface="Calibri"/>
                <a:cs typeface="Calibri"/>
              </a:rPr>
              <a:t> </a:t>
            </a:r>
            <a:r>
              <a:rPr sz="2100" spc="-19" dirty="0">
                <a:latin typeface="Calibri"/>
                <a:cs typeface="Calibri"/>
              </a:rPr>
              <a:t>if</a:t>
            </a:r>
            <a:endParaRPr sz="2100">
              <a:latin typeface="Calibri"/>
              <a:cs typeface="Calibri"/>
            </a:endParaRPr>
          </a:p>
          <a:p>
            <a:pPr marL="522923" marR="60008" lvl="1" indent="-170497">
              <a:lnSpc>
                <a:spcPts val="1943"/>
              </a:lnSpc>
              <a:spcBef>
                <a:spcPts val="431"/>
              </a:spcBef>
              <a:buFont typeface="Arial"/>
              <a:buChar char="•"/>
              <a:tabLst>
                <a:tab pos="523875" algn="l"/>
              </a:tabLst>
            </a:pPr>
            <a:r>
              <a:rPr sz="1800" dirty="0">
                <a:latin typeface="Calibri"/>
                <a:cs typeface="Calibri"/>
              </a:rPr>
              <a:t>O</a:t>
            </a:r>
            <a:r>
              <a:rPr sz="1800" spc="-23" dirty="0">
                <a:latin typeface="Calibri"/>
                <a:cs typeface="Calibri"/>
              </a:rPr>
              <a:t> </a:t>
            </a:r>
            <a:r>
              <a:rPr sz="1800" dirty="0">
                <a:latin typeface="Calibri"/>
                <a:cs typeface="Calibri"/>
              </a:rPr>
              <a:t>is</a:t>
            </a:r>
            <a:r>
              <a:rPr sz="1800" spc="-19" dirty="0">
                <a:latin typeface="Calibri"/>
                <a:cs typeface="Calibri"/>
              </a:rPr>
              <a:t> </a:t>
            </a:r>
            <a:r>
              <a:rPr sz="1800" dirty="0">
                <a:latin typeface="Calibri"/>
                <a:cs typeface="Calibri"/>
              </a:rPr>
              <a:t>in</a:t>
            </a:r>
            <a:r>
              <a:rPr sz="1800" spc="-23" dirty="0">
                <a:latin typeface="Calibri"/>
                <a:cs typeface="Calibri"/>
              </a:rPr>
              <a:t> </a:t>
            </a:r>
            <a:r>
              <a:rPr sz="1800" dirty="0">
                <a:latin typeface="Calibri"/>
                <a:cs typeface="Calibri"/>
              </a:rPr>
              <a:t>the</a:t>
            </a:r>
            <a:r>
              <a:rPr sz="1800" spc="-23" dirty="0">
                <a:latin typeface="Calibri"/>
                <a:cs typeface="Calibri"/>
              </a:rPr>
              <a:t> </a:t>
            </a:r>
            <a:r>
              <a:rPr sz="1800" dirty="0">
                <a:latin typeface="Calibri"/>
                <a:cs typeface="Calibri"/>
              </a:rPr>
              <a:t>same</a:t>
            </a:r>
            <a:r>
              <a:rPr sz="1800" spc="-26" dirty="0">
                <a:latin typeface="Calibri"/>
                <a:cs typeface="Calibri"/>
              </a:rPr>
              <a:t> </a:t>
            </a:r>
            <a:r>
              <a:rPr sz="1800" dirty="0">
                <a:latin typeface="Calibri"/>
                <a:cs typeface="Calibri"/>
              </a:rPr>
              <a:t>company</a:t>
            </a:r>
            <a:r>
              <a:rPr sz="1800" spc="-23" dirty="0">
                <a:latin typeface="Calibri"/>
                <a:cs typeface="Calibri"/>
              </a:rPr>
              <a:t> </a:t>
            </a:r>
            <a:r>
              <a:rPr sz="1800" dirty="0">
                <a:latin typeface="Calibri"/>
                <a:cs typeface="Calibri"/>
              </a:rPr>
              <a:t>dataset</a:t>
            </a:r>
            <a:r>
              <a:rPr sz="1800" spc="-26" dirty="0">
                <a:latin typeface="Calibri"/>
                <a:cs typeface="Calibri"/>
              </a:rPr>
              <a:t> </a:t>
            </a:r>
            <a:r>
              <a:rPr sz="1800" dirty="0">
                <a:latin typeface="Calibri"/>
                <a:cs typeface="Calibri"/>
              </a:rPr>
              <a:t>as</a:t>
            </a:r>
            <a:r>
              <a:rPr sz="1800" spc="-23" dirty="0">
                <a:latin typeface="Calibri"/>
                <a:cs typeface="Calibri"/>
              </a:rPr>
              <a:t> </a:t>
            </a:r>
            <a:r>
              <a:rPr sz="1800" dirty="0">
                <a:latin typeface="Calibri"/>
                <a:cs typeface="Calibri"/>
              </a:rPr>
              <a:t>some</a:t>
            </a:r>
            <a:r>
              <a:rPr sz="1800" spc="-23" dirty="0">
                <a:latin typeface="Calibri"/>
                <a:cs typeface="Calibri"/>
              </a:rPr>
              <a:t> </a:t>
            </a:r>
            <a:r>
              <a:rPr sz="1800" dirty="0">
                <a:latin typeface="Calibri"/>
                <a:cs typeface="Calibri"/>
              </a:rPr>
              <a:t>object</a:t>
            </a:r>
            <a:r>
              <a:rPr sz="1800" spc="-23" dirty="0">
                <a:latin typeface="Calibri"/>
                <a:cs typeface="Calibri"/>
              </a:rPr>
              <a:t> </a:t>
            </a:r>
            <a:r>
              <a:rPr sz="1800" dirty="0">
                <a:latin typeface="Calibri"/>
                <a:cs typeface="Calibri"/>
              </a:rPr>
              <a:t>previously</a:t>
            </a:r>
            <a:r>
              <a:rPr sz="1800" spc="-15" dirty="0">
                <a:latin typeface="Calibri"/>
                <a:cs typeface="Calibri"/>
              </a:rPr>
              <a:t> </a:t>
            </a:r>
            <a:r>
              <a:rPr sz="1800" dirty="0">
                <a:latin typeface="Calibri"/>
                <a:cs typeface="Calibri"/>
              </a:rPr>
              <a:t>read</a:t>
            </a:r>
            <a:r>
              <a:rPr sz="1800" spc="-19" dirty="0">
                <a:latin typeface="Calibri"/>
                <a:cs typeface="Calibri"/>
              </a:rPr>
              <a:t> </a:t>
            </a:r>
            <a:r>
              <a:rPr sz="1800" dirty="0">
                <a:latin typeface="Calibri"/>
                <a:cs typeface="Calibri"/>
              </a:rPr>
              <a:t>by</a:t>
            </a:r>
            <a:r>
              <a:rPr sz="1800" spc="-26" dirty="0">
                <a:latin typeface="Calibri"/>
                <a:cs typeface="Calibri"/>
              </a:rPr>
              <a:t> </a:t>
            </a:r>
            <a:r>
              <a:rPr sz="1800" dirty="0">
                <a:latin typeface="Calibri"/>
                <a:cs typeface="Calibri"/>
              </a:rPr>
              <a:t>S</a:t>
            </a:r>
            <a:r>
              <a:rPr sz="1800" spc="-19" dirty="0">
                <a:latin typeface="Calibri"/>
                <a:cs typeface="Calibri"/>
              </a:rPr>
              <a:t> </a:t>
            </a:r>
            <a:r>
              <a:rPr sz="1800" dirty="0">
                <a:latin typeface="Calibri"/>
                <a:cs typeface="Calibri"/>
              </a:rPr>
              <a:t>(i.e.,</a:t>
            </a:r>
            <a:r>
              <a:rPr sz="1800" spc="-30" dirty="0">
                <a:latin typeface="Calibri"/>
                <a:cs typeface="Calibri"/>
              </a:rPr>
              <a:t> </a:t>
            </a:r>
            <a:r>
              <a:rPr sz="1800" spc="-38" dirty="0">
                <a:latin typeface="Calibri"/>
                <a:cs typeface="Calibri"/>
              </a:rPr>
              <a:t>O 	</a:t>
            </a:r>
            <a:r>
              <a:rPr sz="1800" dirty="0">
                <a:latin typeface="Calibri"/>
                <a:cs typeface="Calibri"/>
              </a:rPr>
              <a:t>is</a:t>
            </a:r>
            <a:r>
              <a:rPr sz="1800" spc="-23" dirty="0">
                <a:latin typeface="Calibri"/>
                <a:cs typeface="Calibri"/>
              </a:rPr>
              <a:t> </a:t>
            </a:r>
            <a:r>
              <a:rPr sz="1800" dirty="0">
                <a:latin typeface="Calibri"/>
                <a:cs typeface="Calibri"/>
              </a:rPr>
              <a:t>within</a:t>
            </a:r>
            <a:r>
              <a:rPr sz="1800" spc="-34" dirty="0">
                <a:latin typeface="Calibri"/>
                <a:cs typeface="Calibri"/>
              </a:rPr>
              <a:t> </a:t>
            </a:r>
            <a:r>
              <a:rPr sz="1800" dirty="0">
                <a:latin typeface="Calibri"/>
                <a:cs typeface="Calibri"/>
              </a:rPr>
              <a:t>the</a:t>
            </a:r>
            <a:r>
              <a:rPr sz="1800" spc="-15" dirty="0">
                <a:latin typeface="Calibri"/>
                <a:cs typeface="Calibri"/>
              </a:rPr>
              <a:t> </a:t>
            </a:r>
            <a:r>
              <a:rPr sz="1800" spc="-8" dirty="0">
                <a:latin typeface="Calibri"/>
                <a:cs typeface="Calibri"/>
              </a:rPr>
              <a:t>wall)</a:t>
            </a:r>
            <a:endParaRPr sz="1800">
              <a:latin typeface="Calibri"/>
              <a:cs typeface="Calibri"/>
            </a:endParaRPr>
          </a:p>
          <a:p>
            <a:pPr marL="352425">
              <a:spcBef>
                <a:spcPts val="135"/>
              </a:spcBef>
            </a:pPr>
            <a:r>
              <a:rPr sz="1800" spc="-19" dirty="0">
                <a:latin typeface="Calibri"/>
                <a:cs typeface="Calibri"/>
              </a:rPr>
              <a:t>or</a:t>
            </a:r>
            <a:endParaRPr sz="1800">
              <a:latin typeface="Calibri"/>
              <a:cs typeface="Calibri"/>
            </a:endParaRPr>
          </a:p>
          <a:p>
            <a:pPr marL="522923" marR="3810" lvl="1" indent="-170497">
              <a:lnSpc>
                <a:spcPts val="1943"/>
              </a:lnSpc>
              <a:spcBef>
                <a:spcPts val="401"/>
              </a:spcBef>
              <a:buFont typeface="Arial"/>
              <a:buChar char="•"/>
              <a:tabLst>
                <a:tab pos="523875" algn="l"/>
              </a:tabLst>
            </a:pPr>
            <a:r>
              <a:rPr sz="1800" dirty="0">
                <a:latin typeface="Calibri"/>
                <a:cs typeface="Calibri"/>
              </a:rPr>
              <a:t>O</a:t>
            </a:r>
            <a:r>
              <a:rPr sz="1800" spc="-23" dirty="0">
                <a:latin typeface="Calibri"/>
                <a:cs typeface="Calibri"/>
              </a:rPr>
              <a:t> </a:t>
            </a:r>
            <a:r>
              <a:rPr sz="1800" dirty="0">
                <a:latin typeface="Calibri"/>
                <a:cs typeface="Calibri"/>
              </a:rPr>
              <a:t>belongs</a:t>
            </a:r>
            <a:r>
              <a:rPr sz="1800" spc="-23" dirty="0">
                <a:latin typeface="Calibri"/>
                <a:cs typeface="Calibri"/>
              </a:rPr>
              <a:t> </a:t>
            </a:r>
            <a:r>
              <a:rPr sz="1800" dirty="0">
                <a:latin typeface="Calibri"/>
                <a:cs typeface="Calibri"/>
              </a:rPr>
              <a:t>to</a:t>
            </a:r>
            <a:r>
              <a:rPr sz="1800" spc="-26"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conflict</a:t>
            </a:r>
            <a:r>
              <a:rPr sz="1800" spc="-34" dirty="0">
                <a:latin typeface="Calibri"/>
                <a:cs typeface="Calibri"/>
              </a:rPr>
              <a:t> </a:t>
            </a:r>
            <a:r>
              <a:rPr sz="1800" dirty="0">
                <a:latin typeface="Calibri"/>
                <a:cs typeface="Calibri"/>
              </a:rPr>
              <a:t>of</a:t>
            </a:r>
            <a:r>
              <a:rPr sz="1800" spc="-23" dirty="0">
                <a:latin typeface="Calibri"/>
                <a:cs typeface="Calibri"/>
              </a:rPr>
              <a:t> </a:t>
            </a:r>
            <a:r>
              <a:rPr sz="1800" dirty="0">
                <a:latin typeface="Calibri"/>
                <a:cs typeface="Calibri"/>
              </a:rPr>
              <a:t>interest</a:t>
            </a:r>
            <a:r>
              <a:rPr sz="1800" spc="-30" dirty="0">
                <a:latin typeface="Calibri"/>
                <a:cs typeface="Calibri"/>
              </a:rPr>
              <a:t> </a:t>
            </a:r>
            <a:r>
              <a:rPr sz="1800" dirty="0">
                <a:latin typeface="Calibri"/>
                <a:cs typeface="Calibri"/>
              </a:rPr>
              <a:t>class</a:t>
            </a:r>
            <a:r>
              <a:rPr sz="1800" spc="-34" dirty="0">
                <a:latin typeface="Calibri"/>
                <a:cs typeface="Calibri"/>
              </a:rPr>
              <a:t> </a:t>
            </a:r>
            <a:r>
              <a:rPr sz="1800" dirty="0">
                <a:latin typeface="Calibri"/>
                <a:cs typeface="Calibri"/>
              </a:rPr>
              <a:t>within</a:t>
            </a:r>
            <a:r>
              <a:rPr sz="1800" spc="-30" dirty="0">
                <a:latin typeface="Calibri"/>
                <a:cs typeface="Calibri"/>
              </a:rPr>
              <a:t> </a:t>
            </a:r>
            <a:r>
              <a:rPr sz="1800" dirty="0">
                <a:latin typeface="Calibri"/>
                <a:cs typeface="Calibri"/>
              </a:rPr>
              <a:t>which</a:t>
            </a:r>
            <a:r>
              <a:rPr sz="1800" spc="-30" dirty="0">
                <a:latin typeface="Calibri"/>
                <a:cs typeface="Calibri"/>
              </a:rPr>
              <a:t> </a:t>
            </a:r>
            <a:r>
              <a:rPr sz="1800" dirty="0">
                <a:latin typeface="Calibri"/>
                <a:cs typeface="Calibri"/>
              </a:rPr>
              <a:t>S</a:t>
            </a:r>
            <a:r>
              <a:rPr sz="1800" spc="-19" dirty="0">
                <a:latin typeface="Calibri"/>
                <a:cs typeface="Calibri"/>
              </a:rPr>
              <a:t> </a:t>
            </a:r>
            <a:r>
              <a:rPr sz="1800" dirty="0">
                <a:latin typeface="Calibri"/>
                <a:cs typeface="Calibri"/>
              </a:rPr>
              <a:t>has</a:t>
            </a:r>
            <a:r>
              <a:rPr sz="1800" spc="-23" dirty="0">
                <a:latin typeface="Calibri"/>
                <a:cs typeface="Calibri"/>
              </a:rPr>
              <a:t> </a:t>
            </a:r>
            <a:r>
              <a:rPr sz="1800" dirty="0">
                <a:latin typeface="Calibri"/>
                <a:cs typeface="Calibri"/>
              </a:rPr>
              <a:t>not</a:t>
            </a:r>
            <a:r>
              <a:rPr sz="1800" spc="-23" dirty="0">
                <a:latin typeface="Calibri"/>
                <a:cs typeface="Calibri"/>
              </a:rPr>
              <a:t> </a:t>
            </a:r>
            <a:r>
              <a:rPr sz="1800" dirty="0">
                <a:latin typeface="Calibri"/>
                <a:cs typeface="Calibri"/>
              </a:rPr>
              <a:t>read</a:t>
            </a:r>
            <a:r>
              <a:rPr sz="1800" spc="-30" dirty="0">
                <a:latin typeface="Calibri"/>
                <a:cs typeface="Calibri"/>
              </a:rPr>
              <a:t> </a:t>
            </a:r>
            <a:r>
              <a:rPr sz="1800" dirty="0">
                <a:latin typeface="Calibri"/>
                <a:cs typeface="Calibri"/>
              </a:rPr>
              <a:t>any</a:t>
            </a:r>
            <a:r>
              <a:rPr sz="1800" spc="-15" dirty="0">
                <a:latin typeface="Calibri"/>
                <a:cs typeface="Calibri"/>
              </a:rPr>
              <a:t> </a:t>
            </a:r>
            <a:r>
              <a:rPr sz="1800" spc="-8" dirty="0">
                <a:latin typeface="Calibri"/>
                <a:cs typeface="Calibri"/>
              </a:rPr>
              <a:t>object 	</a:t>
            </a:r>
            <a:r>
              <a:rPr sz="1800" dirty="0">
                <a:latin typeface="Calibri"/>
                <a:cs typeface="Calibri"/>
              </a:rPr>
              <a:t>(i.e.,</a:t>
            </a:r>
            <a:r>
              <a:rPr sz="1800" spc="-23" dirty="0">
                <a:latin typeface="Calibri"/>
                <a:cs typeface="Calibri"/>
              </a:rPr>
              <a:t> </a:t>
            </a:r>
            <a:r>
              <a:rPr sz="1800" dirty="0">
                <a:latin typeface="Calibri"/>
                <a:cs typeface="Calibri"/>
              </a:rPr>
              <a:t>O</a:t>
            </a:r>
            <a:r>
              <a:rPr sz="1800" spc="-11" dirty="0">
                <a:latin typeface="Calibri"/>
                <a:cs typeface="Calibri"/>
              </a:rPr>
              <a:t> </a:t>
            </a:r>
            <a:r>
              <a:rPr sz="1800" dirty="0">
                <a:latin typeface="Calibri"/>
                <a:cs typeface="Calibri"/>
              </a:rPr>
              <a:t>is</a:t>
            </a:r>
            <a:r>
              <a:rPr sz="1800" spc="-15" dirty="0">
                <a:latin typeface="Calibri"/>
                <a:cs typeface="Calibri"/>
              </a:rPr>
              <a:t> </a:t>
            </a:r>
            <a:r>
              <a:rPr sz="1800" dirty="0">
                <a:latin typeface="Calibri"/>
                <a:cs typeface="Calibri"/>
              </a:rPr>
              <a:t>in</a:t>
            </a:r>
            <a:r>
              <a:rPr sz="1800" spc="-11" dirty="0">
                <a:latin typeface="Calibri"/>
                <a:cs typeface="Calibri"/>
              </a:rPr>
              <a:t> </a:t>
            </a:r>
            <a:r>
              <a:rPr sz="1800" dirty="0">
                <a:latin typeface="Calibri"/>
                <a:cs typeface="Calibri"/>
              </a:rPr>
              <a:t>the</a:t>
            </a:r>
            <a:r>
              <a:rPr sz="1800" spc="-19" dirty="0">
                <a:latin typeface="Calibri"/>
                <a:cs typeface="Calibri"/>
              </a:rPr>
              <a:t> </a:t>
            </a:r>
            <a:r>
              <a:rPr sz="1800" spc="-8" dirty="0">
                <a:latin typeface="Calibri"/>
                <a:cs typeface="Calibri"/>
              </a:rPr>
              <a:t>open)</a:t>
            </a:r>
            <a:endParaRPr sz="1800">
              <a:latin typeface="Calibri"/>
              <a:cs typeface="Calibri"/>
            </a:endParaRPr>
          </a:p>
          <a:p>
            <a:pPr marL="180022" indent="-170497">
              <a:spcBef>
                <a:spcPts val="454"/>
              </a:spcBef>
              <a:buFont typeface="Arial"/>
              <a:buChar char="•"/>
              <a:tabLst>
                <a:tab pos="180022" algn="l"/>
              </a:tabLst>
            </a:pPr>
            <a:r>
              <a:rPr sz="2100" dirty="0">
                <a:latin typeface="Calibri"/>
                <a:cs typeface="Calibri"/>
              </a:rPr>
              <a:t>S</a:t>
            </a:r>
            <a:r>
              <a:rPr sz="2100" spc="-15" dirty="0">
                <a:latin typeface="Calibri"/>
                <a:cs typeface="Calibri"/>
              </a:rPr>
              <a:t> </a:t>
            </a:r>
            <a:r>
              <a:rPr sz="2100" dirty="0">
                <a:latin typeface="Calibri"/>
                <a:cs typeface="Calibri"/>
              </a:rPr>
              <a:t>can</a:t>
            </a:r>
            <a:r>
              <a:rPr sz="2100" spc="-4" dirty="0">
                <a:latin typeface="Calibri"/>
                <a:cs typeface="Calibri"/>
              </a:rPr>
              <a:t> </a:t>
            </a:r>
            <a:r>
              <a:rPr sz="2100" dirty="0">
                <a:latin typeface="Calibri"/>
                <a:cs typeface="Calibri"/>
              </a:rPr>
              <a:t>write</a:t>
            </a:r>
            <a:r>
              <a:rPr sz="2100" spc="-19" dirty="0">
                <a:latin typeface="Calibri"/>
                <a:cs typeface="Calibri"/>
              </a:rPr>
              <a:t> </a:t>
            </a:r>
            <a:r>
              <a:rPr sz="2100" dirty="0">
                <a:latin typeface="Calibri"/>
                <a:cs typeface="Calibri"/>
              </a:rPr>
              <a:t>O</a:t>
            </a:r>
            <a:r>
              <a:rPr sz="2100" spc="-15" dirty="0">
                <a:latin typeface="Calibri"/>
                <a:cs typeface="Calibri"/>
              </a:rPr>
              <a:t> </a:t>
            </a:r>
            <a:r>
              <a:rPr sz="2100" dirty="0">
                <a:latin typeface="Calibri"/>
                <a:cs typeface="Calibri"/>
              </a:rPr>
              <a:t>only</a:t>
            </a:r>
            <a:r>
              <a:rPr sz="2100" spc="-8" dirty="0">
                <a:latin typeface="Calibri"/>
                <a:cs typeface="Calibri"/>
              </a:rPr>
              <a:t> </a:t>
            </a:r>
            <a:r>
              <a:rPr sz="2100" spc="-19" dirty="0">
                <a:latin typeface="Calibri"/>
                <a:cs typeface="Calibri"/>
              </a:rPr>
              <a:t>if</a:t>
            </a:r>
            <a:endParaRPr sz="2100">
              <a:latin typeface="Calibri"/>
              <a:cs typeface="Calibri"/>
            </a:endParaRPr>
          </a:p>
          <a:p>
            <a:pPr marL="352425" marR="3543300" lvl="1" indent="170497">
              <a:lnSpc>
                <a:spcPct val="107500"/>
              </a:lnSpc>
              <a:spcBef>
                <a:spcPts val="15"/>
              </a:spcBef>
              <a:buFont typeface="Arial"/>
              <a:buChar char="•"/>
              <a:tabLst>
                <a:tab pos="522923" algn="l"/>
              </a:tabLst>
            </a:pPr>
            <a:r>
              <a:rPr sz="1800" dirty="0">
                <a:latin typeface="Calibri"/>
                <a:cs typeface="Calibri"/>
              </a:rPr>
              <a:t>S</a:t>
            </a:r>
            <a:r>
              <a:rPr sz="1800" spc="-26" dirty="0">
                <a:latin typeface="Calibri"/>
                <a:cs typeface="Calibri"/>
              </a:rPr>
              <a:t> </a:t>
            </a:r>
            <a:r>
              <a:rPr sz="1800" dirty="0">
                <a:latin typeface="Calibri"/>
                <a:cs typeface="Calibri"/>
              </a:rPr>
              <a:t>can</a:t>
            </a:r>
            <a:r>
              <a:rPr sz="1800" spc="-19" dirty="0">
                <a:latin typeface="Calibri"/>
                <a:cs typeface="Calibri"/>
              </a:rPr>
              <a:t> </a:t>
            </a:r>
            <a:r>
              <a:rPr sz="1800" dirty="0">
                <a:latin typeface="Calibri"/>
                <a:cs typeface="Calibri"/>
              </a:rPr>
              <a:t>read</a:t>
            </a:r>
            <a:r>
              <a:rPr sz="1800" spc="-26" dirty="0">
                <a:latin typeface="Calibri"/>
                <a:cs typeface="Calibri"/>
              </a:rPr>
              <a:t> </a:t>
            </a:r>
            <a:r>
              <a:rPr sz="1800" dirty="0">
                <a:latin typeface="Calibri"/>
                <a:cs typeface="Calibri"/>
              </a:rPr>
              <a:t>O</a:t>
            </a:r>
            <a:r>
              <a:rPr sz="1800" spc="-19" dirty="0">
                <a:latin typeface="Calibri"/>
                <a:cs typeface="Calibri"/>
              </a:rPr>
              <a:t> </a:t>
            </a:r>
            <a:r>
              <a:rPr sz="1800" dirty="0">
                <a:latin typeface="Calibri"/>
                <a:cs typeface="Calibri"/>
              </a:rPr>
              <a:t>by</a:t>
            </a:r>
            <a:r>
              <a:rPr sz="1800" spc="-15" dirty="0">
                <a:latin typeface="Calibri"/>
                <a:cs typeface="Calibri"/>
              </a:rPr>
              <a:t> </a:t>
            </a:r>
            <a:r>
              <a:rPr sz="1800" dirty="0">
                <a:latin typeface="Calibri"/>
                <a:cs typeface="Calibri"/>
              </a:rPr>
              <a:t>the</a:t>
            </a:r>
            <a:r>
              <a:rPr sz="1800" spc="-15" dirty="0">
                <a:latin typeface="Calibri"/>
                <a:cs typeface="Calibri"/>
              </a:rPr>
              <a:t> </a:t>
            </a:r>
            <a:r>
              <a:rPr sz="1800" dirty="0">
                <a:latin typeface="Calibri"/>
                <a:cs typeface="Calibri"/>
              </a:rPr>
              <a:t>simple</a:t>
            </a:r>
            <a:r>
              <a:rPr sz="1800" spc="-23" dirty="0">
                <a:latin typeface="Calibri"/>
                <a:cs typeface="Calibri"/>
              </a:rPr>
              <a:t> </a:t>
            </a:r>
            <a:r>
              <a:rPr sz="1800" dirty="0">
                <a:latin typeface="Calibri"/>
                <a:cs typeface="Calibri"/>
              </a:rPr>
              <a:t>security</a:t>
            </a:r>
            <a:r>
              <a:rPr sz="1800" spc="-34" dirty="0">
                <a:latin typeface="Calibri"/>
                <a:cs typeface="Calibri"/>
              </a:rPr>
              <a:t> </a:t>
            </a:r>
            <a:r>
              <a:rPr sz="1800" spc="-15" dirty="0">
                <a:latin typeface="Calibri"/>
                <a:cs typeface="Calibri"/>
              </a:rPr>
              <a:t>rule </a:t>
            </a:r>
            <a:r>
              <a:rPr sz="1800" spc="-19" dirty="0">
                <a:latin typeface="Calibri"/>
                <a:cs typeface="Calibri"/>
              </a:rPr>
              <a:t>and</a:t>
            </a:r>
            <a:endParaRPr sz="1800">
              <a:latin typeface="Calibri"/>
              <a:cs typeface="Calibri"/>
            </a:endParaRPr>
          </a:p>
          <a:p>
            <a:pPr marL="522923" marR="152876" lvl="1" indent="-170497">
              <a:lnSpc>
                <a:spcPts val="1943"/>
              </a:lnSpc>
              <a:spcBef>
                <a:spcPts val="409"/>
              </a:spcBef>
              <a:buFont typeface="Arial"/>
              <a:buChar char="•"/>
              <a:tabLst>
                <a:tab pos="523875" algn="l"/>
              </a:tabLst>
            </a:pPr>
            <a:r>
              <a:rPr sz="1800" dirty="0">
                <a:latin typeface="Calibri"/>
                <a:cs typeface="Calibri"/>
              </a:rPr>
              <a:t>no</a:t>
            </a:r>
            <a:r>
              <a:rPr sz="1800" spc="-26" dirty="0">
                <a:latin typeface="Calibri"/>
                <a:cs typeface="Calibri"/>
              </a:rPr>
              <a:t> </a:t>
            </a:r>
            <a:r>
              <a:rPr sz="1800" dirty="0">
                <a:latin typeface="Calibri"/>
                <a:cs typeface="Calibri"/>
              </a:rPr>
              <a:t>object</a:t>
            </a:r>
            <a:r>
              <a:rPr sz="1800" spc="-23" dirty="0">
                <a:latin typeface="Calibri"/>
                <a:cs typeface="Calibri"/>
              </a:rPr>
              <a:t> </a:t>
            </a:r>
            <a:r>
              <a:rPr sz="1800" dirty="0">
                <a:latin typeface="Calibri"/>
                <a:cs typeface="Calibri"/>
              </a:rPr>
              <a:t>can</a:t>
            </a:r>
            <a:r>
              <a:rPr sz="1800" spc="-23" dirty="0">
                <a:latin typeface="Calibri"/>
                <a:cs typeface="Calibri"/>
              </a:rPr>
              <a:t> </a:t>
            </a:r>
            <a:r>
              <a:rPr sz="1800" dirty="0">
                <a:latin typeface="Calibri"/>
                <a:cs typeface="Calibri"/>
              </a:rPr>
              <a:t>be</a:t>
            </a:r>
            <a:r>
              <a:rPr sz="1800" spc="-11" dirty="0">
                <a:latin typeface="Calibri"/>
                <a:cs typeface="Calibri"/>
              </a:rPr>
              <a:t> </a:t>
            </a:r>
            <a:r>
              <a:rPr sz="1800" dirty="0">
                <a:latin typeface="Calibri"/>
                <a:cs typeface="Calibri"/>
              </a:rPr>
              <a:t>read</a:t>
            </a:r>
            <a:r>
              <a:rPr sz="1800" spc="-34" dirty="0">
                <a:latin typeface="Calibri"/>
                <a:cs typeface="Calibri"/>
              </a:rPr>
              <a:t> </a:t>
            </a:r>
            <a:r>
              <a:rPr sz="1800" dirty="0">
                <a:latin typeface="Calibri"/>
                <a:cs typeface="Calibri"/>
              </a:rPr>
              <a:t>which</a:t>
            </a:r>
            <a:r>
              <a:rPr sz="1800" spc="-26"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in</a:t>
            </a:r>
            <a:r>
              <a:rPr sz="1800" spc="-19" dirty="0">
                <a:latin typeface="Calibri"/>
                <a:cs typeface="Calibri"/>
              </a:rPr>
              <a:t> </a:t>
            </a:r>
            <a:r>
              <a:rPr sz="1800" dirty="0">
                <a:latin typeface="Calibri"/>
                <a:cs typeface="Calibri"/>
              </a:rPr>
              <a:t>a</a:t>
            </a:r>
            <a:r>
              <a:rPr sz="1800" spc="-26" dirty="0">
                <a:latin typeface="Calibri"/>
                <a:cs typeface="Calibri"/>
              </a:rPr>
              <a:t> </a:t>
            </a:r>
            <a:r>
              <a:rPr sz="1800" dirty="0">
                <a:latin typeface="Calibri"/>
                <a:cs typeface="Calibri"/>
              </a:rPr>
              <a:t>different</a:t>
            </a:r>
            <a:r>
              <a:rPr sz="1800" spc="-19" dirty="0">
                <a:latin typeface="Calibri"/>
                <a:cs typeface="Calibri"/>
              </a:rPr>
              <a:t> </a:t>
            </a:r>
            <a:r>
              <a:rPr sz="1800" dirty="0">
                <a:latin typeface="Calibri"/>
                <a:cs typeface="Calibri"/>
              </a:rPr>
              <a:t>company</a:t>
            </a:r>
            <a:r>
              <a:rPr sz="1800" spc="-26" dirty="0">
                <a:latin typeface="Calibri"/>
                <a:cs typeface="Calibri"/>
              </a:rPr>
              <a:t> </a:t>
            </a:r>
            <a:r>
              <a:rPr sz="1800" dirty="0">
                <a:latin typeface="Calibri"/>
                <a:cs typeface="Calibri"/>
              </a:rPr>
              <a:t>dataset</a:t>
            </a:r>
            <a:r>
              <a:rPr sz="1800" spc="-26" dirty="0">
                <a:latin typeface="Calibri"/>
                <a:cs typeface="Calibri"/>
              </a:rPr>
              <a:t> </a:t>
            </a:r>
            <a:r>
              <a:rPr sz="1800" dirty="0">
                <a:latin typeface="Calibri"/>
                <a:cs typeface="Calibri"/>
              </a:rPr>
              <a:t>to</a:t>
            </a:r>
            <a:r>
              <a:rPr sz="1800" spc="-34" dirty="0">
                <a:latin typeface="Calibri"/>
                <a:cs typeface="Calibri"/>
              </a:rPr>
              <a:t> </a:t>
            </a:r>
            <a:r>
              <a:rPr sz="1800" dirty="0">
                <a:latin typeface="Calibri"/>
                <a:cs typeface="Calibri"/>
              </a:rPr>
              <a:t>the</a:t>
            </a:r>
            <a:r>
              <a:rPr sz="1800" spc="-19" dirty="0">
                <a:latin typeface="Calibri"/>
                <a:cs typeface="Calibri"/>
              </a:rPr>
              <a:t> </a:t>
            </a:r>
            <a:r>
              <a:rPr sz="1800" dirty="0">
                <a:latin typeface="Calibri"/>
                <a:cs typeface="Calibri"/>
              </a:rPr>
              <a:t>one</a:t>
            </a:r>
            <a:r>
              <a:rPr sz="1800" spc="-15" dirty="0">
                <a:latin typeface="Calibri"/>
                <a:cs typeface="Calibri"/>
              </a:rPr>
              <a:t> </a:t>
            </a:r>
            <a:r>
              <a:rPr sz="1800" spc="-19" dirty="0">
                <a:latin typeface="Calibri"/>
                <a:cs typeface="Calibri"/>
              </a:rPr>
              <a:t>for 	</a:t>
            </a:r>
            <a:r>
              <a:rPr sz="1800" dirty="0">
                <a:latin typeface="Calibri"/>
                <a:cs typeface="Calibri"/>
              </a:rPr>
              <a:t>which</a:t>
            </a:r>
            <a:r>
              <a:rPr sz="1800" spc="-30" dirty="0">
                <a:latin typeface="Calibri"/>
                <a:cs typeface="Calibri"/>
              </a:rPr>
              <a:t> </a:t>
            </a:r>
            <a:r>
              <a:rPr sz="1800" dirty="0">
                <a:latin typeface="Calibri"/>
                <a:cs typeface="Calibri"/>
              </a:rPr>
              <a:t>write</a:t>
            </a:r>
            <a:r>
              <a:rPr sz="1800" spc="-23" dirty="0">
                <a:latin typeface="Calibri"/>
                <a:cs typeface="Calibri"/>
              </a:rPr>
              <a:t> </a:t>
            </a:r>
            <a:r>
              <a:rPr sz="1800" dirty="0">
                <a:latin typeface="Calibri"/>
                <a:cs typeface="Calibri"/>
              </a:rPr>
              <a:t>access</a:t>
            </a:r>
            <a:r>
              <a:rPr sz="1800" spc="-26" dirty="0">
                <a:latin typeface="Calibri"/>
                <a:cs typeface="Calibri"/>
              </a:rPr>
              <a:t> </a:t>
            </a:r>
            <a:r>
              <a:rPr sz="1800" dirty="0">
                <a:latin typeface="Calibri"/>
                <a:cs typeface="Calibri"/>
              </a:rPr>
              <a:t>is</a:t>
            </a:r>
            <a:r>
              <a:rPr sz="1800" spc="-26" dirty="0">
                <a:latin typeface="Calibri"/>
                <a:cs typeface="Calibri"/>
              </a:rPr>
              <a:t> </a:t>
            </a:r>
            <a:r>
              <a:rPr sz="1800" spc="-8" dirty="0">
                <a:latin typeface="Calibri"/>
                <a:cs typeface="Calibri"/>
              </a:rPr>
              <a:t>request</a:t>
            </a:r>
            <a:endParaRPr sz="18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Chinese </a:t>
            </a:r>
            <a:r>
              <a:rPr spc="-15" dirty="0"/>
              <a:t>Wall</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40</a:t>
            </a:fld>
            <a:endParaRPr spc="-19" dirty="0"/>
          </a:p>
        </p:txBody>
      </p:sp>
      <p:sp>
        <p:nvSpPr>
          <p:cNvPr id="3" name="object 3"/>
          <p:cNvSpPr txBox="1"/>
          <p:nvPr/>
        </p:nvSpPr>
        <p:spPr>
          <a:xfrm>
            <a:off x="687705" y="1344892"/>
            <a:ext cx="7770019" cy="3159359"/>
          </a:xfrm>
          <a:prstGeom prst="rect">
            <a:avLst/>
          </a:prstGeom>
        </p:spPr>
        <p:txBody>
          <a:bodyPr vert="horz" wrap="square" lIns="0" tIns="45244" rIns="0" bIns="0" rtlCol="0">
            <a:spAutoFit/>
          </a:bodyPr>
          <a:lstStyle/>
          <a:p>
            <a:pPr marL="180022" marR="6668" indent="-170497" algn="just">
              <a:lnSpc>
                <a:spcPts val="2273"/>
              </a:lnSpc>
              <a:spcBef>
                <a:spcPts val="356"/>
              </a:spcBef>
              <a:buFont typeface="Arial"/>
              <a:buChar char="•"/>
              <a:tabLst>
                <a:tab pos="180975" algn="l"/>
              </a:tabLst>
            </a:pPr>
            <a:r>
              <a:rPr sz="2100" dirty="0">
                <a:latin typeface="Calibri"/>
                <a:cs typeface="Calibri"/>
              </a:rPr>
              <a:t>Once</a:t>
            </a:r>
            <a:r>
              <a:rPr sz="2100" spc="368" dirty="0">
                <a:latin typeface="Calibri"/>
                <a:cs typeface="Calibri"/>
              </a:rPr>
              <a:t> </a:t>
            </a:r>
            <a:r>
              <a:rPr sz="2100" dirty="0">
                <a:latin typeface="Calibri"/>
                <a:cs typeface="Calibri"/>
              </a:rPr>
              <a:t>a</a:t>
            </a:r>
            <a:r>
              <a:rPr sz="2100" spc="375" dirty="0">
                <a:latin typeface="Calibri"/>
                <a:cs typeface="Calibri"/>
              </a:rPr>
              <a:t> </a:t>
            </a:r>
            <a:r>
              <a:rPr sz="2100" dirty="0">
                <a:latin typeface="Calibri"/>
                <a:cs typeface="Calibri"/>
              </a:rPr>
              <a:t>subject</a:t>
            </a:r>
            <a:r>
              <a:rPr sz="2100" spc="379" dirty="0">
                <a:latin typeface="Calibri"/>
                <a:cs typeface="Calibri"/>
              </a:rPr>
              <a:t> </a:t>
            </a:r>
            <a:r>
              <a:rPr sz="2100" dirty="0">
                <a:latin typeface="Calibri"/>
                <a:cs typeface="Calibri"/>
              </a:rPr>
              <a:t>reads</a:t>
            </a:r>
            <a:r>
              <a:rPr sz="2100" spc="375" dirty="0">
                <a:latin typeface="Calibri"/>
                <a:cs typeface="Calibri"/>
              </a:rPr>
              <a:t> </a:t>
            </a:r>
            <a:r>
              <a:rPr sz="2100" dirty="0">
                <a:latin typeface="Calibri"/>
                <a:cs typeface="Calibri"/>
              </a:rPr>
              <a:t>two</a:t>
            </a:r>
            <a:r>
              <a:rPr sz="2100" spc="368" dirty="0">
                <a:latin typeface="Calibri"/>
                <a:cs typeface="Calibri"/>
              </a:rPr>
              <a:t> </a:t>
            </a:r>
            <a:r>
              <a:rPr sz="2100" dirty="0">
                <a:latin typeface="Calibri"/>
                <a:cs typeface="Calibri"/>
              </a:rPr>
              <a:t>objects</a:t>
            </a:r>
            <a:r>
              <a:rPr sz="2100" spc="368" dirty="0">
                <a:latin typeface="Calibri"/>
                <a:cs typeface="Calibri"/>
              </a:rPr>
              <a:t> </a:t>
            </a:r>
            <a:r>
              <a:rPr sz="2100" dirty="0">
                <a:latin typeface="Calibri"/>
                <a:cs typeface="Calibri"/>
              </a:rPr>
              <a:t>from</a:t>
            </a:r>
            <a:r>
              <a:rPr sz="2100" spc="371" dirty="0">
                <a:latin typeface="Calibri"/>
                <a:cs typeface="Calibri"/>
              </a:rPr>
              <a:t> </a:t>
            </a:r>
            <a:r>
              <a:rPr sz="2100" dirty="0">
                <a:latin typeface="Calibri"/>
                <a:cs typeface="Calibri"/>
              </a:rPr>
              <a:t>different</a:t>
            </a:r>
            <a:r>
              <a:rPr sz="2100" spc="353" dirty="0">
                <a:latin typeface="Calibri"/>
                <a:cs typeface="Calibri"/>
              </a:rPr>
              <a:t> </a:t>
            </a:r>
            <a:r>
              <a:rPr sz="2100" dirty="0">
                <a:latin typeface="Calibri"/>
                <a:cs typeface="Calibri"/>
              </a:rPr>
              <a:t>CDs,</a:t>
            </a:r>
            <a:r>
              <a:rPr sz="2100" spc="375" dirty="0">
                <a:latin typeface="Calibri"/>
                <a:cs typeface="Calibri"/>
              </a:rPr>
              <a:t> </a:t>
            </a:r>
            <a:r>
              <a:rPr sz="2100" dirty="0">
                <a:latin typeface="Calibri"/>
                <a:cs typeface="Calibri"/>
              </a:rPr>
              <a:t>that</a:t>
            </a:r>
            <a:r>
              <a:rPr sz="2100" spc="363" dirty="0">
                <a:latin typeface="Calibri"/>
                <a:cs typeface="Calibri"/>
              </a:rPr>
              <a:t> </a:t>
            </a:r>
            <a:r>
              <a:rPr sz="2100" spc="-8" dirty="0">
                <a:latin typeface="Calibri"/>
                <a:cs typeface="Calibri"/>
              </a:rPr>
              <a:t>subject 	</a:t>
            </a:r>
            <a:r>
              <a:rPr sz="2100" dirty="0">
                <a:latin typeface="Calibri"/>
                <a:cs typeface="Calibri"/>
              </a:rPr>
              <a:t>may</a:t>
            </a:r>
            <a:r>
              <a:rPr sz="2100" spc="-15" dirty="0">
                <a:latin typeface="Calibri"/>
                <a:cs typeface="Calibri"/>
              </a:rPr>
              <a:t> </a:t>
            </a:r>
            <a:r>
              <a:rPr sz="2100" dirty="0">
                <a:latin typeface="Calibri"/>
                <a:cs typeface="Calibri"/>
              </a:rPr>
              <a:t>never</a:t>
            </a:r>
            <a:r>
              <a:rPr sz="2100" spc="-8" dirty="0">
                <a:latin typeface="Calibri"/>
                <a:cs typeface="Calibri"/>
              </a:rPr>
              <a:t> </a:t>
            </a:r>
            <a:r>
              <a:rPr sz="2100" dirty="0">
                <a:latin typeface="Calibri"/>
                <a:cs typeface="Calibri"/>
              </a:rPr>
              <a:t>write</a:t>
            </a:r>
            <a:r>
              <a:rPr sz="2100" spc="-15" dirty="0">
                <a:latin typeface="Calibri"/>
                <a:cs typeface="Calibri"/>
              </a:rPr>
              <a:t> </a:t>
            </a:r>
            <a:r>
              <a:rPr sz="2100" dirty="0">
                <a:latin typeface="Calibri"/>
                <a:cs typeface="Calibri"/>
              </a:rPr>
              <a:t>any</a:t>
            </a:r>
            <a:r>
              <a:rPr sz="2100" spc="-4" dirty="0">
                <a:latin typeface="Calibri"/>
                <a:cs typeface="Calibri"/>
              </a:rPr>
              <a:t> </a:t>
            </a:r>
            <a:r>
              <a:rPr sz="2100" spc="-8" dirty="0">
                <a:latin typeface="Calibri"/>
                <a:cs typeface="Calibri"/>
              </a:rPr>
              <a:t>object.</a:t>
            </a:r>
            <a:endParaRPr sz="2100">
              <a:latin typeface="Calibri"/>
              <a:cs typeface="Calibri"/>
            </a:endParaRPr>
          </a:p>
          <a:p>
            <a:pPr>
              <a:spcBef>
                <a:spcPts val="915"/>
              </a:spcBef>
              <a:buFont typeface="Arial"/>
              <a:buChar char="•"/>
            </a:pPr>
            <a:endParaRPr sz="2100">
              <a:latin typeface="Calibri"/>
              <a:cs typeface="Calibri"/>
            </a:endParaRPr>
          </a:p>
          <a:p>
            <a:pPr marL="180022" indent="-170497">
              <a:spcBef>
                <a:spcPts val="4"/>
              </a:spcBef>
              <a:buFont typeface="Arial"/>
              <a:buChar char="•"/>
              <a:tabLst>
                <a:tab pos="180022" algn="l"/>
              </a:tabLst>
            </a:pPr>
            <a:r>
              <a:rPr sz="2100" dirty="0">
                <a:latin typeface="Calibri"/>
                <a:cs typeface="Calibri"/>
              </a:rPr>
              <a:t>S1</a:t>
            </a:r>
            <a:r>
              <a:rPr sz="2100" spc="-23" dirty="0">
                <a:latin typeface="Calibri"/>
                <a:cs typeface="Calibri"/>
              </a:rPr>
              <a:t> </a:t>
            </a:r>
            <a:r>
              <a:rPr sz="2100" dirty="0">
                <a:latin typeface="Calibri"/>
                <a:cs typeface="Calibri"/>
              </a:rPr>
              <a:t>reads</a:t>
            </a:r>
            <a:r>
              <a:rPr sz="2100" spc="-26" dirty="0">
                <a:latin typeface="Calibri"/>
                <a:cs typeface="Calibri"/>
              </a:rPr>
              <a:t> </a:t>
            </a:r>
            <a:r>
              <a:rPr sz="2100" dirty="0">
                <a:latin typeface="Calibri"/>
                <a:cs typeface="Calibri"/>
              </a:rPr>
              <a:t>information</a:t>
            </a:r>
            <a:r>
              <a:rPr sz="2100" spc="-15" dirty="0">
                <a:latin typeface="Calibri"/>
                <a:cs typeface="Calibri"/>
              </a:rPr>
              <a:t> </a:t>
            </a:r>
            <a:r>
              <a:rPr sz="2100" dirty="0">
                <a:latin typeface="Calibri"/>
                <a:cs typeface="Calibri"/>
              </a:rPr>
              <a:t>from</a:t>
            </a:r>
            <a:r>
              <a:rPr sz="2100" spc="-26" dirty="0">
                <a:latin typeface="Calibri"/>
                <a:cs typeface="Calibri"/>
              </a:rPr>
              <a:t> </a:t>
            </a:r>
            <a:r>
              <a:rPr sz="2100" dirty="0">
                <a:latin typeface="Calibri"/>
                <a:cs typeface="Calibri"/>
              </a:rPr>
              <a:t>an</a:t>
            </a:r>
            <a:r>
              <a:rPr sz="2100" spc="-34" dirty="0">
                <a:latin typeface="Calibri"/>
                <a:cs typeface="Calibri"/>
              </a:rPr>
              <a:t> </a:t>
            </a:r>
            <a:r>
              <a:rPr sz="2100" dirty="0">
                <a:latin typeface="Calibri"/>
                <a:cs typeface="Calibri"/>
              </a:rPr>
              <a:t>object</a:t>
            </a:r>
            <a:r>
              <a:rPr sz="2100" spc="-23" dirty="0">
                <a:latin typeface="Calibri"/>
                <a:cs typeface="Calibri"/>
              </a:rPr>
              <a:t> </a:t>
            </a:r>
            <a:r>
              <a:rPr sz="2100" dirty="0">
                <a:latin typeface="Calibri"/>
                <a:cs typeface="Calibri"/>
              </a:rPr>
              <a:t>in</a:t>
            </a:r>
            <a:r>
              <a:rPr sz="2100" spc="-11" dirty="0">
                <a:latin typeface="Calibri"/>
                <a:cs typeface="Calibri"/>
              </a:rPr>
              <a:t> </a:t>
            </a:r>
            <a:r>
              <a:rPr sz="2100" spc="-15" dirty="0">
                <a:latin typeface="Calibri"/>
                <a:cs typeface="Calibri"/>
              </a:rPr>
              <a:t>CD1.</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S1</a:t>
            </a:r>
            <a:r>
              <a:rPr sz="2100" spc="-30" dirty="0">
                <a:latin typeface="Calibri"/>
                <a:cs typeface="Calibri"/>
              </a:rPr>
              <a:t> </a:t>
            </a:r>
            <a:r>
              <a:rPr sz="2100" dirty="0">
                <a:latin typeface="Calibri"/>
                <a:cs typeface="Calibri"/>
              </a:rPr>
              <a:t>writes</a:t>
            </a:r>
            <a:r>
              <a:rPr sz="2100" spc="-30" dirty="0">
                <a:latin typeface="Calibri"/>
                <a:cs typeface="Calibri"/>
              </a:rPr>
              <a:t> </a:t>
            </a:r>
            <a:r>
              <a:rPr sz="2100" dirty="0">
                <a:latin typeface="Calibri"/>
                <a:cs typeface="Calibri"/>
              </a:rPr>
              <a:t>that</a:t>
            </a:r>
            <a:r>
              <a:rPr sz="2100" spc="-30" dirty="0">
                <a:latin typeface="Calibri"/>
                <a:cs typeface="Calibri"/>
              </a:rPr>
              <a:t> </a:t>
            </a:r>
            <a:r>
              <a:rPr sz="2100" spc="-8" dirty="0">
                <a:latin typeface="Calibri"/>
                <a:cs typeface="Calibri"/>
              </a:rPr>
              <a:t>information</a:t>
            </a:r>
            <a:r>
              <a:rPr sz="2100" spc="-19"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object</a:t>
            </a:r>
            <a:r>
              <a:rPr sz="2100" spc="-23" dirty="0">
                <a:latin typeface="Calibri"/>
                <a:cs typeface="Calibri"/>
              </a:rPr>
              <a:t> </a:t>
            </a:r>
            <a:r>
              <a:rPr sz="2100" dirty="0">
                <a:latin typeface="Calibri"/>
                <a:cs typeface="Calibri"/>
              </a:rPr>
              <a:t>O6</a:t>
            </a:r>
            <a:r>
              <a:rPr sz="2100" spc="-30" dirty="0">
                <a:latin typeface="Calibri"/>
                <a:cs typeface="Calibri"/>
              </a:rPr>
              <a:t> </a:t>
            </a:r>
            <a:r>
              <a:rPr sz="2100" dirty="0">
                <a:latin typeface="Calibri"/>
                <a:cs typeface="Calibri"/>
              </a:rPr>
              <a:t>in</a:t>
            </a:r>
            <a:r>
              <a:rPr sz="2100" spc="-34" dirty="0">
                <a:latin typeface="Calibri"/>
                <a:cs typeface="Calibri"/>
              </a:rPr>
              <a:t> </a:t>
            </a:r>
            <a:r>
              <a:rPr sz="2100" spc="-15" dirty="0">
                <a:latin typeface="Calibri"/>
                <a:cs typeface="Calibri"/>
              </a:rPr>
              <a:t>CD3.</a:t>
            </a:r>
            <a:endParaRPr sz="2100">
              <a:latin typeface="Calibri"/>
              <a:cs typeface="Calibri"/>
            </a:endParaRPr>
          </a:p>
          <a:p>
            <a:pPr marL="180022" indent="-170497">
              <a:spcBef>
                <a:spcPts val="503"/>
              </a:spcBef>
              <a:buFont typeface="Arial"/>
              <a:buChar char="•"/>
              <a:tabLst>
                <a:tab pos="180022" algn="l"/>
              </a:tabLst>
            </a:pPr>
            <a:r>
              <a:rPr sz="2100" dirty="0">
                <a:latin typeface="Calibri"/>
                <a:cs typeface="Calibri"/>
              </a:rPr>
              <a:t>S2</a:t>
            </a:r>
            <a:r>
              <a:rPr sz="2100" spc="-26" dirty="0">
                <a:latin typeface="Calibri"/>
                <a:cs typeface="Calibri"/>
              </a:rPr>
              <a:t> </a:t>
            </a:r>
            <a:r>
              <a:rPr sz="2100" dirty="0">
                <a:latin typeface="Calibri"/>
                <a:cs typeface="Calibri"/>
              </a:rPr>
              <a:t>reads</a:t>
            </a:r>
            <a:r>
              <a:rPr sz="2100" spc="-30" dirty="0">
                <a:latin typeface="Calibri"/>
                <a:cs typeface="Calibri"/>
              </a:rPr>
              <a:t> </a:t>
            </a:r>
            <a:r>
              <a:rPr sz="2100" dirty="0">
                <a:latin typeface="Calibri"/>
                <a:cs typeface="Calibri"/>
              </a:rPr>
              <a:t>that</a:t>
            </a:r>
            <a:r>
              <a:rPr sz="2100" spc="-26" dirty="0">
                <a:latin typeface="Calibri"/>
                <a:cs typeface="Calibri"/>
              </a:rPr>
              <a:t> </a:t>
            </a:r>
            <a:r>
              <a:rPr sz="2100" dirty="0">
                <a:latin typeface="Calibri"/>
                <a:cs typeface="Calibri"/>
              </a:rPr>
              <a:t>information</a:t>
            </a:r>
            <a:r>
              <a:rPr sz="2100" spc="-15" dirty="0">
                <a:latin typeface="Calibri"/>
                <a:cs typeface="Calibri"/>
              </a:rPr>
              <a:t> </a:t>
            </a:r>
            <a:r>
              <a:rPr sz="2100" dirty="0">
                <a:latin typeface="Calibri"/>
                <a:cs typeface="Calibri"/>
              </a:rPr>
              <a:t>from</a:t>
            </a:r>
            <a:r>
              <a:rPr sz="2100" spc="-34" dirty="0">
                <a:latin typeface="Calibri"/>
                <a:cs typeface="Calibri"/>
              </a:rPr>
              <a:t> </a:t>
            </a:r>
            <a:r>
              <a:rPr sz="2100" spc="-19" dirty="0">
                <a:latin typeface="Calibri"/>
                <a:cs typeface="Calibri"/>
              </a:rPr>
              <a:t>O6.</a:t>
            </a:r>
            <a:endParaRPr sz="2100">
              <a:latin typeface="Calibri"/>
              <a:cs typeface="Calibri"/>
            </a:endParaRPr>
          </a:p>
          <a:p>
            <a:pPr marL="180022" marR="3810" indent="-170497" algn="just">
              <a:lnSpc>
                <a:spcPts val="2265"/>
              </a:lnSpc>
              <a:spcBef>
                <a:spcPts val="788"/>
              </a:spcBef>
              <a:buFont typeface="Arial"/>
              <a:buChar char="•"/>
              <a:tabLst>
                <a:tab pos="180975" algn="l"/>
              </a:tabLst>
            </a:pPr>
            <a:r>
              <a:rPr sz="2100" dirty="0">
                <a:latin typeface="Calibri"/>
                <a:cs typeface="Calibri"/>
              </a:rPr>
              <a:t>At</a:t>
            </a:r>
            <a:r>
              <a:rPr sz="2100" spc="143" dirty="0">
                <a:latin typeface="Calibri"/>
                <a:cs typeface="Calibri"/>
              </a:rPr>
              <a:t>  </a:t>
            </a:r>
            <a:r>
              <a:rPr sz="2100" dirty="0">
                <a:latin typeface="Calibri"/>
                <a:cs typeface="Calibri"/>
              </a:rPr>
              <a:t>the</a:t>
            </a:r>
            <a:r>
              <a:rPr sz="2100" spc="139" dirty="0">
                <a:latin typeface="Calibri"/>
                <a:cs typeface="Calibri"/>
              </a:rPr>
              <a:t>  </a:t>
            </a:r>
            <a:r>
              <a:rPr sz="2100" dirty="0">
                <a:latin typeface="Calibri"/>
                <a:cs typeface="Calibri"/>
              </a:rPr>
              <a:t>end</a:t>
            </a:r>
            <a:r>
              <a:rPr sz="2100" spc="146" dirty="0">
                <a:latin typeface="Calibri"/>
                <a:cs typeface="Calibri"/>
              </a:rPr>
              <a:t>  </a:t>
            </a:r>
            <a:r>
              <a:rPr sz="2100" dirty="0">
                <a:latin typeface="Calibri"/>
                <a:cs typeface="Calibri"/>
              </a:rPr>
              <a:t>of</a:t>
            </a:r>
            <a:r>
              <a:rPr sz="2100" spc="146" dirty="0">
                <a:latin typeface="Calibri"/>
                <a:cs typeface="Calibri"/>
              </a:rPr>
              <a:t>  </a:t>
            </a:r>
            <a:r>
              <a:rPr sz="2100" dirty="0">
                <a:latin typeface="Calibri"/>
                <a:cs typeface="Calibri"/>
              </a:rPr>
              <a:t>this</a:t>
            </a:r>
            <a:r>
              <a:rPr sz="2100" spc="150" dirty="0">
                <a:latin typeface="Calibri"/>
                <a:cs typeface="Calibri"/>
              </a:rPr>
              <a:t>  </a:t>
            </a:r>
            <a:r>
              <a:rPr sz="2100" dirty="0">
                <a:latin typeface="Calibri"/>
                <a:cs typeface="Calibri"/>
              </a:rPr>
              <a:t>sequence,</a:t>
            </a:r>
            <a:r>
              <a:rPr sz="2100" spc="139" dirty="0">
                <a:latin typeface="Calibri"/>
                <a:cs typeface="Calibri"/>
              </a:rPr>
              <a:t>  </a:t>
            </a:r>
            <a:r>
              <a:rPr sz="2100" dirty="0">
                <a:latin typeface="Calibri"/>
                <a:cs typeface="Calibri"/>
              </a:rPr>
              <a:t>S2</a:t>
            </a:r>
            <a:r>
              <a:rPr sz="2100" spc="143" dirty="0">
                <a:latin typeface="Calibri"/>
                <a:cs typeface="Calibri"/>
              </a:rPr>
              <a:t>  </a:t>
            </a:r>
            <a:r>
              <a:rPr sz="2100" dirty="0">
                <a:latin typeface="Calibri"/>
                <a:cs typeface="Calibri"/>
              </a:rPr>
              <a:t>would</a:t>
            </a:r>
            <a:r>
              <a:rPr sz="2100" spc="150" dirty="0">
                <a:latin typeface="Calibri"/>
                <a:cs typeface="Calibri"/>
              </a:rPr>
              <a:t>  </a:t>
            </a:r>
            <a:r>
              <a:rPr sz="2100" dirty="0">
                <a:latin typeface="Calibri"/>
                <a:cs typeface="Calibri"/>
              </a:rPr>
              <a:t>have</a:t>
            </a:r>
            <a:r>
              <a:rPr sz="2100" spc="146" dirty="0">
                <a:latin typeface="Calibri"/>
                <a:cs typeface="Calibri"/>
              </a:rPr>
              <a:t>  </a:t>
            </a:r>
            <a:r>
              <a:rPr sz="2100" dirty="0">
                <a:latin typeface="Calibri"/>
                <a:cs typeface="Calibri"/>
              </a:rPr>
              <a:t>read</a:t>
            </a:r>
            <a:r>
              <a:rPr sz="2100" spc="146" dirty="0">
                <a:latin typeface="Calibri"/>
                <a:cs typeface="Calibri"/>
              </a:rPr>
              <a:t>  </a:t>
            </a:r>
            <a:r>
              <a:rPr sz="2100" spc="-8" dirty="0">
                <a:latin typeface="Calibri"/>
                <a:cs typeface="Calibri"/>
              </a:rPr>
              <a:t>information 	</a:t>
            </a:r>
            <a:r>
              <a:rPr sz="2100" dirty="0">
                <a:latin typeface="Calibri"/>
                <a:cs typeface="Calibri"/>
              </a:rPr>
              <a:t>pertaining</a:t>
            </a:r>
            <a:r>
              <a:rPr sz="2100" spc="368" dirty="0">
                <a:latin typeface="Calibri"/>
                <a:cs typeface="Calibri"/>
              </a:rPr>
              <a:t> </a:t>
            </a:r>
            <a:r>
              <a:rPr sz="2100" dirty="0">
                <a:latin typeface="Calibri"/>
                <a:cs typeface="Calibri"/>
              </a:rPr>
              <a:t>to</a:t>
            </a:r>
            <a:r>
              <a:rPr sz="2100" spc="368" dirty="0">
                <a:latin typeface="Calibri"/>
                <a:cs typeface="Calibri"/>
              </a:rPr>
              <a:t> </a:t>
            </a:r>
            <a:r>
              <a:rPr sz="2100" dirty="0">
                <a:latin typeface="Calibri"/>
                <a:cs typeface="Calibri"/>
              </a:rPr>
              <a:t>both</a:t>
            </a:r>
            <a:r>
              <a:rPr sz="2100" spc="368" dirty="0">
                <a:latin typeface="Calibri"/>
                <a:cs typeface="Calibri"/>
              </a:rPr>
              <a:t> </a:t>
            </a:r>
            <a:r>
              <a:rPr sz="2100" dirty="0">
                <a:latin typeface="Calibri"/>
                <a:cs typeface="Calibri"/>
              </a:rPr>
              <a:t>CD1</a:t>
            </a:r>
            <a:r>
              <a:rPr sz="2100" spc="363" dirty="0">
                <a:latin typeface="Calibri"/>
                <a:cs typeface="Calibri"/>
              </a:rPr>
              <a:t> </a:t>
            </a:r>
            <a:r>
              <a:rPr sz="2100" dirty="0">
                <a:latin typeface="Calibri"/>
                <a:cs typeface="Calibri"/>
              </a:rPr>
              <a:t>and</a:t>
            </a:r>
            <a:r>
              <a:rPr sz="2100" spc="371" dirty="0">
                <a:latin typeface="Calibri"/>
                <a:cs typeface="Calibri"/>
              </a:rPr>
              <a:t> </a:t>
            </a:r>
            <a:r>
              <a:rPr sz="2100" dirty="0">
                <a:latin typeface="Calibri"/>
                <a:cs typeface="Calibri"/>
              </a:rPr>
              <a:t>CD2,</a:t>
            </a:r>
            <a:r>
              <a:rPr sz="2100" spc="363" dirty="0">
                <a:latin typeface="Calibri"/>
                <a:cs typeface="Calibri"/>
              </a:rPr>
              <a:t> </a:t>
            </a:r>
            <a:r>
              <a:rPr sz="2100" dirty="0">
                <a:latin typeface="Calibri"/>
                <a:cs typeface="Calibri"/>
              </a:rPr>
              <a:t>which</a:t>
            </a:r>
            <a:r>
              <a:rPr sz="2100" spc="356" dirty="0">
                <a:latin typeface="Calibri"/>
                <a:cs typeface="Calibri"/>
              </a:rPr>
              <a:t> </a:t>
            </a:r>
            <a:r>
              <a:rPr sz="2100" dirty="0">
                <a:latin typeface="Calibri"/>
                <a:cs typeface="Calibri"/>
              </a:rPr>
              <a:t>would</a:t>
            </a:r>
            <a:r>
              <a:rPr sz="2100" spc="356" dirty="0">
                <a:latin typeface="Calibri"/>
                <a:cs typeface="Calibri"/>
              </a:rPr>
              <a:t> </a:t>
            </a:r>
            <a:r>
              <a:rPr sz="2100" dirty="0">
                <a:latin typeface="Calibri"/>
                <a:cs typeface="Calibri"/>
              </a:rPr>
              <a:t>violate</a:t>
            </a:r>
            <a:r>
              <a:rPr sz="2100" spc="363" dirty="0">
                <a:latin typeface="Calibri"/>
                <a:cs typeface="Calibri"/>
              </a:rPr>
              <a:t> </a:t>
            </a:r>
            <a:r>
              <a:rPr sz="2100" dirty="0">
                <a:latin typeface="Calibri"/>
                <a:cs typeface="Calibri"/>
              </a:rPr>
              <a:t>the</a:t>
            </a:r>
            <a:r>
              <a:rPr sz="2100" spc="360" dirty="0">
                <a:latin typeface="Calibri"/>
                <a:cs typeface="Calibri"/>
              </a:rPr>
              <a:t> </a:t>
            </a:r>
            <a:r>
              <a:rPr sz="2100" spc="-8" dirty="0">
                <a:latin typeface="Calibri"/>
                <a:cs typeface="Calibri"/>
              </a:rPr>
              <a:t>Chinese 	</a:t>
            </a:r>
            <a:r>
              <a:rPr sz="2100" dirty="0">
                <a:latin typeface="Calibri"/>
                <a:cs typeface="Calibri"/>
              </a:rPr>
              <a:t>Wall</a:t>
            </a:r>
            <a:r>
              <a:rPr sz="2100" spc="-26" dirty="0">
                <a:latin typeface="Calibri"/>
                <a:cs typeface="Calibri"/>
              </a:rPr>
              <a:t> </a:t>
            </a:r>
            <a:r>
              <a:rPr sz="2100" dirty="0">
                <a:latin typeface="Calibri"/>
                <a:cs typeface="Calibri"/>
              </a:rPr>
              <a:t>policy</a:t>
            </a:r>
            <a:r>
              <a:rPr sz="2100" spc="-11" dirty="0">
                <a:latin typeface="Calibri"/>
                <a:cs typeface="Calibri"/>
              </a:rPr>
              <a:t> </a:t>
            </a:r>
            <a:r>
              <a:rPr sz="2100" dirty="0">
                <a:latin typeface="Calibri"/>
                <a:cs typeface="Calibri"/>
              </a:rPr>
              <a:t>since</a:t>
            </a:r>
            <a:r>
              <a:rPr sz="2100" spc="-8" dirty="0">
                <a:latin typeface="Calibri"/>
                <a:cs typeface="Calibri"/>
              </a:rPr>
              <a:t> </a:t>
            </a:r>
            <a:r>
              <a:rPr sz="2100" dirty="0">
                <a:latin typeface="Calibri"/>
                <a:cs typeface="Calibri"/>
              </a:rPr>
              <a:t>both</a:t>
            </a:r>
            <a:r>
              <a:rPr sz="2100" spc="-4" dirty="0">
                <a:latin typeface="Calibri"/>
                <a:cs typeface="Calibri"/>
              </a:rPr>
              <a:t> </a:t>
            </a:r>
            <a:r>
              <a:rPr sz="2100" dirty="0">
                <a:latin typeface="Calibri"/>
                <a:cs typeface="Calibri"/>
              </a:rPr>
              <a:t>CDs</a:t>
            </a:r>
            <a:r>
              <a:rPr sz="2100" spc="-8" dirty="0">
                <a:latin typeface="Calibri"/>
                <a:cs typeface="Calibri"/>
              </a:rPr>
              <a:t> </a:t>
            </a:r>
            <a:r>
              <a:rPr sz="2100" dirty="0">
                <a:latin typeface="Calibri"/>
                <a:cs typeface="Calibri"/>
              </a:rPr>
              <a:t>are</a:t>
            </a:r>
            <a:r>
              <a:rPr sz="2100" spc="-15" dirty="0">
                <a:latin typeface="Calibri"/>
                <a:cs typeface="Calibri"/>
              </a:rPr>
              <a:t> </a:t>
            </a:r>
            <a:r>
              <a:rPr sz="2100" dirty="0">
                <a:latin typeface="Calibri"/>
                <a:cs typeface="Calibri"/>
              </a:rPr>
              <a:t>in</a:t>
            </a:r>
            <a:r>
              <a:rPr sz="2100" spc="-8"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same</a:t>
            </a:r>
            <a:r>
              <a:rPr sz="2100" spc="-19" dirty="0">
                <a:latin typeface="Calibri"/>
                <a:cs typeface="Calibri"/>
              </a:rPr>
              <a:t> </a:t>
            </a:r>
            <a:r>
              <a:rPr sz="2100" spc="-15" dirty="0">
                <a:latin typeface="Calibri"/>
                <a:cs typeface="Calibri"/>
              </a:rPr>
              <a:t>CIC.</a:t>
            </a:r>
            <a:endParaRPr sz="21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33" y="2656199"/>
            <a:ext cx="6150769" cy="714939"/>
          </a:xfrm>
          <a:prstGeom prst="rect">
            <a:avLst/>
          </a:prstGeom>
        </p:spPr>
        <p:txBody>
          <a:bodyPr spcFirstLastPara="1" vert="horz" wrap="square" lIns="0" tIns="9525" rIns="0" bIns="0" rtlCol="0" anchor="t" anchorCtr="0">
            <a:spAutoFit/>
          </a:bodyPr>
          <a:lstStyle/>
          <a:p>
            <a:pPr marL="9525">
              <a:spcBef>
                <a:spcPts val="75"/>
              </a:spcBef>
            </a:pPr>
            <a:r>
              <a:rPr sz="4500" spc="-8" dirty="0"/>
              <a:t>Role-</a:t>
            </a:r>
            <a:r>
              <a:rPr sz="4500" dirty="0"/>
              <a:t>Based</a:t>
            </a:r>
            <a:r>
              <a:rPr sz="4500" spc="-41" dirty="0"/>
              <a:t> </a:t>
            </a:r>
            <a:r>
              <a:rPr sz="4500" dirty="0"/>
              <a:t>Access</a:t>
            </a:r>
            <a:r>
              <a:rPr sz="4500" spc="-23" dirty="0"/>
              <a:t> </a:t>
            </a:r>
            <a:r>
              <a:rPr sz="4500" spc="-8" dirty="0"/>
              <a:t>Control</a:t>
            </a:r>
            <a:endParaRPr sz="45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4" y="1280131"/>
            <a:ext cx="7180898"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a:t>
            </a:r>
            <a:r>
              <a:rPr sz="2100" spc="-23"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real</a:t>
            </a:r>
            <a:r>
              <a:rPr sz="2100" spc="-26" dirty="0">
                <a:latin typeface="Calibri"/>
                <a:cs typeface="Calibri"/>
              </a:rPr>
              <a:t> </a:t>
            </a:r>
            <a:r>
              <a:rPr sz="2100" dirty="0">
                <a:latin typeface="Calibri"/>
                <a:cs typeface="Calibri"/>
              </a:rPr>
              <a:t>world,</a:t>
            </a:r>
            <a:r>
              <a:rPr sz="2100" spc="-15" dirty="0">
                <a:latin typeface="Calibri"/>
                <a:cs typeface="Calibri"/>
              </a:rPr>
              <a:t> </a:t>
            </a:r>
            <a:r>
              <a:rPr sz="2100" dirty="0">
                <a:latin typeface="Calibri"/>
                <a:cs typeface="Calibri"/>
              </a:rPr>
              <a:t>security</a:t>
            </a:r>
            <a:r>
              <a:rPr sz="2100" spc="-8" dirty="0">
                <a:latin typeface="Calibri"/>
                <a:cs typeface="Calibri"/>
              </a:rPr>
              <a:t> </a:t>
            </a:r>
            <a:r>
              <a:rPr sz="2100" dirty="0">
                <a:latin typeface="Calibri"/>
                <a:cs typeface="Calibri"/>
              </a:rPr>
              <a:t>policies</a:t>
            </a:r>
            <a:r>
              <a:rPr sz="2100" spc="-8" dirty="0">
                <a:latin typeface="Calibri"/>
                <a:cs typeface="Calibri"/>
              </a:rPr>
              <a:t> </a:t>
            </a:r>
            <a:r>
              <a:rPr sz="2100" dirty="0">
                <a:latin typeface="Calibri"/>
                <a:cs typeface="Calibri"/>
              </a:rPr>
              <a:t>are</a:t>
            </a:r>
            <a:r>
              <a:rPr sz="2100" spc="-26" dirty="0">
                <a:latin typeface="Calibri"/>
                <a:cs typeface="Calibri"/>
              </a:rPr>
              <a:t> </a:t>
            </a:r>
            <a:r>
              <a:rPr sz="2100" spc="-8" dirty="0">
                <a:latin typeface="Calibri"/>
                <a:cs typeface="Calibri"/>
              </a:rPr>
              <a:t>dynamic.</a:t>
            </a:r>
            <a:endParaRPr sz="210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E.g.,</a:t>
            </a:r>
            <a:r>
              <a:rPr sz="2100" spc="-38" dirty="0">
                <a:latin typeface="Calibri"/>
                <a:cs typeface="Calibri"/>
              </a:rPr>
              <a:t> </a:t>
            </a:r>
            <a:r>
              <a:rPr sz="2100" dirty="0">
                <a:latin typeface="Calibri"/>
                <a:cs typeface="Calibri"/>
              </a:rPr>
              <a:t>a</a:t>
            </a:r>
            <a:r>
              <a:rPr sz="2100" spc="-38"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promotes</a:t>
            </a:r>
            <a:r>
              <a:rPr sz="2100" spc="-30" dirty="0">
                <a:latin typeface="Calibri"/>
                <a:cs typeface="Calibri"/>
              </a:rPr>
              <a:t> </a:t>
            </a:r>
            <a:r>
              <a:rPr sz="2100" dirty="0">
                <a:latin typeface="Calibri"/>
                <a:cs typeface="Calibri"/>
              </a:rPr>
              <a:t>at</a:t>
            </a:r>
            <a:r>
              <a:rPr sz="2100" spc="-38" dirty="0">
                <a:latin typeface="Calibri"/>
                <a:cs typeface="Calibri"/>
              </a:rPr>
              <a:t> </a:t>
            </a:r>
            <a:r>
              <a:rPr sz="2100" dirty="0">
                <a:latin typeface="Calibri"/>
                <a:cs typeface="Calibri"/>
              </a:rPr>
              <a:t>his</a:t>
            </a:r>
            <a:r>
              <a:rPr sz="2100" spc="-26" dirty="0">
                <a:latin typeface="Calibri"/>
                <a:cs typeface="Calibri"/>
              </a:rPr>
              <a:t> </a:t>
            </a:r>
            <a:r>
              <a:rPr sz="2100" dirty="0">
                <a:latin typeface="Calibri"/>
                <a:cs typeface="Calibri"/>
              </a:rPr>
              <a:t>job,</a:t>
            </a:r>
            <a:r>
              <a:rPr sz="2100" spc="-30" dirty="0">
                <a:latin typeface="Calibri"/>
                <a:cs typeface="Calibri"/>
              </a:rPr>
              <a:t> </a:t>
            </a:r>
            <a:r>
              <a:rPr sz="2100" dirty="0">
                <a:latin typeface="Calibri"/>
                <a:cs typeface="Calibri"/>
              </a:rPr>
              <a:t>therefore</a:t>
            </a:r>
            <a:r>
              <a:rPr sz="2100" spc="-30" dirty="0">
                <a:latin typeface="Calibri"/>
                <a:cs typeface="Calibri"/>
              </a:rPr>
              <a:t> </a:t>
            </a:r>
            <a:r>
              <a:rPr sz="2100" dirty="0">
                <a:latin typeface="Calibri"/>
                <a:cs typeface="Calibri"/>
              </a:rPr>
              <a:t>his</a:t>
            </a:r>
            <a:r>
              <a:rPr sz="2100" spc="-23"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must</a:t>
            </a:r>
            <a:r>
              <a:rPr sz="2100" spc="-26" dirty="0">
                <a:latin typeface="Calibri"/>
                <a:cs typeface="Calibri"/>
              </a:rPr>
              <a:t> </a:t>
            </a:r>
            <a:r>
              <a:rPr sz="2100" spc="-8" dirty="0">
                <a:latin typeface="Calibri"/>
                <a:cs typeface="Calibri"/>
              </a:rPr>
              <a:t>change 	</a:t>
            </a:r>
            <a:r>
              <a:rPr sz="2100" dirty="0">
                <a:latin typeface="Calibri"/>
                <a:cs typeface="Calibri"/>
              </a:rPr>
              <a:t>(deleted,</a:t>
            </a:r>
            <a:r>
              <a:rPr sz="2100" spc="-45" dirty="0">
                <a:latin typeface="Calibri"/>
                <a:cs typeface="Calibri"/>
              </a:rPr>
              <a:t> </a:t>
            </a:r>
            <a:r>
              <a:rPr sz="2100" dirty="0">
                <a:latin typeface="Calibri"/>
                <a:cs typeface="Calibri"/>
              </a:rPr>
              <a:t>added,</a:t>
            </a:r>
            <a:r>
              <a:rPr sz="2100" spc="-34" dirty="0">
                <a:latin typeface="Calibri"/>
                <a:cs typeface="Calibri"/>
              </a:rPr>
              <a:t> </a:t>
            </a:r>
            <a:r>
              <a:rPr sz="2100" spc="-8" dirty="0">
                <a:latin typeface="Calibri"/>
                <a:cs typeface="Calibri"/>
              </a:rPr>
              <a:t>etc.)</a:t>
            </a:r>
            <a:endParaRPr sz="2100">
              <a:latin typeface="Calibri"/>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5" y="1317424"/>
            <a:ext cx="4117181" cy="164259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MAC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53" dirty="0">
                <a:latin typeface="Calibri"/>
                <a:cs typeface="Calibri"/>
              </a:rPr>
              <a:t> </a:t>
            </a:r>
            <a:r>
              <a:rPr sz="1800" dirty="0">
                <a:latin typeface="Calibri"/>
                <a:cs typeface="Calibri"/>
              </a:rPr>
              <a:t>simulate</a:t>
            </a:r>
            <a:r>
              <a:rPr sz="1800" spc="-56" dirty="0">
                <a:latin typeface="Calibri"/>
                <a:cs typeface="Calibri"/>
              </a:rPr>
              <a:t> </a:t>
            </a:r>
            <a:r>
              <a:rPr sz="1800" dirty="0">
                <a:latin typeface="Calibri"/>
                <a:cs typeface="Calibri"/>
              </a:rPr>
              <a:t>clearances</a:t>
            </a:r>
            <a:r>
              <a:rPr sz="1800" spc="-53" dirty="0">
                <a:latin typeface="Calibri"/>
                <a:cs typeface="Calibri"/>
              </a:rPr>
              <a:t> </a:t>
            </a:r>
            <a:r>
              <a:rPr sz="1800" dirty="0">
                <a:latin typeface="Calibri"/>
                <a:cs typeface="Calibri"/>
              </a:rPr>
              <a:t>(ESORICS</a:t>
            </a:r>
            <a:r>
              <a:rPr sz="1800" spc="-60" dirty="0">
                <a:latin typeface="Calibri"/>
                <a:cs typeface="Calibri"/>
              </a:rPr>
              <a:t> </a:t>
            </a:r>
            <a:r>
              <a:rPr sz="1800" spc="-19" dirty="0">
                <a:latin typeface="Calibri"/>
                <a:cs typeface="Calibri"/>
              </a:rPr>
              <a:t>96)</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DAC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41" dirty="0">
                <a:latin typeface="Calibri"/>
                <a:cs typeface="Calibri"/>
              </a:rPr>
              <a:t> </a:t>
            </a:r>
            <a:r>
              <a:rPr sz="1800" dirty="0">
                <a:latin typeface="Calibri"/>
                <a:cs typeface="Calibri"/>
              </a:rPr>
              <a:t>simulate</a:t>
            </a:r>
            <a:r>
              <a:rPr sz="1800" spc="-53" dirty="0">
                <a:latin typeface="Calibri"/>
                <a:cs typeface="Calibri"/>
              </a:rPr>
              <a:t> </a:t>
            </a:r>
            <a:r>
              <a:rPr sz="1800" dirty="0">
                <a:latin typeface="Calibri"/>
                <a:cs typeface="Calibri"/>
              </a:rPr>
              <a:t>identity</a:t>
            </a:r>
            <a:r>
              <a:rPr sz="1800" spc="-45" dirty="0">
                <a:latin typeface="Calibri"/>
                <a:cs typeface="Calibri"/>
              </a:rPr>
              <a:t> </a:t>
            </a:r>
            <a:r>
              <a:rPr sz="1800" spc="-8" dirty="0">
                <a:latin typeface="Calibri"/>
                <a:cs typeface="Calibri"/>
              </a:rPr>
              <a:t>(RBAC98)</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5" y="1317424"/>
            <a:ext cx="5238274" cy="2319705"/>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Calibri"/>
                <a:cs typeface="Calibri"/>
              </a:rPr>
              <a:t>Changes</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underlying</a:t>
            </a:r>
            <a:r>
              <a:rPr sz="2100" spc="4" dirty="0">
                <a:latin typeface="Calibri"/>
                <a:cs typeface="Calibri"/>
              </a:rPr>
              <a:t> </a:t>
            </a:r>
            <a:r>
              <a:rPr sz="2100" spc="-19" dirty="0">
                <a:latin typeface="Calibri"/>
                <a:cs typeface="Calibri"/>
              </a:rPr>
              <a:t>subject-</a:t>
            </a:r>
            <a:r>
              <a:rPr sz="2100" spc="-15" dirty="0">
                <a:latin typeface="Calibri"/>
                <a:cs typeface="Calibri"/>
              </a:rPr>
              <a:t>-</a:t>
            </a:r>
            <a:r>
              <a:rPr sz="2100" dirty="0">
                <a:latin typeface="Calibri"/>
                <a:cs typeface="Calibri"/>
              </a:rPr>
              <a:t>object</a:t>
            </a:r>
            <a:r>
              <a:rPr sz="2100" spc="11" dirty="0">
                <a:latin typeface="Calibri"/>
                <a:cs typeface="Calibri"/>
              </a:rPr>
              <a:t> </a:t>
            </a:r>
            <a:r>
              <a:rPr sz="2100" spc="-8" dirty="0">
                <a:latin typeface="Calibri"/>
                <a:cs typeface="Calibri"/>
              </a:rPr>
              <a:t>model</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3" dirty="0">
                <a:latin typeface="Calibri"/>
                <a:cs typeface="Calibri"/>
              </a:rPr>
              <a:t> </a:t>
            </a:r>
            <a:r>
              <a:rPr sz="1800" dirty="0">
                <a:latin typeface="Calibri"/>
                <a:cs typeface="Calibri"/>
              </a:rPr>
              <a:t>policy</a:t>
            </a:r>
            <a:r>
              <a:rPr sz="1800" spc="-34"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relation</a:t>
            </a:r>
            <a:r>
              <a:rPr sz="1800" spc="-30" dirty="0">
                <a:latin typeface="Calibri"/>
                <a:cs typeface="Calibri"/>
              </a:rPr>
              <a:t> </a:t>
            </a:r>
            <a:r>
              <a:rPr sz="1800" dirty="0">
                <a:latin typeface="Calibri"/>
                <a:cs typeface="Calibri"/>
              </a:rPr>
              <a:t>on</a:t>
            </a:r>
            <a:r>
              <a:rPr sz="1800" spc="-26" dirty="0">
                <a:latin typeface="Calibri"/>
                <a:cs typeface="Calibri"/>
              </a:rPr>
              <a:t> </a:t>
            </a:r>
            <a:r>
              <a:rPr sz="1800" dirty="0">
                <a:latin typeface="Calibri"/>
                <a:cs typeface="Calibri"/>
              </a:rPr>
              <a:t>roles,</a:t>
            </a:r>
            <a:r>
              <a:rPr sz="1800" spc="-15" dirty="0">
                <a:latin typeface="Calibri"/>
                <a:cs typeface="Calibri"/>
              </a:rPr>
              <a:t> </a:t>
            </a:r>
            <a:r>
              <a:rPr sz="1800" dirty="0">
                <a:latin typeface="Calibri"/>
                <a:cs typeface="Calibri"/>
              </a:rPr>
              <a:t>objects,</a:t>
            </a:r>
            <a:r>
              <a:rPr sz="1800" spc="-30" dirty="0">
                <a:latin typeface="Calibri"/>
                <a:cs typeface="Calibri"/>
              </a:rPr>
              <a:t> </a:t>
            </a:r>
            <a:r>
              <a:rPr sz="1800" dirty="0">
                <a:latin typeface="Calibri"/>
                <a:cs typeface="Calibri"/>
              </a:rPr>
              <a:t>and</a:t>
            </a:r>
            <a:r>
              <a:rPr sz="1800" spc="-19" dirty="0">
                <a:latin typeface="Calibri"/>
                <a:cs typeface="Calibri"/>
              </a:rPr>
              <a:t> </a:t>
            </a:r>
            <a:r>
              <a:rPr sz="1800" spc="-8" dirty="0">
                <a:latin typeface="Calibri"/>
                <a:cs typeface="Calibri"/>
              </a:rPr>
              <a:t>rights</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Subjects</a:t>
            </a:r>
            <a:r>
              <a:rPr sz="2100" spc="-15" dirty="0">
                <a:latin typeface="Calibri"/>
                <a:cs typeface="Calibri"/>
              </a:rPr>
              <a:t> </a:t>
            </a:r>
            <a:r>
              <a:rPr sz="2100" dirty="0">
                <a:latin typeface="Calibri"/>
                <a:cs typeface="Calibri"/>
              </a:rPr>
              <a:t>are</a:t>
            </a:r>
            <a:r>
              <a:rPr sz="2100" spc="-53" dirty="0">
                <a:latin typeface="Calibri"/>
                <a:cs typeface="Calibri"/>
              </a:rPr>
              <a:t> </a:t>
            </a:r>
            <a:r>
              <a:rPr sz="2100" dirty="0">
                <a:latin typeface="Calibri"/>
                <a:cs typeface="Calibri"/>
              </a:rPr>
              <a:t>now</a:t>
            </a:r>
            <a:r>
              <a:rPr sz="2100" spc="-30" dirty="0">
                <a:latin typeface="Calibri"/>
                <a:cs typeface="Calibri"/>
              </a:rPr>
              <a:t> </a:t>
            </a:r>
            <a:r>
              <a:rPr sz="2100" dirty="0">
                <a:latin typeface="Calibri"/>
                <a:cs typeface="Calibri"/>
              </a:rPr>
              <a:t>assigned</a:t>
            </a:r>
            <a:r>
              <a:rPr sz="2100" spc="-34" dirty="0">
                <a:latin typeface="Calibri"/>
                <a:cs typeface="Calibri"/>
              </a:rPr>
              <a:t> </a:t>
            </a:r>
            <a:r>
              <a:rPr sz="2100" dirty="0">
                <a:latin typeface="Calibri"/>
                <a:cs typeface="Calibri"/>
              </a:rPr>
              <a:t>to</a:t>
            </a:r>
            <a:r>
              <a:rPr sz="2100" spc="-41" dirty="0">
                <a:latin typeface="Calibri"/>
                <a:cs typeface="Calibri"/>
              </a:rPr>
              <a:t> </a:t>
            </a:r>
            <a:r>
              <a:rPr sz="2100" spc="-8" dirty="0">
                <a:latin typeface="Calibri"/>
                <a:cs typeface="Calibri"/>
              </a:rPr>
              <a:t>roles;</a:t>
            </a:r>
            <a:endParaRPr sz="2100">
              <a:latin typeface="Calibri"/>
              <a:cs typeface="Calibri"/>
            </a:endParaRPr>
          </a:p>
          <a:p>
            <a:pPr marL="522923" lvl="1" indent="-170497">
              <a:spcBef>
                <a:spcPts val="184"/>
              </a:spcBef>
              <a:buFont typeface="Arial"/>
              <a:buChar char="•"/>
              <a:tabLst>
                <a:tab pos="522923" algn="l"/>
              </a:tabLst>
            </a:pPr>
            <a:r>
              <a:rPr sz="1800" i="1" dirty="0">
                <a:latin typeface="Calibri"/>
                <a:cs typeface="Calibri"/>
              </a:rPr>
              <a:t>role</a:t>
            </a:r>
            <a:r>
              <a:rPr sz="1800" i="1" spc="-38" dirty="0">
                <a:latin typeface="Calibri"/>
                <a:cs typeface="Calibri"/>
              </a:rPr>
              <a:t> </a:t>
            </a:r>
            <a:r>
              <a:rPr sz="1800" i="1" spc="-8" dirty="0">
                <a:latin typeface="Calibri"/>
                <a:cs typeface="Calibri"/>
              </a:rPr>
              <a:t>assignment</a:t>
            </a:r>
            <a:endParaRPr sz="1800">
              <a:latin typeface="Calibri"/>
              <a:cs typeface="Calibri"/>
            </a:endParaRPr>
          </a:p>
          <a:p>
            <a:pPr lvl="1">
              <a:spcBef>
                <a:spcPts val="600"/>
              </a:spcBef>
              <a:buFont typeface="Arial"/>
              <a:buChar char="•"/>
            </a:pPr>
            <a:endParaRPr sz="1800">
              <a:latin typeface="Calibri"/>
              <a:cs typeface="Calibri"/>
            </a:endParaRPr>
          </a:p>
          <a:p>
            <a:pPr marL="241459" indent="-231934">
              <a:buFont typeface="Arial"/>
              <a:buChar char="•"/>
              <a:tabLst>
                <a:tab pos="241459" algn="l"/>
              </a:tabLst>
            </a:pPr>
            <a:r>
              <a:rPr sz="2100" dirty="0">
                <a:latin typeface="Calibri"/>
                <a:cs typeface="Calibri"/>
              </a:rPr>
              <a:t>Roles</a:t>
            </a:r>
            <a:r>
              <a:rPr sz="2100" spc="-15" dirty="0">
                <a:latin typeface="Calibri"/>
                <a:cs typeface="Calibri"/>
              </a:rPr>
              <a:t> </a:t>
            </a:r>
            <a:r>
              <a:rPr sz="2100" dirty="0">
                <a:latin typeface="Calibri"/>
                <a:cs typeface="Calibri"/>
              </a:rPr>
              <a:t>are</a:t>
            </a:r>
            <a:r>
              <a:rPr sz="2100" spc="-11" dirty="0">
                <a:latin typeface="Calibri"/>
                <a:cs typeface="Calibri"/>
              </a:rPr>
              <a:t> </a:t>
            </a:r>
            <a:r>
              <a:rPr sz="2100" spc="-8" dirty="0">
                <a:latin typeface="Calibri"/>
                <a:cs typeface="Calibri"/>
              </a:rPr>
              <a:t>hierarchical</a:t>
            </a:r>
            <a:endParaRPr sz="21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p:nvPr/>
        </p:nvSpPr>
        <p:spPr>
          <a:xfrm>
            <a:off x="1004125"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49"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49"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1469708" y="1914810"/>
            <a:ext cx="408146"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Users</a:t>
            </a:r>
            <a:endParaRPr sz="1350">
              <a:latin typeface="Calibri"/>
              <a:cs typeface="Calibri"/>
            </a:endParaRPr>
          </a:p>
        </p:txBody>
      </p:sp>
      <p:sp>
        <p:nvSpPr>
          <p:cNvPr id="5" name="object 5"/>
          <p:cNvSpPr/>
          <p:nvPr/>
        </p:nvSpPr>
        <p:spPr>
          <a:xfrm>
            <a:off x="3998786"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50"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50"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6" name="object 6"/>
          <p:cNvSpPr txBox="1"/>
          <p:nvPr/>
        </p:nvSpPr>
        <p:spPr>
          <a:xfrm>
            <a:off x="4472844" y="1914810"/>
            <a:ext cx="393383"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Roles</a:t>
            </a:r>
            <a:endParaRPr sz="1350">
              <a:latin typeface="Calibri"/>
              <a:cs typeface="Calibri"/>
            </a:endParaRPr>
          </a:p>
        </p:txBody>
      </p:sp>
      <p:sp>
        <p:nvSpPr>
          <p:cNvPr id="7" name="object 7"/>
          <p:cNvSpPr/>
          <p:nvPr/>
        </p:nvSpPr>
        <p:spPr>
          <a:xfrm>
            <a:off x="6821995" y="1365313"/>
            <a:ext cx="1514475" cy="1342073"/>
          </a:xfrm>
          <a:custGeom>
            <a:avLst/>
            <a:gdLst/>
            <a:ahLst/>
            <a:cxnLst/>
            <a:rect l="l" t="t" r="r" b="b"/>
            <a:pathLst>
              <a:path w="2019300" h="1789429">
                <a:moveTo>
                  <a:pt x="0" y="894588"/>
                </a:moveTo>
                <a:lnTo>
                  <a:pt x="1235" y="849942"/>
                </a:lnTo>
                <a:lnTo>
                  <a:pt x="4903" y="805862"/>
                </a:lnTo>
                <a:lnTo>
                  <a:pt x="10946" y="762400"/>
                </a:lnTo>
                <a:lnTo>
                  <a:pt x="19305" y="719607"/>
                </a:lnTo>
                <a:lnTo>
                  <a:pt x="29924" y="677534"/>
                </a:lnTo>
                <a:lnTo>
                  <a:pt x="42744" y="636232"/>
                </a:lnTo>
                <a:lnTo>
                  <a:pt x="57707" y="595753"/>
                </a:lnTo>
                <a:lnTo>
                  <a:pt x="74756" y="556148"/>
                </a:lnTo>
                <a:lnTo>
                  <a:pt x="93832" y="517468"/>
                </a:lnTo>
                <a:lnTo>
                  <a:pt x="114878" y="479764"/>
                </a:lnTo>
                <a:lnTo>
                  <a:pt x="137837" y="443088"/>
                </a:lnTo>
                <a:lnTo>
                  <a:pt x="162650" y="407491"/>
                </a:lnTo>
                <a:lnTo>
                  <a:pt x="189259" y="373025"/>
                </a:lnTo>
                <a:lnTo>
                  <a:pt x="217607" y="339740"/>
                </a:lnTo>
                <a:lnTo>
                  <a:pt x="247635" y="307687"/>
                </a:lnTo>
                <a:lnTo>
                  <a:pt x="279287" y="276919"/>
                </a:lnTo>
                <a:lnTo>
                  <a:pt x="312504" y="247486"/>
                </a:lnTo>
                <a:lnTo>
                  <a:pt x="347228" y="219439"/>
                </a:lnTo>
                <a:lnTo>
                  <a:pt x="383401" y="192831"/>
                </a:lnTo>
                <a:lnTo>
                  <a:pt x="420966" y="167712"/>
                </a:lnTo>
                <a:lnTo>
                  <a:pt x="459866" y="144133"/>
                </a:lnTo>
                <a:lnTo>
                  <a:pt x="500041" y="122145"/>
                </a:lnTo>
                <a:lnTo>
                  <a:pt x="541434" y="101801"/>
                </a:lnTo>
                <a:lnTo>
                  <a:pt x="583988" y="83151"/>
                </a:lnTo>
                <a:lnTo>
                  <a:pt x="627644" y="66246"/>
                </a:lnTo>
                <a:lnTo>
                  <a:pt x="672346" y="51138"/>
                </a:lnTo>
                <a:lnTo>
                  <a:pt x="718034" y="37879"/>
                </a:lnTo>
                <a:lnTo>
                  <a:pt x="764651" y="26518"/>
                </a:lnTo>
                <a:lnTo>
                  <a:pt x="812139" y="17108"/>
                </a:lnTo>
                <a:lnTo>
                  <a:pt x="860441" y="9700"/>
                </a:lnTo>
                <a:lnTo>
                  <a:pt x="909499" y="4345"/>
                </a:lnTo>
                <a:lnTo>
                  <a:pt x="959254" y="1094"/>
                </a:lnTo>
                <a:lnTo>
                  <a:pt x="1009650" y="0"/>
                </a:lnTo>
                <a:lnTo>
                  <a:pt x="1060045" y="1094"/>
                </a:lnTo>
                <a:lnTo>
                  <a:pt x="1109800" y="4345"/>
                </a:lnTo>
                <a:lnTo>
                  <a:pt x="1158858" y="9700"/>
                </a:lnTo>
                <a:lnTo>
                  <a:pt x="1207160" y="17108"/>
                </a:lnTo>
                <a:lnTo>
                  <a:pt x="1254648" y="26518"/>
                </a:lnTo>
                <a:lnTo>
                  <a:pt x="1301265" y="37879"/>
                </a:lnTo>
                <a:lnTo>
                  <a:pt x="1346953" y="51138"/>
                </a:lnTo>
                <a:lnTo>
                  <a:pt x="1391655" y="66246"/>
                </a:lnTo>
                <a:lnTo>
                  <a:pt x="1435311" y="83151"/>
                </a:lnTo>
                <a:lnTo>
                  <a:pt x="1477865" y="101801"/>
                </a:lnTo>
                <a:lnTo>
                  <a:pt x="1519258" y="122145"/>
                </a:lnTo>
                <a:lnTo>
                  <a:pt x="1559433" y="144133"/>
                </a:lnTo>
                <a:lnTo>
                  <a:pt x="1598333" y="167712"/>
                </a:lnTo>
                <a:lnTo>
                  <a:pt x="1635898" y="192831"/>
                </a:lnTo>
                <a:lnTo>
                  <a:pt x="1672071" y="219439"/>
                </a:lnTo>
                <a:lnTo>
                  <a:pt x="1706795" y="247486"/>
                </a:lnTo>
                <a:lnTo>
                  <a:pt x="1740012" y="276919"/>
                </a:lnTo>
                <a:lnTo>
                  <a:pt x="1771664" y="307687"/>
                </a:lnTo>
                <a:lnTo>
                  <a:pt x="1801692" y="339740"/>
                </a:lnTo>
                <a:lnTo>
                  <a:pt x="1830040" y="373025"/>
                </a:lnTo>
                <a:lnTo>
                  <a:pt x="1856649" y="407491"/>
                </a:lnTo>
                <a:lnTo>
                  <a:pt x="1881462" y="443088"/>
                </a:lnTo>
                <a:lnTo>
                  <a:pt x="1904421" y="479764"/>
                </a:lnTo>
                <a:lnTo>
                  <a:pt x="1925467" y="517468"/>
                </a:lnTo>
                <a:lnTo>
                  <a:pt x="1944543" y="556148"/>
                </a:lnTo>
                <a:lnTo>
                  <a:pt x="1961592" y="595753"/>
                </a:lnTo>
                <a:lnTo>
                  <a:pt x="1976555" y="636232"/>
                </a:lnTo>
                <a:lnTo>
                  <a:pt x="1989375" y="677534"/>
                </a:lnTo>
                <a:lnTo>
                  <a:pt x="1999994" y="719607"/>
                </a:lnTo>
                <a:lnTo>
                  <a:pt x="2008353" y="762400"/>
                </a:lnTo>
                <a:lnTo>
                  <a:pt x="2014396" y="805862"/>
                </a:lnTo>
                <a:lnTo>
                  <a:pt x="2018064" y="849942"/>
                </a:lnTo>
                <a:lnTo>
                  <a:pt x="2019300" y="894588"/>
                </a:lnTo>
                <a:lnTo>
                  <a:pt x="2018064" y="939233"/>
                </a:lnTo>
                <a:lnTo>
                  <a:pt x="2014396" y="983313"/>
                </a:lnTo>
                <a:lnTo>
                  <a:pt x="2008353" y="1026775"/>
                </a:lnTo>
                <a:lnTo>
                  <a:pt x="1999994" y="1069568"/>
                </a:lnTo>
                <a:lnTo>
                  <a:pt x="1989375" y="1111641"/>
                </a:lnTo>
                <a:lnTo>
                  <a:pt x="1976555" y="1152943"/>
                </a:lnTo>
                <a:lnTo>
                  <a:pt x="1961592" y="1193422"/>
                </a:lnTo>
                <a:lnTo>
                  <a:pt x="1944543" y="1233027"/>
                </a:lnTo>
                <a:lnTo>
                  <a:pt x="1925467" y="1271707"/>
                </a:lnTo>
                <a:lnTo>
                  <a:pt x="1904421" y="1309411"/>
                </a:lnTo>
                <a:lnTo>
                  <a:pt x="1881462" y="1346087"/>
                </a:lnTo>
                <a:lnTo>
                  <a:pt x="1856649" y="1381684"/>
                </a:lnTo>
                <a:lnTo>
                  <a:pt x="1830040" y="1416150"/>
                </a:lnTo>
                <a:lnTo>
                  <a:pt x="1801692" y="1449435"/>
                </a:lnTo>
                <a:lnTo>
                  <a:pt x="1771664" y="1481488"/>
                </a:lnTo>
                <a:lnTo>
                  <a:pt x="1740012" y="1512256"/>
                </a:lnTo>
                <a:lnTo>
                  <a:pt x="1706795" y="1541689"/>
                </a:lnTo>
                <a:lnTo>
                  <a:pt x="1672071" y="1569736"/>
                </a:lnTo>
                <a:lnTo>
                  <a:pt x="1635898" y="1596344"/>
                </a:lnTo>
                <a:lnTo>
                  <a:pt x="1598333" y="1621463"/>
                </a:lnTo>
                <a:lnTo>
                  <a:pt x="1559433" y="1645042"/>
                </a:lnTo>
                <a:lnTo>
                  <a:pt x="1519258" y="1667030"/>
                </a:lnTo>
                <a:lnTo>
                  <a:pt x="1477865" y="1687374"/>
                </a:lnTo>
                <a:lnTo>
                  <a:pt x="1435311" y="1706024"/>
                </a:lnTo>
                <a:lnTo>
                  <a:pt x="1391655" y="1722929"/>
                </a:lnTo>
                <a:lnTo>
                  <a:pt x="1346953" y="1738037"/>
                </a:lnTo>
                <a:lnTo>
                  <a:pt x="1301265" y="1751296"/>
                </a:lnTo>
                <a:lnTo>
                  <a:pt x="1254648" y="1762657"/>
                </a:lnTo>
                <a:lnTo>
                  <a:pt x="1207160" y="1772067"/>
                </a:lnTo>
                <a:lnTo>
                  <a:pt x="1158858" y="1779475"/>
                </a:lnTo>
                <a:lnTo>
                  <a:pt x="1109800" y="1784830"/>
                </a:lnTo>
                <a:lnTo>
                  <a:pt x="1060045" y="1788081"/>
                </a:lnTo>
                <a:lnTo>
                  <a:pt x="1009650" y="1789176"/>
                </a:lnTo>
                <a:lnTo>
                  <a:pt x="959254" y="1788081"/>
                </a:lnTo>
                <a:lnTo>
                  <a:pt x="909499" y="1784830"/>
                </a:lnTo>
                <a:lnTo>
                  <a:pt x="860441" y="1779475"/>
                </a:lnTo>
                <a:lnTo>
                  <a:pt x="812139" y="1772067"/>
                </a:lnTo>
                <a:lnTo>
                  <a:pt x="764651" y="1762657"/>
                </a:lnTo>
                <a:lnTo>
                  <a:pt x="718034" y="1751296"/>
                </a:lnTo>
                <a:lnTo>
                  <a:pt x="672346" y="1738037"/>
                </a:lnTo>
                <a:lnTo>
                  <a:pt x="627644" y="1722929"/>
                </a:lnTo>
                <a:lnTo>
                  <a:pt x="583988" y="1706024"/>
                </a:lnTo>
                <a:lnTo>
                  <a:pt x="541434" y="1687374"/>
                </a:lnTo>
                <a:lnTo>
                  <a:pt x="500041" y="1667030"/>
                </a:lnTo>
                <a:lnTo>
                  <a:pt x="459866" y="1645042"/>
                </a:lnTo>
                <a:lnTo>
                  <a:pt x="420966" y="1621463"/>
                </a:lnTo>
                <a:lnTo>
                  <a:pt x="383401" y="1596344"/>
                </a:lnTo>
                <a:lnTo>
                  <a:pt x="347228" y="1569736"/>
                </a:lnTo>
                <a:lnTo>
                  <a:pt x="312504" y="1541689"/>
                </a:lnTo>
                <a:lnTo>
                  <a:pt x="279287" y="1512256"/>
                </a:lnTo>
                <a:lnTo>
                  <a:pt x="247635" y="1481488"/>
                </a:lnTo>
                <a:lnTo>
                  <a:pt x="217607" y="1449435"/>
                </a:lnTo>
                <a:lnTo>
                  <a:pt x="189259" y="1416150"/>
                </a:lnTo>
                <a:lnTo>
                  <a:pt x="162650" y="1381684"/>
                </a:lnTo>
                <a:lnTo>
                  <a:pt x="137837" y="1346087"/>
                </a:lnTo>
                <a:lnTo>
                  <a:pt x="114878" y="1309411"/>
                </a:lnTo>
                <a:lnTo>
                  <a:pt x="93832" y="1271707"/>
                </a:lnTo>
                <a:lnTo>
                  <a:pt x="74756" y="1233027"/>
                </a:lnTo>
                <a:lnTo>
                  <a:pt x="57707" y="1193422"/>
                </a:lnTo>
                <a:lnTo>
                  <a:pt x="42744" y="1152943"/>
                </a:lnTo>
                <a:lnTo>
                  <a:pt x="29924" y="1111641"/>
                </a:lnTo>
                <a:lnTo>
                  <a:pt x="19305" y="1069568"/>
                </a:lnTo>
                <a:lnTo>
                  <a:pt x="10946" y="1026775"/>
                </a:lnTo>
                <a:lnTo>
                  <a:pt x="4903" y="983313"/>
                </a:lnTo>
                <a:lnTo>
                  <a:pt x="1235" y="939233"/>
                </a:lnTo>
                <a:lnTo>
                  <a:pt x="0" y="894588"/>
                </a:lnTo>
                <a:close/>
              </a:path>
            </a:pathLst>
          </a:custGeom>
          <a:ln w="28575">
            <a:solidFill>
              <a:srgbClr val="000000"/>
            </a:solidFill>
          </a:ln>
        </p:spPr>
        <p:txBody>
          <a:bodyPr wrap="square" lIns="0" tIns="0" rIns="0" bIns="0" rtlCol="0"/>
          <a:lstStyle/>
          <a:p>
            <a:endParaRPr sz="1050"/>
          </a:p>
        </p:txBody>
      </p:sp>
      <p:sp>
        <p:nvSpPr>
          <p:cNvPr id="8" name="object 8"/>
          <p:cNvSpPr txBox="1"/>
          <p:nvPr/>
        </p:nvSpPr>
        <p:spPr>
          <a:xfrm>
            <a:off x="7154132" y="1503140"/>
            <a:ext cx="849630" cy="1048364"/>
          </a:xfrm>
          <a:prstGeom prst="rect">
            <a:avLst/>
          </a:prstGeom>
        </p:spPr>
        <p:txBody>
          <a:bodyPr vert="horz" wrap="square" lIns="0" tIns="9525" rIns="0" bIns="0" rtlCol="0">
            <a:spAutoFit/>
          </a:bodyPr>
          <a:lstStyle/>
          <a:p>
            <a:pPr marL="9525" marR="3810" algn="ctr">
              <a:spcBef>
                <a:spcPts val="75"/>
              </a:spcBef>
            </a:pPr>
            <a:r>
              <a:rPr sz="1350" spc="-8" dirty="0">
                <a:latin typeface="Calibri"/>
                <a:cs typeface="Calibri"/>
              </a:rPr>
              <a:t>Permissions </a:t>
            </a:r>
            <a:r>
              <a:rPr sz="1350" dirty="0">
                <a:latin typeface="Calibri"/>
                <a:cs typeface="Calibri"/>
              </a:rPr>
              <a:t>(e.g.,</a:t>
            </a:r>
            <a:r>
              <a:rPr sz="1350" spc="-8" dirty="0">
                <a:latin typeface="Calibri"/>
                <a:cs typeface="Calibri"/>
              </a:rPr>
              <a:t> read, write, append, execute)</a:t>
            </a:r>
            <a:endParaRPr sz="1350">
              <a:latin typeface="Calibri"/>
              <a:cs typeface="Calibri"/>
            </a:endParaRPr>
          </a:p>
        </p:txBody>
      </p:sp>
      <p:sp>
        <p:nvSpPr>
          <p:cNvPr id="9" name="object 9"/>
          <p:cNvSpPr/>
          <p:nvPr/>
        </p:nvSpPr>
        <p:spPr>
          <a:xfrm>
            <a:off x="2100263" y="3095815"/>
            <a:ext cx="1343025" cy="1343025"/>
          </a:xfrm>
          <a:custGeom>
            <a:avLst/>
            <a:gdLst/>
            <a:ahLst/>
            <a:cxnLst/>
            <a:rect l="l" t="t" r="r" b="b"/>
            <a:pathLst>
              <a:path w="1790700" h="1790700">
                <a:moveTo>
                  <a:pt x="0" y="895350"/>
                </a:moveTo>
                <a:lnTo>
                  <a:pt x="1240" y="847794"/>
                </a:lnTo>
                <a:lnTo>
                  <a:pt x="4922" y="800885"/>
                </a:lnTo>
                <a:lnTo>
                  <a:pt x="10982" y="754686"/>
                </a:lnTo>
                <a:lnTo>
                  <a:pt x="19360" y="709257"/>
                </a:lnTo>
                <a:lnTo>
                  <a:pt x="29992" y="664660"/>
                </a:lnTo>
                <a:lnTo>
                  <a:pt x="42817" y="620958"/>
                </a:lnTo>
                <a:lnTo>
                  <a:pt x="57774" y="578212"/>
                </a:lnTo>
                <a:lnTo>
                  <a:pt x="74801" y="536485"/>
                </a:lnTo>
                <a:lnTo>
                  <a:pt x="93835" y="495837"/>
                </a:lnTo>
                <a:lnTo>
                  <a:pt x="114815" y="456331"/>
                </a:lnTo>
                <a:lnTo>
                  <a:pt x="137679" y="418029"/>
                </a:lnTo>
                <a:lnTo>
                  <a:pt x="162365" y="380992"/>
                </a:lnTo>
                <a:lnTo>
                  <a:pt x="188811" y="345283"/>
                </a:lnTo>
                <a:lnTo>
                  <a:pt x="216956" y="310963"/>
                </a:lnTo>
                <a:lnTo>
                  <a:pt x="246738" y="278094"/>
                </a:lnTo>
                <a:lnTo>
                  <a:pt x="278094" y="246738"/>
                </a:lnTo>
                <a:lnTo>
                  <a:pt x="310963" y="216956"/>
                </a:lnTo>
                <a:lnTo>
                  <a:pt x="345283" y="188811"/>
                </a:lnTo>
                <a:lnTo>
                  <a:pt x="380992" y="162365"/>
                </a:lnTo>
                <a:lnTo>
                  <a:pt x="418029" y="137679"/>
                </a:lnTo>
                <a:lnTo>
                  <a:pt x="456331" y="114815"/>
                </a:lnTo>
                <a:lnTo>
                  <a:pt x="495837" y="93835"/>
                </a:lnTo>
                <a:lnTo>
                  <a:pt x="536485" y="74801"/>
                </a:lnTo>
                <a:lnTo>
                  <a:pt x="578212" y="57774"/>
                </a:lnTo>
                <a:lnTo>
                  <a:pt x="620958" y="42817"/>
                </a:lnTo>
                <a:lnTo>
                  <a:pt x="664660" y="29992"/>
                </a:lnTo>
                <a:lnTo>
                  <a:pt x="709257" y="19360"/>
                </a:lnTo>
                <a:lnTo>
                  <a:pt x="754686" y="10982"/>
                </a:lnTo>
                <a:lnTo>
                  <a:pt x="800885" y="4922"/>
                </a:lnTo>
                <a:lnTo>
                  <a:pt x="847794" y="1240"/>
                </a:lnTo>
                <a:lnTo>
                  <a:pt x="895350" y="0"/>
                </a:lnTo>
                <a:lnTo>
                  <a:pt x="942905" y="1240"/>
                </a:lnTo>
                <a:lnTo>
                  <a:pt x="989814" y="4922"/>
                </a:lnTo>
                <a:lnTo>
                  <a:pt x="1036013" y="10982"/>
                </a:lnTo>
                <a:lnTo>
                  <a:pt x="1081442" y="19360"/>
                </a:lnTo>
                <a:lnTo>
                  <a:pt x="1126039" y="29992"/>
                </a:lnTo>
                <a:lnTo>
                  <a:pt x="1169741" y="42817"/>
                </a:lnTo>
                <a:lnTo>
                  <a:pt x="1212487" y="57774"/>
                </a:lnTo>
                <a:lnTo>
                  <a:pt x="1254214" y="74801"/>
                </a:lnTo>
                <a:lnTo>
                  <a:pt x="1294862" y="93835"/>
                </a:lnTo>
                <a:lnTo>
                  <a:pt x="1334368" y="114815"/>
                </a:lnTo>
                <a:lnTo>
                  <a:pt x="1372670" y="137679"/>
                </a:lnTo>
                <a:lnTo>
                  <a:pt x="1409707" y="162365"/>
                </a:lnTo>
                <a:lnTo>
                  <a:pt x="1445416" y="188811"/>
                </a:lnTo>
                <a:lnTo>
                  <a:pt x="1479736" y="216956"/>
                </a:lnTo>
                <a:lnTo>
                  <a:pt x="1512605" y="246738"/>
                </a:lnTo>
                <a:lnTo>
                  <a:pt x="1543961" y="278094"/>
                </a:lnTo>
                <a:lnTo>
                  <a:pt x="1573743" y="310963"/>
                </a:lnTo>
                <a:lnTo>
                  <a:pt x="1601888" y="345283"/>
                </a:lnTo>
                <a:lnTo>
                  <a:pt x="1628334" y="380992"/>
                </a:lnTo>
                <a:lnTo>
                  <a:pt x="1653020" y="418029"/>
                </a:lnTo>
                <a:lnTo>
                  <a:pt x="1675884" y="456331"/>
                </a:lnTo>
                <a:lnTo>
                  <a:pt x="1696864" y="495837"/>
                </a:lnTo>
                <a:lnTo>
                  <a:pt x="1715898" y="536485"/>
                </a:lnTo>
                <a:lnTo>
                  <a:pt x="1732925" y="578212"/>
                </a:lnTo>
                <a:lnTo>
                  <a:pt x="1747882" y="620958"/>
                </a:lnTo>
                <a:lnTo>
                  <a:pt x="1760707" y="664660"/>
                </a:lnTo>
                <a:lnTo>
                  <a:pt x="1771339" y="709257"/>
                </a:lnTo>
                <a:lnTo>
                  <a:pt x="1779717" y="754686"/>
                </a:lnTo>
                <a:lnTo>
                  <a:pt x="1785777" y="800885"/>
                </a:lnTo>
                <a:lnTo>
                  <a:pt x="1789459" y="847794"/>
                </a:lnTo>
                <a:lnTo>
                  <a:pt x="1790700" y="895350"/>
                </a:lnTo>
                <a:lnTo>
                  <a:pt x="1789459" y="942905"/>
                </a:lnTo>
                <a:lnTo>
                  <a:pt x="1785777" y="989814"/>
                </a:lnTo>
                <a:lnTo>
                  <a:pt x="1779717" y="1036013"/>
                </a:lnTo>
                <a:lnTo>
                  <a:pt x="1771339" y="1081442"/>
                </a:lnTo>
                <a:lnTo>
                  <a:pt x="1760707" y="1126039"/>
                </a:lnTo>
                <a:lnTo>
                  <a:pt x="1747882" y="1169741"/>
                </a:lnTo>
                <a:lnTo>
                  <a:pt x="1732925" y="1212487"/>
                </a:lnTo>
                <a:lnTo>
                  <a:pt x="1715898" y="1254214"/>
                </a:lnTo>
                <a:lnTo>
                  <a:pt x="1696864" y="1294862"/>
                </a:lnTo>
                <a:lnTo>
                  <a:pt x="1675884" y="1334368"/>
                </a:lnTo>
                <a:lnTo>
                  <a:pt x="1653020" y="1372670"/>
                </a:lnTo>
                <a:lnTo>
                  <a:pt x="1628334" y="1409707"/>
                </a:lnTo>
                <a:lnTo>
                  <a:pt x="1601888" y="1445416"/>
                </a:lnTo>
                <a:lnTo>
                  <a:pt x="1573743" y="1479736"/>
                </a:lnTo>
                <a:lnTo>
                  <a:pt x="1543961" y="1512605"/>
                </a:lnTo>
                <a:lnTo>
                  <a:pt x="1512605" y="1543961"/>
                </a:lnTo>
                <a:lnTo>
                  <a:pt x="1479736" y="1573743"/>
                </a:lnTo>
                <a:lnTo>
                  <a:pt x="1445416" y="1601888"/>
                </a:lnTo>
                <a:lnTo>
                  <a:pt x="1409707" y="1628334"/>
                </a:lnTo>
                <a:lnTo>
                  <a:pt x="1372670" y="1653020"/>
                </a:lnTo>
                <a:lnTo>
                  <a:pt x="1334368" y="1675884"/>
                </a:lnTo>
                <a:lnTo>
                  <a:pt x="1294862" y="1696864"/>
                </a:lnTo>
                <a:lnTo>
                  <a:pt x="1254214" y="1715898"/>
                </a:lnTo>
                <a:lnTo>
                  <a:pt x="1212487" y="1732925"/>
                </a:lnTo>
                <a:lnTo>
                  <a:pt x="1169741" y="1747882"/>
                </a:lnTo>
                <a:lnTo>
                  <a:pt x="1126039" y="1760707"/>
                </a:lnTo>
                <a:lnTo>
                  <a:pt x="1081442" y="1771339"/>
                </a:lnTo>
                <a:lnTo>
                  <a:pt x="1036013" y="1779717"/>
                </a:lnTo>
                <a:lnTo>
                  <a:pt x="989814" y="1785777"/>
                </a:lnTo>
                <a:lnTo>
                  <a:pt x="942905" y="1789459"/>
                </a:lnTo>
                <a:lnTo>
                  <a:pt x="895350" y="1790700"/>
                </a:lnTo>
                <a:lnTo>
                  <a:pt x="847794" y="1789459"/>
                </a:lnTo>
                <a:lnTo>
                  <a:pt x="800885" y="1785777"/>
                </a:lnTo>
                <a:lnTo>
                  <a:pt x="754686" y="1779717"/>
                </a:lnTo>
                <a:lnTo>
                  <a:pt x="709257" y="1771339"/>
                </a:lnTo>
                <a:lnTo>
                  <a:pt x="664660" y="1760707"/>
                </a:lnTo>
                <a:lnTo>
                  <a:pt x="620958" y="1747882"/>
                </a:lnTo>
                <a:lnTo>
                  <a:pt x="578212" y="1732925"/>
                </a:lnTo>
                <a:lnTo>
                  <a:pt x="536485" y="1715898"/>
                </a:lnTo>
                <a:lnTo>
                  <a:pt x="495837" y="1696864"/>
                </a:lnTo>
                <a:lnTo>
                  <a:pt x="456331" y="1675884"/>
                </a:lnTo>
                <a:lnTo>
                  <a:pt x="418029" y="1653020"/>
                </a:lnTo>
                <a:lnTo>
                  <a:pt x="380992" y="1628334"/>
                </a:lnTo>
                <a:lnTo>
                  <a:pt x="345283" y="1601888"/>
                </a:lnTo>
                <a:lnTo>
                  <a:pt x="310963" y="1573743"/>
                </a:lnTo>
                <a:lnTo>
                  <a:pt x="278094" y="1543961"/>
                </a:lnTo>
                <a:lnTo>
                  <a:pt x="246738" y="1512605"/>
                </a:lnTo>
                <a:lnTo>
                  <a:pt x="216956" y="1479736"/>
                </a:lnTo>
                <a:lnTo>
                  <a:pt x="188811" y="1445416"/>
                </a:lnTo>
                <a:lnTo>
                  <a:pt x="162365" y="1409707"/>
                </a:lnTo>
                <a:lnTo>
                  <a:pt x="137679" y="1372670"/>
                </a:lnTo>
                <a:lnTo>
                  <a:pt x="114815" y="1334368"/>
                </a:lnTo>
                <a:lnTo>
                  <a:pt x="93835" y="1294862"/>
                </a:lnTo>
                <a:lnTo>
                  <a:pt x="74801" y="1254214"/>
                </a:lnTo>
                <a:lnTo>
                  <a:pt x="57774" y="1212487"/>
                </a:lnTo>
                <a:lnTo>
                  <a:pt x="42817" y="1169741"/>
                </a:lnTo>
                <a:lnTo>
                  <a:pt x="29992" y="1126039"/>
                </a:lnTo>
                <a:lnTo>
                  <a:pt x="19360" y="1081442"/>
                </a:lnTo>
                <a:lnTo>
                  <a:pt x="10982" y="1036013"/>
                </a:lnTo>
                <a:lnTo>
                  <a:pt x="4922" y="989814"/>
                </a:lnTo>
                <a:lnTo>
                  <a:pt x="1240" y="942905"/>
                </a:lnTo>
                <a:lnTo>
                  <a:pt x="0" y="895350"/>
                </a:lnTo>
                <a:close/>
              </a:path>
            </a:pathLst>
          </a:custGeom>
          <a:ln w="28575">
            <a:solidFill>
              <a:srgbClr val="000000"/>
            </a:solidFill>
          </a:ln>
        </p:spPr>
        <p:txBody>
          <a:bodyPr wrap="square" lIns="0" tIns="0" rIns="0" bIns="0" rtlCol="0"/>
          <a:lstStyle/>
          <a:p>
            <a:endParaRPr sz="1050"/>
          </a:p>
        </p:txBody>
      </p:sp>
      <p:sp>
        <p:nvSpPr>
          <p:cNvPr id="10" name="object 10"/>
          <p:cNvSpPr txBox="1"/>
          <p:nvPr/>
        </p:nvSpPr>
        <p:spPr>
          <a:xfrm>
            <a:off x="3504532" y="3645123"/>
            <a:ext cx="604838"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Sessions</a:t>
            </a:r>
            <a:endParaRPr sz="1350">
              <a:latin typeface="Calibri"/>
              <a:cs typeface="Calibri"/>
            </a:endParaRPr>
          </a:p>
        </p:txBody>
      </p:sp>
      <p:grpSp>
        <p:nvGrpSpPr>
          <p:cNvPr id="11" name="object 11"/>
          <p:cNvGrpSpPr/>
          <p:nvPr/>
        </p:nvGrpSpPr>
        <p:grpSpPr>
          <a:xfrm>
            <a:off x="2677859" y="3240214"/>
            <a:ext cx="179070" cy="1013460"/>
            <a:chOff x="3570478" y="4320285"/>
            <a:chExt cx="238760" cy="1351280"/>
          </a:xfrm>
        </p:grpSpPr>
        <p:pic>
          <p:nvPicPr>
            <p:cNvPr id="12" name="object 12"/>
            <p:cNvPicPr/>
            <p:nvPr/>
          </p:nvPicPr>
          <p:blipFill>
            <a:blip r:embed="rId2" cstate="print"/>
            <a:stretch>
              <a:fillRect/>
            </a:stretch>
          </p:blipFill>
          <p:spPr>
            <a:xfrm>
              <a:off x="3575050" y="4600701"/>
              <a:ext cx="233679" cy="235204"/>
            </a:xfrm>
            <a:prstGeom prst="rect">
              <a:avLst/>
            </a:prstGeom>
          </p:spPr>
        </p:pic>
        <p:pic>
          <p:nvPicPr>
            <p:cNvPr id="13" name="object 13"/>
            <p:cNvPicPr/>
            <p:nvPr/>
          </p:nvPicPr>
          <p:blipFill>
            <a:blip r:embed="rId3" cstate="print"/>
            <a:stretch>
              <a:fillRect/>
            </a:stretch>
          </p:blipFill>
          <p:spPr>
            <a:xfrm>
              <a:off x="3575050" y="4320285"/>
              <a:ext cx="233679" cy="233680"/>
            </a:xfrm>
            <a:prstGeom prst="rect">
              <a:avLst/>
            </a:prstGeom>
          </p:spPr>
        </p:pic>
        <p:pic>
          <p:nvPicPr>
            <p:cNvPr id="14" name="object 14"/>
            <p:cNvPicPr/>
            <p:nvPr/>
          </p:nvPicPr>
          <p:blipFill>
            <a:blip r:embed="rId4" cstate="print"/>
            <a:stretch>
              <a:fillRect/>
            </a:stretch>
          </p:blipFill>
          <p:spPr>
            <a:xfrm>
              <a:off x="3570478" y="5435853"/>
              <a:ext cx="235204" cy="235204"/>
            </a:xfrm>
            <a:prstGeom prst="rect">
              <a:avLst/>
            </a:prstGeom>
          </p:spPr>
        </p:pic>
      </p:grpSp>
      <p:sp>
        <p:nvSpPr>
          <p:cNvPr id="15" name="object 15"/>
          <p:cNvSpPr txBox="1"/>
          <p:nvPr/>
        </p:nvSpPr>
        <p:spPr>
          <a:xfrm>
            <a:off x="2649760" y="3651980"/>
            <a:ext cx="230029" cy="378950"/>
          </a:xfrm>
          <a:prstGeom prst="rect">
            <a:avLst/>
          </a:prstGeom>
        </p:spPr>
        <p:txBody>
          <a:bodyPr vert="horz" wrap="square" lIns="0" tIns="9525" rIns="0" bIns="0" rtlCol="0">
            <a:spAutoFit/>
          </a:bodyPr>
          <a:lstStyle/>
          <a:p>
            <a:pPr marL="9525">
              <a:spcBef>
                <a:spcPts val="75"/>
              </a:spcBef>
            </a:pPr>
            <a:r>
              <a:rPr sz="2400" spc="-38" dirty="0">
                <a:latin typeface="Calibri"/>
                <a:cs typeface="Calibri"/>
              </a:rPr>
              <a:t>…</a:t>
            </a:r>
            <a:endParaRPr sz="2400">
              <a:latin typeface="Calibri"/>
              <a:cs typeface="Calibri"/>
            </a:endParaRPr>
          </a:p>
        </p:txBody>
      </p:sp>
      <p:sp>
        <p:nvSpPr>
          <p:cNvPr id="16" name="object 16"/>
          <p:cNvSpPr/>
          <p:nvPr/>
        </p:nvSpPr>
        <p:spPr>
          <a:xfrm>
            <a:off x="1675066" y="1993391"/>
            <a:ext cx="5148263" cy="1629728"/>
          </a:xfrm>
          <a:custGeom>
            <a:avLst/>
            <a:gdLst/>
            <a:ahLst/>
            <a:cxnLst/>
            <a:rect l="l" t="t" r="r" b="b"/>
            <a:pathLst>
              <a:path w="6864350" h="2172970">
                <a:moveTo>
                  <a:pt x="1458849" y="2170938"/>
                </a:moveTo>
                <a:lnTo>
                  <a:pt x="1438579" y="2124456"/>
                </a:lnTo>
                <a:lnTo>
                  <a:pt x="1407795" y="2053844"/>
                </a:lnTo>
                <a:lnTo>
                  <a:pt x="1383385" y="2083028"/>
                </a:lnTo>
                <a:lnTo>
                  <a:pt x="99910" y="1010399"/>
                </a:lnTo>
                <a:lnTo>
                  <a:pt x="110096" y="998220"/>
                </a:lnTo>
                <a:lnTo>
                  <a:pt x="124333" y="981202"/>
                </a:lnTo>
                <a:lnTo>
                  <a:pt x="0" y="951738"/>
                </a:lnTo>
                <a:lnTo>
                  <a:pt x="51054" y="1068832"/>
                </a:lnTo>
                <a:lnTo>
                  <a:pt x="75450" y="1039660"/>
                </a:lnTo>
                <a:lnTo>
                  <a:pt x="1358976" y="2112226"/>
                </a:lnTo>
                <a:lnTo>
                  <a:pt x="1334516" y="2141474"/>
                </a:lnTo>
                <a:lnTo>
                  <a:pt x="1458849" y="2170938"/>
                </a:lnTo>
                <a:close/>
              </a:path>
              <a:path w="6864350" h="2172970">
                <a:moveTo>
                  <a:pt x="3098673" y="57150"/>
                </a:moveTo>
                <a:lnTo>
                  <a:pt x="3060573" y="38100"/>
                </a:lnTo>
                <a:lnTo>
                  <a:pt x="2984373" y="0"/>
                </a:lnTo>
                <a:lnTo>
                  <a:pt x="2984373" y="38100"/>
                </a:lnTo>
                <a:lnTo>
                  <a:pt x="1010412" y="38100"/>
                </a:lnTo>
                <a:lnTo>
                  <a:pt x="1010412" y="0"/>
                </a:lnTo>
                <a:lnTo>
                  <a:pt x="896112" y="57150"/>
                </a:lnTo>
                <a:lnTo>
                  <a:pt x="1010412" y="114300"/>
                </a:lnTo>
                <a:lnTo>
                  <a:pt x="1010412" y="76200"/>
                </a:lnTo>
                <a:lnTo>
                  <a:pt x="2984373" y="76200"/>
                </a:lnTo>
                <a:lnTo>
                  <a:pt x="2984373" y="114300"/>
                </a:lnTo>
                <a:lnTo>
                  <a:pt x="3060573" y="76200"/>
                </a:lnTo>
                <a:lnTo>
                  <a:pt x="3098673" y="57150"/>
                </a:lnTo>
                <a:close/>
              </a:path>
              <a:path w="6864350" h="2172970">
                <a:moveTo>
                  <a:pt x="3993769" y="951738"/>
                </a:moveTo>
                <a:lnTo>
                  <a:pt x="3866007" y="949833"/>
                </a:lnTo>
                <a:lnTo>
                  <a:pt x="3882491" y="984135"/>
                </a:lnTo>
                <a:lnTo>
                  <a:pt x="1554759" y="2104263"/>
                </a:lnTo>
                <a:lnTo>
                  <a:pt x="1538224" y="2069846"/>
                </a:lnTo>
                <a:lnTo>
                  <a:pt x="1459992" y="2170938"/>
                </a:lnTo>
                <a:lnTo>
                  <a:pt x="1587754" y="2172843"/>
                </a:lnTo>
                <a:lnTo>
                  <a:pt x="1575231" y="2146808"/>
                </a:lnTo>
                <a:lnTo>
                  <a:pt x="1571256" y="2138553"/>
                </a:lnTo>
                <a:lnTo>
                  <a:pt x="3898989" y="1018425"/>
                </a:lnTo>
                <a:lnTo>
                  <a:pt x="3915537" y="1052830"/>
                </a:lnTo>
                <a:lnTo>
                  <a:pt x="3975087" y="975868"/>
                </a:lnTo>
                <a:lnTo>
                  <a:pt x="3993769" y="951738"/>
                </a:lnTo>
                <a:close/>
              </a:path>
              <a:path w="6864350" h="2172970">
                <a:moveTo>
                  <a:pt x="6863842" y="57150"/>
                </a:moveTo>
                <a:lnTo>
                  <a:pt x="6825742" y="38100"/>
                </a:lnTo>
                <a:lnTo>
                  <a:pt x="6749542" y="0"/>
                </a:lnTo>
                <a:lnTo>
                  <a:pt x="6749542" y="38100"/>
                </a:lnTo>
                <a:lnTo>
                  <a:pt x="5003292" y="38100"/>
                </a:lnTo>
                <a:lnTo>
                  <a:pt x="5003292" y="0"/>
                </a:lnTo>
                <a:lnTo>
                  <a:pt x="4888992" y="57150"/>
                </a:lnTo>
                <a:lnTo>
                  <a:pt x="5003292" y="114300"/>
                </a:lnTo>
                <a:lnTo>
                  <a:pt x="5003292" y="76200"/>
                </a:lnTo>
                <a:lnTo>
                  <a:pt x="6749542" y="76200"/>
                </a:lnTo>
                <a:lnTo>
                  <a:pt x="6749542" y="114300"/>
                </a:lnTo>
                <a:lnTo>
                  <a:pt x="6825742" y="76200"/>
                </a:lnTo>
                <a:lnTo>
                  <a:pt x="6863842" y="57150"/>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Roles</a:t>
            </a:r>
            <a:r>
              <a:rPr spc="-26" dirty="0"/>
              <a:t> </a:t>
            </a:r>
            <a:r>
              <a:rPr dirty="0"/>
              <a:t>as</a:t>
            </a:r>
            <a:r>
              <a:rPr spc="-23" dirty="0"/>
              <a:t> </a:t>
            </a:r>
            <a:r>
              <a:rPr spc="-8" dirty="0"/>
              <a:t>policy</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46</a:t>
            </a:fld>
            <a:endParaRPr spc="-19" dirty="0"/>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A</a:t>
            </a:r>
            <a:r>
              <a:rPr sz="2100" spc="-19" dirty="0">
                <a:latin typeface="Calibri"/>
                <a:cs typeface="Calibri"/>
              </a:rPr>
              <a:t> </a:t>
            </a:r>
            <a:r>
              <a:rPr sz="2100" dirty="0">
                <a:latin typeface="Calibri"/>
                <a:cs typeface="Calibri"/>
              </a:rPr>
              <a:t>role</a:t>
            </a:r>
            <a:r>
              <a:rPr sz="2100" spc="-23" dirty="0">
                <a:latin typeface="Calibri"/>
                <a:cs typeface="Calibri"/>
              </a:rPr>
              <a:t> </a:t>
            </a:r>
            <a:r>
              <a:rPr sz="2100" dirty="0">
                <a:latin typeface="Calibri"/>
                <a:cs typeface="Calibri"/>
              </a:rPr>
              <a:t>brings</a:t>
            </a:r>
            <a:r>
              <a:rPr sz="2100" spc="-15" dirty="0">
                <a:latin typeface="Calibri"/>
                <a:cs typeface="Calibri"/>
              </a:rPr>
              <a:t> </a:t>
            </a:r>
            <a:r>
              <a:rPr sz="2100" spc="-8" dirty="0">
                <a:latin typeface="Calibri"/>
                <a:cs typeface="Calibri"/>
              </a:rPr>
              <a:t>together</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30" dirty="0">
                <a:latin typeface="Calibri"/>
                <a:cs typeface="Calibri"/>
              </a:rPr>
              <a:t> </a:t>
            </a:r>
            <a:r>
              <a:rPr sz="1800" dirty="0">
                <a:latin typeface="Calibri"/>
                <a:cs typeface="Calibri"/>
              </a:rPr>
              <a:t>collection</a:t>
            </a:r>
            <a:r>
              <a:rPr sz="1800" spc="-4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users</a:t>
            </a:r>
            <a:r>
              <a:rPr sz="1800" spc="-26" dirty="0">
                <a:latin typeface="Calibri"/>
                <a:cs typeface="Calibri"/>
              </a:rPr>
              <a:t> </a:t>
            </a:r>
            <a:r>
              <a:rPr sz="1800" spc="-19" dirty="0">
                <a:latin typeface="Calibri"/>
                <a:cs typeface="Calibri"/>
              </a:rPr>
              <a:t>and</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a</a:t>
            </a:r>
            <a:r>
              <a:rPr sz="1800" spc="-19" dirty="0">
                <a:latin typeface="Calibri"/>
                <a:cs typeface="Calibri"/>
              </a:rPr>
              <a:t> </a:t>
            </a:r>
            <a:r>
              <a:rPr sz="1800" dirty="0">
                <a:latin typeface="Calibri"/>
                <a:cs typeface="Calibri"/>
              </a:rPr>
              <a:t>collection</a:t>
            </a:r>
            <a:r>
              <a:rPr sz="1800" spc="-38" dirty="0">
                <a:latin typeface="Calibri"/>
                <a:cs typeface="Calibri"/>
              </a:rPr>
              <a:t> </a:t>
            </a:r>
            <a:r>
              <a:rPr sz="1800" dirty="0">
                <a:latin typeface="Calibri"/>
                <a:cs typeface="Calibri"/>
              </a:rPr>
              <a:t>of</a:t>
            </a:r>
            <a:r>
              <a:rPr sz="1800" spc="-19" dirty="0">
                <a:latin typeface="Calibri"/>
                <a:cs typeface="Calibri"/>
              </a:rPr>
              <a:t> </a:t>
            </a:r>
            <a:r>
              <a:rPr sz="1800" spc="-8" dirty="0">
                <a:latin typeface="Calibri"/>
                <a:cs typeface="Calibri"/>
              </a:rPr>
              <a:t>permissions</a:t>
            </a:r>
            <a:endParaRPr sz="1800">
              <a:latin typeface="Calibri"/>
              <a:cs typeface="Calibri"/>
            </a:endParaRPr>
          </a:p>
          <a:p>
            <a:pPr marL="180022" indent="-170497">
              <a:spcBef>
                <a:spcPts val="472"/>
              </a:spcBef>
              <a:buFont typeface="Arial"/>
              <a:buChar char="•"/>
              <a:tabLst>
                <a:tab pos="180022" algn="l"/>
              </a:tabLst>
            </a:pPr>
            <a:r>
              <a:rPr sz="2100" dirty="0">
                <a:latin typeface="Calibri"/>
                <a:cs typeface="Calibri"/>
              </a:rPr>
              <a:t>These</a:t>
            </a:r>
            <a:r>
              <a:rPr sz="2100" spc="-15" dirty="0">
                <a:latin typeface="Calibri"/>
                <a:cs typeface="Calibri"/>
              </a:rPr>
              <a:t> </a:t>
            </a:r>
            <a:r>
              <a:rPr sz="2100" dirty="0">
                <a:latin typeface="Calibri"/>
                <a:cs typeface="Calibri"/>
              </a:rPr>
              <a:t>collections</a:t>
            </a:r>
            <a:r>
              <a:rPr sz="2100" spc="4" dirty="0">
                <a:latin typeface="Calibri"/>
                <a:cs typeface="Calibri"/>
              </a:rPr>
              <a:t> </a:t>
            </a:r>
            <a:r>
              <a:rPr sz="2100" dirty="0">
                <a:latin typeface="Calibri"/>
                <a:cs typeface="Calibri"/>
              </a:rPr>
              <a:t>will</a:t>
            </a:r>
            <a:r>
              <a:rPr sz="2100" spc="-11" dirty="0">
                <a:latin typeface="Calibri"/>
                <a:cs typeface="Calibri"/>
              </a:rPr>
              <a:t> </a:t>
            </a:r>
            <a:r>
              <a:rPr sz="2100" dirty="0">
                <a:latin typeface="Calibri"/>
                <a:cs typeface="Calibri"/>
              </a:rPr>
              <a:t>vary</a:t>
            </a:r>
            <a:r>
              <a:rPr sz="2100" spc="-11" dirty="0">
                <a:latin typeface="Calibri"/>
                <a:cs typeface="Calibri"/>
              </a:rPr>
              <a:t> </a:t>
            </a:r>
            <a:r>
              <a:rPr sz="2100" dirty="0">
                <a:latin typeface="Calibri"/>
                <a:cs typeface="Calibri"/>
              </a:rPr>
              <a:t>over</a:t>
            </a:r>
            <a:r>
              <a:rPr sz="2100" spc="-23" dirty="0">
                <a:latin typeface="Calibri"/>
                <a:cs typeface="Calibri"/>
              </a:rPr>
              <a:t> </a:t>
            </a:r>
            <a:r>
              <a:rPr sz="2100" spc="-15" dirty="0">
                <a:latin typeface="Calibri"/>
                <a:cs typeface="Calibri"/>
              </a:rPr>
              <a:t>time</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A</a:t>
            </a:r>
            <a:r>
              <a:rPr sz="2100" spc="-23" dirty="0">
                <a:latin typeface="Calibri"/>
                <a:cs typeface="Calibri"/>
              </a:rPr>
              <a:t> </a:t>
            </a:r>
            <a:r>
              <a:rPr sz="2100" dirty="0">
                <a:latin typeface="Calibri"/>
                <a:cs typeface="Calibri"/>
              </a:rPr>
              <a:t>user</a:t>
            </a:r>
            <a:r>
              <a:rPr sz="2100" spc="-23" dirty="0">
                <a:latin typeface="Calibri"/>
                <a:cs typeface="Calibri"/>
              </a:rPr>
              <a:t> </a:t>
            </a:r>
            <a:r>
              <a:rPr sz="2100" dirty="0">
                <a:latin typeface="Calibri"/>
                <a:cs typeface="Calibri"/>
              </a:rPr>
              <a:t>can</a:t>
            </a:r>
            <a:r>
              <a:rPr sz="2100" spc="-26" dirty="0">
                <a:latin typeface="Calibri"/>
                <a:cs typeface="Calibri"/>
              </a:rPr>
              <a:t> </a:t>
            </a:r>
            <a:r>
              <a:rPr sz="2100" dirty="0">
                <a:latin typeface="Calibri"/>
                <a:cs typeface="Calibri"/>
              </a:rPr>
              <a:t>be</a:t>
            </a:r>
            <a:r>
              <a:rPr sz="2100" spc="-26"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member</a:t>
            </a:r>
            <a:r>
              <a:rPr sz="2100" spc="-34" dirty="0">
                <a:latin typeface="Calibri"/>
                <a:cs typeface="Calibri"/>
              </a:rPr>
              <a:t> </a:t>
            </a:r>
            <a:r>
              <a:rPr sz="2100" dirty="0">
                <a:latin typeface="Calibri"/>
                <a:cs typeface="Calibri"/>
              </a:rPr>
              <a:t>of</a:t>
            </a:r>
            <a:r>
              <a:rPr sz="2100" spc="-30" dirty="0">
                <a:latin typeface="Calibri"/>
                <a:cs typeface="Calibri"/>
              </a:rPr>
              <a:t> </a:t>
            </a:r>
            <a:r>
              <a:rPr sz="2100" dirty="0">
                <a:latin typeface="Calibri"/>
                <a:cs typeface="Calibri"/>
              </a:rPr>
              <a:t>many</a:t>
            </a:r>
            <a:r>
              <a:rPr sz="2100" spc="-26" dirty="0">
                <a:latin typeface="Calibri"/>
                <a:cs typeface="Calibri"/>
              </a:rPr>
              <a:t> </a:t>
            </a:r>
            <a:r>
              <a:rPr sz="2100" spc="-8" dirty="0">
                <a:latin typeface="Calibri"/>
                <a:cs typeface="Calibri"/>
              </a:rPr>
              <a:t>roles</a:t>
            </a:r>
            <a:endParaRPr sz="210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Each</a:t>
            </a:r>
            <a:r>
              <a:rPr sz="2100" spc="-30" dirty="0">
                <a:latin typeface="Calibri"/>
                <a:cs typeface="Calibri"/>
              </a:rPr>
              <a:t> </a:t>
            </a:r>
            <a:r>
              <a:rPr sz="2100" dirty="0">
                <a:latin typeface="Calibri"/>
                <a:cs typeface="Calibri"/>
              </a:rPr>
              <a:t>role</a:t>
            </a:r>
            <a:r>
              <a:rPr sz="2100" spc="-34" dirty="0">
                <a:latin typeface="Calibri"/>
                <a:cs typeface="Calibri"/>
              </a:rPr>
              <a:t> </a:t>
            </a:r>
            <a:r>
              <a:rPr sz="2100" dirty="0">
                <a:latin typeface="Calibri"/>
                <a:cs typeface="Calibri"/>
              </a:rPr>
              <a:t>can</a:t>
            </a:r>
            <a:r>
              <a:rPr sz="2100" spc="-19" dirty="0">
                <a:latin typeface="Calibri"/>
                <a:cs typeface="Calibri"/>
              </a:rPr>
              <a:t> </a:t>
            </a:r>
            <a:r>
              <a:rPr sz="2100" dirty="0">
                <a:latin typeface="Calibri"/>
                <a:cs typeface="Calibri"/>
              </a:rPr>
              <a:t>have</a:t>
            </a:r>
            <a:r>
              <a:rPr sz="2100" spc="-30" dirty="0">
                <a:latin typeface="Calibri"/>
                <a:cs typeface="Calibri"/>
              </a:rPr>
              <a:t> </a:t>
            </a:r>
            <a:r>
              <a:rPr sz="2100" dirty="0">
                <a:latin typeface="Calibri"/>
                <a:cs typeface="Calibri"/>
              </a:rPr>
              <a:t>many</a:t>
            </a:r>
            <a:r>
              <a:rPr sz="2100" spc="-23" dirty="0">
                <a:latin typeface="Calibri"/>
                <a:cs typeface="Calibri"/>
              </a:rPr>
              <a:t> </a:t>
            </a:r>
            <a:r>
              <a:rPr sz="2100" dirty="0">
                <a:latin typeface="Calibri"/>
                <a:cs typeface="Calibri"/>
              </a:rPr>
              <a:t>users</a:t>
            </a:r>
            <a:r>
              <a:rPr sz="2100" spc="-11" dirty="0">
                <a:latin typeface="Calibri"/>
                <a:cs typeface="Calibri"/>
              </a:rPr>
              <a:t> </a:t>
            </a:r>
            <a:r>
              <a:rPr sz="2100" dirty="0">
                <a:latin typeface="Calibri"/>
                <a:cs typeface="Calibri"/>
              </a:rPr>
              <a:t>as</a:t>
            </a:r>
            <a:r>
              <a:rPr sz="2100" spc="-15" dirty="0">
                <a:latin typeface="Calibri"/>
                <a:cs typeface="Calibri"/>
              </a:rPr>
              <a:t> </a:t>
            </a:r>
            <a:r>
              <a:rPr sz="2100" dirty="0">
                <a:latin typeface="Calibri"/>
                <a:cs typeface="Calibri"/>
              </a:rPr>
              <a:t>Each</a:t>
            </a:r>
            <a:r>
              <a:rPr sz="2100" spc="-30" dirty="0">
                <a:latin typeface="Calibri"/>
                <a:cs typeface="Calibri"/>
              </a:rPr>
              <a:t> </a:t>
            </a:r>
            <a:r>
              <a:rPr sz="2100" dirty="0">
                <a:latin typeface="Calibri"/>
                <a:cs typeface="Calibri"/>
              </a:rPr>
              <a:t>role</a:t>
            </a:r>
            <a:r>
              <a:rPr sz="2100" spc="-34" dirty="0">
                <a:latin typeface="Calibri"/>
                <a:cs typeface="Calibri"/>
              </a:rPr>
              <a:t> </a:t>
            </a:r>
            <a:r>
              <a:rPr sz="2100" dirty="0">
                <a:latin typeface="Calibri"/>
                <a:cs typeface="Calibri"/>
              </a:rPr>
              <a:t>can</a:t>
            </a:r>
            <a:r>
              <a:rPr sz="2100" spc="-30" dirty="0">
                <a:latin typeface="Calibri"/>
                <a:cs typeface="Calibri"/>
              </a:rPr>
              <a:t> </a:t>
            </a:r>
            <a:r>
              <a:rPr sz="2100" dirty="0">
                <a:latin typeface="Calibri"/>
                <a:cs typeface="Calibri"/>
              </a:rPr>
              <a:t>have</a:t>
            </a:r>
            <a:r>
              <a:rPr sz="2100" spc="-26" dirty="0">
                <a:latin typeface="Calibri"/>
                <a:cs typeface="Calibri"/>
              </a:rPr>
              <a:t> </a:t>
            </a:r>
            <a:r>
              <a:rPr sz="2100" dirty="0">
                <a:latin typeface="Calibri"/>
                <a:cs typeface="Calibri"/>
              </a:rPr>
              <a:t>many</a:t>
            </a:r>
            <a:r>
              <a:rPr sz="2100" spc="-19" dirty="0">
                <a:latin typeface="Calibri"/>
                <a:cs typeface="Calibri"/>
              </a:rPr>
              <a:t> </a:t>
            </a:r>
            <a:r>
              <a:rPr sz="2100" dirty="0">
                <a:latin typeface="Calibri"/>
                <a:cs typeface="Calibri"/>
              </a:rPr>
              <a:t>users</a:t>
            </a:r>
            <a:r>
              <a:rPr sz="2100" spc="-11" dirty="0">
                <a:latin typeface="Calibri"/>
                <a:cs typeface="Calibri"/>
              </a:rPr>
              <a:t> </a:t>
            </a:r>
            <a:r>
              <a:rPr sz="2100" spc="-19" dirty="0">
                <a:latin typeface="Calibri"/>
                <a:cs typeface="Calibri"/>
              </a:rPr>
              <a:t>as 	</a:t>
            </a:r>
            <a:r>
              <a:rPr sz="2100" spc="-8" dirty="0">
                <a:latin typeface="Calibri"/>
                <a:cs typeface="Calibri"/>
              </a:rPr>
              <a:t>members</a:t>
            </a:r>
            <a:endParaRPr sz="21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RBAC</a:t>
            </a:r>
            <a:r>
              <a:rPr spc="-11" dirty="0"/>
              <a:t> </a:t>
            </a:r>
            <a:r>
              <a:rPr spc="-8" dirty="0"/>
              <a:t>Shortcomings</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47</a:t>
            </a:fld>
            <a:endParaRPr spc="-19" dirty="0"/>
          </a:p>
        </p:txBody>
      </p:sp>
      <p:sp>
        <p:nvSpPr>
          <p:cNvPr id="3" name="object 3"/>
          <p:cNvSpPr txBox="1"/>
          <p:nvPr/>
        </p:nvSpPr>
        <p:spPr>
          <a:xfrm>
            <a:off x="687704" y="1280131"/>
            <a:ext cx="6954203" cy="15595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Role</a:t>
            </a:r>
            <a:r>
              <a:rPr sz="2100" spc="-34" dirty="0">
                <a:latin typeface="Calibri"/>
                <a:cs typeface="Calibri"/>
              </a:rPr>
              <a:t> </a:t>
            </a:r>
            <a:r>
              <a:rPr sz="2100" dirty="0">
                <a:latin typeface="Calibri"/>
                <a:cs typeface="Calibri"/>
              </a:rPr>
              <a:t>granularity</a:t>
            </a:r>
            <a:r>
              <a:rPr sz="2100" spc="-30" dirty="0">
                <a:latin typeface="Calibri"/>
                <a:cs typeface="Calibri"/>
              </a:rPr>
              <a:t> </a:t>
            </a:r>
            <a:r>
              <a:rPr sz="2100" dirty="0">
                <a:latin typeface="Calibri"/>
                <a:cs typeface="Calibri"/>
              </a:rPr>
              <a:t>is</a:t>
            </a:r>
            <a:r>
              <a:rPr sz="2100" spc="-26" dirty="0">
                <a:latin typeface="Calibri"/>
                <a:cs typeface="Calibri"/>
              </a:rPr>
              <a:t> </a:t>
            </a:r>
            <a:r>
              <a:rPr sz="2100" dirty="0">
                <a:latin typeface="Calibri"/>
                <a:cs typeface="Calibri"/>
              </a:rPr>
              <a:t>not</a:t>
            </a:r>
            <a:r>
              <a:rPr sz="2100" spc="-26" dirty="0">
                <a:latin typeface="Calibri"/>
                <a:cs typeface="Calibri"/>
              </a:rPr>
              <a:t> </a:t>
            </a:r>
            <a:r>
              <a:rPr sz="2100" dirty="0">
                <a:latin typeface="Calibri"/>
                <a:cs typeface="Calibri"/>
              </a:rPr>
              <a:t>adequate</a:t>
            </a:r>
            <a:r>
              <a:rPr sz="2100" spc="-26" dirty="0">
                <a:latin typeface="Calibri"/>
                <a:cs typeface="Calibri"/>
              </a:rPr>
              <a:t> </a:t>
            </a:r>
            <a:r>
              <a:rPr sz="2100" dirty="0">
                <a:latin typeface="Calibri"/>
                <a:cs typeface="Calibri"/>
              </a:rPr>
              <a:t>leading</a:t>
            </a:r>
            <a:r>
              <a:rPr sz="2100" spc="-34" dirty="0">
                <a:latin typeface="Calibri"/>
                <a:cs typeface="Calibri"/>
              </a:rPr>
              <a:t> </a:t>
            </a:r>
            <a:r>
              <a:rPr sz="2100" dirty="0">
                <a:latin typeface="Calibri"/>
                <a:cs typeface="Calibri"/>
              </a:rPr>
              <a:t>to</a:t>
            </a:r>
            <a:r>
              <a:rPr sz="2100" spc="-38" dirty="0">
                <a:latin typeface="Calibri"/>
                <a:cs typeface="Calibri"/>
              </a:rPr>
              <a:t> </a:t>
            </a:r>
            <a:r>
              <a:rPr sz="2100" dirty="0">
                <a:latin typeface="Calibri"/>
                <a:cs typeface="Calibri"/>
              </a:rPr>
              <a:t>role</a:t>
            </a:r>
            <a:r>
              <a:rPr sz="2100" spc="-38" dirty="0">
                <a:latin typeface="Calibri"/>
                <a:cs typeface="Calibri"/>
              </a:rPr>
              <a:t> </a:t>
            </a:r>
            <a:r>
              <a:rPr sz="2100" spc="-8" dirty="0">
                <a:latin typeface="Calibri"/>
                <a:cs typeface="Calibri"/>
              </a:rPr>
              <a:t>explosion</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Role</a:t>
            </a:r>
            <a:r>
              <a:rPr sz="2100" spc="-38" dirty="0">
                <a:latin typeface="Calibri"/>
                <a:cs typeface="Calibri"/>
              </a:rPr>
              <a:t> </a:t>
            </a:r>
            <a:r>
              <a:rPr sz="2100" dirty="0">
                <a:latin typeface="Calibri"/>
                <a:cs typeface="Calibri"/>
              </a:rPr>
              <a:t>design</a:t>
            </a:r>
            <a:r>
              <a:rPr sz="2100" spc="-34" dirty="0">
                <a:latin typeface="Calibri"/>
                <a:cs typeface="Calibri"/>
              </a:rPr>
              <a:t> </a:t>
            </a:r>
            <a:r>
              <a:rPr sz="2100" dirty="0">
                <a:latin typeface="Calibri"/>
                <a:cs typeface="Calibri"/>
              </a:rPr>
              <a:t>and</a:t>
            </a:r>
            <a:r>
              <a:rPr sz="2100" spc="-34" dirty="0">
                <a:latin typeface="Calibri"/>
                <a:cs typeface="Calibri"/>
              </a:rPr>
              <a:t> </a:t>
            </a:r>
            <a:r>
              <a:rPr sz="2100" dirty="0">
                <a:latin typeface="Calibri"/>
                <a:cs typeface="Calibri"/>
              </a:rPr>
              <a:t>engineering</a:t>
            </a:r>
            <a:r>
              <a:rPr sz="2100" spc="-30" dirty="0">
                <a:latin typeface="Calibri"/>
                <a:cs typeface="Calibri"/>
              </a:rPr>
              <a:t> </a:t>
            </a:r>
            <a:r>
              <a:rPr sz="2100" dirty="0">
                <a:latin typeface="Calibri"/>
                <a:cs typeface="Calibri"/>
              </a:rPr>
              <a:t>is</a:t>
            </a:r>
            <a:r>
              <a:rPr sz="2100" spc="-41" dirty="0">
                <a:latin typeface="Calibri"/>
                <a:cs typeface="Calibri"/>
              </a:rPr>
              <a:t> </a:t>
            </a:r>
            <a:r>
              <a:rPr sz="2100" dirty="0">
                <a:latin typeface="Calibri"/>
                <a:cs typeface="Calibri"/>
              </a:rPr>
              <a:t>difficult</a:t>
            </a:r>
            <a:r>
              <a:rPr sz="2100" spc="-26" dirty="0">
                <a:latin typeface="Calibri"/>
                <a:cs typeface="Calibri"/>
              </a:rPr>
              <a:t> </a:t>
            </a:r>
            <a:r>
              <a:rPr sz="2100" dirty="0">
                <a:latin typeface="Calibri"/>
                <a:cs typeface="Calibri"/>
              </a:rPr>
              <a:t>and</a:t>
            </a:r>
            <a:r>
              <a:rPr sz="2100" spc="-34" dirty="0">
                <a:latin typeface="Calibri"/>
                <a:cs typeface="Calibri"/>
              </a:rPr>
              <a:t> </a:t>
            </a:r>
            <a:r>
              <a:rPr sz="2100" spc="-8" dirty="0">
                <a:latin typeface="Calibri"/>
                <a:cs typeface="Calibri"/>
              </a:rPr>
              <a:t>expensive</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Assignment</a:t>
            </a:r>
            <a:r>
              <a:rPr sz="2100" spc="-23" dirty="0">
                <a:latin typeface="Calibri"/>
                <a:cs typeface="Calibri"/>
              </a:rPr>
              <a:t> </a:t>
            </a:r>
            <a:r>
              <a:rPr sz="2100" dirty="0">
                <a:latin typeface="Calibri"/>
                <a:cs typeface="Calibri"/>
              </a:rPr>
              <a:t>of</a:t>
            </a:r>
            <a:r>
              <a:rPr sz="2100" spc="-38" dirty="0">
                <a:latin typeface="Calibri"/>
                <a:cs typeface="Calibri"/>
              </a:rPr>
              <a:t> </a:t>
            </a:r>
            <a:r>
              <a:rPr sz="2100" spc="-8" dirty="0">
                <a:latin typeface="Calibri"/>
                <a:cs typeface="Calibri"/>
              </a:rPr>
              <a:t>users/permissions</a:t>
            </a:r>
            <a:r>
              <a:rPr sz="2100" spc="8" dirty="0">
                <a:latin typeface="Calibri"/>
                <a:cs typeface="Calibri"/>
              </a:rPr>
              <a:t> </a:t>
            </a:r>
            <a:r>
              <a:rPr sz="2100" dirty="0">
                <a:latin typeface="Calibri"/>
                <a:cs typeface="Calibri"/>
              </a:rPr>
              <a:t>to</a:t>
            </a:r>
            <a:r>
              <a:rPr sz="2100" spc="-41" dirty="0">
                <a:latin typeface="Calibri"/>
                <a:cs typeface="Calibri"/>
              </a:rPr>
              <a:t> </a:t>
            </a:r>
            <a:r>
              <a:rPr sz="2100" dirty="0">
                <a:latin typeface="Calibri"/>
                <a:cs typeface="Calibri"/>
              </a:rPr>
              <a:t>roles</a:t>
            </a:r>
            <a:r>
              <a:rPr sz="2100" spc="-38" dirty="0">
                <a:latin typeface="Calibri"/>
                <a:cs typeface="Calibri"/>
              </a:rPr>
              <a:t> </a:t>
            </a:r>
            <a:r>
              <a:rPr sz="2100" dirty="0">
                <a:latin typeface="Calibri"/>
                <a:cs typeface="Calibri"/>
              </a:rPr>
              <a:t>is</a:t>
            </a:r>
            <a:r>
              <a:rPr sz="2100" spc="-41" dirty="0">
                <a:latin typeface="Calibri"/>
                <a:cs typeface="Calibri"/>
              </a:rPr>
              <a:t> </a:t>
            </a:r>
            <a:r>
              <a:rPr sz="2100" spc="-8" dirty="0">
                <a:latin typeface="Calibri"/>
                <a:cs typeface="Calibri"/>
              </a:rPr>
              <a:t>cumbersome</a:t>
            </a:r>
            <a:endParaRPr sz="2100">
              <a:latin typeface="Calibri"/>
              <a:cs typeface="Calibri"/>
            </a:endParaRPr>
          </a:p>
          <a:p>
            <a:pPr marL="180022" indent="-170497">
              <a:spcBef>
                <a:spcPts val="499"/>
              </a:spcBef>
              <a:buFont typeface="Arial"/>
              <a:buChar char="•"/>
              <a:tabLst>
                <a:tab pos="180022" algn="l"/>
              </a:tabLst>
            </a:pPr>
            <a:r>
              <a:rPr sz="2100" dirty="0">
                <a:latin typeface="Calibri"/>
                <a:cs typeface="Calibri"/>
              </a:rPr>
              <a:t>Adjustment</a:t>
            </a:r>
            <a:r>
              <a:rPr sz="2100" spc="-8" dirty="0">
                <a:latin typeface="Calibri"/>
                <a:cs typeface="Calibri"/>
              </a:rPr>
              <a:t> </a:t>
            </a:r>
            <a:r>
              <a:rPr sz="2100" dirty="0">
                <a:latin typeface="Calibri"/>
                <a:cs typeface="Calibri"/>
              </a:rPr>
              <a:t>based</a:t>
            </a:r>
            <a:r>
              <a:rPr sz="2100" spc="-45" dirty="0">
                <a:latin typeface="Calibri"/>
                <a:cs typeface="Calibri"/>
              </a:rPr>
              <a:t> </a:t>
            </a:r>
            <a:r>
              <a:rPr sz="2100" dirty="0">
                <a:latin typeface="Calibri"/>
                <a:cs typeface="Calibri"/>
              </a:rPr>
              <a:t>on</a:t>
            </a:r>
            <a:r>
              <a:rPr sz="2100" spc="-45" dirty="0">
                <a:latin typeface="Calibri"/>
                <a:cs typeface="Calibri"/>
              </a:rPr>
              <a:t> </a:t>
            </a:r>
            <a:r>
              <a:rPr sz="2100" dirty="0">
                <a:latin typeface="Calibri"/>
                <a:cs typeface="Calibri"/>
              </a:rPr>
              <a:t>local/global</a:t>
            </a:r>
            <a:r>
              <a:rPr sz="2100" spc="-53" dirty="0">
                <a:latin typeface="Calibri"/>
                <a:cs typeface="Calibri"/>
              </a:rPr>
              <a:t> </a:t>
            </a:r>
            <a:r>
              <a:rPr sz="2100" dirty="0">
                <a:latin typeface="Calibri"/>
                <a:cs typeface="Calibri"/>
              </a:rPr>
              <a:t>situational</a:t>
            </a:r>
            <a:r>
              <a:rPr sz="2100" spc="-26" dirty="0">
                <a:latin typeface="Calibri"/>
                <a:cs typeface="Calibri"/>
              </a:rPr>
              <a:t> </a:t>
            </a:r>
            <a:r>
              <a:rPr sz="2100" dirty="0">
                <a:latin typeface="Calibri"/>
                <a:cs typeface="Calibri"/>
              </a:rPr>
              <a:t>factors</a:t>
            </a:r>
            <a:r>
              <a:rPr sz="2100" spc="-53" dirty="0">
                <a:latin typeface="Calibri"/>
                <a:cs typeface="Calibri"/>
              </a:rPr>
              <a:t> </a:t>
            </a:r>
            <a:r>
              <a:rPr sz="2100" dirty="0">
                <a:latin typeface="Calibri"/>
                <a:cs typeface="Calibri"/>
              </a:rPr>
              <a:t>is</a:t>
            </a:r>
            <a:r>
              <a:rPr sz="2100" spc="-45" dirty="0">
                <a:latin typeface="Calibri"/>
                <a:cs typeface="Calibri"/>
              </a:rPr>
              <a:t> </a:t>
            </a:r>
            <a:r>
              <a:rPr sz="2100" spc="-8" dirty="0">
                <a:latin typeface="Calibri"/>
                <a:cs typeface="Calibri"/>
              </a:rPr>
              <a:t>difficult</a:t>
            </a:r>
            <a:endParaRPr sz="21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33" y="2656199"/>
            <a:ext cx="5096351" cy="714939"/>
          </a:xfrm>
          <a:prstGeom prst="rect">
            <a:avLst/>
          </a:prstGeom>
        </p:spPr>
        <p:txBody>
          <a:bodyPr spcFirstLastPara="1" vert="horz" wrap="square" lIns="0" tIns="9525" rIns="0" bIns="0" rtlCol="0" anchor="t" anchorCtr="0">
            <a:spAutoFit/>
          </a:bodyPr>
          <a:lstStyle/>
          <a:p>
            <a:pPr marL="9525">
              <a:spcBef>
                <a:spcPts val="75"/>
              </a:spcBef>
            </a:pPr>
            <a:r>
              <a:rPr sz="4500" dirty="0"/>
              <a:t>Future</a:t>
            </a:r>
            <a:r>
              <a:rPr sz="4500" spc="-45" dirty="0"/>
              <a:t> </a:t>
            </a:r>
            <a:r>
              <a:rPr sz="4500" dirty="0"/>
              <a:t>Access</a:t>
            </a:r>
            <a:r>
              <a:rPr sz="4500" spc="-26" dirty="0"/>
              <a:t> </a:t>
            </a:r>
            <a:r>
              <a:rPr sz="4500" spc="-8" dirty="0"/>
              <a:t>Control</a:t>
            </a:r>
            <a:endParaRPr sz="4500"/>
          </a:p>
        </p:txBody>
      </p:sp>
      <p:sp>
        <p:nvSpPr>
          <p:cNvPr id="4" name="object 4"/>
          <p:cNvSpPr txBox="1">
            <a:spLocks noGrp="1"/>
          </p:cNvSpPr>
          <p:nvPr>
            <p:ph type="sldNum" sz="quarter" idx="7"/>
          </p:nvPr>
        </p:nvSpPr>
        <p:spPr>
          <a:xfrm>
            <a:off x="6226064" y="3571323"/>
            <a:ext cx="137517" cy="230832"/>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48</a:t>
            </a:fld>
            <a:endParaRPr spc="-19"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8089754" cy="530754"/>
          </a:xfrm>
          <a:prstGeom prst="rect">
            <a:avLst/>
          </a:prstGeom>
        </p:spPr>
        <p:txBody>
          <a:bodyPr spcFirstLastPara="1" vert="horz" wrap="square" lIns="0" tIns="10001" rIns="0" bIns="0" rtlCol="0" anchor="t" anchorCtr="0">
            <a:spAutoFit/>
          </a:bodyPr>
          <a:lstStyle/>
          <a:p>
            <a:pPr marL="9525">
              <a:spcBef>
                <a:spcPts val="79"/>
              </a:spcBef>
            </a:pPr>
            <a:r>
              <a:rPr spc="-15" dirty="0"/>
              <a:t>Attribute-</a:t>
            </a:r>
            <a:r>
              <a:rPr dirty="0"/>
              <a:t>Based</a:t>
            </a:r>
            <a:r>
              <a:rPr spc="-38" dirty="0"/>
              <a:t> </a:t>
            </a:r>
            <a:r>
              <a:rPr dirty="0"/>
              <a:t>Access</a:t>
            </a:r>
            <a:r>
              <a:rPr spc="-23" dirty="0"/>
              <a:t> </a:t>
            </a:r>
            <a:r>
              <a:rPr dirty="0"/>
              <a:t>Control</a:t>
            </a:r>
            <a:r>
              <a:rPr spc="-26" dirty="0"/>
              <a:t> </a:t>
            </a:r>
            <a:r>
              <a:rPr spc="-8" dirty="0"/>
              <a:t>(ABAC)</a:t>
            </a:r>
          </a:p>
        </p:txBody>
      </p:sp>
      <p:sp>
        <p:nvSpPr>
          <p:cNvPr id="3" name="object 3"/>
          <p:cNvSpPr txBox="1"/>
          <p:nvPr/>
        </p:nvSpPr>
        <p:spPr>
          <a:xfrm>
            <a:off x="687705" y="1324318"/>
            <a:ext cx="5292566" cy="3271954"/>
          </a:xfrm>
          <a:prstGeom prst="rect">
            <a:avLst/>
          </a:prstGeom>
        </p:spPr>
        <p:txBody>
          <a:bodyPr vert="horz" wrap="square" lIns="0" tIns="10001" rIns="0" bIns="0" rtlCol="0">
            <a:spAutoFit/>
          </a:bodyPr>
          <a:lstStyle/>
          <a:p>
            <a:pPr marL="180975" indent="-171450">
              <a:lnSpc>
                <a:spcPts val="2336"/>
              </a:lnSpc>
              <a:spcBef>
                <a:spcPts val="79"/>
              </a:spcBef>
              <a:buFont typeface="Arial"/>
              <a:buChar char="•"/>
              <a:tabLst>
                <a:tab pos="180975" algn="l"/>
              </a:tabLst>
            </a:pPr>
            <a:r>
              <a:rPr sz="1950" dirty="0">
                <a:latin typeface="Calibri"/>
                <a:cs typeface="Calibri"/>
              </a:rPr>
              <a:t>Attributes</a:t>
            </a:r>
            <a:r>
              <a:rPr sz="1950" spc="-45" dirty="0">
                <a:latin typeface="Calibri"/>
                <a:cs typeface="Calibri"/>
              </a:rPr>
              <a:t> </a:t>
            </a:r>
            <a:r>
              <a:rPr sz="1950" dirty="0">
                <a:latin typeface="Calibri"/>
                <a:cs typeface="Calibri"/>
              </a:rPr>
              <a:t>are</a:t>
            </a:r>
            <a:r>
              <a:rPr sz="1950" spc="-8" dirty="0">
                <a:latin typeface="Calibri"/>
                <a:cs typeface="Calibri"/>
              </a:rPr>
              <a:t> </a:t>
            </a:r>
            <a:r>
              <a:rPr sz="1950" dirty="0">
                <a:latin typeface="Calibri"/>
                <a:cs typeface="Calibri"/>
              </a:rPr>
              <a:t>name:value</a:t>
            </a:r>
            <a:r>
              <a:rPr sz="1950" spc="-30" dirty="0">
                <a:latin typeface="Calibri"/>
                <a:cs typeface="Calibri"/>
              </a:rPr>
              <a:t> </a:t>
            </a:r>
            <a:r>
              <a:rPr sz="1950" spc="-8" dirty="0">
                <a:latin typeface="Calibri"/>
                <a:cs typeface="Calibri"/>
              </a:rPr>
              <a:t>pairs</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possibly</a:t>
            </a:r>
            <a:r>
              <a:rPr sz="1650" spc="-34" dirty="0">
                <a:latin typeface="Calibri"/>
                <a:cs typeface="Calibri"/>
              </a:rPr>
              <a:t> </a:t>
            </a:r>
            <a:r>
              <a:rPr sz="1650" spc="-8" dirty="0">
                <a:latin typeface="Calibri"/>
                <a:cs typeface="Calibri"/>
              </a:rPr>
              <a:t>chained</a:t>
            </a:r>
            <a:endParaRPr sz="1650">
              <a:latin typeface="Calibri"/>
              <a:cs typeface="Calibri"/>
            </a:endParaRPr>
          </a:p>
          <a:p>
            <a:pPr marL="523875" lvl="1" indent="-171450">
              <a:lnSpc>
                <a:spcPts val="1965"/>
              </a:lnSpc>
              <a:buFont typeface="Arial"/>
              <a:buChar char="•"/>
              <a:tabLst>
                <a:tab pos="523875" algn="l"/>
              </a:tabLst>
            </a:pPr>
            <a:r>
              <a:rPr sz="1650" dirty="0">
                <a:latin typeface="Calibri"/>
                <a:cs typeface="Calibri"/>
              </a:rPr>
              <a:t>values</a:t>
            </a:r>
            <a:r>
              <a:rPr sz="1650" spc="-45" dirty="0">
                <a:latin typeface="Calibri"/>
                <a:cs typeface="Calibri"/>
              </a:rPr>
              <a:t> </a:t>
            </a:r>
            <a:r>
              <a:rPr sz="1650" dirty="0">
                <a:latin typeface="Calibri"/>
                <a:cs typeface="Calibri"/>
              </a:rPr>
              <a:t>can</a:t>
            </a:r>
            <a:r>
              <a:rPr sz="1650" spc="-30" dirty="0">
                <a:latin typeface="Calibri"/>
                <a:cs typeface="Calibri"/>
              </a:rPr>
              <a:t> </a:t>
            </a:r>
            <a:r>
              <a:rPr sz="1650" dirty="0">
                <a:latin typeface="Calibri"/>
                <a:cs typeface="Calibri"/>
              </a:rPr>
              <a:t>be</a:t>
            </a:r>
            <a:r>
              <a:rPr sz="1650" spc="-26" dirty="0">
                <a:latin typeface="Calibri"/>
                <a:cs typeface="Calibri"/>
              </a:rPr>
              <a:t> </a:t>
            </a:r>
            <a:r>
              <a:rPr sz="1650" dirty="0">
                <a:latin typeface="Calibri"/>
                <a:cs typeface="Calibri"/>
              </a:rPr>
              <a:t>complex</a:t>
            </a:r>
            <a:r>
              <a:rPr sz="1650" spc="-26" dirty="0">
                <a:latin typeface="Calibri"/>
                <a:cs typeface="Calibri"/>
              </a:rPr>
              <a:t> </a:t>
            </a:r>
            <a:r>
              <a:rPr sz="1650" dirty="0">
                <a:latin typeface="Calibri"/>
                <a:cs typeface="Calibri"/>
              </a:rPr>
              <a:t>data</a:t>
            </a:r>
            <a:r>
              <a:rPr sz="1650" spc="-30" dirty="0">
                <a:latin typeface="Calibri"/>
                <a:cs typeface="Calibri"/>
              </a:rPr>
              <a:t> </a:t>
            </a:r>
            <a:r>
              <a:rPr sz="1650" spc="-8" dirty="0">
                <a:latin typeface="Calibri"/>
                <a:cs typeface="Calibri"/>
              </a:rPr>
              <a:t>structures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Associated</a:t>
            </a:r>
            <a:r>
              <a:rPr sz="1950" spc="-56" dirty="0">
                <a:latin typeface="Calibri"/>
                <a:cs typeface="Calibri"/>
              </a:rPr>
              <a:t> </a:t>
            </a:r>
            <a:r>
              <a:rPr sz="1950" spc="-15" dirty="0">
                <a:latin typeface="Calibri"/>
                <a:cs typeface="Calibri"/>
              </a:rPr>
              <a:t>with</a:t>
            </a:r>
            <a:endParaRPr sz="19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users</a:t>
            </a:r>
            <a:endParaRPr sz="1650">
              <a:latin typeface="Calibri"/>
              <a:cs typeface="Calibri"/>
            </a:endParaRPr>
          </a:p>
          <a:p>
            <a:pPr marL="523875" lvl="1" indent="-171450">
              <a:lnSpc>
                <a:spcPts val="1961"/>
              </a:lnSpc>
              <a:buFont typeface="Arial"/>
              <a:buChar char="•"/>
              <a:tabLst>
                <a:tab pos="523875" algn="l"/>
              </a:tabLst>
            </a:pPr>
            <a:r>
              <a:rPr sz="1650" spc="-8" dirty="0">
                <a:latin typeface="Calibri"/>
                <a:cs typeface="Calibri"/>
              </a:rPr>
              <a:t>subjects</a:t>
            </a:r>
            <a:endParaRPr sz="1650">
              <a:latin typeface="Calibri"/>
              <a:cs typeface="Calibri"/>
            </a:endParaRPr>
          </a:p>
          <a:p>
            <a:pPr marL="523875" lvl="1" indent="-171450">
              <a:lnSpc>
                <a:spcPts val="1958"/>
              </a:lnSpc>
              <a:buFont typeface="Arial"/>
              <a:buChar char="•"/>
              <a:tabLst>
                <a:tab pos="523875" algn="l"/>
              </a:tabLst>
            </a:pPr>
            <a:r>
              <a:rPr sz="1650" spc="-8" dirty="0">
                <a:latin typeface="Calibri"/>
                <a:cs typeface="Calibri"/>
              </a:rPr>
              <a:t>objects</a:t>
            </a:r>
            <a:endParaRPr sz="16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contexts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Converted</a:t>
            </a:r>
            <a:r>
              <a:rPr sz="1950" spc="-34" dirty="0">
                <a:latin typeface="Calibri"/>
                <a:cs typeface="Calibri"/>
              </a:rPr>
              <a:t> </a:t>
            </a:r>
            <a:r>
              <a:rPr sz="1950" dirty="0">
                <a:latin typeface="Calibri"/>
                <a:cs typeface="Calibri"/>
              </a:rPr>
              <a:t>by</a:t>
            </a:r>
            <a:r>
              <a:rPr sz="1950" spc="-30" dirty="0">
                <a:latin typeface="Calibri"/>
                <a:cs typeface="Calibri"/>
              </a:rPr>
              <a:t> </a:t>
            </a:r>
            <a:r>
              <a:rPr sz="1950" dirty="0">
                <a:latin typeface="Calibri"/>
                <a:cs typeface="Calibri"/>
              </a:rPr>
              <a:t>policies</a:t>
            </a:r>
            <a:r>
              <a:rPr sz="1950" spc="-23" dirty="0">
                <a:latin typeface="Calibri"/>
                <a:cs typeface="Calibri"/>
              </a:rPr>
              <a:t> </a:t>
            </a:r>
            <a:r>
              <a:rPr sz="1950" dirty="0">
                <a:latin typeface="Calibri"/>
                <a:cs typeface="Calibri"/>
              </a:rPr>
              <a:t>into</a:t>
            </a:r>
            <a:r>
              <a:rPr sz="1950" spc="-23" dirty="0">
                <a:latin typeface="Calibri"/>
                <a:cs typeface="Calibri"/>
              </a:rPr>
              <a:t> </a:t>
            </a:r>
            <a:r>
              <a:rPr sz="1950" dirty="0">
                <a:latin typeface="Calibri"/>
                <a:cs typeface="Calibri"/>
              </a:rPr>
              <a:t>rights</a:t>
            </a:r>
            <a:r>
              <a:rPr sz="1950" spc="-34" dirty="0">
                <a:latin typeface="Calibri"/>
                <a:cs typeface="Calibri"/>
              </a:rPr>
              <a:t> </a:t>
            </a:r>
            <a:r>
              <a:rPr sz="1950" dirty="0">
                <a:latin typeface="Calibri"/>
                <a:cs typeface="Calibri"/>
              </a:rPr>
              <a:t>just</a:t>
            </a:r>
            <a:r>
              <a:rPr sz="1950" spc="-23" dirty="0">
                <a:latin typeface="Calibri"/>
                <a:cs typeface="Calibri"/>
              </a:rPr>
              <a:t> </a:t>
            </a:r>
            <a:r>
              <a:rPr sz="1950" dirty="0">
                <a:latin typeface="Calibri"/>
                <a:cs typeface="Calibri"/>
              </a:rPr>
              <a:t>in</a:t>
            </a:r>
            <a:r>
              <a:rPr sz="1950" spc="-23" dirty="0">
                <a:latin typeface="Calibri"/>
                <a:cs typeface="Calibri"/>
              </a:rPr>
              <a:t> </a:t>
            </a:r>
            <a:r>
              <a:rPr sz="1950" spc="-15" dirty="0">
                <a:latin typeface="Calibri"/>
                <a:cs typeface="Calibri"/>
              </a:rPr>
              <a:t>time</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policies</a:t>
            </a:r>
            <a:r>
              <a:rPr sz="1650" spc="-53" dirty="0">
                <a:latin typeface="Calibri"/>
                <a:cs typeface="Calibri"/>
              </a:rPr>
              <a:t> </a:t>
            </a:r>
            <a:r>
              <a:rPr sz="1650" dirty="0">
                <a:latin typeface="Calibri"/>
                <a:cs typeface="Calibri"/>
              </a:rPr>
              <a:t>specified</a:t>
            </a:r>
            <a:r>
              <a:rPr sz="1650" spc="-49" dirty="0">
                <a:latin typeface="Calibri"/>
                <a:cs typeface="Calibri"/>
              </a:rPr>
              <a:t> </a:t>
            </a:r>
            <a:r>
              <a:rPr sz="1650" dirty="0">
                <a:latin typeface="Calibri"/>
                <a:cs typeface="Calibri"/>
              </a:rPr>
              <a:t>by</a:t>
            </a:r>
            <a:r>
              <a:rPr sz="1650" spc="-45" dirty="0">
                <a:latin typeface="Calibri"/>
                <a:cs typeface="Calibri"/>
              </a:rPr>
              <a:t> </a:t>
            </a:r>
            <a:r>
              <a:rPr sz="1650" dirty="0">
                <a:latin typeface="Calibri"/>
                <a:cs typeface="Calibri"/>
              </a:rPr>
              <a:t>security</a:t>
            </a:r>
            <a:r>
              <a:rPr sz="1650" spc="-49" dirty="0">
                <a:latin typeface="Calibri"/>
                <a:cs typeface="Calibri"/>
              </a:rPr>
              <a:t> </a:t>
            </a:r>
            <a:r>
              <a:rPr sz="1650" spc="-8" dirty="0">
                <a:latin typeface="Calibri"/>
                <a:cs typeface="Calibri"/>
              </a:rPr>
              <a:t>architects</a:t>
            </a:r>
            <a:endParaRPr sz="1650">
              <a:latin typeface="Calibri"/>
              <a:cs typeface="Calibri"/>
            </a:endParaRPr>
          </a:p>
          <a:p>
            <a:pPr marL="523875" lvl="1" indent="-171450">
              <a:lnSpc>
                <a:spcPts val="1961"/>
              </a:lnSpc>
              <a:buFont typeface="Arial"/>
              <a:buChar char="•"/>
              <a:tabLst>
                <a:tab pos="523875" algn="l"/>
              </a:tabLst>
            </a:pPr>
            <a:r>
              <a:rPr sz="1650" dirty="0">
                <a:latin typeface="Calibri"/>
                <a:cs typeface="Calibri"/>
              </a:rPr>
              <a:t>attributes</a:t>
            </a:r>
            <a:r>
              <a:rPr sz="1650" spc="-30" dirty="0">
                <a:latin typeface="Calibri"/>
                <a:cs typeface="Calibri"/>
              </a:rPr>
              <a:t> </a:t>
            </a:r>
            <a:r>
              <a:rPr sz="1650" dirty="0">
                <a:latin typeface="Calibri"/>
                <a:cs typeface="Calibri"/>
              </a:rPr>
              <a:t>maintained</a:t>
            </a:r>
            <a:r>
              <a:rPr sz="1650" spc="-45" dirty="0">
                <a:latin typeface="Calibri"/>
                <a:cs typeface="Calibri"/>
              </a:rPr>
              <a:t> </a:t>
            </a:r>
            <a:r>
              <a:rPr sz="1650" dirty="0">
                <a:latin typeface="Calibri"/>
                <a:cs typeface="Calibri"/>
              </a:rPr>
              <a:t>by</a:t>
            </a:r>
            <a:r>
              <a:rPr sz="1650" spc="-26" dirty="0">
                <a:latin typeface="Calibri"/>
                <a:cs typeface="Calibri"/>
              </a:rPr>
              <a:t> </a:t>
            </a:r>
            <a:r>
              <a:rPr sz="1650" dirty="0">
                <a:latin typeface="Calibri"/>
                <a:cs typeface="Calibri"/>
              </a:rPr>
              <a:t>security</a:t>
            </a:r>
            <a:r>
              <a:rPr sz="1650" spc="-38" dirty="0">
                <a:latin typeface="Calibri"/>
                <a:cs typeface="Calibri"/>
              </a:rPr>
              <a:t> </a:t>
            </a:r>
            <a:r>
              <a:rPr sz="1650" spc="-8" dirty="0">
                <a:latin typeface="Calibri"/>
                <a:cs typeface="Calibri"/>
              </a:rPr>
              <a:t>administrators</a:t>
            </a:r>
            <a:endParaRPr sz="1650">
              <a:latin typeface="Calibri"/>
              <a:cs typeface="Calibri"/>
            </a:endParaRPr>
          </a:p>
          <a:p>
            <a:pPr marL="523875" lvl="1" indent="-171450">
              <a:lnSpc>
                <a:spcPts val="1973"/>
              </a:lnSpc>
              <a:buFont typeface="Arial"/>
              <a:buChar char="•"/>
              <a:tabLst>
                <a:tab pos="523875" algn="l"/>
              </a:tabLst>
            </a:pPr>
            <a:r>
              <a:rPr sz="1650" dirty="0">
                <a:latin typeface="Calibri"/>
                <a:cs typeface="Calibri"/>
              </a:rPr>
              <a:t>ordinary</a:t>
            </a:r>
            <a:r>
              <a:rPr sz="1650" spc="-38" dirty="0">
                <a:latin typeface="Calibri"/>
                <a:cs typeface="Calibri"/>
              </a:rPr>
              <a:t> </a:t>
            </a:r>
            <a:r>
              <a:rPr sz="1650" dirty="0">
                <a:latin typeface="Calibri"/>
                <a:cs typeface="Calibri"/>
              </a:rPr>
              <a:t>users</a:t>
            </a:r>
            <a:r>
              <a:rPr sz="1650" spc="-26" dirty="0">
                <a:latin typeface="Calibri"/>
                <a:cs typeface="Calibri"/>
              </a:rPr>
              <a:t> </a:t>
            </a:r>
            <a:r>
              <a:rPr sz="1650" dirty="0">
                <a:latin typeface="Calibri"/>
                <a:cs typeface="Calibri"/>
              </a:rPr>
              <a:t>morph</a:t>
            </a:r>
            <a:r>
              <a:rPr sz="1650" spc="-30" dirty="0">
                <a:latin typeface="Calibri"/>
                <a:cs typeface="Calibri"/>
              </a:rPr>
              <a:t> </a:t>
            </a:r>
            <a:r>
              <a:rPr sz="1650" dirty="0">
                <a:latin typeface="Calibri"/>
                <a:cs typeface="Calibri"/>
              </a:rPr>
              <a:t>into</a:t>
            </a:r>
            <a:r>
              <a:rPr sz="1650" spc="-26" dirty="0">
                <a:latin typeface="Calibri"/>
                <a:cs typeface="Calibri"/>
              </a:rPr>
              <a:t> </a:t>
            </a:r>
            <a:r>
              <a:rPr sz="1650" dirty="0">
                <a:latin typeface="Calibri"/>
                <a:cs typeface="Calibri"/>
              </a:rPr>
              <a:t>architects</a:t>
            </a:r>
            <a:r>
              <a:rPr sz="1650" spc="-23" dirty="0">
                <a:latin typeface="Calibri"/>
                <a:cs typeface="Calibri"/>
              </a:rPr>
              <a:t> </a:t>
            </a:r>
            <a:r>
              <a:rPr sz="1650" dirty="0">
                <a:latin typeface="Calibri"/>
                <a:cs typeface="Calibri"/>
              </a:rPr>
              <a:t>and</a:t>
            </a:r>
            <a:r>
              <a:rPr sz="1650" spc="-26" dirty="0">
                <a:latin typeface="Calibri"/>
                <a:cs typeface="Calibri"/>
              </a:rPr>
              <a:t> </a:t>
            </a:r>
            <a:r>
              <a:rPr sz="1650" spc="-8" dirty="0">
                <a:latin typeface="Calibri"/>
                <a:cs typeface="Calibri"/>
              </a:rPr>
              <a:t>administrators</a:t>
            </a:r>
            <a:endParaRPr sz="16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006" y="153563"/>
            <a:ext cx="5664994" cy="5143500"/>
            <a:chOff x="4639055" y="0"/>
            <a:chExt cx="7553325" cy="6858000"/>
          </a:xfrm>
        </p:grpSpPr>
        <p:sp>
          <p:nvSpPr>
            <p:cNvPr id="3" name="object 3"/>
            <p:cNvSpPr/>
            <p:nvPr/>
          </p:nvSpPr>
          <p:spPr>
            <a:xfrm>
              <a:off x="4639055" y="0"/>
              <a:ext cx="7553325" cy="6858000"/>
            </a:xfrm>
            <a:custGeom>
              <a:avLst/>
              <a:gdLst/>
              <a:ahLst/>
              <a:cxnLst/>
              <a:rect l="l" t="t" r="r" b="b"/>
              <a:pathLst>
                <a:path w="7553325" h="6858000">
                  <a:moveTo>
                    <a:pt x="7552944" y="0"/>
                  </a:moveTo>
                  <a:lnTo>
                    <a:pt x="0" y="0"/>
                  </a:lnTo>
                  <a:lnTo>
                    <a:pt x="0" y="6858000"/>
                  </a:lnTo>
                  <a:lnTo>
                    <a:pt x="7552944" y="6858000"/>
                  </a:lnTo>
                  <a:lnTo>
                    <a:pt x="7552944" y="0"/>
                  </a:lnTo>
                  <a:close/>
                </a:path>
              </a:pathLst>
            </a:custGeom>
            <a:solidFill>
              <a:srgbClr val="C7C9C9"/>
            </a:solidFill>
          </p:spPr>
          <p:txBody>
            <a:bodyPr wrap="square" lIns="0" tIns="0" rIns="0" bIns="0" rtlCol="0"/>
            <a:lstStyle/>
            <a:p>
              <a:endParaRPr sz="1050"/>
            </a:p>
          </p:txBody>
        </p:sp>
        <p:pic>
          <p:nvPicPr>
            <p:cNvPr id="4" name="object 4"/>
            <p:cNvPicPr/>
            <p:nvPr/>
          </p:nvPicPr>
          <p:blipFill>
            <a:blip r:embed="rId2" cstate="print"/>
            <a:stretch>
              <a:fillRect/>
            </a:stretch>
          </p:blipFill>
          <p:spPr>
            <a:xfrm>
              <a:off x="5059679" y="512063"/>
              <a:ext cx="6707124" cy="5864352"/>
            </a:xfrm>
            <a:prstGeom prst="rect">
              <a:avLst/>
            </a:prstGeom>
          </p:spPr>
        </p:pic>
        <p:sp>
          <p:nvSpPr>
            <p:cNvPr id="5" name="object 5"/>
            <p:cNvSpPr/>
            <p:nvPr/>
          </p:nvSpPr>
          <p:spPr>
            <a:xfrm>
              <a:off x="5123687" y="557783"/>
              <a:ext cx="6583680" cy="5739765"/>
            </a:xfrm>
            <a:custGeom>
              <a:avLst/>
              <a:gdLst/>
              <a:ahLst/>
              <a:cxnLst/>
              <a:rect l="l" t="t" r="r" b="b"/>
              <a:pathLst>
                <a:path w="6583680" h="5739765">
                  <a:moveTo>
                    <a:pt x="6583679" y="0"/>
                  </a:moveTo>
                  <a:lnTo>
                    <a:pt x="0" y="0"/>
                  </a:lnTo>
                  <a:lnTo>
                    <a:pt x="0" y="5739384"/>
                  </a:lnTo>
                  <a:lnTo>
                    <a:pt x="6583679" y="5739384"/>
                  </a:lnTo>
                  <a:lnTo>
                    <a:pt x="6583679" y="0"/>
                  </a:lnTo>
                  <a:close/>
                </a:path>
              </a:pathLst>
            </a:custGeom>
            <a:solidFill>
              <a:srgbClr val="FFFFFF"/>
            </a:solidFill>
          </p:spPr>
          <p:txBody>
            <a:bodyPr wrap="square" lIns="0" tIns="0" rIns="0" bIns="0" rtlCol="0"/>
            <a:lstStyle/>
            <a:p>
              <a:endParaRPr sz="1050"/>
            </a:p>
          </p:txBody>
        </p:sp>
        <p:sp>
          <p:nvSpPr>
            <p:cNvPr id="6" name="object 6"/>
            <p:cNvSpPr/>
            <p:nvPr/>
          </p:nvSpPr>
          <p:spPr>
            <a:xfrm>
              <a:off x="5123687" y="557783"/>
              <a:ext cx="6583680" cy="5739765"/>
            </a:xfrm>
            <a:custGeom>
              <a:avLst/>
              <a:gdLst/>
              <a:ahLst/>
              <a:cxnLst/>
              <a:rect l="l" t="t" r="r" b="b"/>
              <a:pathLst>
                <a:path w="6583680" h="5739765">
                  <a:moveTo>
                    <a:pt x="0" y="5739384"/>
                  </a:moveTo>
                  <a:lnTo>
                    <a:pt x="6583679" y="5739384"/>
                  </a:lnTo>
                  <a:lnTo>
                    <a:pt x="6583679" y="0"/>
                  </a:lnTo>
                  <a:lnTo>
                    <a:pt x="0" y="0"/>
                  </a:lnTo>
                  <a:lnTo>
                    <a:pt x="0" y="5739384"/>
                  </a:lnTo>
                  <a:close/>
                </a:path>
              </a:pathLst>
            </a:custGeom>
            <a:ln w="9525">
              <a:solidFill>
                <a:srgbClr val="C7C9C9"/>
              </a:solidFill>
            </a:ln>
          </p:spPr>
          <p:txBody>
            <a:bodyPr wrap="square" lIns="0" tIns="0" rIns="0" bIns="0" rtlCol="0"/>
            <a:lstStyle/>
            <a:p>
              <a:endParaRPr sz="1050"/>
            </a:p>
          </p:txBody>
        </p:sp>
        <p:pic>
          <p:nvPicPr>
            <p:cNvPr id="7" name="object 7"/>
            <p:cNvPicPr/>
            <p:nvPr/>
          </p:nvPicPr>
          <p:blipFill>
            <a:blip r:embed="rId3" cstate="print"/>
            <a:stretch>
              <a:fillRect/>
            </a:stretch>
          </p:blipFill>
          <p:spPr>
            <a:xfrm>
              <a:off x="5149595" y="1427988"/>
              <a:ext cx="6557772" cy="3981958"/>
            </a:xfrm>
            <a:prstGeom prst="rect">
              <a:avLst/>
            </a:prstGeom>
          </p:spPr>
        </p:pic>
      </p:grpSp>
      <p:sp>
        <p:nvSpPr>
          <p:cNvPr id="8" name="object 8"/>
          <p:cNvSpPr txBox="1">
            <a:spLocks noGrp="1"/>
          </p:cNvSpPr>
          <p:nvPr>
            <p:ph type="title"/>
          </p:nvPr>
        </p:nvSpPr>
        <p:spPr>
          <a:xfrm>
            <a:off x="545744" y="540734"/>
            <a:ext cx="2426970" cy="1055257"/>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t>Usage</a:t>
            </a:r>
            <a:r>
              <a:rPr spc="-83" dirty="0"/>
              <a:t> </a:t>
            </a:r>
            <a:r>
              <a:rPr spc="-8" dirty="0"/>
              <a:t>Control (UCON)</a:t>
            </a:r>
          </a:p>
        </p:txBody>
      </p:sp>
      <p:sp>
        <p:nvSpPr>
          <p:cNvPr id="9" name="object 9"/>
          <p:cNvSpPr txBox="1"/>
          <p:nvPr/>
        </p:nvSpPr>
        <p:spPr>
          <a:xfrm>
            <a:off x="545744" y="1818609"/>
            <a:ext cx="2460308" cy="863698"/>
          </a:xfrm>
          <a:prstGeom prst="rect">
            <a:avLst/>
          </a:prstGeom>
        </p:spPr>
        <p:txBody>
          <a:bodyPr vert="horz" wrap="square" lIns="0" tIns="32385" rIns="0" bIns="0" rtlCol="0">
            <a:spAutoFit/>
          </a:bodyPr>
          <a:lstStyle/>
          <a:p>
            <a:pPr marL="180975" marR="3810" indent="-171450">
              <a:lnSpc>
                <a:spcPct val="90000"/>
              </a:lnSpc>
              <a:spcBef>
                <a:spcPts val="255"/>
              </a:spcBef>
              <a:buFont typeface="Arial"/>
              <a:buChar char="•"/>
              <a:tabLst>
                <a:tab pos="180975" algn="l"/>
              </a:tabLst>
            </a:pPr>
            <a:r>
              <a:rPr sz="1500" dirty="0">
                <a:latin typeface="Calibri"/>
                <a:cs typeface="Calibri"/>
              </a:rPr>
              <a:t>Unified</a:t>
            </a:r>
            <a:r>
              <a:rPr sz="1500" spc="-19" dirty="0">
                <a:latin typeface="Calibri"/>
                <a:cs typeface="Calibri"/>
              </a:rPr>
              <a:t> </a:t>
            </a:r>
            <a:r>
              <a:rPr sz="1500" dirty="0">
                <a:latin typeface="Calibri"/>
                <a:cs typeface="Calibri"/>
              </a:rPr>
              <a:t>framework</a:t>
            </a:r>
            <a:r>
              <a:rPr sz="1500" spc="-8" dirty="0">
                <a:latin typeface="Calibri"/>
                <a:cs typeface="Calibri"/>
              </a:rPr>
              <a:t> </a:t>
            </a:r>
            <a:r>
              <a:rPr sz="1500" dirty="0">
                <a:latin typeface="Calibri"/>
                <a:cs typeface="Calibri"/>
              </a:rPr>
              <a:t>for</a:t>
            </a:r>
            <a:r>
              <a:rPr sz="1500" spc="-26" dirty="0">
                <a:latin typeface="Calibri"/>
                <a:cs typeface="Calibri"/>
              </a:rPr>
              <a:t> </a:t>
            </a:r>
            <a:r>
              <a:rPr sz="1500" spc="-8" dirty="0">
                <a:latin typeface="Calibri"/>
                <a:cs typeface="Calibri"/>
              </a:rPr>
              <a:t>access </a:t>
            </a:r>
            <a:r>
              <a:rPr sz="1500" dirty="0">
                <a:latin typeface="Calibri"/>
                <a:cs typeface="Calibri"/>
              </a:rPr>
              <a:t>control,</a:t>
            </a:r>
            <a:r>
              <a:rPr sz="1500" spc="-34" dirty="0">
                <a:latin typeface="Calibri"/>
                <a:cs typeface="Calibri"/>
              </a:rPr>
              <a:t> </a:t>
            </a:r>
            <a:r>
              <a:rPr sz="1500" dirty="0">
                <a:latin typeface="Calibri"/>
                <a:cs typeface="Calibri"/>
              </a:rPr>
              <a:t>trust</a:t>
            </a:r>
            <a:r>
              <a:rPr sz="1500" spc="-26" dirty="0">
                <a:latin typeface="Calibri"/>
                <a:cs typeface="Calibri"/>
              </a:rPr>
              <a:t> </a:t>
            </a:r>
            <a:r>
              <a:rPr sz="1500" spc="-8" dirty="0">
                <a:latin typeface="Calibri"/>
                <a:cs typeface="Calibri"/>
              </a:rPr>
              <a:t>management </a:t>
            </a:r>
            <a:r>
              <a:rPr sz="1500" dirty="0">
                <a:latin typeface="Calibri"/>
                <a:cs typeface="Calibri"/>
              </a:rPr>
              <a:t>and</a:t>
            </a:r>
            <a:r>
              <a:rPr sz="1500" spc="-26" dirty="0">
                <a:latin typeface="Calibri"/>
                <a:cs typeface="Calibri"/>
              </a:rPr>
              <a:t> </a:t>
            </a:r>
            <a:r>
              <a:rPr sz="1500" dirty="0">
                <a:latin typeface="Calibri"/>
                <a:cs typeface="Calibri"/>
              </a:rPr>
              <a:t>digital</a:t>
            </a:r>
            <a:r>
              <a:rPr sz="1500" spc="-26" dirty="0">
                <a:latin typeface="Calibri"/>
                <a:cs typeface="Calibri"/>
              </a:rPr>
              <a:t> </a:t>
            </a:r>
            <a:r>
              <a:rPr sz="1500" spc="-8" dirty="0">
                <a:latin typeface="Calibri"/>
                <a:cs typeface="Calibri"/>
              </a:rPr>
              <a:t>rights management</a:t>
            </a:r>
            <a:endParaRPr sz="15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8592" y="1866576"/>
            <a:ext cx="4248626" cy="714939"/>
          </a:xfrm>
          <a:prstGeom prst="rect">
            <a:avLst/>
          </a:prstGeom>
        </p:spPr>
        <p:txBody>
          <a:bodyPr spcFirstLastPara="1" vert="horz" wrap="square" lIns="0" tIns="9525" rIns="0" bIns="0" rtlCol="0" anchor="t" anchorCtr="0">
            <a:spAutoFit/>
          </a:bodyPr>
          <a:lstStyle/>
          <a:p>
            <a:pPr marL="9525">
              <a:spcBef>
                <a:spcPts val="75"/>
              </a:spcBef>
            </a:pPr>
            <a:r>
              <a:rPr sz="4500" dirty="0"/>
              <a:t>Social </a:t>
            </a:r>
            <a:r>
              <a:rPr sz="4500" spc="-8" dirty="0"/>
              <a:t>engineering</a:t>
            </a:r>
            <a:endParaRPr sz="45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Example</a:t>
            </a:r>
            <a:r>
              <a:rPr spc="-26" dirty="0"/>
              <a:t> </a:t>
            </a:r>
            <a:r>
              <a:rPr dirty="0"/>
              <a:t>- Usable</a:t>
            </a:r>
            <a:r>
              <a:rPr spc="-4" dirty="0"/>
              <a:t> </a:t>
            </a:r>
            <a:r>
              <a:rPr spc="-8" dirty="0"/>
              <a:t>Security</a:t>
            </a:r>
          </a:p>
        </p:txBody>
      </p:sp>
      <p:sp>
        <p:nvSpPr>
          <p:cNvPr id="3" name="object 3"/>
          <p:cNvSpPr txBox="1">
            <a:spLocks noGrp="1"/>
          </p:cNvSpPr>
          <p:nvPr>
            <p:ph sz="half" idx="2"/>
          </p:nvPr>
        </p:nvSpPr>
        <p:spPr>
          <a:xfrm>
            <a:off x="515779" y="989809"/>
            <a:ext cx="2672834" cy="4738926"/>
          </a:xfrm>
          <a:prstGeom prst="rect">
            <a:avLst/>
          </a:prstGeom>
        </p:spPr>
        <p:txBody>
          <a:bodyPr spcFirstLastPara="1" vert="horz" wrap="square" lIns="0" tIns="73343" rIns="0" bIns="0" rtlCol="0" anchor="t" anchorCtr="0">
            <a:spAutoFit/>
          </a:bodyPr>
          <a:lstStyle/>
          <a:p>
            <a:pPr marL="180022" marR="46196" indent="-170497">
              <a:lnSpc>
                <a:spcPct val="80000"/>
              </a:lnSpc>
              <a:spcBef>
                <a:spcPts val="578"/>
              </a:spcBef>
              <a:buFont typeface="Arial"/>
              <a:buChar char="•"/>
              <a:tabLst>
                <a:tab pos="180975" algn="l"/>
              </a:tabLst>
            </a:pPr>
            <a:r>
              <a:rPr dirty="0"/>
              <a:t>Description</a:t>
            </a:r>
            <a:r>
              <a:rPr spc="-30" dirty="0"/>
              <a:t> </a:t>
            </a:r>
            <a:r>
              <a:rPr dirty="0"/>
              <a:t>“Usability</a:t>
            </a:r>
            <a:r>
              <a:rPr spc="-53" dirty="0"/>
              <a:t> </a:t>
            </a:r>
            <a:r>
              <a:rPr dirty="0"/>
              <a:t>is</a:t>
            </a:r>
            <a:r>
              <a:rPr spc="-56" dirty="0"/>
              <a:t> </a:t>
            </a:r>
            <a:r>
              <a:rPr dirty="0"/>
              <a:t>one</a:t>
            </a:r>
            <a:r>
              <a:rPr spc="-53" dirty="0"/>
              <a:t> </a:t>
            </a:r>
            <a:r>
              <a:rPr spc="-19" dirty="0"/>
              <a:t>of 	</a:t>
            </a:r>
            <a:r>
              <a:rPr dirty="0"/>
              <a:t>the</a:t>
            </a:r>
            <a:r>
              <a:rPr spc="-53" dirty="0"/>
              <a:t> </a:t>
            </a:r>
            <a:r>
              <a:rPr dirty="0"/>
              <a:t>most</a:t>
            </a:r>
            <a:r>
              <a:rPr spc="-45" dirty="0"/>
              <a:t> </a:t>
            </a:r>
            <a:r>
              <a:rPr dirty="0"/>
              <a:t>important</a:t>
            </a:r>
            <a:r>
              <a:rPr spc="-30" dirty="0"/>
              <a:t> </a:t>
            </a:r>
            <a:r>
              <a:rPr dirty="0"/>
              <a:t>and</a:t>
            </a:r>
            <a:r>
              <a:rPr spc="-49" dirty="0"/>
              <a:t> </a:t>
            </a:r>
            <a:r>
              <a:rPr spc="-19" dirty="0"/>
              <a:t>yet 	</a:t>
            </a:r>
            <a:r>
              <a:rPr dirty="0"/>
              <a:t>hardest</a:t>
            </a:r>
            <a:r>
              <a:rPr spc="-79" dirty="0"/>
              <a:t> </a:t>
            </a:r>
            <a:r>
              <a:rPr dirty="0"/>
              <a:t>design</a:t>
            </a:r>
            <a:r>
              <a:rPr spc="-75" dirty="0"/>
              <a:t> </a:t>
            </a:r>
            <a:r>
              <a:rPr dirty="0"/>
              <a:t>problems</a:t>
            </a:r>
            <a:r>
              <a:rPr spc="-71" dirty="0"/>
              <a:t> </a:t>
            </a:r>
            <a:r>
              <a:rPr spc="-19" dirty="0"/>
              <a:t>in</a:t>
            </a:r>
          </a:p>
          <a:p>
            <a:pPr marL="180975" marR="21907">
              <a:lnSpc>
                <a:spcPct val="80000"/>
              </a:lnSpc>
            </a:pPr>
            <a:r>
              <a:rPr dirty="0"/>
              <a:t>many</a:t>
            </a:r>
            <a:r>
              <a:rPr spc="-53" dirty="0"/>
              <a:t> </a:t>
            </a:r>
            <a:r>
              <a:rPr dirty="0"/>
              <a:t>secure</a:t>
            </a:r>
            <a:r>
              <a:rPr spc="-53" dirty="0"/>
              <a:t> </a:t>
            </a:r>
            <a:r>
              <a:rPr dirty="0"/>
              <a:t>systems.”</a:t>
            </a:r>
            <a:r>
              <a:rPr spc="-23" dirty="0"/>
              <a:t> </a:t>
            </a:r>
            <a:r>
              <a:rPr i="1" dirty="0">
                <a:latin typeface="Calibri"/>
                <a:cs typeface="Calibri"/>
              </a:rPr>
              <a:t>by</a:t>
            </a:r>
            <a:r>
              <a:rPr i="1" spc="-56" dirty="0"/>
              <a:t> </a:t>
            </a:r>
            <a:r>
              <a:rPr i="1" spc="-15" dirty="0"/>
              <a:t>Ross </a:t>
            </a:r>
            <a:r>
              <a:rPr i="1" spc="-8" dirty="0"/>
              <a:t>Anderson</a:t>
            </a:r>
          </a:p>
          <a:p>
            <a:pPr>
              <a:lnSpc>
                <a:spcPct val="100000"/>
              </a:lnSpc>
              <a:spcBef>
                <a:spcPts val="956"/>
              </a:spcBef>
            </a:pPr>
            <a:endParaRPr i="1" spc="-8" dirty="0"/>
          </a:p>
          <a:p>
            <a:pPr marL="180022" marR="3810" indent="-170497">
              <a:lnSpc>
                <a:spcPct val="80000"/>
              </a:lnSpc>
              <a:buFont typeface="Arial"/>
              <a:buChar char="•"/>
              <a:tabLst>
                <a:tab pos="180975" algn="l"/>
              </a:tabLst>
            </a:pPr>
            <a:r>
              <a:rPr dirty="0"/>
              <a:t>Technology</a:t>
            </a:r>
            <a:r>
              <a:rPr spc="-41" dirty="0"/>
              <a:t> </a:t>
            </a:r>
            <a:r>
              <a:rPr dirty="0"/>
              <a:t>writer</a:t>
            </a:r>
            <a:r>
              <a:rPr spc="-49" dirty="0"/>
              <a:t> </a:t>
            </a:r>
            <a:r>
              <a:rPr dirty="0"/>
              <a:t>David</a:t>
            </a:r>
            <a:r>
              <a:rPr spc="-45" dirty="0"/>
              <a:t> </a:t>
            </a:r>
            <a:r>
              <a:rPr spc="-8" dirty="0"/>
              <a:t>Pogue 	</a:t>
            </a:r>
            <a:r>
              <a:rPr dirty="0"/>
              <a:t>calculated</a:t>
            </a:r>
            <a:r>
              <a:rPr spc="-38" dirty="0"/>
              <a:t> </a:t>
            </a:r>
            <a:r>
              <a:rPr dirty="0"/>
              <a:t>we</a:t>
            </a:r>
            <a:r>
              <a:rPr spc="-30" dirty="0"/>
              <a:t> </a:t>
            </a:r>
            <a:r>
              <a:rPr dirty="0"/>
              <a:t>spend</a:t>
            </a:r>
            <a:r>
              <a:rPr spc="-19" dirty="0"/>
              <a:t> </a:t>
            </a:r>
            <a:r>
              <a:rPr dirty="0"/>
              <a:t>17</a:t>
            </a:r>
            <a:r>
              <a:rPr spc="-23" dirty="0"/>
              <a:t> </a:t>
            </a:r>
            <a:r>
              <a:rPr spc="-15" dirty="0"/>
              <a:t>man- 	</a:t>
            </a:r>
            <a:r>
              <a:rPr dirty="0"/>
              <a:t>years</a:t>
            </a:r>
            <a:r>
              <a:rPr spc="-23" dirty="0"/>
              <a:t> </a:t>
            </a:r>
            <a:r>
              <a:rPr dirty="0"/>
              <a:t>every</a:t>
            </a:r>
            <a:r>
              <a:rPr spc="-23" dirty="0"/>
              <a:t> </a:t>
            </a:r>
            <a:r>
              <a:rPr dirty="0"/>
              <a:t>day</a:t>
            </a:r>
            <a:r>
              <a:rPr spc="-23" dirty="0"/>
              <a:t> </a:t>
            </a:r>
            <a:r>
              <a:rPr dirty="0"/>
              <a:t>on</a:t>
            </a:r>
            <a:r>
              <a:rPr spc="-19" dirty="0"/>
              <a:t> </a:t>
            </a:r>
            <a:r>
              <a:rPr spc="-8" dirty="0"/>
              <a:t>CAPTCHAs 	</a:t>
            </a:r>
            <a:r>
              <a:rPr dirty="0"/>
              <a:t>(Scientific</a:t>
            </a:r>
            <a:r>
              <a:rPr spc="-75" dirty="0"/>
              <a:t> </a:t>
            </a:r>
            <a:r>
              <a:rPr dirty="0"/>
              <a:t>American,</a:t>
            </a:r>
            <a:r>
              <a:rPr spc="-68" dirty="0"/>
              <a:t> </a:t>
            </a:r>
            <a:r>
              <a:rPr spc="-8" dirty="0"/>
              <a:t>March 	</a:t>
            </a:r>
            <a:r>
              <a:rPr spc="-15" dirty="0"/>
              <a:t>2012)</a:t>
            </a:r>
          </a:p>
        </p:txBody>
      </p:sp>
      <p:sp>
        <p:nvSpPr>
          <p:cNvPr id="4" name="object 4"/>
          <p:cNvSpPr txBox="1"/>
          <p:nvPr/>
        </p:nvSpPr>
        <p:spPr>
          <a:xfrm>
            <a:off x="4688681" y="1317424"/>
            <a:ext cx="1099185" cy="662841"/>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spc="-8" dirty="0">
                <a:latin typeface="Calibri"/>
                <a:cs typeface="Calibri"/>
              </a:rPr>
              <a:t>Phishing</a:t>
            </a:r>
            <a:endParaRPr sz="2100">
              <a:latin typeface="Calibri"/>
              <a:cs typeface="Calibri"/>
            </a:endParaRPr>
          </a:p>
          <a:p>
            <a:pPr marL="522923" lvl="1" indent="-170497">
              <a:spcBef>
                <a:spcPts val="184"/>
              </a:spcBef>
              <a:buFont typeface="Arial"/>
              <a:buChar char="•"/>
              <a:tabLst>
                <a:tab pos="522923" algn="l"/>
              </a:tabLst>
            </a:pPr>
            <a:r>
              <a:rPr sz="1800" spc="-15" dirty="0">
                <a:latin typeface="Calibri"/>
                <a:cs typeface="Calibri"/>
              </a:rPr>
              <a:t>1996</a:t>
            </a:r>
            <a:endParaRPr sz="1800">
              <a:latin typeface="Calibri"/>
              <a:cs typeface="Calibri"/>
            </a:endParaRPr>
          </a:p>
        </p:txBody>
      </p:sp>
      <p:sp>
        <p:nvSpPr>
          <p:cNvPr id="5" name="object 5"/>
          <p:cNvSpPr txBox="1"/>
          <p:nvPr/>
        </p:nvSpPr>
        <p:spPr>
          <a:xfrm>
            <a:off x="4688682" y="2407025"/>
            <a:ext cx="3619024" cy="1496082"/>
          </a:xfrm>
          <a:prstGeom prst="rect">
            <a:avLst/>
          </a:prstGeom>
        </p:spPr>
        <p:txBody>
          <a:bodyPr vert="horz" wrap="square" lIns="0" tIns="41433" rIns="0" bIns="0" rtlCol="0">
            <a:spAutoFit/>
          </a:bodyPr>
          <a:lstStyle/>
          <a:p>
            <a:pPr marL="180022" marR="3810" indent="-170497">
              <a:lnSpc>
                <a:spcPct val="90000"/>
              </a:lnSpc>
              <a:spcBef>
                <a:spcPts val="326"/>
              </a:spcBef>
              <a:buFont typeface="Arial"/>
              <a:buChar char="•"/>
              <a:tabLst>
                <a:tab pos="180975" algn="l"/>
              </a:tabLst>
            </a:pPr>
            <a:r>
              <a:rPr sz="2100" dirty="0">
                <a:latin typeface="Calibri"/>
                <a:cs typeface="Calibri"/>
              </a:rPr>
              <a:t>“Given</a:t>
            </a:r>
            <a:r>
              <a:rPr sz="2100" spc="-19" dirty="0">
                <a:latin typeface="Calibri"/>
                <a:cs typeface="Calibri"/>
              </a:rPr>
              <a:t> </a:t>
            </a:r>
            <a:r>
              <a:rPr sz="2100" dirty="0">
                <a:latin typeface="Calibri"/>
                <a:cs typeface="Calibri"/>
              </a:rPr>
              <a:t>a</a:t>
            </a:r>
            <a:r>
              <a:rPr sz="2100" spc="-30" dirty="0">
                <a:latin typeface="Calibri"/>
                <a:cs typeface="Calibri"/>
              </a:rPr>
              <a:t> </a:t>
            </a:r>
            <a:r>
              <a:rPr sz="2100" dirty="0">
                <a:latin typeface="Calibri"/>
                <a:cs typeface="Calibri"/>
              </a:rPr>
              <a:t>choice</a:t>
            </a:r>
            <a:r>
              <a:rPr sz="2100" spc="-11" dirty="0">
                <a:latin typeface="Calibri"/>
                <a:cs typeface="Calibri"/>
              </a:rPr>
              <a:t> </a:t>
            </a:r>
            <a:r>
              <a:rPr sz="2100" spc="-8" dirty="0">
                <a:latin typeface="Calibri"/>
                <a:cs typeface="Calibri"/>
              </a:rPr>
              <a:t>between 	</a:t>
            </a:r>
            <a:r>
              <a:rPr sz="2100" dirty="0">
                <a:latin typeface="Calibri"/>
                <a:cs typeface="Calibri"/>
              </a:rPr>
              <a:t>dancing</a:t>
            </a:r>
            <a:r>
              <a:rPr sz="2100" spc="-38" dirty="0">
                <a:latin typeface="Calibri"/>
                <a:cs typeface="Calibri"/>
              </a:rPr>
              <a:t> </a:t>
            </a:r>
            <a:r>
              <a:rPr sz="2100" dirty="0">
                <a:latin typeface="Calibri"/>
                <a:cs typeface="Calibri"/>
              </a:rPr>
              <a:t>pigs</a:t>
            </a:r>
            <a:r>
              <a:rPr sz="2100" spc="-38" dirty="0">
                <a:latin typeface="Calibri"/>
                <a:cs typeface="Calibri"/>
              </a:rPr>
              <a:t> </a:t>
            </a:r>
            <a:r>
              <a:rPr sz="2100" dirty="0">
                <a:latin typeface="Calibri"/>
                <a:cs typeface="Calibri"/>
              </a:rPr>
              <a:t>and</a:t>
            </a:r>
            <a:r>
              <a:rPr sz="2100" spc="-45" dirty="0">
                <a:latin typeface="Calibri"/>
                <a:cs typeface="Calibri"/>
              </a:rPr>
              <a:t> </a:t>
            </a:r>
            <a:r>
              <a:rPr sz="2100" dirty="0">
                <a:latin typeface="Calibri"/>
                <a:cs typeface="Calibri"/>
              </a:rPr>
              <a:t>security,</a:t>
            </a:r>
            <a:r>
              <a:rPr sz="2100" spc="-38" dirty="0">
                <a:latin typeface="Calibri"/>
                <a:cs typeface="Calibri"/>
              </a:rPr>
              <a:t> </a:t>
            </a:r>
            <a:r>
              <a:rPr sz="2100" spc="-8" dirty="0">
                <a:latin typeface="Calibri"/>
                <a:cs typeface="Calibri"/>
              </a:rPr>
              <a:t>users 	</a:t>
            </a:r>
            <a:r>
              <a:rPr sz="2100" dirty="0">
                <a:latin typeface="Calibri"/>
                <a:cs typeface="Calibri"/>
              </a:rPr>
              <a:t>will</a:t>
            </a:r>
            <a:r>
              <a:rPr sz="2100" spc="-49" dirty="0">
                <a:latin typeface="Calibri"/>
                <a:cs typeface="Calibri"/>
              </a:rPr>
              <a:t> </a:t>
            </a:r>
            <a:r>
              <a:rPr sz="2100" dirty="0">
                <a:latin typeface="Calibri"/>
                <a:cs typeface="Calibri"/>
              </a:rPr>
              <a:t>pick</a:t>
            </a:r>
            <a:r>
              <a:rPr sz="2100" spc="-11" dirty="0">
                <a:latin typeface="Calibri"/>
                <a:cs typeface="Calibri"/>
              </a:rPr>
              <a:t> </a:t>
            </a:r>
            <a:r>
              <a:rPr sz="2100" dirty="0">
                <a:latin typeface="Calibri"/>
                <a:cs typeface="Calibri"/>
              </a:rPr>
              <a:t>dancing</a:t>
            </a:r>
            <a:r>
              <a:rPr sz="2100" spc="-23" dirty="0">
                <a:latin typeface="Calibri"/>
                <a:cs typeface="Calibri"/>
              </a:rPr>
              <a:t> </a:t>
            </a:r>
            <a:r>
              <a:rPr sz="2100" dirty="0">
                <a:latin typeface="Calibri"/>
                <a:cs typeface="Calibri"/>
              </a:rPr>
              <a:t>pigs</a:t>
            </a:r>
            <a:r>
              <a:rPr sz="2100" spc="-15" dirty="0">
                <a:latin typeface="Calibri"/>
                <a:cs typeface="Calibri"/>
              </a:rPr>
              <a:t> </a:t>
            </a:r>
            <a:r>
              <a:rPr sz="2100" spc="-8" dirty="0">
                <a:latin typeface="Calibri"/>
                <a:cs typeface="Calibri"/>
              </a:rPr>
              <a:t>every 	</a:t>
            </a:r>
            <a:r>
              <a:rPr sz="2100" dirty="0">
                <a:latin typeface="Calibri"/>
                <a:cs typeface="Calibri"/>
              </a:rPr>
              <a:t>time.”</a:t>
            </a:r>
            <a:r>
              <a:rPr sz="2100" spc="-26" dirty="0">
                <a:latin typeface="Calibri"/>
                <a:cs typeface="Calibri"/>
              </a:rPr>
              <a:t> </a:t>
            </a:r>
            <a:r>
              <a:rPr sz="2100" i="1" dirty="0">
                <a:latin typeface="Calibri"/>
                <a:cs typeface="Calibri"/>
              </a:rPr>
              <a:t>by</a:t>
            </a:r>
            <a:r>
              <a:rPr sz="2100" i="1" spc="-41" dirty="0">
                <a:latin typeface="Calibri"/>
                <a:cs typeface="Calibri"/>
              </a:rPr>
              <a:t> </a:t>
            </a:r>
            <a:r>
              <a:rPr sz="2100" i="1" dirty="0">
                <a:latin typeface="Calibri"/>
                <a:cs typeface="Calibri"/>
              </a:rPr>
              <a:t>Edward</a:t>
            </a:r>
            <a:r>
              <a:rPr sz="2100" i="1" spc="-41" dirty="0">
                <a:latin typeface="Calibri"/>
                <a:cs typeface="Calibri"/>
              </a:rPr>
              <a:t> </a:t>
            </a:r>
            <a:r>
              <a:rPr sz="2100" i="1" dirty="0">
                <a:latin typeface="Calibri"/>
                <a:cs typeface="Calibri"/>
              </a:rPr>
              <a:t>Felten</a:t>
            </a:r>
            <a:r>
              <a:rPr sz="2100" i="1" spc="-34" dirty="0">
                <a:latin typeface="Calibri"/>
                <a:cs typeface="Calibri"/>
              </a:rPr>
              <a:t> </a:t>
            </a:r>
            <a:r>
              <a:rPr sz="2100" i="1" spc="-19" dirty="0">
                <a:latin typeface="Calibri"/>
                <a:cs typeface="Calibri"/>
              </a:rPr>
              <a:t>and 	</a:t>
            </a:r>
            <a:r>
              <a:rPr sz="2100" i="1" dirty="0">
                <a:latin typeface="Calibri"/>
                <a:cs typeface="Calibri"/>
              </a:rPr>
              <a:t>Gary</a:t>
            </a:r>
            <a:r>
              <a:rPr sz="2100" i="1" spc="-34" dirty="0">
                <a:latin typeface="Calibri"/>
                <a:cs typeface="Calibri"/>
              </a:rPr>
              <a:t> </a:t>
            </a:r>
            <a:r>
              <a:rPr sz="2100" i="1" spc="-8" dirty="0">
                <a:latin typeface="Calibri"/>
                <a:cs typeface="Calibri"/>
              </a:rPr>
              <a:t>McGraw</a:t>
            </a:r>
            <a:endParaRPr sz="2100">
              <a:latin typeface="Calibri"/>
              <a:cs typeface="Calibri"/>
            </a:endParaRPr>
          </a:p>
        </p:txBody>
      </p:sp>
      <p:pic>
        <p:nvPicPr>
          <p:cNvPr id="6" name="object 6"/>
          <p:cNvPicPr/>
          <p:nvPr/>
        </p:nvPicPr>
        <p:blipFill>
          <a:blip r:embed="rId2" cstate="print"/>
          <a:stretch>
            <a:fillRect/>
          </a:stretch>
        </p:blipFill>
        <p:spPr>
          <a:xfrm>
            <a:off x="6129909" y="813816"/>
            <a:ext cx="2492599" cy="1428750"/>
          </a:xfrm>
          <a:prstGeom prst="rect">
            <a:avLst/>
          </a:prstGeom>
        </p:spPr>
      </p:pic>
      <p:sp>
        <p:nvSpPr>
          <p:cNvPr id="7" name="object 7"/>
          <p:cNvSpPr txBox="1">
            <a:spLocks noGrp="1"/>
          </p:cNvSpPr>
          <p:nvPr>
            <p:ph type="ftr" sz="quarter" idx="4294967295"/>
          </p:nvPr>
        </p:nvSpPr>
        <p:spPr>
          <a:xfrm>
            <a:off x="687705" y="4848739"/>
            <a:ext cx="764381" cy="242823"/>
          </a:xfrm>
          <a:prstGeom prst="rect">
            <a:avLst/>
          </a:prstGeom>
        </p:spPr>
        <p:txBody>
          <a:bodyPr vert="horz" wrap="square" lIns="0" tIns="0" rIns="0" bIns="0" rtlCol="0">
            <a:spAutoFit/>
          </a:bodyPr>
          <a:lstStyle/>
          <a:p>
            <a:pPr marL="9525">
              <a:lnSpc>
                <a:spcPts val="930"/>
              </a:lnSpc>
            </a:pPr>
            <a:r>
              <a:rPr dirty="0"/>
              <a:t>©</a:t>
            </a:r>
            <a:r>
              <a:rPr spc="-8" dirty="0"/>
              <a:t> </a:t>
            </a:r>
            <a:r>
              <a:rPr dirty="0"/>
              <a:t>Mihai</a:t>
            </a:r>
            <a:r>
              <a:rPr spc="-15" dirty="0"/>
              <a:t> </a:t>
            </a:r>
            <a:r>
              <a:rPr spc="-8" dirty="0"/>
              <a:t>Chiroiu</a:t>
            </a:r>
          </a:p>
        </p:txBody>
      </p:sp>
      <p:sp>
        <p:nvSpPr>
          <p:cNvPr id="8" name="object 8"/>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52</a:t>
            </a:fld>
            <a:endParaRPr spc="-19"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Security</a:t>
            </a:r>
            <a:r>
              <a:rPr spc="-23" dirty="0"/>
              <a:t> </a:t>
            </a:r>
            <a:r>
              <a:rPr dirty="0"/>
              <a:t>and</a:t>
            </a:r>
            <a:r>
              <a:rPr spc="-8" dirty="0"/>
              <a:t> humans</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53</a:t>
            </a:fld>
            <a:endParaRPr spc="-19" dirty="0"/>
          </a:p>
        </p:txBody>
      </p:sp>
      <p:sp>
        <p:nvSpPr>
          <p:cNvPr id="3" name="object 3"/>
          <p:cNvSpPr txBox="1"/>
          <p:nvPr/>
        </p:nvSpPr>
        <p:spPr>
          <a:xfrm>
            <a:off x="687705" y="1280131"/>
            <a:ext cx="7693819" cy="2454679"/>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Security</a:t>
            </a:r>
            <a:r>
              <a:rPr sz="2100" spc="-15" dirty="0">
                <a:latin typeface="Calibri"/>
                <a:cs typeface="Calibri"/>
              </a:rPr>
              <a:t> </a:t>
            </a:r>
            <a:r>
              <a:rPr sz="2100" dirty="0">
                <a:latin typeface="Calibri"/>
                <a:cs typeface="Calibri"/>
              </a:rPr>
              <a:t>policies</a:t>
            </a:r>
            <a:r>
              <a:rPr sz="2100" spc="-23" dirty="0">
                <a:latin typeface="Calibri"/>
                <a:cs typeface="Calibri"/>
              </a:rPr>
              <a:t> </a:t>
            </a:r>
            <a:r>
              <a:rPr sz="2100" dirty="0">
                <a:latin typeface="Calibri"/>
                <a:cs typeface="Calibri"/>
              </a:rPr>
              <a:t>must be</a:t>
            </a:r>
            <a:r>
              <a:rPr sz="2100" spc="-23" dirty="0">
                <a:latin typeface="Calibri"/>
                <a:cs typeface="Calibri"/>
              </a:rPr>
              <a:t> </a:t>
            </a:r>
            <a:r>
              <a:rPr sz="2100" dirty="0">
                <a:latin typeface="Calibri"/>
                <a:cs typeface="Calibri"/>
              </a:rPr>
              <a:t>in</a:t>
            </a:r>
            <a:r>
              <a:rPr sz="2100" spc="-23" dirty="0">
                <a:latin typeface="Calibri"/>
                <a:cs typeface="Calibri"/>
              </a:rPr>
              <a:t> </a:t>
            </a:r>
            <a:r>
              <a:rPr sz="2100" spc="-8" dirty="0">
                <a:latin typeface="Calibri"/>
                <a:cs typeface="Calibri"/>
              </a:rPr>
              <a:t>place</a:t>
            </a:r>
            <a:endParaRPr sz="2100">
              <a:latin typeface="Calibri"/>
              <a:cs typeface="Calibri"/>
            </a:endParaRPr>
          </a:p>
          <a:p>
            <a:pPr marL="1381125">
              <a:spcBef>
                <a:spcPts val="506"/>
              </a:spcBef>
            </a:pPr>
            <a:r>
              <a:rPr sz="2100" dirty="0">
                <a:latin typeface="Calibri"/>
                <a:cs typeface="Calibri"/>
              </a:rPr>
              <a:t>…and</a:t>
            </a:r>
            <a:r>
              <a:rPr sz="2100" spc="-26" dirty="0">
                <a:latin typeface="Calibri"/>
                <a:cs typeface="Calibri"/>
              </a:rPr>
              <a:t> </a:t>
            </a:r>
            <a:r>
              <a:rPr sz="2100" dirty="0">
                <a:latin typeface="Calibri"/>
                <a:cs typeface="Calibri"/>
              </a:rPr>
              <a:t>must</a:t>
            </a:r>
            <a:r>
              <a:rPr sz="2100" spc="-30" dirty="0">
                <a:latin typeface="Calibri"/>
                <a:cs typeface="Calibri"/>
              </a:rPr>
              <a:t> </a:t>
            </a:r>
            <a:r>
              <a:rPr sz="2100" dirty="0">
                <a:latin typeface="Calibri"/>
                <a:cs typeface="Calibri"/>
              </a:rPr>
              <a:t>be</a:t>
            </a:r>
            <a:r>
              <a:rPr sz="2100" spc="-38" dirty="0">
                <a:latin typeface="Calibri"/>
                <a:cs typeface="Calibri"/>
              </a:rPr>
              <a:t> </a:t>
            </a:r>
            <a:r>
              <a:rPr sz="2100" spc="-8" dirty="0">
                <a:latin typeface="Calibri"/>
                <a:cs typeface="Calibri"/>
              </a:rPr>
              <a:t>followed.</a:t>
            </a:r>
            <a:endParaRPr sz="2100">
              <a:latin typeface="Calibri"/>
              <a:cs typeface="Calibri"/>
            </a:endParaRPr>
          </a:p>
          <a:p>
            <a:pPr>
              <a:spcBef>
                <a:spcPts val="949"/>
              </a:spcBef>
            </a:pPr>
            <a:endParaRPr sz="2100">
              <a:latin typeface="Calibri"/>
              <a:cs typeface="Calibri"/>
            </a:endParaRPr>
          </a:p>
          <a:p>
            <a:pPr marL="180022" indent="-170497">
              <a:buFont typeface="Arial"/>
              <a:buChar char="•"/>
              <a:tabLst>
                <a:tab pos="180022" algn="l"/>
              </a:tabLst>
            </a:pPr>
            <a:r>
              <a:rPr sz="2100" dirty="0">
                <a:latin typeface="Calibri"/>
                <a:cs typeface="Calibri"/>
              </a:rPr>
              <a:t>Regardless</a:t>
            </a:r>
            <a:r>
              <a:rPr sz="2100" spc="-49" dirty="0">
                <a:latin typeface="Calibri"/>
                <a:cs typeface="Calibri"/>
              </a:rPr>
              <a:t> </a:t>
            </a:r>
            <a:r>
              <a:rPr sz="2100" dirty="0">
                <a:latin typeface="Calibri"/>
                <a:cs typeface="Calibri"/>
              </a:rPr>
              <a:t>of</a:t>
            </a:r>
            <a:r>
              <a:rPr sz="2100" spc="-53" dirty="0">
                <a:latin typeface="Calibri"/>
                <a:cs typeface="Calibri"/>
              </a:rPr>
              <a:t> </a:t>
            </a:r>
            <a:r>
              <a:rPr sz="2100" dirty="0">
                <a:latin typeface="Calibri"/>
                <a:cs typeface="Calibri"/>
              </a:rPr>
              <a:t>how</a:t>
            </a:r>
            <a:r>
              <a:rPr sz="2100" spc="-49" dirty="0">
                <a:latin typeface="Calibri"/>
                <a:cs typeface="Calibri"/>
              </a:rPr>
              <a:t> </a:t>
            </a:r>
            <a:r>
              <a:rPr sz="2100" dirty="0">
                <a:latin typeface="Calibri"/>
                <a:cs typeface="Calibri"/>
              </a:rPr>
              <a:t>strong</a:t>
            </a:r>
            <a:r>
              <a:rPr sz="2100" spc="-34" dirty="0">
                <a:latin typeface="Calibri"/>
                <a:cs typeface="Calibri"/>
              </a:rPr>
              <a:t> </a:t>
            </a:r>
            <a:r>
              <a:rPr sz="2100" dirty="0">
                <a:latin typeface="Calibri"/>
                <a:cs typeface="Calibri"/>
              </a:rPr>
              <a:t>(and</a:t>
            </a:r>
            <a:r>
              <a:rPr sz="2100" spc="-56" dirty="0">
                <a:latin typeface="Calibri"/>
                <a:cs typeface="Calibri"/>
              </a:rPr>
              <a:t> </a:t>
            </a:r>
            <a:r>
              <a:rPr sz="2100" dirty="0">
                <a:latin typeface="Calibri"/>
                <a:cs typeface="Calibri"/>
              </a:rPr>
              <a:t>expensive)</a:t>
            </a:r>
            <a:r>
              <a:rPr sz="2100" spc="-34" dirty="0">
                <a:latin typeface="Calibri"/>
                <a:cs typeface="Calibri"/>
              </a:rPr>
              <a:t> </a:t>
            </a:r>
            <a:r>
              <a:rPr sz="2100" dirty="0">
                <a:latin typeface="Calibri"/>
                <a:cs typeface="Calibri"/>
              </a:rPr>
              <a:t>your</a:t>
            </a:r>
            <a:r>
              <a:rPr sz="2100" spc="-49" dirty="0">
                <a:latin typeface="Calibri"/>
                <a:cs typeface="Calibri"/>
              </a:rPr>
              <a:t> </a:t>
            </a:r>
            <a:r>
              <a:rPr sz="2100" dirty="0">
                <a:latin typeface="Calibri"/>
                <a:cs typeface="Calibri"/>
              </a:rPr>
              <a:t>secure</a:t>
            </a:r>
            <a:r>
              <a:rPr sz="2100" spc="-45" dirty="0">
                <a:latin typeface="Calibri"/>
                <a:cs typeface="Calibri"/>
              </a:rPr>
              <a:t> </a:t>
            </a:r>
            <a:r>
              <a:rPr sz="2100" dirty="0">
                <a:latin typeface="Calibri"/>
                <a:cs typeface="Calibri"/>
              </a:rPr>
              <a:t>deployment</a:t>
            </a:r>
            <a:r>
              <a:rPr sz="2100" spc="-34" dirty="0">
                <a:latin typeface="Calibri"/>
                <a:cs typeface="Calibri"/>
              </a:rPr>
              <a:t> </a:t>
            </a:r>
            <a:r>
              <a:rPr sz="2100" spc="-19" dirty="0">
                <a:latin typeface="Calibri"/>
                <a:cs typeface="Calibri"/>
              </a:rPr>
              <a:t>is:</a:t>
            </a:r>
            <a:endParaRPr sz="2100">
              <a:latin typeface="Calibri"/>
              <a:cs typeface="Calibri"/>
            </a:endParaRPr>
          </a:p>
          <a:p>
            <a:pPr marL="575310" lvl="1" indent="-222885">
              <a:spcBef>
                <a:spcPts val="184"/>
              </a:spcBef>
              <a:buFont typeface="Arial"/>
              <a:buChar char="•"/>
              <a:tabLst>
                <a:tab pos="575310" algn="l"/>
              </a:tabLst>
            </a:pPr>
            <a:r>
              <a:rPr sz="1800" dirty="0">
                <a:latin typeface="Calibri"/>
                <a:cs typeface="Calibri"/>
              </a:rPr>
              <a:t>Humans</a:t>
            </a:r>
            <a:r>
              <a:rPr sz="1800" spc="-34" dirty="0">
                <a:latin typeface="Calibri"/>
                <a:cs typeface="Calibri"/>
              </a:rPr>
              <a:t> </a:t>
            </a:r>
            <a:r>
              <a:rPr sz="1800" dirty="0">
                <a:latin typeface="Calibri"/>
                <a:cs typeface="Calibri"/>
              </a:rPr>
              <a:t>can</a:t>
            </a:r>
            <a:r>
              <a:rPr sz="1800" spc="-23" dirty="0">
                <a:latin typeface="Calibri"/>
                <a:cs typeface="Calibri"/>
              </a:rPr>
              <a:t> </a:t>
            </a:r>
            <a:r>
              <a:rPr sz="1800" dirty="0">
                <a:latin typeface="Calibri"/>
                <a:cs typeface="Calibri"/>
              </a:rPr>
              <a:t>still</a:t>
            </a:r>
            <a:r>
              <a:rPr sz="1800" spc="-34" dirty="0">
                <a:latin typeface="Calibri"/>
                <a:cs typeface="Calibri"/>
              </a:rPr>
              <a:t> </a:t>
            </a:r>
            <a:r>
              <a:rPr sz="1800" dirty="0">
                <a:latin typeface="Calibri"/>
                <a:cs typeface="Calibri"/>
              </a:rPr>
              <a:t>write</a:t>
            </a:r>
            <a:r>
              <a:rPr sz="1800" spc="-38" dirty="0">
                <a:latin typeface="Calibri"/>
                <a:cs typeface="Calibri"/>
              </a:rPr>
              <a:t> </a:t>
            </a:r>
            <a:r>
              <a:rPr sz="1800" dirty="0">
                <a:latin typeface="Calibri"/>
                <a:cs typeface="Calibri"/>
              </a:rPr>
              <a:t>their</a:t>
            </a:r>
            <a:r>
              <a:rPr sz="1800" spc="-19" dirty="0">
                <a:latin typeface="Calibri"/>
                <a:cs typeface="Calibri"/>
              </a:rPr>
              <a:t> </a:t>
            </a:r>
            <a:r>
              <a:rPr sz="1800" dirty="0">
                <a:latin typeface="Calibri"/>
                <a:cs typeface="Calibri"/>
              </a:rPr>
              <a:t>passwords</a:t>
            </a:r>
            <a:r>
              <a:rPr sz="1800" spc="-23" dirty="0">
                <a:latin typeface="Calibri"/>
                <a:cs typeface="Calibri"/>
              </a:rPr>
              <a:t> </a:t>
            </a:r>
            <a:r>
              <a:rPr sz="1800" dirty="0">
                <a:latin typeface="Calibri"/>
                <a:cs typeface="Calibri"/>
              </a:rPr>
              <a:t>on</a:t>
            </a:r>
            <a:r>
              <a:rPr sz="1800" spc="-23" dirty="0">
                <a:latin typeface="Calibri"/>
                <a:cs typeface="Calibri"/>
              </a:rPr>
              <a:t> </a:t>
            </a:r>
            <a:r>
              <a:rPr sz="1800" spc="-8" dirty="0">
                <a:latin typeface="Calibri"/>
                <a:cs typeface="Calibri"/>
              </a:rPr>
              <a:t>post-</a:t>
            </a:r>
            <a:r>
              <a:rPr sz="1800" dirty="0">
                <a:latin typeface="Calibri"/>
                <a:cs typeface="Calibri"/>
              </a:rPr>
              <a:t>it</a:t>
            </a:r>
            <a:r>
              <a:rPr sz="1800" spc="-26" dirty="0">
                <a:latin typeface="Calibri"/>
                <a:cs typeface="Calibri"/>
              </a:rPr>
              <a:t> </a:t>
            </a:r>
            <a:r>
              <a:rPr sz="1800" spc="-8" dirty="0">
                <a:latin typeface="Calibri"/>
                <a:cs typeface="Calibri"/>
              </a:rPr>
              <a:t>notes</a:t>
            </a:r>
            <a:endParaRPr sz="1800">
              <a:latin typeface="Calibri"/>
              <a:cs typeface="Calibri"/>
            </a:endParaRPr>
          </a:p>
          <a:p>
            <a:pPr marL="575310" lvl="1" indent="-222885">
              <a:spcBef>
                <a:spcPts val="161"/>
              </a:spcBef>
              <a:buFont typeface="Arial"/>
              <a:buChar char="•"/>
              <a:tabLst>
                <a:tab pos="575310" algn="l"/>
              </a:tabLst>
            </a:pPr>
            <a:r>
              <a:rPr sz="1800" dirty="0">
                <a:latin typeface="Calibri"/>
                <a:cs typeface="Calibri"/>
              </a:rPr>
              <a:t>Humans</a:t>
            </a:r>
            <a:r>
              <a:rPr sz="1800" spc="-38" dirty="0">
                <a:latin typeface="Calibri"/>
                <a:cs typeface="Calibri"/>
              </a:rPr>
              <a:t> </a:t>
            </a:r>
            <a:r>
              <a:rPr sz="1800" dirty="0">
                <a:latin typeface="Calibri"/>
                <a:cs typeface="Calibri"/>
              </a:rPr>
              <a:t>can</a:t>
            </a:r>
            <a:r>
              <a:rPr sz="1800" spc="-30" dirty="0">
                <a:latin typeface="Calibri"/>
                <a:cs typeface="Calibri"/>
              </a:rPr>
              <a:t> </a:t>
            </a:r>
            <a:r>
              <a:rPr sz="1800" dirty="0">
                <a:latin typeface="Calibri"/>
                <a:cs typeface="Calibri"/>
              </a:rPr>
              <a:t>still</a:t>
            </a:r>
            <a:r>
              <a:rPr sz="1800" spc="-38" dirty="0">
                <a:latin typeface="Calibri"/>
                <a:cs typeface="Calibri"/>
              </a:rPr>
              <a:t> </a:t>
            </a:r>
            <a:r>
              <a:rPr sz="1800" dirty="0">
                <a:latin typeface="Calibri"/>
                <a:cs typeface="Calibri"/>
              </a:rPr>
              <a:t>give</a:t>
            </a:r>
            <a:r>
              <a:rPr sz="1800" spc="-26" dirty="0">
                <a:latin typeface="Calibri"/>
                <a:cs typeface="Calibri"/>
              </a:rPr>
              <a:t> </a:t>
            </a:r>
            <a:r>
              <a:rPr sz="1800" dirty="0">
                <a:latin typeface="Calibri"/>
                <a:cs typeface="Calibri"/>
              </a:rPr>
              <a:t>their</a:t>
            </a:r>
            <a:r>
              <a:rPr sz="1800" spc="-34" dirty="0">
                <a:latin typeface="Calibri"/>
                <a:cs typeface="Calibri"/>
              </a:rPr>
              <a:t> </a:t>
            </a:r>
            <a:r>
              <a:rPr sz="1800" dirty="0">
                <a:latin typeface="Calibri"/>
                <a:cs typeface="Calibri"/>
              </a:rPr>
              <a:t>passwords</a:t>
            </a:r>
            <a:r>
              <a:rPr sz="1800" spc="-38"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anyone</a:t>
            </a:r>
            <a:r>
              <a:rPr sz="1800" spc="-26" dirty="0">
                <a:latin typeface="Calibri"/>
                <a:cs typeface="Calibri"/>
              </a:rPr>
              <a:t> </a:t>
            </a:r>
            <a:r>
              <a:rPr sz="1800" dirty="0">
                <a:latin typeface="Calibri"/>
                <a:cs typeface="Calibri"/>
              </a:rPr>
              <a:t>they</a:t>
            </a:r>
            <a:r>
              <a:rPr sz="1800" spc="-34" dirty="0">
                <a:latin typeface="Calibri"/>
                <a:cs typeface="Calibri"/>
              </a:rPr>
              <a:t> </a:t>
            </a:r>
            <a:r>
              <a:rPr sz="1800" spc="-8" dirty="0">
                <a:latin typeface="Calibri"/>
                <a:cs typeface="Calibri"/>
              </a:rPr>
              <a:t>trust</a:t>
            </a:r>
            <a:endParaRPr sz="1800">
              <a:latin typeface="Calibri"/>
              <a:cs typeface="Calibri"/>
            </a:endParaRPr>
          </a:p>
          <a:p>
            <a:pPr marL="575310" lvl="1" indent="-222885">
              <a:spcBef>
                <a:spcPts val="153"/>
              </a:spcBef>
              <a:buFont typeface="Arial"/>
              <a:buChar char="•"/>
              <a:tabLst>
                <a:tab pos="575310" algn="l"/>
              </a:tabLst>
            </a:pPr>
            <a:r>
              <a:rPr sz="1800" dirty="0">
                <a:latin typeface="Calibri"/>
                <a:cs typeface="Calibri"/>
              </a:rPr>
              <a:t>Humans</a:t>
            </a:r>
            <a:r>
              <a:rPr sz="1800" spc="-30" dirty="0">
                <a:latin typeface="Calibri"/>
                <a:cs typeface="Calibri"/>
              </a:rPr>
              <a:t> </a:t>
            </a:r>
            <a:r>
              <a:rPr sz="1800" dirty="0">
                <a:latin typeface="Calibri"/>
                <a:cs typeface="Calibri"/>
              </a:rPr>
              <a:t>can</a:t>
            </a:r>
            <a:r>
              <a:rPr sz="1800" spc="-15" dirty="0">
                <a:latin typeface="Calibri"/>
                <a:cs typeface="Calibri"/>
              </a:rPr>
              <a:t> </a:t>
            </a:r>
            <a:r>
              <a:rPr sz="1800" dirty="0">
                <a:latin typeface="Calibri"/>
                <a:cs typeface="Calibri"/>
              </a:rPr>
              <a:t>still</a:t>
            </a:r>
            <a:r>
              <a:rPr sz="1800" spc="-26" dirty="0">
                <a:latin typeface="Calibri"/>
                <a:cs typeface="Calibri"/>
              </a:rPr>
              <a:t> </a:t>
            </a:r>
            <a:r>
              <a:rPr sz="1800" dirty="0">
                <a:latin typeface="Calibri"/>
                <a:cs typeface="Calibri"/>
              </a:rPr>
              <a:t>open</a:t>
            </a:r>
            <a:r>
              <a:rPr sz="1800" spc="-15" dirty="0">
                <a:latin typeface="Calibri"/>
                <a:cs typeface="Calibri"/>
              </a:rPr>
              <a:t> </a:t>
            </a:r>
            <a:r>
              <a:rPr sz="1800" dirty="0">
                <a:latin typeface="Calibri"/>
                <a:cs typeface="Calibri"/>
              </a:rPr>
              <a:t>tempting</a:t>
            </a:r>
            <a:r>
              <a:rPr sz="1800" spc="-26" dirty="0">
                <a:latin typeface="Calibri"/>
                <a:cs typeface="Calibri"/>
              </a:rPr>
              <a:t> </a:t>
            </a:r>
            <a:r>
              <a:rPr sz="1800" spc="-8" dirty="0">
                <a:latin typeface="Calibri"/>
                <a:cs typeface="Calibri"/>
              </a:rPr>
              <a:t>attachments…</a:t>
            </a:r>
            <a:endParaRPr sz="18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Social</a:t>
            </a:r>
            <a:r>
              <a:rPr spc="-79" dirty="0"/>
              <a:t> </a:t>
            </a:r>
            <a:r>
              <a:rPr spc="-8" dirty="0"/>
              <a:t>engineering</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54</a:t>
            </a:fld>
            <a:endParaRPr spc="-19" dirty="0"/>
          </a:p>
        </p:txBody>
      </p:sp>
      <p:sp>
        <p:nvSpPr>
          <p:cNvPr id="3" name="object 3"/>
          <p:cNvSpPr txBox="1"/>
          <p:nvPr/>
        </p:nvSpPr>
        <p:spPr>
          <a:xfrm>
            <a:off x="687704" y="1280131"/>
            <a:ext cx="6489383" cy="318564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spc="-23" dirty="0">
                <a:latin typeface="Calibri"/>
                <a:cs typeface="Calibri"/>
              </a:rPr>
              <a:t>Non-</a:t>
            </a:r>
            <a:r>
              <a:rPr sz="2100" dirty="0">
                <a:latin typeface="Calibri"/>
                <a:cs typeface="Calibri"/>
              </a:rPr>
              <a:t>technical</a:t>
            </a:r>
            <a:r>
              <a:rPr sz="2100" spc="-15" dirty="0">
                <a:latin typeface="Calibri"/>
                <a:cs typeface="Calibri"/>
              </a:rPr>
              <a:t> </a:t>
            </a:r>
            <a:r>
              <a:rPr sz="2100" spc="-8" dirty="0">
                <a:latin typeface="Calibri"/>
                <a:cs typeface="Calibri"/>
              </a:rPr>
              <a:t>intrusion</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Involves</a:t>
            </a:r>
            <a:r>
              <a:rPr sz="2100" spc="-45" dirty="0">
                <a:latin typeface="Calibri"/>
                <a:cs typeface="Calibri"/>
              </a:rPr>
              <a:t> </a:t>
            </a:r>
            <a:r>
              <a:rPr sz="2100" dirty="0">
                <a:latin typeface="Calibri"/>
                <a:cs typeface="Calibri"/>
              </a:rPr>
              <a:t>tricking</a:t>
            </a:r>
            <a:r>
              <a:rPr sz="2100" spc="-41" dirty="0">
                <a:latin typeface="Calibri"/>
                <a:cs typeface="Calibri"/>
              </a:rPr>
              <a:t> </a:t>
            </a:r>
            <a:r>
              <a:rPr sz="2100" dirty="0">
                <a:latin typeface="Calibri"/>
                <a:cs typeface="Calibri"/>
              </a:rPr>
              <a:t>people</a:t>
            </a:r>
            <a:r>
              <a:rPr sz="2100" spc="-26" dirty="0">
                <a:latin typeface="Calibri"/>
                <a:cs typeface="Calibri"/>
              </a:rPr>
              <a:t> </a:t>
            </a:r>
            <a:r>
              <a:rPr sz="2100" dirty="0">
                <a:latin typeface="Calibri"/>
                <a:cs typeface="Calibri"/>
              </a:rPr>
              <a:t>to</a:t>
            </a:r>
            <a:r>
              <a:rPr sz="2100" spc="-53" dirty="0">
                <a:latin typeface="Calibri"/>
                <a:cs typeface="Calibri"/>
              </a:rPr>
              <a:t> </a:t>
            </a:r>
            <a:r>
              <a:rPr sz="2100" dirty="0">
                <a:latin typeface="Calibri"/>
                <a:cs typeface="Calibri"/>
              </a:rPr>
              <a:t>break</a:t>
            </a:r>
            <a:r>
              <a:rPr sz="2100" spc="-45" dirty="0">
                <a:latin typeface="Calibri"/>
                <a:cs typeface="Calibri"/>
              </a:rPr>
              <a:t> </a:t>
            </a:r>
            <a:r>
              <a:rPr sz="2100" dirty="0">
                <a:latin typeface="Calibri"/>
                <a:cs typeface="Calibri"/>
              </a:rPr>
              <a:t>security</a:t>
            </a:r>
            <a:r>
              <a:rPr sz="2100" spc="-38" dirty="0">
                <a:latin typeface="Calibri"/>
                <a:cs typeface="Calibri"/>
              </a:rPr>
              <a:t> </a:t>
            </a:r>
            <a:r>
              <a:rPr sz="2100" spc="-8" dirty="0">
                <a:latin typeface="Calibri"/>
                <a:cs typeface="Calibri"/>
              </a:rPr>
              <a:t>policies</a:t>
            </a:r>
            <a:endParaRPr sz="2100">
              <a:latin typeface="Calibri"/>
              <a:cs typeface="Calibri"/>
            </a:endParaRPr>
          </a:p>
          <a:p>
            <a:pPr marL="522923" lvl="1" indent="-170497">
              <a:spcBef>
                <a:spcPts val="176"/>
              </a:spcBef>
              <a:buFont typeface="Arial"/>
              <a:buChar char="•"/>
              <a:tabLst>
                <a:tab pos="522923" algn="l"/>
              </a:tabLst>
            </a:pPr>
            <a:r>
              <a:rPr sz="1800" spc="-8" dirty="0">
                <a:latin typeface="Calibri"/>
                <a:cs typeface="Calibri"/>
              </a:rPr>
              <a:t>Manipulation</a:t>
            </a:r>
            <a:endParaRPr sz="1800">
              <a:latin typeface="Calibri"/>
              <a:cs typeface="Calibri"/>
            </a:endParaRPr>
          </a:p>
          <a:p>
            <a:pPr marL="180022" indent="-170497">
              <a:spcBef>
                <a:spcPts val="484"/>
              </a:spcBef>
              <a:buFont typeface="Arial"/>
              <a:buChar char="•"/>
              <a:tabLst>
                <a:tab pos="180022" algn="l"/>
              </a:tabLst>
            </a:pPr>
            <a:r>
              <a:rPr sz="2100" dirty="0">
                <a:latin typeface="Calibri"/>
                <a:cs typeface="Calibri"/>
              </a:rPr>
              <a:t>Relies</a:t>
            </a:r>
            <a:r>
              <a:rPr sz="2100" spc="-23" dirty="0">
                <a:latin typeface="Calibri"/>
                <a:cs typeface="Calibri"/>
              </a:rPr>
              <a:t> </a:t>
            </a:r>
            <a:r>
              <a:rPr sz="2100" dirty="0">
                <a:latin typeface="Calibri"/>
                <a:cs typeface="Calibri"/>
              </a:rPr>
              <a:t>on</a:t>
            </a:r>
            <a:r>
              <a:rPr sz="2100" spc="-15" dirty="0">
                <a:latin typeface="Calibri"/>
                <a:cs typeface="Calibri"/>
              </a:rPr>
              <a:t> </a:t>
            </a:r>
            <a:r>
              <a:rPr sz="2100" dirty="0">
                <a:latin typeface="Calibri"/>
                <a:cs typeface="Calibri"/>
              </a:rPr>
              <a:t>false</a:t>
            </a:r>
            <a:r>
              <a:rPr sz="2100" spc="-26" dirty="0">
                <a:latin typeface="Calibri"/>
                <a:cs typeface="Calibri"/>
              </a:rPr>
              <a:t> </a:t>
            </a:r>
            <a:r>
              <a:rPr sz="2100" spc="-8" dirty="0">
                <a:latin typeface="Calibri"/>
                <a:cs typeface="Calibri"/>
              </a:rPr>
              <a:t>confidence</a:t>
            </a:r>
            <a:endParaRPr sz="2100">
              <a:latin typeface="Calibri"/>
              <a:cs typeface="Calibri"/>
            </a:endParaRPr>
          </a:p>
          <a:p>
            <a:pPr marL="522923" lvl="1" indent="-170497">
              <a:spcBef>
                <a:spcPts val="172"/>
              </a:spcBef>
              <a:buFont typeface="Arial"/>
              <a:buChar char="•"/>
              <a:tabLst>
                <a:tab pos="522923" algn="l"/>
              </a:tabLst>
            </a:pPr>
            <a:r>
              <a:rPr sz="1800" dirty="0">
                <a:latin typeface="Calibri"/>
                <a:cs typeface="Calibri"/>
              </a:rPr>
              <a:t>Everyone</a:t>
            </a:r>
            <a:r>
              <a:rPr sz="1800" spc="-45" dirty="0">
                <a:latin typeface="Calibri"/>
                <a:cs typeface="Calibri"/>
              </a:rPr>
              <a:t> </a:t>
            </a:r>
            <a:r>
              <a:rPr sz="1800" dirty="0">
                <a:latin typeface="Calibri"/>
                <a:cs typeface="Calibri"/>
              </a:rPr>
              <a:t>trusts</a:t>
            </a:r>
            <a:r>
              <a:rPr sz="1800" spc="-45" dirty="0">
                <a:latin typeface="Calibri"/>
                <a:cs typeface="Calibri"/>
              </a:rPr>
              <a:t> </a:t>
            </a:r>
            <a:r>
              <a:rPr sz="1800" spc="-8" dirty="0">
                <a:latin typeface="Calibri"/>
                <a:cs typeface="Calibri"/>
              </a:rPr>
              <a:t>someone</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Authority</a:t>
            </a:r>
            <a:r>
              <a:rPr sz="1800" spc="-38" dirty="0">
                <a:latin typeface="Calibri"/>
                <a:cs typeface="Calibri"/>
              </a:rPr>
              <a:t> </a:t>
            </a:r>
            <a:r>
              <a:rPr sz="1800" dirty="0">
                <a:latin typeface="Calibri"/>
                <a:cs typeface="Calibri"/>
              </a:rPr>
              <a:t>is</a:t>
            </a:r>
            <a:r>
              <a:rPr sz="1800" spc="-45" dirty="0">
                <a:latin typeface="Calibri"/>
                <a:cs typeface="Calibri"/>
              </a:rPr>
              <a:t> </a:t>
            </a:r>
            <a:r>
              <a:rPr sz="1800" dirty="0">
                <a:latin typeface="Calibri"/>
                <a:cs typeface="Calibri"/>
              </a:rPr>
              <a:t>usually</a:t>
            </a:r>
            <a:r>
              <a:rPr sz="1800" spc="-30" dirty="0">
                <a:latin typeface="Calibri"/>
                <a:cs typeface="Calibri"/>
              </a:rPr>
              <a:t> </a:t>
            </a:r>
            <a:r>
              <a:rPr sz="1800" dirty="0">
                <a:latin typeface="Calibri"/>
                <a:cs typeface="Calibri"/>
              </a:rPr>
              <a:t>trusted</a:t>
            </a:r>
            <a:r>
              <a:rPr sz="1800" spc="-38" dirty="0">
                <a:latin typeface="Calibri"/>
                <a:cs typeface="Calibri"/>
              </a:rPr>
              <a:t> </a:t>
            </a:r>
            <a:r>
              <a:rPr sz="1800" dirty="0">
                <a:latin typeface="Calibri"/>
                <a:cs typeface="Calibri"/>
              </a:rPr>
              <a:t>by</a:t>
            </a:r>
            <a:r>
              <a:rPr sz="1800" spc="-30" dirty="0">
                <a:latin typeface="Calibri"/>
                <a:cs typeface="Calibri"/>
              </a:rPr>
              <a:t> </a:t>
            </a:r>
            <a:r>
              <a:rPr sz="1800" spc="-8" dirty="0">
                <a:latin typeface="Calibri"/>
                <a:cs typeface="Calibri"/>
              </a:rPr>
              <a:t>default</a:t>
            </a:r>
            <a:endParaRPr sz="1800">
              <a:latin typeface="Calibri"/>
              <a:cs typeface="Calibri"/>
            </a:endParaRPr>
          </a:p>
          <a:p>
            <a:pPr marL="522923" lvl="1" indent="-170497">
              <a:spcBef>
                <a:spcPts val="161"/>
              </a:spcBef>
              <a:buFont typeface="Arial"/>
              <a:buChar char="•"/>
              <a:tabLst>
                <a:tab pos="522923" algn="l"/>
              </a:tabLst>
            </a:pPr>
            <a:r>
              <a:rPr sz="1800" spc="-15" dirty="0">
                <a:latin typeface="Calibri"/>
                <a:cs typeface="Calibri"/>
              </a:rPr>
              <a:t>Non-</a:t>
            </a:r>
            <a:r>
              <a:rPr sz="1800" dirty="0">
                <a:latin typeface="Calibri"/>
                <a:cs typeface="Calibri"/>
              </a:rPr>
              <a:t>technical</a:t>
            </a:r>
            <a:r>
              <a:rPr sz="1800" spc="-19" dirty="0">
                <a:latin typeface="Calibri"/>
                <a:cs typeface="Calibri"/>
              </a:rPr>
              <a:t> </a:t>
            </a:r>
            <a:r>
              <a:rPr sz="1800" dirty="0">
                <a:latin typeface="Calibri"/>
                <a:cs typeface="Calibri"/>
              </a:rPr>
              <a:t>people</a:t>
            </a:r>
            <a:r>
              <a:rPr sz="1800" spc="-4" dirty="0">
                <a:latin typeface="Calibri"/>
                <a:cs typeface="Calibri"/>
              </a:rPr>
              <a:t> </a:t>
            </a:r>
            <a:r>
              <a:rPr sz="1800" dirty="0">
                <a:latin typeface="Calibri"/>
                <a:cs typeface="Calibri"/>
              </a:rPr>
              <a:t>don’t</a:t>
            </a:r>
            <a:r>
              <a:rPr sz="1800" spc="-8" dirty="0">
                <a:latin typeface="Calibri"/>
                <a:cs typeface="Calibri"/>
              </a:rPr>
              <a:t> </a:t>
            </a:r>
            <a:r>
              <a:rPr sz="1800" dirty="0">
                <a:latin typeface="Calibri"/>
                <a:cs typeface="Calibri"/>
              </a:rPr>
              <a:t>want</a:t>
            </a:r>
            <a:r>
              <a:rPr sz="1800" spc="-15" dirty="0">
                <a:latin typeface="Calibri"/>
                <a:cs typeface="Calibri"/>
              </a:rPr>
              <a:t> </a:t>
            </a:r>
            <a:r>
              <a:rPr sz="1800" dirty="0">
                <a:latin typeface="Calibri"/>
                <a:cs typeface="Calibri"/>
              </a:rPr>
              <a:t>to</a:t>
            </a:r>
            <a:r>
              <a:rPr sz="1800" spc="-23" dirty="0">
                <a:latin typeface="Calibri"/>
                <a:cs typeface="Calibri"/>
              </a:rPr>
              <a:t> </a:t>
            </a:r>
            <a:r>
              <a:rPr sz="1800" dirty="0">
                <a:latin typeface="Calibri"/>
                <a:cs typeface="Calibri"/>
              </a:rPr>
              <a:t>admit</a:t>
            </a:r>
            <a:r>
              <a:rPr sz="1800" spc="-23" dirty="0">
                <a:latin typeface="Calibri"/>
                <a:cs typeface="Calibri"/>
              </a:rPr>
              <a:t> </a:t>
            </a:r>
            <a:r>
              <a:rPr sz="1800" dirty="0">
                <a:latin typeface="Calibri"/>
                <a:cs typeface="Calibri"/>
              </a:rPr>
              <a:t>their</a:t>
            </a:r>
            <a:r>
              <a:rPr sz="1800" spc="-15" dirty="0">
                <a:latin typeface="Calibri"/>
                <a:cs typeface="Calibri"/>
              </a:rPr>
              <a:t> </a:t>
            </a:r>
            <a:r>
              <a:rPr sz="1800" dirty="0">
                <a:latin typeface="Calibri"/>
                <a:cs typeface="Calibri"/>
              </a:rPr>
              <a:t>lack</a:t>
            </a:r>
            <a:r>
              <a:rPr sz="1800" spc="-19" dirty="0">
                <a:latin typeface="Calibri"/>
                <a:cs typeface="Calibri"/>
              </a:rPr>
              <a:t> </a:t>
            </a:r>
            <a:r>
              <a:rPr sz="1800" dirty="0">
                <a:latin typeface="Calibri"/>
                <a:cs typeface="Calibri"/>
              </a:rPr>
              <a:t>of</a:t>
            </a:r>
            <a:r>
              <a:rPr sz="1800" spc="-11" dirty="0">
                <a:latin typeface="Calibri"/>
                <a:cs typeface="Calibri"/>
              </a:rPr>
              <a:t> </a:t>
            </a:r>
            <a:r>
              <a:rPr sz="1800" spc="-8" dirty="0">
                <a:latin typeface="Calibri"/>
                <a:cs typeface="Calibri"/>
              </a:rPr>
              <a:t>expertise</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They</a:t>
            </a:r>
            <a:r>
              <a:rPr sz="1500" spc="-19" dirty="0">
                <a:latin typeface="Calibri"/>
                <a:cs typeface="Calibri"/>
              </a:rPr>
              <a:t> </a:t>
            </a:r>
            <a:r>
              <a:rPr sz="1500" dirty="0">
                <a:latin typeface="Calibri"/>
                <a:cs typeface="Calibri"/>
              </a:rPr>
              <a:t>ask</a:t>
            </a:r>
            <a:r>
              <a:rPr sz="1500" spc="-15" dirty="0">
                <a:latin typeface="Calibri"/>
                <a:cs typeface="Calibri"/>
              </a:rPr>
              <a:t> </a:t>
            </a:r>
            <a:r>
              <a:rPr sz="1500" dirty="0">
                <a:latin typeface="Calibri"/>
                <a:cs typeface="Calibri"/>
              </a:rPr>
              <a:t>fewer</a:t>
            </a:r>
            <a:r>
              <a:rPr sz="1500" spc="-11" dirty="0">
                <a:latin typeface="Calibri"/>
                <a:cs typeface="Calibri"/>
              </a:rPr>
              <a:t> </a:t>
            </a:r>
            <a:r>
              <a:rPr sz="1500" spc="-8" dirty="0">
                <a:latin typeface="Calibri"/>
                <a:cs typeface="Calibri"/>
              </a:rPr>
              <a:t>questions.</a:t>
            </a:r>
            <a:endParaRPr sz="1500">
              <a:latin typeface="Calibri"/>
              <a:cs typeface="Calibri"/>
            </a:endParaRPr>
          </a:p>
          <a:p>
            <a:pPr marL="522923" lvl="1" indent="-170497">
              <a:spcBef>
                <a:spcPts val="143"/>
              </a:spcBef>
              <a:buFont typeface="Arial"/>
              <a:buChar char="•"/>
              <a:tabLst>
                <a:tab pos="522923" algn="l"/>
              </a:tabLst>
            </a:pPr>
            <a:r>
              <a:rPr sz="1800" dirty="0">
                <a:latin typeface="Calibri"/>
                <a:cs typeface="Calibri"/>
              </a:rPr>
              <a:t>Most</a:t>
            </a:r>
            <a:r>
              <a:rPr sz="1800" spc="-34" dirty="0">
                <a:latin typeface="Calibri"/>
                <a:cs typeface="Calibri"/>
              </a:rPr>
              <a:t> </a:t>
            </a:r>
            <a:r>
              <a:rPr sz="1800" dirty="0">
                <a:latin typeface="Calibri"/>
                <a:cs typeface="Calibri"/>
              </a:rPr>
              <a:t>people</a:t>
            </a:r>
            <a:r>
              <a:rPr sz="1800" spc="-26" dirty="0">
                <a:latin typeface="Calibri"/>
                <a:cs typeface="Calibri"/>
              </a:rPr>
              <a:t> </a:t>
            </a:r>
            <a:r>
              <a:rPr sz="1800" dirty="0">
                <a:latin typeface="Calibri"/>
                <a:cs typeface="Calibri"/>
              </a:rPr>
              <a:t>are</a:t>
            </a:r>
            <a:r>
              <a:rPr sz="1800" spc="-34" dirty="0">
                <a:latin typeface="Calibri"/>
                <a:cs typeface="Calibri"/>
              </a:rPr>
              <a:t> </a:t>
            </a:r>
            <a:r>
              <a:rPr sz="1800" dirty="0">
                <a:latin typeface="Calibri"/>
                <a:cs typeface="Calibri"/>
              </a:rPr>
              <a:t>eager</a:t>
            </a:r>
            <a:r>
              <a:rPr sz="1800" spc="-34" dirty="0">
                <a:latin typeface="Calibri"/>
                <a:cs typeface="Calibri"/>
              </a:rPr>
              <a:t> </a:t>
            </a:r>
            <a:r>
              <a:rPr sz="1800" dirty="0">
                <a:latin typeface="Calibri"/>
                <a:cs typeface="Calibri"/>
              </a:rPr>
              <a:t>to</a:t>
            </a:r>
            <a:r>
              <a:rPr sz="1800" spc="-30" dirty="0">
                <a:latin typeface="Calibri"/>
                <a:cs typeface="Calibri"/>
              </a:rPr>
              <a:t> </a:t>
            </a:r>
            <a:r>
              <a:rPr sz="1800" spc="-8" dirty="0">
                <a:latin typeface="Calibri"/>
                <a:cs typeface="Calibri"/>
              </a:rPr>
              <a:t>help.</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When</a:t>
            </a:r>
            <a:r>
              <a:rPr sz="1500" spc="-38" dirty="0">
                <a:latin typeface="Calibri"/>
                <a:cs typeface="Calibri"/>
              </a:rPr>
              <a:t> </a:t>
            </a:r>
            <a:r>
              <a:rPr sz="1500" dirty="0">
                <a:latin typeface="Calibri"/>
                <a:cs typeface="Calibri"/>
              </a:rPr>
              <a:t>the</a:t>
            </a:r>
            <a:r>
              <a:rPr sz="1500" spc="-26" dirty="0">
                <a:latin typeface="Calibri"/>
                <a:cs typeface="Calibri"/>
              </a:rPr>
              <a:t> </a:t>
            </a:r>
            <a:r>
              <a:rPr sz="1500" dirty="0">
                <a:latin typeface="Calibri"/>
                <a:cs typeface="Calibri"/>
              </a:rPr>
              <a:t>attacker</a:t>
            </a:r>
            <a:r>
              <a:rPr sz="1500" spc="-11" dirty="0">
                <a:latin typeface="Calibri"/>
                <a:cs typeface="Calibri"/>
              </a:rPr>
              <a:t> </a:t>
            </a:r>
            <a:r>
              <a:rPr sz="1500" dirty="0">
                <a:latin typeface="Calibri"/>
                <a:cs typeface="Calibri"/>
              </a:rPr>
              <a:t>poses</a:t>
            </a:r>
            <a:r>
              <a:rPr sz="1500" spc="-23" dirty="0">
                <a:latin typeface="Calibri"/>
                <a:cs typeface="Calibri"/>
              </a:rPr>
              <a:t> </a:t>
            </a:r>
            <a:r>
              <a:rPr sz="1500" dirty="0">
                <a:latin typeface="Calibri"/>
                <a:cs typeface="Calibri"/>
              </a:rPr>
              <a:t>as</a:t>
            </a:r>
            <a:r>
              <a:rPr sz="1500" spc="-19" dirty="0">
                <a:latin typeface="Calibri"/>
                <a:cs typeface="Calibri"/>
              </a:rPr>
              <a:t> </a:t>
            </a:r>
            <a:r>
              <a:rPr sz="1500" dirty="0">
                <a:latin typeface="Calibri"/>
                <a:cs typeface="Calibri"/>
              </a:rPr>
              <a:t>a</a:t>
            </a:r>
            <a:r>
              <a:rPr sz="1500" spc="-30" dirty="0">
                <a:latin typeface="Calibri"/>
                <a:cs typeface="Calibri"/>
              </a:rPr>
              <a:t> </a:t>
            </a:r>
            <a:r>
              <a:rPr sz="1500" dirty="0">
                <a:latin typeface="Calibri"/>
                <a:cs typeface="Calibri"/>
              </a:rPr>
              <a:t>fellow</a:t>
            </a:r>
            <a:r>
              <a:rPr sz="1500" spc="-19" dirty="0">
                <a:latin typeface="Calibri"/>
                <a:cs typeface="Calibri"/>
              </a:rPr>
              <a:t> </a:t>
            </a:r>
            <a:r>
              <a:rPr sz="1500" dirty="0">
                <a:latin typeface="Calibri"/>
                <a:cs typeface="Calibri"/>
              </a:rPr>
              <a:t>employee</a:t>
            </a:r>
            <a:r>
              <a:rPr sz="1500" spc="-30" dirty="0">
                <a:latin typeface="Calibri"/>
                <a:cs typeface="Calibri"/>
              </a:rPr>
              <a:t> </a:t>
            </a:r>
            <a:r>
              <a:rPr sz="1500" dirty="0">
                <a:latin typeface="Calibri"/>
                <a:cs typeface="Calibri"/>
              </a:rPr>
              <a:t>in</a:t>
            </a:r>
            <a:r>
              <a:rPr sz="1500" spc="-23" dirty="0">
                <a:latin typeface="Calibri"/>
                <a:cs typeface="Calibri"/>
              </a:rPr>
              <a:t> </a:t>
            </a:r>
            <a:r>
              <a:rPr sz="1500" spc="-8" dirty="0">
                <a:latin typeface="Calibri"/>
                <a:cs typeface="Calibri"/>
              </a:rPr>
              <a:t>need.</a:t>
            </a:r>
            <a:endParaRPr sz="15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17494" y="2566035"/>
            <a:ext cx="3324987" cy="2168270"/>
          </a:xfrm>
          <a:prstGeom prst="rect">
            <a:avLst/>
          </a:prstGeom>
        </p:spPr>
      </p:pic>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Social</a:t>
            </a:r>
            <a:r>
              <a:rPr spc="-79" dirty="0"/>
              <a:t> </a:t>
            </a:r>
            <a:r>
              <a:rPr spc="-8" dirty="0"/>
              <a:t>engineering</a:t>
            </a:r>
          </a:p>
        </p:txBody>
      </p:sp>
      <p:sp>
        <p:nvSpPr>
          <p:cNvPr id="6" name="object 6"/>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55</a:t>
            </a:fld>
            <a:endParaRPr spc="-19" dirty="0"/>
          </a:p>
        </p:txBody>
      </p:sp>
      <p:sp>
        <p:nvSpPr>
          <p:cNvPr id="4" name="object 4"/>
          <p:cNvSpPr txBox="1"/>
          <p:nvPr/>
        </p:nvSpPr>
        <p:spPr>
          <a:xfrm>
            <a:off x="687704" y="1280131"/>
            <a:ext cx="7413308" cy="1172276"/>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People</a:t>
            </a:r>
            <a:r>
              <a:rPr sz="2100" spc="-11" dirty="0">
                <a:latin typeface="Calibri"/>
                <a:cs typeface="Calibri"/>
              </a:rPr>
              <a:t> </a:t>
            </a:r>
            <a:r>
              <a:rPr sz="2100" dirty="0">
                <a:latin typeface="Calibri"/>
                <a:cs typeface="Calibri"/>
              </a:rPr>
              <a:t>are</a:t>
            </a:r>
            <a:r>
              <a:rPr sz="2100" spc="-11" dirty="0">
                <a:latin typeface="Calibri"/>
                <a:cs typeface="Calibri"/>
              </a:rPr>
              <a:t> </a:t>
            </a:r>
            <a:r>
              <a:rPr sz="2100" dirty="0">
                <a:latin typeface="Calibri"/>
                <a:cs typeface="Calibri"/>
              </a:rPr>
              <a:t>not</a:t>
            </a:r>
            <a:r>
              <a:rPr sz="2100" spc="-8" dirty="0">
                <a:latin typeface="Calibri"/>
                <a:cs typeface="Calibri"/>
              </a:rPr>
              <a:t> </a:t>
            </a:r>
            <a:r>
              <a:rPr sz="2100" dirty="0">
                <a:latin typeface="Calibri"/>
                <a:cs typeface="Calibri"/>
              </a:rPr>
              <a:t>aware</a:t>
            </a:r>
            <a:r>
              <a:rPr sz="2100" spc="-34"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the</a:t>
            </a:r>
            <a:r>
              <a:rPr sz="2100" spc="-8" dirty="0">
                <a:latin typeface="Calibri"/>
                <a:cs typeface="Calibri"/>
              </a:rPr>
              <a:t> </a:t>
            </a:r>
            <a:r>
              <a:rPr sz="2100" dirty="0">
                <a:latin typeface="Calibri"/>
                <a:cs typeface="Calibri"/>
              </a:rPr>
              <a:t>value</a:t>
            </a:r>
            <a:r>
              <a:rPr sz="2100" spc="-15"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information</a:t>
            </a:r>
            <a:r>
              <a:rPr sz="2100" spc="-8" dirty="0">
                <a:latin typeface="Calibri"/>
                <a:cs typeface="Calibri"/>
              </a:rPr>
              <a:t> </a:t>
            </a:r>
            <a:r>
              <a:rPr sz="2100" dirty="0">
                <a:latin typeface="Calibri"/>
                <a:cs typeface="Calibri"/>
              </a:rPr>
              <a:t>they</a:t>
            </a:r>
            <a:r>
              <a:rPr sz="2100" spc="-15" dirty="0">
                <a:latin typeface="Calibri"/>
                <a:cs typeface="Calibri"/>
              </a:rPr>
              <a:t> </a:t>
            </a:r>
            <a:r>
              <a:rPr sz="2100" spc="-8" dirty="0">
                <a:latin typeface="Calibri"/>
                <a:cs typeface="Calibri"/>
              </a:rPr>
              <a:t>possess.</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Vanity,</a:t>
            </a:r>
            <a:r>
              <a:rPr sz="2100" spc="-15" dirty="0">
                <a:latin typeface="Calibri"/>
                <a:cs typeface="Calibri"/>
              </a:rPr>
              <a:t> </a:t>
            </a:r>
            <a:r>
              <a:rPr sz="2100" dirty="0">
                <a:latin typeface="Calibri"/>
                <a:cs typeface="Calibri"/>
              </a:rPr>
              <a:t>authority,</a:t>
            </a:r>
            <a:r>
              <a:rPr sz="2100" spc="-26" dirty="0">
                <a:latin typeface="Calibri"/>
                <a:cs typeface="Calibri"/>
              </a:rPr>
              <a:t> </a:t>
            </a:r>
            <a:r>
              <a:rPr sz="2100" spc="-8" dirty="0">
                <a:latin typeface="Calibri"/>
                <a:cs typeface="Calibri"/>
              </a:rPr>
              <a:t>eavesdropping</a:t>
            </a:r>
            <a:r>
              <a:rPr sz="2100" spc="-15" dirty="0">
                <a:latin typeface="Calibri"/>
                <a:cs typeface="Calibri"/>
              </a:rPr>
              <a:t> </a:t>
            </a:r>
            <a:r>
              <a:rPr sz="2100" dirty="0">
                <a:latin typeface="Calibri"/>
                <a:cs typeface="Calibri"/>
              </a:rPr>
              <a:t>–</a:t>
            </a:r>
            <a:r>
              <a:rPr sz="2100" spc="-19" dirty="0">
                <a:latin typeface="Calibri"/>
                <a:cs typeface="Calibri"/>
              </a:rPr>
              <a:t> </a:t>
            </a:r>
            <a:r>
              <a:rPr sz="2100" dirty="0">
                <a:latin typeface="Calibri"/>
                <a:cs typeface="Calibri"/>
              </a:rPr>
              <a:t>they</a:t>
            </a:r>
            <a:r>
              <a:rPr sz="2100" spc="-26" dirty="0">
                <a:latin typeface="Calibri"/>
                <a:cs typeface="Calibri"/>
              </a:rPr>
              <a:t> </a:t>
            </a:r>
            <a:r>
              <a:rPr sz="2100" dirty="0">
                <a:latin typeface="Calibri"/>
                <a:cs typeface="Calibri"/>
              </a:rPr>
              <a:t>all</a:t>
            </a:r>
            <a:r>
              <a:rPr sz="2100" spc="-34" dirty="0">
                <a:latin typeface="Calibri"/>
                <a:cs typeface="Calibri"/>
              </a:rPr>
              <a:t> </a:t>
            </a:r>
            <a:r>
              <a:rPr sz="2100" spc="-8" dirty="0">
                <a:latin typeface="Calibri"/>
                <a:cs typeface="Calibri"/>
              </a:rPr>
              <a:t>work.</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When</a:t>
            </a:r>
            <a:r>
              <a:rPr sz="2100" spc="-53" dirty="0">
                <a:latin typeface="Calibri"/>
                <a:cs typeface="Calibri"/>
              </a:rPr>
              <a:t> </a:t>
            </a:r>
            <a:r>
              <a:rPr sz="2100" dirty="0">
                <a:latin typeface="Calibri"/>
                <a:cs typeface="Calibri"/>
              </a:rPr>
              <a:t>successful,</a:t>
            </a:r>
            <a:r>
              <a:rPr sz="2100" spc="-30" dirty="0">
                <a:latin typeface="Calibri"/>
                <a:cs typeface="Calibri"/>
              </a:rPr>
              <a:t> </a:t>
            </a:r>
            <a:r>
              <a:rPr sz="2100" dirty="0">
                <a:latin typeface="Calibri"/>
                <a:cs typeface="Calibri"/>
              </a:rPr>
              <a:t>social</a:t>
            </a:r>
            <a:r>
              <a:rPr sz="2100" spc="-56" dirty="0">
                <a:latin typeface="Calibri"/>
                <a:cs typeface="Calibri"/>
              </a:rPr>
              <a:t> </a:t>
            </a:r>
            <a:r>
              <a:rPr sz="2100" dirty="0">
                <a:latin typeface="Calibri"/>
                <a:cs typeface="Calibri"/>
              </a:rPr>
              <a:t>engineering</a:t>
            </a:r>
            <a:r>
              <a:rPr sz="2100" spc="-53" dirty="0">
                <a:latin typeface="Calibri"/>
                <a:cs typeface="Calibri"/>
              </a:rPr>
              <a:t> </a:t>
            </a:r>
            <a:r>
              <a:rPr sz="2100" dirty="0">
                <a:latin typeface="Calibri"/>
                <a:cs typeface="Calibri"/>
              </a:rPr>
              <a:t>bypasses</a:t>
            </a:r>
            <a:r>
              <a:rPr sz="2100" spc="-38" dirty="0">
                <a:latin typeface="Calibri"/>
                <a:cs typeface="Calibri"/>
              </a:rPr>
              <a:t> </a:t>
            </a:r>
            <a:r>
              <a:rPr sz="2100" dirty="0">
                <a:latin typeface="Calibri"/>
                <a:cs typeface="Calibri"/>
              </a:rPr>
              <a:t>ANY</a:t>
            </a:r>
            <a:r>
              <a:rPr sz="2100" spc="-49" dirty="0">
                <a:latin typeface="Calibri"/>
                <a:cs typeface="Calibri"/>
              </a:rPr>
              <a:t> </a:t>
            </a:r>
            <a:r>
              <a:rPr sz="2100" dirty="0">
                <a:latin typeface="Calibri"/>
                <a:cs typeface="Calibri"/>
              </a:rPr>
              <a:t>kind</a:t>
            </a:r>
            <a:r>
              <a:rPr sz="2100" spc="-38" dirty="0">
                <a:latin typeface="Calibri"/>
                <a:cs typeface="Calibri"/>
              </a:rPr>
              <a:t> </a:t>
            </a:r>
            <a:r>
              <a:rPr sz="2100" dirty="0">
                <a:latin typeface="Calibri"/>
                <a:cs typeface="Calibri"/>
              </a:rPr>
              <a:t>of</a:t>
            </a:r>
            <a:r>
              <a:rPr sz="2100" spc="-64" dirty="0">
                <a:latin typeface="Calibri"/>
                <a:cs typeface="Calibri"/>
              </a:rPr>
              <a:t> </a:t>
            </a:r>
            <a:r>
              <a:rPr sz="2100" spc="-8" dirty="0">
                <a:latin typeface="Calibri"/>
                <a:cs typeface="Calibri"/>
              </a:rPr>
              <a:t>security.</a:t>
            </a:r>
            <a:endParaRPr sz="21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Types</a:t>
            </a:r>
            <a:r>
              <a:rPr spc="-19" dirty="0"/>
              <a:t> </a:t>
            </a:r>
            <a:r>
              <a:rPr dirty="0"/>
              <a:t>of</a:t>
            </a:r>
            <a:r>
              <a:rPr spc="-8" dirty="0"/>
              <a:t> phishing</a:t>
            </a:r>
          </a:p>
        </p:txBody>
      </p:sp>
      <p:sp>
        <p:nvSpPr>
          <p:cNvPr id="3" name="object 3"/>
          <p:cNvSpPr txBox="1"/>
          <p:nvPr/>
        </p:nvSpPr>
        <p:spPr>
          <a:xfrm>
            <a:off x="773429" y="1414769"/>
            <a:ext cx="5971223" cy="2864567"/>
          </a:xfrm>
          <a:prstGeom prst="rect">
            <a:avLst/>
          </a:prstGeom>
        </p:spPr>
        <p:txBody>
          <a:bodyPr vert="horz" wrap="square" lIns="0" tIns="35243" rIns="0" bIns="0" rtlCol="0">
            <a:spAutoFit/>
          </a:bodyPr>
          <a:lstStyle/>
          <a:p>
            <a:pPr marL="266700" indent="-257175">
              <a:spcBef>
                <a:spcPts val="278"/>
              </a:spcBef>
              <a:buSzPct val="64285"/>
              <a:buFont typeface="Arial"/>
              <a:buChar char="•"/>
              <a:tabLst>
                <a:tab pos="266700" algn="l"/>
              </a:tabLst>
            </a:pPr>
            <a:r>
              <a:rPr sz="2100" dirty="0">
                <a:latin typeface="Calibri"/>
                <a:cs typeface="Calibri"/>
              </a:rPr>
              <a:t>By</a:t>
            </a:r>
            <a:r>
              <a:rPr sz="2100" spc="-19" dirty="0">
                <a:latin typeface="Calibri"/>
                <a:cs typeface="Calibri"/>
              </a:rPr>
              <a:t> </a:t>
            </a:r>
            <a:r>
              <a:rPr sz="2100" dirty="0">
                <a:latin typeface="Calibri"/>
                <a:cs typeface="Calibri"/>
              </a:rPr>
              <a:t>used </a:t>
            </a:r>
            <a:r>
              <a:rPr sz="2100" spc="-8" dirty="0">
                <a:latin typeface="Calibri"/>
                <a:cs typeface="Calibri"/>
              </a:rPr>
              <a:t>technology</a:t>
            </a:r>
            <a:endParaRPr sz="2100">
              <a:latin typeface="Calibri"/>
              <a:cs typeface="Calibri"/>
            </a:endParaRPr>
          </a:p>
          <a:p>
            <a:pPr marL="609600" lvl="1" indent="-257175">
              <a:spcBef>
                <a:spcPts val="176"/>
              </a:spcBef>
              <a:buSzPct val="75000"/>
              <a:buFont typeface="Arial"/>
              <a:buChar char="•"/>
              <a:tabLst>
                <a:tab pos="609600" algn="l"/>
              </a:tabLst>
            </a:pPr>
            <a:r>
              <a:rPr sz="1800" dirty="0">
                <a:latin typeface="Calibri"/>
                <a:cs typeface="Calibri"/>
              </a:rPr>
              <a:t>Smishing</a:t>
            </a:r>
            <a:r>
              <a:rPr sz="1800" spc="-11" dirty="0">
                <a:latin typeface="Calibri"/>
                <a:cs typeface="Calibri"/>
              </a:rPr>
              <a:t> </a:t>
            </a:r>
            <a:r>
              <a:rPr sz="1800" spc="-15" dirty="0">
                <a:latin typeface="Calibri"/>
                <a:cs typeface="Calibri"/>
              </a:rPr>
              <a:t>(SMS)</a:t>
            </a:r>
            <a:endParaRPr sz="1800">
              <a:latin typeface="Calibri"/>
              <a:cs typeface="Calibri"/>
            </a:endParaRPr>
          </a:p>
          <a:p>
            <a:pPr marL="609600" lvl="1" indent="-257175">
              <a:spcBef>
                <a:spcPts val="161"/>
              </a:spcBef>
              <a:buSzPct val="75000"/>
              <a:buFont typeface="Arial"/>
              <a:buChar char="•"/>
              <a:tabLst>
                <a:tab pos="609600" algn="l"/>
              </a:tabLst>
            </a:pPr>
            <a:r>
              <a:rPr sz="1800" dirty="0">
                <a:latin typeface="Calibri"/>
                <a:cs typeface="Calibri"/>
              </a:rPr>
              <a:t>Vishing</a:t>
            </a:r>
            <a:r>
              <a:rPr sz="1800" spc="-15" dirty="0">
                <a:latin typeface="Calibri"/>
                <a:cs typeface="Calibri"/>
              </a:rPr>
              <a:t> </a:t>
            </a:r>
            <a:r>
              <a:rPr sz="1800" spc="-8" dirty="0">
                <a:latin typeface="Calibri"/>
                <a:cs typeface="Calibri"/>
              </a:rPr>
              <a:t>(Voice)</a:t>
            </a:r>
            <a:endParaRPr sz="1800">
              <a:latin typeface="Calibri"/>
              <a:cs typeface="Calibri"/>
            </a:endParaRPr>
          </a:p>
          <a:p>
            <a:pPr marL="609600" lvl="1" indent="-257175">
              <a:spcBef>
                <a:spcPts val="164"/>
              </a:spcBef>
              <a:buSzPct val="75000"/>
              <a:buFont typeface="Arial"/>
              <a:buChar char="•"/>
              <a:tabLst>
                <a:tab pos="609600" algn="l"/>
              </a:tabLst>
            </a:pPr>
            <a:r>
              <a:rPr sz="1800" dirty="0">
                <a:latin typeface="Calibri"/>
                <a:cs typeface="Calibri"/>
              </a:rPr>
              <a:t>Email</a:t>
            </a:r>
            <a:r>
              <a:rPr sz="1800" spc="-8" dirty="0">
                <a:latin typeface="Calibri"/>
                <a:cs typeface="Calibri"/>
              </a:rPr>
              <a:t> phishing</a:t>
            </a:r>
            <a:endParaRPr sz="1800">
              <a:latin typeface="Calibri"/>
              <a:cs typeface="Calibri"/>
            </a:endParaRPr>
          </a:p>
          <a:p>
            <a:pPr marL="609600" lvl="1" indent="-257175">
              <a:spcBef>
                <a:spcPts val="153"/>
              </a:spcBef>
              <a:buSzPct val="75000"/>
              <a:buFont typeface="Arial"/>
              <a:buChar char="•"/>
              <a:tabLst>
                <a:tab pos="609600" algn="l"/>
              </a:tabLst>
            </a:pPr>
            <a:r>
              <a:rPr sz="1800" dirty="0">
                <a:latin typeface="Calibri"/>
                <a:cs typeface="Calibri"/>
              </a:rPr>
              <a:t>Angler</a:t>
            </a:r>
            <a:r>
              <a:rPr sz="1800" spc="-26" dirty="0">
                <a:latin typeface="Calibri"/>
                <a:cs typeface="Calibri"/>
              </a:rPr>
              <a:t> </a:t>
            </a:r>
            <a:r>
              <a:rPr sz="1800" dirty="0">
                <a:latin typeface="Calibri"/>
                <a:cs typeface="Calibri"/>
              </a:rPr>
              <a:t>phishing</a:t>
            </a:r>
            <a:r>
              <a:rPr sz="1800" spc="-26" dirty="0">
                <a:latin typeface="Calibri"/>
                <a:cs typeface="Calibri"/>
              </a:rPr>
              <a:t> </a:t>
            </a:r>
            <a:r>
              <a:rPr sz="1800" dirty="0">
                <a:latin typeface="Calibri"/>
                <a:cs typeface="Calibri"/>
              </a:rPr>
              <a:t>(via</a:t>
            </a:r>
            <a:r>
              <a:rPr sz="1800" spc="-23" dirty="0">
                <a:latin typeface="Calibri"/>
                <a:cs typeface="Calibri"/>
              </a:rPr>
              <a:t> </a:t>
            </a:r>
            <a:r>
              <a:rPr sz="1800" dirty="0">
                <a:latin typeface="Calibri"/>
                <a:cs typeface="Calibri"/>
              </a:rPr>
              <a:t>social</a:t>
            </a:r>
            <a:r>
              <a:rPr sz="1800" spc="-30" dirty="0">
                <a:latin typeface="Calibri"/>
                <a:cs typeface="Calibri"/>
              </a:rPr>
              <a:t> </a:t>
            </a:r>
            <a:r>
              <a:rPr sz="1800" spc="-8" dirty="0">
                <a:latin typeface="Calibri"/>
                <a:cs typeface="Calibri"/>
              </a:rPr>
              <a:t>networks)</a:t>
            </a:r>
            <a:endParaRPr sz="1800">
              <a:latin typeface="Calibri"/>
              <a:cs typeface="Calibri"/>
            </a:endParaRPr>
          </a:p>
          <a:p>
            <a:pPr marL="266700" indent="-257175">
              <a:spcBef>
                <a:spcPts val="484"/>
              </a:spcBef>
              <a:buSzPct val="64285"/>
              <a:buFont typeface="Arial"/>
              <a:buChar char="•"/>
              <a:tabLst>
                <a:tab pos="266700" algn="l"/>
              </a:tabLst>
            </a:pPr>
            <a:r>
              <a:rPr sz="2100" dirty="0">
                <a:latin typeface="Calibri"/>
                <a:cs typeface="Calibri"/>
              </a:rPr>
              <a:t>By</a:t>
            </a:r>
            <a:r>
              <a:rPr sz="2100" spc="-26" dirty="0">
                <a:latin typeface="Calibri"/>
                <a:cs typeface="Calibri"/>
              </a:rPr>
              <a:t> </a:t>
            </a:r>
            <a:r>
              <a:rPr sz="2100" spc="-8" dirty="0">
                <a:latin typeface="Calibri"/>
                <a:cs typeface="Calibri"/>
              </a:rPr>
              <a:t>target</a:t>
            </a:r>
            <a:endParaRPr sz="2100">
              <a:latin typeface="Calibri"/>
              <a:cs typeface="Calibri"/>
            </a:endParaRPr>
          </a:p>
          <a:p>
            <a:pPr marL="609600" lvl="1" indent="-257175">
              <a:spcBef>
                <a:spcPts val="172"/>
              </a:spcBef>
              <a:buSzPct val="75000"/>
              <a:buFont typeface="Arial"/>
              <a:buChar char="•"/>
              <a:tabLst>
                <a:tab pos="609600" algn="l"/>
              </a:tabLst>
            </a:pPr>
            <a:r>
              <a:rPr sz="1800" dirty="0">
                <a:latin typeface="Calibri"/>
                <a:cs typeface="Calibri"/>
              </a:rPr>
              <a:t>Watering</a:t>
            </a:r>
            <a:r>
              <a:rPr sz="1800" spc="-38" dirty="0">
                <a:latin typeface="Calibri"/>
                <a:cs typeface="Calibri"/>
              </a:rPr>
              <a:t> </a:t>
            </a:r>
            <a:r>
              <a:rPr sz="1800" dirty="0">
                <a:latin typeface="Calibri"/>
                <a:cs typeface="Calibri"/>
              </a:rPr>
              <a:t>Hole</a:t>
            </a:r>
            <a:r>
              <a:rPr sz="1800" spc="-23" dirty="0">
                <a:latin typeface="Calibri"/>
                <a:cs typeface="Calibri"/>
              </a:rPr>
              <a:t> </a:t>
            </a:r>
            <a:r>
              <a:rPr sz="1800" dirty="0">
                <a:latin typeface="Calibri"/>
                <a:cs typeface="Calibri"/>
              </a:rPr>
              <a:t>Phishing</a:t>
            </a:r>
            <a:r>
              <a:rPr sz="1800" spc="-23" dirty="0">
                <a:latin typeface="Calibri"/>
                <a:cs typeface="Calibri"/>
              </a:rPr>
              <a:t> </a:t>
            </a:r>
            <a:r>
              <a:rPr sz="1800" dirty="0">
                <a:latin typeface="Calibri"/>
                <a:cs typeface="Calibri"/>
              </a:rPr>
              <a:t>(people</a:t>
            </a:r>
            <a:r>
              <a:rPr sz="1800" spc="-19" dirty="0">
                <a:latin typeface="Calibri"/>
                <a:cs typeface="Calibri"/>
              </a:rPr>
              <a:t> </a:t>
            </a:r>
            <a:r>
              <a:rPr sz="1800" dirty="0">
                <a:latin typeface="Calibri"/>
                <a:cs typeface="Calibri"/>
              </a:rPr>
              <a:t>visiting</a:t>
            </a:r>
            <a:r>
              <a:rPr sz="1800" spc="-41"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certain</a:t>
            </a:r>
            <a:r>
              <a:rPr sz="1800" spc="-41" dirty="0">
                <a:latin typeface="Calibri"/>
                <a:cs typeface="Calibri"/>
              </a:rPr>
              <a:t> </a:t>
            </a:r>
            <a:r>
              <a:rPr sz="1800" spc="-8" dirty="0">
                <a:latin typeface="Calibri"/>
                <a:cs typeface="Calibri"/>
              </a:rPr>
              <a:t>website)</a:t>
            </a:r>
            <a:endParaRPr sz="1800">
              <a:latin typeface="Calibri"/>
              <a:cs typeface="Calibri"/>
            </a:endParaRPr>
          </a:p>
          <a:p>
            <a:pPr marL="609600" lvl="1" indent="-257175">
              <a:spcBef>
                <a:spcPts val="165"/>
              </a:spcBef>
              <a:buSzPct val="75000"/>
              <a:buFont typeface="Arial"/>
              <a:buChar char="•"/>
              <a:tabLst>
                <a:tab pos="609600" algn="l"/>
              </a:tabLst>
            </a:pPr>
            <a:r>
              <a:rPr sz="1800" dirty="0">
                <a:latin typeface="Calibri"/>
                <a:cs typeface="Calibri"/>
              </a:rPr>
              <a:t>Spear</a:t>
            </a:r>
            <a:r>
              <a:rPr sz="1800" spc="-23" dirty="0">
                <a:latin typeface="Calibri"/>
                <a:cs typeface="Calibri"/>
              </a:rPr>
              <a:t> </a:t>
            </a:r>
            <a:r>
              <a:rPr sz="1800" dirty="0">
                <a:latin typeface="Calibri"/>
                <a:cs typeface="Calibri"/>
              </a:rPr>
              <a:t>phishing</a:t>
            </a:r>
            <a:r>
              <a:rPr sz="1800" spc="-23"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specific</a:t>
            </a:r>
            <a:r>
              <a:rPr sz="1800" spc="-23" dirty="0">
                <a:latin typeface="Calibri"/>
                <a:cs typeface="Calibri"/>
              </a:rPr>
              <a:t> </a:t>
            </a:r>
            <a:r>
              <a:rPr sz="1800" spc="-8" dirty="0">
                <a:latin typeface="Calibri"/>
                <a:cs typeface="Calibri"/>
              </a:rPr>
              <a:t>organization)</a:t>
            </a:r>
            <a:endParaRPr sz="1800">
              <a:latin typeface="Calibri"/>
              <a:cs typeface="Calibri"/>
            </a:endParaRPr>
          </a:p>
          <a:p>
            <a:pPr marL="609600" lvl="1" indent="-257175">
              <a:spcBef>
                <a:spcPts val="161"/>
              </a:spcBef>
              <a:buSzPct val="75000"/>
              <a:buFont typeface="Arial"/>
              <a:buChar char="•"/>
              <a:tabLst>
                <a:tab pos="609600" algn="l"/>
              </a:tabLst>
            </a:pPr>
            <a:r>
              <a:rPr sz="1800" dirty="0">
                <a:latin typeface="Calibri"/>
                <a:cs typeface="Calibri"/>
              </a:rPr>
              <a:t>Whaling</a:t>
            </a:r>
            <a:r>
              <a:rPr sz="1800" spc="-19" dirty="0">
                <a:latin typeface="Calibri"/>
                <a:cs typeface="Calibri"/>
              </a:rPr>
              <a:t> </a:t>
            </a:r>
            <a:r>
              <a:rPr sz="1800" spc="-8" dirty="0">
                <a:latin typeface="Calibri"/>
                <a:cs typeface="Calibri"/>
              </a:rPr>
              <a:t>(C-</a:t>
            </a:r>
            <a:r>
              <a:rPr sz="1800" dirty="0">
                <a:latin typeface="Calibri"/>
                <a:cs typeface="Calibri"/>
              </a:rPr>
              <a:t>level</a:t>
            </a:r>
            <a:r>
              <a:rPr sz="1800" spc="-26" dirty="0">
                <a:latin typeface="Calibri"/>
                <a:cs typeface="Calibri"/>
              </a:rPr>
              <a:t> </a:t>
            </a:r>
            <a:r>
              <a:rPr sz="1800" dirty="0">
                <a:latin typeface="Calibri"/>
                <a:cs typeface="Calibri"/>
              </a:rPr>
              <a:t>from</a:t>
            </a:r>
            <a:r>
              <a:rPr sz="1800" spc="-30"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specific</a:t>
            </a:r>
            <a:r>
              <a:rPr sz="1800" spc="-23" dirty="0">
                <a:latin typeface="Calibri"/>
                <a:cs typeface="Calibri"/>
              </a:rPr>
              <a:t> </a:t>
            </a:r>
            <a:r>
              <a:rPr sz="1800" spc="-8" dirty="0">
                <a:latin typeface="Calibri"/>
                <a:cs typeface="Calibri"/>
              </a:rPr>
              <a:t>organization)</a:t>
            </a:r>
            <a:endParaRPr sz="18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07777"/>
          </a:xfrm>
          <a:prstGeom prst="rect">
            <a:avLst/>
          </a:prstGeom>
          <a:noFill/>
        </p:spPr>
        <p:txBody>
          <a:bodyPr wrap="square">
            <a:spAutoFit/>
          </a:bodyPr>
          <a:lstStyle/>
          <a:p>
            <a:pPr marL="180022" indent="-170497">
              <a:spcBef>
                <a:spcPts val="1193"/>
              </a:spcBef>
              <a:buFont typeface="Arial"/>
              <a:buChar char="•"/>
              <a:tabLst>
                <a:tab pos="180022" algn="l"/>
              </a:tabLst>
            </a:pPr>
            <a:r>
              <a:rPr lang="en-US" sz="1400" dirty="0">
                <a:latin typeface="Calibri"/>
                <a:cs typeface="Calibri"/>
              </a:rPr>
              <a:t>A</a:t>
            </a:r>
            <a:r>
              <a:rPr lang="en-US" sz="1400" spc="-34" dirty="0">
                <a:latin typeface="Calibri"/>
                <a:cs typeface="Calibri"/>
              </a:rPr>
              <a:t> </a:t>
            </a:r>
            <a:r>
              <a:rPr lang="en-US" sz="1400" dirty="0">
                <a:latin typeface="Calibri"/>
                <a:cs typeface="Calibri"/>
              </a:rPr>
              <a:t>Principal</a:t>
            </a:r>
            <a:r>
              <a:rPr lang="en-US" sz="1400" spc="-30" dirty="0">
                <a:latin typeface="Calibri"/>
                <a:cs typeface="Calibri"/>
              </a:rPr>
              <a:t> </a:t>
            </a:r>
            <a:r>
              <a:rPr lang="en-US" sz="1400" dirty="0">
                <a:latin typeface="Calibri"/>
                <a:cs typeface="Calibri"/>
              </a:rPr>
              <a:t>is</a:t>
            </a:r>
            <a:r>
              <a:rPr lang="en-US" sz="1400" spc="-45" dirty="0">
                <a:latin typeface="Calibri"/>
                <a:cs typeface="Calibri"/>
              </a:rPr>
              <a:t> </a:t>
            </a:r>
            <a:r>
              <a:rPr lang="en-US" sz="1400" dirty="0">
                <a:latin typeface="Calibri"/>
                <a:cs typeface="Calibri"/>
              </a:rPr>
              <a:t>an</a:t>
            </a:r>
            <a:r>
              <a:rPr lang="en-US" sz="1400" spc="-38" dirty="0">
                <a:latin typeface="Calibri"/>
                <a:cs typeface="Calibri"/>
              </a:rPr>
              <a:t> </a:t>
            </a:r>
            <a:r>
              <a:rPr lang="en-US" sz="1400" dirty="0">
                <a:latin typeface="Calibri"/>
                <a:cs typeface="Calibri"/>
              </a:rPr>
              <a:t>User</a:t>
            </a:r>
            <a:r>
              <a:rPr lang="en-US" sz="1400" spc="-41" dirty="0">
                <a:latin typeface="Calibri"/>
                <a:cs typeface="Calibri"/>
              </a:rPr>
              <a:t> </a:t>
            </a:r>
            <a:r>
              <a:rPr lang="en-US" sz="1400" dirty="0">
                <a:latin typeface="Calibri"/>
                <a:cs typeface="Calibri"/>
              </a:rPr>
              <a:t>authenticated</a:t>
            </a:r>
            <a:r>
              <a:rPr lang="en-US" sz="1400" spc="-19" dirty="0">
                <a:latin typeface="Calibri"/>
                <a:cs typeface="Calibri"/>
              </a:rPr>
              <a:t> </a:t>
            </a:r>
            <a:r>
              <a:rPr lang="en-US" sz="1400" dirty="0">
                <a:latin typeface="Calibri"/>
                <a:cs typeface="Calibri"/>
              </a:rPr>
              <a:t>in</a:t>
            </a:r>
            <a:r>
              <a:rPr lang="en-US" sz="1400" spc="-41" dirty="0">
                <a:latin typeface="Calibri"/>
                <a:cs typeface="Calibri"/>
              </a:rPr>
              <a:t> </a:t>
            </a:r>
            <a:r>
              <a:rPr lang="en-US" sz="1400" dirty="0">
                <a:latin typeface="Calibri"/>
                <a:cs typeface="Calibri"/>
              </a:rPr>
              <a:t>a</a:t>
            </a:r>
            <a:r>
              <a:rPr lang="en-US" sz="1400" spc="-41" dirty="0">
                <a:latin typeface="Calibri"/>
                <a:cs typeface="Calibri"/>
              </a:rPr>
              <a:t> </a:t>
            </a:r>
            <a:r>
              <a:rPr lang="en-US" sz="1400" spc="-8" dirty="0">
                <a:latin typeface="Calibri"/>
                <a:cs typeface="Calibri"/>
              </a:rPr>
              <a:t>context</a:t>
            </a:r>
            <a:endParaRPr lang="en-US" sz="1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.top</a:t>
            </a:r>
            <a:r>
              <a:rPr sz="1800" spc="-8" dirty="0">
                <a:latin typeface="Calibri"/>
                <a:cs typeface="Calibri"/>
              </a:rPr>
              <a:t>-</a:t>
            </a:r>
            <a:r>
              <a:rPr sz="1800" dirty="0">
                <a:latin typeface="Calibri"/>
                <a:cs typeface="Calibri"/>
              </a:rPr>
              <a:t>secret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.secret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8" dirty="0">
                <a:latin typeface="Calibri"/>
                <a:cs typeface="Calibri"/>
              </a:rPr>
              <a:t> </a:t>
            </a:r>
            <a:r>
              <a:rPr sz="1800" spc="-38" dirty="0">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3109</Words>
  <Application>Microsoft Macintosh PowerPoint</Application>
  <PresentationFormat>On-screen Show (16:9)</PresentationFormat>
  <Paragraphs>463</Paragraphs>
  <Slides>57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Times</vt:lpstr>
      <vt:lpstr>Arial</vt:lpstr>
      <vt:lpstr>Calibri</vt:lpstr>
      <vt:lpstr>Cambria Math</vt:lpstr>
      <vt:lpstr>Consolas</vt:lpstr>
      <vt:lpstr>Helvetica</vt:lpstr>
      <vt:lpstr>Segoe UI Symbol</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Models</vt:lpstr>
      <vt:lpstr>Access Control Enforcement</vt:lpstr>
      <vt:lpstr>Discretionary Access Controls</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controls</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Role-Based Access Control</vt:lpstr>
      <vt:lpstr>Roles as policy</vt:lpstr>
      <vt:lpstr>RBAC Shortcomings</vt:lpstr>
      <vt:lpstr>Future Access Control</vt:lpstr>
      <vt:lpstr>Attribute-Based Access Control (ABAC)</vt:lpstr>
      <vt:lpstr>Usage Control (UCON)</vt:lpstr>
      <vt:lpstr>Social engineering</vt:lpstr>
      <vt:lpstr>Example - Usable Security</vt:lpstr>
      <vt:lpstr>Security and humans</vt:lpstr>
      <vt:lpstr>Social engineering</vt:lpstr>
      <vt:lpstr>Social engineering</vt:lpstr>
      <vt:lpstr>Types of phishing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51</cp:revision>
  <dcterms:modified xsi:type="dcterms:W3CDTF">2023-09-23T21:59:27Z</dcterms:modified>
</cp:coreProperties>
</file>