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9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  <p:sldId id="330" r:id="rId70"/>
    <p:sldId id="331" r:id="rId71"/>
    <p:sldId id="332" r:id="rId72"/>
    <p:sldId id="333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44" r:id="rId84"/>
    <p:sldId id="345" r:id="rId85"/>
    <p:sldId id="346" r:id="rId86"/>
    <p:sldId id="347" r:id="rId87"/>
    <p:sldId id="348" r:id="rId88"/>
    <p:sldId id="349" r:id="rId8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3567E-0627-4F14-9DEF-B26719531A2F}">
  <a:tblStyle styleId="{56D3567E-0627-4F14-9DEF-B26719531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682B0A-18C2-4167-B734-F49C1A0544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78"/>
    <p:restoredTop sz="94679"/>
  </p:normalViewPr>
  <p:slideViewPr>
    <p:cSldViewPr snapToGrid="0">
      <p:cViewPr varScale="1">
        <p:scale>
          <a:sx n="361" d="100"/>
          <a:sy n="361" d="100"/>
        </p:scale>
        <p:origin x="137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5a898d1b_1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5a898d1b_1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4ad0622d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4ad0622d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ad0622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4ad0622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4ad0622d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4ad0622d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4ad0622d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4ad0622d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ad0622d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4ad0622d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4ad0622d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4ad0622d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4ad0622d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4ad0622d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4ad0622d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4ad0622d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4ad0622d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4ad0622d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4ad0622d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4ad0622d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5a898d1b_1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5a898d1b_1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4ad0622d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4ad0622d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4ad0622d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4ad0622d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4ad0622d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4ad0622d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4ad0622d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4ad0622d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1c1702e9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1c1702e9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51c02b6304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51c02b6304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1c02b6304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1c02b6304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1c02b6304_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1c02b6304_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1c02b6304_6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1c02b6304_6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1c02b6304_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1c02b6304_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c1702e9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c1702e9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51c02b6304_6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51c02b6304_6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51c02b6304_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51c02b6304_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55a898d1b_1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55a898d1b_1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51c1702e9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51c1702e9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51c02b6304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51c02b6304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51c02b6304_6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51c02b6304_6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1c02b6304_6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1c02b6304_6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51c02b6304_6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51c02b6304_6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51c02b6304_6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51c02b6304_6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51c02b6304_6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51c02b6304_6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ad0622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ad0622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51c02b6304_6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51c02b6304_6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Remember this slide! We will use it when we talk about defending against exploits next time.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51c02b6304_6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51c02b6304_6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51c02b6304_6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51c02b6304_6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51c02b6304_6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51c02b6304_6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51c02b6304_6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51c02b6304_6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51c02b6304_6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51c02b6304_6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51c02b6304_6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51c02b6304_6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1c02b6304_6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1c02b6304_6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1c02b6304_6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1c02b6304_6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1c02b6304_6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1c02b6304_6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d0622d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ad0622d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51c02b6304_6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51c02b6304_6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51c02b6304_6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51c02b6304_6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51c02b6304_6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51c02b6304_6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51c02b6304_6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51c02b6304_6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1c02b6304_6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1c02b6304_6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51c02b6304_6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51c02b6304_6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51c02b6304_6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51c02b6304_6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51c02b6304_6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51c02b6304_6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51c02b6304_6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51c02b6304_6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355a898d1b_1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355a898d1b_1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ad0622d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ad0622d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355a898d1b_1_1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355a898d1b_1_1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355a898d1b_1_1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355a898d1b_1_1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55a898d1b_1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355a898d1b_1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355a898d1b_1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355a898d1b_1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1355a898d1b_1_1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1355a898d1b_1_1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55a898d1b_1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55a898d1b_1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55a898d1b_1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55a898d1b_1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355a898d1b_1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355a898d1b_1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355a898d1b_1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355a898d1b_1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355a898d1b_1_1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355a898d1b_1_1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ad0622d5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ad0622d5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55a898d1b_1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355a898d1b_1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https://web.archive.org/web/20110918000951/https://www.news4jax.com/politics/3890292/detail.html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51c1702e9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51c1702e9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1c1702e9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1c1702e9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https://9to5linux.com/new-linux-kernel-vulnerability-patched-in-all-supported-ubuntu-systems-update-now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51c1702e9d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51c1702e9d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355a898d1b_1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355a898d1b_1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355a898d1b_1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355a898d1b_1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55a898d1b_1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55a898d1b_1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355a898d1b_1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355a898d1b_1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355a898d1b_1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355a898d1b_1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355a898d1b_1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355a898d1b_1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ad0622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ad0622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355a898d1b_1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355a898d1b_1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355a898d1b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355a898d1b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55a898d1b_1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55a898d1b_1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355a898d1b_1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355a898d1b_1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355a898d1b_1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355a898d1b_1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355a898d1b_1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355a898d1b_1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355a898d1b_1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355a898d1b_1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355a898d1b_1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355a898d1b_1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5a898d1b_1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5a898d1b_1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4ad0622d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4ad0622d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42E66811-80AD-00C9-7447-32165D36637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89.html" TargetMode="External"/><Relationship Id="rId13" Type="http://schemas.openxmlformats.org/officeDocument/2006/relationships/hyperlink" Target="https://cwe.mitre.org/data/definitions/190.html" TargetMode="External"/><Relationship Id="rId18" Type="http://schemas.openxmlformats.org/officeDocument/2006/relationships/hyperlink" Target="https://cwe.mitre.org/data/definitions/732.html" TargetMode="External"/><Relationship Id="rId3" Type="http://schemas.openxmlformats.org/officeDocument/2006/relationships/hyperlink" Target="https://cwe.mitre.org/data/definitions/79.html" TargetMode="External"/><Relationship Id="rId7" Type="http://schemas.openxmlformats.org/officeDocument/2006/relationships/hyperlink" Target="https://cwe.mitre.org/data/definitions/119.html" TargetMode="External"/><Relationship Id="rId12" Type="http://schemas.openxmlformats.org/officeDocument/2006/relationships/hyperlink" Target="https://cwe.mitre.org/data/definitions/78.html" TargetMode="External"/><Relationship Id="rId17" Type="http://schemas.openxmlformats.org/officeDocument/2006/relationships/hyperlink" Target="https://cwe.mitre.org/data/definitions/434.html" TargetMode="External"/><Relationship Id="rId2" Type="http://schemas.openxmlformats.org/officeDocument/2006/relationships/notesSlide" Target="../notesSlides/notesSlide32.xml"/><Relationship Id="rId16" Type="http://schemas.openxmlformats.org/officeDocument/2006/relationships/hyperlink" Target="https://cwe.mitre.org/data/definitions/287.html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125.html" TargetMode="External"/><Relationship Id="rId11" Type="http://schemas.openxmlformats.org/officeDocument/2006/relationships/hyperlink" Target="https://cwe.mitre.org/data/definitions/352.html" TargetMode="External"/><Relationship Id="rId5" Type="http://schemas.openxmlformats.org/officeDocument/2006/relationships/hyperlink" Target="https://cwe.mitre.org/data/definitions/20.html" TargetMode="External"/><Relationship Id="rId15" Type="http://schemas.openxmlformats.org/officeDocument/2006/relationships/hyperlink" Target="https://cwe.mitre.org/data/definitions/476.html" TargetMode="External"/><Relationship Id="rId10" Type="http://schemas.openxmlformats.org/officeDocument/2006/relationships/hyperlink" Target="https://cwe.mitre.org/data/definitions/416.html" TargetMode="External"/><Relationship Id="rId19" Type="http://schemas.openxmlformats.org/officeDocument/2006/relationships/hyperlink" Target="https://cwe.mitre.org/data/definitions/94.html" TargetMode="External"/><Relationship Id="rId4" Type="http://schemas.openxmlformats.org/officeDocument/2006/relationships/hyperlink" Target="https://cwe.mitre.org/data/definitions/787.html" TargetMode="External"/><Relationship Id="rId9" Type="http://schemas.openxmlformats.org/officeDocument/2006/relationships/hyperlink" Target="https://cwe.mitre.org/data/definitions/200.html" TargetMode="External"/><Relationship Id="rId14" Type="http://schemas.openxmlformats.org/officeDocument/2006/relationships/hyperlink" Target="https://cwe.mitre.org/data/definitions/22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 Vulnerabilities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537763" y="1378350"/>
          <a:ext cx="2186075" cy="213332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99" name="Google Shape;199;p25"/>
          <p:cNvCxnSpPr>
            <a:stCxn id="200" idx="3"/>
          </p:cNvCxnSpPr>
          <p:nvPr/>
        </p:nvCxnSpPr>
        <p:spPr>
          <a:xfrm>
            <a:off x="3119525" y="1926200"/>
            <a:ext cx="38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5"/>
          <p:cNvSpPr txBox="1"/>
          <p:nvPr/>
        </p:nvSpPr>
        <p:spPr>
          <a:xfrm>
            <a:off x="721925" y="1510550"/>
            <a:ext cx="2397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diagram of the stack. Remember, each row represents 4 bytes (32 bits).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04" name="Google Shape;204;p25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5"/>
          <p:cNvCxnSpPr>
            <a:stCxn id="204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4" name="Google Shape;214;p2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EBP and ESP registers point to the top and bottom of the current stack frame.</a:t>
            </a:r>
            <a:endParaRPr sz="1400"/>
          </a:p>
        </p:txBody>
      </p:sp>
      <p:sp>
        <p:nvSpPr>
          <p:cNvPr id="216" name="Google Shape;216;p2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17" name="Google Shape;217;p26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6"/>
          <p:cNvCxnSpPr>
            <a:stCxn id="21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6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Google Shape;220;p26"/>
          <p:cNvCxnSpPr>
            <a:stCxn id="219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6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Google Shape;222;p26"/>
          <p:cNvCxnSpPr>
            <a:stCxn id="221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1" name="Google Shape;231;p27"/>
          <p:cNvCxnSpPr>
            <a:stCxn id="23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32" name="Google Shape;232;p2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Google Shape;233;p2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35" name="Google Shape;235;p2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36" name="Google Shape;236;p27"/>
          <p:cNvSpPr txBox="1"/>
          <p:nvPr/>
        </p:nvSpPr>
        <p:spPr>
          <a:xfrm>
            <a:off x="2740377" y="19879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Google Shape;237;p27"/>
          <p:cNvCxnSpPr>
            <a:stCxn id="236" idx="3"/>
          </p:cNvCxnSpPr>
          <p:nvPr/>
        </p:nvCxnSpPr>
        <p:spPr>
          <a:xfrm>
            <a:off x="3247377" y="21418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7"/>
          <p:cNvSpPr txBox="1"/>
          <p:nvPr/>
        </p:nvSpPr>
        <p:spPr>
          <a:xfrm>
            <a:off x="5956027" y="18862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9" name="Google Shape;239;p27"/>
          <p:cNvCxnSpPr>
            <a:stCxn id="238" idx="3"/>
          </p:cNvCxnSpPr>
          <p:nvPr/>
        </p:nvCxnSpPr>
        <p:spPr>
          <a:xfrm>
            <a:off x="6463027" y="20401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8" name="Google Shape;248;p2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50" name="Google Shape;250;p2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1" name="Google Shape;251;p28"/>
          <p:cNvCxnSpPr>
            <a:stCxn id="25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53" name="Google Shape;253;p28"/>
          <p:cNvSpPr txBox="1"/>
          <p:nvPr/>
        </p:nvSpPr>
        <p:spPr>
          <a:xfrm>
            <a:off x="2740377" y="22927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4" name="Google Shape;254;p28"/>
          <p:cNvCxnSpPr>
            <a:stCxn id="253" idx="3"/>
          </p:cNvCxnSpPr>
          <p:nvPr/>
        </p:nvCxnSpPr>
        <p:spPr>
          <a:xfrm>
            <a:off x="3247377" y="24466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28"/>
          <p:cNvSpPr txBox="1"/>
          <p:nvPr/>
        </p:nvSpPr>
        <p:spPr>
          <a:xfrm>
            <a:off x="5956027" y="2091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p28"/>
          <p:cNvCxnSpPr>
            <a:stCxn id="255" idx="3"/>
          </p:cNvCxnSpPr>
          <p:nvPr/>
        </p:nvCxnSpPr>
        <p:spPr>
          <a:xfrm>
            <a:off x="6463027" y="2245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65" name="Google Shape;265;p29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Return Instruction Pointer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9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584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/>
              <a:t>2. Push old EIP (RIP) on the stack</a:t>
            </a:r>
            <a:br>
              <a:rPr lang="en" sz="1350" b="1"/>
            </a:br>
            <a:r>
              <a:rPr lang="en" sz="1350" b="1"/>
              <a:t>3. Move EIP</a:t>
            </a:r>
            <a:endParaRPr sz="135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350"/>
              <a:t> instruction does 2 things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First, it pushes the current value of EIP (the address of the next instruction in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caller</a:t>
            </a:r>
            <a:r>
              <a:rPr lang="en" sz="1350"/>
              <a:t>) on the stack.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saved EIP value on the stack is called the RIP (return instruction pointer).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Second, it changes EIP to point to the instructions of the callee.</a:t>
            </a:r>
            <a:endParaRPr sz="1350"/>
          </a:p>
        </p:txBody>
      </p:sp>
      <p:sp>
        <p:nvSpPr>
          <p:cNvPr id="268" name="Google Shape;268;p29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Google Shape;269;p29"/>
          <p:cNvCxnSpPr>
            <a:stCxn id="26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9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71" name="Google Shape;271;p29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2" name="Google Shape;272;p29"/>
          <p:cNvCxnSpPr>
            <a:stCxn id="27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29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EIP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29"/>
          <p:cNvCxnSpPr>
            <a:stCxn id="27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3" name="Google Shape;283;p30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84" name="Google Shape;284;p30"/>
          <p:cNvSpPr/>
          <p:nvPr/>
        </p:nvSpPr>
        <p:spPr>
          <a:xfrm>
            <a:off x="6784825" y="3101275"/>
            <a:ext cx="1772700" cy="641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7242449" y="2777279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Function prologue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set up a stack frame for the callee function.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prologue, because they appear at the start of every function.</a:t>
            </a:r>
            <a:endParaRPr sz="1400"/>
          </a:p>
        </p:txBody>
      </p:sp>
      <p:sp>
        <p:nvSpPr>
          <p:cNvPr id="287" name="Google Shape;287;p30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88" name="Google Shape;288;p30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9" name="Google Shape;289;p30"/>
          <p:cNvCxnSpPr>
            <a:stCxn id="28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30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91" name="Google Shape;291;p30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2" name="Google Shape;292;p30"/>
          <p:cNvCxnSpPr>
            <a:stCxn id="29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30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p30"/>
          <p:cNvCxnSpPr>
            <a:stCxn id="29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02" name="Google Shape;302;p31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3" name="Google Shape;303;p31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04" name="Google Shape;304;p31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4. Push old EBP (SFP)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to restore the value of the EBP when returning, so we push the current value of the EBP on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saved value of the EBP on the stack is called the saved frame pointer (SFP).</a:t>
            </a:r>
            <a:endParaRPr sz="1400"/>
          </a:p>
        </p:txBody>
      </p:sp>
      <p:sp>
        <p:nvSpPr>
          <p:cNvPr id="306" name="Google Shape;306;p31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07" name="Google Shape;307;p31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8" name="Google Shape;308;p31"/>
          <p:cNvCxnSpPr>
            <a:stCxn id="30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31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10" name="Google Shape;310;p31"/>
          <p:cNvSpPr txBox="1"/>
          <p:nvPr/>
        </p:nvSpPr>
        <p:spPr>
          <a:xfrm>
            <a:off x="2740377" y="2902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1" name="Google Shape;311;p31"/>
          <p:cNvCxnSpPr>
            <a:stCxn id="310" idx="3"/>
          </p:cNvCxnSpPr>
          <p:nvPr/>
        </p:nvCxnSpPr>
        <p:spPr>
          <a:xfrm>
            <a:off x="3247377" y="3056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31"/>
          <p:cNvSpPr txBox="1"/>
          <p:nvPr/>
        </p:nvSpPr>
        <p:spPr>
          <a:xfrm>
            <a:off x="5956027" y="32730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p31"/>
          <p:cNvCxnSpPr>
            <a:stCxn id="312" idx="3"/>
          </p:cNvCxnSpPr>
          <p:nvPr/>
        </p:nvCxnSpPr>
        <p:spPr>
          <a:xfrm>
            <a:off x="6463027" y="34269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321" name="Google Shape;321;p32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2" name="Google Shape;322;p32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23" name="Google Shape;323;p32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4" name="Google Shape;324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5. Move EBP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EBP down to where the ESP is located.</a:t>
            </a:r>
            <a:endParaRPr sz="1400"/>
          </a:p>
        </p:txBody>
      </p:sp>
      <p:sp>
        <p:nvSpPr>
          <p:cNvPr id="325" name="Google Shape;325;p32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26" name="Google Shape;326;p32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Google Shape;327;p32"/>
          <p:cNvCxnSpPr>
            <a:stCxn id="326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2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Google Shape;329;p32"/>
          <p:cNvCxnSpPr>
            <a:stCxn id="328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32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31" name="Google Shape;331;p32"/>
          <p:cNvSpPr txBox="1"/>
          <p:nvPr/>
        </p:nvSpPr>
        <p:spPr>
          <a:xfrm>
            <a:off x="5956027" y="34864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Google Shape;332;p32"/>
          <p:cNvCxnSpPr>
            <a:stCxn id="331" idx="3"/>
          </p:cNvCxnSpPr>
          <p:nvPr/>
        </p:nvCxnSpPr>
        <p:spPr>
          <a:xfrm>
            <a:off x="6463027" y="36403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1" name="Google Shape;341;p33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42" name="Google Shape;342;p33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3" name="Google Shape;343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6.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r>
              <a:rPr lang="en" sz="1400"/>
              <a:t> down to create space for a new stack frame.</a:t>
            </a:r>
            <a:endParaRPr sz="1400"/>
          </a:p>
        </p:txBody>
      </p:sp>
      <p:sp>
        <p:nvSpPr>
          <p:cNvPr id="344" name="Google Shape;344;p33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45" name="Google Shape;345;p33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46" name="Google Shape;346;p33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7" name="Google Shape;347;p33"/>
          <p:cNvCxnSpPr>
            <a:stCxn id="34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33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Google Shape;349;p33"/>
          <p:cNvCxnSpPr>
            <a:stCxn id="34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33"/>
          <p:cNvSpPr txBox="1"/>
          <p:nvPr/>
        </p:nvSpPr>
        <p:spPr>
          <a:xfrm>
            <a:off x="5956027" y="3821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1" name="Google Shape;351;p33"/>
          <p:cNvCxnSpPr>
            <a:stCxn id="350" idx="3"/>
          </p:cNvCxnSpPr>
          <p:nvPr/>
        </p:nvCxnSpPr>
        <p:spPr>
          <a:xfrm>
            <a:off x="6463027" y="3975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359" name="Google Shape;359;p34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0" name="Google Shape;360;p3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61" name="Google Shape;361;p34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2" name="Google Shape;362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7. Execute the function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that the stack frame is set up, the function can begin executing.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function just returns 42, so we put 42 in the EAX register. (Recall the return value is placed in EAX.)</a:t>
            </a:r>
            <a:endParaRPr sz="1400"/>
          </a:p>
        </p:txBody>
      </p:sp>
      <p:sp>
        <p:nvSpPr>
          <p:cNvPr id="363" name="Google Shape;363;p34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64" name="Google Shape;364;p3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65" name="Google Shape;365;p34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6" name="Google Shape;366;p34"/>
          <p:cNvCxnSpPr>
            <a:stCxn id="365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4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Google Shape;368;p34"/>
          <p:cNvCxnSpPr>
            <a:stCxn id="367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34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0" name="Google Shape;370;p34"/>
          <p:cNvCxnSpPr>
            <a:stCxn id="369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smashing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string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robust exploits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Memory Safety Vulnerabilities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78" name="Google Shape;378;p35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" name="Google Shape;379;p3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80" name="Google Shape;380;p35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1" name="Google Shape;381;p35"/>
          <p:cNvSpPr/>
          <p:nvPr/>
        </p:nvSpPr>
        <p:spPr>
          <a:xfrm>
            <a:off x="6785925" y="4186125"/>
            <a:ext cx="1713000" cy="67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5159625" y="4490925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Function epilogue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restore the caller’s stack frame.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epilogue, because they appear at the end of every function.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4" name="Google Shape;384;p35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85" name="Google Shape;385;p3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86" name="Google Shape;386;p35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7" name="Google Shape;387;p35"/>
          <p:cNvCxnSpPr>
            <a:stCxn id="38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5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9" name="Google Shape;389;p35"/>
          <p:cNvCxnSpPr>
            <a:stCxn id="38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5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1" name="Google Shape;391;p35"/>
          <p:cNvCxnSpPr>
            <a:stCxn id="390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99" name="Google Shape;399;p3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0" name="Google Shape;400;p3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01" name="Google Shape;401;p36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2" name="Google Shape;40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8.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ESP up to where the EBP is located.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effectively deletes the space allocated for the callee stack frame.</a:t>
            </a:r>
            <a:endParaRPr sz="1400"/>
          </a:p>
        </p:txBody>
      </p:sp>
      <p:sp>
        <p:nvSpPr>
          <p:cNvPr id="403" name="Google Shape;403;p36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04" name="Google Shape;404;p3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05" name="Google Shape;405;p36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ESP</a:t>
            </a:r>
            <a:endParaRPr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6" name="Google Shape;406;p36"/>
          <p:cNvCxnSpPr>
            <a:stCxn id="405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36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EBP</a:t>
            </a: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36"/>
          <p:cNvCxnSpPr>
            <a:stCxn id="407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36"/>
          <p:cNvSpPr txBox="1"/>
          <p:nvPr/>
        </p:nvSpPr>
        <p:spPr>
          <a:xfrm>
            <a:off x="5956027" y="4377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36"/>
          <p:cNvCxnSpPr>
            <a:stCxn id="409" idx="3"/>
          </p:cNvCxnSpPr>
          <p:nvPr/>
        </p:nvCxnSpPr>
        <p:spPr>
          <a:xfrm>
            <a:off x="6463027" y="4531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418" name="Google Shape;418;p3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9" name="Google Shape;419;p3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20" name="Google Shape;420;p37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9. Pop (restore) old EBP (SFP)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400"/>
              <a:t> instruction puts the SFP (saved EBP) back in EBP.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increments ESP to delete the popped SFP from the stack.</a:t>
            </a:r>
            <a:endParaRPr sz="1400"/>
          </a:p>
        </p:txBody>
      </p:sp>
      <p:sp>
        <p:nvSpPr>
          <p:cNvPr id="422" name="Google Shape;422;p37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23" name="Google Shape;423;p3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24" name="Google Shape;424;p3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5" name="Google Shape;425;p37"/>
          <p:cNvCxnSpPr>
            <a:stCxn id="424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7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Google Shape;427;p37"/>
          <p:cNvCxnSpPr>
            <a:stCxn id="426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37"/>
          <p:cNvSpPr txBox="1"/>
          <p:nvPr/>
        </p:nvSpPr>
        <p:spPr>
          <a:xfrm>
            <a:off x="5956027" y="4583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Google Shape;429;p37"/>
          <p:cNvCxnSpPr>
            <a:stCxn id="428" idx="3"/>
          </p:cNvCxnSpPr>
          <p:nvPr/>
        </p:nvCxnSpPr>
        <p:spPr>
          <a:xfrm>
            <a:off x="6463027" y="4737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437" name="Google Shape;437;p3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Return Instruction Pointer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39" name="Google Shape;439;p38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" name="Google Shape;440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11. Remove arguments from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 in the caller, we increment ESP to delete the arguments from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stack has returned to its original state before the function call!</a:t>
            </a:r>
            <a:endParaRPr sz="1400"/>
          </a:p>
        </p:txBody>
      </p:sp>
      <p:sp>
        <p:nvSpPr>
          <p:cNvPr id="441" name="Google Shape;441;p38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42" name="Google Shape;442;p3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43" name="Google Shape;443;p3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4" name="Google Shape;444;p38"/>
          <p:cNvCxnSpPr>
            <a:stCxn id="443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38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6" name="Google Shape;446;p38"/>
          <p:cNvCxnSpPr>
            <a:stCxn id="445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38"/>
          <p:cNvSpPr txBox="1"/>
          <p:nvPr/>
        </p:nvSpPr>
        <p:spPr>
          <a:xfrm>
            <a:off x="5956027" y="25262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8" name="Google Shape;448;p38"/>
          <p:cNvCxnSpPr>
            <a:stCxn id="447" idx="3"/>
          </p:cNvCxnSpPr>
          <p:nvPr/>
        </p:nvCxnSpPr>
        <p:spPr>
          <a:xfrm>
            <a:off x="6463027" y="26801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517" name="Google Shape;517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C has no concept of array length; it just sees a sequence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allow an attacker to start writing at a location and don’t define when they must stop, they can overwrite other parts of memory!</a:t>
            </a:r>
            <a:endParaRPr/>
          </a:p>
        </p:txBody>
      </p:sp>
      <p:sp>
        <p:nvSpPr>
          <p:cNvPr id="518" name="Google Shape;51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19" name="Google Shape;519;p45"/>
          <p:cNvSpPr txBox="1"/>
          <p:nvPr/>
        </p:nvSpPr>
        <p:spPr>
          <a:xfrm>
            <a:off x="455050" y="2640075"/>
            <a:ext cx="2219100" cy="67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 = 'a';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0" name="Google Shape;520;p45"/>
          <p:cNvGraphicFramePr/>
          <p:nvPr/>
        </p:nvGraphicFramePr>
        <p:xfrm>
          <a:off x="3914950" y="2657525"/>
          <a:ext cx="3062800" cy="39621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1" name="Google Shape;521;p45"/>
          <p:cNvSpPr txBox="1"/>
          <p:nvPr/>
        </p:nvSpPr>
        <p:spPr>
          <a:xfrm rot="-3587134">
            <a:off x="37778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name[0]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 rot="-3587134">
            <a:off x="41839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name[1]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45"/>
          <p:cNvSpPr txBox="1"/>
          <p:nvPr/>
        </p:nvSpPr>
        <p:spPr>
          <a:xfrm rot="-3587134">
            <a:off x="456680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name[2]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45"/>
          <p:cNvSpPr txBox="1"/>
          <p:nvPr/>
        </p:nvSpPr>
        <p:spPr>
          <a:xfrm rot="-3587134">
            <a:off x="49496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name[3]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 rot="-3587134">
            <a:off x="5624983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45"/>
          <p:cNvSpPr txBox="1"/>
          <p:nvPr/>
        </p:nvSpPr>
        <p:spPr>
          <a:xfrm>
            <a:off x="489225" y="3621125"/>
            <a:ext cx="2937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technically valid C code, because C doesn’t check bounds!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32" name="Google Shape;532;p46"/>
          <p:cNvSpPr txBox="1"/>
          <p:nvPr/>
        </p:nvSpPr>
        <p:spPr>
          <a:xfrm>
            <a:off x="2836500" y="2091425"/>
            <a:ext cx="34710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33" name="Google Shape;533;p46"/>
          <p:cNvGrpSpPr/>
          <p:nvPr/>
        </p:nvGrpSpPr>
        <p:grpSpPr>
          <a:xfrm>
            <a:off x="4891425" y="2657400"/>
            <a:ext cx="3776400" cy="1046700"/>
            <a:chOff x="4891425" y="2657400"/>
            <a:chExt cx="3776400" cy="1046700"/>
          </a:xfrm>
        </p:grpSpPr>
        <p:sp>
          <p:nvSpPr>
            <p:cNvPr id="534" name="Google Shape;534;p46"/>
            <p:cNvSpPr txBox="1"/>
            <p:nvPr/>
          </p:nvSpPr>
          <p:spPr>
            <a:xfrm>
              <a:off x="5991225" y="2657400"/>
              <a:ext cx="26766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function will write bytes until the input contains a newline (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'\n'</a:t>
              </a:r>
              <a:r>
                <a:rPr lang="en">
                  <a:solidFill>
                    <a:schemeClr val="dk1"/>
                  </a:solidFill>
                </a:rPr>
                <a:t>), </a:t>
              </a:r>
              <a:r>
                <a:rPr lang="en" i="1">
                  <a:solidFill>
                    <a:schemeClr val="dk1"/>
                  </a:solidFill>
                </a:rPr>
                <a:t>not</a:t>
              </a:r>
              <a:r>
                <a:rPr lang="en">
                  <a:solidFill>
                    <a:schemeClr val="dk1"/>
                  </a:solidFill>
                </a:rPr>
                <a:t> when the end of the array is reached!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35" name="Google Shape;535;p46"/>
            <p:cNvCxnSpPr>
              <a:stCxn id="534" idx="1"/>
            </p:cNvCxnSpPr>
            <p:nvPr/>
          </p:nvCxnSpPr>
          <p:spPr>
            <a:xfrm flipH="1">
              <a:off x="4891425" y="3180750"/>
              <a:ext cx="1099800" cy="12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6" name="Google Shape;536;p46"/>
          <p:cNvSpPr txBox="1"/>
          <p:nvPr/>
        </p:nvSpPr>
        <p:spPr>
          <a:xfrm>
            <a:off x="6312600" y="3907900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there’s nothing to overwrite—for now…</a:t>
            </a:r>
            <a:endParaRPr/>
          </a:p>
        </p:txBody>
      </p:sp>
      <p:sp>
        <p:nvSpPr>
          <p:cNvPr id="537" name="Google Shape;53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43" name="Google Shape;543;p47"/>
          <p:cNvSpPr txBox="1"/>
          <p:nvPr/>
        </p:nvSpPr>
        <p:spPr>
          <a:xfrm>
            <a:off x="2836500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instrux[20]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850825" y="40977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does the memory diagram of static data look like now?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730225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2" name="Google Shape;552;p48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53" name="Google Shape;553;p48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554" name="Google Shape;554;p48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55" name="Google Shape;555;p48"/>
            <p:cNvCxnSpPr>
              <a:stCxn id="554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730225" y="4317925"/>
            <a:ext cx="31137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200">
                <a:solidFill>
                  <a:schemeClr val="dk1"/>
                </a:solidFill>
              </a:rPr>
              <a:t> are declared in static memory (outside of the stack), which is why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is below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64" name="Google Shape;564;p49"/>
          <p:cNvSpPr txBox="1"/>
          <p:nvPr/>
        </p:nvSpPr>
        <p:spPr>
          <a:xfrm>
            <a:off x="730225" y="2092803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65" name="Google Shape;565;p49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authenticated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66" name="Google Shape;566;p49"/>
          <p:cNvSpPr txBox="1"/>
          <p:nvPr/>
        </p:nvSpPr>
        <p:spPr>
          <a:xfrm>
            <a:off x="3320800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>
                <a:solidFill>
                  <a:schemeClr val="dk1"/>
                </a:solidFill>
              </a:rPr>
              <a:t> starts writing here and can overwrite the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>
                <a:solidFill>
                  <a:schemeClr val="dk1"/>
                </a:solidFill>
              </a:rPr>
              <a:t> flag!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67" name="Google Shape;567;p49"/>
          <p:cNvCxnSpPr>
            <a:stCxn id="566" idx="2"/>
          </p:cNvCxnSpPr>
          <p:nvPr/>
        </p:nvCxnSpPr>
        <p:spPr>
          <a:xfrm>
            <a:off x="4659100" y="2020600"/>
            <a:ext cx="1485300" cy="27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69" name="Google Shape;569;p49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x86 Calling Convention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75" name="Google Shape;575;p50"/>
          <p:cNvSpPr txBox="1"/>
          <p:nvPr/>
        </p:nvSpPr>
        <p:spPr>
          <a:xfrm>
            <a:off x="578100" y="2091425"/>
            <a:ext cx="39939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[512];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"/usr/bin/ls";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execv(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76" name="Google Shape;576;p50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7" name="Google Shape;57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78" name="Google Shape;578;p50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817850" y="2091425"/>
            <a:ext cx="34710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)(void);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5" name="Google Shape;585;p51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fnptr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86" name="Google Shape;586;p51"/>
          <p:cNvGrpSpPr/>
          <p:nvPr/>
        </p:nvGrpSpPr>
        <p:grpSpPr>
          <a:xfrm>
            <a:off x="3261400" y="1189300"/>
            <a:ext cx="2812200" cy="1387200"/>
            <a:chOff x="3185200" y="1189300"/>
            <a:chExt cx="2812200" cy="1387200"/>
          </a:xfrm>
        </p:grpSpPr>
        <p:sp>
          <p:nvSpPr>
            <p:cNvPr id="587" name="Google Shape;587;p51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fnptr</a:t>
              </a:r>
              <a:r>
                <a:rPr lang="en"/>
                <a:t> is called as a function, so the EIP jumps to an address of our choosing!</a:t>
              </a:r>
              <a:endParaRPr/>
            </a:p>
          </p:txBody>
        </p:sp>
        <p:cxnSp>
          <p:nvCxnSpPr>
            <p:cNvPr id="588" name="Google Shape;588;p51"/>
            <p:cNvCxnSpPr>
              <a:stCxn id="587" idx="2"/>
            </p:cNvCxnSpPr>
            <p:nvPr/>
          </p:nvCxnSpPr>
          <p:spPr>
            <a:xfrm flipH="1">
              <a:off x="3185200" y="2020600"/>
              <a:ext cx="14739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9" name="Google Shape;58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90" name="Google Shape;590;p51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596" name="Google Shape;59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597" name="Google Shape;597;p52"/>
          <p:cNvGraphicFramePr/>
          <p:nvPr/>
        </p:nvGraphicFramePr>
        <p:xfrm>
          <a:off x="71475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{2D682B0A-18C2-4167-B734-F49C1A05448B}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CWE-79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CWE-787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CWE-20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CWE-125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CWE-119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CWE-89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CWE-200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CWE-416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CWE-352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CWE-78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CWE-190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4"/>
                        </a:rPr>
                        <a:t>CWE-22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5"/>
                        </a:rPr>
                        <a:t>CWE-476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CWE-287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CWE-434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CWE-732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CWE-94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598" name="Google Shape;598;p52"/>
          <p:cNvPicPr preferRelativeResize="0"/>
          <p:nvPr/>
        </p:nvPicPr>
        <p:blipFill rotWithShape="1">
          <a:blip r:embed="rId20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04" name="Google Shape;60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12" name="Google Shape;612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 kind of buffer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Occurs on stack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What does are some values on the stack an attacker can overflow?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Local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 arguments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Saved frame pointer (SFP)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Return instruction pointer (RIP)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When returning from a program, the EIP is set to the value of the RIP saved on the stack in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Like the function pointer, this lets the attacker choose an address to jump (return) to!</a:t>
            </a:r>
            <a:endParaRPr dirty="0"/>
          </a:p>
        </p:txBody>
      </p:sp>
      <p:sp>
        <p:nvSpPr>
          <p:cNvPr id="613" name="Google Shape;61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19" name="Google Shape;619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see Python syntax used to represent sequences of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Adding strings: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+ '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== 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Multiplying strings: Repeated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5 == '</a:t>
            </a:r>
            <a:r>
              <a:rPr lang="en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buFont typeface="Courier New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3 == 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ITIS6200ITIS6200ITIS6200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</p:txBody>
      </p:sp>
      <p:sp>
        <p:nvSpPr>
          <p:cNvPr id="620" name="Google Shape;62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26" name="Google Shape;626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Raw bytes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('\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xff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') ==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Characters can be represented as bytes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'\x41' == 'A'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representation: All characters are bytes, but not all bytes are characters</a:t>
            </a:r>
            <a:endParaRPr dirty="0"/>
          </a:p>
        </p:txBody>
      </p:sp>
      <p:sp>
        <p:nvSpPr>
          <p:cNvPr id="627" name="Google Shape;62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graphicFrame>
        <p:nvGraphicFramePr>
          <p:cNvPr id="633" name="Google Shape;633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34" name="Google Shape;63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635" name="Google Shape;635;p57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636" name="Google Shape;636;p57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, including the RIP!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637" name="Google Shape;637;p57"/>
            <p:cNvCxnSpPr>
              <a:stCxn id="636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38" name="Google Shape;638;p57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394625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the attacker wants to execute instructions at address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  <a:r>
              <a:rPr lang="en"/>
              <a:t>.</a:t>
            </a:r>
            <a:endParaRPr/>
          </a:p>
        </p:txBody>
      </p:sp>
      <p:sp>
        <p:nvSpPr>
          <p:cNvPr id="640" name="Google Shape;640;p57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1" name="Google Shape;641;p57"/>
          <p:cNvCxnSpPr>
            <a:stCxn id="6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7"/>
          <p:cNvCxnSpPr>
            <a:endCxn id="6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57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7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7"/>
          <p:cNvSpPr txBox="1"/>
          <p:nvPr/>
        </p:nvSpPr>
        <p:spPr>
          <a:xfrm>
            <a:off x="394625" y="3078975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46" name="Google Shape;646;p57"/>
          <p:cNvSpPr txBox="1"/>
          <p:nvPr/>
        </p:nvSpPr>
        <p:spPr>
          <a:xfrm>
            <a:off x="394625" y="21341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 should the attacker write in memory? Where should the value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sp>
        <p:nvSpPr>
          <p:cNvPr id="652" name="Google Shape;65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53" name="Google Shape;653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Input: 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xef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xbe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xad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xde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24 garbage bytes to overwrite all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dirty="0"/>
              <a:t> and the SFP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address of the instructions we want to execute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Remember: Addresses are little-endian!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if we want to execute instructions that aren’t in memory?</a:t>
            </a:r>
            <a:endParaRPr dirty="0"/>
          </a:p>
        </p:txBody>
      </p:sp>
      <p:sp>
        <p:nvSpPr>
          <p:cNvPr id="654" name="Google Shape;654;p58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55" name="Google Shape;655;p58"/>
          <p:cNvGrpSpPr/>
          <p:nvPr/>
        </p:nvGrpSpPr>
        <p:grpSpPr>
          <a:xfrm>
            <a:off x="3479000" y="1049575"/>
            <a:ext cx="2737200" cy="2068200"/>
            <a:chOff x="3479000" y="1201975"/>
            <a:chExt cx="2737200" cy="2068200"/>
          </a:xfrm>
        </p:grpSpPr>
        <p:sp>
          <p:nvSpPr>
            <p:cNvPr id="656" name="Google Shape;656;p58"/>
            <p:cNvSpPr txBox="1"/>
            <p:nvPr/>
          </p:nvSpPr>
          <p:spPr>
            <a:xfrm>
              <a:off x="3479000" y="1201975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the NULL byte that terminates the string, automatically added by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657" name="Google Shape;657;p58"/>
            <p:cNvCxnSpPr>
              <a:stCxn id="656" idx="2"/>
            </p:cNvCxnSpPr>
            <p:nvPr/>
          </p:nvCxnSpPr>
          <p:spPr>
            <a:xfrm>
              <a:off x="4817300" y="2033275"/>
              <a:ext cx="1398900" cy="12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658" name="Google Shape;658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'\xef'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'\xad'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'\xde'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59" name="Google Shape;659;p58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Google Shape;660;p58"/>
          <p:cNvCxnSpPr>
            <a:stCxn id="65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58"/>
          <p:cNvCxnSpPr>
            <a:endCxn id="65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58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58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Malicious Code</a:t>
            </a:r>
            <a:endParaRPr/>
          </a:p>
        </p:txBody>
      </p:sp>
      <p:sp>
        <p:nvSpPr>
          <p:cNvPr id="669" name="Google Shape;669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way of executing malicious code is to place it in memory yourself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Machine code is made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Shellcode</a:t>
            </a:r>
            <a:r>
              <a:rPr lang="en"/>
              <a:t>: Malicious code inserted by the attacker into memory, to be executed using a memory safety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shellcode because it usually spawns a shell (terminal)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also delete files, run another program, etc.</a:t>
            </a:r>
            <a:endParaRPr/>
          </a:p>
        </p:txBody>
      </p:sp>
      <p:sp>
        <p:nvSpPr>
          <p:cNvPr id="670" name="Google Shape;670;p59"/>
          <p:cNvSpPr txBox="1"/>
          <p:nvPr/>
        </p:nvSpPr>
        <p:spPr>
          <a:xfrm>
            <a:off x="6034625" y="1246825"/>
            <a:ext cx="1992900" cy="175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9"/>
          <p:cNvSpPr txBox="1"/>
          <p:nvPr/>
        </p:nvSpPr>
        <p:spPr>
          <a:xfrm>
            <a:off x="6178775" y="3686850"/>
            <a:ext cx="1704600" cy="1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0x31 0xc0 0x50 0x68 0x2f 0x2f 0x73 0x68 0x68 0x2f 0x62 0x69 0x6e 0x89 0xe3 0x89 0xc1 0x89 0xc2 0xb0 0x0b 0xcd 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2" name="Google Shape;672;p59"/>
          <p:cNvCxnSpPr>
            <a:stCxn id="670" idx="2"/>
            <a:endCxn id="671" idx="0"/>
          </p:cNvCxnSpPr>
          <p:nvPr/>
        </p:nvCxnSpPr>
        <p:spPr>
          <a:xfrm>
            <a:off x="7031075" y="3001525"/>
            <a:ext cx="0" cy="68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3" name="Google Shape;673;p59"/>
          <p:cNvSpPr txBox="1"/>
          <p:nvPr/>
        </p:nvSpPr>
        <p:spPr>
          <a:xfrm>
            <a:off x="7031075" y="3144088"/>
            <a:ext cx="10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sp>
        <p:nvSpPr>
          <p:cNvPr id="674" name="Google Shape;67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Registers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EIP</a:t>
            </a:r>
            <a:r>
              <a:rPr lang="en"/>
              <a:t>: instruction pointer, points to the </a:t>
            </a:r>
            <a:r>
              <a:rPr lang="en" i="1"/>
              <a:t>next</a:t>
            </a:r>
            <a:r>
              <a:rPr lang="en"/>
              <a:t> instruction to be executed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EBP</a:t>
            </a:r>
            <a:r>
              <a:rPr lang="en"/>
              <a:t>: base pointer, points to top of the current stack frame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ESP</a:t>
            </a:r>
            <a:r>
              <a:rPr lang="en"/>
              <a:t>: stack pointer, points to lowest item on the stack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Often, the shellcode can be written and the RIP can be overwritten in the same function call (e.g.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), like in the previous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Together an Attack</a:t>
            </a:r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687" name="Google Shape;68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88" name="Google Shape;688;p61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321450" y="1257575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/>
              <a:t> be a 12-byte shellcode. Assume that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/>
              <a:t>.</a:t>
            </a:r>
            <a:endParaRPr/>
          </a:p>
        </p:txBody>
      </p:sp>
      <p:graphicFrame>
        <p:nvGraphicFramePr>
          <p:cNvPr id="690" name="Google Shape;690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91" name="Google Shape;691;p61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2" name="Google Shape;692;p61"/>
          <p:cNvCxnSpPr>
            <a:stCxn id="691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61"/>
          <p:cNvCxnSpPr>
            <a:endCxn id="691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4" name="Google Shape;694;p61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61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6" name="Google Shape;696;p61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7" name="Google Shape;697;p61"/>
          <p:cNvSpPr txBox="1"/>
          <p:nvPr/>
        </p:nvSpPr>
        <p:spPr>
          <a:xfrm>
            <a:off x="321450" y="3081225"/>
            <a:ext cx="28932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98" name="Google Shape;698;p61"/>
          <p:cNvSpPr txBox="1"/>
          <p:nvPr/>
        </p:nvSpPr>
        <p:spPr>
          <a:xfrm>
            <a:off x="321450" y="2158400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values should the attacker write in memory? Where should the values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62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4" name="Google Shape;704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05" name="Google Shape;70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06" name="Google Shape;706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bytes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garbage bytes to overwrite the rest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and the SFP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</p:txBody>
      </p:sp>
      <p:sp>
        <p:nvSpPr>
          <p:cNvPr id="707" name="Google Shape;707;p62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8" name="Google Shape;708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'\x40'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09" name="Google Shape;709;p62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0" name="Google Shape;710;p62"/>
          <p:cNvCxnSpPr>
            <a:stCxn id="70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62"/>
          <p:cNvCxnSpPr>
            <a:endCxn id="70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62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62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5417100" y="3392525"/>
            <a:ext cx="670275" cy="145002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" name="Google Shape;719;p63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0" name="Google Shape;720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21" name="Google Shape;72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722" name="Google Shape;722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'\x4c\xcd\xff\xbf'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changed! Why?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placed our shellcode at a different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 + 12</a:t>
            </a:r>
            <a:r>
              <a:rPr lang="en"/>
              <a:t>)!</a:t>
            </a:r>
            <a:endParaRPr/>
          </a:p>
        </p:txBody>
      </p:sp>
      <p:sp>
        <p:nvSpPr>
          <p:cNvPr id="723" name="Google Shape;723;p63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24" name="Google Shape;724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25" name="Google Shape;725;p63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6" name="Google Shape;726;p63"/>
          <p:cNvCxnSpPr>
            <a:stCxn id="725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63"/>
          <p:cNvCxnSpPr>
            <a:endCxn id="725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63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63"/>
          <p:cNvSpPr/>
          <p:nvPr/>
        </p:nvSpPr>
        <p:spPr>
          <a:xfrm>
            <a:off x="5417100" y="3392525"/>
            <a:ext cx="670275" cy="731828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36" name="Google Shape;73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37" name="Google Shape;737;p64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64"/>
          <p:cNvSpPr txBox="1"/>
          <p:nvPr/>
        </p:nvSpPr>
        <p:spPr>
          <a:xfrm>
            <a:off x="1764650" y="1544850"/>
            <a:ext cx="26766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shellcode is too large? Now 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/>
              <a:t> </a:t>
            </a:r>
            <a:r>
              <a:rPr lang="en"/>
              <a:t>be a 28-byte shellcode. What should the attacker input?</a:t>
            </a:r>
            <a:endParaRPr/>
          </a:p>
        </p:txBody>
      </p:sp>
      <p:graphicFrame>
        <p:nvGraphicFramePr>
          <p:cNvPr id="739" name="Google Shape;739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40" name="Google Shape;740;p64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1" name="Google Shape;741;p64"/>
          <p:cNvCxnSpPr>
            <a:stCxn id="7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64"/>
          <p:cNvCxnSpPr>
            <a:endCxn id="7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64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45" name="Google Shape;745;p64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" name="Google Shape;750;p65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1" name="Google Shape;75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52" name="Google Shape;75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53" name="Google Shape;753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Place the shellcode </a:t>
            </a:r>
            <a:r>
              <a:rPr lang="en" i="1"/>
              <a:t>after</a:t>
            </a:r>
            <a:r>
              <a:rPr lang="en"/>
              <a:t> the RIP!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works because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lets us write as many bytes as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the address be?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'\x5c\xcd\xff\xbf'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 bytes of garbage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28 bytes of shellcode</a:t>
            </a:r>
            <a:endParaRPr/>
          </a:p>
        </p:txBody>
      </p:sp>
      <p:sp>
        <p:nvSpPr>
          <p:cNvPr id="754" name="Google Shape;754;p65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55" name="Google Shape;755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'\x5c'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56" name="Google Shape;756;p65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7" name="Google Shape;757;p65"/>
          <p:cNvCxnSpPr>
            <a:stCxn id="756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65"/>
          <p:cNvCxnSpPr>
            <a:endCxn id="756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65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65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65"/>
          <p:cNvSpPr/>
          <p:nvPr/>
        </p:nvSpPr>
        <p:spPr>
          <a:xfrm rot="10800000" flipH="1">
            <a:off x="5417100" y="3125720"/>
            <a:ext cx="670275" cy="26680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67" name="Google Shape;76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68" name="Google Shape;768;p6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66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71" name="Google Shape;771;p66"/>
          <p:cNvCxnSpPr>
            <a:stCxn id="77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2" name="Google Shape;772;p66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3" name="Google Shape;773;p66"/>
          <p:cNvCxnSpPr>
            <a:stCxn id="77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4" name="Google Shape;774;p66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5" name="Google Shape;775;p66"/>
          <p:cNvCxnSpPr>
            <a:stCxn id="77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6" name="Google Shape;776;p66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77" name="Google Shape;777;p6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78" name="Google Shape;778;p66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9" name="Google Shape;779;p6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85" name="Google Shape;78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786" name="Google Shape;786;p6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Google Shape;787;p6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67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89" name="Google Shape;789;p67"/>
          <p:cNvCxnSpPr>
            <a:stCxn id="78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67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1" name="Google Shape;791;p67"/>
          <p:cNvCxnSpPr>
            <a:stCxn id="79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2" name="Google Shape;792;p6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3" name="Google Shape;793;p67"/>
          <p:cNvCxnSpPr>
            <a:stCxn id="79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67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95" name="Google Shape;795;p6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96" name="Google Shape;796;p67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7" name="Google Shape;797;p6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03" name="Google Shape;80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6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68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07" name="Google Shape;807;p68"/>
          <p:cNvCxnSpPr>
            <a:stCxn id="806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68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09" name="Google Shape;809;p68"/>
          <p:cNvCxnSpPr>
            <a:stCxn id="808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0" name="Google Shape;810;p6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11" name="Google Shape;811;p68"/>
          <p:cNvCxnSpPr>
            <a:stCxn id="81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68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13" name="Google Shape;813;p6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14" name="Google Shape;814;p68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5" name="Google Shape;815;p6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21" name="Google Shape;82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822" name="Google Shape;822;p69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69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69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25" name="Google Shape;825;p69"/>
          <p:cNvCxnSpPr>
            <a:stCxn id="824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69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7" name="Google Shape;827;p69"/>
          <p:cNvCxnSpPr>
            <a:stCxn id="826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8" name="Google Shape;828;p6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9" name="Google Shape;829;p69"/>
          <p:cNvCxnSpPr>
            <a:stCxn id="828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0" name="Google Shape;830;p69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31" name="Google Shape;831;p6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32" name="Google Shape;832;p69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3" name="Google Shape;833;p69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Instructions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push src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 moves one word down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Puts the value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/>
              <a:t> at the current ESP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pop dst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Copies the lowest value on the stack (where ESP is pointing) into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ESP moves one word 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mov src dst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Copies the value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/>
              <a:t> into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39" name="Google Shape;83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840" name="Google Shape;840;p70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70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70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43" name="Google Shape;843;p70"/>
          <p:cNvCxnSpPr>
            <a:stCxn id="842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70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5" name="Google Shape;845;p70"/>
          <p:cNvCxnSpPr>
            <a:stCxn id="844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70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7" name="Google Shape;847;p70"/>
          <p:cNvCxnSpPr>
            <a:stCxn id="846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8" name="Google Shape;848;p70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49" name="Google Shape;849;p7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50" name="Google Shape;850;p70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51" name="Google Shape;851;p70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57" name="Google Shape;85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858" name="Google Shape;858;p71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9" name="Google Shape;859;p71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71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61" name="Google Shape;861;p71"/>
          <p:cNvCxnSpPr>
            <a:stCxn id="86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71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3" name="Google Shape;863;p71"/>
          <p:cNvCxnSpPr>
            <a:stCxn id="86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4" name="Google Shape;864;p71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5" name="Google Shape;865;p71"/>
          <p:cNvCxnSpPr>
            <a:stCxn id="86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71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67" name="Google Shape;867;p7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8" name="Google Shape;868;p71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71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75" name="Google Shape;875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876" name="Google Shape;876;p72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72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72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79" name="Google Shape;879;p72"/>
          <p:cNvCxnSpPr>
            <a:stCxn id="87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72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1" name="Google Shape;881;p72"/>
          <p:cNvCxnSpPr>
            <a:stCxn id="88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72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3" name="Google Shape;883;p72"/>
          <p:cNvCxnSpPr>
            <a:stCxn id="88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4" name="Google Shape;884;p7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85" name="Google Shape;885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86" name="Google Shape;886;p72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87" name="Google Shape;887;p72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8" name="Google Shape;88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2"/>
          <p:cNvSpPr txBox="1"/>
          <p:nvPr/>
        </p:nvSpPr>
        <p:spPr>
          <a:xfrm>
            <a:off x="1210650" y="4078525"/>
            <a:ext cx="34188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SFP (saved EBP) with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SFP is now pointing at the (probably invalid)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lang="en" sz="1200"/>
              <a:t> (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0x41414141</a:t>
            </a:r>
            <a:r>
              <a:rPr lang="en" sz="1200"/>
              <a:t>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95" name="Google Shape;89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896" name="Google Shape;896;p73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Google Shape;897;p73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73"/>
          <p:cNvSpPr txBox="1"/>
          <p:nvPr/>
        </p:nvSpPr>
        <p:spPr>
          <a:xfrm>
            <a:off x="2429959" y="24413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99" name="Google Shape;899;p73"/>
          <p:cNvCxnSpPr>
            <a:stCxn id="898" idx="3"/>
          </p:cNvCxnSpPr>
          <p:nvPr/>
        </p:nvCxnSpPr>
        <p:spPr>
          <a:xfrm>
            <a:off x="2744959" y="25490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73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1" name="Google Shape;901;p73"/>
          <p:cNvCxnSpPr>
            <a:stCxn id="90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2" name="Google Shape;902;p73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3" name="Google Shape;903;p73"/>
          <p:cNvCxnSpPr>
            <a:stCxn id="90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4" name="Google Shape;904;p7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05" name="Google Shape;905;p7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06" name="Google Shape;906;p73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07" name="Google Shape;907;p73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8" name="Google Shape;9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73"/>
          <p:cNvSpPr txBox="1"/>
          <p:nvPr/>
        </p:nvSpPr>
        <p:spPr>
          <a:xfrm>
            <a:off x="707025" y="4078525"/>
            <a:ext cx="39219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RIP (saved EIP) with the address of our shellcode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 sz="1200"/>
              <a:t>, so the RIP is now pointing at our shellcode! Remember, this value will be restored to EIP (the instruction pointer) later.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15" name="Google Shape;91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916" name="Google Shape;916;p74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74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p74"/>
          <p:cNvSpPr txBox="1"/>
          <p:nvPr/>
        </p:nvSpPr>
        <p:spPr>
          <a:xfrm>
            <a:off x="2429959" y="25937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19" name="Google Shape;919;p74"/>
          <p:cNvCxnSpPr>
            <a:stCxn id="918" idx="3"/>
          </p:cNvCxnSpPr>
          <p:nvPr/>
        </p:nvCxnSpPr>
        <p:spPr>
          <a:xfrm>
            <a:off x="2744959" y="27014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0" name="Google Shape;920;p74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21" name="Google Shape;921;p74"/>
          <p:cNvCxnSpPr>
            <a:stCxn id="92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74"/>
          <p:cNvSpPr txBox="1"/>
          <p:nvPr/>
        </p:nvSpPr>
        <p:spPr>
          <a:xfrm>
            <a:off x="5305375" y="441674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23" name="Google Shape;923;p74"/>
          <p:cNvCxnSpPr>
            <a:stCxn id="922" idx="3"/>
          </p:cNvCxnSpPr>
          <p:nvPr/>
        </p:nvCxnSpPr>
        <p:spPr>
          <a:xfrm>
            <a:off x="5786275" y="458609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4" name="Google Shape;924;p7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25" name="Google Shape;925;p7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26" name="Google Shape;926;p74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7" name="Google Shape;927;p74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8" name="Google Shape;92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74"/>
          <p:cNvSpPr txBox="1"/>
          <p:nvPr/>
        </p:nvSpPr>
        <p:spPr>
          <a:xfrm>
            <a:off x="1501775" y="4078525"/>
            <a:ext cx="31272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Returning from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 sz="1200"/>
              <a:t>: Move ESP up by 4.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35" name="Google Shape;93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936" name="Google Shape;936;p75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75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p75"/>
          <p:cNvSpPr txBox="1"/>
          <p:nvPr/>
        </p:nvSpPr>
        <p:spPr>
          <a:xfrm>
            <a:off x="2429959" y="275802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39" name="Google Shape;939;p75"/>
          <p:cNvCxnSpPr>
            <a:stCxn id="938" idx="3"/>
          </p:cNvCxnSpPr>
          <p:nvPr/>
        </p:nvCxnSpPr>
        <p:spPr>
          <a:xfrm>
            <a:off x="2744959" y="286572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0" name="Google Shape;940;p75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41" name="Google Shape;941;p75"/>
          <p:cNvCxnSpPr>
            <a:stCxn id="94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2" name="Google Shape;942;p75"/>
          <p:cNvSpPr txBox="1"/>
          <p:nvPr/>
        </p:nvSpPr>
        <p:spPr>
          <a:xfrm>
            <a:off x="4324375" y="3206003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43" name="Google Shape;943;p75"/>
          <p:cNvCxnSpPr>
            <a:stCxn id="942" idx="3"/>
          </p:cNvCxnSpPr>
          <p:nvPr/>
        </p:nvCxnSpPr>
        <p:spPr>
          <a:xfrm>
            <a:off x="4805275" y="3375353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7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45" name="Google Shape;945;p7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46" name="Google Shape;946;p75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7" name="Google Shape;947;p75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8" name="Google Shape;94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75"/>
          <p:cNvSpPr txBox="1"/>
          <p:nvPr/>
        </p:nvSpPr>
        <p:spPr>
          <a:xfrm>
            <a:off x="1817575" y="4078525"/>
            <a:ext cx="28113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Move ESP to EBP.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55" name="Google Shape;95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956" name="Google Shape;956;p7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Google Shape;957;p7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Google Shape;958;p76"/>
          <p:cNvSpPr txBox="1"/>
          <p:nvPr/>
        </p:nvSpPr>
        <p:spPr>
          <a:xfrm>
            <a:off x="2429959" y="290446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59" name="Google Shape;959;p76"/>
          <p:cNvCxnSpPr>
            <a:stCxn id="958" idx="3"/>
          </p:cNvCxnSpPr>
          <p:nvPr/>
        </p:nvCxnSpPr>
        <p:spPr>
          <a:xfrm>
            <a:off x="2744959" y="301216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0" name="Google Shape;960;p76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1" name="Google Shape;961;p76"/>
          <p:cNvCxnSpPr>
            <a:stCxn id="96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76"/>
          <p:cNvSpPr txBox="1"/>
          <p:nvPr/>
        </p:nvSpPr>
        <p:spPr>
          <a:xfrm>
            <a:off x="5305375" y="296019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3" name="Google Shape;963;p76"/>
          <p:cNvCxnSpPr>
            <a:stCxn id="962" idx="3"/>
          </p:cNvCxnSpPr>
          <p:nvPr/>
        </p:nvCxnSpPr>
        <p:spPr>
          <a:xfrm>
            <a:off x="5786275" y="312954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76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65" name="Google Shape;965;p7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66" name="Google Shape;966;p76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67" name="Google Shape;967;p7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8" name="Google Shape;9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6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SFP into EBP. We overwrote SFP to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EBP now also points to the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. We don’t really care about EBP, though.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75" name="Google Shape;97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976" name="Google Shape;976;p7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7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77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79" name="Google Shape;979;p77"/>
          <p:cNvCxnSpPr>
            <a:stCxn id="978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0" name="Google Shape;980;p77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81" name="Google Shape;981;p77"/>
          <p:cNvCxnSpPr>
            <a:stCxn id="98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2" name="Google Shape;982;p77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83" name="Google Shape;983;p77"/>
          <p:cNvCxnSpPr>
            <a:stCxn id="982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4" name="Google Shape;984;p77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85" name="Google Shape;985;p7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86" name="Google Shape;986;p77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87" name="Google Shape;987;p7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8" name="Google Shape;98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77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RIP into EIP. We overwrote RIP to the address of shellcode, so the EIP (instruction pointer) now points to our shellcode!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4" name="Google Shape;994;p7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95" name="Google Shape;995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96" name="Google Shape;996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997" name="Google Shape;997;p7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7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p78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0" name="Google Shape;1000;p78"/>
          <p:cNvCxnSpPr>
            <a:stCxn id="999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78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2" name="Google Shape;1002;p78"/>
          <p:cNvCxnSpPr>
            <a:stCxn id="100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3" name="Google Shape;1003;p78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1004" name="Google Shape;1004;p78"/>
          <p:cNvCxnSpPr>
            <a:stCxn id="1003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5" name="Google Shape;1005;p7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6" name="Google Shape;1006;p78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7" name="Google Shape;1007;p7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78"/>
          <p:cNvSpPr txBox="1"/>
          <p:nvPr/>
        </p:nvSpPr>
        <p:spPr>
          <a:xfrm>
            <a:off x="1508800" y="1200500"/>
            <a:ext cx="5708400" cy="359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sh # </a:t>
            </a:r>
            <a:r>
              <a:rPr lang="en" sz="4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4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9" name="Google Shape;100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Code</a:t>
            </a:r>
            <a:endParaRPr/>
          </a:p>
        </p:txBody>
      </p:sp>
      <p:sp>
        <p:nvSpPr>
          <p:cNvPr id="1015" name="Google Shape;101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 in x86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9751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/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1" name="Google Shape;111;p21"/>
          <p:cNvGraphicFramePr/>
          <p:nvPr/>
        </p:nvGraphicFramePr>
        <p:xfrm>
          <a:off x="3948428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69209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" name="Google Shape;113;p21"/>
          <p:cNvGrpSpPr/>
          <p:nvPr/>
        </p:nvGrpSpPr>
        <p:grpSpPr>
          <a:xfrm>
            <a:off x="221978" y="1921604"/>
            <a:ext cx="2832175" cy="2293971"/>
            <a:chOff x="221978" y="2531204"/>
            <a:chExt cx="2832175" cy="2293971"/>
          </a:xfrm>
        </p:grpSpPr>
        <p:cxnSp>
          <p:nvCxnSpPr>
            <p:cNvPr id="114" name="Google Shape;114;p21"/>
            <p:cNvCxnSpPr/>
            <p:nvPr/>
          </p:nvCxnSpPr>
          <p:spPr>
            <a:xfrm>
              <a:off x="702877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5" name="Google Shape;115;p21"/>
            <p:cNvGrpSpPr/>
            <p:nvPr/>
          </p:nvGrpSpPr>
          <p:grpSpPr>
            <a:xfrm>
              <a:off x="221978" y="2531204"/>
              <a:ext cx="2832175" cy="2293971"/>
              <a:chOff x="221978" y="2531204"/>
              <a:chExt cx="2832175" cy="2293971"/>
            </a:xfrm>
          </p:grpSpPr>
          <p:sp>
            <p:nvSpPr>
              <p:cNvPr id="116" name="Google Shape;116;p21"/>
              <p:cNvSpPr txBox="1"/>
              <p:nvPr/>
            </p:nvSpPr>
            <p:spPr>
              <a:xfrm>
                <a:off x="221978" y="2683600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EBP</a:t>
                </a:r>
                <a:endParaRPr sz="1000" b="1"/>
              </a:p>
            </p:txBody>
          </p:sp>
          <p:sp>
            <p:nvSpPr>
              <p:cNvPr id="117" name="Google Shape;117;p21"/>
              <p:cNvSpPr txBox="1"/>
              <p:nvPr/>
            </p:nvSpPr>
            <p:spPr>
              <a:xfrm rot="-864230">
                <a:off x="949483" y="2752007"/>
                <a:ext cx="1825894" cy="400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Caller frame</a:t>
                </a:r>
                <a:endParaRPr/>
              </a:p>
            </p:txBody>
          </p:sp>
          <p:sp>
            <p:nvSpPr>
              <p:cNvPr id="118" name="Google Shape;118;p21"/>
              <p:cNvSpPr txBox="1"/>
              <p:nvPr/>
            </p:nvSpPr>
            <p:spPr>
              <a:xfrm>
                <a:off x="221978" y="2909336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ESP</a:t>
                </a:r>
                <a:endParaRPr sz="1000" b="1"/>
              </a:p>
            </p:txBody>
          </p:sp>
          <p:cxnSp>
            <p:nvCxnSpPr>
              <p:cNvPr id="119" name="Google Shape;119;p21"/>
              <p:cNvCxnSpPr/>
              <p:nvPr/>
            </p:nvCxnSpPr>
            <p:spPr>
              <a:xfrm>
                <a:off x="702877" y="3078684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0" name="Google Shape;120;p21"/>
              <p:cNvSpPr txBox="1"/>
              <p:nvPr/>
            </p:nvSpPr>
            <p:spPr>
              <a:xfrm>
                <a:off x="946193" y="4424975"/>
                <a:ext cx="187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Before function call</a:t>
                </a:r>
                <a:endParaRPr/>
              </a:p>
            </p:txBody>
          </p:sp>
          <p:sp>
            <p:nvSpPr>
              <p:cNvPr id="121" name="Google Shape;121;p21"/>
              <p:cNvSpPr txBox="1"/>
              <p:nvPr/>
            </p:nvSpPr>
            <p:spPr>
              <a:xfrm>
                <a:off x="221978" y="3884711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EIP</a:t>
                </a:r>
                <a:endParaRPr sz="1000" b="1"/>
              </a:p>
            </p:txBody>
          </p:sp>
          <p:cxnSp>
            <p:nvCxnSpPr>
              <p:cNvPr id="122" name="Google Shape;122;p21"/>
              <p:cNvCxnSpPr/>
              <p:nvPr/>
            </p:nvCxnSpPr>
            <p:spPr>
              <a:xfrm>
                <a:off x="702877" y="4054050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3" name="Google Shape;123;p21"/>
              <p:cNvSpPr txBox="1"/>
              <p:nvPr/>
            </p:nvSpPr>
            <p:spPr>
              <a:xfrm rot="5400000">
                <a:off x="2483703" y="3084700"/>
                <a:ext cx="80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Stack</a:t>
                </a:r>
                <a:endParaRPr sz="1000"/>
              </a:p>
            </p:txBody>
          </p:sp>
          <p:sp>
            <p:nvSpPr>
              <p:cNvPr id="124" name="Google Shape;124;p21"/>
              <p:cNvSpPr txBox="1"/>
              <p:nvPr/>
            </p:nvSpPr>
            <p:spPr>
              <a:xfrm rot="5400000">
                <a:off x="2623203" y="4014385"/>
                <a:ext cx="523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Code</a:t>
                </a:r>
                <a:endParaRPr sz="1000"/>
              </a:p>
            </p:txBody>
          </p:sp>
        </p:grpSp>
      </p:grpSp>
      <p:grpSp>
        <p:nvGrpSpPr>
          <p:cNvPr id="125" name="Google Shape;125;p21"/>
          <p:cNvGrpSpPr/>
          <p:nvPr/>
        </p:nvGrpSpPr>
        <p:grpSpPr>
          <a:xfrm>
            <a:off x="3195253" y="1921604"/>
            <a:ext cx="2832188" cy="2293971"/>
            <a:chOff x="3195253" y="2531204"/>
            <a:chExt cx="2832188" cy="2293971"/>
          </a:xfrm>
        </p:grpSpPr>
        <p:sp>
          <p:nvSpPr>
            <p:cNvPr id="126" name="Google Shape;126;p21"/>
            <p:cNvSpPr txBox="1"/>
            <p:nvPr/>
          </p:nvSpPr>
          <p:spPr>
            <a:xfrm>
              <a:off x="3195253" y="316366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27" name="Google Shape;127;p21"/>
            <p:cNvCxnSpPr/>
            <p:nvPr/>
          </p:nvCxnSpPr>
          <p:spPr>
            <a:xfrm>
              <a:off x="3676158" y="333300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" name="Google Shape;128;p21"/>
            <p:cNvSpPr txBox="1"/>
            <p:nvPr/>
          </p:nvSpPr>
          <p:spPr>
            <a:xfrm>
              <a:off x="3195253" y="339701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29" name="Google Shape;129;p21"/>
            <p:cNvCxnSpPr/>
            <p:nvPr/>
          </p:nvCxnSpPr>
          <p:spPr>
            <a:xfrm>
              <a:off x="3676158" y="3566356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" name="Google Shape;130;p21"/>
            <p:cNvSpPr txBox="1"/>
            <p:nvPr/>
          </p:nvSpPr>
          <p:spPr>
            <a:xfrm>
              <a:off x="3919468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During function call</a:t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 rot="-864230">
              <a:off x="393723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 rot="-864230">
              <a:off x="3937233" y="321682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Callee frame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3195253" y="412438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34" name="Google Shape;134;p21"/>
            <p:cNvCxnSpPr/>
            <p:nvPr/>
          </p:nvCxnSpPr>
          <p:spPr>
            <a:xfrm>
              <a:off x="3676158" y="4293725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" name="Google Shape;135;p21"/>
            <p:cNvSpPr txBox="1"/>
            <p:nvPr/>
          </p:nvSpPr>
          <p:spPr>
            <a:xfrm rot="5400000">
              <a:off x="5456991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36" name="Google Shape;136;p21"/>
            <p:cNvSpPr txBox="1"/>
            <p:nvPr/>
          </p:nvSpPr>
          <p:spPr>
            <a:xfrm rot="5400000">
              <a:off x="5596491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  <p:grpSp>
        <p:nvGrpSpPr>
          <p:cNvPr id="137" name="Google Shape;137;p21"/>
          <p:cNvGrpSpPr/>
          <p:nvPr/>
        </p:nvGrpSpPr>
        <p:grpSpPr>
          <a:xfrm>
            <a:off x="6168553" y="1921604"/>
            <a:ext cx="2832200" cy="2293971"/>
            <a:chOff x="6168553" y="2531204"/>
            <a:chExt cx="2832200" cy="2293971"/>
          </a:xfrm>
        </p:grpSpPr>
        <p:sp>
          <p:nvSpPr>
            <p:cNvPr id="138" name="Google Shape;138;p21"/>
            <p:cNvSpPr txBox="1"/>
            <p:nvPr/>
          </p:nvSpPr>
          <p:spPr>
            <a:xfrm rot="-864230">
              <a:off x="689528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6891993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After function call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6168553" y="268360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41" name="Google Shape;141;p21"/>
            <p:cNvCxnSpPr/>
            <p:nvPr/>
          </p:nvCxnSpPr>
          <p:spPr>
            <a:xfrm>
              <a:off x="6649452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Google Shape;142;p21"/>
            <p:cNvSpPr txBox="1"/>
            <p:nvPr/>
          </p:nvSpPr>
          <p:spPr>
            <a:xfrm>
              <a:off x="6168553" y="290933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43" name="Google Shape;143;p21"/>
            <p:cNvCxnSpPr/>
            <p:nvPr/>
          </p:nvCxnSpPr>
          <p:spPr>
            <a:xfrm>
              <a:off x="6649452" y="3078684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Google Shape;144;p21"/>
            <p:cNvSpPr txBox="1"/>
            <p:nvPr/>
          </p:nvSpPr>
          <p:spPr>
            <a:xfrm>
              <a:off x="6168553" y="3884711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45" name="Google Shape;145;p21"/>
            <p:cNvCxnSpPr/>
            <p:nvPr/>
          </p:nvCxnSpPr>
          <p:spPr>
            <a:xfrm>
              <a:off x="6649452" y="40540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" name="Google Shape;146;p21"/>
            <p:cNvSpPr txBox="1"/>
            <p:nvPr/>
          </p:nvSpPr>
          <p:spPr>
            <a:xfrm rot="5400000">
              <a:off x="8430303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47" name="Google Shape;147;p21"/>
            <p:cNvSpPr txBox="1"/>
            <p:nvPr/>
          </p:nvSpPr>
          <p:spPr>
            <a:xfrm rot="5400000">
              <a:off x="8569803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Vulnerable Code?</a:t>
            </a:r>
            <a:endParaRPr/>
          </a:p>
        </p:txBody>
      </p:sp>
      <p:sp>
        <p:nvSpPr>
          <p:cNvPr id="1021" name="Google Shape;1021;p80"/>
          <p:cNvSpPr txBox="1"/>
          <p:nvPr/>
        </p:nvSpPr>
        <p:spPr>
          <a:xfrm>
            <a:off x="2423569" y="2224951"/>
            <a:ext cx="4597781" cy="16619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vulnerable?(void)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*name = malloc(20);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2" name="Google Shape;102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1023" name="Google Shape;1023;p80"/>
          <p:cNvGrpSpPr/>
          <p:nvPr/>
        </p:nvGrpSpPr>
        <p:grpSpPr>
          <a:xfrm>
            <a:off x="4994550" y="2840550"/>
            <a:ext cx="2026800" cy="1752900"/>
            <a:chOff x="4994550" y="2840550"/>
            <a:chExt cx="2026800" cy="1752900"/>
          </a:xfrm>
        </p:grpSpPr>
        <p:cxnSp>
          <p:nvCxnSpPr>
            <p:cNvPr id="1024" name="Google Shape;1024;p80"/>
            <p:cNvCxnSpPr>
              <a:stCxn id="1025" idx="0"/>
            </p:cNvCxnSpPr>
            <p:nvPr/>
          </p:nvCxnSpPr>
          <p:spPr>
            <a:xfrm rot="10800000">
              <a:off x="5220150" y="2840550"/>
              <a:ext cx="787800" cy="11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5" name="Google Shape;1025;p80"/>
            <p:cNvSpPr txBox="1"/>
            <p:nvPr/>
          </p:nvSpPr>
          <p:spPr>
            <a:xfrm>
              <a:off x="4994550" y="3977850"/>
              <a:ext cx="20268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Heap overflows are also vulnerable!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31" name="Google Shape;1031;p81"/>
          <p:cNvSpPr txBox="1"/>
          <p:nvPr/>
        </p:nvSpPr>
        <p:spPr>
          <a:xfrm>
            <a:off x="2657400" y="2091425"/>
            <a:ext cx="38292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20,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2" name="Google Shape;103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grpSp>
        <p:nvGrpSpPr>
          <p:cNvPr id="1033" name="Google Shape;1033;p81"/>
          <p:cNvGrpSpPr/>
          <p:nvPr/>
        </p:nvGrpSpPr>
        <p:grpSpPr>
          <a:xfrm>
            <a:off x="3552100" y="3202525"/>
            <a:ext cx="2592300" cy="1854300"/>
            <a:chOff x="3552100" y="3202525"/>
            <a:chExt cx="2592300" cy="1854300"/>
          </a:xfrm>
        </p:grpSpPr>
        <p:cxnSp>
          <p:nvCxnSpPr>
            <p:cNvPr id="1034" name="Google Shape;1034;p81"/>
            <p:cNvCxnSpPr>
              <a:stCxn id="1035" idx="0"/>
            </p:cNvCxnSpPr>
            <p:nvPr/>
          </p:nvCxnSpPr>
          <p:spPr>
            <a:xfrm rot="10800000">
              <a:off x="4753150" y="3202525"/>
              <a:ext cx="95100" cy="59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5" name="Google Shape;1035;p81"/>
            <p:cNvSpPr txBox="1"/>
            <p:nvPr/>
          </p:nvSpPr>
          <p:spPr>
            <a:xfrm>
              <a:off x="3552100" y="3794725"/>
              <a:ext cx="2592300" cy="1262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length parameter specifies the size of the buffer and won’t write any more bytes—no more buffer overflows!</a:t>
              </a:r>
              <a:endParaRPr/>
            </a:p>
          </p:txBody>
        </p:sp>
      </p:grpSp>
      <p:sp>
        <p:nvSpPr>
          <p:cNvPr id="1036" name="Google Shape;1036;p81"/>
          <p:cNvSpPr txBox="1"/>
          <p:nvPr/>
        </p:nvSpPr>
        <p:spPr>
          <a:xfrm>
            <a:off x="6081050" y="4276525"/>
            <a:ext cx="20268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Warning</a:t>
            </a:r>
            <a:r>
              <a:rPr lang="en"/>
              <a:t>: Different functions take slightly different parameters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42" name="Google Shape;1042;p82"/>
          <p:cNvSpPr txBox="1"/>
          <p:nvPr/>
        </p:nvSpPr>
        <p:spPr>
          <a:xfrm>
            <a:off x="2227800" y="2091425"/>
            <a:ext cx="46884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safer(void)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sizeof(name),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pSp>
        <p:nvGrpSpPr>
          <p:cNvPr id="1044" name="Google Shape;1044;p82"/>
          <p:cNvGrpSpPr/>
          <p:nvPr/>
        </p:nvGrpSpPr>
        <p:grpSpPr>
          <a:xfrm>
            <a:off x="4130350" y="3208875"/>
            <a:ext cx="2732400" cy="1625700"/>
            <a:chOff x="4130350" y="3208875"/>
            <a:chExt cx="2732400" cy="1625700"/>
          </a:xfrm>
        </p:grpSpPr>
        <p:cxnSp>
          <p:nvCxnSpPr>
            <p:cNvPr id="1045" name="Google Shape;1045;p82"/>
            <p:cNvCxnSpPr>
              <a:stCxn id="1046" idx="0"/>
            </p:cNvCxnSpPr>
            <p:nvPr/>
          </p:nvCxnSpPr>
          <p:spPr>
            <a:xfrm rot="10800000">
              <a:off x="4759450" y="3208875"/>
              <a:ext cx="737100" cy="7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82"/>
            <p:cNvSpPr txBox="1"/>
            <p:nvPr/>
          </p:nvSpPr>
          <p:spPr>
            <a:xfrm>
              <a:off x="4130350" y="4003275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sizeof</a:t>
              </a:r>
              <a:r>
                <a:rPr lang="en"/>
                <a:t> returns the size of the variable (does </a:t>
              </a:r>
              <a:r>
                <a:rPr lang="en" b="1"/>
                <a:t>not</a:t>
              </a:r>
              <a:r>
                <a:rPr lang="en"/>
                <a:t> work for pointers)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 Library Functions</a:t>
            </a:r>
            <a:endParaRPr/>
          </a:p>
        </p:txBody>
      </p:sp>
      <p:sp>
        <p:nvSpPr>
          <p:cNvPr id="1052" name="Google Shape;105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053" name="Google Shape;10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- Read a string from stdin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en"/>
              <a:t> - Copy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/>
              <a:t> (more compatible, less safe)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/>
              <a:t> (less compatible, more safe)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"/>
              <a:t> - Get the length of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strnlen</a:t>
            </a:r>
            <a:r>
              <a:rPr lang="en"/>
              <a:t> instead (or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memchr</a:t>
            </a:r>
            <a:r>
              <a:rPr lang="en"/>
              <a:t> if you really need compatible code)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and more (look up C functions before you use them!)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pages are your friend!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8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Break?</a:t>
            </a:r>
            <a:endParaRPr/>
          </a:p>
        </p:txBody>
      </p:sp>
      <p:sp>
        <p:nvSpPr>
          <p:cNvPr id="1059" name="Google Shape;1059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  <p:pic>
        <p:nvPicPr>
          <p:cNvPr id="1060" name="Google Shape;1060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050" y="3197150"/>
            <a:ext cx="6617902" cy="164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Memory Safety Vulnerabilities</a:t>
            </a:r>
            <a:endParaRPr/>
          </a:p>
        </p:txBody>
      </p:sp>
      <p:sp>
        <p:nvSpPr>
          <p:cNvPr id="1066" name="Google Shape;106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067" name="Google Shape;1067;p85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3.4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73" name="Google Shape;1073;p86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func(int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64)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1075" name="Google Shape;1075;p86"/>
          <p:cNvSpPr txBox="1"/>
          <p:nvPr/>
        </p:nvSpPr>
        <p:spPr>
          <a:xfrm>
            <a:off x="1051650" y="4232125"/>
            <a:ext cx="70407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void *memcpy(void *dest, const void *src, size_t n);</a:t>
            </a:r>
            <a:endParaRPr sz="16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76" name="Google Shape;1076;p86"/>
          <p:cNvGrpSpPr/>
          <p:nvPr/>
        </p:nvGrpSpPr>
        <p:grpSpPr>
          <a:xfrm>
            <a:off x="4473600" y="2414600"/>
            <a:ext cx="4670400" cy="1900200"/>
            <a:chOff x="4473600" y="2414600"/>
            <a:chExt cx="4670400" cy="1900200"/>
          </a:xfrm>
        </p:grpSpPr>
        <p:sp>
          <p:nvSpPr>
            <p:cNvPr id="1077" name="Google Shape;1077;p86"/>
            <p:cNvSpPr txBox="1"/>
            <p:nvPr/>
          </p:nvSpPr>
          <p:spPr>
            <a:xfrm>
              <a:off x="6411600" y="2414600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"/>
                <a:t> is a </a:t>
              </a:r>
              <a:r>
                <a:rPr lang="en" b="1"/>
                <a:t>signed</a:t>
              </a:r>
              <a:r>
                <a:rPr lang="en"/>
                <a:t> type, but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size_t</a:t>
              </a:r>
              <a:r>
                <a:rPr lang="en"/>
                <a:t> is an </a:t>
              </a:r>
              <a:r>
                <a:rPr lang="en" b="1"/>
                <a:t>unsigned</a:t>
              </a:r>
              <a:r>
                <a:rPr lang="en"/>
                <a:t> type. What happens if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== -1</a:t>
              </a:r>
              <a:r>
                <a:rPr lang="en"/>
                <a:t>?</a:t>
              </a:r>
              <a:endParaRPr/>
            </a:p>
          </p:txBody>
        </p:sp>
        <p:cxnSp>
          <p:nvCxnSpPr>
            <p:cNvPr id="1078" name="Google Shape;1078;p86"/>
            <p:cNvCxnSpPr>
              <a:stCxn id="1077" idx="1"/>
            </p:cNvCxnSpPr>
            <p:nvPr/>
          </p:nvCxnSpPr>
          <p:spPr>
            <a:xfrm rot="10800000">
              <a:off x="4473600" y="2484650"/>
              <a:ext cx="1938000" cy="34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9" name="Google Shape;1079;p86"/>
            <p:cNvCxnSpPr>
              <a:stCxn id="1077" idx="2"/>
            </p:cNvCxnSpPr>
            <p:nvPr/>
          </p:nvCxnSpPr>
          <p:spPr>
            <a:xfrm flipH="1">
              <a:off x="6837300" y="3245900"/>
              <a:ext cx="940500" cy="106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80" name="Google Shape;1080;p86"/>
          <p:cNvGrpSpPr/>
          <p:nvPr/>
        </p:nvGrpSpPr>
        <p:grpSpPr>
          <a:xfrm>
            <a:off x="76250" y="2700725"/>
            <a:ext cx="3285300" cy="1477500"/>
            <a:chOff x="76250" y="2700725"/>
            <a:chExt cx="3285300" cy="1477500"/>
          </a:xfrm>
        </p:grpSpPr>
        <p:sp>
          <p:nvSpPr>
            <p:cNvPr id="1081" name="Google Shape;1081;p86"/>
            <p:cNvSpPr txBox="1"/>
            <p:nvPr/>
          </p:nvSpPr>
          <p:spPr>
            <a:xfrm>
              <a:off x="76250" y="2700725"/>
              <a:ext cx="23193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is a </a:t>
              </a:r>
              <a:r>
                <a:rPr lang="en" b="1"/>
                <a:t>signed</a:t>
              </a:r>
              <a:r>
                <a:rPr lang="en"/>
                <a:t> comparison, so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&gt; 64</a:t>
              </a:r>
              <a:r>
                <a:rPr lang="en"/>
                <a:t> will be false, but casting </a:t>
              </a:r>
              <a:r>
                <a:rPr lang="en" b="1"/>
                <a:t>-1</a:t>
              </a:r>
              <a:r>
                <a:rPr lang="en"/>
                <a:t> to an unsigned type yields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0xffffffff</a:t>
              </a:r>
              <a:r>
                <a:rPr lang="en"/>
                <a:t>: another buffer overflow!</a:t>
              </a:r>
              <a:endParaRPr/>
            </a:p>
          </p:txBody>
        </p:sp>
        <p:cxnSp>
          <p:nvCxnSpPr>
            <p:cNvPr id="1082" name="Google Shape;1082;p86"/>
            <p:cNvCxnSpPr>
              <a:stCxn id="1081" idx="3"/>
            </p:cNvCxnSpPr>
            <p:nvPr/>
          </p:nvCxnSpPr>
          <p:spPr>
            <a:xfrm rot="10800000" flipH="1">
              <a:off x="2395550" y="2979875"/>
              <a:ext cx="966000" cy="45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83" name="Google Shape;1083;p86"/>
          <p:cNvSpPr txBox="1"/>
          <p:nvPr/>
        </p:nvSpPr>
        <p:spPr>
          <a:xfrm>
            <a:off x="6691200" y="135000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89" name="Google Shape;1089;p87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64)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Google Shape;109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1091" name="Google Shape;1091;p87"/>
          <p:cNvSpPr txBox="1"/>
          <p:nvPr/>
        </p:nvSpPr>
        <p:spPr>
          <a:xfrm>
            <a:off x="57200" y="2805800"/>
            <a:ext cx="2160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 is an </a:t>
            </a:r>
            <a:r>
              <a:rPr lang="en" b="1"/>
              <a:t>unsigned</a:t>
            </a:r>
            <a:r>
              <a:rPr lang="en"/>
              <a:t> comparison, and no casting is necessary!</a:t>
            </a:r>
            <a:endParaRPr/>
          </a:p>
        </p:txBody>
      </p:sp>
      <p:cxnSp>
        <p:nvCxnSpPr>
          <p:cNvPr id="1092" name="Google Shape;1092;p87"/>
          <p:cNvCxnSpPr>
            <a:stCxn id="1091" idx="3"/>
          </p:cNvCxnSpPr>
          <p:nvPr/>
        </p:nvCxnSpPr>
        <p:spPr>
          <a:xfrm rot="10800000" flipH="1">
            <a:off x="2217800" y="2961050"/>
            <a:ext cx="845100" cy="2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098" name="Google Shape;1098;p88"/>
          <p:cNvSpPr txBox="1"/>
          <p:nvPr/>
        </p:nvSpPr>
        <p:spPr>
          <a:xfrm>
            <a:off x="2344950" y="2091425"/>
            <a:ext cx="44541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sp>
        <p:nvSpPr>
          <p:cNvPr id="1100" name="Google Shape;1100;p88"/>
          <p:cNvSpPr txBox="1"/>
          <p:nvPr/>
        </p:nvSpPr>
        <p:spPr>
          <a:xfrm>
            <a:off x="6646725" y="123925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  <p:sp>
        <p:nvSpPr>
          <p:cNvPr id="1101" name="Google Shape;1101;p88"/>
          <p:cNvSpPr txBox="1"/>
          <p:nvPr/>
        </p:nvSpPr>
        <p:spPr>
          <a:xfrm>
            <a:off x="4695925" y="1582275"/>
            <a:ext cx="35904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len == 0xffffffff</a:t>
            </a:r>
            <a:r>
              <a:rPr lang="en"/>
              <a:t>?</a:t>
            </a:r>
            <a:endParaRPr/>
          </a:p>
        </p:txBody>
      </p:sp>
      <p:grpSp>
        <p:nvGrpSpPr>
          <p:cNvPr id="1102" name="Google Shape;1102;p88"/>
          <p:cNvGrpSpPr/>
          <p:nvPr/>
        </p:nvGrpSpPr>
        <p:grpSpPr>
          <a:xfrm>
            <a:off x="5744500" y="2751550"/>
            <a:ext cx="3069000" cy="844200"/>
            <a:chOff x="5744500" y="2751550"/>
            <a:chExt cx="3069000" cy="844200"/>
          </a:xfrm>
        </p:grpSpPr>
        <p:sp>
          <p:nvSpPr>
            <p:cNvPr id="1103" name="Google Shape;1103;p88"/>
            <p:cNvSpPr txBox="1"/>
            <p:nvPr/>
          </p:nvSpPr>
          <p:spPr>
            <a:xfrm>
              <a:off x="6151000" y="2980150"/>
              <a:ext cx="26625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+ 2 == 1</a:t>
              </a:r>
              <a:r>
                <a:rPr lang="en"/>
                <a:t>, enabling a heap overflow!</a:t>
              </a:r>
              <a:endParaRPr/>
            </a:p>
          </p:txBody>
        </p:sp>
        <p:cxnSp>
          <p:nvCxnSpPr>
            <p:cNvPr id="1104" name="Google Shape;1104;p88"/>
            <p:cNvCxnSpPr>
              <a:stCxn id="1103" idx="1"/>
            </p:cNvCxnSpPr>
            <p:nvPr/>
          </p:nvCxnSpPr>
          <p:spPr>
            <a:xfrm rot="10800000">
              <a:off x="5744500" y="2751550"/>
              <a:ext cx="406500" cy="53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110" name="Google Shape;1110;p89"/>
          <p:cNvSpPr txBox="1"/>
          <p:nvPr/>
        </p:nvSpPr>
        <p:spPr>
          <a:xfrm>
            <a:off x="2344950" y="2091425"/>
            <a:ext cx="4454100" cy="2647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b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SIZE_MAX - 2)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grpSp>
        <p:nvGrpSpPr>
          <p:cNvPr id="1112" name="Google Shape;1112;p89"/>
          <p:cNvGrpSpPr/>
          <p:nvPr/>
        </p:nvGrpSpPr>
        <p:grpSpPr>
          <a:xfrm>
            <a:off x="5865000" y="2445600"/>
            <a:ext cx="3215400" cy="831300"/>
            <a:chOff x="5865000" y="2445600"/>
            <a:chExt cx="3215400" cy="831300"/>
          </a:xfrm>
        </p:grpSpPr>
        <p:sp>
          <p:nvSpPr>
            <p:cNvPr id="1113" name="Google Shape;1113;p89"/>
            <p:cNvSpPr txBox="1"/>
            <p:nvPr/>
          </p:nvSpPr>
          <p:spPr>
            <a:xfrm>
              <a:off x="6417900" y="2445600"/>
              <a:ext cx="26625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It’s clunky, but you need to check bounds whenever you add to integers!</a:t>
              </a:r>
              <a:endParaRPr/>
            </a:p>
          </p:txBody>
        </p:sp>
        <p:cxnSp>
          <p:nvCxnSpPr>
            <p:cNvPr id="1114" name="Google Shape;1114;p89"/>
            <p:cNvCxnSpPr>
              <a:stCxn id="1113" idx="1"/>
            </p:cNvCxnSpPr>
            <p:nvPr/>
          </p:nvCxnSpPr>
          <p:spPr>
            <a:xfrm rot="10800000">
              <a:off x="5865000" y="2719650"/>
              <a:ext cx="552900" cy="14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348250" y="4497175"/>
            <a:ext cx="85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372425" y="1246825"/>
            <a:ext cx="74991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arguments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EIP (RIP)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EIP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EBP (SFP)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EBP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the function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EBP (SFP)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EIP (RIP)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arguments from stack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48275" y="1586375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 flipH="1">
            <a:off x="1242525" y="1304075"/>
            <a:ext cx="129900" cy="958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 flipH="1">
            <a:off x="1242425" y="2343127"/>
            <a:ext cx="135000" cy="2137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51850" y="3264100"/>
            <a:ext cx="85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callee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 flipH="1">
            <a:off x="1242617" y="4531822"/>
            <a:ext cx="129900" cy="302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an x86 Function Call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0" name="Google Shape;112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graphicFrame>
        <p:nvGraphicFramePr>
          <p:cNvPr id="1121" name="Google Shape;1121;p90"/>
          <p:cNvGraphicFramePr/>
          <p:nvPr/>
        </p:nvGraphicFramePr>
        <p:xfrm>
          <a:off x="136075" y="12031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646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200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WJXT Jacksonville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Broward Vote-Counting Blunder Changes Amendment Result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November 4, 2004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Broward County Elections Department has egg on its face today after a computer glitch misreported a key amendment race, according to WPLG-TV in Miami.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Amendment 4, which would allow Miami-Dade and Broward counties to hold a future election to decide if slot machines should be allowed at racetracks, was thought to be tied. But now that a computer glitch for machines counting absentee ballots has been exposed, it turns out the amendment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"</a:t>
                      </a:r>
                      <a:r>
                        <a:rPr lang="en">
                          <a:solidFill>
                            <a:srgbClr val="595959"/>
                          </a:solidFill>
                          <a:highlight>
                            <a:srgbClr val="FFFF00"/>
                          </a:highlight>
                        </a:rPr>
                        <a:t>The software is not geared to count more than 32,000 votes in a precinct. So what happens when it gets to 32,000 is the software starts counting backward</a:t>
                      </a:r>
                      <a:r>
                        <a:rPr lang="en">
                          <a:solidFill>
                            <a:srgbClr val="595959"/>
                          </a:solidFill>
                        </a:rPr>
                        <a:t>," said Broward County Mayor Ilene Lieberman.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That means that Amendment 4 passed in Broward County by more than 240,000 votes rather than the 166,000-vote margin reported Wednesday night. That increase changes the overall statewide results in what had been a neck-and-neck race, one for which recounts had been going on today. But with news of Broward's error, it's clear amendment 4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22" name="Google Shape;1122;p90" title="News4Jax.co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75" y="1241975"/>
            <a:ext cx="1168050" cy="4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8" name="Google Shape;1128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sp>
        <p:nvSpPr>
          <p:cNvPr id="1129" name="Google Shape;1129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32,000 votes is very close to 32,768, or 2</a:t>
            </a:r>
            <a:r>
              <a:rPr lang="en" baseline="30000"/>
              <a:t>15</a:t>
            </a:r>
            <a:r>
              <a:rPr lang="en"/>
              <a:t> (the article probably rounded)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The maximum value of a signed, 16-bit integer is 2</a:t>
            </a:r>
            <a:r>
              <a:rPr lang="en" baseline="30000"/>
              <a:t>15</a:t>
            </a:r>
            <a:r>
              <a:rPr lang="en"/>
              <a:t> - 1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an integer overflow would cause -32,768 votes to be counted!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Check the limits of data types used, and choose the right data type for the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writing software, consider the largest possible use case.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32 bits might be enough for Broward County but isn’t enough for everyone on Earth!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64 bits, however, would be plenty.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Integer Overflow in the Wild</a:t>
            </a:r>
            <a:endParaRPr/>
          </a:p>
        </p:txBody>
      </p:sp>
      <p:sp>
        <p:nvSpPr>
          <p:cNvPr id="1135" name="Google Shape;1135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graphicFrame>
        <p:nvGraphicFramePr>
          <p:cNvPr id="1136" name="Google Shape;1136;p92"/>
          <p:cNvGraphicFramePr/>
          <p:nvPr/>
        </p:nvGraphicFramePr>
        <p:xfrm>
          <a:off x="288475" y="1507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8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22860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9 to 5 Linux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New Linux Kernel Vulnerability Patched in All Supported Ubuntu Systems, Update Now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Marius Nestor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January 19, 2022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Discovered by William Liu and Jamie Hill-Daniel, the new security flaw (CVE-2022-0185) is an integer underflow vulnerability found in Linux kernel’s file system context functionality, which could allow an attacker to crash the system or run programs as an administrator.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7" name="Google Shape;113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75" y="1583300"/>
            <a:ext cx="222193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Vulnerability Work?</a:t>
            </a:r>
            <a:endParaRPr/>
          </a:p>
        </p:txBody>
      </p:sp>
      <p:sp>
        <p:nvSpPr>
          <p:cNvPr id="1143" name="Google Shape;1143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kernel (operating system) patch:</a:t>
            </a:r>
            <a:br>
              <a:rPr lang="en"/>
            </a:b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(len &gt; PAGE_SIZE - 2 - 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(size + len + 2 &gt; PAGE_SIZE)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return invalf(fc, "VFS: Legacy: Cumulative options too large)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are unsigned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is larger than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…then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 - 2 - size</a:t>
            </a:r>
            <a:r>
              <a:rPr lang="en"/>
              <a:t> will trigger a negative overflow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An attacker can bypass the length check and write data into the kernel</a:t>
            </a:r>
            <a:endParaRPr/>
          </a:p>
        </p:txBody>
      </p:sp>
      <p:sp>
        <p:nvSpPr>
          <p:cNvPr id="1144" name="Google Shape;114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50" name="Google Shape;115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1151" name="Google Shape;1151;p94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 </a:t>
            </a:r>
            <a:r>
              <a:rPr lang="en"/>
              <a:t>3.3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57" name="Google Shape;1157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1158" name="Google Shape;1158;p9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takes in an variable number of arguments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it know how many arguments that it received?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infers it from the first argument: the format string!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printf("One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costs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the arguments are mismatched?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1164" name="Google Shape;1164;p9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printf("%d\n", 123);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6" name="Google Shape;1166;p96"/>
          <p:cNvSpPr txBox="1"/>
          <p:nvPr/>
        </p:nvSpPr>
        <p:spPr>
          <a:xfrm>
            <a:off x="781600" y="3338200"/>
            <a:ext cx="4079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assumes</a:t>
            </a:r>
            <a:r>
              <a:rPr lang="en">
                <a:solidFill>
                  <a:schemeClr val="dk1"/>
                </a:solidFill>
              </a:rPr>
              <a:t> that there is 1 more argument because there is one format sequence and will look 4 bytes up the stack for the argument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7" name="Google Shape;1167;p96"/>
          <p:cNvSpPr txBox="1"/>
          <p:nvPr/>
        </p:nvSpPr>
        <p:spPr>
          <a:xfrm>
            <a:off x="2453000" y="4105925"/>
            <a:ext cx="28341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is no argument?</a:t>
            </a:r>
            <a:endParaRPr/>
          </a:p>
        </p:txBody>
      </p:sp>
      <p:graphicFrame>
        <p:nvGraphicFramePr>
          <p:cNvPr id="1168" name="Google Shape;1168;p96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69" name="Google Shape;1169;p96"/>
          <p:cNvSpPr/>
          <p:nvPr/>
        </p:nvSpPr>
        <p:spPr>
          <a:xfrm>
            <a:off x="5973000" y="3371525"/>
            <a:ext cx="313372" cy="148469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70" name="Google Shape;1170;p96"/>
          <p:cNvGraphicFramePr/>
          <p:nvPr/>
        </p:nvGraphicFramePr>
        <p:xfrm>
          <a:off x="6286375" y="47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1" name="Google Shape;1171;p96"/>
          <p:cNvSpPr txBox="1"/>
          <p:nvPr/>
        </p:nvSpPr>
        <p:spPr>
          <a:xfrm>
            <a:off x="8490750" y="32165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72" name="Google Shape;1172;p96"/>
          <p:cNvSpPr txBox="1"/>
          <p:nvPr/>
        </p:nvSpPr>
        <p:spPr>
          <a:xfrm>
            <a:off x="8490750" y="2966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1178" name="Google Shape;1178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79" name="Google Shape;1179;p97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0" name="Google Shape;1180;p97"/>
          <p:cNvSpPr txBox="1"/>
          <p:nvPr/>
        </p:nvSpPr>
        <p:spPr>
          <a:xfrm>
            <a:off x="1353500" y="3982850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format string contains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, it will still look 4 bytes up and print the value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!</a:t>
            </a:r>
            <a:endParaRPr/>
          </a:p>
        </p:txBody>
      </p:sp>
      <p:graphicFrame>
        <p:nvGraphicFramePr>
          <p:cNvPr id="1181" name="Google Shape;1181;p97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2" name="Google Shape;1182;p97"/>
          <p:cNvSpPr/>
          <p:nvPr/>
        </p:nvSpPr>
        <p:spPr>
          <a:xfrm>
            <a:off x="5973000" y="3122502"/>
            <a:ext cx="313372" cy="1733632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83" name="Google Shape;1183;p97"/>
          <p:cNvGraphicFramePr/>
          <p:nvPr/>
        </p:nvGraphicFramePr>
        <p:xfrm>
          <a:off x="6286375" y="470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4" name="Google Shape;1184;p97"/>
          <p:cNvSpPr txBox="1"/>
          <p:nvPr/>
        </p:nvSpPr>
        <p:spPr>
          <a:xfrm>
            <a:off x="8490750" y="29527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85" name="Google Shape;1185;p97"/>
          <p:cNvSpPr txBox="1"/>
          <p:nvPr/>
        </p:nvSpPr>
        <p:spPr>
          <a:xfrm>
            <a:off x="8490750" y="27029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109750" y="2091425"/>
            <a:ext cx="49245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1193" name="Google Shape;1193;p98"/>
          <p:cNvSpPr txBox="1"/>
          <p:nvPr/>
        </p:nvSpPr>
        <p:spPr>
          <a:xfrm>
            <a:off x="6083550" y="1296450"/>
            <a:ext cx="21582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issue here?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9" name="Google Shape;1199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1200" name="Google Shape;1200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the attacker can specify any format string they want: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one!")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Prints 4 bytes on the stack,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topped.")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the bytes </a:t>
            </a:r>
            <a:r>
              <a:rPr lang="en" b="1"/>
              <a:t>pointed to</a:t>
            </a:r>
            <a:r>
              <a:rPr lang="en"/>
              <a:t> by the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, until the first NULL byte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...")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a series of values on the stack in hex</a:t>
            </a:r>
            <a:endParaRPr/>
          </a:p>
        </p:txBody>
      </p:sp>
      <p:sp>
        <p:nvSpPr>
          <p:cNvPr id="1201" name="Google Shape;1201;p99"/>
          <p:cNvSpPr txBox="1"/>
          <p:nvPr/>
        </p:nvSpPr>
        <p:spPr>
          <a:xfrm>
            <a:off x="5547425" y="2428225"/>
            <a:ext cx="3342300" cy="1262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244775" y="1170625"/>
            <a:ext cx="4131000" cy="21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102700" y="3031550"/>
            <a:ext cx="2498400" cy="1206300"/>
            <a:chOff x="102700" y="3031550"/>
            <a:chExt cx="2498400" cy="1206300"/>
          </a:xfrm>
        </p:grpSpPr>
        <p:cxnSp>
          <p:nvCxnSpPr>
            <p:cNvPr id="170" name="Google Shape;170;p23"/>
            <p:cNvCxnSpPr>
              <a:stCxn id="171" idx="0"/>
            </p:cNvCxnSpPr>
            <p:nvPr/>
          </p:nvCxnSpPr>
          <p:spPr>
            <a:xfrm rot="10800000">
              <a:off x="1351900" y="3031550"/>
              <a:ext cx="0" cy="80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23"/>
            <p:cNvSpPr txBox="1"/>
            <p:nvPr/>
          </p:nvSpPr>
          <p:spPr>
            <a:xfrm>
              <a:off x="102700" y="3837650"/>
              <a:ext cx="2498400" cy="400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a snippet of C code</a:t>
              </a:r>
              <a:endParaRPr/>
            </a:p>
          </p:txBody>
        </p:sp>
      </p:grpSp>
      <p:grpSp>
        <p:nvGrpSpPr>
          <p:cNvPr id="172" name="Google Shape;172;p23"/>
          <p:cNvGrpSpPr/>
          <p:nvPr/>
        </p:nvGrpSpPr>
        <p:grpSpPr>
          <a:xfrm>
            <a:off x="2845500" y="2805925"/>
            <a:ext cx="3286500" cy="615600"/>
            <a:chOff x="2845500" y="2805925"/>
            <a:chExt cx="3286500" cy="615600"/>
          </a:xfrm>
        </p:grpSpPr>
        <p:cxnSp>
          <p:nvCxnSpPr>
            <p:cNvPr id="173" name="Google Shape;173;p23"/>
            <p:cNvCxnSpPr>
              <a:stCxn id="174" idx="3"/>
            </p:cNvCxnSpPr>
            <p:nvPr/>
          </p:nvCxnSpPr>
          <p:spPr>
            <a:xfrm>
              <a:off x="5343900" y="3113725"/>
              <a:ext cx="78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Google Shape;174;p23"/>
            <p:cNvSpPr txBox="1"/>
            <p:nvPr/>
          </p:nvSpPr>
          <p:spPr>
            <a:xfrm>
              <a:off x="2845500" y="2805925"/>
              <a:ext cx="24984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the code compiled into x86 assembly</a:t>
              </a:r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1207" name="Google Shape;1207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08" name="Google Shape;1208;p100"/>
          <p:cNvSpPr txBox="1"/>
          <p:nvPr/>
        </p:nvSpPr>
        <p:spPr>
          <a:xfrm>
            <a:off x="384600" y="4047625"/>
            <a:ext cx="4187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strings are passed by reference in C, so the argument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is actually a pointer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/>
              <a:t>, which is in static memory.</a:t>
            </a:r>
            <a:endParaRPr/>
          </a:p>
        </p:txBody>
      </p:sp>
      <p:sp>
        <p:nvSpPr>
          <p:cNvPr id="1209" name="Google Shape;1209;p100"/>
          <p:cNvSpPr txBox="1"/>
          <p:nvPr/>
        </p:nvSpPr>
        <p:spPr>
          <a:xfrm>
            <a:off x="351925" y="1544850"/>
            <a:ext cx="4924500" cy="2124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0" name="Google Shape;1210;p100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11" name="Google Shape;1211;p100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12" name="Google Shape;1212;p100"/>
          <p:cNvGraphicFramePr/>
          <p:nvPr/>
        </p:nvGraphicFramePr>
        <p:xfrm>
          <a:off x="6286375" y="397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2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3" name="Google Shape;1213;p100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1219" name="Google Shape;1219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20" name="Google Shape;1220;p101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1" name="Google Shape;1221;p101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2" name="Google Shape;1222;p101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01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printf("%d%s")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24" name="Google Shape;1224;p101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25" name="Google Shape;1225;p101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6" name="Google Shape;1226;p101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7" name="Google Shape;1227;p101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28" name="Google Shape;1228;p101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29" name="Google Shape;1229;p101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30" name="Google Shape;1230;p101"/>
          <p:cNvGraphicFramePr/>
          <p:nvPr/>
        </p:nvGraphicFramePr>
        <p:xfrm>
          <a:off x="6286375" y="39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1236" name="Google Shape;1236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37" name="Google Shape;1237;p102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8" name="Google Shape;1238;p102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9" name="Google Shape;1239;p102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240" name="Google Shape;1240;p102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241" name="Google Shape;1241;p102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42" name="Google Shape;1242;p102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43" name="Google Shape;1243;p102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44" name="Google Shape;1244;p102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45" name="Google Shape;1245;p102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46" name="Google Shape;1246;p102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47" name="Google Shape;1247;p102"/>
          <p:cNvGraphicFramePr/>
          <p:nvPr/>
        </p:nvGraphicFramePr>
        <p:xfrm>
          <a:off x="6286375" y="39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1253" name="Google Shape;1253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54" name="Google Shape;1254;p103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5" name="Google Shape;1255;p103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6" name="Google Shape;1256;p103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42pancake</a:t>
            </a:r>
            <a:endParaRPr/>
          </a:p>
        </p:txBody>
      </p:sp>
      <p:sp>
        <p:nvSpPr>
          <p:cNvPr id="1257" name="Google Shape;1257;p103"/>
          <p:cNvSpPr txBox="1"/>
          <p:nvPr/>
        </p:nvSpPr>
        <p:spPr>
          <a:xfrm>
            <a:off x="483250" y="341937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says to treat the next argument (arg2) as an string and print it out.</a:t>
            </a:r>
            <a:endParaRPr/>
          </a:p>
        </p:txBody>
      </p:sp>
      <p:sp>
        <p:nvSpPr>
          <p:cNvPr id="1258" name="Google Shape;1258;p103"/>
          <p:cNvSpPr txBox="1"/>
          <p:nvPr/>
        </p:nvSpPr>
        <p:spPr>
          <a:xfrm>
            <a:off x="808000" y="39784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will dereference the pointer at arg2 and print until it sees a null byte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"/>
              <a:t>)</a:t>
            </a:r>
            <a:endParaRPr/>
          </a:p>
        </p:txBody>
      </p:sp>
      <p:sp>
        <p:nvSpPr>
          <p:cNvPr id="1259" name="Google Shape;1259;p103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60" name="Google Shape;1260;p103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61" name="Google Shape;1261;p103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62" name="Google Shape;1262;p103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63" name="Google Shape;1263;p103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64" name="Google Shape;1264;p103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65" name="Google Shape;1265;p103"/>
          <p:cNvGraphicFramePr/>
          <p:nvPr/>
        </p:nvGraphicFramePr>
        <p:xfrm>
          <a:off x="6286375" y="39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271" name="Google Shape;1271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1272" name="Google Shape;1272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also write values using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specifier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treats the next argument as a </a:t>
            </a:r>
            <a:r>
              <a:rPr lang="en" b="1"/>
              <a:t>pointer</a:t>
            </a:r>
            <a:r>
              <a:rPr lang="en"/>
              <a:t> and writes the number of bytes printed so far to that address (usually used to calculate output spacing)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3, &amp;val)</a:t>
            </a:r>
            <a:r>
              <a:rPr lang="en"/>
              <a:t> stores 7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987, &amp;val)</a:t>
            </a:r>
            <a:r>
              <a:rPr lang="en"/>
              <a:t> stores 9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printf("000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Writes</a:t>
            </a:r>
            <a:r>
              <a:rPr lang="en"/>
              <a:t> the value 3 to the integer </a:t>
            </a:r>
            <a:r>
              <a:rPr lang="en" b="1"/>
              <a:t>pointed to</a:t>
            </a:r>
            <a:r>
              <a:rPr lang="en"/>
              <a:t> by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p104"/>
          <p:cNvSpPr txBox="1"/>
          <p:nvPr/>
        </p:nvSpPr>
        <p:spPr>
          <a:xfrm>
            <a:off x="5547425" y="2428225"/>
            <a:ext cx="3342300" cy="110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1279" name="Google Shape;1279;p10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80" name="Google Shape;1280;p105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1" name="Google Shape;1281;p105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2" name="Google Shape;1282;p105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05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printf("%d%n")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84" name="Google Shape;1284;p105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85" name="Google Shape;1285;p105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6" name="Google Shape;1286;p105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7" name="Google Shape;1287;p105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88" name="Google Shape;1288;p105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89" name="Google Shape;1289;p105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90" name="Google Shape;1290;p105"/>
          <p:cNvGraphicFramePr/>
          <p:nvPr/>
        </p:nvGraphicFramePr>
        <p:xfrm>
          <a:off x="6286375" y="39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1296" name="Google Shape;1296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97" name="Google Shape;1297;p106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8" name="Google Shape;1298;p106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9" name="Google Shape;1299;p106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00" name="Google Shape;1300;p106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301" name="Google Shape;1301;p106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02" name="Google Shape;1302;p106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03" name="Google Shape;1303;p106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4" name="Google Shape;1304;p106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05" name="Google Shape;1305;p106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06" name="Google Shape;1306;p106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07" name="Google Shape;1307;p106"/>
          <p:cNvGraphicFramePr/>
          <p:nvPr/>
        </p:nvGraphicFramePr>
        <p:xfrm>
          <a:off x="6286375" y="39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sp>
        <p:nvSpPr>
          <p:cNvPr id="1313" name="Google Shape;1313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314" name="Google Shape;1314;p107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5" name="Google Shape;1315;p107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6" name="Google Shape;1316;p107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17" name="Google Shape;1317;p107"/>
          <p:cNvSpPr txBox="1"/>
          <p:nvPr/>
        </p:nvSpPr>
        <p:spPr>
          <a:xfrm>
            <a:off x="240975" y="3210350"/>
            <a:ext cx="4368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says to treat the next argument (arg2) as a pointer, and write the number of bytes printed so far to the address at arg2.</a:t>
            </a:r>
            <a:endParaRPr/>
          </a:p>
        </p:txBody>
      </p:sp>
      <p:sp>
        <p:nvSpPr>
          <p:cNvPr id="1318" name="Google Shape;1318;p107"/>
          <p:cNvSpPr txBox="1"/>
          <p:nvPr/>
        </p:nvSpPr>
        <p:spPr>
          <a:xfrm>
            <a:off x="523325" y="3978425"/>
            <a:ext cx="436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We've printed 2 bytes so far, so the number 2 gets written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secret_string</a:t>
            </a:r>
            <a:r>
              <a:rPr lang="en"/>
              <a:t>.</a:t>
            </a:r>
            <a:endParaRPr/>
          </a:p>
        </p:txBody>
      </p:sp>
      <p:sp>
        <p:nvSpPr>
          <p:cNvPr id="1319" name="Google Shape;1319;p107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20" name="Google Shape;1320;p107"/>
          <p:cNvGraphicFramePr/>
          <p:nvPr/>
        </p:nvGraphicFramePr>
        <p:xfrm>
          <a:off x="6286375" y="130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21" name="Google Shape;1321;p107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2" name="Google Shape;1322;p107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23" name="Google Shape;1323;p107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24" name="Google Shape;1324;p107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25" name="Google Shape;1325;p107"/>
          <p:cNvGraphicFramePr/>
          <p:nvPr/>
        </p:nvGraphicFramePr>
        <p:xfrm>
          <a:off x="6286375" y="39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Vulnerabilities: Defense</a:t>
            </a:r>
            <a:endParaRPr/>
          </a:p>
        </p:txBody>
      </p:sp>
      <p:sp>
        <p:nvSpPr>
          <p:cNvPr id="1331" name="Google Shape;1331;p108"/>
          <p:cNvSpPr txBox="1"/>
          <p:nvPr/>
        </p:nvSpPr>
        <p:spPr>
          <a:xfrm>
            <a:off x="2109750" y="1481825"/>
            <a:ext cx="49245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printf("%s", 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2" name="Google Shape;1332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  <p:grpSp>
        <p:nvGrpSpPr>
          <p:cNvPr id="1333" name="Google Shape;1333;p108"/>
          <p:cNvGrpSpPr/>
          <p:nvPr/>
        </p:nvGrpSpPr>
        <p:grpSpPr>
          <a:xfrm>
            <a:off x="3469800" y="2842950"/>
            <a:ext cx="3063000" cy="1261025"/>
            <a:chOff x="3469800" y="2842950"/>
            <a:chExt cx="3063000" cy="1261025"/>
          </a:xfrm>
        </p:grpSpPr>
        <p:cxnSp>
          <p:nvCxnSpPr>
            <p:cNvPr id="1334" name="Google Shape;1334;p108"/>
            <p:cNvCxnSpPr/>
            <p:nvPr/>
          </p:nvCxnSpPr>
          <p:spPr>
            <a:xfrm rot="10800000">
              <a:off x="3764225" y="2842950"/>
              <a:ext cx="0" cy="8037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5" name="Google Shape;1335;p108"/>
            <p:cNvSpPr txBox="1"/>
            <p:nvPr/>
          </p:nvSpPr>
          <p:spPr>
            <a:xfrm>
              <a:off x="3469800" y="3488375"/>
              <a:ext cx="30630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Never use untrusted input in the first argument to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336" name="Google Shape;1336;p108"/>
          <p:cNvSpPr txBox="1"/>
          <p:nvPr/>
        </p:nvSpPr>
        <p:spPr>
          <a:xfrm>
            <a:off x="3971250" y="4047625"/>
            <a:ext cx="30630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attacker can't make the number of arguments mismatched!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82" name="Google Shape;182;p24"/>
          <p:cNvGrpSpPr/>
          <p:nvPr/>
        </p:nvGrpSpPr>
        <p:grpSpPr>
          <a:xfrm>
            <a:off x="2994250" y="1301050"/>
            <a:ext cx="2921400" cy="615600"/>
            <a:chOff x="2994250" y="1301050"/>
            <a:chExt cx="2921400" cy="615600"/>
          </a:xfrm>
        </p:grpSpPr>
        <p:cxnSp>
          <p:nvCxnSpPr>
            <p:cNvPr id="183" name="Google Shape;183;p24"/>
            <p:cNvCxnSpPr>
              <a:stCxn id="184" idx="3"/>
            </p:cNvCxnSpPr>
            <p:nvPr/>
          </p:nvCxnSpPr>
          <p:spPr>
            <a:xfrm>
              <a:off x="5110450" y="1608850"/>
              <a:ext cx="80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4" name="Google Shape;184;p24"/>
            <p:cNvSpPr txBox="1"/>
            <p:nvPr/>
          </p:nvSpPr>
          <p:spPr>
            <a:xfrm>
              <a:off x="2994250" y="1301050"/>
              <a:ext cx="21162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instruction that was just executed is in </a:t>
              </a:r>
              <a:r>
                <a:rPr lang="en" b="1">
                  <a:solidFill>
                    <a:srgbClr val="FF0000"/>
                  </a:solidFill>
                </a:rPr>
                <a:t>red</a:t>
              </a:r>
              <a:endParaRPr/>
            </a:p>
          </p:txBody>
        </p:sp>
      </p:grpSp>
      <p:sp>
        <p:nvSpPr>
          <p:cNvPr id="185" name="Google Shape;185;p2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186" name="Google Shape;186;p2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2994250" y="1965415"/>
            <a:ext cx="3215277" cy="914285"/>
            <a:chOff x="2994250" y="1965415"/>
            <a:chExt cx="3215277" cy="914285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2994250" y="2048400"/>
              <a:ext cx="2116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EIP points to the address of the </a:t>
              </a:r>
              <a:r>
                <a:rPr lang="en" i="1">
                  <a:solidFill>
                    <a:schemeClr val="dk1"/>
                  </a:solidFill>
                </a:rPr>
                <a:t>next</a:t>
              </a:r>
              <a:r>
                <a:rPr lang="en">
                  <a:solidFill>
                    <a:schemeClr val="dk1"/>
                  </a:solidFill>
                </a:rPr>
                <a:t> instruction!</a:t>
              </a:r>
              <a:endParaRPr/>
            </a:p>
          </p:txBody>
        </p:sp>
        <p:cxnSp>
          <p:nvCxnSpPr>
            <p:cNvPr id="189" name="Google Shape;189;p24"/>
            <p:cNvCxnSpPr>
              <a:endCxn id="190" idx="2"/>
            </p:cNvCxnSpPr>
            <p:nvPr/>
          </p:nvCxnSpPr>
          <p:spPr>
            <a:xfrm rot="10800000" flipH="1">
              <a:off x="5118127" y="1965415"/>
              <a:ext cx="1091400" cy="5247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0" name="Google Shape;190;p24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1" name="Google Shape;191;p24"/>
          <p:cNvCxnSpPr>
            <a:stCxn id="190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9613</Words>
  <Application>Microsoft Macintosh PowerPoint</Application>
  <PresentationFormat>On-screen Show (16:9)</PresentationFormat>
  <Paragraphs>2562</Paragraphs>
  <Slides>88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Courier New</vt:lpstr>
      <vt:lpstr>CS 161</vt:lpstr>
      <vt:lpstr>Memory Safety Vulnerabilities</vt:lpstr>
      <vt:lpstr>Today: Memory Safety Vulnerabilities</vt:lpstr>
      <vt:lpstr>Review: x86 Calling Convention</vt:lpstr>
      <vt:lpstr>Review: Registers</vt:lpstr>
      <vt:lpstr>Review: Instructions</vt:lpstr>
      <vt:lpstr>Calling a Function in x86</vt:lpstr>
      <vt:lpstr>Steps of an 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Buffer Overflow Vulnerabilities</vt:lpstr>
      <vt:lpstr>Buffer Overflow Vulnerabilities</vt:lpstr>
      <vt:lpstr>Vulnerable Code</vt:lpstr>
      <vt:lpstr>Vulnerable Code</vt:lpstr>
      <vt:lpstr>Vulnerable Code</vt:lpstr>
      <vt:lpstr>Vulnerable Code</vt:lpstr>
      <vt:lpstr>Vulnerable Code</vt:lpstr>
      <vt:lpstr>Vulnerable Code</vt:lpstr>
      <vt:lpstr>Top 25 Most Dangerous Software Weaknesses (2020)</vt:lpstr>
      <vt:lpstr>Stack Smashing</vt:lpstr>
      <vt:lpstr>Stack Smashing</vt:lpstr>
      <vt:lpstr>Note: Python Syntax</vt:lpstr>
      <vt:lpstr>Note: Python Syntax</vt:lpstr>
      <vt:lpstr>Overwriting the RIP</vt:lpstr>
      <vt:lpstr>Overwriting the RIP</vt:lpstr>
      <vt:lpstr>Writing Malicious Code</vt:lpstr>
      <vt:lpstr>Putting Together an Attack</vt:lpstr>
      <vt:lpstr>Constructing Exploits</vt:lpstr>
      <vt:lpstr>Constructing Exploits</vt:lpstr>
      <vt:lpstr>Constructing Exploits</vt:lpstr>
      <vt:lpstr>Constructing Exploits</vt:lpstr>
      <vt:lpstr>Constructing Exploits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Memory-Safe Code</vt:lpstr>
      <vt:lpstr>Still Vulnerable Code?</vt:lpstr>
      <vt:lpstr>Solution: Specify the Size</vt:lpstr>
      <vt:lpstr>Solution: Specify the Size</vt:lpstr>
      <vt:lpstr>Vulnerable C Library Functions</vt:lpstr>
      <vt:lpstr>Short Break?</vt:lpstr>
      <vt:lpstr>Integer Memory Safety Vulnerabilities</vt:lpstr>
      <vt:lpstr>Signed/Unsigned Vulnerabilities</vt:lpstr>
      <vt:lpstr>Signed/Unsigned Vulnerabilities</vt:lpstr>
      <vt:lpstr>Integer Overflow Vulnerabilities</vt:lpstr>
      <vt:lpstr>Integer Overflow Vulnerabilities</vt:lpstr>
      <vt:lpstr>Integer Overflows in the Wild</vt:lpstr>
      <vt:lpstr>Integer Overflows in the Wild</vt:lpstr>
      <vt:lpstr>Another Integer Overflow in the Wild</vt:lpstr>
      <vt:lpstr>How Does This Vulnerability Work?</vt:lpstr>
      <vt:lpstr>Format String Vulnerabilities</vt:lpstr>
      <vt:lpstr>Review: printf behavior</vt:lpstr>
      <vt:lpstr>Review: printf behavior</vt:lpstr>
      <vt:lpstr>Review: printf behavior</vt:lpstr>
      <vt:lpstr>Format String Vulnerabilities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Vulnerability Walkthrough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Vulnerabilities: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Safety Vulnerabilities</dc:title>
  <cp:lastModifiedBy>Jian Xiang</cp:lastModifiedBy>
  <cp:revision>8</cp:revision>
  <dcterms:modified xsi:type="dcterms:W3CDTF">2023-11-15T22:44:56Z</dcterms:modified>
</cp:coreProperties>
</file>