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7"/>
    <p:restoredTop sz="94697"/>
  </p:normalViewPr>
  <p:slideViewPr>
    <p:cSldViewPr snapToGrid="0">
      <p:cViewPr varScale="1">
        <p:scale>
          <a:sx n="364" d="100"/>
          <a:sy n="364" d="100"/>
        </p:scale>
        <p:origin x="2456"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Spectre_(security_vulnerabilit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err="1">
                <a:solidFill>
                  <a:srgbClr val="4D5156"/>
                </a:solidFill>
                <a:effectLst/>
                <a:latin typeface="Roboto" panose="020F0502020204030204" pitchFamily="34" charset="0"/>
              </a:rPr>
              <a:t>Spectre</a:t>
            </a:r>
            <a:r>
              <a:rPr lang="en-US" b="0" i="0" dirty="0">
                <a:solidFill>
                  <a:srgbClr val="4D5156"/>
                </a:solidFill>
                <a:effectLst/>
                <a:latin typeface="Roboto" panose="020F0502020204030204" pitchFamily="34" charset="0"/>
              </a:rPr>
              <a:t> refers to one of the two original transient execution CPU vulnerabilities, which involve microarchitectural timing side-channel attacks. These affect modern microprocessors that perform branch prediction and other forms of speculation. </a:t>
            </a:r>
            <a:r>
              <a:rPr lang="en-US" b="0" i="0" u="none" strike="noStrike" dirty="0">
                <a:solidFill>
                  <a:srgbClr val="1A0DAB"/>
                </a:solidFill>
                <a:effectLst/>
                <a:latin typeface="Roboto" panose="020F0502020204030204" pitchFamily="34" charset="0"/>
                <a:hlinkClick r:id="rId3"/>
              </a:rPr>
              <a:t>Wikipedia</a:t>
            </a:r>
            <a:endParaRPr lang="en-US" b="0" i="0" dirty="0">
              <a:solidFill>
                <a:srgbClr val="4D5156"/>
              </a:solidFill>
              <a:effectLst/>
              <a:latin typeface="Roboto" panose="020F0502020204030204" pitchFamily="34" charset="0"/>
            </a:endParaRPr>
          </a:p>
          <a:p>
            <a:pPr algn="l"/>
            <a:r>
              <a:rPr lang="en-US" b="1" i="0" dirty="0">
                <a:solidFill>
                  <a:srgbClr val="202124"/>
                </a:solidFill>
                <a:effectLst/>
                <a:latin typeface="Roboto" panose="02000000000000000000" pitchFamily="2" charset="0"/>
              </a:rPr>
              <a:t>Affected hardware: </a:t>
            </a:r>
            <a:r>
              <a:rPr lang="en-US" b="0" i="0" dirty="0">
                <a:solidFill>
                  <a:srgbClr val="202124"/>
                </a:solidFill>
                <a:effectLst/>
                <a:latin typeface="Roboto" panose="02000000000000000000" pitchFamily="2" charset="0"/>
              </a:rPr>
              <a:t>All pre-2019 microprocessors that use branch prediction</a:t>
            </a:r>
          </a:p>
          <a:p>
            <a:pPr algn="l"/>
            <a:r>
              <a:rPr lang="en-US" b="1" i="0" dirty="0">
                <a:solidFill>
                  <a:srgbClr val="202124"/>
                </a:solidFill>
                <a:effectLst/>
                <a:latin typeface="Roboto" panose="02000000000000000000" pitchFamily="2" charset="0"/>
              </a:rPr>
              <a:t>CVE identifier(s): </a:t>
            </a:r>
            <a:r>
              <a:rPr lang="en-US" b="0" i="0" dirty="0">
                <a:solidFill>
                  <a:srgbClr val="202124"/>
                </a:solidFill>
                <a:effectLst/>
                <a:latin typeface="Roboto" panose="02000000000000000000" pitchFamily="2" charset="0"/>
              </a:rPr>
              <a:t>CVE-2017-5753 (Spectre-V1), CVE-2017-5715 (Spectre-V2)</a:t>
            </a:r>
          </a:p>
          <a:p>
            <a:pPr algn="l"/>
            <a:r>
              <a:rPr lang="en-US" b="1" i="0" dirty="0">
                <a:solidFill>
                  <a:srgbClr val="202124"/>
                </a:solidFill>
                <a:effectLst/>
                <a:latin typeface="Roboto" panose="02000000000000000000" pitchFamily="2" charset="0"/>
              </a:rPr>
              <a:t>Date discovered: </a:t>
            </a:r>
            <a:r>
              <a:rPr lang="en-US" b="0" i="0" dirty="0">
                <a:solidFill>
                  <a:srgbClr val="202124"/>
                </a:solidFill>
                <a:effectLst/>
                <a:latin typeface="Roboto" panose="02000000000000000000" pitchFamily="2" charset="0"/>
              </a:rPr>
              <a:t>January 2018; 5 years ago</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in a cookie?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8.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domain attribute</a:t>
            </a:r>
            <a:r>
              <a:rPr lang="en"/>
              <a:t> and </a:t>
            </a:r>
            <a:r>
              <a:rPr lang="en" b="1"/>
              <a:t>path attribute</a:t>
            </a:r>
            <a:r>
              <a:rPr lang="en"/>
              <a:t> define which requests the browser should attach this cookie for</a:t>
            </a:r>
            <a:endParaRPr/>
          </a:p>
          <a:p>
            <a:pPr marL="457200" lvl="0" indent="-342900" algn="l" rtl="0">
              <a:spcBef>
                <a:spcPts val="0"/>
              </a:spcBef>
              <a:spcAft>
                <a:spcPts val="0"/>
              </a:spcAft>
              <a:buSzPts val="1800"/>
              <a:buChar char="●"/>
            </a:pPr>
            <a:r>
              <a:rPr lang="en"/>
              <a:t>The domain attribute usually looks like the domain in a URL</a:t>
            </a:r>
            <a:endParaRPr/>
          </a:p>
          <a:p>
            <a:pPr marL="457200" lvl="0" indent="-342900" algn="l" rtl="0">
              <a:spcBef>
                <a:spcPts val="0"/>
              </a:spcBef>
              <a:spcAft>
                <a:spcPts val="0"/>
              </a:spcAft>
              <a:buSzPts val="1800"/>
              <a:buChar char="●"/>
            </a:pPr>
            <a:r>
              <a:rPr lang="en"/>
              <a:t>The path attribute usually looks like a path in a URL</a:t>
            </a:r>
            <a:endParaRPr/>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toon.cs161.org</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/xorcist</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Secure attribute and HttpOnly attribute restrict the cookie for security purposes</a:t>
            </a:r>
            <a:endParaRPr/>
          </a:p>
          <a:p>
            <a:pPr marL="457200" lvl="0" indent="-342900" algn="l" rtl="0">
              <a:spcBef>
                <a:spcPts val="0"/>
              </a:spcBef>
              <a:spcAft>
                <a:spcPts val="0"/>
              </a:spcAft>
              <a:buSzPts val="1800"/>
              <a:buChar char="●"/>
            </a:pPr>
            <a:r>
              <a:rPr lang="en"/>
              <a:t>Each attribute is either True or False</a:t>
            </a:r>
            <a:endParaRPr/>
          </a:p>
          <a:p>
            <a:pPr marL="457200" lvl="0" indent="-342900" algn="l" rtl="0">
              <a:spcBef>
                <a:spcPts val="0"/>
              </a:spcBef>
              <a:spcAft>
                <a:spcPts val="0"/>
              </a:spcAft>
              <a:buSzPts val="1800"/>
              <a:buChar char="●"/>
            </a:pPr>
            <a:r>
              <a:rPr lang="en"/>
              <a:t>If the </a:t>
            </a:r>
            <a:r>
              <a:rPr lang="en" b="1"/>
              <a:t>Secure attribute</a:t>
            </a:r>
            <a:r>
              <a:rPr lang="en"/>
              <a:t> is True, then the browser only sends the cookie if the request is made over HTTPS (not HTTP)</a:t>
            </a:r>
            <a:endParaRPr/>
          </a:p>
          <a:p>
            <a:pPr marL="457200" lvl="0" indent="-342900" algn="l" rtl="0">
              <a:spcBef>
                <a:spcPts val="0"/>
              </a:spcBef>
              <a:spcAft>
                <a:spcPts val="0"/>
              </a:spcAft>
              <a:buSzPts val="1800"/>
              <a:buChar char="●"/>
            </a:pPr>
            <a:r>
              <a:rPr lang="en"/>
              <a:t>If the </a:t>
            </a:r>
            <a:r>
              <a:rPr lang="en" b="1"/>
              <a:t>HttpOnly attribute</a:t>
            </a:r>
            <a:r>
              <a:rPr lang="en"/>
              <a:t> is True, then JavaScript in the browser is not allowed to access the cookie</a:t>
            </a:r>
            <a:endParaRPr u="sng"/>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Expires attribute</a:t>
            </a:r>
            <a:r>
              <a:rPr lang="en"/>
              <a:t> defines when the cookie is no longer valid</a:t>
            </a:r>
            <a:endParaRPr/>
          </a:p>
          <a:p>
            <a:pPr marL="457200" lvl="0" indent="-342900" algn="l" rtl="0">
              <a:spcBef>
                <a:spcPts val="0"/>
              </a:spcBef>
              <a:spcAft>
                <a:spcPts val="0"/>
              </a:spcAft>
              <a:buSzPts val="1800"/>
              <a:buChar char="●"/>
            </a:pPr>
            <a:r>
              <a:rPr lang="en"/>
              <a:t>The expires attribute is usually a timestamp</a:t>
            </a:r>
            <a:endParaRPr/>
          </a:p>
          <a:p>
            <a:pPr marL="457200" lvl="0" indent="-342900" algn="l" rtl="0">
              <a:spcBef>
                <a:spcPts val="0"/>
              </a:spcBef>
              <a:spcAft>
                <a:spcPts val="0"/>
              </a:spcAft>
              <a:buSzPts val="1800"/>
              <a:buChar char="●"/>
            </a:pPr>
            <a:r>
              <a:rPr lang="en"/>
              <a:t>If the timestamp is in the past, then the cookie has expired, and the browser deletes it from the cookie jar</a:t>
            </a:r>
            <a:endParaRPr/>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12 Aug 2021 20:00:00</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a:t>
            </a:r>
            <a:endParaRPr/>
          </a:p>
          <a:p>
            <a:pPr marL="914400" lvl="1" indent="-317500" algn="l" rtl="0">
              <a:spcBef>
                <a:spcPts val="0"/>
              </a:spcBef>
              <a:spcAft>
                <a:spcPts val="0"/>
              </a:spcAft>
              <a:buSzPts val="1400"/>
              <a:buChar char="○"/>
            </a:pPr>
            <a:r>
              <a:rPr lang="en"/>
              <a:t>The server can create a cookie by including a </a:t>
            </a:r>
            <a:r>
              <a:rPr lang="en" b="1">
                <a:latin typeface="Courier New"/>
                <a:ea typeface="Courier New"/>
                <a:cs typeface="Courier New"/>
                <a:sym typeface="Courier New"/>
              </a:rPr>
              <a:t>Set-Cookie</a:t>
            </a:r>
            <a:r>
              <a:rPr lang="en"/>
              <a:t> header in its response</a:t>
            </a:r>
            <a:endParaRPr/>
          </a:p>
          <a:p>
            <a:pPr marL="914400" lvl="1" indent="-317500" algn="l" rtl="0">
              <a:spcBef>
                <a:spcPts val="0"/>
              </a:spcBef>
              <a:spcAft>
                <a:spcPts val="0"/>
              </a:spcAft>
              <a:buSzPts val="1400"/>
              <a:buChar char="○"/>
            </a:pPr>
            <a:r>
              <a:rPr lang="en"/>
              <a:t>The browser automatically attaches relevant cookies in every request</a:t>
            </a:r>
            <a:endParaRPr/>
          </a:p>
          <a:p>
            <a:pPr marL="457200" lvl="0" indent="-342900" algn="l" rtl="0">
              <a:spcBef>
                <a:spcPts val="0"/>
              </a:spcBef>
              <a:spcAft>
                <a:spcPts val="0"/>
              </a:spcAft>
              <a:buSzPts val="1800"/>
              <a:buChar char="●"/>
            </a:pPr>
            <a:r>
              <a:rPr lang="en"/>
              <a:t>Security issues:</a:t>
            </a:r>
            <a:endParaRPr/>
          </a:p>
          <a:p>
            <a:pPr marL="914400" lvl="1" indent="-317500" algn="l" rtl="0">
              <a:spcBef>
                <a:spcPts val="0"/>
              </a:spcBef>
              <a:spcAft>
                <a:spcPts val="0"/>
              </a:spcAft>
              <a:buSzPts val="1400"/>
              <a:buChar char="○"/>
            </a:pPr>
            <a:r>
              <a:rPr lang="en"/>
              <a:t>A server should not be able to set cookies for unrelated websites</a:t>
            </a:r>
            <a:endParaRPr/>
          </a:p>
          <a:p>
            <a:pPr marL="1371600" lvl="2" indent="-317500" algn="l" rtl="0">
              <a:spcBef>
                <a:spcPts val="0"/>
              </a:spcBef>
              <a:spcAft>
                <a:spcPts val="0"/>
              </a:spcAft>
              <a:buSzPts val="1400"/>
              <a:buChar char="■"/>
            </a:pPr>
            <a:r>
              <a:rPr lang="en"/>
              <a:t>Example: </a:t>
            </a:r>
            <a:r>
              <a:rPr lang="en" b="1">
                <a:latin typeface="Courier New"/>
                <a:ea typeface="Courier New"/>
                <a:cs typeface="Courier New"/>
                <a:sym typeface="Courier New"/>
              </a:rPr>
              <a:t>evil.com</a:t>
            </a:r>
            <a:r>
              <a:rPr lang="en"/>
              <a:t> should not be able to set a cookie that gets sent to </a:t>
            </a:r>
            <a:r>
              <a:rPr lang="en" b="1">
                <a:latin typeface="Courier New"/>
                <a:ea typeface="Courier New"/>
                <a:cs typeface="Courier New"/>
                <a:sym typeface="Courier New"/>
              </a:rPr>
              <a:t>google.com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Cookies shouldn’t be sent to the wrong websites</a:t>
            </a:r>
            <a:endParaRPr/>
          </a:p>
          <a:p>
            <a:pPr marL="1371600" lvl="2" indent="-317500" algn="l" rtl="0">
              <a:spcBef>
                <a:spcPts val="0"/>
              </a:spcBef>
              <a:spcAft>
                <a:spcPts val="0"/>
              </a:spcAft>
              <a:buSzPts val="1400"/>
              <a:buChar char="■"/>
            </a:pPr>
            <a:r>
              <a:rPr lang="en"/>
              <a:t>Example: A cookie used for authenticating a user to Google should not be sent to evil.com</a:t>
            </a:r>
            <a:endParaRPr/>
          </a:p>
          <a:p>
            <a:pPr marL="1371600" lvl="2" indent="-317500" algn="l" rtl="0">
              <a:spcBef>
                <a:spcPts val="0"/>
              </a:spcBef>
              <a:spcAft>
                <a:spcPts val="0"/>
              </a:spcAft>
              <a:buSzPts val="1400"/>
              <a:buChar char="■"/>
            </a:pPr>
            <a:r>
              <a:rPr lang="en"/>
              <a:t>We’ll see how cookies are used for logins later</a:t>
            </a:r>
            <a:endParaRPr/>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Cookie policy</a:t>
            </a:r>
            <a:r>
              <a:rPr lang="en"/>
              <a:t>: A set of rules enforced by the browser</a:t>
            </a:r>
            <a:endParaRPr/>
          </a:p>
          <a:p>
            <a:pPr marL="914400" lvl="1" indent="-317500" algn="l" rtl="0">
              <a:spcBef>
                <a:spcPts val="0"/>
              </a:spcBef>
              <a:spcAft>
                <a:spcPts val="0"/>
              </a:spcAft>
              <a:buSzPts val="1400"/>
              <a:buChar char="○"/>
            </a:pPr>
            <a:r>
              <a:rPr lang="en"/>
              <a:t>When the browser receives a cookie from a server, should the cookie be accepted?</a:t>
            </a:r>
            <a:endParaRPr/>
          </a:p>
          <a:p>
            <a:pPr marL="914400" lvl="1" indent="-317500" algn="l" rtl="0">
              <a:spcBef>
                <a:spcPts val="0"/>
              </a:spcBef>
              <a:spcAft>
                <a:spcPts val="0"/>
              </a:spcAft>
              <a:buSzPts val="14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Cookie policy is </a:t>
            </a:r>
            <a:r>
              <a:rPr lang="en" b="1"/>
              <a:t>not</a:t>
            </a:r>
            <a:r>
              <a:rPr lang="en"/>
              <a:t> the same as same-origin policy</a:t>
            </a:r>
            <a:endParaRPr/>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59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Domains</a:t>
            </a:r>
            <a:endParaRPr/>
          </a:p>
          <a:p>
            <a:pPr marL="914400" lvl="1" indent="-317500" algn="l" rtl="0">
              <a:spcBef>
                <a:spcPts val="0"/>
              </a:spcBef>
              <a:spcAft>
                <a:spcPts val="0"/>
              </a:spcAft>
              <a:buSzPts val="1400"/>
              <a:buChar char="○"/>
            </a:pPr>
            <a:r>
              <a:rPr lang="en"/>
              <a:t>Located after the double slashes, but before the next single slash</a:t>
            </a:r>
            <a:endParaRPr/>
          </a:p>
          <a:p>
            <a:pPr marL="914400" lvl="1" indent="-317500" algn="l" rtl="0">
              <a:spcBef>
                <a:spcPts val="0"/>
              </a:spcBef>
              <a:spcAft>
                <a:spcPts val="0"/>
              </a:spcAft>
              <a:buSzPts val="1400"/>
              <a:buChar char="○"/>
            </a:pPr>
            <a:r>
              <a:rPr lang="en"/>
              <a:t>Written as several phrases separated by dots</a:t>
            </a:r>
            <a:endParaRPr/>
          </a:p>
          <a:p>
            <a:pPr marL="457200" lvl="0" indent="-342900" algn="l" rtl="0">
              <a:spcBef>
                <a:spcPts val="0"/>
              </a:spcBef>
              <a:spcAft>
                <a:spcPts val="0"/>
              </a:spcAft>
              <a:buSzPts val="1800"/>
              <a:buChar char="●"/>
            </a:pPr>
            <a:r>
              <a:rPr lang="en"/>
              <a:t>Domains can be sorted into a hierarchy</a:t>
            </a:r>
            <a:endParaRPr/>
          </a:p>
          <a:p>
            <a:pPr marL="914400" lvl="1" indent="-317500" algn="l" rtl="0">
              <a:spcBef>
                <a:spcPts val="0"/>
              </a:spcBef>
              <a:spcAft>
                <a:spcPts val="0"/>
              </a:spcAft>
              <a:buSzPts val="1400"/>
              <a:buChar char="○"/>
            </a:pPr>
            <a:r>
              <a:rPr lang="en"/>
              <a:t>The hierarchy is separated by dots</a:t>
            </a:r>
            <a:endParaRPr/>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89151" y="2881825"/>
            <a:ext cx="6355374" cy="2083719"/>
            <a:chOff x="89151" y="2881825"/>
            <a:chExt cx="6355374" cy="2083719"/>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urier New"/>
                  <a:ea typeface="Courier New"/>
                  <a:cs typeface="Courier New"/>
                  <a:sym typeface="Courier New"/>
                </a:rPr>
                <a:t>.org</a:t>
              </a:r>
              <a:endParaRPr dirty="0">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754487" y="4571944"/>
              <a:ext cx="1135525"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python.org</a:t>
              </a:r>
              <a:endParaRPr sz="1200" dirty="0">
                <a:latin typeface="Calibri"/>
                <a:ea typeface="Calibri"/>
                <a:cs typeface="Calibri"/>
                <a:sym typeface="Calibri"/>
              </a:endParaRPr>
            </a:p>
          </p:txBody>
        </p:sp>
        <p:sp>
          <p:nvSpPr>
            <p:cNvPr id="196" name="Google Shape;196;p32"/>
            <p:cNvSpPr txBox="1"/>
            <p:nvPr/>
          </p:nvSpPr>
          <p:spPr>
            <a:xfrm>
              <a:off x="1676502" y="4570179"/>
              <a:ext cx="962173"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ncsu.edu</a:t>
              </a:r>
              <a:endParaRPr sz="1200" dirty="0">
                <a:latin typeface="Calibri"/>
                <a:ea typeface="Calibri"/>
                <a:cs typeface="Calibri"/>
                <a:sym typeface="Calibri"/>
              </a:endParaRPr>
            </a:p>
          </p:txBody>
        </p:sp>
        <p:sp>
          <p:nvSpPr>
            <p:cNvPr id="197" name="Google Shape;197;p32"/>
            <p:cNvSpPr txBox="1"/>
            <p:nvPr/>
          </p:nvSpPr>
          <p:spPr>
            <a:xfrm>
              <a:off x="89151" y="4570202"/>
              <a:ext cx="1383662"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charlotte.edu</a:t>
              </a:r>
              <a:endParaRPr sz="1200" dirty="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cxnSpLocks/>
              <a:stCxn id="190" idx="2"/>
              <a:endCxn id="197" idx="0"/>
            </p:cNvCxnSpPr>
            <p:nvPr/>
          </p:nvCxnSpPr>
          <p:spPr>
            <a:xfrm flipH="1">
              <a:off x="780982" y="4203002"/>
              <a:ext cx="910893"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cxnSpLocks/>
              <a:stCxn id="190" idx="2"/>
              <a:endCxn id="196" idx="0"/>
            </p:cNvCxnSpPr>
            <p:nvPr/>
          </p:nvCxnSpPr>
          <p:spPr>
            <a:xfrm>
              <a:off x="1691875" y="4203002"/>
              <a:ext cx="465714" cy="367177"/>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cxnSpLocks/>
              <a:stCxn id="191" idx="2"/>
              <a:endCxn id="195" idx="0"/>
            </p:cNvCxnSpPr>
            <p:nvPr/>
          </p:nvCxnSpPr>
          <p:spPr>
            <a:xfrm>
              <a:off x="3322250" y="4203002"/>
              <a:ext cx="0" cy="368942"/>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06141" y="3232550"/>
            <a:ext cx="2014117"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charlotte.edu</a:t>
            </a:r>
            <a:endParaRPr sz="1800" dirty="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cxnSpLocks/>
            <a:stCxn id="213" idx="2"/>
            <a:endCxn id="214" idx="0"/>
          </p:cNvCxnSpPr>
          <p:nvPr/>
        </p:nvCxnSpPr>
        <p:spPr>
          <a:xfrm flipH="1">
            <a:off x="1713200" y="2817592"/>
            <a:ext cx="9" cy="414958"/>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cci.charlotte.edu</a:t>
            </a:r>
            <a:endParaRPr sz="1800" dirty="0">
              <a:latin typeface="Calibri"/>
              <a:ea typeface="Calibri"/>
              <a:cs typeface="Calibri"/>
              <a:sym typeface="Calibri"/>
            </a:endParaRPr>
          </a:p>
        </p:txBody>
      </p:sp>
      <p:cxnSp>
        <p:nvCxnSpPr>
          <p:cNvPr id="218" name="Google Shape;218;p33"/>
          <p:cNvCxnSpPr>
            <a:cxnSpLocks/>
            <a:stCxn id="214" idx="2"/>
            <a:endCxn id="217" idx="0"/>
          </p:cNvCxnSpPr>
          <p:nvPr/>
        </p:nvCxnSpPr>
        <p:spPr>
          <a:xfrm>
            <a:off x="1713200" y="3650750"/>
            <a:ext cx="0" cy="414949"/>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latin typeface="Courier New"/>
                <a:ea typeface="Courier New"/>
                <a:cs typeface="Courier New"/>
                <a:sym typeface="Courier New"/>
              </a:rPr>
              <a:t>cci.charlotte.edu</a:t>
            </a:r>
            <a:r>
              <a:rPr lang="en" sz="1600" dirty="0"/>
              <a:t> is a </a:t>
            </a:r>
            <a:r>
              <a:rPr lang="en" sz="1600" b="1" dirty="0"/>
              <a:t>subdomain</a:t>
            </a:r>
            <a:r>
              <a:rPr lang="en" sz="1600" dirty="0"/>
              <a:t> of </a:t>
            </a:r>
            <a:r>
              <a:rPr lang="en" sz="1600" dirty="0" err="1">
                <a:latin typeface="Courier New"/>
                <a:ea typeface="Courier New"/>
                <a:cs typeface="Courier New"/>
                <a:sym typeface="Courier New"/>
              </a:rPr>
              <a:t>charlotte.edu</a:t>
            </a:r>
            <a:r>
              <a:rPr lang="en" sz="1600" dirty="0"/>
              <a:t>.</a:t>
            </a:r>
            <a:endParaRPr sz="1600" dirty="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URL: A string that uniquely identifies one piece of data on the web</a:t>
            </a:r>
            <a:endParaRPr/>
          </a:p>
          <a:p>
            <a:pPr marL="457200" lvl="0" indent="-342900" algn="l" rtl="0">
              <a:spcBef>
                <a:spcPts val="0"/>
              </a:spcBef>
              <a:spcAft>
                <a:spcPts val="0"/>
              </a:spcAft>
              <a:buSzPts val="1800"/>
              <a:buChar char="●"/>
            </a:pPr>
            <a:r>
              <a:rPr lang="en"/>
              <a:t>Parts of a URL:</a:t>
            </a:r>
            <a:endParaRPr/>
          </a:p>
          <a:p>
            <a:pPr marL="914400" lvl="1" indent="-317500" algn="l" rtl="0">
              <a:spcBef>
                <a:spcPts val="0"/>
              </a:spcBef>
              <a:spcAft>
                <a:spcPts val="0"/>
              </a:spcAft>
              <a:buSzPts val="1400"/>
              <a:buChar char="○"/>
            </a:pPr>
            <a:r>
              <a:rPr lang="en"/>
              <a:t>Protocol: Defines which Internet protocol to use to retrieve the data (e.g. HTTP or HTTPS)</a:t>
            </a:r>
            <a:endParaRPr/>
          </a:p>
          <a:p>
            <a:pPr marL="914400" lvl="1" indent="-317500" algn="l" rtl="0">
              <a:spcBef>
                <a:spcPts val="0"/>
              </a:spcBef>
              <a:spcAft>
                <a:spcPts val="0"/>
              </a:spcAft>
              <a:buSzPts val="1400"/>
              <a:buChar char="○"/>
            </a:pPr>
            <a:r>
              <a:rPr lang="en"/>
              <a:t>Location: Defines which web server to contact</a:t>
            </a:r>
            <a:endParaRPr/>
          </a:p>
          <a:p>
            <a:pPr marL="1371600" lvl="2" indent="-317500" algn="l" rtl="0">
              <a:spcBef>
                <a:spcPts val="0"/>
              </a:spcBef>
              <a:spcAft>
                <a:spcPts val="0"/>
              </a:spcAft>
              <a:buSzPts val="1400"/>
              <a:buChar char="■"/>
            </a:pPr>
            <a:r>
              <a:rPr lang="en"/>
              <a:t>Can optionally contain a username or port</a:t>
            </a:r>
            <a:endParaRPr/>
          </a:p>
          <a:p>
            <a:pPr marL="914400" lvl="1" indent="-317500" algn="l" rtl="0">
              <a:spcBef>
                <a:spcPts val="0"/>
              </a:spcBef>
              <a:spcAft>
                <a:spcPts val="0"/>
              </a:spcAft>
              <a:buSzPts val="1400"/>
              <a:buChar char="○"/>
            </a:pPr>
            <a:r>
              <a:rPr lang="en"/>
              <a:t>Path: Defines which file on the web server to fetch</a:t>
            </a:r>
            <a:endParaRPr/>
          </a:p>
          <a:p>
            <a:pPr marL="914400" lvl="1" indent="-317500" algn="l" rtl="0">
              <a:spcBef>
                <a:spcPts val="0"/>
              </a:spcBef>
              <a:spcAft>
                <a:spcPts val="0"/>
              </a:spcAft>
              <a:buSzPts val="1400"/>
              <a:buChar char="○"/>
            </a:pPr>
            <a:r>
              <a:rPr lang="en"/>
              <a:t>Query (optional): Sends arguments in name-value pairs to the web server</a:t>
            </a:r>
            <a:endParaRPr/>
          </a:p>
          <a:p>
            <a:pPr marL="914400" lvl="1" indent="-317500" algn="l" rtl="0">
              <a:spcBef>
                <a:spcPts val="0"/>
              </a:spcBef>
              <a:spcAft>
                <a:spcPts val="0"/>
              </a:spcAft>
              <a:buSzPts val="1400"/>
              <a:buChar char="○"/>
            </a:pPr>
            <a:r>
              <a:rPr lang="en"/>
              <a:t>Fragment (optional): Not sent to the web server, but used by the browser for processing</a:t>
            </a:r>
            <a:endParaRPr/>
          </a:p>
          <a:p>
            <a:pPr marL="457200" lvl="0" indent="-342900" algn="l" rtl="0">
              <a:spcBef>
                <a:spcPts val="0"/>
              </a:spcBef>
              <a:spcAft>
                <a:spcPts val="0"/>
              </a:spcAft>
              <a:buSzPts val="1800"/>
              <a:buChar char="●"/>
            </a:pPr>
            <a:r>
              <a:rPr lang="en"/>
              <a:t>Special characters should be URL escaped</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1019551"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/academics</a:t>
            </a:r>
            <a:endParaRPr lang="en-US" sz="1600" dirty="0">
              <a:solidFill>
                <a:srgbClr val="000000"/>
              </a:solidFill>
            </a:endParaRPr>
          </a:p>
        </p:txBody>
      </p:sp>
      <p:sp>
        <p:nvSpPr>
          <p:cNvPr id="242" name="Google Shape;242;p36"/>
          <p:cNvSpPr txBox="1"/>
          <p:nvPr/>
        </p:nvSpPr>
        <p:spPr>
          <a:xfrm>
            <a:off x="2347569" y="2336684"/>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43" name="Google Shape;243;p36"/>
          <p:cNvSpPr txBox="1"/>
          <p:nvPr/>
        </p:nvSpPr>
        <p:spPr>
          <a:xfrm>
            <a:off x="3602759" y="23626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FF"/>
                </a:solidFill>
              </a:rPr>
              <a:t>(cookie path)</a:t>
            </a:r>
            <a:endParaRPr dirty="0">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58" name="Google Shape;258;p37"/>
          <p:cNvSpPr txBox="1"/>
          <p:nvPr/>
        </p:nvSpPr>
        <p:spPr>
          <a:xfrm>
            <a:off x="3676050"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 name="Google Shape;241;p36">
            <a:extLst>
              <a:ext uri="{FF2B5EF4-FFF2-40B4-BE49-F238E27FC236}">
                <a16:creationId xmlns:a16="http://schemas.microsoft.com/office/drawing/2014/main" id="{0AE77F8A-06F7-EFFB-43DF-C3076F7B98F7}"/>
              </a:ext>
            </a:extLst>
          </p:cNvPr>
          <p:cNvSpPr txBox="1"/>
          <p:nvPr/>
        </p:nvSpPr>
        <p:spPr>
          <a:xfrm>
            <a:off x="895582"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/about-us/</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Spectre</a:t>
            </a:r>
            <a:r>
              <a:rPr lang="en" dirty="0"/>
              <a:t> Attack: Vulnerability</a:t>
            </a:r>
            <a:endParaRPr dirty="0"/>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Original browser design: Chrome isolated each tab in its own Unix process</a:t>
            </a:r>
            <a:endParaRPr dirty="0"/>
          </a:p>
          <a:p>
            <a:pPr marL="914400" lvl="1" indent="-317500" algn="l" rtl="0">
              <a:spcBef>
                <a:spcPts val="0"/>
              </a:spcBef>
              <a:spcAft>
                <a:spcPts val="0"/>
              </a:spcAft>
              <a:buSzPts val="1400"/>
              <a:buChar char="○"/>
            </a:pPr>
            <a:r>
              <a:rPr lang="en" dirty="0"/>
              <a:t>Security sandboxing: The operating system (OS) makes sure that one process cannot access other processes</a:t>
            </a:r>
            <a:endParaRPr dirty="0"/>
          </a:p>
          <a:p>
            <a:pPr marL="914400" lvl="1" indent="-317500" algn="l" rtl="0">
              <a:spcBef>
                <a:spcPts val="0"/>
              </a:spcBef>
              <a:spcAft>
                <a:spcPts val="0"/>
              </a:spcAft>
              <a:buSzPts val="1400"/>
              <a:buChar char="○"/>
            </a:pPr>
            <a:r>
              <a:rPr lang="en" dirty="0"/>
              <a:t>Makes attacks harder: To compromise another tab, you have to exploit the browser code and escape the Unix sandbox</a:t>
            </a:r>
            <a:endParaRPr dirty="0"/>
          </a:p>
          <a:p>
            <a:pPr marL="914400" lvl="1" indent="-317500" algn="l" rtl="0">
              <a:spcBef>
                <a:spcPts val="0"/>
              </a:spcBef>
              <a:spcAft>
                <a:spcPts val="0"/>
              </a:spcAft>
              <a:buSzPts val="1400"/>
              <a:buChar char="○"/>
            </a:pPr>
            <a:r>
              <a:rPr lang="en" dirty="0"/>
              <a:t>Usability: If one tab crashes, the rest of the browser won’t crash</a:t>
            </a:r>
            <a:endParaRPr dirty="0"/>
          </a:p>
          <a:p>
            <a:pPr marL="457200" lvl="0" indent="-342900" algn="l" rtl="0">
              <a:spcBef>
                <a:spcPts val="0"/>
              </a:spcBef>
              <a:spcAft>
                <a:spcPts val="0"/>
              </a:spcAft>
              <a:buSzPts val="1800"/>
              <a:buChar char="●"/>
            </a:pPr>
            <a:r>
              <a:rPr lang="en" dirty="0"/>
              <a:t>Issues with this design</a:t>
            </a:r>
            <a:endParaRPr dirty="0"/>
          </a:p>
          <a:p>
            <a:pPr marL="914400" lvl="1" indent="-317500" algn="l" rtl="0">
              <a:spcBef>
                <a:spcPts val="0"/>
              </a:spcBef>
              <a:spcAft>
                <a:spcPts val="0"/>
              </a:spcAft>
              <a:buSzPts val="1400"/>
              <a:buChar char="○"/>
            </a:pPr>
            <a:r>
              <a:rPr lang="en" dirty="0"/>
              <a:t>There are many scenarios where a program wants to protect data from other parts of the same program</a:t>
            </a:r>
            <a:endParaRPr dirty="0"/>
          </a:p>
          <a:p>
            <a:pPr marL="914400" lvl="1" indent="-317500" algn="l" rtl="0">
              <a:spcBef>
                <a:spcPts val="0"/>
              </a:spcBef>
              <a:spcAft>
                <a:spcPts val="0"/>
              </a:spcAft>
              <a:buSzPts val="1400"/>
              <a:buChar char="○"/>
            </a:pPr>
            <a:r>
              <a:rPr lang="en" dirty="0"/>
              <a:t>Notable example: If one tab includes multiple origins (e.g. from an </a:t>
            </a:r>
            <a:r>
              <a:rPr lang="en" dirty="0" err="1"/>
              <a:t>iframe</a:t>
            </a:r>
            <a:r>
              <a:rPr lang="en" dirty="0"/>
              <a:t> embed), the browser must enforce same-origin policy: JavaScript from one origin cannot read cookies related to the other origin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Spectre: An attack exploiting this browser design</a:t>
            </a:r>
            <a:endParaRPr/>
          </a:p>
          <a:p>
            <a:pPr marL="914400" lvl="1" indent="-317500" algn="l" rtl="0">
              <a:spcBef>
                <a:spcPts val="0"/>
              </a:spcBef>
              <a:spcAft>
                <a:spcPts val="0"/>
              </a:spcAft>
              <a:buSzPts val="1400"/>
              <a:buChar char="○"/>
            </a:pPr>
            <a:r>
              <a:rPr lang="en"/>
              <a:t>The victim visits </a:t>
            </a:r>
            <a:r>
              <a:rPr lang="en" b="1">
                <a:latin typeface="Courier New"/>
                <a:ea typeface="Courier New"/>
                <a:cs typeface="Courier New"/>
                <a:sym typeface="Courier New"/>
              </a:rPr>
              <a:t>evil.com</a:t>
            </a:r>
            <a:r>
              <a:rPr lang="en"/>
              <a:t> in a browser tab</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opens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Recall: JavaScript in </a:t>
            </a:r>
            <a:r>
              <a:rPr lang="en" b="1">
                <a:latin typeface="Courier New"/>
                <a:ea typeface="Courier New"/>
                <a:cs typeface="Courier New"/>
                <a:sym typeface="Courier New"/>
              </a:rPr>
              <a:t>evil.com</a:t>
            </a:r>
            <a:r>
              <a:rPr lang="en"/>
              <a:t> should not be able to read any cookies from </a:t>
            </a:r>
            <a:r>
              <a:rPr lang="en" b="1">
                <a:latin typeface="Courier New"/>
                <a:ea typeface="Courier New"/>
                <a:cs typeface="Courier New"/>
                <a:sym typeface="Courier New"/>
              </a:rPr>
              <a:t>victim.com</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and </a:t>
            </a:r>
            <a:r>
              <a:rPr lang="en" b="1">
                <a:latin typeface="Courier New"/>
                <a:ea typeface="Courier New"/>
                <a:cs typeface="Courier New"/>
                <a:sym typeface="Courier New"/>
              </a:rPr>
              <a:t>victim.com</a:t>
            </a:r>
            <a:r>
              <a:rPr lang="en" b="1"/>
              <a:t> </a:t>
            </a:r>
            <a:r>
              <a:rPr lang="en"/>
              <a:t>are now running in the same operating system process</a:t>
            </a:r>
            <a:endParaRPr/>
          </a:p>
          <a:p>
            <a:pPr marL="914400" lvl="1" indent="-317500" algn="l" rtl="0">
              <a:spcBef>
                <a:spcPts val="0"/>
              </a:spcBef>
              <a:spcAft>
                <a:spcPts val="0"/>
              </a:spcAft>
              <a:buSzPts val="1400"/>
              <a:buChar char="○"/>
            </a:pPr>
            <a:r>
              <a:rPr lang="en"/>
              <a:t>No operating system sandboxing is active! The only memory protection is enforced by the JavaScript compiler</a:t>
            </a:r>
            <a:endParaRPr/>
          </a:p>
          <a:p>
            <a:pPr marL="914400" lvl="1" indent="-317500" algn="l" rtl="0">
              <a:spcBef>
                <a:spcPts val="0"/>
              </a:spcBef>
              <a:spcAft>
                <a:spcPts val="0"/>
              </a:spcAft>
              <a:buSzPts val="1400"/>
              <a:buChar char="○"/>
            </a:pPr>
            <a:r>
              <a:rPr lang="en"/>
              <a:t>If we can break the JavaScript compiler, we can read memory from </a:t>
            </a:r>
            <a:r>
              <a:rPr lang="en" b="1">
                <a:latin typeface="Courier New"/>
                <a:ea typeface="Courier New"/>
                <a:cs typeface="Courier New"/>
                <a:sym typeface="Courier New"/>
              </a:rPr>
              <a:t>victim.com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Quick review: Modern processors</a:t>
            </a:r>
            <a:endParaRPr/>
          </a:p>
          <a:p>
            <a:pPr marL="914400" lvl="1" indent="-317500" algn="l" rtl="0">
              <a:spcBef>
                <a:spcPts val="0"/>
              </a:spcBef>
              <a:spcAft>
                <a:spcPts val="0"/>
              </a:spcAft>
              <a:buSzPts val="1400"/>
              <a:buChar char="○"/>
            </a:pPr>
            <a:r>
              <a:rPr lang="en"/>
              <a:t>Designed to be very fast: High instructions per cycle (IPC)</a:t>
            </a:r>
            <a:endParaRPr/>
          </a:p>
          <a:p>
            <a:pPr marL="914400" lvl="1" indent="-317500" algn="l" rtl="0">
              <a:spcBef>
                <a:spcPts val="0"/>
              </a:spcBef>
              <a:spcAft>
                <a:spcPts val="0"/>
              </a:spcAft>
              <a:buSzPts val="1400"/>
              <a:buChar char="○"/>
            </a:pPr>
            <a:r>
              <a:rPr lang="en"/>
              <a:t>Uses aggressive behavior to achieve high IPC</a:t>
            </a:r>
            <a:endParaRPr/>
          </a:p>
          <a:p>
            <a:pPr marL="1371600" lvl="2" indent="-317500" algn="l" rtl="0">
              <a:spcBef>
                <a:spcPts val="0"/>
              </a:spcBef>
              <a:spcAft>
                <a:spcPts val="0"/>
              </a:spcAft>
              <a:buSzPts val="1400"/>
              <a:buChar char="■"/>
            </a:pPr>
            <a:r>
              <a:rPr lang="en"/>
              <a:t>Aggressive caching</a:t>
            </a:r>
            <a:endParaRPr/>
          </a:p>
          <a:p>
            <a:pPr marL="1371600" lvl="2" indent="-317500" algn="l" rtl="0">
              <a:spcBef>
                <a:spcPts val="0"/>
              </a:spcBef>
              <a:spcAft>
                <a:spcPts val="0"/>
              </a:spcAft>
              <a:buSzPts val="1400"/>
              <a:buChar char="■"/>
            </a:pPr>
            <a:r>
              <a:rPr lang="en"/>
              <a:t>Branch prediction: Guess the outcome of a branch and start executing that branch before the outcome is known</a:t>
            </a:r>
            <a:endParaRPr/>
          </a:p>
          <a:p>
            <a:pPr marL="1371600" lvl="2" indent="-317500" algn="l" rtl="0">
              <a:spcBef>
                <a:spcPts val="0"/>
              </a:spcBef>
              <a:spcAft>
                <a:spcPts val="0"/>
              </a:spcAft>
              <a:buSzPts val="1400"/>
              <a:buChar char="■"/>
            </a:pPr>
            <a:r>
              <a:rPr lang="en"/>
              <a:t>Speculative execution: Execute some code if the processor thinks it’ll be executed later</a:t>
            </a:r>
            <a:endParaRPr/>
          </a:p>
          <a:p>
            <a:pPr marL="914400" lvl="1" indent="-317500" algn="l" rtl="0">
              <a:spcBef>
                <a:spcPts val="0"/>
              </a:spcBef>
              <a:spcAft>
                <a:spcPts val="0"/>
              </a:spcAft>
              <a:buSzPts val="1400"/>
              <a:buChar char="○"/>
            </a:pPr>
            <a:r>
              <a:rPr lang="en"/>
              <a:t>Note: Predictions are not always correct</a:t>
            </a:r>
            <a:endParaRPr/>
          </a:p>
          <a:p>
            <a:pPr marL="457200" lvl="0" indent="-342900" algn="l" rtl="0">
              <a:spcBef>
                <a:spcPts val="0"/>
              </a:spcBef>
              <a:spcAft>
                <a:spcPts val="0"/>
              </a:spcAft>
              <a:buSzPts val="1800"/>
              <a:buChar char="●"/>
            </a:pPr>
            <a:r>
              <a:rPr lang="en"/>
              <a:t>Spectre: Exploits a hardware side-channel attack</a:t>
            </a:r>
            <a:endParaRPr/>
          </a:p>
          <a:p>
            <a:pPr marL="914400" lvl="1" indent="-317500" algn="l" rtl="0">
              <a:spcBef>
                <a:spcPts val="0"/>
              </a:spcBef>
              <a:spcAft>
                <a:spcPts val="0"/>
              </a:spcAft>
              <a:buSzPts val="1400"/>
              <a:buChar char="○"/>
            </a:pPr>
            <a:r>
              <a:rPr lang="en"/>
              <a:t>Use a side channel (e.g. timing, cache state) to detect the results of failed speculative execution</a:t>
            </a:r>
            <a:endParaRPr/>
          </a:p>
          <a:p>
            <a:pPr marL="914400" lvl="1" indent="-317500" algn="l" rtl="0">
              <a:spcBef>
                <a:spcPts val="0"/>
              </a:spcBef>
              <a:spcAft>
                <a:spcPts val="0"/>
              </a:spcAft>
              <a:buSzPts val="1400"/>
              <a:buChar char="○"/>
            </a:pPr>
            <a:r>
              <a:rPr lang="en"/>
              <a:t>Use a side channel to see what the input to the speculative execution was</a:t>
            </a:r>
            <a:endParaRPr/>
          </a:p>
          <a:p>
            <a:pPr marL="914400" lvl="1" indent="-317500" algn="l" rtl="0">
              <a:spcBef>
                <a:spcPts val="0"/>
              </a:spcBef>
              <a:spcAft>
                <a:spcPts val="0"/>
              </a:spcAft>
              <a:buSzPts val="1400"/>
              <a:buChar char="○"/>
            </a:pPr>
            <a:r>
              <a:rPr lang="en"/>
              <a:t>Idea: Force speculative execution by forcing the processor to make wrong predictions</a:t>
            </a:r>
            <a:endParaRPr/>
          </a:p>
          <a:p>
            <a:pPr marL="914400" lvl="1" indent="-317500" algn="l" rtl="0">
              <a:spcBef>
                <a:spcPts val="0"/>
              </a:spcBef>
              <a:spcAft>
                <a:spcPts val="0"/>
              </a:spcAft>
              <a:buSzPts val="1400"/>
              <a:buChar char="○"/>
            </a:pPr>
            <a:r>
              <a:rPr lang="en"/>
              <a:t>Idea: Read the side channel to see the results of the speculative execution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Chrome and Firefox now run each </a:t>
            </a:r>
            <a:r>
              <a:rPr lang="en" i="1"/>
              <a:t>origin</a:t>
            </a:r>
            <a:r>
              <a:rPr lang="en"/>
              <a:t>, not tab, in its own process</a:t>
            </a:r>
            <a:endParaRPr/>
          </a:p>
          <a:p>
            <a:pPr marL="914400" lvl="1" indent="-317500" algn="l" rtl="0">
              <a:spcBef>
                <a:spcPts val="0"/>
              </a:spcBef>
              <a:spcAft>
                <a:spcPts val="0"/>
              </a:spcAft>
              <a:buSzPts val="1400"/>
              <a:buChar char="○"/>
            </a:pPr>
            <a:r>
              <a:rPr lang="en"/>
              <a:t>Known as "Site Isolation"</a:t>
            </a:r>
            <a:endParaRPr/>
          </a:p>
          <a:p>
            <a:pPr marL="914400" lvl="1" indent="-317500" algn="l" rtl="0">
              <a:spcBef>
                <a:spcPts val="0"/>
              </a:spcBef>
              <a:spcAft>
                <a:spcPts val="0"/>
              </a:spcAft>
              <a:buSzPts val="1400"/>
              <a:buChar char="○"/>
            </a:pPr>
            <a:r>
              <a:rPr lang="en"/>
              <a:t>Recall: The operating system (OS) makes sure that one process cannot access other processes</a:t>
            </a:r>
            <a:endParaRPr/>
          </a:p>
          <a:p>
            <a:pPr marL="457200" lvl="0" indent="-342900" algn="l" rtl="0">
              <a:spcBef>
                <a:spcPts val="0"/>
              </a:spcBef>
              <a:spcAft>
                <a:spcPts val="0"/>
              </a:spcAft>
              <a:buSzPts val="1800"/>
              <a:buChar char="●"/>
            </a:pPr>
            <a:r>
              <a:rPr lang="en"/>
              <a:t>Security: Spectre attack is defeated</a:t>
            </a:r>
            <a:endParaRPr/>
          </a:p>
          <a:p>
            <a:pPr marL="914400" lvl="1" indent="-317500" algn="l" rtl="0">
              <a:spcBef>
                <a:spcPts val="0"/>
              </a:spcBef>
              <a:spcAft>
                <a:spcPts val="0"/>
              </a:spcAft>
              <a:buSzPts val="1400"/>
              <a:buChar char="○"/>
            </a:pPr>
            <a:r>
              <a:rPr lang="en"/>
              <a:t>When </a:t>
            </a:r>
            <a:r>
              <a:rPr lang="en" b="1">
                <a:latin typeface="Courier New"/>
                <a:ea typeface="Courier New"/>
                <a:cs typeface="Courier New"/>
                <a:sym typeface="Courier New"/>
              </a:rPr>
              <a:t>evil.com</a:t>
            </a:r>
            <a:r>
              <a:rPr lang="en"/>
              <a:t> loads an iframe with </a:t>
            </a:r>
            <a:r>
              <a:rPr lang="en" b="1">
                <a:latin typeface="Courier New"/>
                <a:ea typeface="Courier New"/>
                <a:cs typeface="Courier New"/>
                <a:sym typeface="Courier New"/>
              </a:rPr>
              <a:t>victim.com</a:t>
            </a:r>
            <a:r>
              <a:rPr lang="en"/>
              <a:t>, the two frames are run in different processes</a:t>
            </a:r>
            <a:endParaRPr/>
          </a:p>
          <a:p>
            <a:pPr marL="914400" lvl="1" indent="-317500" algn="l" rtl="0">
              <a:spcBef>
                <a:spcPts val="0"/>
              </a:spcBef>
              <a:spcAft>
                <a:spcPts val="0"/>
              </a:spcAft>
              <a:buSzPts val="1400"/>
              <a:buChar char="○"/>
            </a:pPr>
            <a:r>
              <a:rPr lang="en"/>
              <a:t>Speculative execution no longer works: the OS prevents the </a:t>
            </a:r>
            <a:r>
              <a:rPr lang="en" b="1">
                <a:latin typeface="Courier New"/>
                <a:ea typeface="Courier New"/>
                <a:cs typeface="Courier New"/>
                <a:sym typeface="Courier New"/>
              </a:rPr>
              <a:t>evil.com</a:t>
            </a:r>
            <a:r>
              <a:rPr lang="en"/>
              <a:t> process from accessing memory of the </a:t>
            </a:r>
            <a:r>
              <a:rPr lang="en" b="1">
                <a:latin typeface="Courier New"/>
                <a:ea typeface="Courier New"/>
                <a:cs typeface="Courier New"/>
                <a:sym typeface="Courier New"/>
              </a:rPr>
              <a:t>victim.com</a:t>
            </a:r>
            <a:r>
              <a:rPr lang="en"/>
              <a:t> process</a:t>
            </a:r>
            <a:endParaRPr/>
          </a:p>
          <a:p>
            <a:pPr marL="914400" lvl="1" indent="-317500" algn="l" rtl="0">
              <a:spcBef>
                <a:spcPts val="0"/>
              </a:spcBef>
              <a:spcAft>
                <a:spcPts val="0"/>
              </a:spcAft>
              <a:buSzPts val="1400"/>
              <a:buChar char="○"/>
            </a:pPr>
            <a:r>
              <a:rPr lang="en"/>
              <a:t>The attack now requires breaking the OS isolation (much harder)</a:t>
            </a:r>
            <a:endParaRPr/>
          </a:p>
          <a:p>
            <a:pPr marL="457200" lvl="0" indent="-342900" algn="l" rtl="0">
              <a:spcBef>
                <a:spcPts val="0"/>
              </a:spcBef>
              <a:spcAft>
                <a:spcPts val="0"/>
              </a:spcAft>
              <a:buSzPts val="1800"/>
              <a:buChar char="●"/>
            </a:pPr>
            <a:r>
              <a:rPr lang="en"/>
              <a:t>Cost: Processes are expensive</a:t>
            </a:r>
            <a:endParaRPr/>
          </a:p>
          <a:p>
            <a:pPr marL="914400" lvl="1" indent="-317500" algn="l" rtl="0">
              <a:spcBef>
                <a:spcPts val="0"/>
              </a:spcBef>
              <a:spcAft>
                <a:spcPts val="0"/>
              </a:spcAft>
              <a:buSzPts val="1400"/>
              <a:buChar char="○"/>
            </a:pPr>
            <a:r>
              <a:rPr lang="en"/>
              <a:t>Lots of memory overhead</a:t>
            </a:r>
            <a:endParaRPr/>
          </a:p>
          <a:p>
            <a:pPr marL="914400" lvl="1" indent="-317500" algn="l" rtl="0">
              <a:spcBef>
                <a:spcPts val="0"/>
              </a:spcBef>
              <a:spcAft>
                <a:spcPts val="0"/>
              </a:spcAft>
              <a:buSzPts val="1400"/>
              <a:buChar char="○"/>
            </a:pPr>
            <a:r>
              <a:rPr lang="en"/>
              <a:t>Switching between processes is expensive: optimizations (e.g. caches) must be wiped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HTML: A markup language to create structured documents</a:t>
            </a:r>
            <a:endParaRPr/>
          </a:p>
          <a:p>
            <a:pPr marL="914400" lvl="1" indent="-317500" algn="l" rtl="0">
              <a:spcBef>
                <a:spcPts val="0"/>
              </a:spcBef>
              <a:spcAft>
                <a:spcPts val="0"/>
              </a:spcAft>
              <a:buSzPts val="1400"/>
              <a:buChar char="○"/>
            </a:pPr>
            <a:r>
              <a:rPr lang="en"/>
              <a:t>Create a link</a:t>
            </a:r>
            <a:endParaRPr/>
          </a:p>
          <a:p>
            <a:pPr marL="914400" lvl="1" indent="-317500" algn="l" rtl="0">
              <a:spcBef>
                <a:spcPts val="0"/>
              </a:spcBef>
              <a:spcAft>
                <a:spcPts val="0"/>
              </a:spcAft>
              <a:buSzPts val="1400"/>
              <a:buChar char="○"/>
            </a:pPr>
            <a:r>
              <a:rPr lang="en"/>
              <a:t>Create a form</a:t>
            </a:r>
            <a:endParaRPr/>
          </a:p>
          <a:p>
            <a:pPr marL="914400" lvl="1" indent="-317500" algn="l" rtl="0">
              <a:spcBef>
                <a:spcPts val="0"/>
              </a:spcBef>
              <a:spcAft>
                <a:spcPts val="0"/>
              </a:spcAft>
              <a:buSzPts val="1400"/>
              <a:buChar char="○"/>
            </a:pPr>
            <a:r>
              <a:rPr lang="en"/>
              <a:t>Embed an image</a:t>
            </a:r>
            <a:endParaRPr/>
          </a:p>
          <a:p>
            <a:pPr marL="914400" lvl="1" indent="-317500" algn="l" rtl="0">
              <a:spcBef>
                <a:spcPts val="0"/>
              </a:spcBef>
              <a:spcAft>
                <a:spcPts val="0"/>
              </a:spcAft>
              <a:buSzPts val="1400"/>
              <a:buChar char="○"/>
            </a:pPr>
            <a:r>
              <a:rPr lang="en"/>
              <a:t>Embed another webpage (iframe or frame)</a:t>
            </a:r>
            <a:endParaRPr/>
          </a:p>
          <a:p>
            <a:pPr marL="457200" lvl="0" indent="-342900" algn="l" rtl="0">
              <a:spcBef>
                <a:spcPts val="0"/>
              </a:spcBef>
              <a:spcAft>
                <a:spcPts val="0"/>
              </a:spcAft>
              <a:buSzPts val="1800"/>
              <a:buChar char="●"/>
            </a:pPr>
            <a:r>
              <a:rPr lang="en"/>
              <a:t>CSS: A style sheet language for defining the appearance of webpages</a:t>
            </a:r>
            <a:endParaRPr/>
          </a:p>
          <a:p>
            <a:pPr marL="914400" lvl="1" indent="-317500" algn="l" rtl="0">
              <a:spcBef>
                <a:spcPts val="0"/>
              </a:spcBef>
              <a:spcAft>
                <a:spcPts val="0"/>
              </a:spcAft>
              <a:buSzPts val="1400"/>
              <a:buChar char="○"/>
            </a:pPr>
            <a:r>
              <a:rPr lang="en"/>
              <a:t>As powerful as JavaScript if used maliciously!</a:t>
            </a:r>
            <a:endParaRPr/>
          </a:p>
          <a:p>
            <a:pPr marL="457200" lvl="0" indent="-342900" algn="l" rtl="0">
              <a:spcBef>
                <a:spcPts val="0"/>
              </a:spcBef>
              <a:spcAft>
                <a:spcPts val="0"/>
              </a:spcAft>
              <a:buSzPts val="1800"/>
              <a:buChar char="●"/>
            </a:pPr>
            <a:r>
              <a:rPr lang="en"/>
              <a:t>JavaScript: A programming language for running code in the web browser</a:t>
            </a:r>
            <a:endParaRPr/>
          </a:p>
          <a:p>
            <a:pPr marL="914400" lvl="1" indent="-317500" algn="l" rtl="0">
              <a:spcBef>
                <a:spcPts val="0"/>
              </a:spcBef>
              <a:spcAft>
                <a:spcPts val="0"/>
              </a:spcAft>
              <a:buSzPts val="1400"/>
              <a:buChar char="○"/>
            </a:pPr>
            <a:r>
              <a:rPr lang="en"/>
              <a:t>JavaScript code runs in the web browser</a:t>
            </a:r>
            <a:endParaRPr/>
          </a:p>
          <a:p>
            <a:pPr marL="914400" lvl="1" indent="-317500" algn="l" rtl="0">
              <a:spcBef>
                <a:spcPts val="0"/>
              </a:spcBef>
              <a:spcAft>
                <a:spcPts val="0"/>
              </a:spcAft>
              <a:buSzPts val="1400"/>
              <a:buChar char="○"/>
            </a:pPr>
            <a:r>
              <a:rPr lang="en"/>
              <a:t>Modify any part of the webpage (e.g. HTML or CSS)</a:t>
            </a:r>
            <a:endParaRPr/>
          </a:p>
          <a:p>
            <a:pPr marL="914400" lvl="1" indent="-317500" algn="l" rtl="0">
              <a:spcBef>
                <a:spcPts val="0"/>
              </a:spcBef>
              <a:spcAft>
                <a:spcPts val="0"/>
              </a:spcAft>
              <a:buSzPts val="1400"/>
              <a:buChar char="○"/>
            </a:pPr>
            <a:r>
              <a:rPr lang="en"/>
              <a:t>Create pop-up messages</a:t>
            </a:r>
            <a:endParaRPr/>
          </a:p>
          <a:p>
            <a:pPr marL="914400" lvl="1" indent="-317500" algn="l" rtl="0">
              <a:spcBef>
                <a:spcPts val="0"/>
              </a:spcBef>
              <a:spcAft>
                <a:spcPts val="0"/>
              </a:spcAft>
              <a:buSzPts val="1400"/>
              <a:buChar char="○"/>
            </a:pPr>
            <a:r>
              <a:rPr lang="en"/>
              <a:t>Make HTTP requests</a:t>
            </a:r>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a:t>
            </a:r>
            <a:r>
              <a:rPr lang="en"/>
              <a:t>: A sequence of requests and responses associated with the same authenticated user</a:t>
            </a:r>
            <a:endParaRPr/>
          </a:p>
          <a:p>
            <a:pPr marL="914400" lvl="1" indent="-317500" algn="l" rtl="0">
              <a:spcBef>
                <a:spcPts val="0"/>
              </a:spcBef>
              <a:spcAft>
                <a:spcPts val="0"/>
              </a:spcAft>
              <a:buSzPts val="1400"/>
              <a:buChar char="○"/>
            </a:pPr>
            <a:r>
              <a:rPr lang="en"/>
              <a:t>Example: When you check all your unread emails, you make many requests to Gmail. The Gmail server needs a way to know all these requests are from you</a:t>
            </a:r>
            <a:endParaRPr/>
          </a:p>
          <a:p>
            <a:pPr marL="914400" lvl="1" indent="-317500" algn="l" rtl="0">
              <a:spcBef>
                <a:spcPts val="0"/>
              </a:spcBef>
              <a:spcAft>
                <a:spcPts val="0"/>
              </a:spcAft>
              <a:buSzPts val="1400"/>
              <a:buChar char="○"/>
            </a:pPr>
            <a:r>
              <a:rPr lang="en"/>
              <a:t>When the session is over (you log out, or the session expires), future requests are not associated with you</a:t>
            </a:r>
            <a:endParaRPr/>
          </a:p>
          <a:p>
            <a:pPr marL="457200" lvl="0" indent="-342900" algn="l" rtl="0">
              <a:spcBef>
                <a:spcPts val="0"/>
              </a:spcBef>
              <a:spcAft>
                <a:spcPts val="0"/>
              </a:spcAft>
              <a:buSzPts val="1800"/>
              <a:buChar char="●"/>
            </a:pPr>
            <a:r>
              <a:rPr lang="en"/>
              <a:t>Naïve solution: Type your username and password before each request</a:t>
            </a:r>
            <a:endParaRPr/>
          </a:p>
          <a:p>
            <a:pPr marL="914400" lvl="1" indent="-317500" algn="l" rtl="0">
              <a:spcBef>
                <a:spcPts val="0"/>
              </a:spcBef>
              <a:spcAft>
                <a:spcPts val="0"/>
              </a:spcAft>
              <a:buSzPts val="1400"/>
              <a:buChar char="○"/>
            </a:pPr>
            <a:r>
              <a:rPr lang="en"/>
              <a:t>Problem: Very inconvenient for the user!</a:t>
            </a:r>
            <a:endParaRPr/>
          </a:p>
          <a:p>
            <a:pPr marL="457200" lvl="0" indent="-342900" algn="l" rtl="0">
              <a:spcBef>
                <a:spcPts val="0"/>
              </a:spcBef>
              <a:spcAft>
                <a:spcPts val="0"/>
              </a:spcAft>
              <a:buSzPts val="1800"/>
              <a:buChar char="●"/>
            </a:pPr>
            <a:r>
              <a:rPr lang="en"/>
              <a:t>Better solution: Is there a way the browser can automatically send some information in a request for us?</a:t>
            </a:r>
            <a:endParaRPr/>
          </a:p>
          <a:p>
            <a:pPr marL="914400" lvl="1" indent="-317500" algn="l" rtl="0">
              <a:spcBef>
                <a:spcPts val="0"/>
              </a:spcBef>
              <a:spcAft>
                <a:spcPts val="0"/>
              </a:spcAft>
              <a:buSzPts val="1400"/>
              <a:buChar char="○"/>
            </a:pPr>
            <a:r>
              <a:rPr lang="en"/>
              <a:t>Yes: Cookies!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Imagine you’re attending a concert</a:t>
            </a:r>
            <a:endParaRPr/>
          </a:p>
          <a:p>
            <a:pPr marL="457200" lvl="0" indent="-342900" algn="l" rtl="0">
              <a:spcBef>
                <a:spcPts val="0"/>
              </a:spcBef>
              <a:spcAft>
                <a:spcPts val="0"/>
              </a:spcAft>
              <a:buSzPts val="1800"/>
              <a:buChar char="●"/>
            </a:pPr>
            <a:r>
              <a:rPr lang="en"/>
              <a:t>The first time you enter the venue:</a:t>
            </a:r>
            <a:endParaRPr/>
          </a:p>
          <a:p>
            <a:pPr marL="914400" lvl="1" indent="-317500" algn="l" rtl="0">
              <a:spcBef>
                <a:spcPts val="0"/>
              </a:spcBef>
              <a:spcAft>
                <a:spcPts val="0"/>
              </a:spcAft>
              <a:buSzPts val="1400"/>
              <a:buChar char="○"/>
            </a:pPr>
            <a:r>
              <a:rPr lang="en"/>
              <a:t>Present your ticket and ID</a:t>
            </a:r>
            <a:endParaRPr/>
          </a:p>
          <a:p>
            <a:pPr marL="914400" lvl="1" indent="-317500" algn="l" rtl="0">
              <a:spcBef>
                <a:spcPts val="0"/>
              </a:spcBef>
              <a:spcAft>
                <a:spcPts val="0"/>
              </a:spcAft>
              <a:buSzPts val="1400"/>
              <a:buChar char="○"/>
            </a:pPr>
            <a:r>
              <a:rPr lang="en"/>
              <a:t>The doorperson checks your ticket and ID</a:t>
            </a:r>
            <a:endParaRPr/>
          </a:p>
          <a:p>
            <a:pPr marL="914400" lvl="1" indent="-317500" algn="l" rtl="0">
              <a:spcBef>
                <a:spcPts val="0"/>
              </a:spcBef>
              <a:spcAft>
                <a:spcPts val="0"/>
              </a:spcAft>
              <a:buSzPts val="1400"/>
              <a:buChar char="○"/>
            </a:pPr>
            <a:r>
              <a:rPr lang="en"/>
              <a:t>If they’re valid, you receive a wristband</a:t>
            </a:r>
            <a:endParaRPr/>
          </a:p>
          <a:p>
            <a:pPr marL="457200" lvl="0" indent="-342900" algn="l" rtl="0">
              <a:spcBef>
                <a:spcPts val="0"/>
              </a:spcBef>
              <a:spcAft>
                <a:spcPts val="0"/>
              </a:spcAft>
              <a:buSzPts val="1800"/>
              <a:buChar char="●"/>
            </a:pPr>
            <a:r>
              <a:rPr lang="en"/>
              <a:t>If you leave and want to re-enter later</a:t>
            </a:r>
            <a:endParaRPr/>
          </a:p>
          <a:p>
            <a:pPr marL="914400" lvl="1" indent="-317500" algn="l" rtl="0">
              <a:spcBef>
                <a:spcPts val="0"/>
              </a:spcBef>
              <a:spcAft>
                <a:spcPts val="0"/>
              </a:spcAft>
              <a:buSzPts val="1400"/>
              <a:buChar char="○"/>
            </a:pPr>
            <a:r>
              <a:rPr lang="en"/>
              <a:t>Just show your wristband!</a:t>
            </a:r>
            <a:endParaRPr/>
          </a:p>
          <a:p>
            <a:pPr marL="914400" lvl="1" indent="-317500" algn="l" rtl="0">
              <a:spcBef>
                <a:spcPts val="0"/>
              </a:spcBef>
              <a:spcAft>
                <a:spcPts val="0"/>
              </a:spcAft>
              <a:buSzPts val="1400"/>
              <a:buChar char="○"/>
            </a:pPr>
            <a:r>
              <a:rPr lang="en"/>
              <a:t>No need to present your ticket and ID again</a:t>
            </a:r>
            <a:endParaRPr/>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attributes should the server set for the session token?</a:t>
            </a:r>
            <a:endParaRPr/>
          </a:p>
          <a:p>
            <a:pPr marL="914400" lvl="1" indent="-317500" algn="l" rtl="0">
              <a:spcBef>
                <a:spcPts val="0"/>
              </a:spcBef>
              <a:spcAft>
                <a:spcPts val="0"/>
              </a:spcAft>
              <a:buSzPts val="1400"/>
              <a:buChar char="○"/>
            </a:pPr>
            <a:r>
              <a:rPr lang="en"/>
              <a:t>Domain and Path: Set so that the cookie is only sent on requests that require authentication</a:t>
            </a:r>
            <a:endParaRPr/>
          </a:p>
          <a:p>
            <a:pPr marL="914400" lvl="1" indent="-317500" algn="l" rtl="0">
              <a:spcBef>
                <a:spcPts val="0"/>
              </a:spcBef>
              <a:spcAft>
                <a:spcPts val="0"/>
              </a:spcAft>
              <a:buSzPts val="1400"/>
              <a:buChar char="○"/>
            </a:pPr>
            <a:r>
              <a:rPr lang="en"/>
              <a:t>Secure: Can set to True to so the cookie is only sent over secure HTTPS connections</a:t>
            </a:r>
            <a:endParaRPr/>
          </a:p>
          <a:p>
            <a:pPr marL="914400" lvl="1" indent="-317500" algn="l" rtl="0">
              <a:spcBef>
                <a:spcPts val="0"/>
              </a:spcBef>
              <a:spcAft>
                <a:spcPts val="0"/>
              </a:spcAft>
              <a:buSzPts val="1400"/>
              <a:buChar char="○"/>
            </a:pPr>
            <a:r>
              <a:rPr lang="en"/>
              <a:t>HttpOnly: Can set to True so JavaScript can’t access session tokens</a:t>
            </a:r>
            <a:endParaRPr/>
          </a:p>
          <a:p>
            <a:pPr marL="914400" lvl="1" indent="-317500" algn="l" rtl="0">
              <a:spcBef>
                <a:spcPts val="0"/>
              </a:spcBef>
              <a:spcAft>
                <a:spcPts val="0"/>
              </a:spcAft>
              <a:buSzPts val="1400"/>
              <a:buChar char="○"/>
            </a:pPr>
            <a:r>
              <a:rPr lang="en"/>
              <a:t>Expires: Set so that the cookie expires when the session times out</a:t>
            </a:r>
            <a:endParaRPr/>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365" name="Google Shape;365;p52"/>
          <p:cNvGraphicFramePr/>
          <p:nvPr/>
        </p:nvGraphicFramePr>
        <p:xfrm>
          <a:off x="5512600" y="1246825"/>
          <a:ext cx="3232850" cy="320652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Cross-Site Request Forgery (CSRF)</a:t>
            </a:r>
            <a:endParaRPr/>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372" name="Google Shape;372;p53"/>
          <p:cNvPicPr preferRelativeResize="0"/>
          <p:nvPr/>
        </p:nvPicPr>
        <p:blipFill>
          <a:blip r:embed="rId3">
            <a:alphaModFix/>
          </a:blip>
          <a:stretch>
            <a:fillRect/>
          </a:stretch>
        </p:blipFill>
        <p:spPr>
          <a:xfrm>
            <a:off x="2693763" y="3095025"/>
            <a:ext cx="3756464" cy="1846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 cookies are used to associate a request with a user</a:t>
            </a:r>
            <a:endParaRPr/>
          </a:p>
          <a:p>
            <a:pPr marL="457200" lvl="0" indent="-342900" algn="l" rtl="0">
              <a:spcBef>
                <a:spcPts val="0"/>
              </a:spcBef>
              <a:spcAft>
                <a:spcPts val="0"/>
              </a:spcAft>
              <a:buSzPts val="1800"/>
              <a:buChar char="●"/>
            </a:pPr>
            <a:r>
              <a:rPr lang="en"/>
              <a:t>The browser automatically attaches relevant cookies in every request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Rule enforced by the browser: Two websites with different origins cannot interact with each other</a:t>
            </a:r>
            <a:endParaRPr/>
          </a:p>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 (string matching)</a:t>
            </a:r>
            <a:endParaRPr/>
          </a:p>
          <a:p>
            <a:pPr marL="457200" lvl="0" indent="-342900" algn="l" rtl="0">
              <a:spcBef>
                <a:spcPts val="0"/>
              </a:spcBef>
              <a:spcAft>
                <a:spcPts val="0"/>
              </a:spcAft>
              <a:buSzPts val="1800"/>
              <a:buChar char="●"/>
            </a:pPr>
            <a:r>
              <a:rPr lang="en"/>
              <a:t>Exceptions</a:t>
            </a:r>
            <a:endParaRPr/>
          </a:p>
          <a:p>
            <a:pPr marL="914400" lvl="1" indent="-317500" algn="l" rtl="0">
              <a:spcBef>
                <a:spcPts val="0"/>
              </a:spcBef>
              <a:spcAft>
                <a:spcPts val="0"/>
              </a:spcAft>
              <a:buSzPts val="1400"/>
              <a:buChar char="○"/>
            </a:pPr>
            <a:r>
              <a:rPr lang="en"/>
              <a:t>JavaScript runs with the origin of the page that loads it</a:t>
            </a:r>
            <a:endParaRPr/>
          </a:p>
          <a:p>
            <a:pPr marL="914400" lvl="1" indent="-317500" algn="l" rtl="0">
              <a:spcBef>
                <a:spcPts val="0"/>
              </a:spcBef>
              <a:spcAft>
                <a:spcPts val="0"/>
              </a:spcAft>
              <a:buSzPts val="1400"/>
              <a:buChar char="○"/>
            </a:pPr>
            <a:r>
              <a:rPr lang="en"/>
              <a:t>Websites can fetch and display images from other origins</a:t>
            </a:r>
            <a:endParaRPr/>
          </a:p>
          <a:p>
            <a:pPr marL="914400" lvl="1" indent="-317500" algn="l" rtl="0">
              <a:spcBef>
                <a:spcPts val="0"/>
              </a:spcBef>
              <a:spcAft>
                <a:spcPts val="0"/>
              </a:spcAft>
              <a:buSzPts val="1400"/>
              <a:buChar char="○"/>
            </a:pPr>
            <a:r>
              <a:rPr lang="en"/>
              <a:t>Websites can agree to allow some limited sharing</a:t>
            </a:r>
            <a:endParaRPr/>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What if the attacker tricks the victim into making an unintended request?</a:t>
            </a:r>
            <a:endParaRPr/>
          </a:p>
          <a:p>
            <a:pPr marL="914400" lvl="1" indent="-317500" algn="l" rtl="0">
              <a:spcBef>
                <a:spcPts val="0"/>
              </a:spcBef>
              <a:spcAft>
                <a:spcPts val="0"/>
              </a:spcAft>
              <a:buSzPts val="1400"/>
              <a:buChar char="○"/>
            </a:pPr>
            <a:r>
              <a:rPr lang="en"/>
              <a:t>The victim’s browser will automatically attach relevant cookies</a:t>
            </a:r>
            <a:endParaRPr/>
          </a:p>
          <a:p>
            <a:pPr marL="914400" lvl="1" indent="-317500" algn="l" rtl="0">
              <a:spcBef>
                <a:spcPts val="0"/>
              </a:spcBef>
              <a:spcAft>
                <a:spcPts val="0"/>
              </a:spcAft>
              <a:buSzPts val="1400"/>
              <a:buChar char="○"/>
            </a:pPr>
            <a:r>
              <a:rPr lang="en"/>
              <a:t>The server will think the request came from the victim!</a:t>
            </a:r>
            <a:endParaRPr/>
          </a:p>
          <a:p>
            <a:pPr marL="457200" lvl="0" indent="-342900" algn="l" rtl="0">
              <a:spcBef>
                <a:spcPts val="0"/>
              </a:spcBef>
              <a:spcAft>
                <a:spcPts val="0"/>
              </a:spcAft>
              <a:buSzPts val="1800"/>
              <a:buChar char="●"/>
            </a:pPr>
            <a:r>
              <a:rPr lang="en" b="1"/>
              <a:t>Cross-site request forgery (CSRF or XSRF)</a:t>
            </a:r>
            <a:r>
              <a:rPr lang="en"/>
              <a:t>: An attack that exploits cookie-based authentication to perform an action as the victim</a:t>
            </a:r>
            <a:endParaRPr/>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we trick the victim into making a GET request?</a:t>
            </a:r>
            <a:endParaRPr/>
          </a:p>
          <a:p>
            <a:pPr marL="457200" lvl="0" indent="-342900" algn="l" rtl="0">
              <a:spcBef>
                <a:spcPts val="0"/>
              </a:spcBef>
              <a:spcAft>
                <a:spcPts val="0"/>
              </a:spcAft>
              <a:buSzPts val="1800"/>
              <a:buChar char="●"/>
            </a:pPr>
            <a:r>
              <a:rPr lang="en"/>
              <a:t>Strategy #1: Trick the victim into clicking a link</a:t>
            </a:r>
            <a:endParaRPr/>
          </a:p>
          <a:p>
            <a:pPr marL="914400" lvl="1" indent="-317500" algn="l" rtl="0">
              <a:spcBef>
                <a:spcPts val="0"/>
              </a:spcBef>
              <a:spcAft>
                <a:spcPts val="0"/>
              </a:spcAft>
              <a:buSzPts val="1400"/>
              <a:buChar char="○"/>
            </a:pPr>
            <a:r>
              <a:rPr lang="en"/>
              <a:t>Later we’ll see how to trick a victim into clicking a link</a:t>
            </a:r>
            <a:endParaRPr/>
          </a:p>
          <a:p>
            <a:pPr marL="914400" lvl="1" indent="-317500" algn="l" rtl="0">
              <a:spcBef>
                <a:spcPts val="0"/>
              </a:spcBef>
              <a:spcAft>
                <a:spcPts val="0"/>
              </a:spcAft>
              <a:buSzPts val="1400"/>
              <a:buChar char="○"/>
            </a:pPr>
            <a:r>
              <a:rPr lang="en"/>
              <a:t>The link can directly make a GET request:</a:t>
            </a:r>
            <a:br>
              <a:rPr lang="en"/>
            </a:br>
            <a:r>
              <a:rPr lang="en" b="1">
                <a:latin typeface="Courier New"/>
                <a:ea typeface="Courier New"/>
                <a:cs typeface="Courier New"/>
                <a:sym typeface="Courier New"/>
              </a:rPr>
              <a:t>https://www.bank.com/transfer?amount=100&amp;to=Mallory</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link can open an attacker’s website, which contains some JavaScript that makes the actual malicious request</a:t>
            </a:r>
            <a:endParaRPr/>
          </a:p>
          <a:p>
            <a:pPr marL="457200" lvl="0" indent="-342900" algn="l" rtl="0">
              <a:spcBef>
                <a:spcPts val="0"/>
              </a:spcBef>
              <a:spcAft>
                <a:spcPts val="0"/>
              </a:spcAft>
              <a:buSzPts val="1800"/>
              <a:buChar char="●"/>
            </a:pPr>
            <a:r>
              <a:rPr lang="en"/>
              <a:t>Strategy #2: Put some HTML on a website the victim will visit</a:t>
            </a:r>
            <a:endParaRPr/>
          </a:p>
          <a:p>
            <a:pPr marL="914400" lvl="1" indent="-317500" algn="l" rtl="0">
              <a:spcBef>
                <a:spcPts val="0"/>
              </a:spcBef>
              <a:spcAft>
                <a:spcPts val="0"/>
              </a:spcAft>
              <a:buSzPts val="1400"/>
              <a:buChar char="○"/>
            </a:pPr>
            <a:r>
              <a:rPr lang="en"/>
              <a:t>Example: The victim will visit a forum. Make a post with some HTML on the forum</a:t>
            </a:r>
            <a:endParaRPr/>
          </a:p>
          <a:p>
            <a:pPr marL="914400" lvl="1" indent="-317500" algn="l" rtl="0">
              <a:spcBef>
                <a:spcPts val="0"/>
              </a:spcBef>
              <a:spcAft>
                <a:spcPts val="0"/>
              </a:spcAft>
              <a:buSzPts val="1400"/>
              <a:buFont typeface="Courier New"/>
              <a:buChar char="○"/>
            </a:pPr>
            <a:r>
              <a:rPr lang="en"/>
              <a:t>HTML to automatically make a GET request to a URL:</a:t>
            </a:r>
            <a:br>
              <a:rPr lang="en" b="1">
                <a:latin typeface="Courier New"/>
                <a:ea typeface="Courier New"/>
                <a:cs typeface="Courier New"/>
                <a:sym typeface="Courier New"/>
              </a:rPr>
            </a:br>
            <a:r>
              <a:rPr lang="en" b="1">
                <a:latin typeface="Courier New"/>
                <a:ea typeface="Courier New"/>
                <a:cs typeface="Courier New"/>
                <a:sym typeface="Courier New"/>
              </a:rPr>
              <a:t>&lt;img src="https://www.bank.com/transfer?amount=100&amp;to=Mallory"&gt;</a:t>
            </a:r>
            <a:endParaRPr b="1">
              <a:latin typeface="Courier New"/>
              <a:ea typeface="Courier New"/>
              <a:cs typeface="Courier New"/>
              <a:sym typeface="Courier New"/>
            </a:endParaRPr>
          </a:p>
          <a:p>
            <a:pPr marL="1371600" lvl="2" indent="-317500" algn="l" rtl="0">
              <a:spcBef>
                <a:spcPts val="0"/>
              </a:spcBef>
              <a:spcAft>
                <a:spcPts val="0"/>
              </a:spcAft>
              <a:buSzPts val="1400"/>
              <a:buChar char="■"/>
            </a:pPr>
            <a:r>
              <a:rPr lang="en"/>
              <a:t>This HTML will probably return an error or a blank 1 pixel by 1 pixel image, but the GET request will still be sent...with the relevant cookies!</a:t>
            </a:r>
            <a:endParaRPr/>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we trick the victim into making a POST request?</a:t>
            </a:r>
            <a:endParaRPr/>
          </a:p>
          <a:p>
            <a:pPr marL="914400" lvl="1" indent="-317500" algn="l" rtl="0">
              <a:spcBef>
                <a:spcPts val="0"/>
              </a:spcBef>
              <a:spcAft>
                <a:spcPts val="0"/>
              </a:spcAft>
              <a:buSzPts val="1400"/>
              <a:buChar char="○"/>
            </a:pPr>
            <a:r>
              <a:rPr lang="en"/>
              <a:t>Example POST request: Submitting a form</a:t>
            </a:r>
            <a:endParaRPr/>
          </a:p>
          <a:p>
            <a:pPr marL="457200" lvl="0" indent="-342900" algn="l" rtl="0">
              <a:spcBef>
                <a:spcPts val="0"/>
              </a:spcBef>
              <a:spcAft>
                <a:spcPts val="0"/>
              </a:spcAft>
              <a:buSzPts val="1800"/>
              <a:buChar char="●"/>
            </a:pPr>
            <a:r>
              <a:rPr lang="en"/>
              <a:t>Strategy #1: Trick the victim into clicking a link</a:t>
            </a:r>
            <a:endParaRPr/>
          </a:p>
          <a:p>
            <a:pPr marL="914400" lvl="1" indent="-317500" algn="l" rtl="0">
              <a:spcBef>
                <a:spcPts val="0"/>
              </a:spcBef>
              <a:spcAft>
                <a:spcPts val="0"/>
              </a:spcAft>
              <a:buSzPts val="1400"/>
              <a:buChar char="○"/>
            </a:pPr>
            <a:r>
              <a:rPr lang="en"/>
              <a:t>Note: Clicking a link in your browser makes a GET request, not a POST request, so the link cannot directly make the malicious POST request</a:t>
            </a:r>
            <a:endParaRPr/>
          </a:p>
          <a:p>
            <a:pPr marL="914400" lvl="1" indent="-317500" algn="l" rtl="0">
              <a:spcBef>
                <a:spcPts val="0"/>
              </a:spcBef>
              <a:spcAft>
                <a:spcPts val="0"/>
              </a:spcAft>
              <a:buSzPts val="1400"/>
              <a:buChar char="○"/>
            </a:pPr>
            <a:r>
              <a:rPr lang="en"/>
              <a:t>The link can open an attacker’s website, which contains some JavaScript that makes the actual malicious POST request</a:t>
            </a:r>
            <a:endParaRPr/>
          </a:p>
          <a:p>
            <a:pPr marL="457200" lvl="0" indent="-342900" algn="l" rtl="0">
              <a:spcBef>
                <a:spcPts val="0"/>
              </a:spcBef>
              <a:spcAft>
                <a:spcPts val="0"/>
              </a:spcAft>
              <a:buSzPts val="1800"/>
              <a:buChar char="●"/>
            </a:pPr>
            <a:r>
              <a:rPr lang="en"/>
              <a:t>Strategy #2: Put some JavaScript on a website the victim will visit</a:t>
            </a:r>
            <a:endParaRPr/>
          </a:p>
          <a:p>
            <a:pPr marL="914400" lvl="1" indent="-317500" algn="l" rtl="0">
              <a:spcBef>
                <a:spcPts val="0"/>
              </a:spcBef>
              <a:spcAft>
                <a:spcPts val="0"/>
              </a:spcAft>
              <a:buSzPts val="1400"/>
              <a:buChar char="○"/>
            </a:pPr>
            <a:r>
              <a:rPr lang="en"/>
              <a:t>Example: Pay for an advertisement on the website, and put JavaScript in the ad</a:t>
            </a:r>
            <a:endParaRPr/>
          </a:p>
          <a:p>
            <a:pPr marL="914400" lvl="1" indent="-317500" algn="l" rtl="0">
              <a:spcBef>
                <a:spcPts val="0"/>
              </a:spcBef>
              <a:spcAft>
                <a:spcPts val="0"/>
              </a:spcAft>
              <a:buSzPts val="1400"/>
              <a:buChar char="○"/>
            </a:pPr>
            <a:r>
              <a:rPr lang="en"/>
              <a:t>Recall: JavaScript can make a POST request</a:t>
            </a:r>
            <a:endParaRPr/>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aphicFrame>
        <p:nvGraphicFramePr>
          <p:cNvPr id="466" name="Google Shape;466;p63"/>
          <p:cNvGraphicFramePr/>
          <p:nvPr/>
        </p:nvGraphicFramePr>
        <p:xfrm>
          <a:off x="412300" y="1239875"/>
          <a:ext cx="7714500" cy="381695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8567050" cy="313932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503" name="Google Shape;503;p68"/>
          <p:cNvPicPr preferRelativeResize="0"/>
          <p:nvPr/>
        </p:nvPicPr>
        <p:blipFill>
          <a:blip r:embed="rId3">
            <a:alphaModFix/>
          </a:blip>
          <a:stretch>
            <a:fillRect/>
          </a:stretch>
        </p:blipFill>
        <p:spPr>
          <a:xfrm>
            <a:off x="3085688" y="3064125"/>
            <a:ext cx="2972625" cy="2079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defenses are implemented by the server (not the browser)</a:t>
            </a:r>
            <a:endParaRPr/>
          </a:p>
          <a:p>
            <a:pPr marL="457200" lvl="0" indent="-342900" algn="l" rtl="0">
              <a:spcBef>
                <a:spcPts val="0"/>
              </a:spcBef>
              <a:spcAft>
                <a:spcPts val="0"/>
              </a:spcAft>
              <a:buSzPts val="1800"/>
              <a:buChar char="●"/>
            </a:pPr>
            <a:r>
              <a:rPr lang="en"/>
              <a:t>Defense: CSRF tokens</a:t>
            </a:r>
            <a:endParaRPr/>
          </a:p>
          <a:p>
            <a:pPr marL="457200" lvl="0" indent="-342900" algn="l" rtl="0">
              <a:spcBef>
                <a:spcPts val="0"/>
              </a:spcBef>
              <a:spcAft>
                <a:spcPts val="0"/>
              </a:spcAft>
              <a:buSzPts val="1800"/>
              <a:buChar char="●"/>
            </a:pPr>
            <a:r>
              <a:rPr lang="en"/>
              <a:t>Defense: Referer validation</a:t>
            </a:r>
            <a:endParaRPr/>
          </a:p>
          <a:p>
            <a:pPr marL="457200" lvl="0" indent="-342900" algn="l" rtl="0">
              <a:spcBef>
                <a:spcPts val="0"/>
              </a:spcBef>
              <a:spcAft>
                <a:spcPts val="0"/>
              </a:spcAft>
              <a:buSzPts val="1800"/>
              <a:buChar char="●"/>
            </a:pPr>
            <a:r>
              <a:rPr lang="en"/>
              <a:t>Defense: SameSite cookie attribute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Add a secret value in the request that the attacker doesn’t know</a:t>
            </a:r>
            <a:endParaRPr/>
          </a:p>
          <a:p>
            <a:pPr marL="914400" lvl="1" indent="-317500" algn="l" rtl="0">
              <a:spcBef>
                <a:spcPts val="0"/>
              </a:spcBef>
              <a:spcAft>
                <a:spcPts val="0"/>
              </a:spcAft>
              <a:buSzPts val="1400"/>
              <a:buChar char="○"/>
            </a:pPr>
            <a:r>
              <a:rPr lang="en"/>
              <a:t>The server only accepts requests if it has a valid secret</a:t>
            </a:r>
            <a:endParaRPr/>
          </a:p>
          <a:p>
            <a:pPr marL="914400" lvl="1" indent="-317500" algn="l" rtl="0">
              <a:spcBef>
                <a:spcPts val="0"/>
              </a:spcBef>
              <a:spcAft>
                <a:spcPts val="0"/>
              </a:spcAft>
              <a:buSzPts val="1400"/>
              <a:buChar char="○"/>
            </a:pPr>
            <a:r>
              <a:rPr lang="en"/>
              <a:t>Now, the attacker can’t create a malicious request without knowing the secret</a:t>
            </a:r>
            <a:endParaRPr/>
          </a:p>
          <a:p>
            <a:pPr marL="457200" lvl="0" indent="-342900" algn="l" rtl="0">
              <a:spcBef>
                <a:spcPts val="0"/>
              </a:spcBef>
              <a:spcAft>
                <a:spcPts val="0"/>
              </a:spcAft>
              <a:buSzPts val="1800"/>
              <a:buChar char="●"/>
            </a:pPr>
            <a:r>
              <a:rPr lang="en" b="1"/>
              <a:t>CSRF token</a:t>
            </a:r>
            <a:r>
              <a:rPr lang="en"/>
              <a:t>: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CSRF tokens cannot be sent to the server in a cookie!</a:t>
            </a:r>
            <a:endParaRPr/>
          </a:p>
          <a:p>
            <a:pPr marL="1371600" lvl="2" indent="-317500" algn="l" rtl="0">
              <a:spcBef>
                <a:spcPts val="0"/>
              </a:spcBef>
              <a:spcAft>
                <a:spcPts val="0"/>
              </a:spcAft>
              <a:buSzPts val="1400"/>
              <a:buChar char="■"/>
            </a:pPr>
            <a:r>
              <a:rPr lang="en"/>
              <a:t>The token must be sent somewhere else (e.g. a header, GET parameter, or POST content)</a:t>
            </a:r>
            <a:endParaRPr/>
          </a:p>
          <a:p>
            <a:pPr marL="914400" lvl="1" indent="-317500" algn="l" rtl="0">
              <a:spcBef>
                <a:spcPts val="0"/>
              </a:spcBef>
              <a:spcAft>
                <a:spcPts val="0"/>
              </a:spcAft>
              <a:buSzPts val="1400"/>
              <a:buChar char="○"/>
            </a:pPr>
            <a:r>
              <a:rPr lang="en"/>
              <a:t>CSRF tokens are usually valid for only one or two requests</a:t>
            </a:r>
            <a:endParaRPr/>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Example: HTML forms</a:t>
            </a:r>
            <a:endParaRPr/>
          </a:p>
          <a:p>
            <a:pPr marL="914400" lvl="1" indent="-317500" algn="l" rtl="0">
              <a:spcBef>
                <a:spcPts val="0"/>
              </a:spcBef>
              <a:spcAft>
                <a:spcPts val="0"/>
              </a:spcAft>
              <a:buSzPts val="1400"/>
              <a:buChar char="○"/>
            </a:pPr>
            <a:r>
              <a:rPr lang="en"/>
              <a:t>Forms are vulnerable to CSRF</a:t>
            </a:r>
            <a:endParaRPr/>
          </a:p>
          <a:p>
            <a:pPr marL="1371600" lvl="2" indent="-317500" algn="l" rtl="0">
              <a:spcBef>
                <a:spcPts val="0"/>
              </a:spcBef>
              <a:spcAft>
                <a:spcPts val="0"/>
              </a:spcAft>
              <a:buSzPts val="1400"/>
              <a:buChar char="■"/>
            </a:pPr>
            <a:r>
              <a:rPr lang="en"/>
              <a:t>If the victim visits the attacker’s page, the attacker’s JavaScript can make a POST request with a filled-out form</a:t>
            </a:r>
            <a:endParaRPr/>
          </a:p>
          <a:p>
            <a:pPr marL="457200" lvl="0" indent="-342900" algn="l" rtl="0">
              <a:spcBef>
                <a:spcPts val="0"/>
              </a:spcBef>
              <a:spcAft>
                <a:spcPts val="0"/>
              </a:spcAft>
              <a:buSzPts val="1800"/>
              <a:buChar char="●"/>
            </a:pPr>
            <a:r>
              <a:rPr lang="en"/>
              <a:t>CSRF tokens are a defense against this attack</a:t>
            </a:r>
            <a:endParaRPr/>
          </a:p>
          <a:p>
            <a:pPr marL="914400" lvl="1" indent="-317500" algn="l" rtl="0">
              <a:spcBef>
                <a:spcPts val="0"/>
              </a:spcBef>
              <a:spcAft>
                <a:spcPts val="0"/>
              </a:spcAft>
              <a:buSzPts val="1400"/>
              <a:buChar char="○"/>
            </a:pPr>
            <a:r>
              <a:rPr lang="en"/>
              <a:t>Every time the user requests a form from the legitimate website, the server attaches a CSRF token as a </a:t>
            </a:r>
            <a:r>
              <a:rPr lang="en" i="1"/>
              <a:t>hidden form field</a:t>
            </a:r>
            <a:r>
              <a:rPr lang="en"/>
              <a:t> (in the HTML, but not visible to the user)</a:t>
            </a:r>
            <a:endParaRPr/>
          </a:p>
          <a:p>
            <a:pPr marL="914400" lvl="1" indent="-317500" algn="l" rtl="0">
              <a:spcBef>
                <a:spcPts val="0"/>
              </a:spcBef>
              <a:spcAft>
                <a:spcPts val="0"/>
              </a:spcAft>
              <a:buSzPts val="1400"/>
              <a:buChar char="○"/>
            </a:pPr>
            <a:r>
              <a:rPr lang="en"/>
              <a:t>When the user submits the form, the form contains the CSRF token</a:t>
            </a:r>
            <a:endParaRPr/>
          </a:p>
          <a:p>
            <a:pPr marL="914400" lvl="1" indent="-317500" algn="l" rtl="0">
              <a:spcBef>
                <a:spcPts val="0"/>
              </a:spcBef>
              <a:spcAft>
                <a:spcPts val="0"/>
              </a:spcAft>
              <a:buSzPts val="1400"/>
              <a:buChar char="○"/>
            </a:pPr>
            <a:r>
              <a:rPr lang="en"/>
              <a:t>The attacker’s JavaScript won’t be able to create a valid form, because they don’t know the CSRF token!</a:t>
            </a:r>
            <a:endParaRPr/>
          </a:p>
          <a:p>
            <a:pPr marL="914400" lvl="1" indent="-317500" algn="l" rtl="0">
              <a:spcBef>
                <a:spcPts val="0"/>
              </a:spcBef>
              <a:spcAft>
                <a:spcPts val="0"/>
              </a:spcAft>
              <a:buSzPts val="1400"/>
              <a:buChar char="○"/>
            </a:pPr>
            <a:r>
              <a:rPr lang="en"/>
              <a:t>The attacker can try to fetch their own CSRF token, but it will only be valid for the attacker, not the victim</a:t>
            </a:r>
            <a:endParaRPr/>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In a CSRF attack, the victim usually makes the malicious request from a different website</a:t>
            </a:r>
            <a:endParaRPr/>
          </a:p>
          <a:p>
            <a:pPr marL="457200" lvl="0" indent="-342900" algn="l" rtl="0">
              <a:spcBef>
                <a:spcPts val="0"/>
              </a:spcBef>
              <a:spcAft>
                <a:spcPts val="0"/>
              </a:spcAft>
              <a:buSzPts val="1800"/>
              <a:buChar char="●"/>
            </a:pPr>
            <a:r>
              <a:rPr lang="en"/>
              <a:t>Referer header: A header in an HTTP request that indicates which webpage made the request</a:t>
            </a:r>
            <a:endParaRPr/>
          </a:p>
          <a:p>
            <a:pPr marL="914400" lvl="1" indent="-317500" algn="l" rtl="0">
              <a:spcBef>
                <a:spcPts val="0"/>
              </a:spcBef>
              <a:spcAft>
                <a:spcPts val="0"/>
              </a:spcAft>
              <a:buSzPts val="1400"/>
              <a:buChar char="○"/>
            </a:pPr>
            <a:r>
              <a:rPr lang="en"/>
              <a:t>“Referer” is a 30-year typo in the HTTP standard (supposed to be “Referrer”)!</a:t>
            </a:r>
            <a:endParaRPr/>
          </a:p>
          <a:p>
            <a:pPr marL="914400" lvl="1" indent="-317500" algn="l" rtl="0">
              <a:spcBef>
                <a:spcPts val="0"/>
              </a:spcBef>
              <a:spcAft>
                <a:spcPts val="0"/>
              </a:spcAft>
              <a:buSzPts val="1400"/>
              <a:buChar char="○"/>
            </a:pPr>
            <a:r>
              <a:rPr lang="en"/>
              <a:t>Example: If you type your username and password into the Facebook homepage, the Referer header for that request is </a:t>
            </a:r>
            <a:r>
              <a:rPr lang="en" b="1">
                <a:latin typeface="Courier New"/>
                <a:ea typeface="Courier New"/>
                <a:cs typeface="Courier New"/>
                <a:sym typeface="Courier New"/>
              </a:rPr>
              <a:t>https://www.facebook.com</a:t>
            </a:r>
            <a:endParaRPr/>
          </a:p>
          <a:p>
            <a:pPr marL="914400" lvl="1" indent="-317500" algn="l" rtl="0">
              <a:spcBef>
                <a:spcPts val="0"/>
              </a:spcBef>
              <a:spcAft>
                <a:spcPts val="0"/>
              </a:spcAft>
              <a:buSzPts val="1400"/>
              <a:buChar char="○"/>
            </a:pPr>
            <a:r>
              <a:rPr lang="en"/>
              <a:t>Example: If an </a:t>
            </a:r>
            <a:r>
              <a:rPr lang="en" b="1">
                <a:latin typeface="Courier New"/>
                <a:ea typeface="Courier New"/>
                <a:cs typeface="Courier New"/>
                <a:sym typeface="Courier New"/>
              </a:rPr>
              <a:t>img</a:t>
            </a:r>
            <a:r>
              <a:rPr lang="en"/>
              <a:t> HTML tag on a forum forces your browser to make a request, the Referer header for that request is the forum’s URL</a:t>
            </a:r>
            <a:endParaRPr/>
          </a:p>
          <a:p>
            <a:pPr marL="914400" lvl="1" indent="-317500" algn="l" rtl="0">
              <a:spcBef>
                <a:spcPts val="0"/>
              </a:spcBef>
              <a:spcAft>
                <a:spcPts val="0"/>
              </a:spcAft>
              <a:buSzPts val="1400"/>
              <a:buChar char="○"/>
            </a:pPr>
            <a:r>
              <a:rPr lang="en"/>
              <a:t>Example: If JavaScript on an attacker’s website forces your browser to make a request, the Referer header for that request is the attacker’s URL</a:t>
            </a:r>
            <a:endParaRPr/>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Checking the Referer header</a:t>
            </a:r>
            <a:endParaRPr/>
          </a:p>
          <a:p>
            <a:pPr marL="914400" lvl="1" indent="-317500" algn="l" rtl="0">
              <a:spcBef>
                <a:spcPts val="0"/>
              </a:spcBef>
              <a:spcAft>
                <a:spcPts val="0"/>
              </a:spcAft>
              <a:buSzPts val="1400"/>
              <a:buChar char="○"/>
            </a:pPr>
            <a:r>
              <a:rPr lang="en"/>
              <a:t>Allow </a:t>
            </a:r>
            <a:r>
              <a:rPr lang="en" b="1"/>
              <a:t>same-site requests</a:t>
            </a:r>
            <a:r>
              <a:rPr lang="en"/>
              <a:t>: The Referer header matches an expected URL</a:t>
            </a:r>
            <a:endParaRPr/>
          </a:p>
          <a:p>
            <a:pPr marL="1371600" lvl="2" indent="-317500" algn="l" rtl="0">
              <a:spcBef>
                <a:spcPts val="0"/>
              </a:spcBef>
              <a:spcAft>
                <a:spcPts val="0"/>
              </a:spcAft>
              <a:buSzPts val="1400"/>
              <a:buChar char="■"/>
            </a:pPr>
            <a:r>
              <a:rPr lang="en"/>
              <a:t>Example: For a login request, expect it to come from </a:t>
            </a:r>
            <a:r>
              <a:rPr lang="en" b="1">
                <a:latin typeface="Courier New"/>
                <a:ea typeface="Courier New"/>
                <a:cs typeface="Courier New"/>
                <a:sym typeface="Courier New"/>
              </a:rPr>
              <a:t>https://bank.com/login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Disallow </a:t>
            </a:r>
            <a:r>
              <a:rPr lang="en" b="1"/>
              <a:t>cross-site requests</a:t>
            </a:r>
            <a:r>
              <a:rPr lang="en"/>
              <a:t>: The Referer header does not match an expected URL</a:t>
            </a:r>
            <a:endParaRPr/>
          </a:p>
          <a:p>
            <a:pPr marL="457200" lvl="0" indent="-342900" algn="l" rtl="0">
              <a:spcBef>
                <a:spcPts val="0"/>
              </a:spcBef>
              <a:spcAft>
                <a:spcPts val="0"/>
              </a:spcAft>
              <a:buSzPts val="1800"/>
              <a:buChar char="●"/>
            </a:pPr>
            <a:r>
              <a:rPr lang="en"/>
              <a:t>If the server sees a cross-site request, reject it</a:t>
            </a:r>
            <a:endParaRPr/>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Referer header may leak private information</a:t>
            </a:r>
            <a:endParaRPr/>
          </a:p>
          <a:p>
            <a:pPr marL="914400" lvl="1" indent="-317500" algn="l" rtl="0">
              <a:spcBef>
                <a:spcPts val="0"/>
              </a:spcBef>
              <a:spcAft>
                <a:spcPts val="0"/>
              </a:spcAft>
              <a:buSzPts val="1400"/>
              <a:buChar char="○"/>
            </a:pPr>
            <a:r>
              <a:rPr lang="en"/>
              <a:t>Example: If you made the request on a top-secret website, the Referer header might show you visited </a:t>
            </a:r>
            <a:r>
              <a:rPr lang="en" b="1">
                <a:latin typeface="Courier New"/>
                <a:ea typeface="Courier New"/>
                <a:cs typeface="Courier New"/>
                <a:sym typeface="Courier New"/>
              </a:rPr>
              <a:t>http://intranet.corp.apple.com/projects/iphone/competitors.html</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If you make a request to an advertiser, the Referer header gives the advertiser information about how you saw the ad</a:t>
            </a:r>
            <a:endParaRPr/>
          </a:p>
          <a:p>
            <a:pPr marL="457200" lvl="0" indent="-342900" algn="l" rtl="0">
              <a:spcBef>
                <a:spcPts val="0"/>
              </a:spcBef>
              <a:spcAft>
                <a:spcPts val="0"/>
              </a:spcAft>
              <a:buSzPts val="1800"/>
              <a:buChar char="●"/>
            </a:pPr>
            <a:r>
              <a:rPr lang="en"/>
              <a:t>The Referer header might be removed before the request reaches the server</a:t>
            </a:r>
            <a:endParaRPr/>
          </a:p>
          <a:p>
            <a:pPr marL="914400" lvl="1" indent="-317500" algn="l" rtl="0">
              <a:spcBef>
                <a:spcPts val="0"/>
              </a:spcBef>
              <a:spcAft>
                <a:spcPts val="0"/>
              </a:spcAft>
              <a:buSzPts val="1400"/>
              <a:buChar char="○"/>
            </a:pPr>
            <a:r>
              <a:rPr lang="en"/>
              <a:t>Example: Your company firewall removes the header before sending the request</a:t>
            </a:r>
            <a:endParaRPr/>
          </a:p>
          <a:p>
            <a:pPr marL="914400" lvl="1" indent="-317500" algn="l" rtl="0">
              <a:spcBef>
                <a:spcPts val="0"/>
              </a:spcBef>
              <a:spcAft>
                <a:spcPts val="0"/>
              </a:spcAft>
              <a:buSzPts val="1400"/>
              <a:buChar char="○"/>
            </a:pPr>
            <a:r>
              <a:rPr lang="en"/>
              <a:t>Example: The browser removes the header because of your privacy settings</a:t>
            </a:r>
            <a:endParaRPr/>
          </a:p>
          <a:p>
            <a:pPr marL="457200" lvl="0" indent="-342900" algn="l" rtl="0">
              <a:spcBef>
                <a:spcPts val="0"/>
              </a:spcBef>
              <a:spcAft>
                <a:spcPts val="0"/>
              </a:spcAft>
              <a:buSzPts val="1800"/>
              <a:buChar char="●"/>
            </a:pPr>
            <a:r>
              <a:rPr lang="en"/>
              <a:t>The Referer header is optional. What if the request leaves the header blank?</a:t>
            </a:r>
            <a:endParaRPr/>
          </a:p>
          <a:p>
            <a:pPr marL="914400" lvl="1" indent="-317500" algn="l" rtl="0">
              <a:spcBef>
                <a:spcPts val="0"/>
              </a:spcBef>
              <a:spcAft>
                <a:spcPts val="0"/>
              </a:spcAft>
              <a:buSzPts val="1400"/>
              <a:buChar char="○"/>
            </a:pPr>
            <a:r>
              <a:rPr lang="en"/>
              <a:t>Allow requests without a header?</a:t>
            </a:r>
            <a:endParaRPr/>
          </a:p>
          <a:p>
            <a:pPr marL="1371600" lvl="2" indent="-317500" algn="l" rtl="0">
              <a:spcBef>
                <a:spcPts val="0"/>
              </a:spcBef>
              <a:spcAft>
                <a:spcPts val="0"/>
              </a:spcAft>
              <a:buSzPts val="1400"/>
              <a:buChar char="■"/>
            </a:pPr>
            <a:r>
              <a:rPr lang="en"/>
              <a:t>Less secure: CSRF attacks might be possible</a:t>
            </a:r>
            <a:endParaRPr/>
          </a:p>
          <a:p>
            <a:pPr marL="914400" lvl="1" indent="-317500" algn="l" rtl="0">
              <a:spcBef>
                <a:spcPts val="0"/>
              </a:spcBef>
              <a:spcAft>
                <a:spcPts val="0"/>
              </a:spcAft>
              <a:buSzPts val="1400"/>
              <a:buChar char="○"/>
            </a:pPr>
            <a:r>
              <a:rPr lang="en"/>
              <a:t>Deny requests without a header?</a:t>
            </a:r>
            <a:endParaRPr/>
          </a:p>
          <a:p>
            <a:pPr marL="1371600" lvl="2" indent="-317500" algn="l" rtl="0">
              <a:spcBef>
                <a:spcPts val="0"/>
              </a:spcBef>
              <a:spcAft>
                <a:spcPts val="0"/>
              </a:spcAft>
              <a:buSzPts val="1400"/>
              <a:buChar char="■"/>
            </a:pPr>
            <a:r>
              <a:rPr lang="en"/>
              <a:t>Less usable: Legitimate requests might be denied</a:t>
            </a:r>
            <a:endParaRPr/>
          </a:p>
          <a:p>
            <a:pPr marL="914400" lvl="1" indent="-317500" algn="l" rtl="0">
              <a:spcBef>
                <a:spcPts val="0"/>
              </a:spcBef>
              <a:spcAft>
                <a:spcPts val="0"/>
              </a:spcAft>
              <a:buSzPts val="1400"/>
              <a:buChar char="○"/>
            </a:pPr>
            <a:r>
              <a:rPr lang="en"/>
              <a:t>Need to consider fail-safe defaults: No clear answer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Implement a flag on a cookie that makes it unexploitable by CSRF attacks</a:t>
            </a:r>
            <a:endParaRPr/>
          </a:p>
          <a:p>
            <a:pPr marL="914400" lvl="1" indent="-317500" algn="l" rtl="0">
              <a:spcBef>
                <a:spcPts val="0"/>
              </a:spcBef>
              <a:spcAft>
                <a:spcPts val="0"/>
              </a:spcAft>
              <a:buSzPts val="1400"/>
              <a:buChar char="○"/>
            </a:pPr>
            <a:r>
              <a:rPr lang="en"/>
              <a:t>This flag must specify that </a:t>
            </a:r>
            <a:r>
              <a:rPr lang="en" b="1"/>
              <a:t>cross-site</a:t>
            </a:r>
            <a:r>
              <a:rPr lang="en"/>
              <a:t> requests will not contain the cookie</a:t>
            </a:r>
            <a:endParaRPr/>
          </a:p>
          <a:p>
            <a:pPr marL="457200" lvl="0" indent="-342900" algn="l" rtl="0">
              <a:spcBef>
                <a:spcPts val="0"/>
              </a:spcBef>
              <a:spcAft>
                <a:spcPts val="0"/>
              </a:spcAft>
              <a:buSzPts val="1800"/>
              <a:buChar char="●"/>
            </a:pPr>
            <a:r>
              <a:rPr lang="en" b="1"/>
              <a:t>SameSite flag</a:t>
            </a:r>
            <a:r>
              <a:rPr lang="en"/>
              <a:t>: A flag on a cookie that specifies it should be sent only when the domain of the cookie </a:t>
            </a:r>
            <a:r>
              <a:rPr lang="en" b="1"/>
              <a:t>exactly</a:t>
            </a:r>
            <a:r>
              <a:rPr lang="en"/>
              <a:t> matches the domain of the origin</a:t>
            </a:r>
            <a:endParaRPr/>
          </a:p>
          <a:p>
            <a:pPr marL="914400" lvl="1" indent="-317500" algn="l" rtl="0">
              <a:spcBef>
                <a:spcPts val="0"/>
              </a:spcBef>
              <a:spcAft>
                <a:spcPts val="0"/>
              </a:spcAft>
              <a:buSzPts val="1400"/>
              <a:buChar char="○"/>
            </a:pPr>
            <a:r>
              <a:rPr lang="en"/>
              <a:t>SameSite=None: No effect</a:t>
            </a:r>
            <a:endParaRPr/>
          </a:p>
          <a:p>
            <a:pPr marL="914400" lvl="1" indent="-317500" algn="l" rtl="0">
              <a:spcBef>
                <a:spcPts val="0"/>
              </a:spcBef>
              <a:spcAft>
                <a:spcPts val="0"/>
              </a:spcAft>
              <a:buSzPts val="1400"/>
              <a:buChar char="○"/>
            </a:pPr>
            <a:r>
              <a:rPr lang="en"/>
              <a:t>SameSite=Strict: The cookie will not be sent if the cookie domain does not match the origin domain</a:t>
            </a:r>
            <a:endParaRPr/>
          </a:p>
          <a:p>
            <a:pPr marL="914400" lvl="1" indent="-317500" algn="l" rtl="0">
              <a:spcBef>
                <a:spcPts val="0"/>
              </a:spcBef>
              <a:spcAft>
                <a:spcPts val="0"/>
              </a:spcAft>
              <a:buSzPts val="1400"/>
              <a:buChar char="○"/>
            </a:pPr>
            <a:r>
              <a:rPr lang="en"/>
              <a:t>Example: If </a:t>
            </a:r>
            <a:r>
              <a:rPr lang="en" b="1">
                <a:latin typeface="Courier New"/>
                <a:ea typeface="Courier New"/>
                <a:cs typeface="Courier New"/>
                <a:sym typeface="Courier New"/>
              </a:rPr>
              <a:t>https://evil.com/</a:t>
            </a:r>
            <a:r>
              <a:rPr lang="en"/>
              <a:t> causes your browser to make a request to </a:t>
            </a:r>
            <a:r>
              <a:rPr lang="en" b="1">
                <a:latin typeface="Courier New"/>
                <a:ea typeface="Courier New"/>
                <a:cs typeface="Courier New"/>
                <a:sym typeface="Courier New"/>
              </a:rPr>
              <a:t>https://bank.com/transfer?to=mallory</a:t>
            </a:r>
            <a:r>
              <a:rPr lang="en"/>
              <a:t>, cookies for bank.com will not be sent if SameSite=Strict, because the origin domain (</a:t>
            </a:r>
            <a:r>
              <a:rPr lang="en" b="1">
                <a:latin typeface="Courier New"/>
                <a:ea typeface="Courier New"/>
                <a:cs typeface="Courier New"/>
                <a:sym typeface="Courier New"/>
              </a:rPr>
              <a:t>evil.com</a:t>
            </a:r>
            <a:r>
              <a:rPr lang="en"/>
              <a:t>) and cookie domain (</a:t>
            </a:r>
            <a:r>
              <a:rPr lang="en" b="1">
                <a:latin typeface="Courier New"/>
                <a:ea typeface="Courier New"/>
                <a:cs typeface="Courier New"/>
                <a:sym typeface="Courier New"/>
              </a:rPr>
              <a:t>bank.com</a:t>
            </a:r>
            <a:r>
              <a:rPr lang="en"/>
              <a:t>) are different</a:t>
            </a:r>
            <a:endParaRPr/>
          </a:p>
          <a:p>
            <a:pPr marL="457200" lvl="0" indent="-342900" algn="l" rtl="0">
              <a:spcBef>
                <a:spcPts val="0"/>
              </a:spcBef>
              <a:spcAft>
                <a:spcPts val="0"/>
              </a:spcAft>
              <a:buSzPts val="1800"/>
              <a:buChar char="●"/>
            </a:pPr>
            <a:r>
              <a:rPr lang="en"/>
              <a:t>Issue: Not yet implemented on all browsers</a:t>
            </a:r>
            <a:endParaRPr/>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Cookie</a:t>
            </a:r>
            <a:r>
              <a:rPr lang="en"/>
              <a:t>: a piece of data used to maintain state across multiple requests</a:t>
            </a:r>
            <a:endParaRPr/>
          </a:p>
          <a:p>
            <a:pPr marL="457200" lvl="0" indent="-342900" algn="l" rtl="0">
              <a:spcBef>
                <a:spcPts val="0"/>
              </a:spcBef>
              <a:spcAft>
                <a:spcPts val="0"/>
              </a:spcAft>
              <a:buSzPts val="1800"/>
              <a:buChar char="●"/>
            </a:pPr>
            <a:r>
              <a:rPr lang="en"/>
              <a:t>Creating cookies</a:t>
            </a:r>
            <a:endParaRPr/>
          </a:p>
          <a:p>
            <a:pPr marL="914400" lvl="1" indent="-317500" algn="l" rtl="0">
              <a:spcBef>
                <a:spcPts val="0"/>
              </a:spcBef>
              <a:spcAft>
                <a:spcPts val="0"/>
              </a:spcAft>
              <a:buSzPts val="1400"/>
              <a:buChar char="○"/>
            </a:pPr>
            <a:r>
              <a:rPr lang="en"/>
              <a:t>The server can create a cookie by including a </a:t>
            </a:r>
            <a:r>
              <a:rPr lang="en" b="1">
                <a:latin typeface="Courier New"/>
                <a:ea typeface="Courier New"/>
                <a:cs typeface="Courier New"/>
                <a:sym typeface="Courier New"/>
              </a:rPr>
              <a:t>Set-Cookie</a:t>
            </a:r>
            <a:r>
              <a:rPr lang="en"/>
              <a:t> header in its response</a:t>
            </a:r>
            <a:endParaRPr/>
          </a:p>
          <a:p>
            <a:pPr marL="914400" lvl="1" indent="-317500" algn="l" rtl="0">
              <a:spcBef>
                <a:spcPts val="0"/>
              </a:spcBef>
              <a:spcAft>
                <a:spcPts val="0"/>
              </a:spcAft>
              <a:buSzPts val="1400"/>
              <a:buChar char="○"/>
            </a:pPr>
            <a:r>
              <a:rPr lang="en"/>
              <a:t>JavaScript in the browser can create a cookie</a:t>
            </a:r>
            <a:endParaRPr/>
          </a:p>
          <a:p>
            <a:pPr marL="914400" lvl="1" indent="-317500" algn="l" rtl="0">
              <a:spcBef>
                <a:spcPts val="0"/>
              </a:spcBef>
              <a:spcAft>
                <a:spcPts val="0"/>
              </a:spcAft>
              <a:buSzPts val="1400"/>
              <a:buChar char="○"/>
            </a:pPr>
            <a:r>
              <a:rPr lang="en"/>
              <a:t>Users can manually create cookies in their browser</a:t>
            </a:r>
            <a:endParaRPr/>
          </a:p>
          <a:p>
            <a:pPr marL="457200" lvl="0" indent="-342900" algn="l" rtl="0">
              <a:spcBef>
                <a:spcPts val="0"/>
              </a:spcBef>
              <a:spcAft>
                <a:spcPts val="0"/>
              </a:spcAft>
              <a:buSzPts val="1800"/>
              <a:buChar char="●"/>
            </a:pPr>
            <a:r>
              <a:rPr lang="en"/>
              <a:t>Storing cookies</a:t>
            </a:r>
            <a:endParaRPr/>
          </a:p>
          <a:p>
            <a:pPr marL="914400" lvl="1" indent="-317500" algn="l" rtl="0">
              <a:spcBef>
                <a:spcPts val="0"/>
              </a:spcBef>
              <a:spcAft>
                <a:spcPts val="0"/>
              </a:spcAft>
              <a:buSzPts val="1400"/>
              <a:buChar char="○"/>
            </a:pPr>
            <a:r>
              <a:rPr lang="en"/>
              <a:t>Cookies are stored in the web browser (not the web server)</a:t>
            </a:r>
            <a:endParaRPr/>
          </a:p>
          <a:p>
            <a:pPr marL="914400" lvl="1" indent="-317500" algn="l" rtl="0">
              <a:spcBef>
                <a:spcPts val="0"/>
              </a:spcBef>
              <a:spcAft>
                <a:spcPts val="0"/>
              </a:spcAft>
              <a:buSzPts val="1400"/>
              <a:buChar char="○"/>
            </a:pPr>
            <a:r>
              <a:rPr lang="en"/>
              <a:t>The browser’s cookie storage is sometimes called a </a:t>
            </a:r>
            <a:r>
              <a:rPr lang="en" b="1"/>
              <a:t>cookie jar</a:t>
            </a:r>
            <a:endParaRPr/>
          </a:p>
          <a:p>
            <a:pPr marL="457200" lvl="0" indent="-342900" algn="l" rtl="0">
              <a:spcBef>
                <a:spcPts val="0"/>
              </a:spcBef>
              <a:spcAft>
                <a:spcPts val="0"/>
              </a:spcAft>
              <a:buSzPts val="1800"/>
              <a:buChar char="●"/>
            </a:pPr>
            <a:r>
              <a:rPr lang="en"/>
              <a:t>Sending cookies</a:t>
            </a:r>
            <a:endParaRPr/>
          </a:p>
          <a:p>
            <a:pPr marL="914400" lvl="1" indent="-317500" algn="l" rtl="0">
              <a:spcBef>
                <a:spcPts val="0"/>
              </a:spcBef>
              <a:spcAft>
                <a:spcPts val="0"/>
              </a:spcAft>
              <a:buSzPts val="1400"/>
              <a:buChar char="○"/>
            </a:pPr>
            <a:r>
              <a:rPr lang="en"/>
              <a:t>The browser </a:t>
            </a:r>
            <a:r>
              <a:rPr lang="en" i="1"/>
              <a:t>automatically</a:t>
            </a:r>
            <a:r>
              <a:rPr lang="en"/>
              <a:t> attaches relevant cookies in every request</a:t>
            </a:r>
            <a:endParaRPr/>
          </a:p>
          <a:p>
            <a:pPr marL="914400" lvl="1" indent="-317500" algn="l" rtl="0">
              <a:spcBef>
                <a:spcPts val="0"/>
              </a:spcBef>
              <a:spcAft>
                <a:spcPts val="0"/>
              </a:spcAft>
              <a:buSzPts val="1400"/>
              <a:buChar char="○"/>
            </a:pPr>
            <a:r>
              <a:rPr lang="en"/>
              <a:t>The server uses received cookies to customize responses and connect related requests</a:t>
            </a:r>
            <a:endParaRPr/>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5543</Words>
  <Application>Microsoft Macintosh PowerPoint</Application>
  <PresentationFormat>On-screen Show (16:9)</PresentationFormat>
  <Paragraphs>716</Paragraphs>
  <Slides>65</Slides>
  <Notes>65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Consolas</vt:lpstr>
      <vt:lpstr>Courier New</vt:lpstr>
      <vt:lpstr>Roboto</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7</cp:revision>
  <dcterms:modified xsi:type="dcterms:W3CDTF">2023-10-09T20:28:27Z</dcterms:modified>
</cp:coreProperties>
</file>