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61" r:id="rId1"/>
  </p:sldMasterIdLst>
  <p:notesMasterIdLst>
    <p:notesMasterId r:id="rId6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7D82A92-88C6-4B6D-A728-930F2EC8234A}">
  <a:tblStyle styleId="{87D82A92-88C6-4B6D-A728-930F2EC8234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858"/>
    <p:restoredTop sz="94703"/>
  </p:normalViewPr>
  <p:slideViewPr>
    <p:cSldViewPr snapToGrid="0">
      <p:cViewPr varScale="1">
        <p:scale>
          <a:sx n="206" d="100"/>
          <a:sy n="206" d="100"/>
        </p:scale>
        <p:origin x="904" y="17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tools.ietf.org/html/rfc5280"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3" Type="http://schemas.openxmlformats.org/officeDocument/2006/relationships/hyperlink" Target="https://eprint.iacr.org/2022/208" TargetMode="External"/><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3" Type="http://schemas.openxmlformats.org/officeDocument/2006/relationships/hyperlink" Target="https://arstechnica.com/information-technology/2019/08/company-accused-of-crypto-snake-oil-sues-black-hat-anonymous-detractors/" TargetMode="External"/><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3" Type="http://schemas.openxmlformats.org/officeDocument/2006/relationships/hyperlink" Target="https://arstechnica.com/information-technology/2019/08/company-accused-of-crypto-snake-oil-sues-black-hat-anonymous-detractors/" TargetMode="External"/><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3" Type="http://schemas.openxmlformats.org/officeDocument/2006/relationships/hyperlink" Target="https://arstechnica.com/information-technology/2019/08/snake-oil-or-genius-crown-sterling-tells-its-side-of-black-hat-controversy/" TargetMode="External"/><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3" Type="http://schemas.openxmlformats.org/officeDocument/2006/relationships/hyperlink" Target="https://arstechnica.com/information-technology/2019/09/medicine-show-crown-sterling-demos-256-bit-rsa-key-cracking-at-private-event/" TargetMode="External"/><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3" Type="http://schemas.openxmlformats.org/officeDocument/2006/relationships/hyperlink" Target="https://arstechnica.com/information-technology/2019/09/medicine-show-crown-sterling-demos-256-bit-rsa-key-cracking-at-private-event/" TargetMode="External"/><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3" Type="http://schemas.openxmlformats.org/officeDocument/2006/relationships/hyperlink" Target="https://twitter.com/ncweaver/status/1175518694534860800" TargetMode="External"/><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f2db2307d3_0_5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f2db2307d3_0_5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f4d7a36182_0_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f4d7a36182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Ask: Why not just Sign</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f4d7a36182_0_5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f4d7a36182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Ask at the end of the slide: What are some problems with this?</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f4d7a36182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f4d7a36182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f4d7a36182_0_6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f4d7a36182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f4d7a36182_0_7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f4d7a36182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f4d7a36182_0_7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f4d7a36182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f4d7a36182_0_8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f4d7a36182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116395d61ba_0_7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116395d61ba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hlink"/>
                </a:solidFill>
                <a:hlinkClick r:id="rId3"/>
              </a:rPr>
              <a:t>https://tools.ietf.org/html/rfc5280</a:t>
            </a:r>
            <a:r>
              <a:rPr lang="en"/>
              <a:t>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116395d61ba_0_8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116395d61ba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f4d7a36182_0_1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f4d7a36182_0_1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116395d61b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116395d61b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f5532b820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f5532b820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116395d61ba_0_1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116395d61ba_0_1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f5532b820d_0_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f5532b820d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f5532b820d_0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f5532b820d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f5532b820d_0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f5532b820d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f5532b820d_0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f5532b820d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f5532b820d_0_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f5532b820d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f5532b820d_0_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f5532b820d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f5532b820d_0_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f5532b820d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f5532b820d_0_1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f5532b820d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116395d61ba_0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116395d61ba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g15ba617344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 name="Google Shape;258;g15ba617344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g15ba6173444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 name="Google Shape;265;g15ba6173444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15ba6173444_0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 name="Google Shape;272;g15ba6173444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Revealed inadvertently by Struck and analyzed by Matt Blaze</a:t>
            </a:r>
            <a:endParaRPr/>
          </a:p>
          <a:p>
            <a:pPr marL="0" lvl="0" indent="0" algn="l" rtl="0">
              <a:spcBef>
                <a:spcPts val="0"/>
              </a:spcBef>
              <a:spcAft>
                <a:spcPts val="0"/>
              </a:spcAft>
              <a:buNone/>
            </a:pPr>
            <a:endParaRPr/>
          </a:p>
          <a:p>
            <a:pPr marL="0" lvl="0" indent="0" algn="l" rtl="0">
              <a:spcBef>
                <a:spcPts val="0"/>
              </a:spcBef>
              <a:spcAft>
                <a:spcPts val="0"/>
              </a:spcAft>
              <a:buNone/>
            </a:pPr>
            <a:r>
              <a:rPr lang="en"/>
              <a:t>TODO Nick</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15ba6173444_0_8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15ba6173444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g15ba6173444_0_8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4" name="Google Shape;284;g15ba6173444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15ba6173444_0_9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0" name="Google Shape;290;g15ba6173444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g15ba6173444_0_9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 name="Google Shape;296;g15ba6173444_0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g15ba6173444_0_10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3" name="Google Shape;303;g15ba6173444_0_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g15ba6173444_0_1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0" name="Google Shape;310;g15ba6173444_0_1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Juniper: "But we did it safely, we used a different Q"</a:t>
            </a:r>
            <a:endParaRPr/>
          </a:p>
          <a:p>
            <a:pPr marL="0" lvl="0" indent="0" algn="l" rtl="0">
              <a:spcBef>
                <a:spcPts val="0"/>
              </a:spcBef>
              <a:spcAft>
                <a:spcPts val="0"/>
              </a:spcAft>
              <a:buClr>
                <a:schemeClr val="dk1"/>
              </a:buClr>
              <a:buSzPts val="1100"/>
              <a:buFont typeface="Arial"/>
              <a:buNone/>
            </a:pPr>
            <a:r>
              <a:rPr lang="en"/>
              <a:t>Sometime later, someone else notices: "Hmm, P and Q are the keys to the backdoor...let’s hack Juniper and re-key the lock!"</a:t>
            </a:r>
            <a:endParaRPr/>
          </a:p>
          <a:p>
            <a:pPr marL="0" lvl="0" indent="0" algn="l" rtl="0">
              <a:spcBef>
                <a:spcPts val="0"/>
              </a:spcBef>
              <a:spcAft>
                <a:spcPts val="0"/>
              </a:spcAft>
              <a:buClr>
                <a:schemeClr val="dk1"/>
              </a:buClr>
              <a:buSzPts val="1100"/>
              <a:buFont typeface="Arial"/>
              <a:buNone/>
            </a:pPr>
            <a:r>
              <a:rPr lang="en"/>
              <a:t>Whoever put in the first Dual_EC then went: "Oh crap, we got locked out but we can’t do anything about it!"</a:t>
            </a:r>
            <a:endParaRPr/>
          </a:p>
          <a:p>
            <a:pPr marL="0" lvl="0" indent="0" algn="l" rtl="0">
              <a:spcBef>
                <a:spcPts val="0"/>
              </a:spcBef>
              <a:spcAft>
                <a:spcPts val="0"/>
              </a:spcAft>
              <a:buClr>
                <a:schemeClr val="dk1"/>
              </a:buClr>
              <a:buSzPts val="1100"/>
              <a:buFont typeface="Arial"/>
              <a:buNone/>
            </a:pPr>
            <a:r>
              <a:rPr lang="en"/>
              <a:t>Sometime later, someone else goes: "Hey, let’s add an SSH backdoor"</a:t>
            </a:r>
            <a:endParaRPr/>
          </a:p>
          <a:p>
            <a:pPr marL="0" lvl="0" indent="0" algn="l" rtl="0">
              <a:spcBef>
                <a:spcPts val="0"/>
              </a:spcBef>
              <a:spcAft>
                <a:spcPts val="0"/>
              </a:spcAft>
              <a:buClr>
                <a:schemeClr val="dk1"/>
              </a:buClr>
              <a:buSzPts val="1100"/>
              <a:buFont typeface="Arial"/>
              <a:buNone/>
            </a:pPr>
            <a:r>
              <a:rPr lang="en"/>
              <a:t>Sometime later, Juniper goes: "Whoops, someone added an SSH backdoor. Let’s see what else got F’d with...oh, this number in the PRNG"</a:t>
            </a:r>
            <a:endParaRPr/>
          </a:p>
          <a:p>
            <a:pPr marL="0" lvl="0" indent="0" algn="l" rtl="0">
              <a:spcBef>
                <a:spcPts val="0"/>
              </a:spcBef>
              <a:spcAft>
                <a:spcPts val="0"/>
              </a:spcAft>
              <a:buNone/>
            </a:pPr>
            <a:r>
              <a:rPr lang="en"/>
              <a:t>And then everyone else went: "Ohh, patch for a backdoor. Let’s see what got fixed. Oh, these look like Dual_EC parameters..."</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g15ba6173444_0_1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7" name="Google Shape;317;g15ba6173444_0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f4d7a36182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f4d7a36182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15ba6173444_0_1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3" name="Google Shape;323;g15ba6173444_0_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 trust them because they are in CNSA, so the NSA uses them for top-secret communication: A backdoor here would be absolutely unacceptable...but only because I actually believe the NSA wouldn’t try to sabotage itself!" ~Nick Weaver</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g15ba6173444_0_1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9" name="Google Shape;329;g15ba6173444_0_1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g116395d6305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5" name="Google Shape;335;g116395d630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116395d6305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116395d6305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g116395d6305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7" name="Google Shape;347;g116395d6305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g116395d6305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3" name="Google Shape;353;g116395d6305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g116395d6305_0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9" name="Google Shape;359;g116395d6305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g114a8c5b61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5" name="Google Shape;365;g114a8c5b61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hlink"/>
                </a:solidFill>
                <a:hlinkClick r:id="rId3"/>
              </a:rPr>
              <a:t>https://eprint.iacr.org/2022/208</a:t>
            </a:r>
            <a:r>
              <a:rPr lang="en"/>
              <a:t>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Google Shape;372;g116395d6305_0_19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3" name="Google Shape;373;g116395d6305_0_1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g116395d6305_0_20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8" name="Google Shape;378;g116395d6305_0_2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f4d7a36182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f4d7a36182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g116395d6305_0_20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 name="Google Shape;385;g116395d6305_0_2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116395d6305_0_2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116395d6305_0_2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Telegram quotes</a:t>
            </a:r>
            <a:endParaRPr/>
          </a:p>
          <a:p>
            <a:pPr marL="0" lvl="0" indent="0" algn="l" rtl="0">
              <a:spcBef>
                <a:spcPts val="0"/>
              </a:spcBef>
              <a:spcAft>
                <a:spcPts val="0"/>
              </a:spcAft>
              <a:buNone/>
            </a:pPr>
            <a:r>
              <a:rPr lang="en"/>
              <a:t>"It's like someone who had never seen cake but heard it described tried to bake one. With thumbtacks and iron filings." ~Matthew D. Green</a:t>
            </a:r>
            <a:endParaRPr/>
          </a:p>
          <a:p>
            <a:pPr marL="0" lvl="0" indent="0" algn="l" rtl="0">
              <a:spcBef>
                <a:spcPts val="0"/>
              </a:spcBef>
              <a:spcAft>
                <a:spcPts val="0"/>
              </a:spcAft>
              <a:buNone/>
            </a:pPr>
            <a:r>
              <a:rPr lang="en"/>
              <a:t>"Exactly! GLaDOS-cake encryption. Odd ingredients; strange recipe; probably not tasty; may explode oven. :)" ~Alyssa Rowan</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6" name="Google Shape;396;g116395d6305_0_2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7" name="Google Shape;397;g116395d6305_0_2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hlink"/>
                </a:solidFill>
                <a:hlinkClick r:id="rId3"/>
              </a:rPr>
              <a:t>https://arstechnica.com/information-technology/2019/08/company-accused-of-crypto-snake-oil-sues-black-hat-anonymous-detractors/</a:t>
            </a:r>
            <a:r>
              <a:rPr lang="en"/>
              <a:t>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Google Shape;404;g116395d6305_0_2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5" name="Google Shape;405;g116395d6305_0_2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hlink"/>
                </a:solidFill>
                <a:hlinkClick r:id="rId3"/>
              </a:rPr>
              <a:t>https://arstechnica.com/information-technology/2019/08/company-accused-of-crypto-snake-oil-sues-black-hat-anonymous-detractors/</a:t>
            </a:r>
            <a:r>
              <a:rPr lang="en"/>
              <a:t>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Google Shape;412;g116395d6305_0_2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3" name="Google Shape;413;g116395d6305_0_2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hlink"/>
                </a:solidFill>
                <a:hlinkClick r:id="rId3"/>
              </a:rPr>
              <a:t>https://arstechnica.com/information-technology/2019/08/snake-oil-or-genius-crown-sterling-tells-its-side-of-black-hat-controversy/</a:t>
            </a:r>
            <a:r>
              <a:rPr lang="en"/>
              <a:t>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9"/>
        <p:cNvGrpSpPr/>
        <p:nvPr/>
      </p:nvGrpSpPr>
      <p:grpSpPr>
        <a:xfrm>
          <a:off x="0" y="0"/>
          <a:ext cx="0" cy="0"/>
          <a:chOff x="0" y="0"/>
          <a:chExt cx="0" cy="0"/>
        </a:xfrm>
      </p:grpSpPr>
      <p:sp>
        <p:nvSpPr>
          <p:cNvPr id="420" name="Google Shape;420;g116395d6305_0_2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1" name="Google Shape;421;g116395d6305_0_2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They actually used an off-the-shelf tool instead of their own algorithm</a:t>
            </a:r>
            <a:endParaRPr/>
          </a:p>
          <a:p>
            <a:pPr marL="0" lvl="0" indent="0" algn="l" rtl="0">
              <a:spcBef>
                <a:spcPts val="0"/>
              </a:spcBef>
              <a:spcAft>
                <a:spcPts val="0"/>
              </a:spcAft>
              <a:buNone/>
            </a:pPr>
            <a:endParaRPr/>
          </a:p>
          <a:p>
            <a:pPr marL="0" lvl="0" indent="0" algn="l" rtl="0">
              <a:spcBef>
                <a:spcPts val="0"/>
              </a:spcBef>
              <a:spcAft>
                <a:spcPts val="0"/>
              </a:spcAft>
              <a:buNone/>
            </a:pPr>
            <a:r>
              <a:rPr lang="en" u="sng">
                <a:solidFill>
                  <a:schemeClr val="hlink"/>
                </a:solidFill>
                <a:hlinkClick r:id="rId3"/>
              </a:rPr>
              <a:t>https://arstechnica.com/information-technology/2019/09/medicine-show-crown-sterling-demos-256-bit-rsa-key-cracking-at-private-event/</a:t>
            </a:r>
            <a:r>
              <a:rPr lang="en"/>
              <a:t>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g116395d6305_0_2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9" name="Google Shape;429;g116395d6305_0_2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hlink"/>
                </a:solidFill>
                <a:hlinkClick r:id="rId3"/>
              </a:rPr>
              <a:t>https://arstechnica.com/information-technology/2019/09/medicine-show-crown-sterling-demos-256-bit-rsa-key-cracking-at-private-event/</a:t>
            </a:r>
            <a:r>
              <a:rPr lang="en"/>
              <a:t>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4"/>
        <p:cNvGrpSpPr/>
        <p:nvPr/>
      </p:nvGrpSpPr>
      <p:grpSpPr>
        <a:xfrm>
          <a:off x="0" y="0"/>
          <a:ext cx="0" cy="0"/>
          <a:chOff x="0" y="0"/>
          <a:chExt cx="0" cy="0"/>
        </a:xfrm>
      </p:grpSpPr>
      <p:sp>
        <p:nvSpPr>
          <p:cNvPr id="435" name="Google Shape;435;g116395d6305_0_2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6" name="Google Shape;436;g116395d6305_0_2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hlink"/>
                </a:solidFill>
                <a:hlinkClick r:id="rId3"/>
              </a:rPr>
              <a:t>https://twitter.com/ncweaver/status/1175518694534860800</a:t>
            </a:r>
            <a:r>
              <a:rPr lang="en"/>
              <a:t>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g116395d6305_0_2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4" name="Google Shape;444;g116395d6305_0_2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200"/>
              </a:spcAft>
              <a:buNone/>
            </a:pPr>
            <a:r>
              <a:rPr lang="en"/>
              <a:t>"aka IdiOTA" ~Nick</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f4d7a36182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f4d7a36182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f4d7a36182_0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f4d7a36182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f4d7a36182_0_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f4d7a36182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f4d7a36182_0_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f4d7a36182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311700" y="1429000"/>
            <a:ext cx="8520600" cy="14109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3600"/>
              <a:buNone/>
              <a:defRPr sz="36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3" name="Google Shape;13;p2"/>
          <p:cNvSpPr txBox="1">
            <a:spLocks noGrp="1"/>
          </p:cNvSpPr>
          <p:nvPr>
            <p:ph type="subTitle" idx="1"/>
          </p:nvPr>
        </p:nvSpPr>
        <p:spPr>
          <a:xfrm>
            <a:off x="311700" y="2917900"/>
            <a:ext cx="8520600" cy="7926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400"/>
              <a:buNone/>
              <a:defRPr sz="2400"/>
            </a:lvl1pPr>
            <a:lvl2pPr lvl="1" algn="ctr" rtl="0">
              <a:lnSpc>
                <a:spcPct val="100000"/>
              </a:lnSpc>
              <a:spcBef>
                <a:spcPts val="0"/>
              </a:spcBef>
              <a:spcAft>
                <a:spcPts val="0"/>
              </a:spcAft>
              <a:buSzPts val="2400"/>
              <a:buNone/>
              <a:defRPr sz="2400"/>
            </a:lvl2pPr>
            <a:lvl3pPr lvl="2" algn="ctr" rtl="0">
              <a:lnSpc>
                <a:spcPct val="100000"/>
              </a:lnSpc>
              <a:spcBef>
                <a:spcPts val="0"/>
              </a:spcBef>
              <a:spcAft>
                <a:spcPts val="0"/>
              </a:spcAft>
              <a:buSzPts val="2400"/>
              <a:buNone/>
              <a:defRPr sz="2400"/>
            </a:lvl3pPr>
            <a:lvl4pPr lvl="3" algn="ctr" rtl="0">
              <a:lnSpc>
                <a:spcPct val="100000"/>
              </a:lnSpc>
              <a:spcBef>
                <a:spcPts val="0"/>
              </a:spcBef>
              <a:spcAft>
                <a:spcPts val="0"/>
              </a:spcAft>
              <a:buSzPts val="2400"/>
              <a:buNone/>
              <a:defRPr sz="2400"/>
            </a:lvl4pPr>
            <a:lvl5pPr lvl="4" algn="ctr" rtl="0">
              <a:lnSpc>
                <a:spcPct val="100000"/>
              </a:lnSpc>
              <a:spcBef>
                <a:spcPts val="0"/>
              </a:spcBef>
              <a:spcAft>
                <a:spcPts val="0"/>
              </a:spcAft>
              <a:buSzPts val="2400"/>
              <a:buNone/>
              <a:defRPr sz="2400"/>
            </a:lvl5pPr>
            <a:lvl6pPr lvl="5" algn="ctr" rtl="0">
              <a:lnSpc>
                <a:spcPct val="100000"/>
              </a:lnSpc>
              <a:spcBef>
                <a:spcPts val="0"/>
              </a:spcBef>
              <a:spcAft>
                <a:spcPts val="0"/>
              </a:spcAft>
              <a:buSzPts val="2400"/>
              <a:buNone/>
              <a:defRPr sz="2400"/>
            </a:lvl6pPr>
            <a:lvl7pPr lvl="6" algn="ctr" rtl="0">
              <a:lnSpc>
                <a:spcPct val="100000"/>
              </a:lnSpc>
              <a:spcBef>
                <a:spcPts val="0"/>
              </a:spcBef>
              <a:spcAft>
                <a:spcPts val="0"/>
              </a:spcAft>
              <a:buSzPts val="2400"/>
              <a:buNone/>
              <a:defRPr sz="2400"/>
            </a:lvl7pPr>
            <a:lvl8pPr lvl="7" algn="ctr" rtl="0">
              <a:lnSpc>
                <a:spcPct val="100000"/>
              </a:lnSpc>
              <a:spcBef>
                <a:spcPts val="0"/>
              </a:spcBef>
              <a:spcAft>
                <a:spcPts val="0"/>
              </a:spcAft>
              <a:buSzPts val="2400"/>
              <a:buNone/>
              <a:defRPr sz="2400"/>
            </a:lvl8pPr>
            <a:lvl9pPr lvl="8" algn="ctr" rtl="0">
              <a:lnSpc>
                <a:spcPct val="100000"/>
              </a:lnSpc>
              <a:spcBef>
                <a:spcPts val="0"/>
              </a:spcBef>
              <a:spcAft>
                <a:spcPts val="0"/>
              </a:spcAft>
              <a:buSzPts val="2400"/>
              <a:buNone/>
              <a:defRPr sz="2400"/>
            </a:lvl9pPr>
          </a:lstStyle>
          <a:p>
            <a:endParaRPr/>
          </a:p>
        </p:txBody>
      </p:sp>
      <p:sp>
        <p:nvSpPr>
          <p:cNvPr id="14" name="Google Shape;14;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r>
              <a:rPr lang="en"/>
              <a:t>#</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wo columns - Optional">
  <p:cSld name="TITLE_AND_TWO_COLUMNS_1">
    <p:bg>
      <p:bgPr>
        <a:solidFill>
          <a:srgbClr val="A4C2F4"/>
        </a:solidFill>
        <a:effectLst/>
      </p:bgPr>
    </p:bg>
    <p:spTree>
      <p:nvGrpSpPr>
        <p:cNvPr id="1" name="Shape 45"/>
        <p:cNvGrpSpPr/>
        <p:nvPr/>
      </p:nvGrpSpPr>
      <p:grpSpPr>
        <a:xfrm>
          <a:off x="0" y="0"/>
          <a:ext cx="0" cy="0"/>
          <a:chOff x="0" y="0"/>
          <a:chExt cx="0" cy="0"/>
        </a:xfrm>
      </p:grpSpPr>
      <p:sp>
        <p:nvSpPr>
          <p:cNvPr id="46" name="Google Shape;46;p11"/>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48" name="Google Shape;48;p11"/>
          <p:cNvSpPr txBox="1">
            <a:spLocks noGrp="1"/>
          </p:cNvSpPr>
          <p:nvPr>
            <p:ph type="body" idx="1"/>
          </p:nvPr>
        </p:nvSpPr>
        <p:spPr>
          <a:xfrm>
            <a:off x="198500" y="1246825"/>
            <a:ext cx="41310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49" name="Google Shape;49;p11"/>
          <p:cNvSpPr txBox="1">
            <a:spLocks noGrp="1"/>
          </p:cNvSpPr>
          <p:nvPr>
            <p:ph type="body" idx="2"/>
          </p:nvPr>
        </p:nvSpPr>
        <p:spPr>
          <a:xfrm>
            <a:off x="4588175" y="1246825"/>
            <a:ext cx="41310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nly - Optional">
  <p:cSld name="TITLE_ONLY_1">
    <p:bg>
      <p:bgPr>
        <a:solidFill>
          <a:srgbClr val="A4C2F4"/>
        </a:solidFill>
        <a:effectLst/>
      </p:bgPr>
    </p:bg>
    <p:spTree>
      <p:nvGrpSpPr>
        <p:cNvPr id="1" name="Shape 50"/>
        <p:cNvGrpSpPr/>
        <p:nvPr/>
      </p:nvGrpSpPr>
      <p:grpSpPr>
        <a:xfrm>
          <a:off x="0" y="0"/>
          <a:ext cx="0" cy="0"/>
          <a:chOff x="0" y="0"/>
          <a:chExt cx="0" cy="0"/>
        </a:xfrm>
      </p:grpSpPr>
      <p:sp>
        <p:nvSpPr>
          <p:cNvPr id="51" name="Google Shape;51;p12"/>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2" name="Google Shape;52;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One column text - Optional">
  <p:cSld name="ONE_COLUMN_TEXT_1">
    <p:bg>
      <p:bgPr>
        <a:solidFill>
          <a:srgbClr val="A4C2F4"/>
        </a:solidFill>
        <a:effectLst/>
      </p:bgPr>
    </p:bg>
    <p:spTree>
      <p:nvGrpSpPr>
        <p:cNvPr id="1" name="Shape 53"/>
        <p:cNvGrpSpPr/>
        <p:nvPr/>
      </p:nvGrpSpPr>
      <p:grpSpPr>
        <a:xfrm>
          <a:off x="0" y="0"/>
          <a:ext cx="0" cy="0"/>
          <a:chOff x="0" y="0"/>
          <a:chExt cx="0" cy="0"/>
        </a:xfrm>
      </p:grpSpPr>
      <p:sp>
        <p:nvSpPr>
          <p:cNvPr id="54" name="Google Shape;54;p1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55" name="Google Shape;55;p13"/>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6" name="Google Shape;56;p13"/>
          <p:cNvSpPr txBox="1">
            <a:spLocks noGrp="1"/>
          </p:cNvSpPr>
          <p:nvPr>
            <p:ph type="body" idx="1"/>
          </p:nvPr>
        </p:nvSpPr>
        <p:spPr>
          <a:xfrm>
            <a:off x="198500" y="1246825"/>
            <a:ext cx="51426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aption - Optional">
  <p:cSld name="CUSTOM_1">
    <p:bg>
      <p:bgPr>
        <a:solidFill>
          <a:srgbClr val="A4C2F4"/>
        </a:solidFill>
        <a:effectLst/>
      </p:bgPr>
    </p:bg>
    <p:spTree>
      <p:nvGrpSpPr>
        <p:cNvPr id="1" name="Shape 57"/>
        <p:cNvGrpSpPr/>
        <p:nvPr/>
      </p:nvGrpSpPr>
      <p:grpSpPr>
        <a:xfrm>
          <a:off x="0" y="0"/>
          <a:ext cx="0" cy="0"/>
          <a:chOff x="0" y="0"/>
          <a:chExt cx="0" cy="0"/>
        </a:xfrm>
      </p:grpSpPr>
      <p:sp>
        <p:nvSpPr>
          <p:cNvPr id="58" name="Google Shape;58;p1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9" name="Google Shape;59;p14"/>
          <p:cNvSpPr txBox="1">
            <a:spLocks noGrp="1"/>
          </p:cNvSpPr>
          <p:nvPr>
            <p:ph type="body" idx="1"/>
          </p:nvPr>
        </p:nvSpPr>
        <p:spPr>
          <a:xfrm>
            <a:off x="512100" y="4520775"/>
            <a:ext cx="8119800" cy="572700"/>
          </a:xfrm>
          <a:prstGeom prst="rect">
            <a:avLst/>
          </a:prstGeom>
        </p:spPr>
        <p:txBody>
          <a:bodyPr spcFirstLastPara="1" wrap="square" lIns="91425" tIns="91425" rIns="91425" bIns="91425" anchor="t" anchorCtr="0">
            <a:normAutofit/>
          </a:bodyPr>
          <a:lstStyle>
            <a:lvl1pPr marL="457200" lvl="0" indent="-317500" algn="ctr" rtl="0">
              <a:spcBef>
                <a:spcPts val="0"/>
              </a:spcBef>
              <a:spcAft>
                <a:spcPts val="0"/>
              </a:spcAft>
              <a:buSzPts val="1400"/>
              <a:buChar char="●"/>
              <a:defRPr sz="1400"/>
            </a:lvl1pPr>
            <a:lvl2pPr marL="914400" lvl="1" indent="-317500" algn="ctr" rtl="0">
              <a:spcBef>
                <a:spcPts val="0"/>
              </a:spcBef>
              <a:spcAft>
                <a:spcPts val="0"/>
              </a:spcAft>
              <a:buSzPts val="1400"/>
              <a:buChar char="○"/>
              <a:defRPr/>
            </a:lvl2pPr>
            <a:lvl3pPr marL="1371600" lvl="2" indent="-317500" algn="ctr" rtl="0">
              <a:spcBef>
                <a:spcPts val="0"/>
              </a:spcBef>
              <a:spcAft>
                <a:spcPts val="0"/>
              </a:spcAft>
              <a:buSzPts val="1400"/>
              <a:buChar char="■"/>
              <a:defRPr/>
            </a:lvl3pPr>
            <a:lvl4pPr marL="1828800" lvl="3" indent="-317500" algn="ctr" rtl="0">
              <a:spcBef>
                <a:spcPts val="0"/>
              </a:spcBef>
              <a:spcAft>
                <a:spcPts val="0"/>
              </a:spcAft>
              <a:buSzPts val="1400"/>
              <a:buChar char="●"/>
              <a:defRPr/>
            </a:lvl4pPr>
            <a:lvl5pPr marL="2286000" lvl="4" indent="-317500" algn="ctr" rtl="0">
              <a:spcBef>
                <a:spcPts val="0"/>
              </a:spcBef>
              <a:spcAft>
                <a:spcPts val="0"/>
              </a:spcAft>
              <a:buSzPts val="1400"/>
              <a:buChar char="○"/>
              <a:defRPr/>
            </a:lvl5pPr>
            <a:lvl6pPr marL="2743200" lvl="5" indent="-317500" algn="ctr" rtl="0">
              <a:spcBef>
                <a:spcPts val="0"/>
              </a:spcBef>
              <a:spcAft>
                <a:spcPts val="0"/>
              </a:spcAft>
              <a:buSzPts val="1400"/>
              <a:buChar char="■"/>
              <a:defRPr/>
            </a:lvl6pPr>
            <a:lvl7pPr marL="3200400" lvl="6" indent="-317500" algn="ctr" rtl="0">
              <a:spcBef>
                <a:spcPts val="0"/>
              </a:spcBef>
              <a:spcAft>
                <a:spcPts val="0"/>
              </a:spcAft>
              <a:buSzPts val="1400"/>
              <a:buChar char="●"/>
              <a:defRPr/>
            </a:lvl7pPr>
            <a:lvl8pPr marL="3657600" lvl="7" indent="-317500" algn="ctr" rtl="0">
              <a:spcBef>
                <a:spcPts val="0"/>
              </a:spcBef>
              <a:spcAft>
                <a:spcPts val="0"/>
              </a:spcAft>
              <a:buSzPts val="1400"/>
              <a:buChar char="○"/>
              <a:defRPr/>
            </a:lvl8pPr>
            <a:lvl9pPr marL="4114800" lvl="8" indent="-317500" algn="ctr" rtl="0">
              <a:spcBef>
                <a:spcPts val="0"/>
              </a:spcBef>
              <a:spcAft>
                <a:spcPts val="0"/>
              </a:spcAft>
              <a:buSzPts val="1400"/>
              <a:buChar char="■"/>
              <a:defRPr/>
            </a:lvl9pPr>
          </a:lstStyle>
          <a:p>
            <a:endParaRPr/>
          </a:p>
        </p:txBody>
      </p:sp>
      <p:sp>
        <p:nvSpPr>
          <p:cNvPr id="60" name="Google Shape;60;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7" name="Google Shape;17;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0" name="Google Shape;20;p4"/>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21" name="Google Shape;21;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2"/>
        <p:cNvGrpSpPr/>
        <p:nvPr/>
      </p:nvGrpSpPr>
      <p:grpSpPr>
        <a:xfrm>
          <a:off x="0" y="0"/>
          <a:ext cx="0" cy="0"/>
          <a:chOff x="0" y="0"/>
          <a:chExt cx="0" cy="0"/>
        </a:xfrm>
      </p:grpSpPr>
      <p:sp>
        <p:nvSpPr>
          <p:cNvPr id="23" name="Google Shape;23;p5"/>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25" name="Google Shape;25;p5"/>
          <p:cNvSpPr txBox="1">
            <a:spLocks noGrp="1"/>
          </p:cNvSpPr>
          <p:nvPr>
            <p:ph type="body" idx="1"/>
          </p:nvPr>
        </p:nvSpPr>
        <p:spPr>
          <a:xfrm>
            <a:off x="198500" y="1246825"/>
            <a:ext cx="41310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26" name="Google Shape;26;p5"/>
          <p:cNvSpPr txBox="1">
            <a:spLocks noGrp="1"/>
          </p:cNvSpPr>
          <p:nvPr>
            <p:ph type="body" idx="2"/>
          </p:nvPr>
        </p:nvSpPr>
        <p:spPr>
          <a:xfrm>
            <a:off x="4588175" y="1246825"/>
            <a:ext cx="41310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7"/>
        <p:cNvGrpSpPr/>
        <p:nvPr/>
      </p:nvGrpSpPr>
      <p:grpSpPr>
        <a:xfrm>
          <a:off x="0" y="0"/>
          <a:ext cx="0" cy="0"/>
          <a:chOff x="0" y="0"/>
          <a:chExt cx="0" cy="0"/>
        </a:xfrm>
      </p:grpSpPr>
      <p:sp>
        <p:nvSpPr>
          <p:cNvPr id="28" name="Google Shape;28;p6"/>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9" name="Google Shape;29;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0"/>
        <p:cNvGrpSpPr/>
        <p:nvPr/>
      </p:nvGrpSpPr>
      <p:grpSpPr>
        <a:xfrm>
          <a:off x="0" y="0"/>
          <a:ext cx="0" cy="0"/>
          <a:chOff x="0" y="0"/>
          <a:chExt cx="0" cy="0"/>
        </a:xfrm>
      </p:grpSpPr>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32" name="Google Shape;32;p7"/>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3" name="Google Shape;33;p7"/>
          <p:cNvSpPr txBox="1">
            <a:spLocks noGrp="1"/>
          </p:cNvSpPr>
          <p:nvPr>
            <p:ph type="body" idx="1"/>
          </p:nvPr>
        </p:nvSpPr>
        <p:spPr>
          <a:xfrm>
            <a:off x="198500" y="1246825"/>
            <a:ext cx="51426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USTOM">
    <p:spTree>
      <p:nvGrpSpPr>
        <p:cNvPr id="1" name="Shape 34"/>
        <p:cNvGrpSpPr/>
        <p:nvPr/>
      </p:nvGrpSpPr>
      <p:grpSpPr>
        <a:xfrm>
          <a:off x="0" y="0"/>
          <a:ext cx="0" cy="0"/>
          <a:chOff x="0" y="0"/>
          <a:chExt cx="0" cy="0"/>
        </a:xfrm>
      </p:grpSpPr>
      <p:sp>
        <p:nvSpPr>
          <p:cNvPr id="35" name="Google Shape;35;p8"/>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6" name="Google Shape;36;p8"/>
          <p:cNvSpPr txBox="1">
            <a:spLocks noGrp="1"/>
          </p:cNvSpPr>
          <p:nvPr>
            <p:ph type="body" idx="1"/>
          </p:nvPr>
        </p:nvSpPr>
        <p:spPr>
          <a:xfrm>
            <a:off x="512100" y="4520775"/>
            <a:ext cx="8119800" cy="572700"/>
          </a:xfrm>
          <a:prstGeom prst="rect">
            <a:avLst/>
          </a:prstGeom>
        </p:spPr>
        <p:txBody>
          <a:bodyPr spcFirstLastPara="1" wrap="square" lIns="91425" tIns="91425" rIns="91425" bIns="91425" anchor="t" anchorCtr="0">
            <a:normAutofit/>
          </a:bodyPr>
          <a:lstStyle>
            <a:lvl1pPr marL="457200" lvl="0" indent="-317500" algn="ctr" rtl="0">
              <a:spcBef>
                <a:spcPts val="0"/>
              </a:spcBef>
              <a:spcAft>
                <a:spcPts val="0"/>
              </a:spcAft>
              <a:buSzPts val="1400"/>
              <a:buChar char="●"/>
              <a:defRPr sz="1400"/>
            </a:lvl1pPr>
            <a:lvl2pPr marL="914400" lvl="1" indent="-317500" algn="ctr" rtl="0">
              <a:spcBef>
                <a:spcPts val="0"/>
              </a:spcBef>
              <a:spcAft>
                <a:spcPts val="0"/>
              </a:spcAft>
              <a:buSzPts val="1400"/>
              <a:buChar char="○"/>
              <a:defRPr/>
            </a:lvl2pPr>
            <a:lvl3pPr marL="1371600" lvl="2" indent="-317500" algn="ctr" rtl="0">
              <a:spcBef>
                <a:spcPts val="0"/>
              </a:spcBef>
              <a:spcAft>
                <a:spcPts val="0"/>
              </a:spcAft>
              <a:buSzPts val="1400"/>
              <a:buChar char="■"/>
              <a:defRPr/>
            </a:lvl3pPr>
            <a:lvl4pPr marL="1828800" lvl="3" indent="-317500" algn="ctr" rtl="0">
              <a:spcBef>
                <a:spcPts val="0"/>
              </a:spcBef>
              <a:spcAft>
                <a:spcPts val="0"/>
              </a:spcAft>
              <a:buSzPts val="1400"/>
              <a:buChar char="●"/>
              <a:defRPr/>
            </a:lvl4pPr>
            <a:lvl5pPr marL="2286000" lvl="4" indent="-317500" algn="ctr" rtl="0">
              <a:spcBef>
                <a:spcPts val="0"/>
              </a:spcBef>
              <a:spcAft>
                <a:spcPts val="0"/>
              </a:spcAft>
              <a:buSzPts val="1400"/>
              <a:buChar char="○"/>
              <a:defRPr/>
            </a:lvl5pPr>
            <a:lvl6pPr marL="2743200" lvl="5" indent="-317500" algn="ctr" rtl="0">
              <a:spcBef>
                <a:spcPts val="0"/>
              </a:spcBef>
              <a:spcAft>
                <a:spcPts val="0"/>
              </a:spcAft>
              <a:buSzPts val="1400"/>
              <a:buChar char="■"/>
              <a:defRPr/>
            </a:lvl6pPr>
            <a:lvl7pPr marL="3200400" lvl="6" indent="-317500" algn="ctr" rtl="0">
              <a:spcBef>
                <a:spcPts val="0"/>
              </a:spcBef>
              <a:spcAft>
                <a:spcPts val="0"/>
              </a:spcAft>
              <a:buSzPts val="1400"/>
              <a:buChar char="●"/>
              <a:defRPr/>
            </a:lvl7pPr>
            <a:lvl8pPr marL="3657600" lvl="7" indent="-317500" algn="ctr" rtl="0">
              <a:spcBef>
                <a:spcPts val="0"/>
              </a:spcBef>
              <a:spcAft>
                <a:spcPts val="0"/>
              </a:spcAft>
              <a:buSzPts val="1400"/>
              <a:buChar char="○"/>
              <a:defRPr/>
            </a:lvl8pPr>
            <a:lvl9pPr marL="4114800" lvl="8" indent="-317500" algn="ctr" rtl="0">
              <a:spcBef>
                <a:spcPts val="0"/>
              </a:spcBef>
              <a:spcAft>
                <a:spcPts val="0"/>
              </a:spcAft>
              <a:buSzPts val="1400"/>
              <a:buChar char="■"/>
              <a:defRPr/>
            </a:lvl9pPr>
          </a:lstStyle>
          <a:p>
            <a:endParaRPr/>
          </a:p>
        </p:txBody>
      </p:sp>
      <p:sp>
        <p:nvSpPr>
          <p:cNvPr id="37" name="Google Shape;37;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header - Optional">
  <p:cSld name="SECTION_HEADER_1">
    <p:bg>
      <p:bgPr>
        <a:solidFill>
          <a:srgbClr val="A4C2F4"/>
        </a:solidFill>
        <a:effectLst/>
      </p:bgPr>
    </p:bg>
    <p:spTree>
      <p:nvGrpSpPr>
        <p:cNvPr id="1" name="Shape 38"/>
        <p:cNvGrpSpPr/>
        <p:nvPr/>
      </p:nvGrpSpPr>
      <p:grpSpPr>
        <a:xfrm>
          <a:off x="0" y="0"/>
          <a:ext cx="0" cy="0"/>
          <a:chOff x="0" y="0"/>
          <a:chExt cx="0" cy="0"/>
        </a:xfrm>
      </p:grpSpPr>
      <p:sp>
        <p:nvSpPr>
          <p:cNvPr id="39" name="Google Shape;39;p9"/>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body - Optional">
  <p:cSld name="TITLE_AND_BODY_1">
    <p:bg>
      <p:bgPr>
        <a:solidFill>
          <a:srgbClr val="A4C2F4"/>
        </a:solidFill>
        <a:effectLst/>
      </p:bgPr>
    </p:bg>
    <p:spTree>
      <p:nvGrpSpPr>
        <p:cNvPr id="1" name="Shape 41"/>
        <p:cNvGrpSpPr/>
        <p:nvPr/>
      </p:nvGrpSpPr>
      <p:grpSpPr>
        <a:xfrm>
          <a:off x="0" y="0"/>
          <a:ext cx="0" cy="0"/>
          <a:chOff x="0" y="0"/>
          <a:chExt cx="0" cy="0"/>
        </a:xfrm>
      </p:grpSpPr>
      <p:sp>
        <p:nvSpPr>
          <p:cNvPr id="42" name="Google Shape;42;p1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44" name="Google Shape;44;p10"/>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02700" y="270875"/>
            <a:ext cx="8520600" cy="572700"/>
          </a:xfrm>
          <a:prstGeom prst="rect">
            <a:avLst/>
          </a:prstGeom>
          <a:noFill/>
          <a:ln>
            <a:noFill/>
          </a:ln>
        </p:spPr>
        <p:txBody>
          <a:bodyPr spcFirstLastPara="1" wrap="square" lIns="91425" tIns="91425" rIns="91425" bIns="91425" anchor="t" anchorCtr="0">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198500" y="1246825"/>
            <a:ext cx="8520600" cy="3416400"/>
          </a:xfrm>
          <a:prstGeom prst="rect">
            <a:avLst/>
          </a:prstGeom>
          <a:noFill/>
          <a:ln>
            <a:noFill/>
          </a:ln>
        </p:spPr>
        <p:txBody>
          <a:bodyPr spcFirstLastPara="1" wrap="square" lIns="91425" tIns="91425" rIns="91425" bIns="91425" anchor="t" anchorCtr="0">
            <a:normAutofit/>
          </a:bodyPr>
          <a:lstStyle>
            <a:lvl1pPr marL="457200" lvl="0" indent="-342900" rtl="0">
              <a:lnSpc>
                <a:spcPct val="115000"/>
              </a:lnSpc>
              <a:spcBef>
                <a:spcPts val="0"/>
              </a:spcBef>
              <a:spcAft>
                <a:spcPts val="0"/>
              </a:spcAft>
              <a:buClr>
                <a:schemeClr val="dk1"/>
              </a:buClr>
              <a:buSzPts val="1800"/>
              <a:buChar char="●"/>
              <a:defRPr sz="1800">
                <a:solidFill>
                  <a:schemeClr val="dk1"/>
                </a:solidFill>
              </a:defRPr>
            </a:lvl1pPr>
            <a:lvl2pPr marL="914400" lvl="1" indent="-317500" rtl="0">
              <a:lnSpc>
                <a:spcPct val="115000"/>
              </a:lnSpc>
              <a:spcBef>
                <a:spcPts val="0"/>
              </a:spcBef>
              <a:spcAft>
                <a:spcPts val="0"/>
              </a:spcAft>
              <a:buClr>
                <a:schemeClr val="dk1"/>
              </a:buClr>
              <a:buSzPts val="1400"/>
              <a:buChar char="○"/>
              <a:defRPr>
                <a:solidFill>
                  <a:schemeClr val="dk1"/>
                </a:solidFill>
              </a:defRPr>
            </a:lvl2pPr>
            <a:lvl3pPr marL="1371600" lvl="2" indent="-317500" rtl="0">
              <a:lnSpc>
                <a:spcPct val="115000"/>
              </a:lnSpc>
              <a:spcBef>
                <a:spcPts val="0"/>
              </a:spcBef>
              <a:spcAft>
                <a:spcPts val="0"/>
              </a:spcAft>
              <a:buClr>
                <a:schemeClr val="dk1"/>
              </a:buClr>
              <a:buSzPts val="1400"/>
              <a:buChar char="■"/>
              <a:defRPr>
                <a:solidFill>
                  <a:schemeClr val="dk1"/>
                </a:solidFill>
              </a:defRPr>
            </a:lvl3pPr>
            <a:lvl4pPr marL="1828800" lvl="3" indent="-317500" rtl="0">
              <a:lnSpc>
                <a:spcPct val="115000"/>
              </a:lnSpc>
              <a:spcBef>
                <a:spcPts val="0"/>
              </a:spcBef>
              <a:spcAft>
                <a:spcPts val="0"/>
              </a:spcAft>
              <a:buClr>
                <a:schemeClr val="dk1"/>
              </a:buClr>
              <a:buSzPts val="1400"/>
              <a:buChar char="●"/>
              <a:defRPr>
                <a:solidFill>
                  <a:schemeClr val="dk1"/>
                </a:solidFill>
              </a:defRPr>
            </a:lvl4pPr>
            <a:lvl5pPr marL="2286000" lvl="4" indent="-317500" rtl="0">
              <a:lnSpc>
                <a:spcPct val="115000"/>
              </a:lnSpc>
              <a:spcBef>
                <a:spcPts val="0"/>
              </a:spcBef>
              <a:spcAft>
                <a:spcPts val="0"/>
              </a:spcAft>
              <a:buClr>
                <a:schemeClr val="dk1"/>
              </a:buClr>
              <a:buSzPts val="1400"/>
              <a:buChar char="○"/>
              <a:defRPr>
                <a:solidFill>
                  <a:schemeClr val="dk1"/>
                </a:solidFill>
              </a:defRPr>
            </a:lvl5pPr>
            <a:lvl6pPr marL="2743200" lvl="5" indent="-317500" rtl="0">
              <a:lnSpc>
                <a:spcPct val="115000"/>
              </a:lnSpc>
              <a:spcBef>
                <a:spcPts val="0"/>
              </a:spcBef>
              <a:spcAft>
                <a:spcPts val="0"/>
              </a:spcAft>
              <a:buClr>
                <a:schemeClr val="dk1"/>
              </a:buClr>
              <a:buSzPts val="1400"/>
              <a:buChar char="■"/>
              <a:defRPr>
                <a:solidFill>
                  <a:schemeClr val="dk1"/>
                </a:solidFill>
              </a:defRPr>
            </a:lvl6pPr>
            <a:lvl7pPr marL="3200400" lvl="6" indent="-317500" rtl="0">
              <a:lnSpc>
                <a:spcPct val="115000"/>
              </a:lnSpc>
              <a:spcBef>
                <a:spcPts val="0"/>
              </a:spcBef>
              <a:spcAft>
                <a:spcPts val="0"/>
              </a:spcAft>
              <a:buClr>
                <a:schemeClr val="dk1"/>
              </a:buClr>
              <a:buSzPts val="1400"/>
              <a:buChar char="●"/>
              <a:defRPr>
                <a:solidFill>
                  <a:schemeClr val="dk1"/>
                </a:solidFill>
              </a:defRPr>
            </a:lvl7pPr>
            <a:lvl8pPr marL="3657600" lvl="7" indent="-317500" rtl="0">
              <a:lnSpc>
                <a:spcPct val="115000"/>
              </a:lnSpc>
              <a:spcBef>
                <a:spcPts val="0"/>
              </a:spcBef>
              <a:spcAft>
                <a:spcPts val="0"/>
              </a:spcAft>
              <a:buClr>
                <a:schemeClr val="dk1"/>
              </a:buClr>
              <a:buSzPts val="1400"/>
              <a:buChar char="○"/>
              <a:defRPr>
                <a:solidFill>
                  <a:schemeClr val="dk1"/>
                </a:solidFill>
              </a:defRPr>
            </a:lvl8pPr>
            <a:lvl9pPr marL="4114800" lvl="8" indent="-317500" rtl="0">
              <a:lnSpc>
                <a:spcPct val="115000"/>
              </a:lnSpc>
              <a:spcBef>
                <a:spcPts val="0"/>
              </a:spcBef>
              <a:spcAft>
                <a:spcPts val="0"/>
              </a:spcAft>
              <a:buClr>
                <a:schemeClr val="dk1"/>
              </a:buClr>
              <a:buSzPts val="1400"/>
              <a:buChar char="■"/>
              <a:defRPr>
                <a:solidFill>
                  <a:schemeClr val="dk1"/>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r>
              <a:rPr lang="en"/>
              <a:t>#</a:t>
            </a:r>
            <a:endParaRPr/>
          </a:p>
        </p:txBody>
      </p:sp>
      <p:sp>
        <p:nvSpPr>
          <p:cNvPr id="10" name="Google Shape;10;p1"/>
          <p:cNvSpPr/>
          <p:nvPr/>
        </p:nvSpPr>
        <p:spPr>
          <a:xfrm>
            <a:off x="7628700" y="1017725"/>
            <a:ext cx="1515300" cy="111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600" b="1">
                <a:solidFill>
                  <a:srgbClr val="FFFFFF"/>
                </a:solidFill>
              </a:rPr>
              <a:t>Fall 2022</a:t>
            </a:r>
            <a:endParaRPr sz="600" b="1">
              <a:solidFill>
                <a:srgbClr val="FFFFFF"/>
              </a:solidFill>
            </a:endParaRPr>
          </a:p>
        </p:txBody>
      </p:sp>
      <p:sp>
        <p:nvSpPr>
          <p:cNvPr id="2" name="Google Shape;9;p1">
            <a:extLst>
              <a:ext uri="{FF2B5EF4-FFF2-40B4-BE49-F238E27FC236}">
                <a16:creationId xmlns:a16="http://schemas.microsoft.com/office/drawing/2014/main" id="{C552B2CF-2FD4-F444-C0D3-BC0058A521EE}"/>
              </a:ext>
            </a:extLst>
          </p:cNvPr>
          <p:cNvSpPr/>
          <p:nvPr userDrawn="1"/>
        </p:nvSpPr>
        <p:spPr>
          <a:xfrm>
            <a:off x="0" y="879679"/>
            <a:ext cx="9144000" cy="276092"/>
          </a:xfrm>
          <a:prstGeom prst="rect">
            <a:avLst/>
          </a:prstGeom>
          <a:solidFill>
            <a:srgbClr val="00B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b="1" dirty="0">
                <a:solidFill>
                  <a:schemeClr val="lt1"/>
                </a:solidFill>
              </a:rPr>
              <a:t>ITIS 6200 / 8200</a:t>
            </a:r>
            <a:endParaRPr sz="1200" b="1" dirty="0">
              <a:solidFill>
                <a:schemeClr val="lt1"/>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9.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9.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9.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9.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9.xml"/></Relationships>
</file>

<file path=ppt/slides/_rels/slide47.xml.rels><?xml version="1.0" encoding="UTF-8" standalone="yes"?>
<Relationships xmlns="http://schemas.openxmlformats.org/package/2006/relationships"><Relationship Id="rId3" Type="http://schemas.openxmlformats.org/officeDocument/2006/relationships/hyperlink" Target="https://eprint.iacr.org/2022/208" TargetMode="External"/><Relationship Id="rId2" Type="http://schemas.openxmlformats.org/officeDocument/2006/relationships/notesSlide" Target="../notesSlides/notesSlide47.xml"/><Relationship Id="rId1" Type="http://schemas.openxmlformats.org/officeDocument/2006/relationships/slideLayout" Target="../slideLayouts/slideLayout9.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3" Type="http://schemas.openxmlformats.org/officeDocument/2006/relationships/hyperlink" Target="https://arstechnica.com/information-technology/2019/08/company-accused-of-crypto-snake-oil-sues-black-hat-anonymous-detractors/" TargetMode="External"/><Relationship Id="rId2" Type="http://schemas.openxmlformats.org/officeDocument/2006/relationships/notesSlide" Target="../notesSlides/notesSlide52.xml"/><Relationship Id="rId1" Type="http://schemas.openxmlformats.org/officeDocument/2006/relationships/slideLayout" Target="../slideLayouts/slideLayout13.xml"/><Relationship Id="rId4" Type="http://schemas.openxmlformats.org/officeDocument/2006/relationships/image" Target="../media/image5.png"/></Relationships>
</file>

<file path=ppt/slides/_rels/slide53.xml.rels><?xml version="1.0" encoding="UTF-8" standalone="yes"?>
<Relationships xmlns="http://schemas.openxmlformats.org/package/2006/relationships"><Relationship Id="rId3" Type="http://schemas.openxmlformats.org/officeDocument/2006/relationships/hyperlink" Target="https://arstechnica.com/information-technology/2019/08/company-accused-of-crypto-snake-oil-sues-black-hat-anonymous-detractors/" TargetMode="External"/><Relationship Id="rId2" Type="http://schemas.openxmlformats.org/officeDocument/2006/relationships/notesSlide" Target="../notesSlides/notesSlide53.xml"/><Relationship Id="rId1" Type="http://schemas.openxmlformats.org/officeDocument/2006/relationships/slideLayout" Target="../slideLayouts/slideLayout13.xml"/><Relationship Id="rId4" Type="http://schemas.openxmlformats.org/officeDocument/2006/relationships/image" Target="../media/image5.png"/></Relationships>
</file>

<file path=ppt/slides/_rels/slide54.xml.rels><?xml version="1.0" encoding="UTF-8" standalone="yes"?>
<Relationships xmlns="http://schemas.openxmlformats.org/package/2006/relationships"><Relationship Id="rId3" Type="http://schemas.openxmlformats.org/officeDocument/2006/relationships/hyperlink" Target="https://arstechnica.com/information-technology/2019/08/snake-oil-or-genius-crown-sterling-tells-its-side-of-black-hat-controversy/" TargetMode="External"/><Relationship Id="rId2" Type="http://schemas.openxmlformats.org/officeDocument/2006/relationships/notesSlide" Target="../notesSlides/notesSlide54.xml"/><Relationship Id="rId1" Type="http://schemas.openxmlformats.org/officeDocument/2006/relationships/slideLayout" Target="../slideLayouts/slideLayout13.xml"/><Relationship Id="rId4" Type="http://schemas.openxmlformats.org/officeDocument/2006/relationships/image" Target="../media/image5.png"/></Relationships>
</file>

<file path=ppt/slides/_rels/slide55.xml.rels><?xml version="1.0" encoding="UTF-8" standalone="yes"?>
<Relationships xmlns="http://schemas.openxmlformats.org/package/2006/relationships"><Relationship Id="rId3" Type="http://schemas.openxmlformats.org/officeDocument/2006/relationships/hyperlink" Target="https://arstechnica.com/information-technology/2019/09/medicine-show-crown-sterling-demos-256-bit-rsa-key-cracking-at-private-event/" TargetMode="External"/><Relationship Id="rId2" Type="http://schemas.openxmlformats.org/officeDocument/2006/relationships/notesSlide" Target="../notesSlides/notesSlide55.xml"/><Relationship Id="rId1" Type="http://schemas.openxmlformats.org/officeDocument/2006/relationships/slideLayout" Target="../slideLayouts/slideLayout13.xml"/><Relationship Id="rId4" Type="http://schemas.openxmlformats.org/officeDocument/2006/relationships/image" Target="../media/image5.png"/></Relationships>
</file>

<file path=ppt/slides/_rels/slide56.xml.rels><?xml version="1.0" encoding="UTF-8" standalone="yes"?>
<Relationships xmlns="http://schemas.openxmlformats.org/package/2006/relationships"><Relationship Id="rId3" Type="http://schemas.openxmlformats.org/officeDocument/2006/relationships/hyperlink" Target="https://arstechnica.com/information-technology/2019/09/medicine-show-crown-sterling-demos-256-bit-rsa-key-cracking-at-private-event/" TargetMode="External"/><Relationship Id="rId2" Type="http://schemas.openxmlformats.org/officeDocument/2006/relationships/notesSlide" Target="../notesSlides/notesSlide56.xml"/><Relationship Id="rId1" Type="http://schemas.openxmlformats.org/officeDocument/2006/relationships/slideLayout" Target="../slideLayouts/slideLayout11.xml"/><Relationship Id="rId4" Type="http://schemas.openxmlformats.org/officeDocument/2006/relationships/image" Target="../media/image5.png"/></Relationships>
</file>

<file path=ppt/slides/_rels/slide57.xml.rels><?xml version="1.0" encoding="UTF-8" standalone="yes"?>
<Relationships xmlns="http://schemas.openxmlformats.org/package/2006/relationships"><Relationship Id="rId3" Type="http://schemas.openxmlformats.org/officeDocument/2006/relationships/hyperlink" Target="https://twitter.com/ncweaver/status/1175518694534860800" TargetMode="External"/><Relationship Id="rId2" Type="http://schemas.openxmlformats.org/officeDocument/2006/relationships/notesSlide" Target="../notesSlides/notesSlide57.xml"/><Relationship Id="rId1" Type="http://schemas.openxmlformats.org/officeDocument/2006/relationships/slideLayout" Target="../slideLayouts/slideLayout11.xml"/><Relationship Id="rId5" Type="http://schemas.openxmlformats.org/officeDocument/2006/relationships/image" Target="../media/image7.png"/><Relationship Id="rId4" Type="http://schemas.openxmlformats.org/officeDocument/2006/relationships/image" Target="../media/image6.png"/></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2.jp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5"/>
          <p:cNvSpPr txBox="1"/>
          <p:nvPr/>
        </p:nvSpPr>
        <p:spPr>
          <a:xfrm>
            <a:off x="311700" y="1429000"/>
            <a:ext cx="8520600" cy="1410900"/>
          </a:xfrm>
          <a:prstGeom prst="rect">
            <a:avLst/>
          </a:prstGeom>
          <a:noFill/>
          <a:ln>
            <a:noFill/>
          </a:ln>
        </p:spPr>
        <p:txBody>
          <a:bodyPr spcFirstLastPara="1" wrap="square" lIns="91425" tIns="91425" rIns="91425" bIns="91425" anchor="b" anchorCtr="0">
            <a:normAutofit/>
          </a:bodyPr>
          <a:lstStyle/>
          <a:p>
            <a:pPr marL="0" lvl="0" indent="0" algn="ctr" rtl="0">
              <a:spcBef>
                <a:spcPts val="0"/>
              </a:spcBef>
              <a:spcAft>
                <a:spcPts val="0"/>
              </a:spcAft>
              <a:buNone/>
            </a:pPr>
            <a:r>
              <a:rPr lang="en" sz="3400"/>
              <a:t>Certificates, Password Hashing,</a:t>
            </a:r>
            <a:br>
              <a:rPr lang="en" sz="3400"/>
            </a:br>
            <a:r>
              <a:rPr lang="en" sz="3400"/>
              <a:t>and Case Studies</a:t>
            </a:r>
            <a:endParaRPr sz="3400">
              <a:solidFill>
                <a:srgbClr val="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Certificates</a:t>
            </a:r>
            <a:endParaRPr/>
          </a:p>
        </p:txBody>
      </p:sp>
      <p:sp>
        <p:nvSpPr>
          <p:cNvPr id="138" name="Google Shape;138;p24"/>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b="1"/>
              <a:t>Certificate</a:t>
            </a:r>
            <a:r>
              <a:rPr lang="en"/>
              <a:t>: A signed endorsement of someone’s public key</a:t>
            </a:r>
            <a:endParaRPr/>
          </a:p>
          <a:p>
            <a:pPr marL="914400" lvl="1" indent="-317500" algn="l" rtl="0">
              <a:spcBef>
                <a:spcPts val="0"/>
              </a:spcBef>
              <a:spcAft>
                <a:spcPts val="0"/>
              </a:spcAft>
              <a:buSzPts val="1400"/>
              <a:buChar char="○"/>
            </a:pPr>
            <a:r>
              <a:rPr lang="en"/>
              <a:t>A certificate contains at least two things: The </a:t>
            </a:r>
            <a:r>
              <a:rPr lang="en" b="1"/>
              <a:t>identity</a:t>
            </a:r>
            <a:r>
              <a:rPr lang="en"/>
              <a:t> of the person, and the </a:t>
            </a:r>
            <a:r>
              <a:rPr lang="en" b="1"/>
              <a:t>key</a:t>
            </a:r>
            <a:endParaRPr/>
          </a:p>
          <a:p>
            <a:pPr marL="457200" lvl="0" indent="-342900" algn="l" rtl="0">
              <a:spcBef>
                <a:spcPts val="0"/>
              </a:spcBef>
              <a:spcAft>
                <a:spcPts val="0"/>
              </a:spcAft>
              <a:buSzPts val="1800"/>
              <a:buChar char="●"/>
            </a:pPr>
            <a:r>
              <a:rPr lang="en"/>
              <a:t>Abbreviated notation</a:t>
            </a:r>
            <a:endParaRPr/>
          </a:p>
          <a:p>
            <a:pPr marL="914400" lvl="1" indent="-317500" algn="l" rtl="0">
              <a:spcBef>
                <a:spcPts val="0"/>
              </a:spcBef>
              <a:spcAft>
                <a:spcPts val="0"/>
              </a:spcAft>
              <a:buSzPts val="1400"/>
              <a:buChar char="○"/>
            </a:pPr>
            <a:r>
              <a:rPr lang="en"/>
              <a:t>Encryption under a public key </a:t>
            </a:r>
            <a:r>
              <a:rPr lang="en" i="1"/>
              <a:t>PK</a:t>
            </a:r>
            <a:r>
              <a:rPr lang="en"/>
              <a:t>: {“Message”}</a:t>
            </a:r>
            <a:r>
              <a:rPr lang="en" sz="1000" i="1"/>
              <a:t>PK</a:t>
            </a:r>
            <a:endParaRPr sz="1500"/>
          </a:p>
          <a:p>
            <a:pPr marL="914400" lvl="1" indent="-317500" algn="l" rtl="0">
              <a:spcBef>
                <a:spcPts val="0"/>
              </a:spcBef>
              <a:spcAft>
                <a:spcPts val="0"/>
              </a:spcAft>
              <a:buSzPts val="1400"/>
              <a:buChar char="○"/>
            </a:pPr>
            <a:r>
              <a:rPr lang="en"/>
              <a:t>Signing with a private key </a:t>
            </a:r>
            <a:r>
              <a:rPr lang="en" i="1"/>
              <a:t>SK</a:t>
            </a:r>
            <a:r>
              <a:rPr lang="en"/>
              <a:t>: {“Message”}</a:t>
            </a:r>
            <a:r>
              <a:rPr lang="en" sz="1000" i="1"/>
              <a:t>SK</a:t>
            </a:r>
            <a:r>
              <a:rPr lang="en" sz="1000" baseline="30000"/>
              <a:t>-1</a:t>
            </a:r>
            <a:endParaRPr sz="1500"/>
          </a:p>
          <a:p>
            <a:pPr marL="1371600" lvl="2" indent="-317500" algn="l" rtl="0">
              <a:spcBef>
                <a:spcPts val="0"/>
              </a:spcBef>
              <a:spcAft>
                <a:spcPts val="0"/>
              </a:spcAft>
              <a:buSzPts val="1400"/>
              <a:buChar char="■"/>
            </a:pPr>
            <a:r>
              <a:rPr lang="en"/>
              <a:t>Recall: A signed message must contain the message along with the signature; you can’t send the signature by itself!</a:t>
            </a:r>
            <a:endParaRPr/>
          </a:p>
          <a:p>
            <a:pPr marL="457200" lvl="0" indent="-342900" algn="l" rtl="0">
              <a:spcBef>
                <a:spcPts val="0"/>
              </a:spcBef>
              <a:spcAft>
                <a:spcPts val="0"/>
              </a:spcAft>
              <a:buSzPts val="1800"/>
              <a:buChar char="●"/>
            </a:pPr>
            <a:r>
              <a:rPr lang="en"/>
              <a:t>Scenario: Alice wants Bob’s public key. Alice trusts EvanBot (</a:t>
            </a:r>
            <a:r>
              <a:rPr lang="en" i="1"/>
              <a:t>PK</a:t>
            </a:r>
            <a:r>
              <a:rPr lang="en" sz="1200" i="1"/>
              <a:t>E</a:t>
            </a:r>
            <a:r>
              <a:rPr lang="en"/>
              <a:t>, </a:t>
            </a:r>
            <a:r>
              <a:rPr lang="en" i="1"/>
              <a:t>SK</a:t>
            </a:r>
            <a:r>
              <a:rPr lang="en" sz="1200" i="1"/>
              <a:t>E</a:t>
            </a:r>
            <a:r>
              <a:rPr lang="en"/>
              <a:t>)</a:t>
            </a:r>
            <a:endParaRPr/>
          </a:p>
          <a:p>
            <a:pPr marL="914400" lvl="1" indent="-317500" algn="l" rtl="0">
              <a:spcBef>
                <a:spcPts val="0"/>
              </a:spcBef>
              <a:spcAft>
                <a:spcPts val="0"/>
              </a:spcAft>
              <a:buSzPts val="1400"/>
              <a:buChar char="○"/>
            </a:pPr>
            <a:r>
              <a:rPr lang="en"/>
              <a:t>EvanBot is our trust anchor</a:t>
            </a:r>
            <a:endParaRPr/>
          </a:p>
          <a:p>
            <a:pPr marL="914400" lvl="1" indent="-317500" algn="l" rtl="0">
              <a:spcBef>
                <a:spcPts val="0"/>
              </a:spcBef>
              <a:spcAft>
                <a:spcPts val="0"/>
              </a:spcAft>
              <a:buSzPts val="1400"/>
              <a:buChar char="○"/>
            </a:pPr>
            <a:r>
              <a:rPr lang="en"/>
              <a:t>If we trust </a:t>
            </a:r>
            <a:r>
              <a:rPr lang="en" i="1"/>
              <a:t>PK</a:t>
            </a:r>
            <a:r>
              <a:rPr lang="en" sz="900" i="1"/>
              <a:t>E</a:t>
            </a:r>
            <a:r>
              <a:rPr lang="en"/>
              <a:t>, a certificate we would trust is {“Bob’s public key is </a:t>
            </a:r>
            <a:r>
              <a:rPr lang="en" i="1"/>
              <a:t>PK</a:t>
            </a:r>
            <a:r>
              <a:rPr lang="en" sz="900" i="1"/>
              <a:t>B</a:t>
            </a:r>
            <a:r>
              <a:rPr lang="en"/>
              <a:t>”}</a:t>
            </a:r>
            <a:r>
              <a:rPr lang="en" sz="1000" i="1"/>
              <a:t>SK</a:t>
            </a:r>
            <a:r>
              <a:rPr lang="en" sz="700" i="1"/>
              <a:t>E</a:t>
            </a:r>
            <a:r>
              <a:rPr lang="en" sz="1000" baseline="30000"/>
              <a:t>-1</a:t>
            </a:r>
            <a:endParaRPr sz="1000" baseline="300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5"/>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Attempt #1: The Trusted Directory</a:t>
            </a:r>
            <a:endParaRPr/>
          </a:p>
        </p:txBody>
      </p:sp>
      <p:sp>
        <p:nvSpPr>
          <p:cNvPr id="144" name="Google Shape;144;p25"/>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Idea: Make a central, trusted directory (TD) from where you can fetch anybody’s public key</a:t>
            </a:r>
            <a:endParaRPr/>
          </a:p>
          <a:p>
            <a:pPr marL="914400" lvl="1" indent="-317500" algn="l" rtl="0">
              <a:spcBef>
                <a:spcPts val="0"/>
              </a:spcBef>
              <a:spcAft>
                <a:spcPts val="0"/>
              </a:spcAft>
              <a:buSzPts val="1400"/>
              <a:buChar char="○"/>
            </a:pPr>
            <a:r>
              <a:rPr lang="en"/>
              <a:t>The TD has a public/private keypair </a:t>
            </a:r>
            <a:r>
              <a:rPr lang="en" i="1"/>
              <a:t>PK</a:t>
            </a:r>
            <a:r>
              <a:rPr lang="en" sz="900"/>
              <a:t>TD</a:t>
            </a:r>
            <a:r>
              <a:rPr lang="en"/>
              <a:t>, </a:t>
            </a:r>
            <a:r>
              <a:rPr lang="en" i="1"/>
              <a:t>SK</a:t>
            </a:r>
            <a:r>
              <a:rPr lang="en" sz="900"/>
              <a:t>TD</a:t>
            </a:r>
            <a:endParaRPr sz="900"/>
          </a:p>
          <a:p>
            <a:pPr marL="914400" lvl="1" indent="-317500" algn="l" rtl="0">
              <a:spcBef>
                <a:spcPts val="0"/>
              </a:spcBef>
              <a:spcAft>
                <a:spcPts val="0"/>
              </a:spcAft>
              <a:buSzPts val="1400"/>
              <a:buChar char="○"/>
            </a:pPr>
            <a:r>
              <a:rPr lang="en"/>
              <a:t>The directory publishes </a:t>
            </a:r>
            <a:r>
              <a:rPr lang="en" i="1"/>
              <a:t>PK</a:t>
            </a:r>
            <a:r>
              <a:rPr lang="en" sz="900"/>
              <a:t>TD</a:t>
            </a:r>
            <a:r>
              <a:rPr lang="en"/>
              <a:t> so that everyone knows it (baked into computers, phones, OS, etc.)</a:t>
            </a:r>
            <a:endParaRPr/>
          </a:p>
          <a:p>
            <a:pPr marL="914400" lvl="1" indent="-317500" algn="l" rtl="0">
              <a:spcBef>
                <a:spcPts val="0"/>
              </a:spcBef>
              <a:spcAft>
                <a:spcPts val="0"/>
              </a:spcAft>
              <a:buSzPts val="1400"/>
              <a:buChar char="○"/>
            </a:pPr>
            <a:r>
              <a:rPr lang="en"/>
              <a:t>When you request Bob’s public key, the directory sends a certificate for Bob’s public key</a:t>
            </a:r>
            <a:endParaRPr/>
          </a:p>
          <a:p>
            <a:pPr marL="1371600" lvl="2" indent="-317500" algn="l" rtl="0">
              <a:spcBef>
                <a:spcPts val="0"/>
              </a:spcBef>
              <a:spcAft>
                <a:spcPts val="0"/>
              </a:spcAft>
              <a:buSzPts val="1400"/>
              <a:buChar char="■"/>
            </a:pPr>
            <a:r>
              <a:rPr lang="en"/>
              <a:t>{“Bob’s public key is </a:t>
            </a:r>
            <a:r>
              <a:rPr lang="en" i="1"/>
              <a:t>PK</a:t>
            </a:r>
            <a:r>
              <a:rPr lang="en" sz="900" i="1"/>
              <a:t>B</a:t>
            </a:r>
            <a:r>
              <a:rPr lang="en"/>
              <a:t>”}</a:t>
            </a:r>
            <a:r>
              <a:rPr lang="en" sz="900" i="1"/>
              <a:t>SK</a:t>
            </a:r>
            <a:r>
              <a:rPr lang="en" sz="600"/>
              <a:t>TD</a:t>
            </a:r>
            <a:r>
              <a:rPr lang="en" sz="900" baseline="30000"/>
              <a:t>-1</a:t>
            </a:r>
            <a:endParaRPr sz="900" baseline="30000"/>
          </a:p>
          <a:p>
            <a:pPr marL="914400" lvl="1" indent="-317500" algn="l" rtl="0">
              <a:spcBef>
                <a:spcPts val="0"/>
              </a:spcBef>
              <a:spcAft>
                <a:spcPts val="0"/>
              </a:spcAft>
              <a:buSzPts val="1400"/>
              <a:buChar char="○"/>
            </a:pPr>
            <a:r>
              <a:rPr lang="en"/>
              <a:t>If you trust the directory, then now you trust every public key from the directory</a:t>
            </a:r>
            <a:endParaRPr/>
          </a:p>
          <a:p>
            <a:pPr marL="457200" lvl="0" indent="-342900" algn="l" rtl="0">
              <a:spcBef>
                <a:spcPts val="0"/>
              </a:spcBef>
              <a:spcAft>
                <a:spcPts val="0"/>
              </a:spcAft>
              <a:buSzPts val="1800"/>
              <a:buChar char="●"/>
            </a:pPr>
            <a:r>
              <a:rPr lang="en"/>
              <a:t>What do we have to trust?</a:t>
            </a:r>
            <a:endParaRPr/>
          </a:p>
          <a:p>
            <a:pPr marL="914400" lvl="1" indent="-317500" algn="l" rtl="0">
              <a:spcBef>
                <a:spcPts val="0"/>
              </a:spcBef>
              <a:spcAft>
                <a:spcPts val="0"/>
              </a:spcAft>
              <a:buSzPts val="1400"/>
              <a:buChar char="○"/>
            </a:pPr>
            <a:r>
              <a:rPr lang="en"/>
              <a:t>We have received TD’s key correctly</a:t>
            </a:r>
            <a:endParaRPr/>
          </a:p>
          <a:p>
            <a:pPr marL="914400" lvl="1" indent="-317500" algn="l" rtl="0">
              <a:spcBef>
                <a:spcPts val="0"/>
              </a:spcBef>
              <a:spcAft>
                <a:spcPts val="0"/>
              </a:spcAft>
              <a:buSzPts val="1400"/>
              <a:buChar char="○"/>
            </a:pPr>
            <a:r>
              <a:rPr lang="en"/>
              <a:t>TD won’t sign a key without verifying the identity of the owner</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4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4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4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6"/>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Attempt #1: The Trusted Directory</a:t>
            </a:r>
            <a:endParaRPr/>
          </a:p>
        </p:txBody>
      </p:sp>
      <p:sp>
        <p:nvSpPr>
          <p:cNvPr id="150" name="Google Shape;150;p26"/>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Let’s say that Bojan </a:t>
            </a:r>
            <a:r>
              <a:rPr lang="en" dirty="0" err="1"/>
              <a:t>Cukic</a:t>
            </a:r>
            <a:r>
              <a:rPr lang="en" dirty="0"/>
              <a:t> (Dean of CCI) runs the TD</a:t>
            </a:r>
            <a:endParaRPr dirty="0"/>
          </a:p>
          <a:p>
            <a:pPr marL="914400" lvl="1" indent="-317500" algn="l" rtl="0">
              <a:spcBef>
                <a:spcPts val="0"/>
              </a:spcBef>
              <a:spcAft>
                <a:spcPts val="0"/>
              </a:spcAft>
              <a:buSzPts val="1400"/>
              <a:buChar char="○"/>
            </a:pPr>
            <a:r>
              <a:rPr lang="en" dirty="0"/>
              <a:t>We want Jian Xiang’s public key: Ask MD</a:t>
            </a:r>
            <a:endParaRPr dirty="0"/>
          </a:p>
          <a:p>
            <a:pPr marL="914400" lvl="1" indent="-317500" algn="l" rtl="0">
              <a:spcBef>
                <a:spcPts val="0"/>
              </a:spcBef>
              <a:spcAft>
                <a:spcPts val="0"/>
              </a:spcAft>
              <a:buSzPts val="1400"/>
              <a:buChar char="○"/>
            </a:pPr>
            <a:r>
              <a:rPr lang="en" dirty="0"/>
              <a:t>We want David Wagner’s public key: Ask MD</a:t>
            </a:r>
            <a:endParaRPr dirty="0"/>
          </a:p>
          <a:p>
            <a:pPr marL="914400" lvl="1" indent="-317500" algn="l" rtl="0">
              <a:spcBef>
                <a:spcPts val="0"/>
              </a:spcBef>
              <a:spcAft>
                <a:spcPts val="0"/>
              </a:spcAft>
              <a:buSzPts val="1400"/>
              <a:buChar char="○"/>
            </a:pPr>
            <a:r>
              <a:rPr lang="en" dirty="0"/>
              <a:t>We want Raluca Ada Popa’s public key: Ask MD</a:t>
            </a:r>
            <a:endParaRPr dirty="0"/>
          </a:p>
          <a:p>
            <a:pPr marL="914400" lvl="1" indent="-317500" algn="l" rtl="0">
              <a:spcBef>
                <a:spcPts val="0"/>
              </a:spcBef>
              <a:spcAft>
                <a:spcPts val="0"/>
              </a:spcAft>
              <a:buSzPts val="1400"/>
              <a:buChar char="○"/>
            </a:pPr>
            <a:r>
              <a:rPr lang="en" dirty="0"/>
              <a:t>MD has better things to do (like making sure his private key isn’t stolen)!</a:t>
            </a:r>
            <a:endParaRPr dirty="0"/>
          </a:p>
          <a:p>
            <a:pPr marL="457200" lvl="0" indent="-342900" algn="l" rtl="0">
              <a:spcBef>
                <a:spcPts val="0"/>
              </a:spcBef>
              <a:spcAft>
                <a:spcPts val="0"/>
              </a:spcAft>
              <a:buSzPts val="1800"/>
              <a:buChar char="●"/>
            </a:pPr>
            <a:r>
              <a:rPr lang="en" dirty="0"/>
              <a:t>Problems: Scalability</a:t>
            </a:r>
            <a:endParaRPr dirty="0"/>
          </a:p>
          <a:p>
            <a:pPr marL="914400" lvl="1" indent="-317500" algn="l" rtl="0">
              <a:spcBef>
                <a:spcPts val="0"/>
              </a:spcBef>
              <a:spcAft>
                <a:spcPts val="0"/>
              </a:spcAft>
              <a:buSzPts val="1400"/>
              <a:buChar char="○"/>
            </a:pPr>
            <a:r>
              <a:rPr lang="en" dirty="0"/>
              <a:t>One directory won’t have enough compute power to serve the entire world</a:t>
            </a:r>
            <a:endParaRPr dirty="0"/>
          </a:p>
          <a:p>
            <a:pPr marL="457200" lvl="0" indent="-342900" algn="l" rtl="0">
              <a:spcBef>
                <a:spcPts val="0"/>
              </a:spcBef>
              <a:spcAft>
                <a:spcPts val="0"/>
              </a:spcAft>
              <a:buSzPts val="1800"/>
              <a:buChar char="●"/>
            </a:pPr>
            <a:r>
              <a:rPr lang="en" dirty="0"/>
              <a:t>Problem: Single point of failure</a:t>
            </a:r>
            <a:endParaRPr dirty="0"/>
          </a:p>
          <a:p>
            <a:pPr marL="914400" lvl="1" indent="-317500" algn="l" rtl="0">
              <a:spcBef>
                <a:spcPts val="0"/>
              </a:spcBef>
              <a:spcAft>
                <a:spcPts val="0"/>
              </a:spcAft>
              <a:buSzPts val="1400"/>
              <a:buChar char="○"/>
            </a:pPr>
            <a:r>
              <a:rPr lang="en" dirty="0"/>
              <a:t>If the directory fails, </a:t>
            </a:r>
            <a:r>
              <a:rPr lang="en" i="1" dirty="0"/>
              <a:t>cryptography stops working</a:t>
            </a:r>
            <a:endParaRPr i="1" dirty="0"/>
          </a:p>
          <a:p>
            <a:pPr marL="914400" lvl="1" indent="-317500" algn="l" rtl="0">
              <a:spcBef>
                <a:spcPts val="0"/>
              </a:spcBef>
              <a:spcAft>
                <a:spcPts val="0"/>
              </a:spcAft>
              <a:buSzPts val="1400"/>
              <a:buChar char="○"/>
            </a:pPr>
            <a:r>
              <a:rPr lang="en" dirty="0"/>
              <a:t>If the directory is compromised, you can’t trust anyone</a:t>
            </a:r>
            <a:endParaRPr dirty="0"/>
          </a:p>
          <a:p>
            <a:pPr marL="914400" lvl="1" indent="-317500" algn="l" rtl="0">
              <a:spcBef>
                <a:spcPts val="0"/>
              </a:spcBef>
              <a:spcAft>
                <a:spcPts val="0"/>
              </a:spcAft>
              <a:buSzPts val="1400"/>
              <a:buChar char="○"/>
            </a:pPr>
            <a:r>
              <a:rPr lang="en" dirty="0"/>
              <a:t>If the directory is compromised, it is difficult to recover</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50">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50">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50">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50">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50">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50">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50">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7"/>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Certificate Authorities</a:t>
            </a:r>
            <a:endParaRPr/>
          </a:p>
        </p:txBody>
      </p:sp>
      <p:sp>
        <p:nvSpPr>
          <p:cNvPr id="156" name="Google Shape;156;p27"/>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Addressing scalability: Hierarchical trust</a:t>
            </a:r>
            <a:endParaRPr/>
          </a:p>
          <a:p>
            <a:pPr marL="914400" lvl="1" indent="-317500" algn="l" rtl="0">
              <a:spcBef>
                <a:spcPts val="0"/>
              </a:spcBef>
              <a:spcAft>
                <a:spcPts val="0"/>
              </a:spcAft>
              <a:buSzPts val="1400"/>
              <a:buChar char="○"/>
            </a:pPr>
            <a:r>
              <a:rPr lang="en"/>
              <a:t>The roots of trust may </a:t>
            </a:r>
            <a:r>
              <a:rPr lang="en" b="1"/>
              <a:t>delegate</a:t>
            </a:r>
            <a:r>
              <a:rPr lang="en"/>
              <a:t> trust and signing power to other authorities</a:t>
            </a:r>
            <a:endParaRPr/>
          </a:p>
          <a:p>
            <a:pPr marL="1371600" lvl="2" indent="-317500" algn="l" rtl="0">
              <a:spcBef>
                <a:spcPts val="0"/>
              </a:spcBef>
              <a:spcAft>
                <a:spcPts val="0"/>
              </a:spcAft>
              <a:buSzPts val="1400"/>
              <a:buChar char="■"/>
            </a:pPr>
            <a:r>
              <a:rPr lang="en"/>
              <a:t>{“Carol Christ’s public key is </a:t>
            </a:r>
            <a:r>
              <a:rPr lang="en" i="1"/>
              <a:t>PK</a:t>
            </a:r>
            <a:r>
              <a:rPr lang="en" sz="900"/>
              <a:t>CC</a:t>
            </a:r>
            <a:r>
              <a:rPr lang="en"/>
              <a:t>, and I trust her to sign for UCB”}</a:t>
            </a:r>
            <a:r>
              <a:rPr lang="en" sz="900" i="1"/>
              <a:t>SK</a:t>
            </a:r>
            <a:r>
              <a:rPr lang="en" sz="600"/>
              <a:t>MD</a:t>
            </a:r>
            <a:r>
              <a:rPr lang="en" sz="900" baseline="30000"/>
              <a:t>-1</a:t>
            </a:r>
            <a:endParaRPr/>
          </a:p>
          <a:p>
            <a:pPr marL="1371600" lvl="2" indent="-317500" algn="l" rtl="0">
              <a:spcBef>
                <a:spcPts val="0"/>
              </a:spcBef>
              <a:spcAft>
                <a:spcPts val="0"/>
              </a:spcAft>
              <a:buSzPts val="1400"/>
              <a:buChar char="■"/>
            </a:pPr>
            <a:r>
              <a:rPr lang="en"/>
              <a:t>{“Dave Wagner’s public key is </a:t>
            </a:r>
            <a:r>
              <a:rPr lang="en" i="1"/>
              <a:t>PK</a:t>
            </a:r>
            <a:r>
              <a:rPr lang="en" sz="900"/>
              <a:t>DW</a:t>
            </a:r>
            <a:r>
              <a:rPr lang="en"/>
              <a:t>, and I trust him to sign for the CS department”}</a:t>
            </a:r>
            <a:r>
              <a:rPr lang="en" sz="900" i="1"/>
              <a:t>SK</a:t>
            </a:r>
            <a:r>
              <a:rPr lang="en" sz="600"/>
              <a:t>CC</a:t>
            </a:r>
            <a:r>
              <a:rPr lang="en" sz="900" baseline="30000"/>
              <a:t>-1</a:t>
            </a:r>
            <a:endParaRPr/>
          </a:p>
          <a:p>
            <a:pPr marL="1371600" lvl="2" indent="-317500" algn="l" rtl="0">
              <a:spcBef>
                <a:spcPts val="0"/>
              </a:spcBef>
              <a:spcAft>
                <a:spcPts val="0"/>
              </a:spcAft>
              <a:buSzPts val="1400"/>
              <a:buChar char="■"/>
            </a:pPr>
            <a:r>
              <a:rPr lang="en"/>
              <a:t>{“Nick Weaver’s public key is </a:t>
            </a:r>
            <a:r>
              <a:rPr lang="en" i="1"/>
              <a:t>PK</a:t>
            </a:r>
            <a:r>
              <a:rPr lang="en" sz="900"/>
              <a:t>NW</a:t>
            </a:r>
            <a:r>
              <a:rPr lang="en"/>
              <a:t> (but I don’t trust him to sign for anyone else)”}</a:t>
            </a:r>
            <a:r>
              <a:rPr lang="en" sz="900" i="1"/>
              <a:t>SK</a:t>
            </a:r>
            <a:r>
              <a:rPr lang="en" sz="600"/>
              <a:t>DW</a:t>
            </a:r>
            <a:r>
              <a:rPr lang="en" sz="900" baseline="30000"/>
              <a:t>-1</a:t>
            </a:r>
            <a:endParaRPr/>
          </a:p>
          <a:p>
            <a:pPr marL="914400" lvl="1" indent="-317500" algn="l" rtl="0">
              <a:spcBef>
                <a:spcPts val="0"/>
              </a:spcBef>
              <a:spcAft>
                <a:spcPts val="0"/>
              </a:spcAft>
              <a:buSzPts val="1400"/>
              <a:buChar char="○"/>
            </a:pPr>
            <a:r>
              <a:rPr lang="en"/>
              <a:t>MD is still the root of trust (</a:t>
            </a:r>
            <a:r>
              <a:rPr lang="en" b="1"/>
              <a:t>root certificate authority</a:t>
            </a:r>
            <a:r>
              <a:rPr lang="en"/>
              <a:t>, or </a:t>
            </a:r>
            <a:r>
              <a:rPr lang="en" b="1"/>
              <a:t>root CA</a:t>
            </a:r>
            <a:r>
              <a:rPr lang="en"/>
              <a:t>)</a:t>
            </a:r>
            <a:endParaRPr/>
          </a:p>
          <a:p>
            <a:pPr marL="914400" lvl="1" indent="-317500" algn="l" rtl="0">
              <a:spcBef>
                <a:spcPts val="0"/>
              </a:spcBef>
              <a:spcAft>
                <a:spcPts val="0"/>
              </a:spcAft>
              <a:buSzPts val="1400"/>
              <a:buChar char="○"/>
            </a:pPr>
            <a:r>
              <a:rPr lang="en"/>
              <a:t>CC and DW receive delegated trust (</a:t>
            </a:r>
            <a:r>
              <a:rPr lang="en" b="1"/>
              <a:t>intermediate CAs</a:t>
            </a:r>
            <a:r>
              <a:rPr lang="en"/>
              <a:t>)</a:t>
            </a:r>
            <a:endParaRPr/>
          </a:p>
          <a:p>
            <a:pPr marL="914400" lvl="1" indent="-317500" algn="l" rtl="0">
              <a:spcBef>
                <a:spcPts val="0"/>
              </a:spcBef>
              <a:spcAft>
                <a:spcPts val="0"/>
              </a:spcAft>
              <a:buSzPts val="1400"/>
              <a:buChar char="○"/>
            </a:pPr>
            <a:r>
              <a:rPr lang="en"/>
              <a:t>NW’s identity can be trusted</a:t>
            </a:r>
            <a:endParaRPr/>
          </a:p>
          <a:p>
            <a:pPr marL="457200" lvl="0" indent="-330200" algn="l" rtl="0">
              <a:spcBef>
                <a:spcPts val="0"/>
              </a:spcBef>
              <a:spcAft>
                <a:spcPts val="0"/>
              </a:spcAft>
              <a:buSzPts val="1600"/>
              <a:buChar char="●"/>
            </a:pPr>
            <a:r>
              <a:rPr lang="en" sz="1600"/>
              <a:t>Addressing scalability: Multiple trust anchors</a:t>
            </a:r>
            <a:endParaRPr sz="1600"/>
          </a:p>
          <a:p>
            <a:pPr marL="914400" lvl="1" indent="-317500" algn="l" rtl="0">
              <a:spcBef>
                <a:spcPts val="0"/>
              </a:spcBef>
              <a:spcAft>
                <a:spcPts val="0"/>
              </a:spcAft>
              <a:buSzPts val="1400"/>
              <a:buChar char="○"/>
            </a:pPr>
            <a:r>
              <a:rPr lang="en"/>
              <a:t>There are ~150 root CAs who are implicitly trusted by most devices</a:t>
            </a:r>
            <a:endParaRPr/>
          </a:p>
          <a:p>
            <a:pPr marL="914400" lvl="1" indent="-317500" algn="l" rtl="0">
              <a:spcBef>
                <a:spcPts val="0"/>
              </a:spcBef>
              <a:spcAft>
                <a:spcPts val="0"/>
              </a:spcAft>
              <a:buSzPts val="1400"/>
              <a:buChar char="○"/>
            </a:pPr>
            <a:r>
              <a:rPr lang="en"/>
              <a:t>Public keys are hard-coded into operating systems and devices</a:t>
            </a:r>
            <a:endParaRPr/>
          </a:p>
          <a:p>
            <a:pPr marL="914400" lvl="1" indent="-317500" algn="l" rtl="0">
              <a:spcBef>
                <a:spcPts val="0"/>
              </a:spcBef>
              <a:spcAft>
                <a:spcPts val="0"/>
              </a:spcAft>
              <a:buSzPts val="1400"/>
              <a:buChar char="○"/>
            </a:pPr>
            <a:r>
              <a:rPr lang="en"/>
              <a:t>Each delegation step can restrict the scope of a certificate’s validity</a:t>
            </a:r>
            <a:endParaRPr/>
          </a:p>
          <a:p>
            <a:pPr marL="914400" lvl="1" indent="-317500" algn="l" rtl="0">
              <a:spcBef>
                <a:spcPts val="0"/>
              </a:spcBef>
              <a:spcAft>
                <a:spcPts val="0"/>
              </a:spcAft>
              <a:buSzPts val="1400"/>
              <a:buChar char="○"/>
            </a:pPr>
            <a:r>
              <a:rPr lang="en"/>
              <a:t>Creating the certificates is an </a:t>
            </a:r>
            <a:r>
              <a:rPr lang="en" i="1"/>
              <a:t>offline</a:t>
            </a:r>
            <a:r>
              <a:rPr lang="en"/>
              <a:t> task: The certificate is created once in advance, and then served to users when requested</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5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5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56">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56">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56">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56">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56">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56">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56">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8"/>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Revocation</a:t>
            </a:r>
            <a:endParaRPr/>
          </a:p>
        </p:txBody>
      </p:sp>
      <p:sp>
        <p:nvSpPr>
          <p:cNvPr id="162" name="Google Shape;162;p28"/>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What happens if a certificate authority messes up and issues a bad certificate?</a:t>
            </a:r>
            <a:endParaRPr/>
          </a:p>
          <a:p>
            <a:pPr marL="914400" lvl="1" indent="-317500" algn="l" rtl="0">
              <a:spcBef>
                <a:spcPts val="0"/>
              </a:spcBef>
              <a:spcAft>
                <a:spcPts val="0"/>
              </a:spcAft>
              <a:buSzPts val="1400"/>
              <a:buChar char="○"/>
            </a:pPr>
            <a:r>
              <a:rPr lang="en"/>
              <a:t>Example: {“Bob’s public key is </a:t>
            </a:r>
            <a:r>
              <a:rPr lang="en" i="1"/>
              <a:t>PK</a:t>
            </a:r>
            <a:r>
              <a:rPr lang="en" sz="900" i="1"/>
              <a:t>M</a:t>
            </a:r>
            <a:r>
              <a:rPr lang="en"/>
              <a:t>”}</a:t>
            </a:r>
            <a:r>
              <a:rPr lang="en" sz="900" i="1"/>
              <a:t>SK</a:t>
            </a:r>
            <a:r>
              <a:rPr lang="en" sz="600"/>
              <a:t>CA</a:t>
            </a:r>
            <a:r>
              <a:rPr lang="en" sz="900" baseline="30000"/>
              <a:t>-1</a:t>
            </a:r>
            <a:endParaRPr sz="900" baseline="30000"/>
          </a:p>
          <a:p>
            <a:pPr marL="914400" lvl="1" indent="-317500" algn="l" rtl="0">
              <a:spcBef>
                <a:spcPts val="0"/>
              </a:spcBef>
              <a:spcAft>
                <a:spcPts val="0"/>
              </a:spcAft>
              <a:buSzPts val="1400"/>
              <a:buChar char="○"/>
            </a:pPr>
            <a:r>
              <a:rPr lang="en"/>
              <a:t>Example: Verisign (a certificate authority) accidentally issued a certificate saying that an average Internet user’s public key belonged to Microsoft</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9"/>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Revocation: Expiration Dates</a:t>
            </a:r>
            <a:endParaRPr/>
          </a:p>
        </p:txBody>
      </p:sp>
      <p:sp>
        <p:nvSpPr>
          <p:cNvPr id="168" name="Google Shape;168;p29"/>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lnSpcReduction="10000"/>
          </a:bodyPr>
          <a:lstStyle/>
          <a:p>
            <a:pPr marL="457200" lvl="0" indent="-342900" algn="l" rtl="0">
              <a:spcBef>
                <a:spcPts val="0"/>
              </a:spcBef>
              <a:spcAft>
                <a:spcPts val="0"/>
              </a:spcAft>
              <a:buSzPts val="1800"/>
              <a:buChar char="●"/>
            </a:pPr>
            <a:r>
              <a:rPr lang="en"/>
              <a:t>Approach #1: Each certificate has an expiration date</a:t>
            </a:r>
            <a:endParaRPr/>
          </a:p>
          <a:p>
            <a:pPr marL="914400" lvl="1" indent="-317500" algn="l" rtl="0">
              <a:spcBef>
                <a:spcPts val="0"/>
              </a:spcBef>
              <a:spcAft>
                <a:spcPts val="0"/>
              </a:spcAft>
              <a:buSzPts val="1400"/>
              <a:buChar char="○"/>
            </a:pPr>
            <a:r>
              <a:rPr lang="en"/>
              <a:t>When the certificate expires, request a new certificate from the certificate authority</a:t>
            </a:r>
            <a:endParaRPr/>
          </a:p>
          <a:p>
            <a:pPr marL="914400" lvl="1" indent="-317500" algn="l" rtl="0">
              <a:spcBef>
                <a:spcPts val="0"/>
              </a:spcBef>
              <a:spcAft>
                <a:spcPts val="0"/>
              </a:spcAft>
              <a:buSzPts val="1400"/>
              <a:buChar char="○"/>
            </a:pPr>
            <a:r>
              <a:rPr lang="en"/>
              <a:t>The bad certificate will eventually become invalid once it expires</a:t>
            </a:r>
            <a:endParaRPr/>
          </a:p>
          <a:p>
            <a:pPr marL="457200" lvl="0" indent="-342900" algn="l" rtl="0">
              <a:spcBef>
                <a:spcPts val="0"/>
              </a:spcBef>
              <a:spcAft>
                <a:spcPts val="0"/>
              </a:spcAft>
              <a:buSzPts val="1800"/>
              <a:buChar char="●"/>
            </a:pPr>
            <a:r>
              <a:rPr lang="en"/>
              <a:t>Benefits</a:t>
            </a:r>
            <a:endParaRPr/>
          </a:p>
          <a:p>
            <a:pPr marL="914400" lvl="1" indent="-317500" algn="l" rtl="0">
              <a:spcBef>
                <a:spcPts val="0"/>
              </a:spcBef>
              <a:spcAft>
                <a:spcPts val="0"/>
              </a:spcAft>
              <a:buSzPts val="1400"/>
              <a:buChar char="○"/>
            </a:pPr>
            <a:r>
              <a:rPr lang="en"/>
              <a:t>Mitigates damage: Eventually, the bad certificate will become harmless</a:t>
            </a:r>
            <a:endParaRPr/>
          </a:p>
          <a:p>
            <a:pPr marL="457200" lvl="0" indent="-342900" algn="l" rtl="0">
              <a:spcBef>
                <a:spcPts val="0"/>
              </a:spcBef>
              <a:spcAft>
                <a:spcPts val="0"/>
              </a:spcAft>
              <a:buSzPts val="1800"/>
              <a:buChar char="●"/>
            </a:pPr>
            <a:r>
              <a:rPr lang="en"/>
              <a:t>Drawbacks</a:t>
            </a:r>
            <a:endParaRPr/>
          </a:p>
          <a:p>
            <a:pPr marL="914400" lvl="1" indent="-317500" algn="l" rtl="0">
              <a:spcBef>
                <a:spcPts val="0"/>
              </a:spcBef>
              <a:spcAft>
                <a:spcPts val="0"/>
              </a:spcAft>
              <a:buSzPts val="1400"/>
              <a:buChar char="○"/>
            </a:pPr>
            <a:r>
              <a:rPr lang="en"/>
              <a:t>Adds management burden: Everybody has to renew their certificates frequently</a:t>
            </a:r>
            <a:endParaRPr/>
          </a:p>
          <a:p>
            <a:pPr marL="914400" lvl="1" indent="-317500" algn="l" rtl="0">
              <a:spcBef>
                <a:spcPts val="0"/>
              </a:spcBef>
              <a:spcAft>
                <a:spcPts val="0"/>
              </a:spcAft>
              <a:buSzPts val="1400"/>
              <a:buChar char="○"/>
            </a:pPr>
            <a:r>
              <a:rPr lang="en"/>
              <a:t>If someone forgets to renew a certificate, their website might stop working</a:t>
            </a:r>
            <a:endParaRPr/>
          </a:p>
          <a:p>
            <a:pPr marL="457200" lvl="0" indent="-342900" algn="l" rtl="0">
              <a:spcBef>
                <a:spcPts val="0"/>
              </a:spcBef>
              <a:spcAft>
                <a:spcPts val="0"/>
              </a:spcAft>
              <a:buSzPts val="1800"/>
              <a:buChar char="●"/>
            </a:pPr>
            <a:r>
              <a:rPr lang="en"/>
              <a:t>Tradeoff: How often should certificates be renewed?</a:t>
            </a:r>
            <a:endParaRPr/>
          </a:p>
          <a:p>
            <a:pPr marL="914400" lvl="1" indent="-317500" algn="l" rtl="0">
              <a:spcBef>
                <a:spcPts val="0"/>
              </a:spcBef>
              <a:spcAft>
                <a:spcPts val="0"/>
              </a:spcAft>
              <a:buSzPts val="1400"/>
              <a:buChar char="○"/>
            </a:pPr>
            <a:r>
              <a:rPr lang="en"/>
              <a:t>Frequent renewal: More secure, less usable</a:t>
            </a:r>
            <a:endParaRPr/>
          </a:p>
          <a:p>
            <a:pPr marL="914400" lvl="1" indent="-317500" algn="l" rtl="0">
              <a:spcBef>
                <a:spcPts val="0"/>
              </a:spcBef>
              <a:spcAft>
                <a:spcPts val="0"/>
              </a:spcAft>
              <a:buSzPts val="1400"/>
              <a:buChar char="○"/>
            </a:pPr>
            <a:r>
              <a:rPr lang="en"/>
              <a:t>Infrequent renewal: Less secure, more usable</a:t>
            </a:r>
            <a:endParaRPr/>
          </a:p>
          <a:p>
            <a:pPr marL="457200" lvl="0" indent="-342900" algn="l" rtl="0">
              <a:spcBef>
                <a:spcPts val="0"/>
              </a:spcBef>
              <a:spcAft>
                <a:spcPts val="0"/>
              </a:spcAft>
              <a:buSzPts val="1800"/>
              <a:buChar char="●"/>
            </a:pPr>
            <a:r>
              <a:rPr lang="en"/>
              <a:t>LetsEncrypt (a certificate authority) chose very frequent renewal</a:t>
            </a:r>
            <a:endParaRPr/>
          </a:p>
          <a:p>
            <a:pPr marL="914400" lvl="1" indent="-317500" algn="l" rtl="0">
              <a:spcBef>
                <a:spcPts val="0"/>
              </a:spcBef>
              <a:spcAft>
                <a:spcPts val="0"/>
              </a:spcAft>
              <a:buSzPts val="1400"/>
              <a:buChar char="○"/>
            </a:pPr>
            <a:r>
              <a:rPr lang="en"/>
              <a:t>It turns out frequent renewal is more usable:</a:t>
            </a:r>
            <a:br>
              <a:rPr lang="en"/>
            </a:br>
            <a:r>
              <a:rPr lang="en"/>
              <a:t>It forces automated renewal instead of a once-every 3 year task that gets forgotten!</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6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68">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68">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68">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68">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68">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68">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68">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68">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3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Revocation: Announcing Revoked Certificates</a:t>
            </a:r>
            <a:endParaRPr/>
          </a:p>
        </p:txBody>
      </p:sp>
      <p:sp>
        <p:nvSpPr>
          <p:cNvPr id="174" name="Google Shape;174;p30"/>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Approach #2: Periodically release a list of invalidated certificates</a:t>
            </a:r>
            <a:endParaRPr/>
          </a:p>
          <a:p>
            <a:pPr marL="914400" lvl="1" indent="-317500" algn="l" rtl="0">
              <a:spcBef>
                <a:spcPts val="0"/>
              </a:spcBef>
              <a:spcAft>
                <a:spcPts val="0"/>
              </a:spcAft>
              <a:buSzPts val="1400"/>
              <a:buChar char="○"/>
            </a:pPr>
            <a:r>
              <a:rPr lang="en"/>
              <a:t>Users must periodically download a Certification Revocation List (CRL)</a:t>
            </a:r>
            <a:endParaRPr/>
          </a:p>
          <a:p>
            <a:pPr marL="457200" lvl="0" indent="-342900" algn="l" rtl="0">
              <a:spcBef>
                <a:spcPts val="0"/>
              </a:spcBef>
              <a:spcAft>
                <a:spcPts val="0"/>
              </a:spcAft>
              <a:buSzPts val="1800"/>
              <a:buChar char="●"/>
            </a:pPr>
            <a:r>
              <a:rPr lang="en"/>
              <a:t>How do we authenticate the list?</a:t>
            </a:r>
            <a:endParaRPr/>
          </a:p>
          <a:p>
            <a:pPr marL="914400" lvl="1" indent="-317500" algn="l" rtl="0">
              <a:spcBef>
                <a:spcPts val="0"/>
              </a:spcBef>
              <a:spcAft>
                <a:spcPts val="0"/>
              </a:spcAft>
              <a:buSzPts val="1400"/>
              <a:buChar char="○"/>
            </a:pPr>
            <a:r>
              <a:rPr lang="en"/>
              <a:t>The certificate authority signs the list!</a:t>
            </a:r>
            <a:endParaRPr/>
          </a:p>
          <a:p>
            <a:pPr marL="1371600" lvl="2" indent="-317500" algn="l" rtl="0">
              <a:spcBef>
                <a:spcPts val="0"/>
              </a:spcBef>
              <a:spcAft>
                <a:spcPts val="0"/>
              </a:spcAft>
              <a:buSzPts val="1400"/>
              <a:buChar char="■"/>
            </a:pPr>
            <a:r>
              <a:rPr lang="en"/>
              <a:t>{“The certificate with serial number 0xdeadbeef is now revoked”}</a:t>
            </a:r>
            <a:r>
              <a:rPr lang="en" sz="900" i="1"/>
              <a:t>SK</a:t>
            </a:r>
            <a:r>
              <a:rPr lang="en" sz="600"/>
              <a:t>CA</a:t>
            </a:r>
            <a:r>
              <a:rPr lang="en" sz="900" baseline="30000"/>
              <a:t>-1</a:t>
            </a:r>
            <a:endParaRPr sz="900" baseline="30000"/>
          </a:p>
          <a:p>
            <a:pPr marL="457200" lvl="0" indent="-342900" algn="l" rtl="0">
              <a:spcBef>
                <a:spcPts val="0"/>
              </a:spcBef>
              <a:spcAft>
                <a:spcPts val="0"/>
              </a:spcAft>
              <a:buSzPts val="1800"/>
              <a:buChar char="●"/>
            </a:pPr>
            <a:r>
              <a:rPr lang="en"/>
              <a:t>Drawbacks</a:t>
            </a:r>
            <a:endParaRPr/>
          </a:p>
          <a:p>
            <a:pPr marL="914400" lvl="1" indent="-317500" algn="l" rtl="0">
              <a:spcBef>
                <a:spcPts val="0"/>
              </a:spcBef>
              <a:spcAft>
                <a:spcPts val="0"/>
              </a:spcAft>
              <a:buSzPts val="1400"/>
              <a:buChar char="○"/>
            </a:pPr>
            <a:r>
              <a:rPr lang="en"/>
              <a:t>Lists can get large</a:t>
            </a:r>
            <a:endParaRPr/>
          </a:p>
          <a:p>
            <a:pPr marL="1371600" lvl="2" indent="-317500" algn="l" rtl="0">
              <a:spcBef>
                <a:spcPts val="0"/>
              </a:spcBef>
              <a:spcAft>
                <a:spcPts val="0"/>
              </a:spcAft>
              <a:buSzPts val="1400"/>
              <a:buChar char="■"/>
            </a:pPr>
            <a:r>
              <a:rPr lang="en"/>
              <a:t>Mitigated by shorter expiration dates (don’t have to list them once they expire)</a:t>
            </a:r>
            <a:endParaRPr/>
          </a:p>
          <a:p>
            <a:pPr marL="914400" lvl="1" indent="-317500" algn="l" rtl="0">
              <a:spcBef>
                <a:spcPts val="0"/>
              </a:spcBef>
              <a:spcAft>
                <a:spcPts val="0"/>
              </a:spcAft>
              <a:buSzPts val="1400"/>
              <a:buChar char="○"/>
            </a:pPr>
            <a:r>
              <a:rPr lang="en"/>
              <a:t>Until a user downloads a list, they won’t know which certificates are revoked</a:t>
            </a:r>
            <a:endParaRPr/>
          </a:p>
          <a:p>
            <a:pPr marL="457200" lvl="0" indent="-342900" algn="l" rtl="0">
              <a:spcBef>
                <a:spcPts val="0"/>
              </a:spcBef>
              <a:spcAft>
                <a:spcPts val="0"/>
              </a:spcAft>
              <a:buSzPts val="1800"/>
              <a:buChar char="●"/>
            </a:pPr>
            <a:r>
              <a:rPr lang="en"/>
              <a:t>What happens if the certificate authority is unavailable?</a:t>
            </a:r>
            <a:endParaRPr/>
          </a:p>
          <a:p>
            <a:pPr marL="914400" lvl="1" indent="-317500" algn="l" rtl="0">
              <a:spcBef>
                <a:spcPts val="0"/>
              </a:spcBef>
              <a:spcAft>
                <a:spcPts val="0"/>
              </a:spcAft>
              <a:buSzPts val="1400"/>
              <a:buChar char="○"/>
            </a:pPr>
            <a:r>
              <a:rPr lang="en"/>
              <a:t>Fail-safe default: Assume all certificates are invalid? Now we can’t trust anybody!</a:t>
            </a:r>
            <a:endParaRPr/>
          </a:p>
          <a:p>
            <a:pPr marL="1371600" lvl="2" indent="-317500" algn="l" rtl="0">
              <a:spcBef>
                <a:spcPts val="0"/>
              </a:spcBef>
              <a:spcAft>
                <a:spcPts val="0"/>
              </a:spcAft>
              <a:buSzPts val="1400"/>
              <a:buChar char="■"/>
            </a:pPr>
            <a:r>
              <a:rPr lang="en"/>
              <a:t>Possible attack: Attacker forces the CA to be unavailable (denial of service attack)</a:t>
            </a:r>
            <a:endParaRPr/>
          </a:p>
          <a:p>
            <a:pPr marL="914400" lvl="1" indent="-317500" algn="l" rtl="0">
              <a:spcBef>
                <a:spcPts val="0"/>
              </a:spcBef>
              <a:spcAft>
                <a:spcPts val="0"/>
              </a:spcAft>
              <a:buSzPts val="1400"/>
              <a:buChar char="○"/>
            </a:pPr>
            <a:r>
              <a:rPr lang="en"/>
              <a:t>Use old list: Potentially dangerous if the old list is missing newly revoked certificates</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7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7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7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7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74">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74">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74">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74">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74">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31"/>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Certificates: Complexity</a:t>
            </a:r>
            <a:endParaRPr/>
          </a:p>
        </p:txBody>
      </p:sp>
      <p:sp>
        <p:nvSpPr>
          <p:cNvPr id="180" name="Google Shape;180;p31"/>
          <p:cNvSpPr txBox="1">
            <a:spLocks noGrp="1"/>
          </p:cNvSpPr>
          <p:nvPr>
            <p:ph type="body" idx="1"/>
          </p:nvPr>
        </p:nvSpPr>
        <p:spPr>
          <a:xfrm>
            <a:off x="198500" y="1246825"/>
            <a:ext cx="33483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Certificate protocols can get very complicated</a:t>
            </a:r>
            <a:endParaRPr/>
          </a:p>
          <a:p>
            <a:pPr marL="914400" lvl="1" indent="-317500" algn="l" rtl="0">
              <a:spcBef>
                <a:spcPts val="0"/>
              </a:spcBef>
              <a:spcAft>
                <a:spcPts val="0"/>
              </a:spcAft>
              <a:buSzPts val="1400"/>
              <a:buChar char="○"/>
            </a:pPr>
            <a:r>
              <a:rPr lang="en"/>
              <a:t>Example: X.509 is incredibly complicated (a 236 page standard!) because it tried to do everything</a:t>
            </a:r>
            <a:endParaRPr/>
          </a:p>
        </p:txBody>
      </p:sp>
      <p:pic>
        <p:nvPicPr>
          <p:cNvPr id="181" name="Google Shape;181;p31" title="Cover of the complicated 236-page X.506 certificate standard."/>
          <p:cNvPicPr preferRelativeResize="0"/>
          <p:nvPr/>
        </p:nvPicPr>
        <p:blipFill>
          <a:blip r:embed="rId3">
            <a:alphaModFix/>
          </a:blip>
          <a:stretch>
            <a:fillRect/>
          </a:stretch>
        </p:blipFill>
        <p:spPr>
          <a:xfrm>
            <a:off x="4819075" y="1132063"/>
            <a:ext cx="4324914" cy="3995127"/>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0">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32"/>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Alternative: Web of Trust</a:t>
            </a:r>
            <a:endParaRPr/>
          </a:p>
        </p:txBody>
      </p:sp>
      <p:sp>
        <p:nvSpPr>
          <p:cNvPr id="187" name="Google Shape;187;p32"/>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Modern public-key infrastructures are structured like trees</a:t>
            </a:r>
            <a:endParaRPr/>
          </a:p>
          <a:p>
            <a:pPr marL="457200" lvl="0" indent="-342900" algn="l" rtl="0">
              <a:spcBef>
                <a:spcPts val="0"/>
              </a:spcBef>
              <a:spcAft>
                <a:spcPts val="0"/>
              </a:spcAft>
              <a:buSzPts val="1800"/>
              <a:buChar char="●"/>
            </a:pPr>
            <a:r>
              <a:rPr lang="en"/>
              <a:t>Originally, public-key infrastructures looked like graphs instead</a:t>
            </a:r>
            <a:endParaRPr/>
          </a:p>
          <a:p>
            <a:pPr marL="914400" lvl="1" indent="-317500" algn="l" rtl="0">
              <a:spcBef>
                <a:spcPts val="0"/>
              </a:spcBef>
              <a:spcAft>
                <a:spcPts val="0"/>
              </a:spcAft>
              <a:buSzPts val="1400"/>
              <a:buChar char="○"/>
            </a:pPr>
            <a:r>
              <a:rPr lang="en"/>
              <a:t>Everybody can issue certificates for anyone else</a:t>
            </a:r>
            <a:endParaRPr/>
          </a:p>
          <a:p>
            <a:pPr marL="914400" lvl="1" indent="-317500" algn="l" rtl="0">
              <a:spcBef>
                <a:spcPts val="0"/>
              </a:spcBef>
              <a:spcAft>
                <a:spcPts val="0"/>
              </a:spcAft>
              <a:buSzPts val="1400"/>
              <a:buChar char="○"/>
            </a:pPr>
            <a:r>
              <a:rPr lang="en"/>
              <a:t>Example: Alice signs Bob’s key. Bob signs Carol’s key. If Dave trusts Alice, he trusts Bob and Carol.</a:t>
            </a:r>
            <a:endParaRPr/>
          </a:p>
          <a:p>
            <a:pPr marL="914400" lvl="1" indent="-317500" algn="l" rtl="0">
              <a:spcBef>
                <a:spcPts val="0"/>
              </a:spcBef>
              <a:spcAft>
                <a:spcPts val="0"/>
              </a:spcAft>
              <a:buSzPts val="1400"/>
              <a:buChar char="○"/>
            </a:pPr>
            <a:r>
              <a:rPr lang="en"/>
              <a:t>Benefit: You know the trust anchor personally (e.g. because you met them in-person, or because you signed their key)</a:t>
            </a:r>
            <a:endParaRPr/>
          </a:p>
          <a:p>
            <a:pPr marL="914400" lvl="1" indent="-317500" algn="l" rtl="0">
              <a:spcBef>
                <a:spcPts val="0"/>
              </a:spcBef>
              <a:spcAft>
                <a:spcPts val="0"/>
              </a:spcAft>
              <a:buSzPts val="1400"/>
              <a:buChar char="○"/>
            </a:pPr>
            <a:r>
              <a:rPr lang="en"/>
              <a:t>Problem: Graphs get far more complex than trees!</a:t>
            </a:r>
            <a:endParaRPr/>
          </a:p>
          <a:p>
            <a:pPr marL="457200" lvl="0" indent="-342900" algn="l" rtl="0">
              <a:spcBef>
                <a:spcPts val="0"/>
              </a:spcBef>
              <a:spcAft>
                <a:spcPts val="0"/>
              </a:spcAft>
              <a:buSzPts val="1800"/>
              <a:buChar char="●"/>
            </a:pPr>
            <a:r>
              <a:rPr lang="en"/>
              <a:t>OpenPGP (Pretty Good Privacy) originally used the web of trust model</a:t>
            </a:r>
            <a:endParaRPr/>
          </a:p>
          <a:p>
            <a:pPr marL="914400" lvl="1" indent="-317500" algn="l" rtl="0">
              <a:spcBef>
                <a:spcPts val="0"/>
              </a:spcBef>
              <a:spcAft>
                <a:spcPts val="0"/>
              </a:spcAft>
              <a:buSzPts val="1400"/>
              <a:buChar char="○"/>
            </a:pPr>
            <a:r>
              <a:rPr lang="en"/>
              <a:t>Key-signing parties: meeting in-person to sign each other’s public keys</a:t>
            </a:r>
            <a:endParaRPr/>
          </a:p>
          <a:p>
            <a:pPr marL="914400" lvl="1" indent="-317500" algn="l" rtl="0">
              <a:spcBef>
                <a:spcPts val="0"/>
              </a:spcBef>
              <a:spcAft>
                <a:spcPts val="0"/>
              </a:spcAft>
              <a:buSzPts val="1400"/>
              <a:buChar char="○"/>
            </a:pPr>
            <a:r>
              <a:rPr lang="en"/>
              <a:t>It quickly proved to be a disaster</a:t>
            </a:r>
            <a:endParaRPr/>
          </a:p>
          <a:p>
            <a:pPr marL="914400" lvl="1" indent="-317500" algn="l" rtl="0">
              <a:spcBef>
                <a:spcPts val="0"/>
              </a:spcBef>
              <a:spcAft>
                <a:spcPts val="0"/>
              </a:spcAft>
              <a:buSzPts val="1400"/>
              <a:buChar char="○"/>
            </a:pPr>
            <a:r>
              <a:rPr lang="en"/>
              <a:t>Instead, everyone just relies on MIT’s central keyserver which is broken!</a:t>
            </a:r>
            <a:endParaRPr/>
          </a:p>
          <a:p>
            <a:pPr marL="457200" lvl="0" indent="-342900" algn="l" rtl="0">
              <a:spcBef>
                <a:spcPts val="0"/>
              </a:spcBef>
              <a:spcAft>
                <a:spcPts val="0"/>
              </a:spcAft>
              <a:buSzPts val="1800"/>
              <a:buChar char="●"/>
            </a:pPr>
            <a:r>
              <a:rPr lang="en" b="1"/>
              <a:t>Takeaway</a:t>
            </a:r>
            <a:r>
              <a:rPr lang="en"/>
              <a:t>: Trust anchors make public-key infrastructures much simpler!</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8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8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8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8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87">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87">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87">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8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33"/>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Summary: Certificates</a:t>
            </a:r>
            <a:endParaRPr/>
          </a:p>
        </p:txBody>
      </p:sp>
      <p:sp>
        <p:nvSpPr>
          <p:cNvPr id="193" name="Google Shape;193;p33"/>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Certificates: A signed attestation of identity</a:t>
            </a:r>
            <a:endParaRPr/>
          </a:p>
          <a:p>
            <a:pPr marL="457200" lvl="0" indent="-342900" algn="l" rtl="0">
              <a:spcBef>
                <a:spcPts val="0"/>
              </a:spcBef>
              <a:spcAft>
                <a:spcPts val="0"/>
              </a:spcAft>
              <a:buSzPts val="1800"/>
              <a:buChar char="●"/>
            </a:pPr>
            <a:r>
              <a:rPr lang="en"/>
              <a:t>Trusted directory: One server holds all the keys, and everyone has the TD’s public key</a:t>
            </a:r>
            <a:endParaRPr/>
          </a:p>
          <a:p>
            <a:pPr marL="914400" lvl="1" indent="-317500" algn="l" rtl="0">
              <a:spcBef>
                <a:spcPts val="0"/>
              </a:spcBef>
              <a:spcAft>
                <a:spcPts val="0"/>
              </a:spcAft>
              <a:buSzPts val="1400"/>
              <a:buChar char="○"/>
            </a:pPr>
            <a:r>
              <a:rPr lang="en"/>
              <a:t>Not scalable: Doesn’t work for billions of keys</a:t>
            </a:r>
            <a:endParaRPr/>
          </a:p>
          <a:p>
            <a:pPr marL="914400" lvl="1" indent="-317500" algn="l" rtl="0">
              <a:spcBef>
                <a:spcPts val="0"/>
              </a:spcBef>
              <a:spcAft>
                <a:spcPts val="0"/>
              </a:spcAft>
              <a:buSzPts val="1400"/>
              <a:buChar char="○"/>
            </a:pPr>
            <a:r>
              <a:rPr lang="en"/>
              <a:t>Single point of failure: If the TD is hacked or is down, cryptography is broken</a:t>
            </a:r>
            <a:endParaRPr/>
          </a:p>
          <a:p>
            <a:pPr marL="457200" lvl="0" indent="-342900" algn="l" rtl="0">
              <a:spcBef>
                <a:spcPts val="0"/>
              </a:spcBef>
              <a:spcAft>
                <a:spcPts val="0"/>
              </a:spcAft>
              <a:buSzPts val="1800"/>
              <a:buChar char="●"/>
            </a:pPr>
            <a:r>
              <a:rPr lang="en"/>
              <a:t>Certificate authorities: Delegated trust from a pool of multiple root CAs</a:t>
            </a:r>
            <a:endParaRPr/>
          </a:p>
          <a:p>
            <a:pPr marL="914400" lvl="1" indent="-317500" algn="l" rtl="0">
              <a:spcBef>
                <a:spcPts val="0"/>
              </a:spcBef>
              <a:spcAft>
                <a:spcPts val="0"/>
              </a:spcAft>
              <a:buSzPts val="1400"/>
              <a:buChar char="○"/>
            </a:pPr>
            <a:r>
              <a:rPr lang="en"/>
              <a:t>Root CAs can sign certificates for intermediate CAs</a:t>
            </a:r>
            <a:endParaRPr/>
          </a:p>
          <a:p>
            <a:pPr marL="914400" lvl="1" indent="-317500" algn="l" rtl="0">
              <a:spcBef>
                <a:spcPts val="0"/>
              </a:spcBef>
              <a:spcAft>
                <a:spcPts val="0"/>
              </a:spcAft>
              <a:buSzPts val="1400"/>
              <a:buChar char="○"/>
            </a:pPr>
            <a:r>
              <a:rPr lang="en"/>
              <a:t>Revocation: Certificates contain an expiration date</a:t>
            </a:r>
            <a:endParaRPr/>
          </a:p>
          <a:p>
            <a:pPr marL="914400" lvl="1" indent="-317500" algn="l" rtl="0">
              <a:spcBef>
                <a:spcPts val="0"/>
              </a:spcBef>
              <a:spcAft>
                <a:spcPts val="0"/>
              </a:spcAft>
              <a:buSzPts val="1400"/>
              <a:buChar char="○"/>
            </a:pPr>
            <a:r>
              <a:rPr lang="en"/>
              <a:t>Revocation: CAs sign a list of revoked certificates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6"/>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Last Time: Public-Key Encryption and Digital Signatures</a:t>
            </a:r>
            <a:endParaRPr/>
          </a:p>
        </p:txBody>
      </p:sp>
      <p:sp>
        <p:nvSpPr>
          <p:cNvPr id="72" name="Google Shape;72;p16"/>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Public-key cryptography: Two keys; one undoes the other</a:t>
            </a:r>
            <a:endParaRPr dirty="0"/>
          </a:p>
          <a:p>
            <a:pPr marL="457200" lvl="0" indent="-342900" algn="l" rtl="0">
              <a:spcBef>
                <a:spcPts val="0"/>
              </a:spcBef>
              <a:spcAft>
                <a:spcPts val="0"/>
              </a:spcAft>
              <a:buSzPts val="1800"/>
              <a:buChar char="●"/>
            </a:pPr>
            <a:r>
              <a:rPr lang="en" dirty="0"/>
              <a:t>Public-key encryption: One key encrypts, the other decrypts</a:t>
            </a:r>
            <a:endParaRPr dirty="0"/>
          </a:p>
          <a:p>
            <a:pPr marL="914400" lvl="1" indent="-317500" algn="l" rtl="0">
              <a:spcBef>
                <a:spcPts val="0"/>
              </a:spcBef>
              <a:spcAft>
                <a:spcPts val="0"/>
              </a:spcAft>
              <a:buSzPts val="1400"/>
              <a:buChar char="○"/>
            </a:pPr>
            <a:r>
              <a:rPr lang="en" dirty="0"/>
              <a:t>Security properties similar to symmetric encryption</a:t>
            </a:r>
            <a:endParaRPr dirty="0"/>
          </a:p>
          <a:p>
            <a:pPr marL="914400" lvl="1" indent="-317500" algn="l" rtl="0">
              <a:spcBef>
                <a:spcPts val="0"/>
              </a:spcBef>
              <a:spcAft>
                <a:spcPts val="0"/>
              </a:spcAft>
              <a:buSzPts val="1400"/>
              <a:buChar char="○"/>
            </a:pPr>
            <a:r>
              <a:rPr lang="en" dirty="0"/>
              <a:t>RSA: Produce a pair </a:t>
            </a:r>
            <a:r>
              <a:rPr lang="en" i="1" dirty="0"/>
              <a:t>e</a:t>
            </a:r>
            <a:r>
              <a:rPr lang="en" dirty="0"/>
              <a:t> and </a:t>
            </a:r>
            <a:r>
              <a:rPr lang="en" i="1" dirty="0"/>
              <a:t>d</a:t>
            </a:r>
            <a:r>
              <a:rPr lang="en" dirty="0"/>
              <a:t> such that </a:t>
            </a:r>
            <a:r>
              <a:rPr lang="en" i="1" dirty="0"/>
              <a:t>M</a:t>
            </a:r>
            <a:r>
              <a:rPr lang="en" i="1" baseline="30000" dirty="0"/>
              <a:t>ed</a:t>
            </a:r>
            <a:r>
              <a:rPr lang="en" dirty="0"/>
              <a:t> = </a:t>
            </a:r>
            <a:r>
              <a:rPr lang="en" i="1" dirty="0"/>
              <a:t>M</a:t>
            </a:r>
            <a:r>
              <a:rPr lang="en" dirty="0"/>
              <a:t> mod </a:t>
            </a:r>
            <a:r>
              <a:rPr lang="en" i="1" dirty="0"/>
              <a:t>N</a:t>
            </a:r>
            <a:endParaRPr dirty="0"/>
          </a:p>
          <a:p>
            <a:pPr marL="1371600" lvl="2" indent="-317500" algn="l" rtl="0">
              <a:spcBef>
                <a:spcPts val="0"/>
              </a:spcBef>
              <a:spcAft>
                <a:spcPts val="0"/>
              </a:spcAft>
              <a:buSzPts val="1400"/>
              <a:buChar char="■"/>
            </a:pPr>
            <a:r>
              <a:rPr lang="en" dirty="0"/>
              <a:t>Not IND-CPA secure on its own</a:t>
            </a:r>
            <a:endParaRPr dirty="0"/>
          </a:p>
          <a:p>
            <a:pPr marL="457200" lvl="0" indent="-342900" algn="l" rtl="0">
              <a:spcBef>
                <a:spcPts val="0"/>
              </a:spcBef>
              <a:spcAft>
                <a:spcPts val="0"/>
              </a:spcAft>
              <a:buSzPts val="1800"/>
              <a:buChar char="●"/>
            </a:pPr>
            <a:r>
              <a:rPr lang="en" dirty="0"/>
              <a:t>Hybrid encryption: Encrypt a symmetric key, and use the symmetric key to encrypt the message</a:t>
            </a:r>
            <a:endParaRPr dirty="0"/>
          </a:p>
          <a:p>
            <a:pPr marL="457200" lvl="0" indent="-342900" algn="l" rtl="0">
              <a:spcBef>
                <a:spcPts val="0"/>
              </a:spcBef>
              <a:spcAft>
                <a:spcPts val="0"/>
              </a:spcAft>
              <a:buSzPts val="1800"/>
              <a:buChar char="●"/>
            </a:pPr>
            <a:r>
              <a:rPr lang="en" dirty="0"/>
              <a:t>Digital signatures: Integrity and authenticity for asymmetric schemes</a:t>
            </a:r>
            <a:endParaRPr dirty="0"/>
          </a:p>
          <a:p>
            <a:pPr marL="914400" lvl="1" indent="-317500" algn="l" rtl="0">
              <a:spcBef>
                <a:spcPts val="0"/>
              </a:spcBef>
              <a:spcAft>
                <a:spcPts val="0"/>
              </a:spcAft>
              <a:buSzPts val="1400"/>
              <a:buChar char="○"/>
            </a:pPr>
            <a:r>
              <a:rPr lang="en" dirty="0"/>
              <a:t>RSA: Same as RSA encryption, but encrypt the hash with the private key</a:t>
            </a:r>
            <a:endParaRPr dirty="0"/>
          </a:p>
        </p:txBody>
      </p:sp>
      <p:sp>
        <p:nvSpPr>
          <p:cNvPr id="73" name="Google Shape;73;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34"/>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Password Hashing</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35"/>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Review: Cryptographic Hashes</a:t>
            </a:r>
            <a:endParaRPr/>
          </a:p>
        </p:txBody>
      </p:sp>
      <p:sp>
        <p:nvSpPr>
          <p:cNvPr id="205" name="Google Shape;205;p35"/>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Hashes accept arbitrarily large inputs</a:t>
            </a:r>
            <a:endParaRPr/>
          </a:p>
          <a:p>
            <a:pPr marL="457200" lvl="0" indent="-342900" algn="l" rtl="0">
              <a:spcBef>
                <a:spcPts val="0"/>
              </a:spcBef>
              <a:spcAft>
                <a:spcPts val="0"/>
              </a:spcAft>
              <a:buSzPts val="1800"/>
              <a:buChar char="●"/>
            </a:pPr>
            <a:r>
              <a:rPr lang="en"/>
              <a:t>Hashes “look” random</a:t>
            </a:r>
            <a:endParaRPr/>
          </a:p>
          <a:p>
            <a:pPr marL="914400" lvl="1" indent="-317500" algn="l" rtl="0">
              <a:spcBef>
                <a:spcPts val="0"/>
              </a:spcBef>
              <a:spcAft>
                <a:spcPts val="0"/>
              </a:spcAft>
              <a:buSzPts val="1400"/>
              <a:buChar char="○"/>
            </a:pPr>
            <a:r>
              <a:rPr lang="en"/>
              <a:t>Change a single bit on the input and each output bit has a 50% chance of flipping</a:t>
            </a:r>
            <a:endParaRPr/>
          </a:p>
          <a:p>
            <a:pPr marL="914400" lvl="1" indent="-317500" algn="l" rtl="0">
              <a:spcBef>
                <a:spcPts val="0"/>
              </a:spcBef>
              <a:spcAft>
                <a:spcPts val="0"/>
              </a:spcAft>
              <a:buSzPts val="1400"/>
              <a:buChar char="○"/>
            </a:pPr>
            <a:r>
              <a:rPr lang="en"/>
              <a:t>And until you change the input, you can't predict which output bits are going to change</a:t>
            </a:r>
            <a:endParaRPr/>
          </a:p>
          <a:p>
            <a:pPr marL="457200" lvl="0" indent="-342900" algn="l" rtl="0">
              <a:spcBef>
                <a:spcPts val="0"/>
              </a:spcBef>
              <a:spcAft>
                <a:spcPts val="0"/>
              </a:spcAft>
              <a:buSzPts val="1800"/>
              <a:buChar char="●"/>
            </a:pPr>
            <a:r>
              <a:rPr lang="en"/>
              <a:t>The ones we talked about are </a:t>
            </a:r>
            <a:r>
              <a:rPr lang="en" i="1"/>
              <a:t>fast</a:t>
            </a:r>
            <a:endParaRPr i="1"/>
          </a:p>
          <a:p>
            <a:pPr marL="914400" lvl="1" indent="-317500" algn="l" rtl="0">
              <a:spcBef>
                <a:spcPts val="0"/>
              </a:spcBef>
              <a:spcAft>
                <a:spcPts val="0"/>
              </a:spcAft>
              <a:buSzPts val="1400"/>
              <a:buChar char="○"/>
            </a:pPr>
            <a:r>
              <a:rPr lang="en"/>
              <a:t>Can operate at many many MB/s: Faster at processing data than block ciphers</a:t>
            </a:r>
            <a:endParaRPr/>
          </a:p>
          <a:p>
            <a:pPr marL="457200" lvl="0" indent="-342900" algn="l" rtl="0">
              <a:spcBef>
                <a:spcPts val="0"/>
              </a:spcBef>
              <a:spcAft>
                <a:spcPts val="0"/>
              </a:spcAft>
              <a:buSzPts val="1800"/>
              <a:buChar char="●"/>
            </a:pPr>
            <a:r>
              <a:rPr lang="en"/>
              <a:t>Recall: Security properties</a:t>
            </a:r>
            <a:endParaRPr/>
          </a:p>
          <a:p>
            <a:pPr marL="914400" lvl="1" indent="-317500" algn="l" rtl="0">
              <a:spcBef>
                <a:spcPts val="0"/>
              </a:spcBef>
              <a:spcAft>
                <a:spcPts val="0"/>
              </a:spcAft>
              <a:buSzPts val="1400"/>
              <a:buChar char="○"/>
            </a:pPr>
            <a:r>
              <a:rPr lang="en"/>
              <a:t>One way: Given an output </a:t>
            </a:r>
            <a:r>
              <a:rPr lang="en" i="1"/>
              <a:t>y</a:t>
            </a:r>
            <a:r>
              <a:rPr lang="en"/>
              <a:t>, it is infeasible to find any input </a:t>
            </a:r>
            <a:r>
              <a:rPr lang="en" i="1"/>
              <a:t>x</a:t>
            </a:r>
            <a:r>
              <a:rPr lang="en"/>
              <a:t> such that </a:t>
            </a:r>
            <a:r>
              <a:rPr lang="en" i="1"/>
              <a:t>H</a:t>
            </a:r>
            <a:r>
              <a:rPr lang="en"/>
              <a:t>(</a:t>
            </a:r>
            <a:r>
              <a:rPr lang="en" i="1"/>
              <a:t>x</a:t>
            </a:r>
            <a:r>
              <a:rPr lang="en"/>
              <a:t>) = </a:t>
            </a:r>
            <a:r>
              <a:rPr lang="en" i="1"/>
              <a:t>y</a:t>
            </a:r>
            <a:r>
              <a:rPr lang="en"/>
              <a:t>.</a:t>
            </a:r>
            <a:endParaRPr/>
          </a:p>
          <a:p>
            <a:pPr marL="914400" lvl="1" indent="-317500" algn="l" rtl="0">
              <a:spcBef>
                <a:spcPts val="0"/>
              </a:spcBef>
              <a:spcAft>
                <a:spcPts val="0"/>
              </a:spcAft>
              <a:buSzPts val="1400"/>
              <a:buChar char="○"/>
            </a:pPr>
            <a:r>
              <a:rPr lang="en"/>
              <a:t>Collision resistant: It is infeasible to find another any pair of inputs </a:t>
            </a:r>
            <a:r>
              <a:rPr lang="en" i="1"/>
              <a:t>x'</a:t>
            </a:r>
            <a:r>
              <a:rPr lang="en"/>
              <a:t> ≠ </a:t>
            </a:r>
            <a:r>
              <a:rPr lang="en" i="1"/>
              <a:t>x</a:t>
            </a:r>
            <a:r>
              <a:rPr lang="en"/>
              <a:t> such that </a:t>
            </a:r>
            <a:r>
              <a:rPr lang="en" i="1"/>
              <a:t>H</a:t>
            </a:r>
            <a:r>
              <a:rPr lang="en"/>
              <a:t>(</a:t>
            </a:r>
            <a:r>
              <a:rPr lang="en" i="1"/>
              <a:t>x</a:t>
            </a:r>
            <a:r>
              <a:rPr lang="en"/>
              <a:t>) = </a:t>
            </a:r>
            <a:r>
              <a:rPr lang="en" i="1"/>
              <a:t>H</a:t>
            </a:r>
            <a:r>
              <a:rPr lang="en"/>
              <a:t>(</a:t>
            </a:r>
            <a:r>
              <a:rPr lang="en" i="1"/>
              <a:t>x'</a:t>
            </a:r>
            <a:r>
              <a:rPr lang="en"/>
              <a:t>).</a:t>
            </a:r>
            <a:endParaRPr/>
          </a:p>
        </p:txBody>
      </p:sp>
      <p:sp>
        <p:nvSpPr>
          <p:cNvPr id="206" name="Google Shape;206;p3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21</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36"/>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Storing Passwords</a:t>
            </a:r>
            <a:endParaRPr/>
          </a:p>
        </p:txBody>
      </p:sp>
      <p:sp>
        <p:nvSpPr>
          <p:cNvPr id="212" name="Google Shape;212;p36"/>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Password: A secret string a user types in to prove their identity</a:t>
            </a:r>
            <a:endParaRPr/>
          </a:p>
          <a:p>
            <a:pPr marL="914400" lvl="1" indent="-317500" algn="l" rtl="0">
              <a:spcBef>
                <a:spcPts val="0"/>
              </a:spcBef>
              <a:spcAft>
                <a:spcPts val="0"/>
              </a:spcAft>
              <a:buSzPts val="1400"/>
              <a:buChar char="○"/>
            </a:pPr>
            <a:r>
              <a:rPr lang="en"/>
              <a:t>When you create an account with a service: Create a password</a:t>
            </a:r>
            <a:endParaRPr/>
          </a:p>
          <a:p>
            <a:pPr marL="914400" lvl="1" indent="-317500" algn="l" rtl="0">
              <a:spcBef>
                <a:spcPts val="0"/>
              </a:spcBef>
              <a:spcAft>
                <a:spcPts val="0"/>
              </a:spcAft>
              <a:buSzPts val="1400"/>
              <a:buChar char="○"/>
            </a:pPr>
            <a:r>
              <a:rPr lang="en"/>
              <a:t>When you later want to log in to the service: Type in the same password again</a:t>
            </a:r>
            <a:endParaRPr/>
          </a:p>
          <a:p>
            <a:pPr marL="457200" lvl="0" indent="-342900" algn="l" rtl="0">
              <a:spcBef>
                <a:spcPts val="0"/>
              </a:spcBef>
              <a:spcAft>
                <a:spcPts val="0"/>
              </a:spcAft>
              <a:buSzPts val="1800"/>
              <a:buChar char="●"/>
            </a:pPr>
            <a:r>
              <a:rPr lang="en"/>
              <a:t>How does the service check that your password is correct?</a:t>
            </a:r>
            <a:endParaRPr/>
          </a:p>
          <a:p>
            <a:pPr marL="457200" lvl="0" indent="-342900" algn="l" rtl="0">
              <a:spcBef>
                <a:spcPts val="0"/>
              </a:spcBef>
              <a:spcAft>
                <a:spcPts val="0"/>
              </a:spcAft>
              <a:buSzPts val="1800"/>
              <a:buChar char="●"/>
            </a:pPr>
            <a:r>
              <a:rPr lang="en"/>
              <a:t>Bad idea #1: Store a file listing every user’s password</a:t>
            </a:r>
            <a:endParaRPr/>
          </a:p>
          <a:p>
            <a:pPr marL="914400" lvl="1" indent="-317500" algn="l" rtl="0">
              <a:spcBef>
                <a:spcPts val="0"/>
              </a:spcBef>
              <a:spcAft>
                <a:spcPts val="0"/>
              </a:spcAft>
              <a:buSzPts val="1400"/>
              <a:buChar char="○"/>
            </a:pPr>
            <a:r>
              <a:rPr lang="en"/>
              <a:t>Problem: What if an attacker hacks into the service? Now the attacker knows everyone’s passwords!</a:t>
            </a:r>
            <a:endParaRPr/>
          </a:p>
          <a:p>
            <a:pPr marL="457200" lvl="0" indent="-342900" algn="l" rtl="0">
              <a:spcBef>
                <a:spcPts val="0"/>
              </a:spcBef>
              <a:spcAft>
                <a:spcPts val="0"/>
              </a:spcAft>
              <a:buSzPts val="1800"/>
              <a:buChar char="●"/>
            </a:pPr>
            <a:r>
              <a:rPr lang="en"/>
              <a:t>Bad idea #2: Encrypt every user’s password before storing it</a:t>
            </a:r>
            <a:endParaRPr/>
          </a:p>
          <a:p>
            <a:pPr marL="914400" lvl="1" indent="-317500" algn="l" rtl="0">
              <a:spcBef>
                <a:spcPts val="0"/>
              </a:spcBef>
              <a:spcAft>
                <a:spcPts val="0"/>
              </a:spcAft>
              <a:buSzPts val="1400"/>
              <a:buChar char="○"/>
            </a:pPr>
            <a:r>
              <a:rPr lang="en"/>
              <a:t>Problem: The attacker could steal the passwords file </a:t>
            </a:r>
            <a:r>
              <a:rPr lang="en" i="1"/>
              <a:t>and</a:t>
            </a:r>
            <a:r>
              <a:rPr lang="en"/>
              <a:t> the key and decrypt everyone’s passwords!</a:t>
            </a:r>
            <a:endParaRPr/>
          </a:p>
          <a:p>
            <a:pPr marL="457200" lvl="0" indent="-342900" algn="l" rtl="0">
              <a:spcBef>
                <a:spcPts val="0"/>
              </a:spcBef>
              <a:spcAft>
                <a:spcPts val="0"/>
              </a:spcAft>
              <a:buSzPts val="1800"/>
              <a:buChar char="●"/>
            </a:pPr>
            <a:r>
              <a:rPr lang="en"/>
              <a:t>We need a way to verify passwords </a:t>
            </a:r>
            <a:r>
              <a:rPr lang="en" i="1"/>
              <a:t>without</a:t>
            </a:r>
            <a:r>
              <a:rPr lang="en"/>
              <a:t> storing any information that would allow someone to recover the original password</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1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1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1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1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1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1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37"/>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Password Hashing</a:t>
            </a:r>
            <a:endParaRPr/>
          </a:p>
        </p:txBody>
      </p:sp>
      <p:sp>
        <p:nvSpPr>
          <p:cNvPr id="218" name="Google Shape;218;p37"/>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For each user, store a </a:t>
            </a:r>
            <a:r>
              <a:rPr lang="en" i="1"/>
              <a:t>hash</a:t>
            </a:r>
            <a:r>
              <a:rPr lang="en"/>
              <a:t> of their password</a:t>
            </a:r>
            <a:endParaRPr/>
          </a:p>
          <a:p>
            <a:pPr marL="457200" lvl="0" indent="-342900" algn="l" rtl="0">
              <a:spcBef>
                <a:spcPts val="0"/>
              </a:spcBef>
              <a:spcAft>
                <a:spcPts val="0"/>
              </a:spcAft>
              <a:buSzPts val="1800"/>
              <a:buChar char="●"/>
            </a:pPr>
            <a:r>
              <a:rPr lang="en"/>
              <a:t>Verification process</a:t>
            </a:r>
            <a:endParaRPr/>
          </a:p>
          <a:p>
            <a:pPr marL="914400" lvl="1" indent="-317500" algn="l" rtl="0">
              <a:spcBef>
                <a:spcPts val="0"/>
              </a:spcBef>
              <a:spcAft>
                <a:spcPts val="0"/>
              </a:spcAft>
              <a:buSzPts val="1400"/>
              <a:buChar char="○"/>
            </a:pPr>
            <a:r>
              <a:rPr lang="en"/>
              <a:t>Hash the password submitted by the user</a:t>
            </a:r>
            <a:endParaRPr/>
          </a:p>
          <a:p>
            <a:pPr marL="914400" lvl="1" indent="-317500" algn="l" rtl="0">
              <a:spcBef>
                <a:spcPts val="0"/>
              </a:spcBef>
              <a:spcAft>
                <a:spcPts val="0"/>
              </a:spcAft>
              <a:buSzPts val="1400"/>
              <a:buChar char="○"/>
            </a:pPr>
            <a:r>
              <a:rPr lang="en"/>
              <a:t>Check if it matches the password hash in the file</a:t>
            </a:r>
            <a:endParaRPr/>
          </a:p>
          <a:p>
            <a:pPr marL="457200" lvl="0" indent="-342900" algn="l" rtl="0">
              <a:spcBef>
                <a:spcPts val="0"/>
              </a:spcBef>
              <a:spcAft>
                <a:spcPts val="0"/>
              </a:spcAft>
              <a:buSzPts val="1800"/>
              <a:buChar char="●"/>
            </a:pPr>
            <a:r>
              <a:rPr lang="en"/>
              <a:t>What properties do we need in the hash?</a:t>
            </a:r>
            <a:endParaRPr/>
          </a:p>
          <a:p>
            <a:pPr marL="914400" lvl="1" indent="-317500" algn="l" rtl="0">
              <a:spcBef>
                <a:spcPts val="0"/>
              </a:spcBef>
              <a:spcAft>
                <a:spcPts val="0"/>
              </a:spcAft>
              <a:buSzPts val="1400"/>
              <a:buChar char="○"/>
            </a:pPr>
            <a:r>
              <a:rPr lang="en"/>
              <a:t>Deterministic: To verify a password, it has to hash to the same value every time</a:t>
            </a:r>
            <a:endParaRPr/>
          </a:p>
          <a:p>
            <a:pPr marL="914400" lvl="1" indent="-317500" algn="l" rtl="0">
              <a:spcBef>
                <a:spcPts val="0"/>
              </a:spcBef>
              <a:spcAft>
                <a:spcPts val="0"/>
              </a:spcAft>
              <a:buSzPts val="1400"/>
              <a:buChar char="○"/>
            </a:pPr>
            <a:r>
              <a:rPr lang="en"/>
              <a:t>One-way: We don’t want the attacker to reverse hashes into original passwords</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1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1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18">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1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38"/>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Password Hashing: Attacks</a:t>
            </a:r>
            <a:endParaRPr/>
          </a:p>
        </p:txBody>
      </p:sp>
      <p:sp>
        <p:nvSpPr>
          <p:cNvPr id="224" name="Google Shape;224;p38"/>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What if two different users decide to use </a:t>
            </a:r>
            <a:r>
              <a:rPr lang="en" b="1">
                <a:latin typeface="Courier New"/>
                <a:ea typeface="Courier New"/>
                <a:cs typeface="Courier New"/>
                <a:sym typeface="Courier New"/>
              </a:rPr>
              <a:t>password123</a:t>
            </a:r>
            <a:r>
              <a:rPr lang="en"/>
              <a:t> as their password?</a:t>
            </a:r>
            <a:endParaRPr/>
          </a:p>
          <a:p>
            <a:pPr marL="914400" lvl="1" indent="-317500" algn="l" rtl="0">
              <a:spcBef>
                <a:spcPts val="0"/>
              </a:spcBef>
              <a:spcAft>
                <a:spcPts val="0"/>
              </a:spcAft>
              <a:buSzPts val="1400"/>
              <a:buChar char="○"/>
            </a:pPr>
            <a:r>
              <a:rPr lang="en"/>
              <a:t>Hashes are deterministic: They’ll have the same password hash</a:t>
            </a:r>
            <a:endParaRPr/>
          </a:p>
          <a:p>
            <a:pPr marL="914400" lvl="1" indent="-317500" algn="l" rtl="0">
              <a:spcBef>
                <a:spcPts val="0"/>
              </a:spcBef>
              <a:spcAft>
                <a:spcPts val="0"/>
              </a:spcAft>
              <a:buSzPts val="1400"/>
              <a:buChar char="○"/>
            </a:pPr>
            <a:r>
              <a:rPr lang="en"/>
              <a:t>An attacker can see which users are using the same password</a:t>
            </a:r>
            <a:endParaRPr/>
          </a:p>
          <a:p>
            <a:pPr marL="457200" lvl="0" indent="-342900" algn="l" rtl="0">
              <a:spcBef>
                <a:spcPts val="0"/>
              </a:spcBef>
              <a:spcAft>
                <a:spcPts val="0"/>
              </a:spcAft>
              <a:buSzPts val="1800"/>
              <a:buChar char="●"/>
            </a:pPr>
            <a:r>
              <a:rPr lang="en"/>
              <a:t>Brute-force attacks</a:t>
            </a:r>
            <a:endParaRPr b="1"/>
          </a:p>
          <a:p>
            <a:pPr marL="914400" lvl="1" indent="-317500" algn="l" rtl="0">
              <a:spcBef>
                <a:spcPts val="0"/>
              </a:spcBef>
              <a:spcAft>
                <a:spcPts val="0"/>
              </a:spcAft>
              <a:buSzPts val="1400"/>
              <a:buChar char="○"/>
            </a:pPr>
            <a:r>
              <a:rPr lang="en"/>
              <a:t>Most people use insecure, common passwords</a:t>
            </a:r>
            <a:endParaRPr/>
          </a:p>
          <a:p>
            <a:pPr marL="914400" lvl="1" indent="-317500" algn="l" rtl="0">
              <a:spcBef>
                <a:spcPts val="0"/>
              </a:spcBef>
              <a:spcAft>
                <a:spcPts val="0"/>
              </a:spcAft>
              <a:buSzPts val="1400"/>
              <a:buChar char="○"/>
            </a:pPr>
            <a:r>
              <a:rPr lang="en"/>
              <a:t>An attacker can pre-compute hashes for common passwords: </a:t>
            </a:r>
            <a:r>
              <a:rPr lang="en" i="1"/>
              <a:t>H</a:t>
            </a:r>
            <a:r>
              <a:rPr lang="en"/>
              <a:t>(</a:t>
            </a:r>
            <a:r>
              <a:rPr lang="en" b="1">
                <a:latin typeface="Courier New"/>
                <a:ea typeface="Courier New"/>
                <a:cs typeface="Courier New"/>
                <a:sym typeface="Courier New"/>
              </a:rPr>
              <a:t>"password123"</a:t>
            </a:r>
            <a:r>
              <a:rPr lang="en"/>
              <a:t>), </a:t>
            </a:r>
            <a:r>
              <a:rPr lang="en" i="1"/>
              <a:t>H</a:t>
            </a:r>
            <a:r>
              <a:rPr lang="en"/>
              <a:t>(</a:t>
            </a:r>
            <a:r>
              <a:rPr lang="en" b="1">
                <a:latin typeface="Courier New"/>
                <a:ea typeface="Courier New"/>
                <a:cs typeface="Courier New"/>
                <a:sym typeface="Courier New"/>
              </a:rPr>
              <a:t>"password1234"</a:t>
            </a:r>
            <a:r>
              <a:rPr lang="en"/>
              <a:t>), </a:t>
            </a:r>
            <a:r>
              <a:rPr lang="en" i="1"/>
              <a:t>H</a:t>
            </a:r>
            <a:r>
              <a:rPr lang="en"/>
              <a:t>(</a:t>
            </a:r>
            <a:r>
              <a:rPr lang="en" b="1">
                <a:latin typeface="Courier New"/>
                <a:ea typeface="Courier New"/>
                <a:cs typeface="Courier New"/>
                <a:sym typeface="Courier New"/>
              </a:rPr>
              <a:t>"1234567890"</a:t>
            </a:r>
            <a:r>
              <a:rPr lang="en"/>
              <a:t>), etc.</a:t>
            </a:r>
            <a:endParaRPr/>
          </a:p>
          <a:p>
            <a:pPr marL="914400" lvl="1" indent="-317500" algn="l" rtl="0">
              <a:spcBef>
                <a:spcPts val="0"/>
              </a:spcBef>
              <a:spcAft>
                <a:spcPts val="0"/>
              </a:spcAft>
              <a:buSzPts val="1400"/>
              <a:buChar char="○"/>
            </a:pPr>
            <a:r>
              <a:rPr lang="en" b="1"/>
              <a:t>Dictionary attack</a:t>
            </a:r>
            <a:r>
              <a:rPr lang="en"/>
              <a:t>: Hash an entire dictionary of common passwords</a:t>
            </a:r>
            <a:endParaRPr/>
          </a:p>
          <a:p>
            <a:pPr marL="457200" lvl="0" indent="-342900" algn="l" rtl="0">
              <a:spcBef>
                <a:spcPts val="0"/>
              </a:spcBef>
              <a:spcAft>
                <a:spcPts val="0"/>
              </a:spcAft>
              <a:buSzPts val="1800"/>
              <a:buChar char="●"/>
            </a:pPr>
            <a:r>
              <a:rPr lang="en" b="1"/>
              <a:t>Rainbow tables</a:t>
            </a:r>
            <a:r>
              <a:rPr lang="en"/>
              <a:t>: An algorithm for computing hashes that makes brute-force attacks easier</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2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2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2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2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2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39"/>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Salted Hashes</a:t>
            </a:r>
            <a:endParaRPr/>
          </a:p>
        </p:txBody>
      </p:sp>
      <p:sp>
        <p:nvSpPr>
          <p:cNvPr id="230" name="Google Shape;230;p39"/>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Solution #1: Add a unique, random salt for each user</a:t>
            </a:r>
            <a:endParaRPr/>
          </a:p>
          <a:p>
            <a:pPr marL="457200" lvl="0" indent="-342900" algn="l" rtl="0">
              <a:spcBef>
                <a:spcPts val="0"/>
              </a:spcBef>
              <a:spcAft>
                <a:spcPts val="0"/>
              </a:spcAft>
              <a:buSzPts val="1800"/>
              <a:buChar char="●"/>
            </a:pPr>
            <a:r>
              <a:rPr lang="en" b="1"/>
              <a:t>Salt</a:t>
            </a:r>
            <a:r>
              <a:rPr lang="en"/>
              <a:t>: A random, public value designed to make brute-force attacks harder</a:t>
            </a:r>
            <a:endParaRPr/>
          </a:p>
          <a:p>
            <a:pPr marL="914400" lvl="1" indent="-317500" algn="l" rtl="0">
              <a:spcBef>
                <a:spcPts val="0"/>
              </a:spcBef>
              <a:spcAft>
                <a:spcPts val="0"/>
              </a:spcAft>
              <a:buSzPts val="1400"/>
              <a:buChar char="○"/>
            </a:pPr>
            <a:r>
              <a:rPr lang="en"/>
              <a:t>For each user, store: username, salt, </a:t>
            </a:r>
            <a:r>
              <a:rPr lang="en" i="1"/>
              <a:t>H</a:t>
            </a:r>
            <a:r>
              <a:rPr lang="en"/>
              <a:t>(password || salt)</a:t>
            </a:r>
            <a:endParaRPr/>
          </a:p>
          <a:p>
            <a:pPr marL="914400" lvl="1" indent="-317500" algn="l" rtl="0">
              <a:spcBef>
                <a:spcPts val="0"/>
              </a:spcBef>
              <a:spcAft>
                <a:spcPts val="0"/>
              </a:spcAft>
              <a:buSzPts val="1400"/>
              <a:buChar char="○"/>
            </a:pPr>
            <a:r>
              <a:rPr lang="en"/>
              <a:t>To verify a user: look up their salt in the passwords file, compute </a:t>
            </a:r>
            <a:r>
              <a:rPr lang="en" i="1"/>
              <a:t>H</a:t>
            </a:r>
            <a:r>
              <a:rPr lang="en"/>
              <a:t>(password || salt), and check it matches the hash in the file</a:t>
            </a:r>
            <a:endParaRPr/>
          </a:p>
          <a:p>
            <a:pPr marL="914400" lvl="1" indent="-317500" algn="l" rtl="0">
              <a:spcBef>
                <a:spcPts val="0"/>
              </a:spcBef>
              <a:spcAft>
                <a:spcPts val="0"/>
              </a:spcAft>
              <a:buSzPts val="1400"/>
              <a:buChar char="○"/>
            </a:pPr>
            <a:r>
              <a:rPr lang="en"/>
              <a:t>Salts should be long and random</a:t>
            </a:r>
            <a:endParaRPr/>
          </a:p>
          <a:p>
            <a:pPr marL="914400" lvl="1" indent="-317500" algn="l" rtl="0">
              <a:spcBef>
                <a:spcPts val="0"/>
              </a:spcBef>
              <a:spcAft>
                <a:spcPts val="0"/>
              </a:spcAft>
              <a:buSzPts val="1400"/>
              <a:buChar char="○"/>
            </a:pPr>
            <a:r>
              <a:rPr lang="en"/>
              <a:t>Salts are not secret (think of them like nonces or IVs)</a:t>
            </a:r>
            <a:endParaRPr/>
          </a:p>
          <a:p>
            <a:pPr marL="457200" lvl="0" indent="-342900" algn="l" rtl="0">
              <a:spcBef>
                <a:spcPts val="0"/>
              </a:spcBef>
              <a:spcAft>
                <a:spcPts val="0"/>
              </a:spcAft>
              <a:buSzPts val="1800"/>
              <a:buChar char="●"/>
            </a:pPr>
            <a:r>
              <a:rPr lang="en"/>
              <a:t>Brute-force attacks are now harder</a:t>
            </a:r>
            <a:endParaRPr/>
          </a:p>
          <a:p>
            <a:pPr marL="914400" lvl="1" indent="-317500" algn="l" rtl="0">
              <a:spcBef>
                <a:spcPts val="0"/>
              </a:spcBef>
              <a:spcAft>
                <a:spcPts val="0"/>
              </a:spcAft>
              <a:buSzPts val="1400"/>
              <a:buChar char="○"/>
            </a:pPr>
            <a:r>
              <a:rPr lang="en"/>
              <a:t>Assume there are </a:t>
            </a:r>
            <a:r>
              <a:rPr lang="en" i="1"/>
              <a:t>M</a:t>
            </a:r>
            <a:r>
              <a:rPr lang="en"/>
              <a:t> possible passwords and </a:t>
            </a:r>
            <a:r>
              <a:rPr lang="en" i="1"/>
              <a:t>N</a:t>
            </a:r>
            <a:r>
              <a:rPr lang="en"/>
              <a:t> users in the database</a:t>
            </a:r>
            <a:endParaRPr/>
          </a:p>
          <a:p>
            <a:pPr marL="914400" lvl="1" indent="-317500" algn="l" rtl="0">
              <a:spcBef>
                <a:spcPts val="0"/>
              </a:spcBef>
              <a:spcAft>
                <a:spcPts val="0"/>
              </a:spcAft>
              <a:buSzPts val="1400"/>
              <a:buChar char="○"/>
            </a:pPr>
            <a:r>
              <a:rPr lang="en"/>
              <a:t>Unsalted database: Hash all possible passwords, then lookup all users’ hashes ⇒ </a:t>
            </a:r>
            <a:r>
              <a:rPr lang="en" i="1"/>
              <a:t>O</a:t>
            </a:r>
            <a:r>
              <a:rPr lang="en"/>
              <a:t>(</a:t>
            </a:r>
            <a:r>
              <a:rPr lang="en" i="1"/>
              <a:t>M</a:t>
            </a:r>
            <a:r>
              <a:rPr lang="en"/>
              <a:t> + </a:t>
            </a:r>
            <a:r>
              <a:rPr lang="en" i="1"/>
              <a:t>N</a:t>
            </a:r>
            <a:r>
              <a:rPr lang="en"/>
              <a:t>)</a:t>
            </a:r>
            <a:endParaRPr/>
          </a:p>
          <a:p>
            <a:pPr marL="914400" lvl="1" indent="-317500" algn="l" rtl="0">
              <a:spcBef>
                <a:spcPts val="0"/>
              </a:spcBef>
              <a:spcAft>
                <a:spcPts val="0"/>
              </a:spcAft>
              <a:buSzPts val="1400"/>
              <a:buChar char="○"/>
            </a:pPr>
            <a:r>
              <a:rPr lang="en"/>
              <a:t>Salted database: Hash all passwords for each user’s salt ⇒ </a:t>
            </a:r>
            <a:r>
              <a:rPr lang="en" i="1"/>
              <a:t>O</a:t>
            </a:r>
            <a:r>
              <a:rPr lang="en"/>
              <a:t>(</a:t>
            </a:r>
            <a:r>
              <a:rPr lang="en" i="1"/>
              <a:t>MN</a:t>
            </a:r>
            <a:r>
              <a:rPr lang="en"/>
              <a:t>)</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3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3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30">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30">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30">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30">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30">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30">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40"/>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Solution #2: Use slower hashes</a:t>
            </a:r>
            <a:endParaRPr/>
          </a:p>
          <a:p>
            <a:pPr marL="457200" lvl="0" indent="-342900" algn="l" rtl="0">
              <a:spcBef>
                <a:spcPts val="0"/>
              </a:spcBef>
              <a:spcAft>
                <a:spcPts val="0"/>
              </a:spcAft>
              <a:buSzPts val="1800"/>
              <a:buChar char="●"/>
            </a:pPr>
            <a:r>
              <a:rPr lang="en"/>
              <a:t>Cryptographic hashes are usually designed to be fast</a:t>
            </a:r>
            <a:endParaRPr/>
          </a:p>
          <a:p>
            <a:pPr marL="914400" lvl="1" indent="-317500" algn="l" rtl="0">
              <a:spcBef>
                <a:spcPts val="0"/>
              </a:spcBef>
              <a:spcAft>
                <a:spcPts val="0"/>
              </a:spcAft>
              <a:buSzPts val="1400"/>
              <a:buChar char="○"/>
            </a:pPr>
            <a:r>
              <a:rPr lang="en"/>
              <a:t>SHA is designed to produce a checksum of your 1 GB document as fast as possible</a:t>
            </a:r>
            <a:endParaRPr/>
          </a:p>
          <a:p>
            <a:pPr marL="457200" lvl="0" indent="-342900" algn="l" rtl="0">
              <a:spcBef>
                <a:spcPts val="0"/>
              </a:spcBef>
              <a:spcAft>
                <a:spcPts val="0"/>
              </a:spcAft>
              <a:buSzPts val="1800"/>
              <a:buChar char="●"/>
            </a:pPr>
            <a:r>
              <a:rPr lang="en"/>
              <a:t>Password hashes are usually designed to be slow</a:t>
            </a:r>
            <a:endParaRPr/>
          </a:p>
          <a:p>
            <a:pPr marL="914400" lvl="1" indent="-317500" algn="l" rtl="0">
              <a:spcBef>
                <a:spcPts val="0"/>
              </a:spcBef>
              <a:spcAft>
                <a:spcPts val="0"/>
              </a:spcAft>
              <a:buSzPts val="1400"/>
              <a:buChar char="○"/>
            </a:pPr>
            <a:r>
              <a:rPr lang="en"/>
              <a:t>Legitimate users only need to submit a few password tries. Users won’t notice if it takes 0.0001 seconds or 0.1 seconds for the server to check a password.</a:t>
            </a:r>
            <a:endParaRPr/>
          </a:p>
          <a:p>
            <a:pPr marL="914400" lvl="1" indent="-317500" algn="l" rtl="0">
              <a:spcBef>
                <a:spcPts val="0"/>
              </a:spcBef>
              <a:spcAft>
                <a:spcPts val="0"/>
              </a:spcAft>
              <a:buSzPts val="1400"/>
              <a:buChar char="○"/>
            </a:pPr>
            <a:r>
              <a:rPr lang="en"/>
              <a:t>Attackers need to compute millions of hashes. Using a slow hash can slow the attacker by a factor of 1,000 or more!</a:t>
            </a:r>
            <a:endParaRPr/>
          </a:p>
          <a:p>
            <a:pPr marL="914400" lvl="1" indent="-317500" algn="l" rtl="0">
              <a:spcBef>
                <a:spcPts val="0"/>
              </a:spcBef>
              <a:spcAft>
                <a:spcPts val="0"/>
              </a:spcAft>
              <a:buSzPts val="1400"/>
              <a:buChar char="○"/>
            </a:pPr>
            <a:r>
              <a:rPr lang="en"/>
              <a:t>Note: We are not changing the asymptotic difficulty of attacks. We’re adding a large constant factor, which can have a huge practical impact for the attacker</a:t>
            </a:r>
            <a:endParaRPr/>
          </a:p>
        </p:txBody>
      </p:sp>
      <p:sp>
        <p:nvSpPr>
          <p:cNvPr id="236" name="Google Shape;236;p4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Slow Hashes</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41"/>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Slow Hashes: PBKDF2</a:t>
            </a:r>
            <a:endParaRPr/>
          </a:p>
        </p:txBody>
      </p:sp>
      <p:sp>
        <p:nvSpPr>
          <p:cNvPr id="242" name="Google Shape;242;p41"/>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lnSpcReduction="10000"/>
          </a:bodyPr>
          <a:lstStyle/>
          <a:p>
            <a:pPr marL="457200" lvl="0" indent="-342900" algn="l" rtl="0">
              <a:spcBef>
                <a:spcPts val="0"/>
              </a:spcBef>
              <a:spcAft>
                <a:spcPts val="0"/>
              </a:spcAft>
              <a:buSzPts val="1800"/>
              <a:buChar char="●"/>
            </a:pPr>
            <a:r>
              <a:rPr lang="en" b="1"/>
              <a:t>Password-based key derivation function 2 (PBKDF2)</a:t>
            </a:r>
            <a:r>
              <a:rPr lang="en"/>
              <a:t>: A slow hash function</a:t>
            </a:r>
            <a:endParaRPr/>
          </a:p>
          <a:p>
            <a:pPr marL="914400" lvl="1" indent="-317500" algn="l" rtl="0">
              <a:spcBef>
                <a:spcPts val="0"/>
              </a:spcBef>
              <a:spcAft>
                <a:spcPts val="0"/>
              </a:spcAft>
              <a:buSzPts val="1400"/>
              <a:buChar char="○"/>
            </a:pPr>
            <a:r>
              <a:rPr lang="en"/>
              <a:t>Setting: An underlying function that outputs random-looking bits (e.g. HMAC-SHA256)</a:t>
            </a:r>
            <a:endParaRPr/>
          </a:p>
          <a:p>
            <a:pPr marL="914400" lvl="1" indent="-317500" algn="l" rtl="0">
              <a:spcBef>
                <a:spcPts val="0"/>
              </a:spcBef>
              <a:spcAft>
                <a:spcPts val="0"/>
              </a:spcAft>
              <a:buSzPts val="1400"/>
              <a:buChar char="○"/>
            </a:pPr>
            <a:r>
              <a:rPr lang="en"/>
              <a:t>Setting: The desired length of the output (</a:t>
            </a:r>
            <a:r>
              <a:rPr lang="en" i="1"/>
              <a:t>n</a:t>
            </a:r>
            <a:r>
              <a:rPr lang="en"/>
              <a:t>)</a:t>
            </a:r>
            <a:endParaRPr/>
          </a:p>
          <a:p>
            <a:pPr marL="914400" lvl="1" indent="-317500" algn="l" rtl="0">
              <a:spcBef>
                <a:spcPts val="0"/>
              </a:spcBef>
              <a:spcAft>
                <a:spcPts val="0"/>
              </a:spcAft>
              <a:buSzPts val="1400"/>
              <a:buChar char="○"/>
            </a:pPr>
            <a:r>
              <a:rPr lang="en"/>
              <a:t>Setting: Iteration count (higher = hash is slower, lower = hash is faster)</a:t>
            </a:r>
            <a:endParaRPr/>
          </a:p>
          <a:p>
            <a:pPr marL="914400" lvl="1" indent="-317500" algn="l" rtl="0">
              <a:spcBef>
                <a:spcPts val="0"/>
              </a:spcBef>
              <a:spcAft>
                <a:spcPts val="0"/>
              </a:spcAft>
              <a:buSzPts val="1400"/>
              <a:buChar char="○"/>
            </a:pPr>
            <a:r>
              <a:rPr lang="en"/>
              <a:t>Input: A password</a:t>
            </a:r>
            <a:endParaRPr/>
          </a:p>
          <a:p>
            <a:pPr marL="914400" lvl="1" indent="-317500" algn="l" rtl="0">
              <a:spcBef>
                <a:spcPts val="0"/>
              </a:spcBef>
              <a:spcAft>
                <a:spcPts val="0"/>
              </a:spcAft>
              <a:buSzPts val="1400"/>
              <a:buChar char="○"/>
            </a:pPr>
            <a:r>
              <a:rPr lang="en"/>
              <a:t>Input: A salt</a:t>
            </a:r>
            <a:endParaRPr/>
          </a:p>
          <a:p>
            <a:pPr marL="914400" lvl="1" indent="-317500" algn="l" rtl="0">
              <a:spcBef>
                <a:spcPts val="0"/>
              </a:spcBef>
              <a:spcAft>
                <a:spcPts val="0"/>
              </a:spcAft>
              <a:buSzPts val="1400"/>
              <a:buChar char="○"/>
            </a:pPr>
            <a:r>
              <a:rPr lang="en"/>
              <a:t>Output: A long, random-looking </a:t>
            </a:r>
            <a:r>
              <a:rPr lang="en" i="1"/>
              <a:t>n</a:t>
            </a:r>
            <a:r>
              <a:rPr lang="en"/>
              <a:t>-bit string derived from the password and salt</a:t>
            </a:r>
            <a:endParaRPr/>
          </a:p>
          <a:p>
            <a:pPr marL="914400" lvl="1" indent="-317500" algn="l" rtl="0">
              <a:spcBef>
                <a:spcPts val="0"/>
              </a:spcBef>
              <a:spcAft>
                <a:spcPts val="0"/>
              </a:spcAft>
              <a:buSzPts val="1400"/>
              <a:buChar char="○"/>
            </a:pPr>
            <a:r>
              <a:rPr lang="en"/>
              <a:t>Implementation: Basically computing HMAC 10,000 times</a:t>
            </a:r>
            <a:endParaRPr/>
          </a:p>
          <a:p>
            <a:pPr marL="457200" lvl="0" indent="-342900" algn="l" rtl="0">
              <a:spcBef>
                <a:spcPts val="0"/>
              </a:spcBef>
              <a:spcAft>
                <a:spcPts val="0"/>
              </a:spcAft>
              <a:buSzPts val="1800"/>
              <a:buChar char="●"/>
            </a:pPr>
            <a:r>
              <a:rPr lang="en"/>
              <a:t>Benefits (assuming the user password is strong)</a:t>
            </a:r>
            <a:endParaRPr/>
          </a:p>
          <a:p>
            <a:pPr marL="914400" lvl="1" indent="-317500" algn="l" rtl="0">
              <a:spcBef>
                <a:spcPts val="0"/>
              </a:spcBef>
              <a:spcAft>
                <a:spcPts val="0"/>
              </a:spcAft>
              <a:buSzPts val="1400"/>
              <a:buChar char="○"/>
            </a:pPr>
            <a:r>
              <a:rPr lang="en"/>
              <a:t>Derives an arbitrarily long string from the user's password</a:t>
            </a:r>
            <a:endParaRPr/>
          </a:p>
          <a:p>
            <a:pPr marL="914400" lvl="1" indent="-317500" algn="l" rtl="0">
              <a:spcBef>
                <a:spcPts val="0"/>
              </a:spcBef>
              <a:spcAft>
                <a:spcPts val="0"/>
              </a:spcAft>
              <a:buSzPts val="1400"/>
              <a:buChar char="○"/>
            </a:pPr>
            <a:r>
              <a:rPr lang="en"/>
              <a:t>Output can be directly used as a symmetric key</a:t>
            </a:r>
            <a:endParaRPr/>
          </a:p>
          <a:p>
            <a:pPr marL="914400" lvl="1" indent="-317500" algn="l" rtl="0">
              <a:spcBef>
                <a:spcPts val="0"/>
              </a:spcBef>
              <a:spcAft>
                <a:spcPts val="0"/>
              </a:spcAft>
              <a:buSzPts val="1400"/>
              <a:buChar char="○"/>
            </a:pPr>
            <a:r>
              <a:rPr lang="en"/>
              <a:t>Output can also be used to seed a PRNG or generate a public/private key pair</a:t>
            </a:r>
            <a:endParaRPr/>
          </a:p>
          <a:p>
            <a:pPr marL="914400" lvl="1" indent="-317500" algn="l" rtl="0">
              <a:spcBef>
                <a:spcPts val="0"/>
              </a:spcBef>
              <a:spcAft>
                <a:spcPts val="0"/>
              </a:spcAft>
              <a:buSzPts val="1400"/>
              <a:buChar char="○"/>
            </a:pPr>
            <a:r>
              <a:rPr lang="en"/>
              <a:t>Algorithm is slow, but doesn't use a lot of memory (alternatives like Scrypt and Argon2 use more memory)</a:t>
            </a:r>
            <a:endParaRPr/>
          </a:p>
        </p:txBody>
      </p:sp>
      <p:sp>
        <p:nvSpPr>
          <p:cNvPr id="243" name="Google Shape;243;p4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27</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42"/>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Offline and Online Attacks</a:t>
            </a:r>
            <a:endParaRPr/>
          </a:p>
        </p:txBody>
      </p:sp>
      <p:sp>
        <p:nvSpPr>
          <p:cNvPr id="249" name="Google Shape;249;p42"/>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b="1"/>
              <a:t>Offline attack</a:t>
            </a:r>
            <a:r>
              <a:rPr lang="en"/>
              <a:t>: The attacker performs all the computation themselves</a:t>
            </a:r>
            <a:endParaRPr/>
          </a:p>
          <a:p>
            <a:pPr marL="914400" lvl="1" indent="-317500" algn="l" rtl="0">
              <a:spcBef>
                <a:spcPts val="0"/>
              </a:spcBef>
              <a:spcAft>
                <a:spcPts val="0"/>
              </a:spcAft>
              <a:buSzPts val="1400"/>
              <a:buChar char="○"/>
            </a:pPr>
            <a:r>
              <a:rPr lang="en"/>
              <a:t>Example: Mallory steals the password file, and then computes hashes herself to check for matches.</a:t>
            </a:r>
            <a:endParaRPr/>
          </a:p>
          <a:p>
            <a:pPr marL="914400" lvl="1" indent="-317500" algn="l" rtl="0">
              <a:spcBef>
                <a:spcPts val="0"/>
              </a:spcBef>
              <a:spcAft>
                <a:spcPts val="0"/>
              </a:spcAft>
              <a:buSzPts val="1400"/>
              <a:buChar char="○"/>
            </a:pPr>
            <a:r>
              <a:rPr lang="en"/>
              <a:t>The attacker can try a huge number of passwords (e.g. use many GPUs in parallel)</a:t>
            </a:r>
            <a:endParaRPr/>
          </a:p>
          <a:p>
            <a:pPr marL="914400" lvl="1" indent="-317500" algn="l" rtl="0">
              <a:spcBef>
                <a:spcPts val="0"/>
              </a:spcBef>
              <a:spcAft>
                <a:spcPts val="0"/>
              </a:spcAft>
              <a:buSzPts val="1400"/>
              <a:buChar char="○"/>
            </a:pPr>
            <a:r>
              <a:rPr lang="en"/>
              <a:t>Defenses: Salt passwords, use slow hashes</a:t>
            </a:r>
            <a:endParaRPr/>
          </a:p>
          <a:p>
            <a:pPr marL="914400" lvl="1" indent="-317500" algn="l" rtl="0">
              <a:spcBef>
                <a:spcPts val="0"/>
              </a:spcBef>
              <a:spcAft>
                <a:spcPts val="0"/>
              </a:spcAft>
              <a:buSzPts val="1400"/>
              <a:buChar char="○"/>
            </a:pPr>
            <a:r>
              <a:rPr lang="en"/>
              <a:t>If an attacker can do an offline attack, you need a really strong password (e.g. 7 or more random words)</a:t>
            </a:r>
            <a:endParaRPr/>
          </a:p>
          <a:p>
            <a:pPr marL="457200" lvl="0" indent="-342900" algn="l" rtl="0">
              <a:spcBef>
                <a:spcPts val="0"/>
              </a:spcBef>
              <a:spcAft>
                <a:spcPts val="0"/>
              </a:spcAft>
              <a:buSzPts val="1800"/>
              <a:buChar char="●"/>
            </a:pPr>
            <a:r>
              <a:rPr lang="en" b="1"/>
              <a:t>Online attack</a:t>
            </a:r>
            <a:r>
              <a:rPr lang="en"/>
              <a:t>: The attacker interacts with the service</a:t>
            </a:r>
            <a:endParaRPr/>
          </a:p>
          <a:p>
            <a:pPr marL="914400" lvl="1" indent="-317500" algn="l" rtl="0">
              <a:spcBef>
                <a:spcPts val="0"/>
              </a:spcBef>
              <a:spcAft>
                <a:spcPts val="0"/>
              </a:spcAft>
              <a:buSzPts val="1400"/>
              <a:buChar char="○"/>
            </a:pPr>
            <a:r>
              <a:rPr lang="en"/>
              <a:t>Example: Mallory tries to log in to a website by trying every different password. Mallory is forcing the server to compute the hashes.</a:t>
            </a:r>
            <a:endParaRPr/>
          </a:p>
          <a:p>
            <a:pPr marL="914400" lvl="1" indent="-317500" algn="l" rtl="0">
              <a:spcBef>
                <a:spcPts val="0"/>
              </a:spcBef>
              <a:spcAft>
                <a:spcPts val="0"/>
              </a:spcAft>
              <a:buSzPts val="1400"/>
              <a:buChar char="○"/>
            </a:pPr>
            <a:r>
              <a:rPr lang="en"/>
              <a:t>The attacker can usually only try a few times per second, with no parallelism</a:t>
            </a:r>
            <a:endParaRPr/>
          </a:p>
          <a:p>
            <a:pPr marL="914400" lvl="1" indent="-317500" algn="l" rtl="0">
              <a:spcBef>
                <a:spcPts val="0"/>
              </a:spcBef>
              <a:spcAft>
                <a:spcPts val="0"/>
              </a:spcAft>
              <a:buSzPts val="1400"/>
              <a:buChar char="○"/>
            </a:pPr>
            <a:r>
              <a:rPr lang="en"/>
              <a:t>Defenses: Add a timeout or rate limit the number of tries to prevent the attacker from trying too many times</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4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4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4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4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49">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4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43"/>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Summary: Password Hashing</a:t>
            </a:r>
            <a:endParaRPr/>
          </a:p>
        </p:txBody>
      </p:sp>
      <p:sp>
        <p:nvSpPr>
          <p:cNvPr id="255" name="Google Shape;255;p43"/>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Store hashes of passwords so that you can verify a user’s identity without storing their password</a:t>
            </a:r>
            <a:endParaRPr/>
          </a:p>
          <a:p>
            <a:pPr marL="457200" lvl="0" indent="-342900" algn="l" rtl="0">
              <a:spcBef>
                <a:spcPts val="0"/>
              </a:spcBef>
              <a:spcAft>
                <a:spcPts val="0"/>
              </a:spcAft>
              <a:buSzPts val="1800"/>
              <a:buChar char="●"/>
            </a:pPr>
            <a:r>
              <a:rPr lang="en"/>
              <a:t>Attackers can use brute-force attacks to learn passwords (especially when users use weak passwords)</a:t>
            </a:r>
            <a:endParaRPr/>
          </a:p>
          <a:p>
            <a:pPr marL="914400" lvl="1" indent="-317500" algn="l" rtl="0">
              <a:spcBef>
                <a:spcPts val="0"/>
              </a:spcBef>
              <a:spcAft>
                <a:spcPts val="0"/>
              </a:spcAft>
              <a:buSzPts val="1400"/>
              <a:buChar char="○"/>
            </a:pPr>
            <a:r>
              <a:rPr lang="en"/>
              <a:t>Defense: Add a different </a:t>
            </a:r>
            <a:r>
              <a:rPr lang="en" b="1"/>
              <a:t>salt</a:t>
            </a:r>
            <a:r>
              <a:rPr lang="en"/>
              <a:t> for each user: A random, public value designed to make brute-force attacks harder</a:t>
            </a:r>
            <a:endParaRPr/>
          </a:p>
          <a:p>
            <a:pPr marL="457200" lvl="0" indent="-342900" algn="l" rtl="0">
              <a:spcBef>
                <a:spcPts val="0"/>
              </a:spcBef>
              <a:spcAft>
                <a:spcPts val="0"/>
              </a:spcAft>
              <a:buSzPts val="1800"/>
              <a:buChar char="●"/>
            </a:pPr>
            <a:r>
              <a:rPr lang="en" b="1"/>
              <a:t>Offline attack</a:t>
            </a:r>
            <a:r>
              <a:rPr lang="en"/>
              <a:t>: The attacker performs all the computation themselves</a:t>
            </a:r>
            <a:endParaRPr/>
          </a:p>
          <a:p>
            <a:pPr marL="914400" lvl="1" indent="-317500" algn="l" rtl="0">
              <a:spcBef>
                <a:spcPts val="0"/>
              </a:spcBef>
              <a:spcAft>
                <a:spcPts val="0"/>
              </a:spcAft>
              <a:buSzPts val="1400"/>
              <a:buChar char="○"/>
            </a:pPr>
            <a:r>
              <a:rPr lang="en"/>
              <a:t>Defense: Use salted, slow hashes instead of unsalted, fast hashes</a:t>
            </a:r>
            <a:endParaRPr/>
          </a:p>
          <a:p>
            <a:pPr marL="457200" lvl="0" indent="-342900" algn="l" rtl="0">
              <a:spcBef>
                <a:spcPts val="0"/>
              </a:spcBef>
              <a:spcAft>
                <a:spcPts val="0"/>
              </a:spcAft>
              <a:buSzPts val="1800"/>
              <a:buChar char="●"/>
            </a:pPr>
            <a:r>
              <a:rPr lang="en" b="1"/>
              <a:t>Online attack</a:t>
            </a:r>
            <a:r>
              <a:rPr lang="en"/>
              <a:t>: The attacker interacts with the service</a:t>
            </a:r>
            <a:endParaRPr/>
          </a:p>
          <a:p>
            <a:pPr marL="914400" lvl="1" indent="-317500" algn="l" rtl="0">
              <a:spcBef>
                <a:spcPts val="0"/>
              </a:spcBef>
              <a:spcAft>
                <a:spcPts val="0"/>
              </a:spcAft>
              <a:buSzPts val="1400"/>
              <a:buChar char="○"/>
            </a:pPr>
            <a:r>
              <a:rPr lang="en"/>
              <a:t>Defense: Use timeouts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Today</a:t>
            </a:r>
            <a:endParaRPr/>
          </a:p>
        </p:txBody>
      </p:sp>
      <p:sp>
        <p:nvSpPr>
          <p:cNvPr id="79" name="Google Shape;79;p17"/>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Certificates: How do we distribute public keys securely?</a:t>
            </a:r>
            <a:endParaRPr/>
          </a:p>
          <a:p>
            <a:pPr marL="457200" lvl="0" indent="-342900" algn="l" rtl="0">
              <a:spcBef>
                <a:spcPts val="0"/>
              </a:spcBef>
              <a:spcAft>
                <a:spcPts val="0"/>
              </a:spcAft>
              <a:buSzPts val="1800"/>
              <a:buChar char="●"/>
            </a:pPr>
            <a:r>
              <a:rPr lang="en"/>
              <a:t>Password Hashing: How do we securely store passwords?</a:t>
            </a:r>
            <a:endParaRPr/>
          </a:p>
          <a:p>
            <a:pPr marL="457200" lvl="0" indent="-342900" algn="l" rtl="0">
              <a:spcBef>
                <a:spcPts val="0"/>
              </a:spcBef>
              <a:spcAft>
                <a:spcPts val="0"/>
              </a:spcAft>
              <a:buSzPts val="1800"/>
              <a:buChar char="●"/>
            </a:pPr>
            <a:r>
              <a:rPr lang="en"/>
              <a:t>Case studies</a:t>
            </a:r>
            <a:endParaRPr/>
          </a:p>
          <a:p>
            <a:pPr marL="914400" lvl="1" indent="-317500" algn="l" rtl="0">
              <a:spcBef>
                <a:spcPts val="0"/>
              </a:spcBef>
              <a:spcAft>
                <a:spcPts val="0"/>
              </a:spcAft>
              <a:buSzPts val="1400"/>
              <a:buChar char="○"/>
            </a:pPr>
            <a:r>
              <a:rPr lang="en"/>
              <a:t>How can we discover bad cryptography?</a:t>
            </a:r>
            <a:endParaRPr/>
          </a:p>
          <a:p>
            <a:pPr marL="914400" lvl="1" indent="-317500" algn="l" rtl="0">
              <a:spcBef>
                <a:spcPts val="0"/>
              </a:spcBef>
              <a:spcAft>
                <a:spcPts val="0"/>
              </a:spcAft>
              <a:buSzPts val="1400"/>
              <a:buChar char="○"/>
            </a:pPr>
            <a:r>
              <a:rPr lang="en"/>
              <a:t>How do we securely send messages in practice?</a:t>
            </a:r>
            <a:endParaRPr/>
          </a:p>
          <a:p>
            <a:pPr marL="914400" lvl="1" indent="-317500" algn="l" rtl="0">
              <a:spcBef>
                <a:spcPts val="0"/>
              </a:spcBef>
              <a:spcAft>
                <a:spcPts val="0"/>
              </a:spcAft>
              <a:buSzPts val="1400"/>
              <a:buChar char="○"/>
            </a:pPr>
            <a:r>
              <a:rPr lang="en"/>
              <a:t>How can we report abusive behavior?</a:t>
            </a:r>
            <a:endParaRPr/>
          </a:p>
        </p:txBody>
      </p:sp>
      <p:sp>
        <p:nvSpPr>
          <p:cNvPr id="80" name="Google Shape;80;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1" name="Google Shape;261;p44"/>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Traffic Analysis &amp; Side Channels</a:t>
            </a:r>
            <a:endParaRPr/>
          </a:p>
        </p:txBody>
      </p:sp>
      <p:sp>
        <p:nvSpPr>
          <p:cNvPr id="262" name="Google Shape;262;p4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30</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45"/>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Traffic Analysis &amp; Side Channels</a:t>
            </a:r>
            <a:endParaRPr/>
          </a:p>
        </p:txBody>
      </p:sp>
      <p:sp>
        <p:nvSpPr>
          <p:cNvPr id="268" name="Google Shape;268;p45"/>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b="1"/>
              <a:t>Traffic analysis</a:t>
            </a:r>
            <a:r>
              <a:rPr lang="en"/>
              <a:t>: Analyzing who is talking to whom and when</a:t>
            </a:r>
            <a:endParaRPr/>
          </a:p>
          <a:p>
            <a:pPr marL="914400" lvl="1" indent="-317500" algn="l" rtl="0">
              <a:spcBef>
                <a:spcPts val="0"/>
              </a:spcBef>
              <a:spcAft>
                <a:spcPts val="0"/>
              </a:spcAft>
              <a:buSzPts val="1400"/>
              <a:buChar char="○"/>
            </a:pPr>
            <a:r>
              <a:rPr lang="en"/>
              <a:t>The encryption schemes we’ll be studying do not hide the identity of who you’re t​​alking to</a:t>
            </a:r>
            <a:endParaRPr/>
          </a:p>
          <a:p>
            <a:pPr marL="914400" lvl="1" indent="-317500" algn="l" rtl="0">
              <a:spcBef>
                <a:spcPts val="0"/>
              </a:spcBef>
              <a:spcAft>
                <a:spcPts val="0"/>
              </a:spcAft>
              <a:buSzPts val="1400"/>
              <a:buChar char="○"/>
            </a:pPr>
            <a:r>
              <a:rPr lang="en"/>
              <a:t>The information used for this analysis is often referred to as </a:t>
            </a:r>
            <a:r>
              <a:rPr lang="en" b="1"/>
              <a:t>metadata</a:t>
            </a:r>
            <a:r>
              <a:rPr lang="en"/>
              <a:t>: Data </a:t>
            </a:r>
            <a:r>
              <a:rPr lang="en" i="1"/>
              <a:t>about</a:t>
            </a:r>
            <a:r>
              <a:rPr lang="en"/>
              <a:t> the message and its context</a:t>
            </a:r>
            <a:endParaRPr/>
          </a:p>
          <a:p>
            <a:pPr marL="457200" lvl="0" indent="-342900" algn="l" rtl="0">
              <a:spcBef>
                <a:spcPts val="0"/>
              </a:spcBef>
              <a:spcAft>
                <a:spcPts val="0"/>
              </a:spcAft>
              <a:buSzPts val="1800"/>
              <a:buChar char="●"/>
            </a:pPr>
            <a:r>
              <a:rPr lang="en" b="1"/>
              <a:t>Side channels</a:t>
            </a:r>
            <a:r>
              <a:rPr lang="en"/>
              <a:t>: Information about the plaintext revealed as a result of the </a:t>
            </a:r>
            <a:r>
              <a:rPr lang="en" i="1"/>
              <a:t>implementation</a:t>
            </a:r>
            <a:r>
              <a:rPr lang="en"/>
              <a:t> of the scheme, not the scheme itself</a:t>
            </a:r>
            <a:endParaRPr/>
          </a:p>
          <a:p>
            <a:pPr marL="914400" lvl="1" indent="-317500" algn="l" rtl="0">
              <a:spcBef>
                <a:spcPts val="0"/>
              </a:spcBef>
              <a:spcAft>
                <a:spcPts val="0"/>
              </a:spcAft>
              <a:buSzPts val="1400"/>
              <a:buChar char="○"/>
            </a:pPr>
            <a:r>
              <a:rPr lang="en"/>
              <a:t>Modern crypto systems are usually broken through side channels</a:t>
            </a:r>
            <a:endParaRPr/>
          </a:p>
        </p:txBody>
      </p:sp>
      <p:sp>
        <p:nvSpPr>
          <p:cNvPr id="269" name="Google Shape;269;p4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31</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6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6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46"/>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Traffic Analysis &amp; Side Channels in Practice: Spies</a:t>
            </a:r>
            <a:endParaRPr/>
          </a:p>
        </p:txBody>
      </p:sp>
      <p:sp>
        <p:nvSpPr>
          <p:cNvPr id="275" name="Google Shape;275;p46"/>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In the 1990s, there were some Russian spies in the US</a:t>
            </a:r>
            <a:endParaRPr/>
          </a:p>
          <a:p>
            <a:pPr marL="914400" lvl="1" indent="-317500" algn="l" rtl="0">
              <a:spcBef>
                <a:spcPts val="0"/>
              </a:spcBef>
              <a:spcAft>
                <a:spcPts val="0"/>
              </a:spcAft>
              <a:buSzPts val="1400"/>
              <a:buChar char="○"/>
            </a:pPr>
            <a:r>
              <a:rPr lang="en"/>
              <a:t>The TV series “The Americans” was based on this incident</a:t>
            </a:r>
            <a:endParaRPr/>
          </a:p>
          <a:p>
            <a:pPr marL="457200" lvl="0" indent="-342900" algn="l" rtl="0">
              <a:spcBef>
                <a:spcPts val="0"/>
              </a:spcBef>
              <a:spcAft>
                <a:spcPts val="0"/>
              </a:spcAft>
              <a:buSzPts val="1800"/>
              <a:buChar char="●"/>
            </a:pPr>
            <a:r>
              <a:rPr lang="en"/>
              <a:t>A Cuban number station had a bug: some nights it never broadcasted “9”</a:t>
            </a:r>
            <a:endParaRPr/>
          </a:p>
          <a:p>
            <a:pPr marL="914400" lvl="1" indent="-317500" algn="l" rtl="0">
              <a:spcBef>
                <a:spcPts val="0"/>
              </a:spcBef>
              <a:spcAft>
                <a:spcPts val="0"/>
              </a:spcAft>
              <a:buSzPts val="1400"/>
              <a:buChar char="○"/>
            </a:pPr>
            <a:r>
              <a:rPr lang="en"/>
              <a:t>Normally, 0–9 would be equally frequent</a:t>
            </a:r>
            <a:endParaRPr/>
          </a:p>
          <a:p>
            <a:pPr marL="457200" lvl="0" indent="-342900" algn="l" rtl="0">
              <a:spcBef>
                <a:spcPts val="0"/>
              </a:spcBef>
              <a:spcAft>
                <a:spcPts val="0"/>
              </a:spcAft>
              <a:buSzPts val="1800"/>
              <a:buChar char="●"/>
            </a:pPr>
            <a:r>
              <a:rPr lang="en"/>
              <a:t>It turns out this corresponded to when the Russian spies were on vacation</a:t>
            </a:r>
            <a:endParaRPr/>
          </a:p>
          <a:p>
            <a:pPr marL="914400" lvl="1" indent="-317500" algn="l" rtl="0">
              <a:spcBef>
                <a:spcPts val="0"/>
              </a:spcBef>
              <a:spcAft>
                <a:spcPts val="0"/>
              </a:spcAft>
              <a:buSzPts val="1400"/>
              <a:buChar char="○"/>
            </a:pPr>
            <a:r>
              <a:rPr lang="en"/>
              <a:t>The way that random numbers were generated for cover traffic had a bug in it</a:t>
            </a:r>
            <a:endParaRPr/>
          </a:p>
          <a:p>
            <a:pPr marL="914400" lvl="1" indent="-317500" algn="l" rtl="0">
              <a:spcBef>
                <a:spcPts val="0"/>
              </a:spcBef>
              <a:spcAft>
                <a:spcPts val="0"/>
              </a:spcAft>
              <a:buSzPts val="1400"/>
              <a:buChar char="○"/>
            </a:pPr>
            <a:r>
              <a:rPr lang="en"/>
              <a:t>The FBI used this as part of their investigation</a:t>
            </a:r>
            <a:endParaRPr/>
          </a:p>
          <a:p>
            <a:pPr marL="457200" lvl="0" indent="-342900" algn="l" rtl="0">
              <a:spcBef>
                <a:spcPts val="0"/>
              </a:spcBef>
              <a:spcAft>
                <a:spcPts val="0"/>
              </a:spcAft>
              <a:buSzPts val="1800"/>
              <a:buChar char="●"/>
            </a:pPr>
            <a:r>
              <a:rPr lang="en" b="1"/>
              <a:t>Takeaway</a:t>
            </a:r>
            <a:r>
              <a:rPr lang="en"/>
              <a:t>: Secure algorithms can be broken in insecure implementations, leaking information</a:t>
            </a:r>
            <a:endParaRPr/>
          </a:p>
        </p:txBody>
      </p:sp>
      <p:sp>
        <p:nvSpPr>
          <p:cNvPr id="276" name="Google Shape;276;p4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32</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7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7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7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7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7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7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7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47"/>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Nothing-Up-My-Sleeve-Numbers</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48"/>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Cryptography uses a lot of constants</a:t>
            </a:r>
            <a:endParaRPr/>
          </a:p>
          <a:p>
            <a:pPr marL="914400" lvl="1" indent="-317500" algn="l" rtl="0">
              <a:spcBef>
                <a:spcPts val="0"/>
              </a:spcBef>
              <a:spcAft>
                <a:spcPts val="0"/>
              </a:spcAft>
              <a:buSzPts val="1400"/>
              <a:buChar char="○"/>
            </a:pPr>
            <a:r>
              <a:rPr lang="en"/>
              <a:t>Initial state for SHA</a:t>
            </a:r>
            <a:endParaRPr/>
          </a:p>
          <a:p>
            <a:pPr marL="914400" lvl="1" indent="-317500" algn="l" rtl="0">
              <a:spcBef>
                <a:spcPts val="0"/>
              </a:spcBef>
              <a:spcAft>
                <a:spcPts val="0"/>
              </a:spcAft>
              <a:buSzPts val="1400"/>
              <a:buChar char="○"/>
            </a:pPr>
            <a:r>
              <a:rPr lang="en"/>
              <a:t>Prime </a:t>
            </a:r>
            <a:r>
              <a:rPr lang="en" i="1"/>
              <a:t>p</a:t>
            </a:r>
            <a:r>
              <a:rPr lang="en"/>
              <a:t> and generator </a:t>
            </a:r>
            <a:r>
              <a:rPr lang="en" i="1"/>
              <a:t>g</a:t>
            </a:r>
            <a:r>
              <a:rPr lang="en"/>
              <a:t> in Diffie-Hellman</a:t>
            </a:r>
            <a:endParaRPr/>
          </a:p>
          <a:p>
            <a:pPr marL="914400" lvl="1" indent="-317500" algn="l" rtl="0">
              <a:spcBef>
                <a:spcPts val="0"/>
              </a:spcBef>
              <a:spcAft>
                <a:spcPts val="0"/>
              </a:spcAft>
              <a:buSzPts val="1400"/>
              <a:buChar char="○"/>
            </a:pPr>
            <a:r>
              <a:rPr lang="en"/>
              <a:t>Parameters for elliptic-curve cryptography (curve equations, points on the curve like </a:t>
            </a:r>
            <a:r>
              <a:rPr lang="en" i="1"/>
              <a:t>P</a:t>
            </a:r>
            <a:r>
              <a:rPr lang="en"/>
              <a:t> and </a:t>
            </a:r>
            <a:r>
              <a:rPr lang="en" i="1"/>
              <a:t>Q</a:t>
            </a:r>
            <a:r>
              <a:rPr lang="en"/>
              <a:t>)</a:t>
            </a:r>
            <a:endParaRPr/>
          </a:p>
          <a:p>
            <a:pPr marL="914400" lvl="1" indent="-317500" algn="l" rtl="0">
              <a:spcBef>
                <a:spcPts val="0"/>
              </a:spcBef>
              <a:spcAft>
                <a:spcPts val="0"/>
              </a:spcAft>
              <a:buSzPts val="1400"/>
              <a:buChar char="○"/>
            </a:pPr>
            <a:r>
              <a:rPr lang="en" i="1"/>
              <a:t>ipad</a:t>
            </a:r>
            <a:r>
              <a:rPr lang="en"/>
              <a:t> and </a:t>
            </a:r>
            <a:r>
              <a:rPr lang="en" i="1"/>
              <a:t>opad</a:t>
            </a:r>
            <a:r>
              <a:rPr lang="en"/>
              <a:t> in HMAC</a:t>
            </a:r>
            <a:endParaRPr/>
          </a:p>
          <a:p>
            <a:pPr marL="457200" lvl="0" indent="-342900" algn="l" rtl="0">
              <a:spcBef>
                <a:spcPts val="0"/>
              </a:spcBef>
              <a:spcAft>
                <a:spcPts val="0"/>
              </a:spcAft>
              <a:buSzPts val="1800"/>
              <a:buChar char="●"/>
            </a:pPr>
            <a:r>
              <a:rPr lang="en"/>
              <a:t>Usually, any value could work, but the designer needed to choose </a:t>
            </a:r>
            <a:r>
              <a:rPr lang="en" i="1"/>
              <a:t>some</a:t>
            </a:r>
            <a:r>
              <a:rPr lang="en"/>
              <a:t> constant for the algorithm</a:t>
            </a:r>
            <a:endParaRPr/>
          </a:p>
          <a:p>
            <a:pPr marL="914400" lvl="1" indent="-317500" algn="l" rtl="0">
              <a:spcBef>
                <a:spcPts val="0"/>
              </a:spcBef>
              <a:spcAft>
                <a:spcPts val="0"/>
              </a:spcAft>
              <a:buSzPts val="1400"/>
              <a:buChar char="○"/>
            </a:pPr>
            <a:r>
              <a:rPr lang="en"/>
              <a:t>Example: In Diffie-Hellman, any large prime </a:t>
            </a:r>
            <a:r>
              <a:rPr lang="en" i="1"/>
              <a:t>p</a:t>
            </a:r>
            <a:r>
              <a:rPr lang="en"/>
              <a:t> and generator </a:t>
            </a:r>
            <a:r>
              <a:rPr lang="en" i="1"/>
              <a:t>g</a:t>
            </a:r>
            <a:r>
              <a:rPr lang="en"/>
              <a:t> works, but there’s a default </a:t>
            </a:r>
            <a:r>
              <a:rPr lang="en" i="1"/>
              <a:t>p</a:t>
            </a:r>
            <a:r>
              <a:rPr lang="en"/>
              <a:t> and </a:t>
            </a:r>
            <a:r>
              <a:rPr lang="en" i="1"/>
              <a:t>g</a:t>
            </a:r>
            <a:r>
              <a:rPr lang="en"/>
              <a:t> that everyone uses</a:t>
            </a:r>
            <a:endParaRPr/>
          </a:p>
          <a:p>
            <a:pPr marL="457200" lvl="0" indent="-342900" algn="l" rtl="0">
              <a:spcBef>
                <a:spcPts val="0"/>
              </a:spcBef>
              <a:spcAft>
                <a:spcPts val="0"/>
              </a:spcAft>
              <a:buSzPts val="1800"/>
              <a:buChar char="●"/>
            </a:pPr>
            <a:r>
              <a:rPr lang="en"/>
              <a:t>Where do these default parameter values come from?</a:t>
            </a:r>
            <a:endParaRPr/>
          </a:p>
        </p:txBody>
      </p:sp>
      <p:sp>
        <p:nvSpPr>
          <p:cNvPr id="287" name="Google Shape;287;p48"/>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Nothing-Up-My-Sleeve-Numbers</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8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8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8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8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8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86">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8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49"/>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PRNG Sabotage: Dual_EC_DRBG</a:t>
            </a:r>
            <a:endParaRPr/>
          </a:p>
        </p:txBody>
      </p:sp>
      <p:sp>
        <p:nvSpPr>
          <p:cNvPr id="293" name="Google Shape;293;p49"/>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Dual_EC_DRBG: A PRNG published by the NSA behind the scenes</a:t>
            </a:r>
            <a:endParaRPr/>
          </a:p>
          <a:p>
            <a:pPr marL="457200" lvl="0" indent="-342900" algn="l" rtl="0">
              <a:spcBef>
                <a:spcPts val="0"/>
              </a:spcBef>
              <a:spcAft>
                <a:spcPts val="0"/>
              </a:spcAft>
              <a:buSzPts val="1800"/>
              <a:buChar char="●"/>
            </a:pPr>
            <a:r>
              <a:rPr lang="en"/>
              <a:t>Relies on two public hard-coded parameters </a:t>
            </a:r>
            <a:r>
              <a:rPr lang="en" i="1"/>
              <a:t>P</a:t>
            </a:r>
            <a:r>
              <a:rPr lang="en"/>
              <a:t> and </a:t>
            </a:r>
            <a:r>
              <a:rPr lang="en" i="1"/>
              <a:t>Q</a:t>
            </a:r>
            <a:endParaRPr/>
          </a:p>
          <a:p>
            <a:pPr marL="914400" lvl="1" indent="-317500" algn="l" rtl="0">
              <a:spcBef>
                <a:spcPts val="0"/>
              </a:spcBef>
              <a:spcAft>
                <a:spcPts val="0"/>
              </a:spcAft>
              <a:buSzPts val="1400"/>
              <a:buChar char="○"/>
            </a:pPr>
            <a:r>
              <a:rPr lang="en" i="1"/>
              <a:t>P</a:t>
            </a:r>
            <a:r>
              <a:rPr lang="en"/>
              <a:t> and </a:t>
            </a:r>
            <a:r>
              <a:rPr lang="en" i="1"/>
              <a:t>Q</a:t>
            </a:r>
            <a:r>
              <a:rPr lang="en"/>
              <a:t> are points on an elliptic curve</a:t>
            </a:r>
            <a:endParaRPr/>
          </a:p>
          <a:p>
            <a:pPr marL="914400" lvl="1" indent="-317500" algn="l" rtl="0">
              <a:spcBef>
                <a:spcPts val="0"/>
              </a:spcBef>
              <a:spcAft>
                <a:spcPts val="0"/>
              </a:spcAft>
              <a:buSzPts val="1400"/>
              <a:buChar char="○"/>
            </a:pPr>
            <a:r>
              <a:rPr lang="en"/>
              <a:t>If </a:t>
            </a:r>
            <a:r>
              <a:rPr lang="en" i="1"/>
              <a:t>P</a:t>
            </a:r>
            <a:r>
              <a:rPr lang="en"/>
              <a:t> and </a:t>
            </a:r>
            <a:r>
              <a:rPr lang="en" i="1"/>
              <a:t>Q</a:t>
            </a:r>
            <a:r>
              <a:rPr lang="en"/>
              <a:t> are related by </a:t>
            </a:r>
            <a:r>
              <a:rPr lang="en" i="1"/>
              <a:t>Q</a:t>
            </a:r>
            <a:r>
              <a:rPr lang="en"/>
              <a:t> = </a:t>
            </a:r>
            <a:r>
              <a:rPr lang="en" i="1"/>
              <a:t>eP</a:t>
            </a:r>
            <a:r>
              <a:rPr lang="en"/>
              <a:t> (analogous to </a:t>
            </a:r>
            <a:r>
              <a:rPr lang="en" i="1"/>
              <a:t>Q</a:t>
            </a:r>
            <a:r>
              <a:rPr lang="en"/>
              <a:t> = </a:t>
            </a:r>
            <a:r>
              <a:rPr lang="en" i="1"/>
              <a:t>P</a:t>
            </a:r>
            <a:r>
              <a:rPr lang="en" i="1" baseline="30000"/>
              <a:t>e</a:t>
            </a:r>
            <a:r>
              <a:rPr lang="en"/>
              <a:t> mod </a:t>
            </a:r>
            <a:r>
              <a:rPr lang="en" i="1"/>
              <a:t>n</a:t>
            </a:r>
            <a:r>
              <a:rPr lang="en"/>
              <a:t> in discrete log), you can learn the internal state!</a:t>
            </a:r>
            <a:endParaRPr baseline="30000"/>
          </a:p>
          <a:p>
            <a:pPr marL="457200" lvl="0" indent="-342900" algn="l" rtl="0">
              <a:spcBef>
                <a:spcPts val="0"/>
              </a:spcBef>
              <a:spcAft>
                <a:spcPts val="0"/>
              </a:spcAft>
              <a:buSzPts val="1800"/>
              <a:buChar char="●"/>
            </a:pPr>
            <a:r>
              <a:rPr lang="en"/>
              <a:t>It also sucked!</a:t>
            </a:r>
            <a:endParaRPr/>
          </a:p>
          <a:p>
            <a:pPr marL="914400" lvl="1" indent="-317500" algn="l" rtl="0">
              <a:spcBef>
                <a:spcPts val="0"/>
              </a:spcBef>
              <a:spcAft>
                <a:spcPts val="0"/>
              </a:spcAft>
              <a:buSzPts val="1400"/>
              <a:buChar char="○"/>
            </a:pPr>
            <a:r>
              <a:rPr lang="en"/>
              <a:t>It was horribly slow (much slower than HMAC or CTR PRNGs)</a:t>
            </a:r>
            <a:endParaRPr/>
          </a:p>
          <a:p>
            <a:pPr marL="914400" lvl="1" indent="-317500" algn="l" rtl="0">
              <a:spcBef>
                <a:spcPts val="0"/>
              </a:spcBef>
              <a:spcAft>
                <a:spcPts val="0"/>
              </a:spcAft>
              <a:buSzPts val="1400"/>
              <a:buChar char="○"/>
            </a:pPr>
            <a:r>
              <a:rPr lang="en"/>
              <a:t>It had subtle biases that shouldn’t exist in a secure PRNG: You could distinguish the upper bits from random</a:t>
            </a:r>
            <a:endParaRPr/>
          </a:p>
          <a:p>
            <a:pPr marL="914400" lvl="1" indent="-317500" algn="l" rtl="0">
              <a:spcBef>
                <a:spcPts val="0"/>
              </a:spcBef>
              <a:spcAft>
                <a:spcPts val="0"/>
              </a:spcAft>
              <a:buSzPts val="1400"/>
              <a:buChar char="○"/>
            </a:pPr>
            <a:r>
              <a:rPr lang="en"/>
              <a:t>Cryptographers spotted these flaws early on</a:t>
            </a:r>
            <a:endParaRPr/>
          </a:p>
          <a:p>
            <a:pPr marL="914400" lvl="1" indent="-317500" algn="l" rtl="0">
              <a:spcBef>
                <a:spcPts val="0"/>
              </a:spcBef>
              <a:spcAft>
                <a:spcPts val="0"/>
              </a:spcAft>
              <a:buSzPts val="1400"/>
              <a:buChar char="○"/>
            </a:pPr>
            <a:r>
              <a:rPr lang="en"/>
              <a:t>Why would anyone use such a horrible PRNG?</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9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9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9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9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9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9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9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9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5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PRNG Sabotage: Dual_EC_DRBG</a:t>
            </a:r>
            <a:endParaRPr/>
          </a:p>
        </p:txBody>
      </p:sp>
      <p:sp>
        <p:nvSpPr>
          <p:cNvPr id="299" name="Google Shape;299;p50"/>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Why would anyone use such a horrible PRNG?</a:t>
            </a:r>
            <a:endParaRPr/>
          </a:p>
          <a:p>
            <a:pPr marL="457200" lvl="0" indent="-342900" algn="l" rtl="0">
              <a:spcBef>
                <a:spcPts val="0"/>
              </a:spcBef>
              <a:spcAft>
                <a:spcPts val="0"/>
              </a:spcAft>
              <a:buSzPts val="1800"/>
              <a:buChar char="●"/>
            </a:pPr>
            <a:r>
              <a:rPr lang="en"/>
              <a:t>Story time:</a:t>
            </a:r>
            <a:endParaRPr/>
          </a:p>
          <a:p>
            <a:pPr marL="914400" lvl="1" indent="-317500" algn="l" rtl="0">
              <a:spcBef>
                <a:spcPts val="0"/>
              </a:spcBef>
              <a:spcAft>
                <a:spcPts val="0"/>
              </a:spcAft>
              <a:buSzPts val="1400"/>
              <a:buChar char="○"/>
            </a:pPr>
            <a:r>
              <a:rPr lang="en"/>
              <a:t>RSA Data Security accepts $10 million from the NSA </a:t>
            </a:r>
            <a:endParaRPr/>
          </a:p>
          <a:p>
            <a:pPr marL="914400" lvl="1" indent="-317500" algn="l" rtl="0">
              <a:spcBef>
                <a:spcPts val="0"/>
              </a:spcBef>
              <a:spcAft>
                <a:spcPts val="0"/>
              </a:spcAft>
              <a:buSzPts val="1400"/>
              <a:buChar char="○"/>
            </a:pPr>
            <a:r>
              <a:rPr lang="en"/>
              <a:t>In exchange, RSA Data Security implements Dual_EC in their RSA BSAFE library, and silently makes it the default PRNG</a:t>
            </a:r>
            <a:endParaRPr/>
          </a:p>
          <a:p>
            <a:pPr marL="914400" lvl="1" indent="-317500" algn="l" rtl="0">
              <a:spcBef>
                <a:spcPts val="0"/>
              </a:spcBef>
              <a:spcAft>
                <a:spcPts val="0"/>
              </a:spcAft>
              <a:buSzPts val="1400"/>
              <a:buChar char="○"/>
            </a:pPr>
            <a:r>
              <a:rPr lang="en"/>
              <a:t>With RSA Data Security’s support, Dual_EC became a NIST standard</a:t>
            </a:r>
            <a:endParaRPr/>
          </a:p>
          <a:p>
            <a:pPr marL="1371600" lvl="2" indent="-317500" algn="l" rtl="0">
              <a:spcBef>
                <a:spcPts val="0"/>
              </a:spcBef>
              <a:spcAft>
                <a:spcPts val="0"/>
              </a:spcAft>
              <a:buSzPts val="1400"/>
              <a:buChar char="■"/>
            </a:pPr>
            <a:r>
              <a:rPr lang="en"/>
              <a:t>Used in other products</a:t>
            </a:r>
            <a:endParaRPr/>
          </a:p>
          <a:p>
            <a:pPr marL="914400" lvl="1" indent="-317500" algn="l" rtl="0">
              <a:spcBef>
                <a:spcPts val="0"/>
              </a:spcBef>
              <a:spcAft>
                <a:spcPts val="0"/>
              </a:spcAft>
              <a:buSzPts val="1400"/>
              <a:buChar char="○"/>
            </a:pPr>
            <a:r>
              <a:rPr lang="en"/>
              <a:t>2013: Whistleblower Edward Snowden reveals classified NSA information</a:t>
            </a:r>
            <a:endParaRPr/>
          </a:p>
          <a:p>
            <a:pPr marL="1371600" lvl="2" indent="-317500" algn="l" rtl="0">
              <a:spcBef>
                <a:spcPts val="0"/>
              </a:spcBef>
              <a:spcAft>
                <a:spcPts val="0"/>
              </a:spcAft>
              <a:buSzPts val="1400"/>
              <a:buChar char="■"/>
            </a:pPr>
            <a:r>
              <a:rPr lang="en"/>
              <a:t>The New York Times vaguely mentions a crypto talk given by Microsoft people</a:t>
            </a:r>
            <a:endParaRPr/>
          </a:p>
          <a:p>
            <a:pPr marL="1371600" lvl="2" indent="-317500" algn="l" rtl="0">
              <a:spcBef>
                <a:spcPts val="0"/>
              </a:spcBef>
              <a:spcAft>
                <a:spcPts val="0"/>
              </a:spcAft>
              <a:buSzPts val="1400"/>
              <a:buChar char="■"/>
            </a:pPr>
            <a:r>
              <a:rPr lang="en"/>
              <a:t>Everybody quickly realized this referred to a backdoor the NSA inserted into Dual_EC</a:t>
            </a:r>
            <a:endParaRPr/>
          </a:p>
          <a:p>
            <a:pPr marL="1371600" lvl="2" indent="-317500" algn="l" rtl="0">
              <a:spcBef>
                <a:spcPts val="0"/>
              </a:spcBef>
              <a:spcAft>
                <a:spcPts val="0"/>
              </a:spcAft>
              <a:buSzPts val="1400"/>
              <a:buChar char="■"/>
            </a:pPr>
            <a:r>
              <a:rPr lang="en"/>
              <a:t>Backdoor: An attack inserted by an organization (e.g. NSA) so that they, but nobody else, can attack the system</a:t>
            </a:r>
            <a:endParaRPr/>
          </a:p>
        </p:txBody>
      </p:sp>
      <p:sp>
        <p:nvSpPr>
          <p:cNvPr id="300" name="Google Shape;300;p5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36</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9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9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9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9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9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9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99">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99">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9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51"/>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PRNG Sabotage: Dual_EC_DRBG</a:t>
            </a:r>
            <a:endParaRPr/>
          </a:p>
        </p:txBody>
      </p:sp>
      <p:sp>
        <p:nvSpPr>
          <p:cNvPr id="306" name="Google Shape;306;p51"/>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With the backdoor, it’s possible to predict both future and past PRNG outputs</a:t>
            </a:r>
            <a:endParaRPr/>
          </a:p>
          <a:p>
            <a:pPr marL="914400" lvl="1" indent="-317500" algn="l" rtl="0">
              <a:spcBef>
                <a:spcPts val="0"/>
              </a:spcBef>
              <a:spcAft>
                <a:spcPts val="0"/>
              </a:spcAft>
              <a:buSzPts val="1400"/>
              <a:buChar char="○"/>
            </a:pPr>
            <a:r>
              <a:rPr lang="en"/>
              <a:t>No rollback resistance, unlike HMAC-DRBG</a:t>
            </a:r>
            <a:endParaRPr/>
          </a:p>
          <a:p>
            <a:pPr marL="457200" lvl="0" indent="-342900" algn="l" rtl="0">
              <a:spcBef>
                <a:spcPts val="0"/>
              </a:spcBef>
              <a:spcAft>
                <a:spcPts val="0"/>
              </a:spcAft>
              <a:buSzPts val="1800"/>
              <a:buChar char="●"/>
            </a:pPr>
            <a:r>
              <a:rPr lang="en"/>
              <a:t>Recall the attack when a PRNG is not rollback resistant:</a:t>
            </a:r>
            <a:endParaRPr/>
          </a:p>
          <a:p>
            <a:pPr marL="914400" lvl="1" indent="-317500" algn="l" rtl="0">
              <a:spcBef>
                <a:spcPts val="0"/>
              </a:spcBef>
              <a:spcAft>
                <a:spcPts val="0"/>
              </a:spcAft>
              <a:buSzPts val="1400"/>
              <a:buChar char="○"/>
            </a:pPr>
            <a:r>
              <a:rPr lang="en"/>
              <a:t>Generate a secret key</a:t>
            </a:r>
            <a:endParaRPr/>
          </a:p>
          <a:p>
            <a:pPr marL="914400" lvl="1" indent="-317500" algn="l" rtl="0">
              <a:spcBef>
                <a:spcPts val="0"/>
              </a:spcBef>
              <a:spcAft>
                <a:spcPts val="0"/>
              </a:spcAft>
              <a:buSzPts val="1400"/>
              <a:buChar char="○"/>
            </a:pPr>
            <a:r>
              <a:rPr lang="en"/>
              <a:t>Generate some other publicly visible random value (e.g. IVs, nonces, an NSA-sponsored “standard” that requires some random output)</a:t>
            </a:r>
            <a:endParaRPr/>
          </a:p>
          <a:p>
            <a:pPr marL="914400" lvl="1" indent="-317500" algn="l" rtl="0">
              <a:spcBef>
                <a:spcPts val="0"/>
              </a:spcBef>
              <a:spcAft>
                <a:spcPts val="0"/>
              </a:spcAft>
              <a:buSzPts val="1400"/>
              <a:buChar char="○"/>
            </a:pPr>
            <a:r>
              <a:rPr lang="en"/>
              <a:t>Since the PRNG is not rollback-resistant, the NSA can view the public random value and use the backdoor to learn secret keys</a:t>
            </a:r>
            <a:endParaRPr/>
          </a:p>
        </p:txBody>
      </p:sp>
      <p:sp>
        <p:nvSpPr>
          <p:cNvPr id="307" name="Google Shape;307;p5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37</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0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0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0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Google Shape;312;p52"/>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PRNG Sabotage: Dual_EC_DRBG</a:t>
            </a:r>
            <a:endParaRPr/>
          </a:p>
        </p:txBody>
      </p:sp>
      <p:sp>
        <p:nvSpPr>
          <p:cNvPr id="313" name="Google Shape;313;p52"/>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lnSpcReduction="10000"/>
          </a:bodyPr>
          <a:lstStyle/>
          <a:p>
            <a:pPr marL="457200" lvl="0" indent="-342900" algn="l" rtl="0">
              <a:spcBef>
                <a:spcPts val="0"/>
              </a:spcBef>
              <a:spcAft>
                <a:spcPts val="0"/>
              </a:spcAft>
              <a:buSzPts val="1800"/>
              <a:buChar char="●"/>
            </a:pPr>
            <a:r>
              <a:rPr lang="en"/>
              <a:t>Juniper Networks used Dual_EC in their virtual private networks (VPNs)</a:t>
            </a:r>
            <a:endParaRPr/>
          </a:p>
          <a:p>
            <a:pPr marL="457200" lvl="0" indent="-342900" algn="l" rtl="0">
              <a:spcBef>
                <a:spcPts val="0"/>
              </a:spcBef>
              <a:spcAft>
                <a:spcPts val="0"/>
              </a:spcAft>
              <a:buSzPts val="1800"/>
              <a:buChar char="●"/>
            </a:pPr>
            <a:r>
              <a:rPr lang="en"/>
              <a:t>Juniper claims their version of Dual_EC was safe from the NSA backdoor</a:t>
            </a:r>
            <a:endParaRPr/>
          </a:p>
          <a:p>
            <a:pPr marL="914400" lvl="1" indent="-317500" algn="l" rtl="0">
              <a:spcBef>
                <a:spcPts val="0"/>
              </a:spcBef>
              <a:spcAft>
                <a:spcPts val="0"/>
              </a:spcAft>
              <a:buSzPts val="1400"/>
              <a:buChar char="○"/>
            </a:pPr>
            <a:r>
              <a:rPr lang="en"/>
              <a:t>Juniper selected a different public parameter (</a:t>
            </a:r>
            <a:r>
              <a:rPr lang="en" i="1"/>
              <a:t>Q</a:t>
            </a:r>
            <a:r>
              <a:rPr lang="en"/>
              <a:t>) than the NSA’s public parameter</a:t>
            </a:r>
            <a:endParaRPr/>
          </a:p>
          <a:p>
            <a:pPr marL="457200" lvl="0" indent="-342900" algn="l" rtl="0">
              <a:spcBef>
                <a:spcPts val="0"/>
              </a:spcBef>
              <a:spcAft>
                <a:spcPts val="0"/>
              </a:spcAft>
              <a:buSzPts val="1800"/>
              <a:buChar char="●"/>
            </a:pPr>
            <a:r>
              <a:rPr lang="en"/>
              <a:t>Later: Juniper is hacked</a:t>
            </a:r>
            <a:endParaRPr/>
          </a:p>
          <a:p>
            <a:pPr marL="914400" lvl="1" indent="-317500" algn="l" rtl="0">
              <a:spcBef>
                <a:spcPts val="0"/>
              </a:spcBef>
              <a:spcAft>
                <a:spcPts val="0"/>
              </a:spcAft>
              <a:buSzPts val="1400"/>
              <a:buChar char="○"/>
            </a:pPr>
            <a:r>
              <a:rPr lang="en"/>
              <a:t>The hacker changed Dual_EC’s public parameter (</a:t>
            </a:r>
            <a:r>
              <a:rPr lang="en" i="1"/>
              <a:t>Q</a:t>
            </a:r>
            <a:r>
              <a:rPr lang="en"/>
              <a:t>) to give themselves a backdoor!</a:t>
            </a:r>
            <a:endParaRPr/>
          </a:p>
          <a:p>
            <a:pPr marL="1371600" lvl="2" indent="-317500" algn="l" rtl="0">
              <a:spcBef>
                <a:spcPts val="0"/>
              </a:spcBef>
              <a:spcAft>
                <a:spcPts val="0"/>
              </a:spcAft>
              <a:buSzPts val="1400"/>
              <a:buChar char="■"/>
            </a:pPr>
            <a:r>
              <a:rPr lang="en"/>
              <a:t>And now the original backdoor owner can’t get in…</a:t>
            </a:r>
            <a:endParaRPr/>
          </a:p>
          <a:p>
            <a:pPr marL="457200" lvl="0" indent="-342900" algn="l" rtl="0">
              <a:spcBef>
                <a:spcPts val="0"/>
              </a:spcBef>
              <a:spcAft>
                <a:spcPts val="0"/>
              </a:spcAft>
              <a:buSzPts val="1800"/>
              <a:buChar char="●"/>
            </a:pPr>
            <a:r>
              <a:rPr lang="en"/>
              <a:t>Later: Juniper is hacked again</a:t>
            </a:r>
            <a:endParaRPr/>
          </a:p>
          <a:p>
            <a:pPr marL="914400" lvl="1" indent="-317500" algn="l" rtl="0">
              <a:spcBef>
                <a:spcPts val="0"/>
              </a:spcBef>
              <a:spcAft>
                <a:spcPts val="0"/>
              </a:spcAft>
              <a:buSzPts val="1400"/>
              <a:buChar char="○"/>
            </a:pPr>
            <a:r>
              <a:rPr lang="en"/>
              <a:t>The hacker adds an SSH backdoor</a:t>
            </a:r>
            <a:endParaRPr/>
          </a:p>
          <a:p>
            <a:pPr marL="457200" lvl="0" indent="-342900" algn="l" rtl="0">
              <a:spcBef>
                <a:spcPts val="0"/>
              </a:spcBef>
              <a:spcAft>
                <a:spcPts val="0"/>
              </a:spcAft>
              <a:buSzPts val="1800"/>
              <a:buChar char="●"/>
            </a:pPr>
            <a:r>
              <a:rPr lang="en"/>
              <a:t>Later: Juniper notices the SSH backdoor</a:t>
            </a:r>
            <a:endParaRPr/>
          </a:p>
          <a:p>
            <a:pPr marL="914400" lvl="1" indent="-317500" algn="l" rtl="0">
              <a:spcBef>
                <a:spcPts val="0"/>
              </a:spcBef>
              <a:spcAft>
                <a:spcPts val="0"/>
              </a:spcAft>
              <a:buSzPts val="1400"/>
              <a:buChar char="○"/>
            </a:pPr>
            <a:r>
              <a:rPr lang="en"/>
              <a:t>… and also notices the changed Dual_EC backdoor</a:t>
            </a:r>
            <a:endParaRPr/>
          </a:p>
          <a:p>
            <a:pPr marL="914400" lvl="1" indent="-317500" algn="l" rtl="0">
              <a:spcBef>
                <a:spcPts val="0"/>
              </a:spcBef>
              <a:spcAft>
                <a:spcPts val="0"/>
              </a:spcAft>
              <a:buSzPts val="1400"/>
              <a:buChar char="○"/>
            </a:pPr>
            <a:r>
              <a:rPr lang="en"/>
              <a:t>So they release an update to patch the Dual_EC backdoor</a:t>
            </a:r>
            <a:endParaRPr/>
          </a:p>
          <a:p>
            <a:pPr marL="457200" lvl="0" indent="-342900" algn="l" rtl="0">
              <a:spcBef>
                <a:spcPts val="0"/>
              </a:spcBef>
              <a:spcAft>
                <a:spcPts val="0"/>
              </a:spcAft>
              <a:buSzPts val="1800"/>
              <a:buChar char="●"/>
            </a:pPr>
            <a:r>
              <a:rPr lang="en"/>
              <a:t>Later: Everyone receives an update</a:t>
            </a:r>
            <a:endParaRPr/>
          </a:p>
          <a:p>
            <a:pPr marL="914400" lvl="1" indent="-317500" algn="l" rtl="0">
              <a:spcBef>
                <a:spcPts val="0"/>
              </a:spcBef>
              <a:spcAft>
                <a:spcPts val="0"/>
              </a:spcAft>
              <a:buSzPts val="1400"/>
              <a:buChar char="○"/>
            </a:pPr>
            <a:r>
              <a:rPr lang="en"/>
              <a:t>Everyone: “Ohh, patch for a backdoor. Let’s see what got fixed. Oh, these look like Dual_EC parameters…”</a:t>
            </a:r>
            <a:endParaRPr/>
          </a:p>
        </p:txBody>
      </p:sp>
      <p:sp>
        <p:nvSpPr>
          <p:cNvPr id="314" name="Google Shape;314;p5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38</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1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1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1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1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1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1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1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1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1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1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13">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13">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nodeType="clickEffect">
                                  <p:stCondLst>
                                    <p:cond delay="0"/>
                                  </p:stCondLst>
                                  <p:childTnLst>
                                    <p:set>
                                      <p:cBhvr>
                                        <p:cTn id="58" dur="1" fill="hold">
                                          <p:stCondLst>
                                            <p:cond delay="0"/>
                                          </p:stCondLst>
                                        </p:cTn>
                                        <p:tgtEl>
                                          <p:spTgt spid="313"/>
                                        </p:tgtEl>
                                        <p:attrNameLst>
                                          <p:attrName>style.visibility</p:attrName>
                                        </p:attrNameLst>
                                      </p:cBhvr>
                                      <p:to>
                                        <p:strVal val="visible"/>
                                      </p:to>
                                    </p:set>
                                    <p:animEffect transition="in" filter="fade">
                                      <p:cBhvr>
                                        <p:cTn id="59" dur="1000"/>
                                        <p:tgtEl>
                                          <p:spTgt spid="3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Google Shape;319;p53"/>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Diffie-Hellman Sabotage?</a:t>
            </a:r>
            <a:endParaRPr/>
          </a:p>
        </p:txBody>
      </p:sp>
      <p:sp>
        <p:nvSpPr>
          <p:cNvPr id="320" name="Google Shape;320;p53"/>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Another case of potential sabotage</a:t>
            </a:r>
            <a:endParaRPr/>
          </a:p>
          <a:p>
            <a:pPr marL="457200" lvl="0" indent="-342900" algn="l" rtl="0">
              <a:spcBef>
                <a:spcPts val="0"/>
              </a:spcBef>
              <a:spcAft>
                <a:spcPts val="0"/>
              </a:spcAft>
              <a:buSzPts val="1800"/>
              <a:buChar char="●"/>
            </a:pPr>
            <a:r>
              <a:rPr lang="en"/>
              <a:t>1024b Diffie-Hellman is moderately impractical</a:t>
            </a:r>
            <a:endParaRPr/>
          </a:p>
          <a:p>
            <a:pPr marL="457200" lvl="0" indent="-342900" algn="l" rtl="0">
              <a:spcBef>
                <a:spcPts val="0"/>
              </a:spcBef>
              <a:spcAft>
                <a:spcPts val="0"/>
              </a:spcAft>
              <a:buSzPts val="1800"/>
              <a:buChar char="●"/>
            </a:pPr>
            <a:r>
              <a:rPr lang="en"/>
              <a:t>However, for a specially chosen </a:t>
            </a:r>
            <a:r>
              <a:rPr lang="en" i="1"/>
              <a:t>p</a:t>
            </a:r>
            <a:r>
              <a:rPr lang="en"/>
              <a:t>, cracking Diffie-Hellman becomes 1 million times easier</a:t>
            </a:r>
            <a:endParaRPr/>
          </a:p>
          <a:p>
            <a:pPr marL="914400" lvl="1" indent="-317500" algn="l" rtl="0">
              <a:spcBef>
                <a:spcPts val="0"/>
              </a:spcBef>
              <a:spcAft>
                <a:spcPts val="0"/>
              </a:spcAft>
              <a:buSzPts val="1400"/>
              <a:buChar char="○"/>
            </a:pPr>
            <a:r>
              <a:rPr lang="en"/>
              <a:t>Recall: </a:t>
            </a:r>
            <a:r>
              <a:rPr lang="en" i="1"/>
              <a:t>p</a:t>
            </a:r>
            <a:r>
              <a:rPr lang="en"/>
              <a:t> is a public value. Most implementations use default hard-coded values of </a:t>
            </a:r>
            <a:r>
              <a:rPr lang="en" i="1"/>
              <a:t>p</a:t>
            </a:r>
            <a:r>
              <a:rPr lang="en"/>
              <a:t> </a:t>
            </a:r>
            <a:endParaRPr/>
          </a:p>
          <a:p>
            <a:pPr marL="914400" lvl="1" indent="-317500" algn="l" rtl="0">
              <a:spcBef>
                <a:spcPts val="0"/>
              </a:spcBef>
              <a:spcAft>
                <a:spcPts val="0"/>
              </a:spcAft>
              <a:buSzPts val="1400"/>
              <a:buChar char="○"/>
            </a:pPr>
            <a:r>
              <a:rPr lang="en"/>
              <a:t>The most commonly-used “example” </a:t>
            </a:r>
            <a:r>
              <a:rPr lang="en" i="1"/>
              <a:t>p</a:t>
            </a:r>
            <a:r>
              <a:rPr lang="en"/>
              <a:t> has unknown origin! (lost to time)</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2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2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2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2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8"/>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Certificates</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Google Shape;325;p5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Something Up Their Sleeves… (Maybe)</a:t>
            </a:r>
            <a:endParaRPr/>
          </a:p>
        </p:txBody>
      </p:sp>
      <p:sp>
        <p:nvSpPr>
          <p:cNvPr id="326" name="Google Shape;326;p54"/>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Mysterious public parameters can cast doubt </a:t>
            </a:r>
            <a:r>
              <a:rPr lang="en" i="1"/>
              <a:t>even when a design is solid</a:t>
            </a:r>
            <a:endParaRPr/>
          </a:p>
          <a:p>
            <a:pPr marL="457200" lvl="0" indent="-342900" algn="l" rtl="0">
              <a:spcBef>
                <a:spcPts val="0"/>
              </a:spcBef>
              <a:spcAft>
                <a:spcPts val="0"/>
              </a:spcAft>
              <a:buSzPts val="1800"/>
              <a:buChar char="●"/>
            </a:pPr>
            <a:r>
              <a:rPr lang="en"/>
              <a:t>Recall DES (the block cipher used before AES)</a:t>
            </a:r>
            <a:endParaRPr/>
          </a:p>
          <a:p>
            <a:pPr marL="914400" lvl="1" indent="-317500" algn="l" rtl="0">
              <a:spcBef>
                <a:spcPts val="0"/>
              </a:spcBef>
              <a:spcAft>
                <a:spcPts val="0"/>
              </a:spcAft>
              <a:buSzPts val="1400"/>
              <a:buChar char="○"/>
            </a:pPr>
            <a:r>
              <a:rPr lang="en"/>
              <a:t>The DES standard was developed by IBM but with input from the NSA</a:t>
            </a:r>
            <a:endParaRPr/>
          </a:p>
          <a:p>
            <a:pPr marL="914400" lvl="1" indent="-317500" algn="l" rtl="0">
              <a:spcBef>
                <a:spcPts val="0"/>
              </a:spcBef>
              <a:spcAft>
                <a:spcPts val="0"/>
              </a:spcAft>
              <a:buSzPts val="1400"/>
              <a:buChar char="○"/>
            </a:pPr>
            <a:r>
              <a:rPr lang="en"/>
              <a:t>Everyone was suspicious that the NSA tampered with S-boxes (hard-coded constant values in the block cipher algorithm)</a:t>
            </a:r>
            <a:endParaRPr/>
          </a:p>
          <a:p>
            <a:pPr marL="914400" lvl="1" indent="-317500" algn="l" rtl="0">
              <a:spcBef>
                <a:spcPts val="0"/>
              </a:spcBef>
              <a:spcAft>
                <a:spcPts val="0"/>
              </a:spcAft>
              <a:buSzPts val="1400"/>
              <a:buChar char="○"/>
            </a:pPr>
            <a:r>
              <a:rPr lang="en"/>
              <a:t>It turns out they did: The NSA made them stronger against an attack that they knew about but the public didn’t know about</a:t>
            </a:r>
            <a:endParaRPr/>
          </a:p>
          <a:p>
            <a:pPr marL="457200" lvl="0" indent="-342900" algn="l" rtl="0">
              <a:spcBef>
                <a:spcPts val="0"/>
              </a:spcBef>
              <a:spcAft>
                <a:spcPts val="0"/>
              </a:spcAft>
              <a:buSzPts val="1800"/>
              <a:buChar char="●"/>
            </a:pPr>
            <a:r>
              <a:rPr lang="en"/>
              <a:t>P-256 and P-384: Two elliptic curves defined by the NSA</a:t>
            </a:r>
            <a:endParaRPr/>
          </a:p>
          <a:p>
            <a:pPr marL="914400" lvl="1" indent="-317500" algn="l" rtl="0">
              <a:spcBef>
                <a:spcPts val="0"/>
              </a:spcBef>
              <a:spcAft>
                <a:spcPts val="0"/>
              </a:spcAft>
              <a:buSzPts val="1400"/>
              <a:buChar char="○"/>
            </a:pPr>
            <a:r>
              <a:rPr lang="en"/>
              <a:t>Remember: Elliptic curves are public parameters in elliptic-curve cryptography</a:t>
            </a:r>
            <a:endParaRPr/>
          </a:p>
          <a:p>
            <a:pPr marL="914400" lvl="1" indent="-317500" algn="l" rtl="0">
              <a:spcBef>
                <a:spcPts val="0"/>
              </a:spcBef>
              <a:spcAft>
                <a:spcPts val="0"/>
              </a:spcAft>
              <a:buSzPts val="1400"/>
              <a:buChar char="○"/>
            </a:pPr>
            <a:r>
              <a:rPr lang="en"/>
              <a:t>The elliptic curves were chosen mysteriously and cast doubt on whether there is a backdoor</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2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2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2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2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2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26">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2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Google Shape;331;p55"/>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Takeaway: Nothing-Up-My-Sleeve-Numbers</a:t>
            </a:r>
            <a:endParaRPr/>
          </a:p>
        </p:txBody>
      </p:sp>
      <p:sp>
        <p:nvSpPr>
          <p:cNvPr id="332" name="Google Shape;332;p55"/>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Good systems should clearly and transparently describe how public parameters are generated</a:t>
            </a:r>
            <a:endParaRPr/>
          </a:p>
          <a:p>
            <a:pPr marL="914400" lvl="1" indent="-317500" algn="l" rtl="0">
              <a:spcBef>
                <a:spcPts val="0"/>
              </a:spcBef>
              <a:spcAft>
                <a:spcPts val="0"/>
              </a:spcAft>
              <a:buSzPts val="1400"/>
              <a:buChar char="○"/>
            </a:pPr>
            <a:r>
              <a:rPr lang="en"/>
              <a:t>Argue about why these values provide good security (e.g. AES designers argued this for the values in their S-boxes)</a:t>
            </a:r>
            <a:endParaRPr/>
          </a:p>
          <a:p>
            <a:pPr marL="914400" lvl="1" indent="-317500" algn="l" rtl="0">
              <a:spcBef>
                <a:spcPts val="0"/>
              </a:spcBef>
              <a:spcAft>
                <a:spcPts val="0"/>
              </a:spcAft>
              <a:buSzPts val="1400"/>
              <a:buChar char="○"/>
            </a:pPr>
            <a:r>
              <a:rPr lang="en"/>
              <a:t>Choose values with obvious human significance: The developer probably doesn’t have millions of values of obvious significance to brute-force and pick a value with a backdoor</a:t>
            </a:r>
            <a:endParaRPr/>
          </a:p>
          <a:p>
            <a:pPr marL="1371600" lvl="2" indent="-317500" algn="l" rtl="0">
              <a:spcBef>
                <a:spcPts val="0"/>
              </a:spcBef>
              <a:spcAft>
                <a:spcPts val="0"/>
              </a:spcAft>
              <a:buSzPts val="1400"/>
              <a:buChar char="■"/>
            </a:pPr>
            <a:r>
              <a:rPr lang="en"/>
              <a:t>Seed a PRNG with your name</a:t>
            </a:r>
            <a:endParaRPr/>
          </a:p>
          <a:p>
            <a:pPr marL="1371600" lvl="2" indent="-317500" algn="l" rtl="0">
              <a:spcBef>
                <a:spcPts val="0"/>
              </a:spcBef>
              <a:spcAft>
                <a:spcPts val="0"/>
              </a:spcAft>
              <a:buSzPts val="1400"/>
              <a:buChar char="■"/>
            </a:pPr>
            <a:r>
              <a:rPr lang="en"/>
              <a:t>The first few digits of π</a:t>
            </a:r>
            <a:endParaRPr/>
          </a:p>
          <a:p>
            <a:pPr marL="1371600" lvl="2" indent="-317500" algn="l" rtl="0">
              <a:spcBef>
                <a:spcPts val="0"/>
              </a:spcBef>
              <a:spcAft>
                <a:spcPts val="0"/>
              </a:spcAft>
              <a:buSzPts val="1400"/>
              <a:buChar char="■"/>
            </a:pPr>
            <a:r>
              <a:rPr lang="en"/>
              <a:t>0x67452301, 0xefcdab89, … (SHA-1)</a:t>
            </a:r>
            <a:endParaRPr/>
          </a:p>
          <a:p>
            <a:pPr marL="1371600" lvl="2" indent="-317500" algn="l" rtl="0">
              <a:spcBef>
                <a:spcPts val="0"/>
              </a:spcBef>
              <a:spcAft>
                <a:spcPts val="0"/>
              </a:spcAft>
              <a:buSzPts val="1400"/>
              <a:buChar char="■"/>
            </a:pPr>
            <a:r>
              <a:rPr lang="en"/>
              <a:t>Fractional parts of the square/cube roots of prime numbers (SHA-2)</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3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3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3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3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3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3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Google Shape;337;p56"/>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Case Study: iPhone Security</a:t>
            </a:r>
            <a:endParaRPr/>
          </a:p>
        </p:txBody>
      </p:sp>
      <p:sp>
        <p:nvSpPr>
          <p:cNvPr id="338" name="Google Shape;338;p5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42</a:t>
            </a:fld>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57"/>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fontScale="92500"/>
          </a:bodyPr>
          <a:lstStyle/>
          <a:p>
            <a:pPr marL="457200" lvl="0" indent="-342900" algn="l" rtl="0">
              <a:spcBef>
                <a:spcPts val="0"/>
              </a:spcBef>
              <a:spcAft>
                <a:spcPts val="0"/>
              </a:spcAft>
              <a:buSzPts val="1800"/>
              <a:buChar char="●"/>
            </a:pPr>
            <a:r>
              <a:rPr lang="en"/>
              <a:t>Apple’s security philosophy:</a:t>
            </a:r>
            <a:endParaRPr/>
          </a:p>
          <a:p>
            <a:pPr marL="914400" lvl="1" indent="-317500" algn="l" rtl="0">
              <a:spcBef>
                <a:spcPts val="0"/>
              </a:spcBef>
              <a:spcAft>
                <a:spcPts val="0"/>
              </a:spcAft>
              <a:buSzPts val="1400"/>
              <a:buChar char="○"/>
            </a:pPr>
            <a:r>
              <a:rPr lang="en"/>
              <a:t>In your hands, you can access everything on your phone</a:t>
            </a:r>
            <a:endParaRPr/>
          </a:p>
          <a:p>
            <a:pPr marL="914400" lvl="1" indent="-317500" algn="l" rtl="0">
              <a:spcBef>
                <a:spcPts val="0"/>
              </a:spcBef>
              <a:spcAft>
                <a:spcPts val="0"/>
              </a:spcAft>
              <a:buSzPts val="1400"/>
              <a:buChar char="○"/>
            </a:pPr>
            <a:r>
              <a:rPr lang="en"/>
              <a:t>In anybody else’s hands, the phone is an inert “brick” (nothing can be accessed)</a:t>
            </a:r>
            <a:endParaRPr/>
          </a:p>
          <a:p>
            <a:pPr marL="457200" lvl="0" indent="-342900" algn="l" rtl="0">
              <a:spcBef>
                <a:spcPts val="0"/>
              </a:spcBef>
              <a:spcAft>
                <a:spcPts val="0"/>
              </a:spcAft>
              <a:buSzPts val="1800"/>
              <a:buChar char="●"/>
            </a:pPr>
            <a:r>
              <a:rPr lang="en"/>
              <a:t>Apple uses a small co-processor in the phone to handle all cryptography</a:t>
            </a:r>
            <a:endParaRPr/>
          </a:p>
          <a:p>
            <a:pPr marL="914400" lvl="1" indent="-317500" algn="l" rtl="0">
              <a:spcBef>
                <a:spcPts val="0"/>
              </a:spcBef>
              <a:spcAft>
                <a:spcPts val="0"/>
              </a:spcAft>
              <a:buSzPts val="1400"/>
              <a:buChar char="○"/>
            </a:pPr>
            <a:r>
              <a:rPr lang="en"/>
              <a:t>The “Secure Enclave” (recall: small TCB)</a:t>
            </a:r>
            <a:endParaRPr/>
          </a:p>
          <a:p>
            <a:pPr marL="457200" lvl="0" indent="-342900" algn="l" rtl="0">
              <a:spcBef>
                <a:spcPts val="0"/>
              </a:spcBef>
              <a:spcAft>
                <a:spcPts val="0"/>
              </a:spcAft>
              <a:buSzPts val="1800"/>
              <a:buChar char="●"/>
            </a:pPr>
            <a:r>
              <a:rPr lang="en"/>
              <a:t>The rest of the phone is untrusted</a:t>
            </a:r>
            <a:endParaRPr/>
          </a:p>
          <a:p>
            <a:pPr marL="914400" lvl="1" indent="-317500" algn="l" rtl="0">
              <a:spcBef>
                <a:spcPts val="0"/>
              </a:spcBef>
              <a:spcAft>
                <a:spcPts val="0"/>
              </a:spcAft>
              <a:buSzPts val="1400"/>
              <a:buChar char="○"/>
            </a:pPr>
            <a:r>
              <a:rPr lang="en"/>
              <a:t>Memory is untrusted, so all data must be encrypted</a:t>
            </a:r>
            <a:endParaRPr/>
          </a:p>
          <a:p>
            <a:pPr marL="914400" lvl="1" indent="-317500" algn="l" rtl="0">
              <a:spcBef>
                <a:spcPts val="0"/>
              </a:spcBef>
              <a:spcAft>
                <a:spcPts val="0"/>
              </a:spcAft>
              <a:buSzPts val="1400"/>
              <a:buChar char="○"/>
            </a:pPr>
            <a:r>
              <a:rPr lang="en"/>
              <a:t>The CPU must ask the Secure Enclave to decrypt data</a:t>
            </a:r>
            <a:endParaRPr/>
          </a:p>
          <a:p>
            <a:pPr marL="914400" lvl="1" indent="-317500" algn="l" rtl="0">
              <a:spcBef>
                <a:spcPts val="0"/>
              </a:spcBef>
              <a:spcAft>
                <a:spcPts val="0"/>
              </a:spcAft>
              <a:buSzPts val="1400"/>
              <a:buChar char="○"/>
            </a:pPr>
            <a:r>
              <a:rPr lang="en"/>
              <a:t>Some data (e.g. credit card information for Apple Pay) is only readable by the Secure Enclave</a:t>
            </a:r>
            <a:endParaRPr/>
          </a:p>
          <a:p>
            <a:pPr marL="457200" lvl="0" indent="-342900" algn="l" rtl="0">
              <a:spcBef>
                <a:spcPts val="0"/>
              </a:spcBef>
              <a:spcAft>
                <a:spcPts val="0"/>
              </a:spcAft>
              <a:buSzPts val="1800"/>
              <a:buChar char="●"/>
            </a:pPr>
            <a:r>
              <a:rPr lang="en"/>
              <a:t>Effaceable Storage</a:t>
            </a:r>
            <a:endParaRPr/>
          </a:p>
          <a:p>
            <a:pPr marL="914400" lvl="1" indent="-317500" algn="l" rtl="0">
              <a:spcBef>
                <a:spcPts val="0"/>
              </a:spcBef>
              <a:spcAft>
                <a:spcPts val="0"/>
              </a:spcAft>
              <a:buSzPts val="1400"/>
              <a:buChar char="○"/>
            </a:pPr>
            <a:r>
              <a:rPr lang="en"/>
              <a:t>Data is often stored in multiple places for redundancy, or not entirely wiped on deletion (for speed)</a:t>
            </a:r>
            <a:endParaRPr/>
          </a:p>
          <a:p>
            <a:pPr marL="914400" lvl="1" indent="-317500" algn="l" rtl="0">
              <a:spcBef>
                <a:spcPts val="0"/>
              </a:spcBef>
              <a:spcAft>
                <a:spcPts val="0"/>
              </a:spcAft>
              <a:buSzPts val="1400"/>
              <a:buChar char="○"/>
            </a:pPr>
            <a:r>
              <a:rPr lang="en"/>
              <a:t>Effaceable storage: A section of memory where if memory is wiped, it is guaranteed to be gone</a:t>
            </a:r>
            <a:endParaRPr/>
          </a:p>
          <a:p>
            <a:pPr marL="914400" lvl="1" indent="-317500" algn="l" rtl="0">
              <a:spcBef>
                <a:spcPts val="0"/>
              </a:spcBef>
              <a:spcAft>
                <a:spcPts val="0"/>
              </a:spcAft>
              <a:buSzPts val="1400"/>
              <a:buChar char="○"/>
            </a:pPr>
            <a:r>
              <a:rPr lang="en"/>
              <a:t>Requires some electrical engineering trickery to implement</a:t>
            </a:r>
            <a:endParaRPr/>
          </a:p>
        </p:txBody>
      </p:sp>
      <p:sp>
        <p:nvSpPr>
          <p:cNvPr id="344" name="Google Shape;344;p57"/>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iPhone Security</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4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4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4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4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4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4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4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4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4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4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43">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4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Google Shape;349;p58"/>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iPhone Security</a:t>
            </a:r>
            <a:endParaRPr/>
          </a:p>
        </p:txBody>
      </p:sp>
      <p:sp>
        <p:nvSpPr>
          <p:cNvPr id="350" name="Google Shape;350;p58"/>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A lot of keys encrypted by keys</a:t>
            </a:r>
            <a:endParaRPr/>
          </a:p>
          <a:p>
            <a:pPr marL="914400" lvl="1" indent="-317500" algn="l" rtl="0">
              <a:spcBef>
                <a:spcPts val="0"/>
              </a:spcBef>
              <a:spcAft>
                <a:spcPts val="0"/>
              </a:spcAft>
              <a:buSzPts val="1400"/>
              <a:buChar char="○"/>
            </a:pPr>
            <a:r>
              <a:rPr lang="en"/>
              <a:t>There is a random master key, </a:t>
            </a:r>
            <a:r>
              <a:rPr lang="en" b="1" i="1"/>
              <a:t>K</a:t>
            </a:r>
            <a:r>
              <a:rPr lang="en" sz="900" b="1"/>
              <a:t>phone</a:t>
            </a:r>
            <a:r>
              <a:rPr lang="en"/>
              <a:t>, that can be used to decrypt all the other keys</a:t>
            </a:r>
            <a:endParaRPr/>
          </a:p>
          <a:p>
            <a:pPr marL="457200" lvl="0" indent="-342900" algn="l" rtl="0">
              <a:spcBef>
                <a:spcPts val="0"/>
              </a:spcBef>
              <a:spcAft>
                <a:spcPts val="0"/>
              </a:spcAft>
              <a:buSzPts val="1800"/>
              <a:buChar char="●"/>
            </a:pPr>
            <a:r>
              <a:rPr lang="en" b="1" i="1"/>
              <a:t>K</a:t>
            </a:r>
            <a:r>
              <a:rPr lang="en" sz="1300" b="1"/>
              <a:t>phone</a:t>
            </a:r>
            <a:r>
              <a:rPr lang="en"/>
              <a:t> is encrypted by the user's password and stored in flash memory</a:t>
            </a:r>
            <a:endParaRPr/>
          </a:p>
          <a:p>
            <a:pPr marL="914400" lvl="1" indent="-317500" algn="l" rtl="0">
              <a:spcBef>
                <a:spcPts val="0"/>
              </a:spcBef>
              <a:spcAft>
                <a:spcPts val="0"/>
              </a:spcAft>
              <a:buSzPts val="1400"/>
              <a:buChar char="○"/>
            </a:pPr>
            <a:r>
              <a:rPr lang="en"/>
              <a:t>Run PBKDF on the password to get </a:t>
            </a:r>
            <a:r>
              <a:rPr lang="en" b="1" i="1"/>
              <a:t>K</a:t>
            </a:r>
            <a:r>
              <a:rPr lang="en" sz="900" b="1"/>
              <a:t>user</a:t>
            </a:r>
            <a:r>
              <a:rPr lang="en"/>
              <a:t>, and use </a:t>
            </a:r>
            <a:r>
              <a:rPr lang="en" b="1" i="1"/>
              <a:t>K</a:t>
            </a:r>
            <a:r>
              <a:rPr lang="en" sz="900" b="1"/>
              <a:t>user</a:t>
            </a:r>
            <a:r>
              <a:rPr lang="en"/>
              <a:t> to encrypt </a:t>
            </a:r>
            <a:r>
              <a:rPr lang="en" b="1" i="1"/>
              <a:t>K</a:t>
            </a:r>
            <a:r>
              <a:rPr lang="en" sz="900" b="1"/>
              <a:t>phone</a:t>
            </a:r>
            <a:endParaRPr sz="900" b="1"/>
          </a:p>
          <a:p>
            <a:pPr marL="457200" lvl="0" indent="-342900" algn="l" rtl="0">
              <a:spcBef>
                <a:spcPts val="0"/>
              </a:spcBef>
              <a:spcAft>
                <a:spcPts val="0"/>
              </a:spcAft>
              <a:buSzPts val="1800"/>
              <a:buChar char="●"/>
            </a:pPr>
            <a:r>
              <a:rPr lang="en"/>
              <a:t>How do we prevent an offline brute-force attack?</a:t>
            </a:r>
            <a:endParaRPr/>
          </a:p>
          <a:p>
            <a:pPr marL="914400" lvl="1" indent="-317500" algn="l" rtl="0">
              <a:spcBef>
                <a:spcPts val="0"/>
              </a:spcBef>
              <a:spcAft>
                <a:spcPts val="0"/>
              </a:spcAft>
              <a:buSzPts val="1400"/>
              <a:buChar char="○"/>
            </a:pPr>
            <a:r>
              <a:rPr lang="en"/>
              <a:t>Include a random 256-bit secret hardcoded into the Secure Enclave for encryption</a:t>
            </a:r>
            <a:endParaRPr/>
          </a:p>
          <a:p>
            <a:pPr marL="914400" lvl="1" indent="-317500" algn="l" rtl="0">
              <a:spcBef>
                <a:spcPts val="0"/>
              </a:spcBef>
              <a:spcAft>
                <a:spcPts val="0"/>
              </a:spcAft>
              <a:buSzPts val="1400"/>
              <a:buChar char="○"/>
            </a:pPr>
            <a:r>
              <a:rPr lang="en"/>
              <a:t>The only way to get this secret is to take apart the chip!</a:t>
            </a:r>
            <a:endParaRPr/>
          </a:p>
          <a:p>
            <a:pPr marL="914400" lvl="1" indent="-317500" algn="l" rtl="0">
              <a:spcBef>
                <a:spcPts val="0"/>
              </a:spcBef>
              <a:spcAft>
                <a:spcPts val="0"/>
              </a:spcAft>
              <a:buSzPts val="1400"/>
              <a:buChar char="○"/>
            </a:pPr>
            <a:r>
              <a:rPr lang="en"/>
              <a:t>The Secure Enclave can’t read the secret, but can only use it as an input for hardware cryptography</a:t>
            </a:r>
            <a:endParaRPr/>
          </a:p>
          <a:p>
            <a:pPr marL="914400" lvl="1" indent="-317500" algn="l" rtl="0">
              <a:spcBef>
                <a:spcPts val="0"/>
              </a:spcBef>
              <a:spcAft>
                <a:spcPts val="0"/>
              </a:spcAft>
              <a:buSzPts val="1400"/>
              <a:buChar char="○"/>
            </a:pPr>
            <a:r>
              <a:rPr lang="en"/>
              <a:t>The user key </a:t>
            </a:r>
            <a:r>
              <a:rPr lang="en" b="1" i="1"/>
              <a:t>K</a:t>
            </a:r>
            <a:r>
              <a:rPr lang="en" sz="900" b="1"/>
              <a:t>user</a:t>
            </a:r>
            <a:r>
              <a:rPr lang="en"/>
              <a:t> is actually function of the password and Enc(secret, password)</a:t>
            </a:r>
            <a:endParaRPr/>
          </a:p>
          <a:p>
            <a:pPr marL="914400" lvl="1" indent="-317500" algn="l" rtl="0">
              <a:spcBef>
                <a:spcPts val="0"/>
              </a:spcBef>
              <a:spcAft>
                <a:spcPts val="0"/>
              </a:spcAft>
              <a:buSzPts val="1400"/>
              <a:buChar char="○"/>
            </a:pPr>
            <a:r>
              <a:rPr lang="en"/>
              <a:t>Offline attacks are not possible without the secret</a:t>
            </a:r>
            <a:endParaRPr/>
          </a:p>
          <a:p>
            <a:pPr marL="457200" lvl="0" indent="-342900" algn="l" rtl="0">
              <a:spcBef>
                <a:spcPts val="0"/>
              </a:spcBef>
              <a:spcAft>
                <a:spcPts val="0"/>
              </a:spcAft>
              <a:buSzPts val="1800"/>
              <a:buChar char="●"/>
            </a:pPr>
            <a:r>
              <a:rPr lang="en" b="1"/>
              <a:t>Takeaway</a:t>
            </a:r>
            <a:r>
              <a:rPr lang="en"/>
              <a:t>: Mixing in on-chip secret requires online attacks!</a:t>
            </a:r>
            <a:endParaRPr/>
          </a:p>
          <a:p>
            <a:pPr marL="914400" lvl="1" indent="-317500" algn="l" rtl="0">
              <a:spcBef>
                <a:spcPts val="0"/>
              </a:spcBef>
              <a:spcAft>
                <a:spcPts val="0"/>
              </a:spcAft>
              <a:buSzPts val="1400"/>
              <a:buChar char="○"/>
            </a:pPr>
            <a:r>
              <a:rPr lang="en"/>
              <a:t>If the attacker doesn't know the on-chip secret, they can’t perform an offline attack</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5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5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5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50">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50">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50">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50">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50">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50">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50">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50">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5" name="Google Shape;355;p59"/>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iPhone Security</a:t>
            </a:r>
            <a:endParaRPr/>
          </a:p>
        </p:txBody>
      </p:sp>
      <p:sp>
        <p:nvSpPr>
          <p:cNvPr id="356" name="Google Shape;356;p59"/>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How do we prevent online brute-force attacks?</a:t>
            </a:r>
            <a:endParaRPr/>
          </a:p>
          <a:p>
            <a:pPr marL="914400" lvl="1" indent="-317500" algn="l" rtl="0">
              <a:spcBef>
                <a:spcPts val="0"/>
              </a:spcBef>
              <a:spcAft>
                <a:spcPts val="0"/>
              </a:spcAft>
              <a:buSzPts val="1400"/>
              <a:buChar char="○"/>
            </a:pPr>
            <a:r>
              <a:rPr lang="en"/>
              <a:t>Online attacks must go through the secure enclave</a:t>
            </a:r>
            <a:endParaRPr/>
          </a:p>
          <a:p>
            <a:pPr marL="914400" lvl="1" indent="-317500" algn="l" rtl="0">
              <a:spcBef>
                <a:spcPts val="0"/>
              </a:spcBef>
              <a:spcAft>
                <a:spcPts val="0"/>
              </a:spcAft>
              <a:buSzPts val="1400"/>
              <a:buChar char="○"/>
            </a:pPr>
            <a:r>
              <a:rPr lang="en"/>
              <a:t>Timeouts: After 5 tries, add a delay to slow down each try</a:t>
            </a:r>
            <a:endParaRPr/>
          </a:p>
          <a:p>
            <a:pPr marL="914400" lvl="1" indent="-317500" algn="l" rtl="0">
              <a:spcBef>
                <a:spcPts val="0"/>
              </a:spcBef>
              <a:spcAft>
                <a:spcPts val="0"/>
              </a:spcAft>
              <a:buSzPts val="1400"/>
              <a:buChar char="○"/>
            </a:pPr>
            <a:r>
              <a:rPr lang="en"/>
              <a:t>After 10 tries, optionally wipe </a:t>
            </a:r>
            <a:r>
              <a:rPr lang="en" b="1" i="1"/>
              <a:t>K</a:t>
            </a:r>
            <a:r>
              <a:rPr lang="en" sz="900" b="1"/>
              <a:t>phone</a:t>
            </a:r>
            <a:r>
              <a:rPr lang="en"/>
              <a:t> forever</a:t>
            </a:r>
            <a:endParaRPr/>
          </a:p>
          <a:p>
            <a:pPr marL="914400" lvl="1" indent="-317500" algn="l" rtl="0">
              <a:spcBef>
                <a:spcPts val="0"/>
              </a:spcBef>
              <a:spcAft>
                <a:spcPts val="0"/>
              </a:spcAft>
              <a:buSzPts val="1400"/>
              <a:buChar char="○"/>
            </a:pPr>
            <a:r>
              <a:rPr lang="en"/>
              <a:t>Remember: </a:t>
            </a:r>
            <a:r>
              <a:rPr lang="en" b="1" i="1"/>
              <a:t>K</a:t>
            </a:r>
            <a:r>
              <a:rPr lang="en" sz="900" b="1"/>
              <a:t>phone</a:t>
            </a:r>
            <a:r>
              <a:rPr lang="en"/>
              <a:t> is the root key for decrypting everything else. Erasing </a:t>
            </a:r>
            <a:r>
              <a:rPr lang="en" b="1" i="1"/>
              <a:t>K</a:t>
            </a:r>
            <a:r>
              <a:rPr lang="en" sz="900" b="1"/>
              <a:t>phone</a:t>
            </a:r>
            <a:r>
              <a:rPr lang="en"/>
              <a:t> effectively erases everything on the phone!</a:t>
            </a:r>
            <a:endParaRPr/>
          </a:p>
          <a:p>
            <a:pPr marL="914400" lvl="1" indent="-317500" algn="l" rtl="0">
              <a:spcBef>
                <a:spcPts val="0"/>
              </a:spcBef>
              <a:spcAft>
                <a:spcPts val="0"/>
              </a:spcAft>
              <a:buSzPts val="1400"/>
              <a:buChar char="○"/>
            </a:pPr>
            <a:r>
              <a:rPr lang="en"/>
              <a:t>Even if an attacker compromises the secure enclave, guessing is still limited to 10 tries per second</a:t>
            </a:r>
            <a:endParaRPr/>
          </a:p>
          <a:p>
            <a:pPr marL="457200" lvl="0" indent="-342900" algn="l" rtl="0">
              <a:spcBef>
                <a:spcPts val="0"/>
              </a:spcBef>
              <a:spcAft>
                <a:spcPts val="0"/>
              </a:spcAft>
              <a:buSzPts val="1800"/>
              <a:buChar char="●"/>
            </a:pPr>
            <a:r>
              <a:rPr lang="en" b="1"/>
              <a:t>Takeaway</a:t>
            </a:r>
            <a:r>
              <a:rPr lang="en"/>
              <a:t>: Timeouts and slow algorithms prevent online attacks. If possible, limit attackers to online attacks</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5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5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5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5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5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5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Google Shape;361;p6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iPhone Security: Backups</a:t>
            </a:r>
            <a:endParaRPr/>
          </a:p>
        </p:txBody>
      </p:sp>
      <p:sp>
        <p:nvSpPr>
          <p:cNvPr id="362" name="Google Shape;362;p60"/>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A necessary weakness: Backups</a:t>
            </a:r>
            <a:endParaRPr/>
          </a:p>
          <a:p>
            <a:pPr marL="914400" lvl="1" indent="-317500" algn="l" rtl="0">
              <a:spcBef>
                <a:spcPts val="0"/>
              </a:spcBef>
              <a:spcAft>
                <a:spcPts val="0"/>
              </a:spcAft>
              <a:buSzPts val="1400"/>
              <a:buChar char="○"/>
            </a:pPr>
            <a:r>
              <a:rPr lang="en"/>
              <a:t>Backup: Copying all data from the phone somewhere else</a:t>
            </a:r>
            <a:endParaRPr/>
          </a:p>
          <a:p>
            <a:pPr marL="914400" lvl="1" indent="-317500" algn="l" rtl="0">
              <a:spcBef>
                <a:spcPts val="0"/>
              </a:spcBef>
              <a:spcAft>
                <a:spcPts val="0"/>
              </a:spcAft>
              <a:buSzPts val="1400"/>
              <a:buChar char="○"/>
            </a:pPr>
            <a:r>
              <a:rPr lang="en"/>
              <a:t>The data is copied unencrypted (decrypted with the secret on the chip)</a:t>
            </a:r>
            <a:endParaRPr/>
          </a:p>
          <a:p>
            <a:pPr marL="914400" lvl="1" indent="-317500" algn="l" rtl="0">
              <a:spcBef>
                <a:spcPts val="0"/>
              </a:spcBef>
              <a:spcAft>
                <a:spcPts val="0"/>
              </a:spcAft>
              <a:buSzPts val="1400"/>
              <a:buChar char="○"/>
            </a:pPr>
            <a:r>
              <a:rPr lang="en"/>
              <a:t>Backups are necessary so you can recover your data on another phone</a:t>
            </a:r>
            <a:endParaRPr/>
          </a:p>
          <a:p>
            <a:pPr marL="457200" lvl="0" indent="-342900" algn="l" rtl="0">
              <a:spcBef>
                <a:spcPts val="0"/>
              </a:spcBef>
              <a:spcAft>
                <a:spcPts val="0"/>
              </a:spcAft>
              <a:buSzPts val="1800"/>
              <a:buChar char="●"/>
            </a:pPr>
            <a:r>
              <a:rPr lang="en"/>
              <a:t>Attack: Use backups to steal your data</a:t>
            </a:r>
            <a:endParaRPr/>
          </a:p>
          <a:p>
            <a:pPr marL="914400" lvl="1" indent="-317500" algn="l" rtl="0">
              <a:spcBef>
                <a:spcPts val="0"/>
              </a:spcBef>
              <a:spcAft>
                <a:spcPts val="0"/>
              </a:spcAft>
              <a:buSzPts val="1400"/>
              <a:buChar char="○"/>
            </a:pPr>
            <a:r>
              <a:rPr lang="en"/>
              <a:t>The attacker finds a way to unlock your phone without your password (e.g. hold it to your face or use your fingerprint)</a:t>
            </a:r>
            <a:endParaRPr/>
          </a:p>
          <a:p>
            <a:pPr marL="914400" lvl="1" indent="-317500" algn="l" rtl="0">
              <a:spcBef>
                <a:spcPts val="0"/>
              </a:spcBef>
              <a:spcAft>
                <a:spcPts val="0"/>
              </a:spcAft>
              <a:buSzPts val="1400"/>
              <a:buChar char="○"/>
            </a:pPr>
            <a:r>
              <a:rPr lang="en"/>
              <a:t>Remember: consider human factors!</a:t>
            </a:r>
            <a:endParaRPr/>
          </a:p>
          <a:p>
            <a:pPr marL="914400" lvl="1" indent="-317500" algn="l" rtl="0">
              <a:spcBef>
                <a:spcPts val="0"/>
              </a:spcBef>
              <a:spcAft>
                <a:spcPts val="0"/>
              </a:spcAft>
              <a:buSzPts val="1400"/>
              <a:buChar char="○"/>
            </a:pPr>
            <a:r>
              <a:rPr lang="en"/>
              <a:t>The attacker syncs your phone with a new computer</a:t>
            </a:r>
            <a:endParaRPr/>
          </a:p>
          <a:p>
            <a:pPr marL="457200" lvl="0" indent="-342900" algn="l" rtl="0">
              <a:spcBef>
                <a:spcPts val="0"/>
              </a:spcBef>
              <a:spcAft>
                <a:spcPts val="0"/>
              </a:spcAft>
              <a:buSzPts val="1800"/>
              <a:buChar char="●"/>
            </a:pPr>
            <a:r>
              <a:rPr lang="en"/>
              <a:t>Change of policy as of iOS 11</a:t>
            </a:r>
            <a:endParaRPr/>
          </a:p>
          <a:p>
            <a:pPr marL="914400" lvl="1" indent="-317500" algn="l" rtl="0">
              <a:spcBef>
                <a:spcPts val="0"/>
              </a:spcBef>
              <a:spcAft>
                <a:spcPts val="0"/>
              </a:spcAft>
              <a:buSzPts val="1400"/>
              <a:buChar char="○"/>
            </a:pPr>
            <a:r>
              <a:rPr lang="en"/>
              <a:t>To create a backup on a new computer, you need to enter your password to trust the computer</a:t>
            </a:r>
            <a:endParaRPr/>
          </a:p>
          <a:p>
            <a:pPr marL="914400" lvl="1" indent="-317500" algn="l" rtl="0">
              <a:spcBef>
                <a:spcPts val="0"/>
              </a:spcBef>
              <a:spcAft>
                <a:spcPts val="0"/>
              </a:spcAft>
              <a:buSzPts val="1400"/>
              <a:buChar char="○"/>
            </a:pPr>
            <a:r>
              <a:rPr lang="en"/>
              <a:t>Previous attack is no longer possible: can't create a backup without knowing the password</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6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6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6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6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6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6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6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62">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62">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62">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sp>
        <p:nvSpPr>
          <p:cNvPr id="367" name="Google Shape;367;p61"/>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Case Study: Samsung</a:t>
            </a:r>
            <a:endParaRPr/>
          </a:p>
        </p:txBody>
      </p:sp>
      <p:sp>
        <p:nvSpPr>
          <p:cNvPr id="368" name="Google Shape;368;p6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47</a:t>
            </a:fld>
            <a:endParaRPr/>
          </a:p>
        </p:txBody>
      </p:sp>
      <p:sp>
        <p:nvSpPr>
          <p:cNvPr id="369" name="Google Shape;369;p61"/>
          <p:cNvSpPr txBox="1">
            <a:spLocks noGrp="1"/>
          </p:cNvSpPr>
          <p:nvPr>
            <p:ph type="body" idx="1"/>
          </p:nvPr>
        </p:nvSpPr>
        <p:spPr>
          <a:xfrm>
            <a:off x="198500" y="1246825"/>
            <a:ext cx="39714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Samsung has a similar concept</a:t>
            </a:r>
            <a:endParaRPr/>
          </a:p>
          <a:p>
            <a:pPr marL="914400" lvl="1" indent="-317500" algn="l" rtl="0">
              <a:spcBef>
                <a:spcPts val="0"/>
              </a:spcBef>
              <a:spcAft>
                <a:spcPts val="0"/>
              </a:spcAft>
              <a:buSzPts val="1400"/>
              <a:buChar char="○"/>
            </a:pPr>
            <a:r>
              <a:rPr lang="en"/>
              <a:t>But their implementation has, umm, issues…</a:t>
            </a:r>
            <a:endParaRPr/>
          </a:p>
          <a:p>
            <a:pPr marL="457200" lvl="0" indent="-342900" algn="l" rtl="0">
              <a:spcBef>
                <a:spcPts val="0"/>
              </a:spcBef>
              <a:spcAft>
                <a:spcPts val="0"/>
              </a:spcAft>
              <a:buSzPts val="1800"/>
              <a:buChar char="●"/>
            </a:pPr>
            <a:r>
              <a:rPr lang="en"/>
              <a:t>Guess with, GCM with IV reuse!</a:t>
            </a:r>
            <a:endParaRPr/>
          </a:p>
          <a:p>
            <a:pPr marL="914400" lvl="1" indent="-317500" algn="l" rtl="0">
              <a:spcBef>
                <a:spcPts val="0"/>
              </a:spcBef>
              <a:spcAft>
                <a:spcPts val="0"/>
              </a:spcAft>
              <a:buSzPts val="1400"/>
              <a:buChar char="○"/>
            </a:pPr>
            <a:r>
              <a:rPr lang="en"/>
              <a:t>And although “fixed”, you could do a downgrade attack to cause the fixed version to still reuse IVs</a:t>
            </a:r>
            <a:endParaRPr/>
          </a:p>
          <a:p>
            <a:pPr marL="457200" lvl="0" indent="-342900" algn="l" rtl="0">
              <a:spcBef>
                <a:spcPts val="0"/>
              </a:spcBef>
              <a:spcAft>
                <a:spcPts val="0"/>
              </a:spcAft>
              <a:buSzPts val="1800"/>
              <a:buChar char="●"/>
            </a:pPr>
            <a:r>
              <a:rPr lang="en" b="1"/>
              <a:t>Takeaway</a:t>
            </a:r>
            <a:r>
              <a:rPr lang="en"/>
              <a:t>: CTR mode is dangerous when used improperly…and even experts misuse it!</a:t>
            </a:r>
            <a:endParaRPr/>
          </a:p>
        </p:txBody>
      </p:sp>
      <p:graphicFrame>
        <p:nvGraphicFramePr>
          <p:cNvPr id="370" name="Google Shape;370;p61"/>
          <p:cNvGraphicFramePr/>
          <p:nvPr/>
        </p:nvGraphicFramePr>
        <p:xfrm>
          <a:off x="4426925" y="1279335"/>
          <a:ext cx="3971400" cy="3611800"/>
        </p:xfrm>
        <a:graphic>
          <a:graphicData uri="http://schemas.openxmlformats.org/drawingml/2006/table">
            <a:tbl>
              <a:tblPr>
                <a:noFill/>
                <a:tableStyleId>{87D82A92-88C6-4B6D-A728-930F2EC8234A}</a:tableStyleId>
              </a:tblPr>
              <a:tblGrid>
                <a:gridCol w="1985700">
                  <a:extLst>
                    <a:ext uri="{9D8B030D-6E8A-4147-A177-3AD203B41FA5}">
                      <a16:colId xmlns:a16="http://schemas.microsoft.com/office/drawing/2014/main" val="20000"/>
                    </a:ext>
                  </a:extLst>
                </a:gridCol>
                <a:gridCol w="1985700">
                  <a:extLst>
                    <a:ext uri="{9D8B030D-6E8A-4147-A177-3AD203B41FA5}">
                      <a16:colId xmlns:a16="http://schemas.microsoft.com/office/drawing/2014/main" val="20001"/>
                    </a:ext>
                  </a:extLst>
                </a:gridCol>
              </a:tblGrid>
              <a:tr h="426700">
                <a:tc gridSpan="2">
                  <a:txBody>
                    <a:bodyPr/>
                    <a:lstStyle/>
                    <a:p>
                      <a:pPr marL="0" lvl="0" indent="0" algn="l" rtl="0">
                        <a:spcBef>
                          <a:spcPts val="0"/>
                        </a:spcBef>
                        <a:spcAft>
                          <a:spcPts val="0"/>
                        </a:spcAft>
                        <a:buNone/>
                      </a:pPr>
                      <a:r>
                        <a:rPr lang="en" sz="1200" b="1">
                          <a:solidFill>
                            <a:srgbClr val="595959"/>
                          </a:solidFill>
                        </a:rPr>
                        <a:t>Cryptology ePrint Archive: Report 2022/208         </a:t>
                      </a:r>
                      <a:r>
                        <a:rPr lang="en" sz="1000" u="sng">
                          <a:solidFill>
                            <a:schemeClr val="accent5"/>
                          </a:solidFill>
                          <a:hlinkClick r:id="rId3">
                            <a:extLst>
                              <a:ext uri="{A12FA001-AC4F-418D-AE19-62706E023703}">
                                <ahyp:hlinkClr xmlns:ahyp="http://schemas.microsoft.com/office/drawing/2018/hyperlinkcolor" val="tx"/>
                              </a:ext>
                            </a:extLst>
                          </a:hlinkClick>
                        </a:rPr>
                        <a:t>Link</a:t>
                      </a:r>
                      <a:endParaRPr sz="1000" b="1">
                        <a:solidFill>
                          <a:srgbClr val="595959"/>
                        </a:solidFill>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FFAF0"/>
                    </a:solidFill>
                  </a:tcPr>
                </a:tc>
                <a:tc hMerge="1">
                  <a:txBody>
                    <a:bodyPr/>
                    <a:lstStyle/>
                    <a:p>
                      <a:endParaRPr lang="en-US"/>
                    </a:p>
                  </a:txBody>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 sz="1000" i="1">
                          <a:solidFill>
                            <a:srgbClr val="595959"/>
                          </a:solidFill>
                        </a:rPr>
                        <a:t>Alon Shakevsky and Eyal Ronen and Avishai Wool</a:t>
                      </a:r>
                      <a:endParaRPr sz="1000" i="1">
                        <a:solidFill>
                          <a:srgbClr val="595959"/>
                        </a:solidFill>
                      </a:endParaRPr>
                    </a:p>
                  </a:txBody>
                  <a:tcPr marL="91425" marR="91425" marT="91425" marB="91425">
                    <a:lnL w="19050" cap="flat" cmpd="sng">
                      <a:solidFill>
                        <a:srgbClr val="000000"/>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FFAF0"/>
                    </a:solidFill>
                  </a:tcPr>
                </a:tc>
                <a:tc>
                  <a:txBody>
                    <a:bodyPr/>
                    <a:lstStyle/>
                    <a:p>
                      <a:pPr marL="0" lvl="0" indent="0" algn="r" rtl="0">
                        <a:spcBef>
                          <a:spcPts val="0"/>
                        </a:spcBef>
                        <a:spcAft>
                          <a:spcPts val="0"/>
                        </a:spcAft>
                        <a:buNone/>
                      </a:pPr>
                      <a:r>
                        <a:rPr lang="en" sz="1000" i="1">
                          <a:solidFill>
                            <a:srgbClr val="595959"/>
                          </a:solidFill>
                        </a:rPr>
                        <a:t>February 20, 2022</a:t>
                      </a:r>
                      <a:endParaRPr sz="1000" i="1">
                        <a:solidFill>
                          <a:srgbClr val="595959"/>
                        </a:solidFill>
                      </a:endParaRPr>
                    </a:p>
                  </a:txBody>
                  <a:tcPr marL="91425" marR="91425" marT="91425" marB="91425">
                    <a:lnL w="9525" cap="flat" cmpd="sng">
                      <a:solidFill>
                        <a:srgbClr val="9E9E9E">
                          <a:alpha val="0"/>
                        </a:srgbClr>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FFAF0"/>
                    </a:solidFill>
                  </a:tcPr>
                </a:tc>
                <a:extLst>
                  <a:ext uri="{0D108BD9-81ED-4DB2-BD59-A6C34878D82A}">
                    <a16:rowId xmlns:a16="http://schemas.microsoft.com/office/drawing/2014/main" val="10001"/>
                  </a:ext>
                </a:extLst>
              </a:tr>
              <a:tr h="2103100">
                <a:tc gridSpan="2">
                  <a:txBody>
                    <a:bodyPr/>
                    <a:lstStyle/>
                    <a:p>
                      <a:pPr marL="0" lvl="0" indent="0" algn="l" rtl="0">
                        <a:spcBef>
                          <a:spcPts val="0"/>
                        </a:spcBef>
                        <a:spcAft>
                          <a:spcPts val="0"/>
                        </a:spcAft>
                        <a:buNone/>
                      </a:pPr>
                      <a:r>
                        <a:rPr lang="en" sz="1100">
                          <a:solidFill>
                            <a:srgbClr val="595959"/>
                          </a:solidFill>
                        </a:rPr>
                        <a:t>In this work, we expose the cryptographic design and implementation of Android's Hardware-Backed Keystore in Samsung's Galaxy S8, S9, S10, S20, and S21 flagship devices. We reversed-engineered and provide a detailed description of the cryptographic design and code structure, and we unveil severe design flaws. We present an IV reuse attack on AES-GCM that allows an attacker to extract hardware-protected key material, and a downgrade attack that makes even the latest Samsung devices vulnerable to the IV reuse attack. We demonstrate working key extraction attacks on the latest devices. We also show the implications of our attacks on two higher-level cryptographic protocols between the TrustZone and a remote server: we demonstrate a working FIDO2 WebAuthn login bypass and a compromise of Google’s Secure Key Import.</a:t>
                      </a:r>
                      <a:endParaRPr sz="1100">
                        <a:solidFill>
                          <a:srgbClr val="595959"/>
                        </a:solidFill>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19050" cap="flat" cmpd="sng">
                      <a:solidFill>
                        <a:srgbClr val="000000"/>
                      </a:solidFill>
                      <a:prstDash val="solid"/>
                      <a:round/>
                      <a:headEnd type="none" w="sm" len="sm"/>
                      <a:tailEnd type="none" w="sm" len="sm"/>
                    </a:lnB>
                    <a:solidFill>
                      <a:srgbClr val="FFFAF0"/>
                    </a:solidFill>
                  </a:tcPr>
                </a:tc>
                <a:tc hMerge="1">
                  <a:txBody>
                    <a:bodyPr/>
                    <a:lstStyle/>
                    <a:p>
                      <a:endParaRPr lang="en-US"/>
                    </a:p>
                  </a:txBody>
                  <a:tcPr/>
                </a:tc>
                <a:extLst>
                  <a:ext uri="{0D108BD9-81ED-4DB2-BD59-A6C34878D82A}">
                    <a16:rowId xmlns:a16="http://schemas.microsoft.com/office/drawing/2014/main" val="10002"/>
                  </a:ext>
                </a:extLst>
              </a:tr>
            </a:tbl>
          </a:graphicData>
        </a:graphic>
      </p:graphicFrame>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sp>
        <p:nvSpPr>
          <p:cNvPr id="375" name="Google Shape;375;p62"/>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Case Study: Snake Oil Cryptography</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Google Shape;380;p63"/>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Snake Oil</a:t>
            </a:r>
            <a:endParaRPr/>
          </a:p>
        </p:txBody>
      </p:sp>
      <p:sp>
        <p:nvSpPr>
          <p:cNvPr id="381" name="Google Shape;381;p63"/>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Original meaning: Fraudulent “cure-all” medicines sold in the 1700s and 1800s</a:t>
            </a:r>
            <a:endParaRPr/>
          </a:p>
          <a:p>
            <a:pPr marL="914400" lvl="1" indent="-317500" algn="l" rtl="0">
              <a:spcBef>
                <a:spcPts val="0"/>
              </a:spcBef>
              <a:spcAft>
                <a:spcPts val="0"/>
              </a:spcAft>
              <a:buSzPts val="1400"/>
              <a:buChar char="○"/>
            </a:pPr>
            <a:r>
              <a:rPr lang="en"/>
              <a:t>Sellers promised buyers that snake oil cures all diseases (even though it doesn’t)</a:t>
            </a:r>
            <a:endParaRPr/>
          </a:p>
          <a:p>
            <a:pPr marL="914400" lvl="1" indent="-317500" algn="l" rtl="0">
              <a:spcBef>
                <a:spcPts val="0"/>
              </a:spcBef>
              <a:spcAft>
                <a:spcPts val="0"/>
              </a:spcAft>
              <a:buSzPts val="1400"/>
              <a:buChar char="○"/>
            </a:pPr>
            <a:r>
              <a:rPr lang="en"/>
              <a:t>Took advantage of uninformed buyers and lack of regulations</a:t>
            </a:r>
            <a:endParaRPr/>
          </a:p>
          <a:p>
            <a:pPr marL="457200" lvl="0" indent="-342900" algn="l" rtl="0">
              <a:spcBef>
                <a:spcPts val="0"/>
              </a:spcBef>
              <a:spcAft>
                <a:spcPts val="0"/>
              </a:spcAft>
              <a:buSzPts val="1800"/>
              <a:buChar char="●"/>
            </a:pPr>
            <a:r>
              <a:rPr lang="en"/>
              <a:t>Modern meaning: Scams</a:t>
            </a:r>
            <a:endParaRPr/>
          </a:p>
          <a:p>
            <a:pPr marL="914400" lvl="1" indent="-317500" algn="l" rtl="0">
              <a:spcBef>
                <a:spcPts val="0"/>
              </a:spcBef>
              <a:spcAft>
                <a:spcPts val="0"/>
              </a:spcAft>
              <a:buSzPts val="1400"/>
              <a:buChar char="○"/>
            </a:pPr>
            <a:r>
              <a:rPr lang="en"/>
              <a:t>Using deceptive advertising to trick uninformed buyers into buying useless products</a:t>
            </a:r>
            <a:endParaRPr/>
          </a:p>
          <a:p>
            <a:pPr marL="457200" lvl="0" indent="-342900" algn="l" rtl="0">
              <a:spcBef>
                <a:spcPts val="0"/>
              </a:spcBef>
              <a:spcAft>
                <a:spcPts val="0"/>
              </a:spcAft>
              <a:buSzPts val="1800"/>
              <a:buChar char="●"/>
            </a:pPr>
            <a:r>
              <a:rPr lang="en" b="1"/>
              <a:t>Snake oil security</a:t>
            </a:r>
            <a:r>
              <a:rPr lang="en"/>
              <a:t> (</a:t>
            </a:r>
            <a:r>
              <a:rPr lang="en" b="1"/>
              <a:t>snake oil cryptography</a:t>
            </a:r>
            <a:r>
              <a:rPr lang="en"/>
              <a:t>): Useless security products advertised to uninformed buyers</a:t>
            </a:r>
            <a:endParaRPr/>
          </a:p>
        </p:txBody>
      </p:sp>
      <p:pic>
        <p:nvPicPr>
          <p:cNvPr id="382" name="Google Shape;382;p63" title="Picture of snake oil advertisement from the 1800s."/>
          <p:cNvPicPr preferRelativeResize="0"/>
          <p:nvPr/>
        </p:nvPicPr>
        <p:blipFill>
          <a:blip r:embed="rId3">
            <a:alphaModFix/>
          </a:blip>
          <a:stretch>
            <a:fillRect/>
          </a:stretch>
        </p:blipFill>
        <p:spPr>
          <a:xfrm>
            <a:off x="6232675" y="3494502"/>
            <a:ext cx="2911325" cy="16490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8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8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8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8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8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8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Review: Public-Key Cryptography</a:t>
            </a:r>
            <a:endParaRPr/>
          </a:p>
        </p:txBody>
      </p:sp>
      <p:sp>
        <p:nvSpPr>
          <p:cNvPr id="92" name="Google Shape;92;p19"/>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Public-key cryptography is great! We can communicate securely without a shared secret</a:t>
            </a:r>
            <a:endParaRPr/>
          </a:p>
          <a:p>
            <a:pPr marL="914400" lvl="1" indent="-317500" algn="l" rtl="0">
              <a:spcBef>
                <a:spcPts val="0"/>
              </a:spcBef>
              <a:spcAft>
                <a:spcPts val="0"/>
              </a:spcAft>
              <a:buSzPts val="1400"/>
              <a:buChar char="○"/>
            </a:pPr>
            <a:r>
              <a:rPr lang="en"/>
              <a:t>Public-key encryption: Everybody encrypts with the public key, but only the owner of the private key can decrypt</a:t>
            </a:r>
            <a:endParaRPr/>
          </a:p>
          <a:p>
            <a:pPr marL="914400" lvl="1" indent="-317500" algn="l" rtl="0">
              <a:spcBef>
                <a:spcPts val="0"/>
              </a:spcBef>
              <a:spcAft>
                <a:spcPts val="0"/>
              </a:spcAft>
              <a:buSzPts val="1400"/>
              <a:buChar char="○"/>
            </a:pPr>
            <a:r>
              <a:rPr lang="en"/>
              <a:t>Digital signatures: Only the owner of the private key can sign, but everybody can verify with the public key</a:t>
            </a:r>
            <a:endParaRPr/>
          </a:p>
          <a:p>
            <a:pPr marL="457200" lvl="0" indent="-342900" algn="l" rtl="0">
              <a:spcBef>
                <a:spcPts val="0"/>
              </a:spcBef>
              <a:spcAft>
                <a:spcPts val="0"/>
              </a:spcAft>
              <a:buSzPts val="1800"/>
              <a:buChar char="●"/>
            </a:pPr>
            <a:r>
              <a:rPr lang="en"/>
              <a:t>What’s the catch?</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7" name="Google Shape;387;p6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Signs of Snake Oil Cryptography</a:t>
            </a:r>
            <a:endParaRPr/>
          </a:p>
        </p:txBody>
      </p:sp>
      <p:sp>
        <p:nvSpPr>
          <p:cNvPr id="388" name="Google Shape;388;p64"/>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Amazingly long key lengths</a:t>
            </a:r>
            <a:endParaRPr/>
          </a:p>
          <a:p>
            <a:pPr marL="914400" lvl="1" indent="-317500" algn="l" rtl="0">
              <a:spcBef>
                <a:spcPts val="0"/>
              </a:spcBef>
              <a:spcAft>
                <a:spcPts val="0"/>
              </a:spcAft>
              <a:buSzPts val="1400"/>
              <a:buChar char="○"/>
            </a:pPr>
            <a:r>
              <a:rPr lang="en"/>
              <a:t>Once brute-forcing a key becomes astronomically hard, making it longer probably doesn't provide extra security</a:t>
            </a:r>
            <a:endParaRPr/>
          </a:p>
          <a:p>
            <a:pPr marL="914400" lvl="1" indent="-317500" algn="l" rtl="0">
              <a:spcBef>
                <a:spcPts val="0"/>
              </a:spcBef>
              <a:spcAft>
                <a:spcPts val="0"/>
              </a:spcAft>
              <a:buSzPts val="1400"/>
              <a:buChar char="○"/>
            </a:pPr>
            <a:r>
              <a:rPr lang="en"/>
              <a:t>The NSA is super paranoid, and even they don’t use &gt;256-bit symmetric keys or &gt;4,096-bit public keys</a:t>
            </a:r>
            <a:endParaRPr/>
          </a:p>
          <a:p>
            <a:pPr marL="457200" lvl="0" indent="-342900" algn="l" rtl="0">
              <a:spcBef>
                <a:spcPts val="0"/>
              </a:spcBef>
              <a:spcAft>
                <a:spcPts val="0"/>
              </a:spcAft>
              <a:buSzPts val="1800"/>
              <a:buChar char="●"/>
            </a:pPr>
            <a:r>
              <a:rPr lang="en"/>
              <a:t>New algorithms and wild protocols</a:t>
            </a:r>
            <a:endParaRPr/>
          </a:p>
          <a:p>
            <a:pPr marL="914400" lvl="1" indent="-317500" algn="l" rtl="0">
              <a:spcBef>
                <a:spcPts val="0"/>
              </a:spcBef>
              <a:spcAft>
                <a:spcPts val="0"/>
              </a:spcAft>
              <a:buSzPts val="1400"/>
              <a:buChar char="○"/>
            </a:pPr>
            <a:r>
              <a:rPr lang="en"/>
              <a:t>There is no reason to use a brand-new block cipher, hash algorithm, public-key algorithm, etc.</a:t>
            </a:r>
            <a:endParaRPr/>
          </a:p>
          <a:p>
            <a:pPr marL="914400" lvl="1" indent="-317500" algn="l" rtl="0">
              <a:spcBef>
                <a:spcPts val="0"/>
              </a:spcBef>
              <a:spcAft>
                <a:spcPts val="0"/>
              </a:spcAft>
              <a:buSzPts val="1400"/>
              <a:buChar char="○"/>
            </a:pPr>
            <a:r>
              <a:rPr lang="en"/>
              <a:t>Existing protocols have been vetted by security experts for years: They’re widespread for a good reason!</a:t>
            </a:r>
            <a:endParaRPr/>
          </a:p>
          <a:p>
            <a:pPr marL="914400" lvl="1" indent="-317500" algn="l" rtl="0">
              <a:spcBef>
                <a:spcPts val="0"/>
              </a:spcBef>
              <a:spcAft>
                <a:spcPts val="0"/>
              </a:spcAft>
              <a:buSzPts val="1400"/>
              <a:buChar char="○"/>
            </a:pPr>
            <a:r>
              <a:rPr lang="en"/>
              <a:t>New protocols probably means someone is trying to write their own crypto (and asking for trouble!)</a:t>
            </a:r>
            <a:endParaRPr/>
          </a:p>
          <a:p>
            <a:pPr marL="457200" lvl="0" indent="-342900" algn="l" rtl="0">
              <a:spcBef>
                <a:spcPts val="0"/>
              </a:spcBef>
              <a:spcAft>
                <a:spcPts val="0"/>
              </a:spcAft>
              <a:buSzPts val="1800"/>
              <a:buChar char="●"/>
            </a:pPr>
            <a:r>
              <a:rPr lang="en"/>
              <a:t>Fancy-sounding technical buzzwords</a:t>
            </a:r>
            <a:endParaRPr/>
          </a:p>
          <a:p>
            <a:pPr marL="914400" lvl="1" indent="-317500" algn="l" rtl="0">
              <a:spcBef>
                <a:spcPts val="0"/>
              </a:spcBef>
              <a:spcAft>
                <a:spcPts val="0"/>
              </a:spcAft>
              <a:buSzPts val="1400"/>
              <a:buChar char="○"/>
            </a:pPr>
            <a:r>
              <a:rPr lang="en"/>
              <a:t>Claims of inventing “new math”</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8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8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8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8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8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88">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88">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88">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88">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65"/>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Signs of Snake Oil Cryptography</a:t>
            </a:r>
            <a:endParaRPr/>
          </a:p>
        </p:txBody>
      </p:sp>
      <p:sp>
        <p:nvSpPr>
          <p:cNvPr id="394" name="Google Shape;394;p65"/>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“One time pads”</a:t>
            </a:r>
            <a:endParaRPr/>
          </a:p>
          <a:p>
            <a:pPr marL="914400" lvl="1" indent="-317500" algn="l" rtl="0">
              <a:spcBef>
                <a:spcPts val="0"/>
              </a:spcBef>
              <a:spcAft>
                <a:spcPts val="0"/>
              </a:spcAft>
              <a:buSzPts val="1400"/>
              <a:buChar char="○"/>
            </a:pPr>
            <a:r>
              <a:rPr lang="en"/>
              <a:t>Recall: One-time pads are secure if you never reuse the key</a:t>
            </a:r>
            <a:endParaRPr/>
          </a:p>
          <a:p>
            <a:pPr marL="914400" lvl="1" indent="-317500" algn="l" rtl="0">
              <a:spcBef>
                <a:spcPts val="0"/>
              </a:spcBef>
              <a:spcAft>
                <a:spcPts val="0"/>
              </a:spcAft>
              <a:buSzPts val="1400"/>
              <a:buChar char="○"/>
            </a:pPr>
            <a:r>
              <a:rPr lang="en"/>
              <a:t>Recall: Secure one-time pads are highly impractical</a:t>
            </a:r>
            <a:endParaRPr/>
          </a:p>
          <a:p>
            <a:pPr marL="914400" lvl="1" indent="-317500" algn="l" rtl="0">
              <a:spcBef>
                <a:spcPts val="0"/>
              </a:spcBef>
              <a:spcAft>
                <a:spcPts val="0"/>
              </a:spcAft>
              <a:buSzPts val="1400"/>
              <a:buChar char="○"/>
            </a:pPr>
            <a:r>
              <a:rPr lang="en"/>
              <a:t>Almost all schemes advertised as “one-time pads” probably aren't true one-time pads</a:t>
            </a:r>
            <a:endParaRPr/>
          </a:p>
          <a:p>
            <a:pPr marL="914400" lvl="1" indent="-317500" algn="l" rtl="0">
              <a:spcBef>
                <a:spcPts val="0"/>
              </a:spcBef>
              <a:spcAft>
                <a:spcPts val="0"/>
              </a:spcAft>
              <a:buSzPts val="1400"/>
              <a:buChar char="○"/>
            </a:pPr>
            <a:r>
              <a:rPr lang="en"/>
              <a:t>Wacky stream ciphers (often self-designed) are often advertised as “one-time pads”</a:t>
            </a:r>
            <a:endParaRPr/>
          </a:p>
          <a:p>
            <a:pPr marL="457200" lvl="0" indent="-342900" algn="l" rtl="0">
              <a:spcBef>
                <a:spcPts val="0"/>
              </a:spcBef>
              <a:spcAft>
                <a:spcPts val="0"/>
              </a:spcAft>
              <a:buSzPts val="1800"/>
              <a:buChar char="●"/>
            </a:pPr>
            <a:r>
              <a:rPr lang="en"/>
              <a:t>Rigged “cracking contests”</a:t>
            </a:r>
            <a:endParaRPr/>
          </a:p>
          <a:p>
            <a:pPr marL="914400" lvl="1" indent="-317500" algn="l" rtl="0">
              <a:spcBef>
                <a:spcPts val="0"/>
              </a:spcBef>
              <a:spcAft>
                <a:spcPts val="0"/>
              </a:spcAft>
              <a:buSzPts val="1400"/>
              <a:buChar char="○"/>
            </a:pPr>
            <a:r>
              <a:rPr lang="en"/>
              <a:t>Advertising a secure scheme by challenging the public to break the scheme</a:t>
            </a:r>
            <a:endParaRPr/>
          </a:p>
          <a:p>
            <a:pPr marL="914400" lvl="1" indent="-317500" algn="l" rtl="0">
              <a:spcBef>
                <a:spcPts val="0"/>
              </a:spcBef>
              <a:spcAft>
                <a:spcPts val="0"/>
              </a:spcAft>
              <a:buSzPts val="1400"/>
              <a:buChar char="○"/>
            </a:pPr>
            <a:r>
              <a:rPr lang="en"/>
              <a:t>The challenge is often “decrypt this message” with no context or structure</a:t>
            </a:r>
            <a:endParaRPr/>
          </a:p>
          <a:p>
            <a:pPr marL="914400" lvl="1" indent="-317500" algn="l" rtl="0">
              <a:spcBef>
                <a:spcPts val="0"/>
              </a:spcBef>
              <a:spcAft>
                <a:spcPts val="0"/>
              </a:spcAft>
              <a:buSzPts val="1400"/>
              <a:buChar char="○"/>
            </a:pPr>
            <a:r>
              <a:rPr lang="en"/>
              <a:t>Example: Telegram offered a $300,000 prize in a contest to break their encryption</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9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9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9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9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9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9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9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9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398"/>
        <p:cNvGrpSpPr/>
        <p:nvPr/>
      </p:nvGrpSpPr>
      <p:grpSpPr>
        <a:xfrm>
          <a:off x="0" y="0"/>
          <a:ext cx="0" cy="0"/>
          <a:chOff x="0" y="0"/>
          <a:chExt cx="0" cy="0"/>
        </a:xfrm>
      </p:grpSpPr>
      <p:sp>
        <p:nvSpPr>
          <p:cNvPr id="399" name="Google Shape;399;p66"/>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Snake Oil Example: Crown-Sterling</a:t>
            </a:r>
            <a:endParaRPr/>
          </a:p>
        </p:txBody>
      </p:sp>
      <p:sp>
        <p:nvSpPr>
          <p:cNvPr id="400" name="Google Shape;400;p66"/>
          <p:cNvSpPr txBox="1">
            <a:spLocks noGrp="1"/>
          </p:cNvSpPr>
          <p:nvPr>
            <p:ph type="body" idx="1"/>
          </p:nvPr>
        </p:nvSpPr>
        <p:spPr>
          <a:xfrm>
            <a:off x="512100" y="4368375"/>
            <a:ext cx="8119800" cy="572700"/>
          </a:xfrm>
          <a:prstGeom prst="rect">
            <a:avLst/>
          </a:prstGeom>
        </p:spPr>
        <p:txBody>
          <a:bodyPr spcFirstLastPara="1" wrap="square" lIns="91425" tIns="91425" rIns="91425" bIns="91425" anchor="t" anchorCtr="0">
            <a:normAutofit fontScale="55000" lnSpcReduction="20000"/>
          </a:bodyPr>
          <a:lstStyle/>
          <a:p>
            <a:pPr marL="0" lvl="0" indent="0" algn="ctr" rtl="0">
              <a:spcBef>
                <a:spcPts val="0"/>
              </a:spcBef>
              <a:spcAft>
                <a:spcPts val="1200"/>
              </a:spcAft>
              <a:buNone/>
            </a:pPr>
            <a:r>
              <a:rPr lang="en"/>
              <a:t>Crown Sterling: A snake-oil cryptography company</a:t>
            </a:r>
            <a:br>
              <a:rPr lang="en"/>
            </a:br>
            <a:r>
              <a:rPr lang="en"/>
              <a:t>Black Hat: A security research conference</a:t>
            </a:r>
            <a:endParaRPr/>
          </a:p>
        </p:txBody>
      </p:sp>
      <p:graphicFrame>
        <p:nvGraphicFramePr>
          <p:cNvPr id="401" name="Google Shape;401;p66"/>
          <p:cNvGraphicFramePr/>
          <p:nvPr/>
        </p:nvGraphicFramePr>
        <p:xfrm>
          <a:off x="288475" y="1431735"/>
          <a:ext cx="8567050" cy="1612940"/>
        </p:xfrm>
        <a:graphic>
          <a:graphicData uri="http://schemas.openxmlformats.org/drawingml/2006/table">
            <a:tbl>
              <a:tblPr>
                <a:noFill/>
                <a:tableStyleId>{87D82A92-88C6-4B6D-A728-930F2EC8234A}</a:tableStyleId>
              </a:tblPr>
              <a:tblGrid>
                <a:gridCol w="4283525">
                  <a:extLst>
                    <a:ext uri="{9D8B030D-6E8A-4147-A177-3AD203B41FA5}">
                      <a16:colId xmlns:a16="http://schemas.microsoft.com/office/drawing/2014/main" val="20000"/>
                    </a:ext>
                  </a:extLst>
                </a:gridCol>
                <a:gridCol w="4283525">
                  <a:extLst>
                    <a:ext uri="{9D8B030D-6E8A-4147-A177-3AD203B41FA5}">
                      <a16:colId xmlns:a16="http://schemas.microsoft.com/office/drawing/2014/main" val="20001"/>
                    </a:ext>
                  </a:extLst>
                </a:gridCol>
              </a:tblGrid>
              <a:tr h="357600">
                <a:tc>
                  <a:txBody>
                    <a:bodyPr/>
                    <a:lstStyle/>
                    <a:p>
                      <a:pPr marL="1085850" lvl="0" indent="0" algn="l" rtl="0">
                        <a:spcBef>
                          <a:spcPts val="0"/>
                        </a:spcBef>
                        <a:spcAft>
                          <a:spcPts val="0"/>
                        </a:spcAft>
                        <a:buNone/>
                      </a:pPr>
                      <a:endParaRPr sz="1600">
                        <a:solidFill>
                          <a:srgbClr val="595959"/>
                        </a:solidFill>
                      </a:endParaRPr>
                    </a:p>
                  </a:txBody>
                  <a:tcPr marL="91425" marR="91425" marT="91425" marB="91425">
                    <a:lnL w="19050" cap="flat" cmpd="sng">
                      <a:solidFill>
                        <a:srgbClr val="000000"/>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19050" cap="flat" cmpd="sng">
                      <a:solidFill>
                        <a:srgbClr val="000000"/>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FFAF0"/>
                    </a:solidFill>
                  </a:tcPr>
                </a:tc>
                <a:tc>
                  <a:txBody>
                    <a:bodyPr/>
                    <a:lstStyle/>
                    <a:p>
                      <a:pPr marL="0" lvl="0" indent="0" algn="r" rtl="0">
                        <a:spcBef>
                          <a:spcPts val="0"/>
                        </a:spcBef>
                        <a:spcAft>
                          <a:spcPts val="0"/>
                        </a:spcAft>
                        <a:buNone/>
                      </a:pPr>
                      <a:r>
                        <a:rPr lang="en" u="sng">
                          <a:solidFill>
                            <a:srgbClr val="0097A7"/>
                          </a:solidFill>
                          <a:hlinkClick r:id="rId3">
                            <a:extLst>
                              <a:ext uri="{A12FA001-AC4F-418D-AE19-62706E023703}">
                                <ahyp:hlinkClr xmlns:ahyp="http://schemas.microsoft.com/office/drawing/2018/hyperlinkcolor" val="tx"/>
                              </a:ext>
                            </a:extLst>
                          </a:hlinkClick>
                        </a:rPr>
                        <a:t>Link</a:t>
                      </a:r>
                      <a:endParaRPr/>
                    </a:p>
                  </a:txBody>
                  <a:tcPr marL="91425" marR="91425" marT="91425" marB="91425">
                    <a:lnL w="9525" cap="flat" cmpd="sng">
                      <a:solidFill>
                        <a:srgbClr val="9E9E9E">
                          <a:alpha val="0"/>
                        </a:srgbClr>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FFAF0"/>
                    </a:solidFill>
                  </a:tcPr>
                </a:tc>
                <a:extLst>
                  <a:ext uri="{0D108BD9-81ED-4DB2-BD59-A6C34878D82A}">
                    <a16:rowId xmlns:a16="http://schemas.microsoft.com/office/drawing/2014/main" val="10000"/>
                  </a:ext>
                </a:extLst>
              </a:tr>
              <a:tr h="250325">
                <a:tc gridSpan="2">
                  <a:txBody>
                    <a:bodyPr/>
                    <a:lstStyle/>
                    <a:p>
                      <a:pPr marL="0" lvl="0" indent="0" algn="l" rtl="0">
                        <a:spcBef>
                          <a:spcPts val="0"/>
                        </a:spcBef>
                        <a:spcAft>
                          <a:spcPts val="0"/>
                        </a:spcAft>
                        <a:buNone/>
                      </a:pPr>
                      <a:r>
                        <a:rPr lang="en" sz="1600" b="1">
                          <a:solidFill>
                            <a:srgbClr val="595959"/>
                          </a:solidFill>
                        </a:rPr>
                        <a:t>Alleged “snake oil” crypto company sues over boos at Black Hat</a:t>
                      </a:r>
                      <a:endParaRPr sz="1600" b="1">
                        <a:solidFill>
                          <a:srgbClr val="595959"/>
                        </a:solidFill>
                      </a:endParaRPr>
                    </a:p>
                  </a:txBody>
                  <a:tcPr marL="91425" marR="91425" marT="27425" marB="27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FFAF0"/>
                    </a:solidFill>
                  </a:tcPr>
                </a:tc>
                <a:tc hMerge="1">
                  <a:txBody>
                    <a:bodyPr/>
                    <a:lstStyle/>
                    <a:p>
                      <a:endParaRPr lang="en-US"/>
                    </a:p>
                  </a:txBody>
                  <a:tcPr/>
                </a:tc>
                <a:extLst>
                  <a:ext uri="{0D108BD9-81ED-4DB2-BD59-A6C34878D82A}">
                    <a16:rowId xmlns:a16="http://schemas.microsoft.com/office/drawing/2014/main" val="10001"/>
                  </a:ext>
                </a:extLst>
              </a:tr>
              <a:tr h="224775">
                <a:tc>
                  <a:txBody>
                    <a:bodyPr/>
                    <a:lstStyle/>
                    <a:p>
                      <a:pPr marL="0" lvl="0" indent="0" algn="l" rtl="0">
                        <a:spcBef>
                          <a:spcPts val="0"/>
                        </a:spcBef>
                        <a:spcAft>
                          <a:spcPts val="0"/>
                        </a:spcAft>
                        <a:buNone/>
                      </a:pPr>
                      <a:r>
                        <a:rPr lang="en" i="1">
                          <a:solidFill>
                            <a:srgbClr val="595959"/>
                          </a:solidFill>
                        </a:rPr>
                        <a:t>Sean Gallagher</a:t>
                      </a:r>
                      <a:endParaRPr i="1">
                        <a:solidFill>
                          <a:srgbClr val="595959"/>
                        </a:solidFill>
                      </a:endParaRPr>
                    </a:p>
                  </a:txBody>
                  <a:tcPr marL="91425" marR="91425" marT="27425" marB="27425">
                    <a:lnL w="19050" cap="flat" cmpd="sng">
                      <a:solidFill>
                        <a:srgbClr val="000000"/>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FFAF0"/>
                    </a:solidFill>
                  </a:tcPr>
                </a:tc>
                <a:tc>
                  <a:txBody>
                    <a:bodyPr/>
                    <a:lstStyle/>
                    <a:p>
                      <a:pPr marL="0" lvl="0" indent="0" algn="r" rtl="0">
                        <a:spcBef>
                          <a:spcPts val="0"/>
                        </a:spcBef>
                        <a:spcAft>
                          <a:spcPts val="0"/>
                        </a:spcAft>
                        <a:buNone/>
                      </a:pPr>
                      <a:r>
                        <a:rPr lang="en" i="1">
                          <a:solidFill>
                            <a:srgbClr val="595959"/>
                          </a:solidFill>
                        </a:rPr>
                        <a:t>August 23, 2019</a:t>
                      </a:r>
                      <a:endParaRPr i="1">
                        <a:solidFill>
                          <a:srgbClr val="595959"/>
                        </a:solidFill>
                      </a:endParaRPr>
                    </a:p>
                  </a:txBody>
                  <a:tcPr marL="91425" marR="91425" marT="27425" marB="27425">
                    <a:lnL w="9525" cap="flat" cmpd="sng">
                      <a:solidFill>
                        <a:srgbClr val="9E9E9E">
                          <a:alpha val="0"/>
                        </a:srgbClr>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FFAF0"/>
                    </a:solidFill>
                  </a:tcPr>
                </a:tc>
                <a:extLst>
                  <a:ext uri="{0D108BD9-81ED-4DB2-BD59-A6C34878D82A}">
                    <a16:rowId xmlns:a16="http://schemas.microsoft.com/office/drawing/2014/main" val="10002"/>
                  </a:ext>
                </a:extLst>
              </a:tr>
              <a:tr h="619350">
                <a:tc gridSpan="2">
                  <a:txBody>
                    <a:bodyPr/>
                    <a:lstStyle/>
                    <a:p>
                      <a:pPr marL="0" lvl="0" indent="0" algn="l" rtl="0">
                        <a:spcBef>
                          <a:spcPts val="0"/>
                        </a:spcBef>
                        <a:spcAft>
                          <a:spcPts val="0"/>
                        </a:spcAft>
                        <a:buNone/>
                      </a:pPr>
                      <a:r>
                        <a:rPr lang="en">
                          <a:solidFill>
                            <a:srgbClr val="595959"/>
                          </a:solidFill>
                        </a:rPr>
                        <a:t>Crown Sterling seeks damages after attendee disrupts "controversial" talk on prime prediction.</a:t>
                      </a:r>
                      <a:endParaRPr>
                        <a:solidFill>
                          <a:srgbClr val="595959"/>
                        </a:solidFill>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19050" cap="flat" cmpd="sng">
                      <a:solidFill>
                        <a:srgbClr val="000000"/>
                      </a:solidFill>
                      <a:prstDash val="solid"/>
                      <a:round/>
                      <a:headEnd type="none" w="sm" len="sm"/>
                      <a:tailEnd type="none" w="sm" len="sm"/>
                    </a:lnB>
                    <a:solidFill>
                      <a:srgbClr val="FFFAF0"/>
                    </a:solidFill>
                  </a:tcPr>
                </a:tc>
                <a:tc hMerge="1">
                  <a:txBody>
                    <a:bodyPr/>
                    <a:lstStyle/>
                    <a:p>
                      <a:endParaRPr lang="en-US"/>
                    </a:p>
                  </a:txBody>
                  <a:tcPr/>
                </a:tc>
                <a:extLst>
                  <a:ext uri="{0D108BD9-81ED-4DB2-BD59-A6C34878D82A}">
                    <a16:rowId xmlns:a16="http://schemas.microsoft.com/office/drawing/2014/main" val="10003"/>
                  </a:ext>
                </a:extLst>
              </a:tr>
            </a:tbl>
          </a:graphicData>
        </a:graphic>
      </p:graphicFrame>
      <p:pic>
        <p:nvPicPr>
          <p:cNvPr id="402" name="Google Shape;402;p66" title="Ars Technica"/>
          <p:cNvPicPr preferRelativeResize="0"/>
          <p:nvPr/>
        </p:nvPicPr>
        <p:blipFill rotWithShape="1">
          <a:blip r:embed="rId4">
            <a:alphaModFix/>
          </a:blip>
          <a:srcRect t="7795" b="6822"/>
          <a:stretch/>
        </p:blipFill>
        <p:spPr>
          <a:xfrm>
            <a:off x="313450" y="1456350"/>
            <a:ext cx="1414325" cy="383650"/>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406"/>
        <p:cNvGrpSpPr/>
        <p:nvPr/>
      </p:nvGrpSpPr>
      <p:grpSpPr>
        <a:xfrm>
          <a:off x="0" y="0"/>
          <a:ext cx="0" cy="0"/>
          <a:chOff x="0" y="0"/>
          <a:chExt cx="0" cy="0"/>
        </a:xfrm>
      </p:grpSpPr>
      <p:sp>
        <p:nvSpPr>
          <p:cNvPr id="407" name="Google Shape;407;p67"/>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Snake Oil Example: Crown-Sterling</a:t>
            </a:r>
            <a:endParaRPr/>
          </a:p>
        </p:txBody>
      </p:sp>
      <p:sp>
        <p:nvSpPr>
          <p:cNvPr id="408" name="Google Shape;408;p67"/>
          <p:cNvSpPr txBox="1">
            <a:spLocks noGrp="1"/>
          </p:cNvSpPr>
          <p:nvPr>
            <p:ph type="body" idx="1"/>
          </p:nvPr>
        </p:nvSpPr>
        <p:spPr>
          <a:xfrm>
            <a:off x="512100" y="4520775"/>
            <a:ext cx="8119800" cy="572700"/>
          </a:xfrm>
          <a:prstGeom prst="rect">
            <a:avLst/>
          </a:prstGeom>
        </p:spPr>
        <p:txBody>
          <a:bodyPr spcFirstLastPara="1" wrap="square" lIns="91425" tIns="91425" rIns="91425" bIns="91425" anchor="t" anchorCtr="0">
            <a:normAutofit lnSpcReduction="10000"/>
          </a:bodyPr>
          <a:lstStyle/>
          <a:p>
            <a:pPr marL="0" lvl="0" indent="0" algn="ctr" rtl="0">
              <a:spcBef>
                <a:spcPts val="0"/>
              </a:spcBef>
              <a:spcAft>
                <a:spcPts val="1200"/>
              </a:spcAft>
              <a:buNone/>
            </a:pPr>
            <a:r>
              <a:rPr lang="en" b="1"/>
              <a:t>Takeaway</a:t>
            </a:r>
            <a:r>
              <a:rPr lang="en"/>
              <a:t>: Buzzwords are signs of snake oil cryptography</a:t>
            </a:r>
            <a:endParaRPr/>
          </a:p>
        </p:txBody>
      </p:sp>
      <p:graphicFrame>
        <p:nvGraphicFramePr>
          <p:cNvPr id="409" name="Google Shape;409;p67"/>
          <p:cNvGraphicFramePr/>
          <p:nvPr/>
        </p:nvGraphicFramePr>
        <p:xfrm>
          <a:off x="288475" y="1431735"/>
          <a:ext cx="8567050" cy="2883320"/>
        </p:xfrm>
        <a:graphic>
          <a:graphicData uri="http://schemas.openxmlformats.org/drawingml/2006/table">
            <a:tbl>
              <a:tblPr>
                <a:noFill/>
                <a:tableStyleId>{87D82A92-88C6-4B6D-A728-930F2EC8234A}</a:tableStyleId>
              </a:tblPr>
              <a:tblGrid>
                <a:gridCol w="4283525">
                  <a:extLst>
                    <a:ext uri="{9D8B030D-6E8A-4147-A177-3AD203B41FA5}">
                      <a16:colId xmlns:a16="http://schemas.microsoft.com/office/drawing/2014/main" val="20000"/>
                    </a:ext>
                  </a:extLst>
                </a:gridCol>
                <a:gridCol w="4283525">
                  <a:extLst>
                    <a:ext uri="{9D8B030D-6E8A-4147-A177-3AD203B41FA5}">
                      <a16:colId xmlns:a16="http://schemas.microsoft.com/office/drawing/2014/main" val="20001"/>
                    </a:ext>
                  </a:extLst>
                </a:gridCol>
              </a:tblGrid>
              <a:tr h="357600">
                <a:tc>
                  <a:txBody>
                    <a:bodyPr/>
                    <a:lstStyle/>
                    <a:p>
                      <a:pPr marL="1085850" lvl="0" indent="0" algn="l" rtl="0">
                        <a:spcBef>
                          <a:spcPts val="0"/>
                        </a:spcBef>
                        <a:spcAft>
                          <a:spcPts val="0"/>
                        </a:spcAft>
                        <a:buNone/>
                      </a:pPr>
                      <a:endParaRPr sz="1600">
                        <a:solidFill>
                          <a:srgbClr val="595959"/>
                        </a:solidFill>
                      </a:endParaRPr>
                    </a:p>
                  </a:txBody>
                  <a:tcPr marL="91425" marR="91425" marT="91425" marB="91425">
                    <a:lnL w="19050" cap="flat" cmpd="sng">
                      <a:solidFill>
                        <a:srgbClr val="000000"/>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19050" cap="flat" cmpd="sng">
                      <a:solidFill>
                        <a:srgbClr val="000000"/>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FFAF0"/>
                    </a:solidFill>
                  </a:tcPr>
                </a:tc>
                <a:tc>
                  <a:txBody>
                    <a:bodyPr/>
                    <a:lstStyle/>
                    <a:p>
                      <a:pPr marL="0" lvl="0" indent="0" algn="r" rtl="0">
                        <a:spcBef>
                          <a:spcPts val="0"/>
                        </a:spcBef>
                        <a:spcAft>
                          <a:spcPts val="0"/>
                        </a:spcAft>
                        <a:buNone/>
                      </a:pPr>
                      <a:r>
                        <a:rPr lang="en" u="sng">
                          <a:solidFill>
                            <a:srgbClr val="0097A7"/>
                          </a:solidFill>
                          <a:hlinkClick r:id="rId3">
                            <a:extLst>
                              <a:ext uri="{A12FA001-AC4F-418D-AE19-62706E023703}">
                                <ahyp:hlinkClr xmlns:ahyp="http://schemas.microsoft.com/office/drawing/2018/hyperlinkcolor" val="tx"/>
                              </a:ext>
                            </a:extLst>
                          </a:hlinkClick>
                        </a:rPr>
                        <a:t>Link</a:t>
                      </a:r>
                      <a:endParaRPr/>
                    </a:p>
                  </a:txBody>
                  <a:tcPr marL="91425" marR="91425" marT="91425" marB="91425">
                    <a:lnL w="9525" cap="flat" cmpd="sng">
                      <a:solidFill>
                        <a:srgbClr val="9E9E9E">
                          <a:alpha val="0"/>
                        </a:srgbClr>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FFAF0"/>
                    </a:solidFill>
                  </a:tcPr>
                </a:tc>
                <a:extLst>
                  <a:ext uri="{0D108BD9-81ED-4DB2-BD59-A6C34878D82A}">
                    <a16:rowId xmlns:a16="http://schemas.microsoft.com/office/drawing/2014/main" val="10000"/>
                  </a:ext>
                </a:extLst>
              </a:tr>
              <a:tr h="250325">
                <a:tc gridSpan="2">
                  <a:txBody>
                    <a:bodyPr/>
                    <a:lstStyle/>
                    <a:p>
                      <a:pPr marL="0" lvl="0" indent="0" algn="l" rtl="0">
                        <a:spcBef>
                          <a:spcPts val="0"/>
                        </a:spcBef>
                        <a:spcAft>
                          <a:spcPts val="0"/>
                        </a:spcAft>
                        <a:buNone/>
                      </a:pPr>
                      <a:r>
                        <a:rPr lang="en" sz="1600" b="1">
                          <a:solidFill>
                            <a:srgbClr val="595959"/>
                          </a:solidFill>
                        </a:rPr>
                        <a:t>Alleged “snake oil” crypto company sues over boos at Black Hat</a:t>
                      </a:r>
                      <a:endParaRPr sz="1600" b="1">
                        <a:solidFill>
                          <a:srgbClr val="595959"/>
                        </a:solidFill>
                      </a:endParaRPr>
                    </a:p>
                  </a:txBody>
                  <a:tcPr marL="91425" marR="91425" marT="27425" marB="27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FFAF0"/>
                    </a:solidFill>
                  </a:tcPr>
                </a:tc>
                <a:tc hMerge="1">
                  <a:txBody>
                    <a:bodyPr/>
                    <a:lstStyle/>
                    <a:p>
                      <a:endParaRPr lang="en-US"/>
                    </a:p>
                  </a:txBody>
                  <a:tcPr/>
                </a:tc>
                <a:extLst>
                  <a:ext uri="{0D108BD9-81ED-4DB2-BD59-A6C34878D82A}">
                    <a16:rowId xmlns:a16="http://schemas.microsoft.com/office/drawing/2014/main" val="10001"/>
                  </a:ext>
                </a:extLst>
              </a:tr>
              <a:tr h="224775">
                <a:tc>
                  <a:txBody>
                    <a:bodyPr/>
                    <a:lstStyle/>
                    <a:p>
                      <a:pPr marL="0" lvl="0" indent="0" algn="l" rtl="0">
                        <a:spcBef>
                          <a:spcPts val="0"/>
                        </a:spcBef>
                        <a:spcAft>
                          <a:spcPts val="0"/>
                        </a:spcAft>
                        <a:buNone/>
                      </a:pPr>
                      <a:r>
                        <a:rPr lang="en" i="1">
                          <a:solidFill>
                            <a:srgbClr val="595959"/>
                          </a:solidFill>
                        </a:rPr>
                        <a:t>Sean Gallagher</a:t>
                      </a:r>
                      <a:endParaRPr i="1">
                        <a:solidFill>
                          <a:srgbClr val="595959"/>
                        </a:solidFill>
                      </a:endParaRPr>
                    </a:p>
                  </a:txBody>
                  <a:tcPr marL="91425" marR="91425" marT="27425" marB="27425">
                    <a:lnL w="19050" cap="flat" cmpd="sng">
                      <a:solidFill>
                        <a:srgbClr val="000000"/>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FFAF0"/>
                    </a:solidFill>
                  </a:tcPr>
                </a:tc>
                <a:tc>
                  <a:txBody>
                    <a:bodyPr/>
                    <a:lstStyle/>
                    <a:p>
                      <a:pPr marL="0" lvl="0" indent="0" algn="r" rtl="0">
                        <a:spcBef>
                          <a:spcPts val="0"/>
                        </a:spcBef>
                        <a:spcAft>
                          <a:spcPts val="0"/>
                        </a:spcAft>
                        <a:buNone/>
                      </a:pPr>
                      <a:r>
                        <a:rPr lang="en" i="1">
                          <a:solidFill>
                            <a:srgbClr val="595959"/>
                          </a:solidFill>
                        </a:rPr>
                        <a:t>August 23, 2019</a:t>
                      </a:r>
                      <a:endParaRPr i="1">
                        <a:solidFill>
                          <a:srgbClr val="595959"/>
                        </a:solidFill>
                      </a:endParaRPr>
                    </a:p>
                  </a:txBody>
                  <a:tcPr marL="91425" marR="91425" marT="27425" marB="27425">
                    <a:lnL w="9525" cap="flat" cmpd="sng">
                      <a:solidFill>
                        <a:srgbClr val="9E9E9E">
                          <a:alpha val="0"/>
                        </a:srgbClr>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FFAF0"/>
                    </a:solidFill>
                  </a:tcPr>
                </a:tc>
                <a:extLst>
                  <a:ext uri="{0D108BD9-81ED-4DB2-BD59-A6C34878D82A}">
                    <a16:rowId xmlns:a16="http://schemas.microsoft.com/office/drawing/2014/main" val="10002"/>
                  </a:ext>
                </a:extLst>
              </a:tr>
              <a:tr h="619350">
                <a:tc gridSpan="2">
                  <a:txBody>
                    <a:bodyPr/>
                    <a:lstStyle/>
                    <a:p>
                      <a:pPr marL="0" lvl="0" indent="0" algn="l" rtl="0">
                        <a:spcBef>
                          <a:spcPts val="0"/>
                        </a:spcBef>
                        <a:spcAft>
                          <a:spcPts val="0"/>
                        </a:spcAft>
                        <a:buNone/>
                      </a:pPr>
                      <a:r>
                        <a:rPr lang="en">
                          <a:solidFill>
                            <a:srgbClr val="595959"/>
                          </a:solidFill>
                        </a:rPr>
                        <a:t>Grant's presentation, entitled "Discovery of Quasi-Prime Numbers: What Does this Mean for Encryption," was based on a paper called "Accurate and Infinite Prime Prediction from a Novel Quasi-PrimeAnalytical Methodology." That work was published in March of 2019 through Cornell University's arXiv.org by Grant's co-author Talal Ghannam—a physicist who has self-published a book called The Mystery of Numbers: Revealed through their Digital Root as well as a comic book called The Chronicles of Maroof the Knight: The Byzantine. The paper, a slim five pages, focuses on the use of digital root analysis (a type of calculation that has been used in occult numerology) to rapidly identify prime numbers and a sort of multiplication table for factoring primes.</a:t>
                      </a:r>
                      <a:endParaRPr>
                        <a:solidFill>
                          <a:srgbClr val="595959"/>
                        </a:solidFill>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19050" cap="flat" cmpd="sng">
                      <a:solidFill>
                        <a:srgbClr val="000000"/>
                      </a:solidFill>
                      <a:prstDash val="solid"/>
                      <a:round/>
                      <a:headEnd type="none" w="sm" len="sm"/>
                      <a:tailEnd type="none" w="sm" len="sm"/>
                    </a:lnB>
                    <a:solidFill>
                      <a:srgbClr val="FFFAF0"/>
                    </a:solidFill>
                  </a:tcPr>
                </a:tc>
                <a:tc hMerge="1">
                  <a:txBody>
                    <a:bodyPr/>
                    <a:lstStyle/>
                    <a:p>
                      <a:endParaRPr lang="en-US"/>
                    </a:p>
                  </a:txBody>
                  <a:tcPr/>
                </a:tc>
                <a:extLst>
                  <a:ext uri="{0D108BD9-81ED-4DB2-BD59-A6C34878D82A}">
                    <a16:rowId xmlns:a16="http://schemas.microsoft.com/office/drawing/2014/main" val="10003"/>
                  </a:ext>
                </a:extLst>
              </a:tr>
            </a:tbl>
          </a:graphicData>
        </a:graphic>
      </p:graphicFrame>
      <p:pic>
        <p:nvPicPr>
          <p:cNvPr id="410" name="Google Shape;410;p67" title="Ars Technica"/>
          <p:cNvPicPr preferRelativeResize="0"/>
          <p:nvPr/>
        </p:nvPicPr>
        <p:blipFill rotWithShape="1">
          <a:blip r:embed="rId4">
            <a:alphaModFix/>
          </a:blip>
          <a:srcRect t="7795" b="6822"/>
          <a:stretch/>
        </p:blipFill>
        <p:spPr>
          <a:xfrm>
            <a:off x="313450" y="1456350"/>
            <a:ext cx="1414325" cy="38365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414"/>
        <p:cNvGrpSpPr/>
        <p:nvPr/>
      </p:nvGrpSpPr>
      <p:grpSpPr>
        <a:xfrm>
          <a:off x="0" y="0"/>
          <a:ext cx="0" cy="0"/>
          <a:chOff x="0" y="0"/>
          <a:chExt cx="0" cy="0"/>
        </a:xfrm>
      </p:grpSpPr>
      <p:sp>
        <p:nvSpPr>
          <p:cNvPr id="415" name="Google Shape;415;p68"/>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Snake Oil Example: Crown-Sterling</a:t>
            </a:r>
            <a:endParaRPr/>
          </a:p>
        </p:txBody>
      </p:sp>
      <p:sp>
        <p:nvSpPr>
          <p:cNvPr id="416" name="Google Shape;416;p68"/>
          <p:cNvSpPr txBox="1">
            <a:spLocks noGrp="1"/>
          </p:cNvSpPr>
          <p:nvPr>
            <p:ph type="body" idx="1"/>
          </p:nvPr>
        </p:nvSpPr>
        <p:spPr>
          <a:xfrm>
            <a:off x="512100" y="4520775"/>
            <a:ext cx="8119800" cy="572700"/>
          </a:xfrm>
          <a:prstGeom prst="rect">
            <a:avLst/>
          </a:prstGeom>
        </p:spPr>
        <p:txBody>
          <a:bodyPr spcFirstLastPara="1" wrap="square" lIns="91425" tIns="91425" rIns="91425" bIns="91425" anchor="t" anchorCtr="0">
            <a:normAutofit lnSpcReduction="10000"/>
          </a:bodyPr>
          <a:lstStyle/>
          <a:p>
            <a:pPr marL="0" lvl="0" indent="0" algn="ctr" rtl="0">
              <a:spcBef>
                <a:spcPts val="0"/>
              </a:spcBef>
              <a:spcAft>
                <a:spcPts val="1200"/>
              </a:spcAft>
              <a:buNone/>
            </a:pPr>
            <a:r>
              <a:rPr lang="en" b="1"/>
              <a:t>Takeaway</a:t>
            </a:r>
            <a:r>
              <a:rPr lang="en"/>
              <a:t>: Brand-new math and buzzwords are signs of snake oil cryptography</a:t>
            </a:r>
            <a:endParaRPr/>
          </a:p>
        </p:txBody>
      </p:sp>
      <p:graphicFrame>
        <p:nvGraphicFramePr>
          <p:cNvPr id="417" name="Google Shape;417;p68"/>
          <p:cNvGraphicFramePr/>
          <p:nvPr/>
        </p:nvGraphicFramePr>
        <p:xfrm>
          <a:off x="288475" y="1431735"/>
          <a:ext cx="8567050" cy="2307155"/>
        </p:xfrm>
        <a:graphic>
          <a:graphicData uri="http://schemas.openxmlformats.org/drawingml/2006/table">
            <a:tbl>
              <a:tblPr>
                <a:noFill/>
                <a:tableStyleId>{87D82A92-88C6-4B6D-A728-930F2EC8234A}</a:tableStyleId>
              </a:tblPr>
              <a:tblGrid>
                <a:gridCol w="4283525">
                  <a:extLst>
                    <a:ext uri="{9D8B030D-6E8A-4147-A177-3AD203B41FA5}">
                      <a16:colId xmlns:a16="http://schemas.microsoft.com/office/drawing/2014/main" val="20000"/>
                    </a:ext>
                  </a:extLst>
                </a:gridCol>
                <a:gridCol w="4283525">
                  <a:extLst>
                    <a:ext uri="{9D8B030D-6E8A-4147-A177-3AD203B41FA5}">
                      <a16:colId xmlns:a16="http://schemas.microsoft.com/office/drawing/2014/main" val="20001"/>
                    </a:ext>
                  </a:extLst>
                </a:gridCol>
              </a:tblGrid>
              <a:tr h="357600">
                <a:tc>
                  <a:txBody>
                    <a:bodyPr/>
                    <a:lstStyle/>
                    <a:p>
                      <a:pPr marL="1085850" lvl="0" indent="0" algn="l" rtl="0">
                        <a:spcBef>
                          <a:spcPts val="0"/>
                        </a:spcBef>
                        <a:spcAft>
                          <a:spcPts val="0"/>
                        </a:spcAft>
                        <a:buNone/>
                      </a:pPr>
                      <a:endParaRPr sz="1600">
                        <a:solidFill>
                          <a:srgbClr val="595959"/>
                        </a:solidFill>
                      </a:endParaRPr>
                    </a:p>
                  </a:txBody>
                  <a:tcPr marL="91425" marR="91425" marT="91425" marB="91425">
                    <a:lnL w="19050" cap="flat" cmpd="sng">
                      <a:solidFill>
                        <a:srgbClr val="000000"/>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19050" cap="flat" cmpd="sng">
                      <a:solidFill>
                        <a:srgbClr val="000000"/>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FFAF0"/>
                    </a:solidFill>
                  </a:tcPr>
                </a:tc>
                <a:tc>
                  <a:txBody>
                    <a:bodyPr/>
                    <a:lstStyle/>
                    <a:p>
                      <a:pPr marL="0" lvl="0" indent="0" algn="r" rtl="0">
                        <a:spcBef>
                          <a:spcPts val="0"/>
                        </a:spcBef>
                        <a:spcAft>
                          <a:spcPts val="0"/>
                        </a:spcAft>
                        <a:buNone/>
                      </a:pPr>
                      <a:r>
                        <a:rPr lang="en" u="sng">
                          <a:solidFill>
                            <a:srgbClr val="0097A7"/>
                          </a:solidFill>
                          <a:hlinkClick r:id="rId3">
                            <a:extLst>
                              <a:ext uri="{A12FA001-AC4F-418D-AE19-62706E023703}">
                                <ahyp:hlinkClr xmlns:ahyp="http://schemas.microsoft.com/office/drawing/2018/hyperlinkcolor" val="tx"/>
                              </a:ext>
                            </a:extLst>
                          </a:hlinkClick>
                        </a:rPr>
                        <a:t>Link</a:t>
                      </a:r>
                      <a:endParaRPr/>
                    </a:p>
                  </a:txBody>
                  <a:tcPr marL="91425" marR="91425" marT="91425" marB="91425">
                    <a:lnL w="9525" cap="flat" cmpd="sng">
                      <a:solidFill>
                        <a:srgbClr val="9E9E9E">
                          <a:alpha val="0"/>
                        </a:srgbClr>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FFAF0"/>
                    </a:solidFill>
                  </a:tcPr>
                </a:tc>
                <a:extLst>
                  <a:ext uri="{0D108BD9-81ED-4DB2-BD59-A6C34878D82A}">
                    <a16:rowId xmlns:a16="http://schemas.microsoft.com/office/drawing/2014/main" val="10000"/>
                  </a:ext>
                </a:extLst>
              </a:tr>
              <a:tr h="250325">
                <a:tc gridSpan="2">
                  <a:txBody>
                    <a:bodyPr/>
                    <a:lstStyle/>
                    <a:p>
                      <a:pPr marL="0" lvl="0" indent="0" algn="l" rtl="0">
                        <a:spcBef>
                          <a:spcPts val="0"/>
                        </a:spcBef>
                        <a:spcAft>
                          <a:spcPts val="0"/>
                        </a:spcAft>
                        <a:buNone/>
                      </a:pPr>
                      <a:r>
                        <a:rPr lang="en" sz="1600" b="1">
                          <a:solidFill>
                            <a:srgbClr val="595959"/>
                          </a:solidFill>
                        </a:rPr>
                        <a:t>Snake oil or genius? Crown Sterling tells its side of Black Hat controversy</a:t>
                      </a:r>
                      <a:endParaRPr sz="1600" b="1">
                        <a:solidFill>
                          <a:srgbClr val="595959"/>
                        </a:solidFill>
                      </a:endParaRPr>
                    </a:p>
                  </a:txBody>
                  <a:tcPr marL="91425" marR="91425" marT="27425" marB="27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FFAF0"/>
                    </a:solidFill>
                  </a:tcPr>
                </a:tc>
                <a:tc hMerge="1">
                  <a:txBody>
                    <a:bodyPr/>
                    <a:lstStyle/>
                    <a:p>
                      <a:endParaRPr lang="en-US"/>
                    </a:p>
                  </a:txBody>
                  <a:tcPr/>
                </a:tc>
                <a:extLst>
                  <a:ext uri="{0D108BD9-81ED-4DB2-BD59-A6C34878D82A}">
                    <a16:rowId xmlns:a16="http://schemas.microsoft.com/office/drawing/2014/main" val="10001"/>
                  </a:ext>
                </a:extLst>
              </a:tr>
              <a:tr h="332125">
                <a:tc>
                  <a:txBody>
                    <a:bodyPr/>
                    <a:lstStyle/>
                    <a:p>
                      <a:pPr marL="0" lvl="0" indent="0" algn="l" rtl="0">
                        <a:spcBef>
                          <a:spcPts val="0"/>
                        </a:spcBef>
                        <a:spcAft>
                          <a:spcPts val="0"/>
                        </a:spcAft>
                        <a:buNone/>
                      </a:pPr>
                      <a:r>
                        <a:rPr lang="en" i="1">
                          <a:solidFill>
                            <a:srgbClr val="595959"/>
                          </a:solidFill>
                        </a:rPr>
                        <a:t>Sean Gallagher</a:t>
                      </a:r>
                      <a:endParaRPr i="1">
                        <a:solidFill>
                          <a:srgbClr val="595959"/>
                        </a:solidFill>
                      </a:endParaRPr>
                    </a:p>
                  </a:txBody>
                  <a:tcPr marL="91425" marR="91425" marT="27425" marB="27425">
                    <a:lnL w="19050" cap="flat" cmpd="sng">
                      <a:solidFill>
                        <a:srgbClr val="000000"/>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FFAF0"/>
                    </a:solidFill>
                  </a:tcPr>
                </a:tc>
                <a:tc>
                  <a:txBody>
                    <a:bodyPr/>
                    <a:lstStyle/>
                    <a:p>
                      <a:pPr marL="0" lvl="0" indent="0" algn="r" rtl="0">
                        <a:spcBef>
                          <a:spcPts val="0"/>
                        </a:spcBef>
                        <a:spcAft>
                          <a:spcPts val="0"/>
                        </a:spcAft>
                        <a:buNone/>
                      </a:pPr>
                      <a:r>
                        <a:rPr lang="en" i="1">
                          <a:solidFill>
                            <a:srgbClr val="595959"/>
                          </a:solidFill>
                        </a:rPr>
                        <a:t>August 29, 2019</a:t>
                      </a:r>
                      <a:endParaRPr i="1">
                        <a:solidFill>
                          <a:srgbClr val="595959"/>
                        </a:solidFill>
                      </a:endParaRPr>
                    </a:p>
                  </a:txBody>
                  <a:tcPr marL="91425" marR="91425" marT="27425" marB="27425">
                    <a:lnL w="9525" cap="flat" cmpd="sng">
                      <a:solidFill>
                        <a:srgbClr val="9E9E9E">
                          <a:alpha val="0"/>
                        </a:srgbClr>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FFAF0"/>
                    </a:solidFill>
                  </a:tcPr>
                </a:tc>
                <a:extLst>
                  <a:ext uri="{0D108BD9-81ED-4DB2-BD59-A6C34878D82A}">
                    <a16:rowId xmlns:a16="http://schemas.microsoft.com/office/drawing/2014/main" val="10002"/>
                  </a:ext>
                </a:extLst>
              </a:tr>
              <a:tr h="619350">
                <a:tc gridSpan="2">
                  <a:txBody>
                    <a:bodyPr/>
                    <a:lstStyle/>
                    <a:p>
                      <a:pPr marL="0" lvl="0" indent="0" algn="l" rtl="0">
                        <a:spcBef>
                          <a:spcPts val="0"/>
                        </a:spcBef>
                        <a:spcAft>
                          <a:spcPts val="0"/>
                        </a:spcAft>
                        <a:buNone/>
                      </a:pPr>
                      <a:r>
                        <a:rPr lang="en" b="1">
                          <a:solidFill>
                            <a:srgbClr val="595959"/>
                          </a:solidFill>
                        </a:rPr>
                        <a:t>How does Time AI work?</a:t>
                      </a:r>
                      <a:endParaRPr>
                        <a:solidFill>
                          <a:srgbClr val="595959"/>
                        </a:solidFill>
                      </a:endParaRPr>
                    </a:p>
                    <a:p>
                      <a:pPr marL="0" lvl="0" indent="0" algn="l" rtl="0">
                        <a:spcBef>
                          <a:spcPts val="0"/>
                        </a:spcBef>
                        <a:spcAft>
                          <a:spcPts val="0"/>
                        </a:spcAft>
                        <a:buNone/>
                      </a:pPr>
                      <a:br>
                        <a:rPr lang="en">
                          <a:solidFill>
                            <a:srgbClr val="595959"/>
                          </a:solidFill>
                        </a:rPr>
                      </a:br>
                      <a:r>
                        <a:rPr lang="en">
                          <a:solidFill>
                            <a:srgbClr val="595959"/>
                          </a:solidFill>
                        </a:rPr>
                        <a:t>So how is Time AI said to work? Crown Sterling's website describes Time AI as "a dynamic non-factor based quantum encryption utilizing multidimensional encryption technology including time, music’s infinite variability, artificial intelligence, and most notably mathematical constants to generate entangled key pairs."</a:t>
                      </a:r>
                      <a:endParaRPr>
                        <a:solidFill>
                          <a:srgbClr val="595959"/>
                        </a:solidFill>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19050" cap="flat" cmpd="sng">
                      <a:solidFill>
                        <a:srgbClr val="000000"/>
                      </a:solidFill>
                      <a:prstDash val="solid"/>
                      <a:round/>
                      <a:headEnd type="none" w="sm" len="sm"/>
                      <a:tailEnd type="none" w="sm" len="sm"/>
                    </a:lnB>
                    <a:solidFill>
                      <a:srgbClr val="FFFAF0"/>
                    </a:solidFill>
                  </a:tcPr>
                </a:tc>
                <a:tc hMerge="1">
                  <a:txBody>
                    <a:bodyPr/>
                    <a:lstStyle/>
                    <a:p>
                      <a:endParaRPr lang="en-US"/>
                    </a:p>
                  </a:txBody>
                  <a:tcPr/>
                </a:tc>
                <a:extLst>
                  <a:ext uri="{0D108BD9-81ED-4DB2-BD59-A6C34878D82A}">
                    <a16:rowId xmlns:a16="http://schemas.microsoft.com/office/drawing/2014/main" val="10003"/>
                  </a:ext>
                </a:extLst>
              </a:tr>
            </a:tbl>
          </a:graphicData>
        </a:graphic>
      </p:graphicFrame>
      <p:pic>
        <p:nvPicPr>
          <p:cNvPr id="418" name="Google Shape;418;p68" title="Ars Technica"/>
          <p:cNvPicPr preferRelativeResize="0"/>
          <p:nvPr/>
        </p:nvPicPr>
        <p:blipFill rotWithShape="1">
          <a:blip r:embed="rId4">
            <a:alphaModFix/>
          </a:blip>
          <a:srcRect t="7795" b="6822"/>
          <a:stretch/>
        </p:blipFill>
        <p:spPr>
          <a:xfrm>
            <a:off x="313450" y="1456350"/>
            <a:ext cx="1414325" cy="38365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422"/>
        <p:cNvGrpSpPr/>
        <p:nvPr/>
      </p:nvGrpSpPr>
      <p:grpSpPr>
        <a:xfrm>
          <a:off x="0" y="0"/>
          <a:ext cx="0" cy="0"/>
          <a:chOff x="0" y="0"/>
          <a:chExt cx="0" cy="0"/>
        </a:xfrm>
      </p:grpSpPr>
      <p:sp>
        <p:nvSpPr>
          <p:cNvPr id="423" name="Google Shape;423;p69"/>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Snake Oil Example: Crown-Sterling</a:t>
            </a:r>
            <a:endParaRPr/>
          </a:p>
        </p:txBody>
      </p:sp>
      <p:sp>
        <p:nvSpPr>
          <p:cNvPr id="424" name="Google Shape;424;p69"/>
          <p:cNvSpPr txBox="1">
            <a:spLocks noGrp="1"/>
          </p:cNvSpPr>
          <p:nvPr>
            <p:ph type="body" idx="1"/>
          </p:nvPr>
        </p:nvSpPr>
        <p:spPr>
          <a:xfrm>
            <a:off x="512100" y="4520775"/>
            <a:ext cx="8119800" cy="572700"/>
          </a:xfrm>
          <a:prstGeom prst="rect">
            <a:avLst/>
          </a:prstGeom>
        </p:spPr>
        <p:txBody>
          <a:bodyPr spcFirstLastPara="1" wrap="square" lIns="91425" tIns="91425" rIns="91425" bIns="91425" anchor="t" anchorCtr="0">
            <a:normAutofit lnSpcReduction="10000"/>
          </a:bodyPr>
          <a:lstStyle/>
          <a:p>
            <a:pPr marL="0" lvl="0" indent="0" algn="ctr" rtl="0">
              <a:spcBef>
                <a:spcPts val="0"/>
              </a:spcBef>
              <a:spcAft>
                <a:spcPts val="1200"/>
              </a:spcAft>
              <a:buNone/>
            </a:pPr>
            <a:r>
              <a:rPr lang="en" b="1"/>
              <a:t>Takeaway</a:t>
            </a:r>
            <a:r>
              <a:rPr lang="en"/>
              <a:t>: Flashy demonstrations are signs of snake oil cryptography</a:t>
            </a:r>
            <a:endParaRPr/>
          </a:p>
        </p:txBody>
      </p:sp>
      <p:graphicFrame>
        <p:nvGraphicFramePr>
          <p:cNvPr id="425" name="Google Shape;425;p69"/>
          <p:cNvGraphicFramePr/>
          <p:nvPr/>
        </p:nvGraphicFramePr>
        <p:xfrm>
          <a:off x="288475" y="1431735"/>
          <a:ext cx="8567050" cy="1676855"/>
        </p:xfrm>
        <a:graphic>
          <a:graphicData uri="http://schemas.openxmlformats.org/drawingml/2006/table">
            <a:tbl>
              <a:tblPr>
                <a:noFill/>
                <a:tableStyleId>{87D82A92-88C6-4B6D-A728-930F2EC8234A}</a:tableStyleId>
              </a:tblPr>
              <a:tblGrid>
                <a:gridCol w="4283525">
                  <a:extLst>
                    <a:ext uri="{9D8B030D-6E8A-4147-A177-3AD203B41FA5}">
                      <a16:colId xmlns:a16="http://schemas.microsoft.com/office/drawing/2014/main" val="20000"/>
                    </a:ext>
                  </a:extLst>
                </a:gridCol>
                <a:gridCol w="4283525">
                  <a:extLst>
                    <a:ext uri="{9D8B030D-6E8A-4147-A177-3AD203B41FA5}">
                      <a16:colId xmlns:a16="http://schemas.microsoft.com/office/drawing/2014/main" val="20001"/>
                    </a:ext>
                  </a:extLst>
                </a:gridCol>
              </a:tblGrid>
              <a:tr h="357600">
                <a:tc>
                  <a:txBody>
                    <a:bodyPr/>
                    <a:lstStyle/>
                    <a:p>
                      <a:pPr marL="1085850" lvl="0" indent="0" algn="l" rtl="0">
                        <a:spcBef>
                          <a:spcPts val="0"/>
                        </a:spcBef>
                        <a:spcAft>
                          <a:spcPts val="0"/>
                        </a:spcAft>
                        <a:buNone/>
                      </a:pPr>
                      <a:endParaRPr sz="1600">
                        <a:solidFill>
                          <a:srgbClr val="595959"/>
                        </a:solidFill>
                      </a:endParaRPr>
                    </a:p>
                  </a:txBody>
                  <a:tcPr marL="91425" marR="91425" marT="91425" marB="91425">
                    <a:lnL w="19050" cap="flat" cmpd="sng">
                      <a:solidFill>
                        <a:srgbClr val="000000"/>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19050" cap="flat" cmpd="sng">
                      <a:solidFill>
                        <a:srgbClr val="000000"/>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FFAF0"/>
                    </a:solidFill>
                  </a:tcPr>
                </a:tc>
                <a:tc>
                  <a:txBody>
                    <a:bodyPr/>
                    <a:lstStyle/>
                    <a:p>
                      <a:pPr marL="0" lvl="0" indent="0" algn="r" rtl="0">
                        <a:spcBef>
                          <a:spcPts val="0"/>
                        </a:spcBef>
                        <a:spcAft>
                          <a:spcPts val="0"/>
                        </a:spcAft>
                        <a:buNone/>
                      </a:pPr>
                      <a:r>
                        <a:rPr lang="en" u="sng">
                          <a:solidFill>
                            <a:srgbClr val="0097A7"/>
                          </a:solidFill>
                          <a:hlinkClick r:id="rId3">
                            <a:extLst>
                              <a:ext uri="{A12FA001-AC4F-418D-AE19-62706E023703}">
                                <ahyp:hlinkClr xmlns:ahyp="http://schemas.microsoft.com/office/drawing/2018/hyperlinkcolor" val="tx"/>
                              </a:ext>
                            </a:extLst>
                          </a:hlinkClick>
                        </a:rPr>
                        <a:t>Link</a:t>
                      </a:r>
                      <a:endParaRPr/>
                    </a:p>
                  </a:txBody>
                  <a:tcPr marL="91425" marR="91425" marT="91425" marB="91425">
                    <a:lnL w="9525" cap="flat" cmpd="sng">
                      <a:solidFill>
                        <a:srgbClr val="9E9E9E">
                          <a:alpha val="0"/>
                        </a:srgbClr>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FFAF0"/>
                    </a:solidFill>
                  </a:tcPr>
                </a:tc>
                <a:extLst>
                  <a:ext uri="{0D108BD9-81ED-4DB2-BD59-A6C34878D82A}">
                    <a16:rowId xmlns:a16="http://schemas.microsoft.com/office/drawing/2014/main" val="10000"/>
                  </a:ext>
                </a:extLst>
              </a:tr>
              <a:tr h="250325">
                <a:tc gridSpan="2">
                  <a:txBody>
                    <a:bodyPr/>
                    <a:lstStyle/>
                    <a:p>
                      <a:pPr marL="0" lvl="0" indent="0" algn="l" rtl="0">
                        <a:spcBef>
                          <a:spcPts val="0"/>
                        </a:spcBef>
                        <a:spcAft>
                          <a:spcPts val="0"/>
                        </a:spcAft>
                        <a:buNone/>
                      </a:pPr>
                      <a:r>
                        <a:rPr lang="en" sz="1600" b="1">
                          <a:solidFill>
                            <a:srgbClr val="595959"/>
                          </a:solidFill>
                        </a:rPr>
                        <a:t>Medicine show: Crown Sterling demos 256-bit RSA key-cracking at private event</a:t>
                      </a:r>
                      <a:endParaRPr sz="1600" b="1">
                        <a:solidFill>
                          <a:srgbClr val="595959"/>
                        </a:solidFill>
                      </a:endParaRPr>
                    </a:p>
                  </a:txBody>
                  <a:tcPr marL="91425" marR="91425" marT="27425" marB="27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FFAF0"/>
                    </a:solidFill>
                  </a:tcPr>
                </a:tc>
                <a:tc hMerge="1">
                  <a:txBody>
                    <a:bodyPr/>
                    <a:lstStyle/>
                    <a:p>
                      <a:endParaRPr lang="en-US"/>
                    </a:p>
                  </a:txBody>
                  <a:tcPr/>
                </a:tc>
                <a:extLst>
                  <a:ext uri="{0D108BD9-81ED-4DB2-BD59-A6C34878D82A}">
                    <a16:rowId xmlns:a16="http://schemas.microsoft.com/office/drawing/2014/main" val="10001"/>
                  </a:ext>
                </a:extLst>
              </a:tr>
              <a:tr h="332125">
                <a:tc>
                  <a:txBody>
                    <a:bodyPr/>
                    <a:lstStyle/>
                    <a:p>
                      <a:pPr marL="0" lvl="0" indent="0" algn="l" rtl="0">
                        <a:spcBef>
                          <a:spcPts val="0"/>
                        </a:spcBef>
                        <a:spcAft>
                          <a:spcPts val="0"/>
                        </a:spcAft>
                        <a:buNone/>
                      </a:pPr>
                      <a:r>
                        <a:rPr lang="en" i="1">
                          <a:solidFill>
                            <a:srgbClr val="595959"/>
                          </a:solidFill>
                        </a:rPr>
                        <a:t>Sean Gallagher</a:t>
                      </a:r>
                      <a:endParaRPr i="1">
                        <a:solidFill>
                          <a:srgbClr val="595959"/>
                        </a:solidFill>
                      </a:endParaRPr>
                    </a:p>
                  </a:txBody>
                  <a:tcPr marL="91425" marR="91425" marT="27425" marB="27425">
                    <a:lnL w="19050" cap="flat" cmpd="sng">
                      <a:solidFill>
                        <a:srgbClr val="000000"/>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FFAF0"/>
                    </a:solidFill>
                  </a:tcPr>
                </a:tc>
                <a:tc>
                  <a:txBody>
                    <a:bodyPr/>
                    <a:lstStyle/>
                    <a:p>
                      <a:pPr marL="0" lvl="0" indent="0" algn="r" rtl="0">
                        <a:spcBef>
                          <a:spcPts val="0"/>
                        </a:spcBef>
                        <a:spcAft>
                          <a:spcPts val="0"/>
                        </a:spcAft>
                        <a:buNone/>
                      </a:pPr>
                      <a:r>
                        <a:rPr lang="en" i="1">
                          <a:solidFill>
                            <a:srgbClr val="595959"/>
                          </a:solidFill>
                        </a:rPr>
                        <a:t>September 20, 2019</a:t>
                      </a:r>
                      <a:endParaRPr i="1">
                        <a:solidFill>
                          <a:srgbClr val="595959"/>
                        </a:solidFill>
                      </a:endParaRPr>
                    </a:p>
                  </a:txBody>
                  <a:tcPr marL="91425" marR="91425" marT="27425" marB="27425">
                    <a:lnL w="9525" cap="flat" cmpd="sng">
                      <a:solidFill>
                        <a:srgbClr val="9E9E9E">
                          <a:alpha val="0"/>
                        </a:srgbClr>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FFAF0"/>
                    </a:solidFill>
                  </a:tcPr>
                </a:tc>
                <a:extLst>
                  <a:ext uri="{0D108BD9-81ED-4DB2-BD59-A6C34878D82A}">
                    <a16:rowId xmlns:a16="http://schemas.microsoft.com/office/drawing/2014/main" val="10002"/>
                  </a:ext>
                </a:extLst>
              </a:tr>
              <a:tr h="619350">
                <a:tc gridSpan="2">
                  <a:txBody>
                    <a:bodyPr/>
                    <a:lstStyle/>
                    <a:p>
                      <a:pPr marL="0" lvl="0" indent="0" algn="l" rtl="0">
                        <a:spcBef>
                          <a:spcPts val="0"/>
                        </a:spcBef>
                        <a:spcAft>
                          <a:spcPts val="0"/>
                        </a:spcAft>
                        <a:buNone/>
                      </a:pPr>
                      <a:r>
                        <a:rPr lang="en">
                          <a:solidFill>
                            <a:srgbClr val="595959"/>
                          </a:solidFill>
                        </a:rPr>
                        <a:t>Demo of crypto-cracking algorithm fails to convince experts.</a:t>
                      </a:r>
                      <a:endParaRPr>
                        <a:solidFill>
                          <a:srgbClr val="595959"/>
                        </a:solidFill>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19050" cap="flat" cmpd="sng">
                      <a:solidFill>
                        <a:srgbClr val="000000"/>
                      </a:solidFill>
                      <a:prstDash val="solid"/>
                      <a:round/>
                      <a:headEnd type="none" w="sm" len="sm"/>
                      <a:tailEnd type="none" w="sm" len="sm"/>
                    </a:lnB>
                    <a:solidFill>
                      <a:srgbClr val="FFFAF0"/>
                    </a:solidFill>
                  </a:tcPr>
                </a:tc>
                <a:tc hMerge="1">
                  <a:txBody>
                    <a:bodyPr/>
                    <a:lstStyle/>
                    <a:p>
                      <a:endParaRPr lang="en-US"/>
                    </a:p>
                  </a:txBody>
                  <a:tcPr/>
                </a:tc>
                <a:extLst>
                  <a:ext uri="{0D108BD9-81ED-4DB2-BD59-A6C34878D82A}">
                    <a16:rowId xmlns:a16="http://schemas.microsoft.com/office/drawing/2014/main" val="10003"/>
                  </a:ext>
                </a:extLst>
              </a:tr>
            </a:tbl>
          </a:graphicData>
        </a:graphic>
      </p:graphicFrame>
      <p:pic>
        <p:nvPicPr>
          <p:cNvPr id="426" name="Google Shape;426;p69" title="Ars Technica"/>
          <p:cNvPicPr preferRelativeResize="0"/>
          <p:nvPr/>
        </p:nvPicPr>
        <p:blipFill rotWithShape="1">
          <a:blip r:embed="rId4">
            <a:alphaModFix/>
          </a:blip>
          <a:srcRect t="7795" b="6822"/>
          <a:stretch/>
        </p:blipFill>
        <p:spPr>
          <a:xfrm>
            <a:off x="313450" y="1456350"/>
            <a:ext cx="1414325" cy="38365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2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sp>
        <p:nvSpPr>
          <p:cNvPr id="431" name="Google Shape;431;p7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Snake Oil Example: Crown-Sterling</a:t>
            </a:r>
            <a:endParaRPr/>
          </a:p>
        </p:txBody>
      </p:sp>
      <p:graphicFrame>
        <p:nvGraphicFramePr>
          <p:cNvPr id="432" name="Google Shape;432;p70"/>
          <p:cNvGraphicFramePr/>
          <p:nvPr/>
        </p:nvGraphicFramePr>
        <p:xfrm>
          <a:off x="288475" y="1203135"/>
          <a:ext cx="8567050" cy="3698660"/>
        </p:xfrm>
        <a:graphic>
          <a:graphicData uri="http://schemas.openxmlformats.org/drawingml/2006/table">
            <a:tbl>
              <a:tblPr>
                <a:noFill/>
                <a:tableStyleId>{87D82A92-88C6-4B6D-A728-930F2EC8234A}</a:tableStyleId>
              </a:tblPr>
              <a:tblGrid>
                <a:gridCol w="4283525">
                  <a:extLst>
                    <a:ext uri="{9D8B030D-6E8A-4147-A177-3AD203B41FA5}">
                      <a16:colId xmlns:a16="http://schemas.microsoft.com/office/drawing/2014/main" val="20000"/>
                    </a:ext>
                  </a:extLst>
                </a:gridCol>
                <a:gridCol w="4283525">
                  <a:extLst>
                    <a:ext uri="{9D8B030D-6E8A-4147-A177-3AD203B41FA5}">
                      <a16:colId xmlns:a16="http://schemas.microsoft.com/office/drawing/2014/main" val="20001"/>
                    </a:ext>
                  </a:extLst>
                </a:gridCol>
              </a:tblGrid>
              <a:tr h="357600">
                <a:tc>
                  <a:txBody>
                    <a:bodyPr/>
                    <a:lstStyle/>
                    <a:p>
                      <a:pPr marL="1085850" lvl="0" indent="0" algn="l" rtl="0">
                        <a:spcBef>
                          <a:spcPts val="0"/>
                        </a:spcBef>
                        <a:spcAft>
                          <a:spcPts val="0"/>
                        </a:spcAft>
                        <a:buNone/>
                      </a:pPr>
                      <a:endParaRPr sz="1600">
                        <a:solidFill>
                          <a:srgbClr val="595959"/>
                        </a:solidFill>
                      </a:endParaRPr>
                    </a:p>
                  </a:txBody>
                  <a:tcPr marL="91425" marR="91425" marT="91425" marB="91425">
                    <a:lnL w="19050" cap="flat" cmpd="sng">
                      <a:solidFill>
                        <a:srgbClr val="000000"/>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19050" cap="flat" cmpd="sng">
                      <a:solidFill>
                        <a:srgbClr val="000000"/>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FFAF0"/>
                    </a:solidFill>
                  </a:tcPr>
                </a:tc>
                <a:tc>
                  <a:txBody>
                    <a:bodyPr/>
                    <a:lstStyle/>
                    <a:p>
                      <a:pPr marL="0" lvl="0" indent="0" algn="r" rtl="0">
                        <a:spcBef>
                          <a:spcPts val="0"/>
                        </a:spcBef>
                        <a:spcAft>
                          <a:spcPts val="0"/>
                        </a:spcAft>
                        <a:buNone/>
                      </a:pPr>
                      <a:r>
                        <a:rPr lang="en" u="sng">
                          <a:solidFill>
                            <a:srgbClr val="0097A7"/>
                          </a:solidFill>
                          <a:hlinkClick r:id="rId3">
                            <a:extLst>
                              <a:ext uri="{A12FA001-AC4F-418D-AE19-62706E023703}">
                                <ahyp:hlinkClr xmlns:ahyp="http://schemas.microsoft.com/office/drawing/2018/hyperlinkcolor" val="tx"/>
                              </a:ext>
                            </a:extLst>
                          </a:hlinkClick>
                        </a:rPr>
                        <a:t>Link</a:t>
                      </a:r>
                      <a:endParaRPr/>
                    </a:p>
                  </a:txBody>
                  <a:tcPr marL="91425" marR="91425" marT="91425" marB="91425">
                    <a:lnL w="9525" cap="flat" cmpd="sng">
                      <a:solidFill>
                        <a:srgbClr val="9E9E9E">
                          <a:alpha val="0"/>
                        </a:srgbClr>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FFAF0"/>
                    </a:solidFill>
                  </a:tcPr>
                </a:tc>
                <a:extLst>
                  <a:ext uri="{0D108BD9-81ED-4DB2-BD59-A6C34878D82A}">
                    <a16:rowId xmlns:a16="http://schemas.microsoft.com/office/drawing/2014/main" val="10000"/>
                  </a:ext>
                </a:extLst>
              </a:tr>
              <a:tr h="250325">
                <a:tc gridSpan="2">
                  <a:txBody>
                    <a:bodyPr/>
                    <a:lstStyle/>
                    <a:p>
                      <a:pPr marL="0" lvl="0" indent="0" algn="l" rtl="0">
                        <a:spcBef>
                          <a:spcPts val="0"/>
                        </a:spcBef>
                        <a:spcAft>
                          <a:spcPts val="0"/>
                        </a:spcAft>
                        <a:buNone/>
                      </a:pPr>
                      <a:r>
                        <a:rPr lang="en" sz="1600" b="1">
                          <a:solidFill>
                            <a:srgbClr val="595959"/>
                          </a:solidFill>
                        </a:rPr>
                        <a:t>Medicine show: Crown Sterling demos 256-bit RSA key-cracking at private event</a:t>
                      </a:r>
                      <a:endParaRPr sz="1600" b="1">
                        <a:solidFill>
                          <a:srgbClr val="595959"/>
                        </a:solidFill>
                      </a:endParaRPr>
                    </a:p>
                  </a:txBody>
                  <a:tcPr marL="91425" marR="91425" marT="27425" marB="27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FFAF0"/>
                    </a:solidFill>
                  </a:tcPr>
                </a:tc>
                <a:tc hMerge="1">
                  <a:txBody>
                    <a:bodyPr/>
                    <a:lstStyle/>
                    <a:p>
                      <a:endParaRPr lang="en-US"/>
                    </a:p>
                  </a:txBody>
                  <a:tcPr/>
                </a:tc>
                <a:extLst>
                  <a:ext uri="{0D108BD9-81ED-4DB2-BD59-A6C34878D82A}">
                    <a16:rowId xmlns:a16="http://schemas.microsoft.com/office/drawing/2014/main" val="10001"/>
                  </a:ext>
                </a:extLst>
              </a:tr>
              <a:tr h="232675">
                <a:tc>
                  <a:txBody>
                    <a:bodyPr/>
                    <a:lstStyle/>
                    <a:p>
                      <a:pPr marL="0" lvl="0" indent="0" algn="l" rtl="0">
                        <a:spcBef>
                          <a:spcPts val="0"/>
                        </a:spcBef>
                        <a:spcAft>
                          <a:spcPts val="0"/>
                        </a:spcAft>
                        <a:buNone/>
                      </a:pPr>
                      <a:r>
                        <a:rPr lang="en" i="1">
                          <a:solidFill>
                            <a:srgbClr val="595959"/>
                          </a:solidFill>
                        </a:rPr>
                        <a:t>Sean Gallagher</a:t>
                      </a:r>
                      <a:endParaRPr i="1">
                        <a:solidFill>
                          <a:srgbClr val="595959"/>
                        </a:solidFill>
                      </a:endParaRPr>
                    </a:p>
                  </a:txBody>
                  <a:tcPr marL="91425" marR="91425" marT="27425" marB="27425">
                    <a:lnL w="19050" cap="flat" cmpd="sng">
                      <a:solidFill>
                        <a:srgbClr val="000000"/>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FFAF0"/>
                    </a:solidFill>
                  </a:tcPr>
                </a:tc>
                <a:tc>
                  <a:txBody>
                    <a:bodyPr/>
                    <a:lstStyle/>
                    <a:p>
                      <a:pPr marL="0" lvl="0" indent="0" algn="r" rtl="0">
                        <a:spcBef>
                          <a:spcPts val="0"/>
                        </a:spcBef>
                        <a:spcAft>
                          <a:spcPts val="0"/>
                        </a:spcAft>
                        <a:buNone/>
                      </a:pPr>
                      <a:r>
                        <a:rPr lang="en" i="1">
                          <a:solidFill>
                            <a:srgbClr val="595959"/>
                          </a:solidFill>
                        </a:rPr>
                        <a:t>September 20, 2019</a:t>
                      </a:r>
                      <a:endParaRPr i="1">
                        <a:solidFill>
                          <a:srgbClr val="595959"/>
                        </a:solidFill>
                      </a:endParaRPr>
                    </a:p>
                  </a:txBody>
                  <a:tcPr marL="91425" marR="91425" marT="27425" marB="27425">
                    <a:lnL w="9525" cap="flat" cmpd="sng">
                      <a:solidFill>
                        <a:srgbClr val="9E9E9E">
                          <a:alpha val="0"/>
                        </a:srgbClr>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FFAF0"/>
                    </a:solidFill>
                  </a:tcPr>
                </a:tc>
                <a:extLst>
                  <a:ext uri="{0D108BD9-81ED-4DB2-BD59-A6C34878D82A}">
                    <a16:rowId xmlns:a16="http://schemas.microsoft.com/office/drawing/2014/main" val="10002"/>
                  </a:ext>
                </a:extLst>
              </a:tr>
              <a:tr h="619350">
                <a:tc gridSpan="2">
                  <a:txBody>
                    <a:bodyPr/>
                    <a:lstStyle/>
                    <a:p>
                      <a:pPr marL="0" lvl="0" indent="0" algn="l" rtl="0">
                        <a:spcBef>
                          <a:spcPts val="0"/>
                        </a:spcBef>
                        <a:spcAft>
                          <a:spcPts val="0"/>
                        </a:spcAft>
                        <a:buNone/>
                      </a:pPr>
                      <a:r>
                        <a:rPr lang="en" sz="1150">
                          <a:solidFill>
                            <a:srgbClr val="595959"/>
                          </a:solidFill>
                        </a:rPr>
                        <a:t>Nicholas Weaver, lecturer at the University of California Berkeley's Department of Electrical Engineering and Computer Sciences, reacted to Grant's latest demonstration with this statement to Ars:</a:t>
                      </a:r>
                      <a:endParaRPr sz="1150">
                        <a:solidFill>
                          <a:srgbClr val="595959"/>
                        </a:solidFill>
                      </a:endParaRPr>
                    </a:p>
                    <a:p>
                      <a:pPr marL="0" lvl="0" indent="0" algn="l" rtl="0">
                        <a:spcBef>
                          <a:spcPts val="0"/>
                        </a:spcBef>
                        <a:spcAft>
                          <a:spcPts val="0"/>
                        </a:spcAft>
                        <a:buNone/>
                      </a:pPr>
                      <a:endParaRPr sz="400">
                        <a:solidFill>
                          <a:srgbClr val="595959"/>
                        </a:solidFill>
                      </a:endParaRPr>
                    </a:p>
                    <a:p>
                      <a:pPr marL="457200" lvl="0" indent="0" algn="l" rtl="0">
                        <a:spcBef>
                          <a:spcPts val="0"/>
                        </a:spcBef>
                        <a:spcAft>
                          <a:spcPts val="0"/>
                        </a:spcAft>
                        <a:buClr>
                          <a:schemeClr val="dk1"/>
                        </a:buClr>
                        <a:buSzPts val="1100"/>
                        <a:buFont typeface="Arial"/>
                        <a:buNone/>
                      </a:pPr>
                      <a:r>
                        <a:rPr lang="en" sz="1150">
                          <a:solidFill>
                            <a:srgbClr val="595959"/>
                          </a:solidFill>
                        </a:rPr>
                        <a:t>It was previously an open question whether Mr Grant was a fraud or just delusional. His new press release now makes me certain he is a deliberate fraud.</a:t>
                      </a:r>
                      <a:endParaRPr sz="1150">
                        <a:solidFill>
                          <a:srgbClr val="595959"/>
                        </a:solidFill>
                      </a:endParaRPr>
                    </a:p>
                    <a:p>
                      <a:pPr marL="457200" lvl="0" indent="0" algn="l" rtl="0">
                        <a:spcBef>
                          <a:spcPts val="0"/>
                        </a:spcBef>
                        <a:spcAft>
                          <a:spcPts val="0"/>
                        </a:spcAft>
                        <a:buClr>
                          <a:schemeClr val="dk1"/>
                        </a:buClr>
                        <a:buSzPts val="1100"/>
                        <a:buFont typeface="Arial"/>
                        <a:buNone/>
                      </a:pPr>
                      <a:endParaRPr sz="400">
                        <a:solidFill>
                          <a:srgbClr val="595959"/>
                        </a:solidFill>
                      </a:endParaRPr>
                    </a:p>
                    <a:p>
                      <a:pPr marL="457200" lvl="0" indent="0" algn="l" rtl="0">
                        <a:spcBef>
                          <a:spcPts val="0"/>
                        </a:spcBef>
                        <a:spcAft>
                          <a:spcPts val="0"/>
                        </a:spcAft>
                        <a:buClr>
                          <a:schemeClr val="dk1"/>
                        </a:buClr>
                        <a:buSzPts val="1100"/>
                        <a:buFont typeface="Arial"/>
                        <a:buNone/>
                      </a:pPr>
                      <a:r>
                        <a:rPr lang="en" sz="1150">
                          <a:solidFill>
                            <a:srgbClr val="595959"/>
                          </a:solidFill>
                        </a:rPr>
                        <a:t>He received a lot of feedback from cryptographers, both polite and rude, so showing this level of continued ignorance is willful at this point. His video starts with the ridiculously false notion that factoring is all there is for public key.  He then insists that breaking a 256 bit RSA key or even a 512b key is somehow revolutionary. It's not. Professor [Nadia] Heninger at UCSD, as part of her work on the FREAK attack, showed that factoring a 512 bit key is easily accomplished with less than $100 of computing time in 2015.</a:t>
                      </a:r>
                      <a:endParaRPr sz="1150">
                        <a:solidFill>
                          <a:srgbClr val="595959"/>
                        </a:solidFill>
                      </a:endParaRPr>
                    </a:p>
                    <a:p>
                      <a:pPr marL="457200" lvl="0" indent="0" algn="l" rtl="0">
                        <a:spcBef>
                          <a:spcPts val="0"/>
                        </a:spcBef>
                        <a:spcAft>
                          <a:spcPts val="0"/>
                        </a:spcAft>
                        <a:buClr>
                          <a:schemeClr val="dk1"/>
                        </a:buClr>
                        <a:buSzPts val="1100"/>
                        <a:buFont typeface="Arial"/>
                        <a:buNone/>
                      </a:pPr>
                      <a:endParaRPr sz="400">
                        <a:solidFill>
                          <a:srgbClr val="595959"/>
                        </a:solidFill>
                      </a:endParaRPr>
                    </a:p>
                    <a:p>
                      <a:pPr marL="457200" lvl="0" indent="0" algn="l" rtl="0">
                        <a:spcBef>
                          <a:spcPts val="0"/>
                        </a:spcBef>
                        <a:spcAft>
                          <a:spcPts val="0"/>
                        </a:spcAft>
                        <a:buClr>
                          <a:schemeClr val="dk1"/>
                        </a:buClr>
                        <a:buSzPts val="1100"/>
                        <a:buFont typeface="Arial"/>
                        <a:buNone/>
                      </a:pPr>
                      <a:r>
                        <a:rPr lang="en" sz="1150">
                          <a:solidFill>
                            <a:srgbClr val="595959"/>
                          </a:solidFill>
                        </a:rPr>
                        <a:t>His further suggesting that breaking 512-bit breaks RSA is also ridiculous on its face. Modern RSA is usually 2048 bits or higher, and there is a near-exponential increase in the difficulty of factoring with the number of bits.</a:t>
                      </a:r>
                      <a:endParaRPr sz="1150">
                        <a:solidFill>
                          <a:srgbClr val="595959"/>
                        </a:solidFill>
                      </a:endParaRPr>
                    </a:p>
                    <a:p>
                      <a:pPr marL="457200" lvl="0" indent="0" algn="l" rtl="0">
                        <a:spcBef>
                          <a:spcPts val="0"/>
                        </a:spcBef>
                        <a:spcAft>
                          <a:spcPts val="0"/>
                        </a:spcAft>
                        <a:buClr>
                          <a:schemeClr val="dk1"/>
                        </a:buClr>
                        <a:buSzPts val="1100"/>
                        <a:buFont typeface="Arial"/>
                        <a:buNone/>
                      </a:pPr>
                      <a:endParaRPr sz="400">
                        <a:solidFill>
                          <a:srgbClr val="595959"/>
                        </a:solidFill>
                      </a:endParaRPr>
                    </a:p>
                    <a:p>
                      <a:pPr marL="457200" lvl="0" indent="0" algn="l" rtl="0">
                        <a:spcBef>
                          <a:spcPts val="0"/>
                        </a:spcBef>
                        <a:spcAft>
                          <a:spcPts val="0"/>
                        </a:spcAft>
                        <a:buNone/>
                      </a:pPr>
                      <a:r>
                        <a:rPr lang="en" sz="1150">
                          <a:solidFill>
                            <a:srgbClr val="595959"/>
                          </a:solidFill>
                        </a:rPr>
                        <a:t>At this point I have to conclude he is an outright fraud, and the most likely explanation is he's looking to raise investment from ignorant accredited investors. And now I wonder how many other companies he's started are effectively fraudulent.</a:t>
                      </a:r>
                      <a:endParaRPr sz="1150">
                        <a:solidFill>
                          <a:srgbClr val="595959"/>
                        </a:solidFill>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19050" cap="flat" cmpd="sng">
                      <a:solidFill>
                        <a:srgbClr val="000000"/>
                      </a:solidFill>
                      <a:prstDash val="solid"/>
                      <a:round/>
                      <a:headEnd type="none" w="sm" len="sm"/>
                      <a:tailEnd type="none" w="sm" len="sm"/>
                    </a:lnB>
                    <a:solidFill>
                      <a:srgbClr val="FFFAF0"/>
                    </a:solidFill>
                  </a:tcPr>
                </a:tc>
                <a:tc hMerge="1">
                  <a:txBody>
                    <a:bodyPr/>
                    <a:lstStyle/>
                    <a:p>
                      <a:endParaRPr lang="en-US"/>
                    </a:p>
                  </a:txBody>
                  <a:tcPr/>
                </a:tc>
                <a:extLst>
                  <a:ext uri="{0D108BD9-81ED-4DB2-BD59-A6C34878D82A}">
                    <a16:rowId xmlns:a16="http://schemas.microsoft.com/office/drawing/2014/main" val="10003"/>
                  </a:ext>
                </a:extLst>
              </a:tr>
            </a:tbl>
          </a:graphicData>
        </a:graphic>
      </p:graphicFrame>
      <p:pic>
        <p:nvPicPr>
          <p:cNvPr id="433" name="Google Shape;433;p70" title="Ars Technica"/>
          <p:cNvPicPr preferRelativeResize="0"/>
          <p:nvPr/>
        </p:nvPicPr>
        <p:blipFill rotWithShape="1">
          <a:blip r:embed="rId4">
            <a:alphaModFix/>
          </a:blip>
          <a:srcRect t="7795" b="6822"/>
          <a:stretch/>
        </p:blipFill>
        <p:spPr>
          <a:xfrm>
            <a:off x="313450" y="1227750"/>
            <a:ext cx="1414325" cy="383650"/>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437"/>
        <p:cNvGrpSpPr/>
        <p:nvPr/>
      </p:nvGrpSpPr>
      <p:grpSpPr>
        <a:xfrm>
          <a:off x="0" y="0"/>
          <a:ext cx="0" cy="0"/>
          <a:chOff x="0" y="0"/>
          <a:chExt cx="0" cy="0"/>
        </a:xfrm>
      </p:grpSpPr>
      <p:sp>
        <p:nvSpPr>
          <p:cNvPr id="438" name="Google Shape;438;p71"/>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Snake Oil Example: Crown-Sterling</a:t>
            </a:r>
            <a:endParaRPr/>
          </a:p>
        </p:txBody>
      </p:sp>
      <p:graphicFrame>
        <p:nvGraphicFramePr>
          <p:cNvPr id="439" name="Google Shape;439;p71"/>
          <p:cNvGraphicFramePr/>
          <p:nvPr/>
        </p:nvGraphicFramePr>
        <p:xfrm>
          <a:off x="288475" y="1431735"/>
          <a:ext cx="8567050" cy="1581745"/>
        </p:xfrm>
        <a:graphic>
          <a:graphicData uri="http://schemas.openxmlformats.org/drawingml/2006/table">
            <a:tbl>
              <a:tblPr>
                <a:noFill/>
                <a:tableStyleId>{87D82A92-88C6-4B6D-A728-930F2EC8234A}</a:tableStyleId>
              </a:tblPr>
              <a:tblGrid>
                <a:gridCol w="4283525">
                  <a:extLst>
                    <a:ext uri="{9D8B030D-6E8A-4147-A177-3AD203B41FA5}">
                      <a16:colId xmlns:a16="http://schemas.microsoft.com/office/drawing/2014/main" val="20000"/>
                    </a:ext>
                  </a:extLst>
                </a:gridCol>
                <a:gridCol w="4283525">
                  <a:extLst>
                    <a:ext uri="{9D8B030D-6E8A-4147-A177-3AD203B41FA5}">
                      <a16:colId xmlns:a16="http://schemas.microsoft.com/office/drawing/2014/main" val="20001"/>
                    </a:ext>
                  </a:extLst>
                </a:gridCol>
              </a:tblGrid>
              <a:tr h="357600">
                <a:tc>
                  <a:txBody>
                    <a:bodyPr/>
                    <a:lstStyle/>
                    <a:p>
                      <a:pPr marL="1085850" lvl="0" indent="0" algn="l" rtl="0">
                        <a:spcBef>
                          <a:spcPts val="0"/>
                        </a:spcBef>
                        <a:spcAft>
                          <a:spcPts val="0"/>
                        </a:spcAft>
                        <a:buNone/>
                      </a:pPr>
                      <a:endParaRPr sz="1600">
                        <a:solidFill>
                          <a:srgbClr val="595959"/>
                        </a:solidFill>
                      </a:endParaRPr>
                    </a:p>
                  </a:txBody>
                  <a:tcPr marL="91425" marR="91425" marT="91425" marB="91425">
                    <a:lnL w="19050" cap="flat" cmpd="sng">
                      <a:solidFill>
                        <a:srgbClr val="000000"/>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19050" cap="flat" cmpd="sng">
                      <a:solidFill>
                        <a:srgbClr val="000000"/>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FFAF0"/>
                    </a:solidFill>
                  </a:tcPr>
                </a:tc>
                <a:tc>
                  <a:txBody>
                    <a:bodyPr/>
                    <a:lstStyle/>
                    <a:p>
                      <a:pPr marL="0" lvl="0" indent="0" algn="r" rtl="0">
                        <a:spcBef>
                          <a:spcPts val="0"/>
                        </a:spcBef>
                        <a:spcAft>
                          <a:spcPts val="0"/>
                        </a:spcAft>
                        <a:buNone/>
                      </a:pPr>
                      <a:r>
                        <a:rPr lang="en" u="sng">
                          <a:solidFill>
                            <a:srgbClr val="0097A7"/>
                          </a:solidFill>
                          <a:hlinkClick r:id="rId3">
                            <a:extLst>
                              <a:ext uri="{A12FA001-AC4F-418D-AE19-62706E023703}">
                                <ahyp:hlinkClr xmlns:ahyp="http://schemas.microsoft.com/office/drawing/2018/hyperlinkcolor" val="tx"/>
                              </a:ext>
                            </a:extLst>
                          </a:hlinkClick>
                        </a:rPr>
                        <a:t>Link</a:t>
                      </a:r>
                      <a:endParaRPr/>
                    </a:p>
                  </a:txBody>
                  <a:tcPr marL="91425" marR="91425" marT="91425" marB="91425">
                    <a:lnL w="9525" cap="flat" cmpd="sng">
                      <a:solidFill>
                        <a:srgbClr val="9E9E9E">
                          <a:alpha val="0"/>
                        </a:srgbClr>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FFAF0"/>
                    </a:solidFill>
                  </a:tcPr>
                </a:tc>
                <a:extLst>
                  <a:ext uri="{0D108BD9-81ED-4DB2-BD59-A6C34878D82A}">
                    <a16:rowId xmlns:a16="http://schemas.microsoft.com/office/drawing/2014/main" val="10000"/>
                  </a:ext>
                </a:extLst>
              </a:tr>
              <a:tr h="332125">
                <a:tc>
                  <a:txBody>
                    <a:bodyPr/>
                    <a:lstStyle/>
                    <a:p>
                      <a:pPr marL="0" lvl="0" indent="0" algn="l" rtl="0">
                        <a:spcBef>
                          <a:spcPts val="0"/>
                        </a:spcBef>
                        <a:spcAft>
                          <a:spcPts val="0"/>
                        </a:spcAft>
                        <a:buNone/>
                      </a:pPr>
                      <a:endParaRPr>
                        <a:solidFill>
                          <a:srgbClr val="595959"/>
                        </a:solidFill>
                      </a:endParaRPr>
                    </a:p>
                  </a:txBody>
                  <a:tcPr marL="91425" marR="91425" marT="27425" marB="27425">
                    <a:lnL w="19050" cap="flat" cmpd="sng">
                      <a:solidFill>
                        <a:srgbClr val="000000"/>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FFAF0"/>
                    </a:solidFill>
                  </a:tcPr>
                </a:tc>
                <a:tc>
                  <a:txBody>
                    <a:bodyPr/>
                    <a:lstStyle/>
                    <a:p>
                      <a:pPr marL="0" lvl="0" indent="0" algn="r" rtl="0">
                        <a:spcBef>
                          <a:spcPts val="0"/>
                        </a:spcBef>
                        <a:spcAft>
                          <a:spcPts val="0"/>
                        </a:spcAft>
                        <a:buNone/>
                      </a:pPr>
                      <a:r>
                        <a:rPr lang="en" i="1">
                          <a:solidFill>
                            <a:srgbClr val="595959"/>
                          </a:solidFill>
                        </a:rPr>
                        <a:t>September 21, 2019</a:t>
                      </a:r>
                      <a:endParaRPr i="1">
                        <a:solidFill>
                          <a:srgbClr val="595959"/>
                        </a:solidFill>
                      </a:endParaRPr>
                    </a:p>
                  </a:txBody>
                  <a:tcPr marL="91425" marR="91425" marT="27425" marB="27425">
                    <a:lnL w="9525" cap="flat" cmpd="sng">
                      <a:solidFill>
                        <a:srgbClr val="9E9E9E">
                          <a:alpha val="0"/>
                        </a:srgbClr>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FFAF0"/>
                    </a:solidFill>
                  </a:tcPr>
                </a:tc>
                <a:extLst>
                  <a:ext uri="{0D108BD9-81ED-4DB2-BD59-A6C34878D82A}">
                    <a16:rowId xmlns:a16="http://schemas.microsoft.com/office/drawing/2014/main" val="10001"/>
                  </a:ext>
                </a:extLst>
              </a:tr>
              <a:tr h="619350">
                <a:tc gridSpan="2">
                  <a:txBody>
                    <a:bodyPr/>
                    <a:lstStyle/>
                    <a:p>
                      <a:pPr marL="0" lvl="0" indent="0" algn="l" rtl="0">
                        <a:spcBef>
                          <a:spcPts val="0"/>
                        </a:spcBef>
                        <a:spcAft>
                          <a:spcPts val="0"/>
                        </a:spcAft>
                        <a:buNone/>
                      </a:pPr>
                      <a:r>
                        <a:rPr lang="en">
                          <a:solidFill>
                            <a:srgbClr val="595959"/>
                          </a:solidFill>
                        </a:rPr>
                        <a:t>FYI My offer stands you litigious fraudulent fuckwits.  If you consider my statements that you are fraudulent fuckwits based on this release &amp; demonstration libel, I'll gladly tell you a good address for service, just DM for info.</a:t>
                      </a:r>
                      <a:endParaRPr>
                        <a:solidFill>
                          <a:srgbClr val="595959"/>
                        </a:solidFill>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19050" cap="flat" cmpd="sng">
                      <a:solidFill>
                        <a:srgbClr val="000000"/>
                      </a:solidFill>
                      <a:prstDash val="solid"/>
                      <a:round/>
                      <a:headEnd type="none" w="sm" len="sm"/>
                      <a:tailEnd type="none" w="sm" len="sm"/>
                    </a:lnB>
                    <a:solidFill>
                      <a:srgbClr val="FFFAF0"/>
                    </a:solidFill>
                  </a:tcPr>
                </a:tc>
                <a:tc hMerge="1">
                  <a:txBody>
                    <a:bodyPr/>
                    <a:lstStyle/>
                    <a:p>
                      <a:endParaRPr lang="en-US"/>
                    </a:p>
                  </a:txBody>
                  <a:tcPr/>
                </a:tc>
                <a:extLst>
                  <a:ext uri="{0D108BD9-81ED-4DB2-BD59-A6C34878D82A}">
                    <a16:rowId xmlns:a16="http://schemas.microsoft.com/office/drawing/2014/main" val="10002"/>
                  </a:ext>
                </a:extLst>
              </a:tr>
            </a:tbl>
          </a:graphicData>
        </a:graphic>
      </p:graphicFrame>
      <p:pic>
        <p:nvPicPr>
          <p:cNvPr id="440" name="Google Shape;440;p71" title="Nicholas Weaver on Twitter"/>
          <p:cNvPicPr preferRelativeResize="0"/>
          <p:nvPr/>
        </p:nvPicPr>
        <p:blipFill rotWithShape="1">
          <a:blip r:embed="rId4">
            <a:alphaModFix/>
          </a:blip>
          <a:srcRect r="63058" b="83320"/>
          <a:stretch/>
        </p:blipFill>
        <p:spPr>
          <a:xfrm>
            <a:off x="994600" y="1489900"/>
            <a:ext cx="1947228" cy="513675"/>
          </a:xfrm>
          <a:prstGeom prst="rect">
            <a:avLst/>
          </a:prstGeom>
          <a:noFill/>
          <a:ln>
            <a:noFill/>
          </a:ln>
        </p:spPr>
      </p:pic>
      <p:pic>
        <p:nvPicPr>
          <p:cNvPr id="441" name="Google Shape;441;p71"/>
          <p:cNvPicPr preferRelativeResize="0"/>
          <p:nvPr/>
        </p:nvPicPr>
        <p:blipFill>
          <a:blip r:embed="rId5">
            <a:alphaModFix/>
          </a:blip>
          <a:stretch>
            <a:fillRect/>
          </a:stretch>
        </p:blipFill>
        <p:spPr>
          <a:xfrm>
            <a:off x="365550" y="1508198"/>
            <a:ext cx="629050" cy="495375"/>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446" name="Google Shape;446;p72"/>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Example: Cryptocurrency Snake Oil</a:t>
            </a:r>
            <a:endParaRPr/>
          </a:p>
        </p:txBody>
      </p:sp>
      <p:sp>
        <p:nvSpPr>
          <p:cNvPr id="447" name="Google Shape;447;p72"/>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IOTA: A cryptocurrency designed for the Internet of Things (IoT)</a:t>
            </a:r>
            <a:endParaRPr/>
          </a:p>
          <a:p>
            <a:pPr marL="914400" lvl="1" indent="-317500" algn="l" rtl="0">
              <a:spcBef>
                <a:spcPts val="0"/>
              </a:spcBef>
              <a:spcAft>
                <a:spcPts val="0"/>
              </a:spcAft>
              <a:buSzPts val="1400"/>
              <a:buChar char="○"/>
            </a:pPr>
            <a:r>
              <a:rPr lang="en"/>
              <a:t>Uses a hash-based scheme instead of standard public key signatures, meaning you can never reuse a key</a:t>
            </a:r>
            <a:endParaRPr/>
          </a:p>
          <a:p>
            <a:pPr marL="914400" lvl="1" indent="-317500" algn="l" rtl="0">
              <a:spcBef>
                <a:spcPts val="0"/>
              </a:spcBef>
              <a:spcAft>
                <a:spcPts val="0"/>
              </a:spcAft>
              <a:buSzPts val="1400"/>
              <a:buChar char="○"/>
            </a:pPr>
            <a:r>
              <a:rPr lang="en"/>
              <a:t>10,000-bit signatures (compare with 450-bit RSA signatures, which are considered big)</a:t>
            </a:r>
            <a:endParaRPr/>
          </a:p>
          <a:p>
            <a:pPr marL="914400" lvl="1" indent="-317500" algn="l" rtl="0">
              <a:spcBef>
                <a:spcPts val="0"/>
              </a:spcBef>
              <a:spcAft>
                <a:spcPts val="0"/>
              </a:spcAft>
              <a:buSzPts val="1400"/>
              <a:buChar char="○"/>
            </a:pPr>
            <a:r>
              <a:rPr lang="en"/>
              <a:t>Created their own hash function… that was quickly broken</a:t>
            </a:r>
            <a:endParaRPr/>
          </a:p>
          <a:p>
            <a:pPr marL="914400" lvl="1" indent="-317500" algn="l" rtl="0">
              <a:spcBef>
                <a:spcPts val="0"/>
              </a:spcBef>
              <a:spcAft>
                <a:spcPts val="0"/>
              </a:spcAft>
              <a:buSzPts val="1400"/>
              <a:buChar char="○"/>
            </a:pPr>
            <a:r>
              <a:rPr lang="en"/>
              <a:t>Claims to be a distributed system, but relies entirely on a central authority (not distributed)</a:t>
            </a:r>
            <a:endParaRPr/>
          </a:p>
          <a:p>
            <a:pPr marL="914400" lvl="1" indent="-317500" algn="l" rtl="0">
              <a:spcBef>
                <a:spcPts val="0"/>
              </a:spcBef>
              <a:spcAft>
                <a:spcPts val="0"/>
              </a:spcAft>
              <a:buSzPts val="1400"/>
              <a:buChar char="○"/>
            </a:pPr>
            <a:r>
              <a:rPr lang="en"/>
              <a:t>Uses trinary math? (Requiring entirely new processors?)</a:t>
            </a:r>
            <a:endParaRPr/>
          </a:p>
          <a:p>
            <a:pPr marL="457200" lvl="0" indent="-342900" algn="l" rtl="0">
              <a:spcBef>
                <a:spcPts val="0"/>
              </a:spcBef>
              <a:spcAft>
                <a:spcPts val="0"/>
              </a:spcAft>
              <a:buSzPts val="1800"/>
              <a:buChar char="●"/>
            </a:pPr>
            <a:r>
              <a:rPr lang="en" b="1"/>
              <a:t>Takeaway</a:t>
            </a:r>
            <a:r>
              <a:rPr lang="en"/>
              <a:t>: Be able to recognize snake oil cryptography</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4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4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4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4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4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4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2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Problem: Distributing Public Keys</a:t>
            </a:r>
            <a:endParaRPr/>
          </a:p>
        </p:txBody>
      </p:sp>
      <p:sp>
        <p:nvSpPr>
          <p:cNvPr id="98" name="Google Shape;98;p20"/>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Public-key cryptography alone is not secure against man-in-the-middle attacks</a:t>
            </a:r>
            <a:endParaRPr/>
          </a:p>
          <a:p>
            <a:pPr marL="457200" lvl="0" indent="-342900" algn="l" rtl="0">
              <a:spcBef>
                <a:spcPts val="0"/>
              </a:spcBef>
              <a:spcAft>
                <a:spcPts val="0"/>
              </a:spcAft>
              <a:buSzPts val="1800"/>
              <a:buChar char="●"/>
            </a:pPr>
            <a:r>
              <a:rPr lang="en"/>
              <a:t>Scenario</a:t>
            </a:r>
            <a:endParaRPr/>
          </a:p>
          <a:p>
            <a:pPr marL="914400" lvl="1" indent="-317500" algn="l" rtl="0">
              <a:spcBef>
                <a:spcPts val="0"/>
              </a:spcBef>
              <a:spcAft>
                <a:spcPts val="0"/>
              </a:spcAft>
              <a:buSzPts val="1400"/>
              <a:buChar char="○"/>
            </a:pPr>
            <a:r>
              <a:rPr lang="en"/>
              <a:t>Alice wants to send a message to Bob</a:t>
            </a:r>
            <a:endParaRPr/>
          </a:p>
          <a:p>
            <a:pPr marL="914400" lvl="1" indent="-317500" algn="l" rtl="0">
              <a:spcBef>
                <a:spcPts val="0"/>
              </a:spcBef>
              <a:spcAft>
                <a:spcPts val="0"/>
              </a:spcAft>
              <a:buSzPts val="1400"/>
              <a:buChar char="○"/>
            </a:pPr>
            <a:r>
              <a:rPr lang="en"/>
              <a:t>Alice asks Bob for his public key</a:t>
            </a:r>
            <a:endParaRPr/>
          </a:p>
          <a:p>
            <a:pPr marL="914400" lvl="1" indent="-317500" algn="l" rtl="0">
              <a:spcBef>
                <a:spcPts val="0"/>
              </a:spcBef>
              <a:spcAft>
                <a:spcPts val="0"/>
              </a:spcAft>
              <a:buSzPts val="1400"/>
              <a:buChar char="○"/>
            </a:pPr>
            <a:r>
              <a:rPr lang="en"/>
              <a:t>Bob sends his public key to Alice</a:t>
            </a:r>
            <a:endParaRPr/>
          </a:p>
          <a:p>
            <a:pPr marL="914400" lvl="1" indent="-317500" algn="l" rtl="0">
              <a:spcBef>
                <a:spcPts val="0"/>
              </a:spcBef>
              <a:spcAft>
                <a:spcPts val="0"/>
              </a:spcAft>
              <a:buSzPts val="1400"/>
              <a:buChar char="○"/>
            </a:pPr>
            <a:r>
              <a:rPr lang="en"/>
              <a:t>Alice encrypts her message with Bob’s public key and sends it to Bob</a:t>
            </a:r>
            <a:endParaRPr/>
          </a:p>
          <a:p>
            <a:pPr marL="457200" lvl="0" indent="-342900" algn="l" rtl="0">
              <a:spcBef>
                <a:spcPts val="0"/>
              </a:spcBef>
              <a:spcAft>
                <a:spcPts val="0"/>
              </a:spcAft>
              <a:buSzPts val="1800"/>
              <a:buChar char="●"/>
            </a:pPr>
            <a:r>
              <a:rPr lang="en"/>
              <a:t>What can Mallory do?</a:t>
            </a:r>
            <a:endParaRPr/>
          </a:p>
          <a:p>
            <a:pPr marL="914400" lvl="1" indent="-317500" algn="l" rtl="0">
              <a:spcBef>
                <a:spcPts val="0"/>
              </a:spcBef>
              <a:spcAft>
                <a:spcPts val="0"/>
              </a:spcAft>
              <a:buSzPts val="1400"/>
              <a:buChar char="○"/>
            </a:pPr>
            <a:r>
              <a:rPr lang="en"/>
              <a:t>Replace Bob's public key with Mallory’s public key</a:t>
            </a:r>
            <a:endParaRPr/>
          </a:p>
          <a:p>
            <a:pPr marL="914400" lvl="1" indent="-317500" algn="l" rtl="0">
              <a:spcBef>
                <a:spcPts val="0"/>
              </a:spcBef>
              <a:spcAft>
                <a:spcPts val="0"/>
              </a:spcAft>
              <a:buSzPts val="1400"/>
              <a:buChar char="○"/>
            </a:pPr>
            <a:r>
              <a:rPr lang="en"/>
              <a:t>Now Alice has encrypted the message with Mallory’s public key, and Mallory can read it!</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8">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8">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8">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98">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pic>
        <p:nvPicPr>
          <p:cNvPr id="103" name="Google Shape;103;p21"/>
          <p:cNvPicPr preferRelativeResize="0"/>
          <p:nvPr/>
        </p:nvPicPr>
        <p:blipFill rotWithShape="1">
          <a:blip r:embed="rId3">
            <a:alphaModFix/>
          </a:blip>
          <a:srcRect l="10446" t="13697" r="69908" b="65159"/>
          <a:stretch/>
        </p:blipFill>
        <p:spPr>
          <a:xfrm>
            <a:off x="4246550" y="1320250"/>
            <a:ext cx="650926" cy="700636"/>
          </a:xfrm>
          <a:prstGeom prst="rect">
            <a:avLst/>
          </a:prstGeom>
          <a:noFill/>
          <a:ln>
            <a:noFill/>
          </a:ln>
        </p:spPr>
      </p:pic>
      <p:sp>
        <p:nvSpPr>
          <p:cNvPr id="104" name="Google Shape;104;p21"/>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
              <a:t>Problem: Distributing Public Keys</a:t>
            </a:r>
            <a:endParaRPr/>
          </a:p>
        </p:txBody>
      </p:sp>
      <p:cxnSp>
        <p:nvCxnSpPr>
          <p:cNvPr id="105" name="Google Shape;105;p21"/>
          <p:cNvCxnSpPr/>
          <p:nvPr/>
        </p:nvCxnSpPr>
        <p:spPr>
          <a:xfrm>
            <a:off x="2499375" y="1463025"/>
            <a:ext cx="0" cy="3309600"/>
          </a:xfrm>
          <a:prstGeom prst="straightConnector1">
            <a:avLst/>
          </a:prstGeom>
          <a:noFill/>
          <a:ln w="9525" cap="flat" cmpd="sng">
            <a:solidFill>
              <a:schemeClr val="dk2"/>
            </a:solidFill>
            <a:prstDash val="solid"/>
            <a:round/>
            <a:headEnd type="none" w="med" len="med"/>
            <a:tailEnd type="none" w="med" len="med"/>
          </a:ln>
        </p:spPr>
      </p:cxnSp>
      <p:cxnSp>
        <p:nvCxnSpPr>
          <p:cNvPr id="106" name="Google Shape;106;p21"/>
          <p:cNvCxnSpPr/>
          <p:nvPr/>
        </p:nvCxnSpPr>
        <p:spPr>
          <a:xfrm>
            <a:off x="6644650" y="1463025"/>
            <a:ext cx="0" cy="3309600"/>
          </a:xfrm>
          <a:prstGeom prst="straightConnector1">
            <a:avLst/>
          </a:prstGeom>
          <a:noFill/>
          <a:ln w="9525" cap="flat" cmpd="sng">
            <a:solidFill>
              <a:schemeClr val="dk2"/>
            </a:solidFill>
            <a:prstDash val="solid"/>
            <a:round/>
            <a:headEnd type="none" w="med" len="med"/>
            <a:tailEnd type="none" w="med" len="med"/>
          </a:ln>
        </p:spPr>
      </p:cxnSp>
      <p:sp>
        <p:nvSpPr>
          <p:cNvPr id="107" name="Google Shape;107;p21"/>
          <p:cNvSpPr txBox="1"/>
          <p:nvPr/>
        </p:nvSpPr>
        <p:spPr>
          <a:xfrm>
            <a:off x="830126" y="1082025"/>
            <a:ext cx="8109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Alice</a:t>
            </a:r>
            <a:endParaRPr/>
          </a:p>
        </p:txBody>
      </p:sp>
      <p:sp>
        <p:nvSpPr>
          <p:cNvPr id="108" name="Google Shape;108;p21"/>
          <p:cNvSpPr txBox="1"/>
          <p:nvPr/>
        </p:nvSpPr>
        <p:spPr>
          <a:xfrm>
            <a:off x="7502965" y="1082025"/>
            <a:ext cx="8109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Bob</a:t>
            </a:r>
            <a:endParaRPr/>
          </a:p>
        </p:txBody>
      </p:sp>
      <p:sp>
        <p:nvSpPr>
          <p:cNvPr id="109" name="Google Shape;109;p21"/>
          <p:cNvSpPr txBox="1"/>
          <p:nvPr/>
        </p:nvSpPr>
        <p:spPr>
          <a:xfrm>
            <a:off x="264325" y="2894775"/>
            <a:ext cx="1942500" cy="831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Receive </a:t>
            </a:r>
            <a:r>
              <a:rPr lang="en" i="1"/>
              <a:t>PK</a:t>
            </a:r>
            <a:r>
              <a:rPr lang="en" sz="900" i="1"/>
              <a:t>M</a:t>
            </a:r>
            <a:endParaRPr/>
          </a:p>
          <a:p>
            <a:pPr marL="0" lvl="0" indent="0" algn="ctr" rtl="0">
              <a:spcBef>
                <a:spcPts val="0"/>
              </a:spcBef>
              <a:spcAft>
                <a:spcPts val="0"/>
              </a:spcAft>
              <a:buNone/>
            </a:pPr>
            <a:endParaRPr/>
          </a:p>
          <a:p>
            <a:pPr marL="0" lvl="0" indent="0" algn="ctr" rtl="0">
              <a:spcBef>
                <a:spcPts val="0"/>
              </a:spcBef>
              <a:spcAft>
                <a:spcPts val="0"/>
              </a:spcAft>
              <a:buNone/>
            </a:pPr>
            <a:r>
              <a:rPr lang="en"/>
              <a:t>Send {</a:t>
            </a:r>
            <a:r>
              <a:rPr lang="en" i="1"/>
              <a:t>M</a:t>
            </a:r>
            <a:r>
              <a:rPr lang="en"/>
              <a:t>}</a:t>
            </a:r>
            <a:r>
              <a:rPr lang="en" sz="900" i="1"/>
              <a:t>PK</a:t>
            </a:r>
            <a:r>
              <a:rPr lang="en" sz="600" i="1"/>
              <a:t>M</a:t>
            </a:r>
            <a:endParaRPr sz="600" i="1"/>
          </a:p>
        </p:txBody>
      </p:sp>
      <p:sp>
        <p:nvSpPr>
          <p:cNvPr id="110" name="Google Shape;110;p21"/>
          <p:cNvSpPr txBox="1"/>
          <p:nvPr/>
        </p:nvSpPr>
        <p:spPr>
          <a:xfrm>
            <a:off x="6937175" y="1602075"/>
            <a:ext cx="1942500" cy="831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Generate </a:t>
            </a:r>
            <a:r>
              <a:rPr lang="en" i="1"/>
              <a:t>PK</a:t>
            </a:r>
            <a:r>
              <a:rPr lang="en" sz="900" i="1"/>
              <a:t>B</a:t>
            </a:r>
            <a:r>
              <a:rPr lang="en"/>
              <a:t>, </a:t>
            </a:r>
            <a:r>
              <a:rPr lang="en" i="1"/>
              <a:t>SK</a:t>
            </a:r>
            <a:r>
              <a:rPr lang="en" sz="900" i="1"/>
              <a:t>B</a:t>
            </a:r>
            <a:endParaRPr/>
          </a:p>
          <a:p>
            <a:pPr marL="0" lvl="0" indent="0" algn="ctr" rtl="0">
              <a:spcBef>
                <a:spcPts val="0"/>
              </a:spcBef>
              <a:spcAft>
                <a:spcPts val="0"/>
              </a:spcAft>
              <a:buNone/>
            </a:pPr>
            <a:endParaRPr/>
          </a:p>
          <a:p>
            <a:pPr marL="0" lvl="0" indent="0" algn="ctr" rtl="0">
              <a:spcBef>
                <a:spcPts val="0"/>
              </a:spcBef>
              <a:spcAft>
                <a:spcPts val="0"/>
              </a:spcAft>
              <a:buNone/>
            </a:pPr>
            <a:r>
              <a:rPr lang="en"/>
              <a:t>Send </a:t>
            </a:r>
            <a:r>
              <a:rPr lang="en" i="1"/>
              <a:t>PK</a:t>
            </a:r>
            <a:r>
              <a:rPr lang="en" sz="900" i="1"/>
              <a:t>B</a:t>
            </a:r>
            <a:endParaRPr sz="900" i="1"/>
          </a:p>
        </p:txBody>
      </p:sp>
      <p:sp>
        <p:nvSpPr>
          <p:cNvPr id="111" name="Google Shape;111;p21"/>
          <p:cNvSpPr txBox="1"/>
          <p:nvPr/>
        </p:nvSpPr>
        <p:spPr>
          <a:xfrm>
            <a:off x="4166551" y="1082025"/>
            <a:ext cx="8109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Mallory</a:t>
            </a:r>
            <a:endParaRPr/>
          </a:p>
        </p:txBody>
      </p:sp>
      <p:sp>
        <p:nvSpPr>
          <p:cNvPr id="112" name="Google Shape;112;p21"/>
          <p:cNvSpPr txBox="1"/>
          <p:nvPr/>
        </p:nvSpPr>
        <p:spPr>
          <a:xfrm>
            <a:off x="3563350" y="2463975"/>
            <a:ext cx="19425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Send </a:t>
            </a:r>
            <a:r>
              <a:rPr lang="en" i="1"/>
              <a:t>PK</a:t>
            </a:r>
            <a:r>
              <a:rPr lang="en" sz="900" i="1"/>
              <a:t>M</a:t>
            </a:r>
            <a:endParaRPr sz="900" i="1"/>
          </a:p>
        </p:txBody>
      </p:sp>
      <p:cxnSp>
        <p:nvCxnSpPr>
          <p:cNvPr id="113" name="Google Shape;113;p21"/>
          <p:cNvCxnSpPr/>
          <p:nvPr/>
        </p:nvCxnSpPr>
        <p:spPr>
          <a:xfrm flipH="1">
            <a:off x="2031350" y="2657025"/>
            <a:ext cx="1816800" cy="465600"/>
          </a:xfrm>
          <a:prstGeom prst="straightConnector1">
            <a:avLst/>
          </a:prstGeom>
          <a:noFill/>
          <a:ln w="9525" cap="flat" cmpd="sng">
            <a:solidFill>
              <a:schemeClr val="dk2"/>
            </a:solidFill>
            <a:prstDash val="solid"/>
            <a:round/>
            <a:headEnd type="none" w="med" len="med"/>
            <a:tailEnd type="triangle" w="med" len="med"/>
          </a:ln>
        </p:spPr>
      </p:cxnSp>
      <p:cxnSp>
        <p:nvCxnSpPr>
          <p:cNvPr id="114" name="Google Shape;114;p21"/>
          <p:cNvCxnSpPr/>
          <p:nvPr/>
        </p:nvCxnSpPr>
        <p:spPr>
          <a:xfrm flipH="1">
            <a:off x="5140750" y="2256675"/>
            <a:ext cx="1892400" cy="444600"/>
          </a:xfrm>
          <a:prstGeom prst="straightConnector1">
            <a:avLst/>
          </a:prstGeom>
          <a:noFill/>
          <a:ln w="9525" cap="flat" cmpd="sng">
            <a:solidFill>
              <a:schemeClr val="dk2"/>
            </a:solidFill>
            <a:prstDash val="solid"/>
            <a:round/>
            <a:headEnd type="none" w="med" len="med"/>
            <a:tailEnd type="triangle" w="med" len="med"/>
          </a:ln>
        </p:spPr>
      </p:cxnSp>
      <p:cxnSp>
        <p:nvCxnSpPr>
          <p:cNvPr id="115" name="Google Shape;115;p21"/>
          <p:cNvCxnSpPr/>
          <p:nvPr/>
        </p:nvCxnSpPr>
        <p:spPr>
          <a:xfrm>
            <a:off x="2053550" y="3492975"/>
            <a:ext cx="1772400" cy="258600"/>
          </a:xfrm>
          <a:prstGeom prst="straightConnector1">
            <a:avLst/>
          </a:prstGeom>
          <a:noFill/>
          <a:ln w="9525" cap="flat" cmpd="sng">
            <a:solidFill>
              <a:schemeClr val="dk2"/>
            </a:solidFill>
            <a:prstDash val="solid"/>
            <a:round/>
            <a:headEnd type="none" w="med" len="med"/>
            <a:tailEnd type="triangle" w="med" len="med"/>
          </a:ln>
        </p:spPr>
      </p:cxnSp>
      <p:sp>
        <p:nvSpPr>
          <p:cNvPr id="116" name="Google Shape;116;p21"/>
          <p:cNvSpPr txBox="1"/>
          <p:nvPr/>
        </p:nvSpPr>
        <p:spPr>
          <a:xfrm>
            <a:off x="3563350" y="3569175"/>
            <a:ext cx="1942500" cy="831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Decrypt {</a:t>
            </a:r>
            <a:r>
              <a:rPr lang="en" i="1"/>
              <a:t>M</a:t>
            </a:r>
            <a:r>
              <a:rPr lang="en"/>
              <a:t>}</a:t>
            </a:r>
            <a:r>
              <a:rPr lang="en" sz="900" i="1"/>
              <a:t>PK</a:t>
            </a:r>
            <a:r>
              <a:rPr lang="en" sz="600" i="1"/>
              <a:t>M</a:t>
            </a:r>
            <a:endParaRPr/>
          </a:p>
          <a:p>
            <a:pPr marL="0" lvl="0" indent="0" algn="ctr" rtl="0">
              <a:spcBef>
                <a:spcPts val="0"/>
              </a:spcBef>
              <a:spcAft>
                <a:spcPts val="0"/>
              </a:spcAft>
              <a:buNone/>
            </a:pPr>
            <a:endParaRPr/>
          </a:p>
          <a:p>
            <a:pPr marL="0" lvl="0" indent="0" algn="ctr" rtl="0">
              <a:spcBef>
                <a:spcPts val="0"/>
              </a:spcBef>
              <a:spcAft>
                <a:spcPts val="0"/>
              </a:spcAft>
              <a:buNone/>
            </a:pPr>
            <a:r>
              <a:rPr lang="en"/>
              <a:t>Send {</a:t>
            </a:r>
            <a:r>
              <a:rPr lang="en" i="1"/>
              <a:t>M</a:t>
            </a:r>
            <a:r>
              <a:rPr lang="en"/>
              <a:t>}</a:t>
            </a:r>
            <a:r>
              <a:rPr lang="en" sz="900" i="1"/>
              <a:t>PK</a:t>
            </a:r>
            <a:r>
              <a:rPr lang="en" sz="600" i="1"/>
              <a:t>B</a:t>
            </a:r>
            <a:endParaRPr sz="600" i="1"/>
          </a:p>
        </p:txBody>
      </p:sp>
      <p:cxnSp>
        <p:nvCxnSpPr>
          <p:cNvPr id="117" name="Google Shape;117;p21"/>
          <p:cNvCxnSpPr/>
          <p:nvPr/>
        </p:nvCxnSpPr>
        <p:spPr>
          <a:xfrm>
            <a:off x="5200750" y="4242325"/>
            <a:ext cx="1772400" cy="258600"/>
          </a:xfrm>
          <a:prstGeom prst="straightConnector1">
            <a:avLst/>
          </a:prstGeom>
          <a:noFill/>
          <a:ln w="9525" cap="flat" cmpd="sng">
            <a:solidFill>
              <a:schemeClr val="dk2"/>
            </a:solidFill>
            <a:prstDash val="solid"/>
            <a:round/>
            <a:headEnd type="none" w="med" len="med"/>
            <a:tailEnd type="triangle" w="med" len="med"/>
          </a:ln>
        </p:spPr>
      </p:cxnSp>
      <p:sp>
        <p:nvSpPr>
          <p:cNvPr id="118" name="Google Shape;118;p21"/>
          <p:cNvSpPr txBox="1"/>
          <p:nvPr/>
        </p:nvSpPr>
        <p:spPr>
          <a:xfrm>
            <a:off x="6937175" y="4296225"/>
            <a:ext cx="19425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Decrypt {</a:t>
            </a:r>
            <a:r>
              <a:rPr lang="en" i="1"/>
              <a:t>M</a:t>
            </a:r>
            <a:r>
              <a:rPr lang="en"/>
              <a:t>}</a:t>
            </a:r>
            <a:r>
              <a:rPr lang="en" sz="900" i="1"/>
              <a:t>PK</a:t>
            </a:r>
            <a:r>
              <a:rPr lang="en" sz="600" i="1"/>
              <a:t>B</a:t>
            </a:r>
            <a:endParaRPr sz="600" i="1"/>
          </a:p>
        </p:txBody>
      </p:sp>
      <p:pic>
        <p:nvPicPr>
          <p:cNvPr id="119" name="Google Shape;119;p21"/>
          <p:cNvPicPr preferRelativeResize="0"/>
          <p:nvPr/>
        </p:nvPicPr>
        <p:blipFill rotWithShape="1">
          <a:blip r:embed="rId4">
            <a:alphaModFix/>
          </a:blip>
          <a:srcRect l="5310" t="16627" r="80092" b="57590"/>
          <a:stretch/>
        </p:blipFill>
        <p:spPr>
          <a:xfrm>
            <a:off x="439900" y="1144634"/>
            <a:ext cx="591227" cy="659268"/>
          </a:xfrm>
          <a:prstGeom prst="rect">
            <a:avLst/>
          </a:prstGeom>
          <a:noFill/>
          <a:ln>
            <a:noFill/>
          </a:ln>
        </p:spPr>
      </p:pic>
      <p:pic>
        <p:nvPicPr>
          <p:cNvPr id="120" name="Google Shape;120;p21"/>
          <p:cNvPicPr preferRelativeResize="0"/>
          <p:nvPr/>
        </p:nvPicPr>
        <p:blipFill rotWithShape="1">
          <a:blip r:embed="rId4">
            <a:alphaModFix/>
          </a:blip>
          <a:srcRect l="28433" t="16958" r="61203" b="62909"/>
          <a:stretch/>
        </p:blipFill>
        <p:spPr>
          <a:xfrm>
            <a:off x="8089873" y="1144633"/>
            <a:ext cx="466959" cy="57269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2"/>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Problem: Distributing Public Keys</a:t>
            </a:r>
            <a:endParaRPr/>
          </a:p>
        </p:txBody>
      </p:sp>
      <p:sp>
        <p:nvSpPr>
          <p:cNvPr id="126" name="Google Shape;126;p22"/>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Idea: Sign Bob’s public key to prevent tampering</a:t>
            </a:r>
            <a:endParaRPr/>
          </a:p>
          <a:p>
            <a:pPr marL="457200" lvl="0" indent="-342900" algn="l" rtl="0">
              <a:spcBef>
                <a:spcPts val="0"/>
              </a:spcBef>
              <a:spcAft>
                <a:spcPts val="0"/>
              </a:spcAft>
              <a:buSzPts val="1800"/>
              <a:buChar char="●"/>
            </a:pPr>
            <a:r>
              <a:rPr lang="en"/>
              <a:t>Problem</a:t>
            </a:r>
            <a:endParaRPr/>
          </a:p>
          <a:p>
            <a:pPr marL="914400" lvl="1" indent="-317500" algn="l" rtl="0">
              <a:spcBef>
                <a:spcPts val="0"/>
              </a:spcBef>
              <a:spcAft>
                <a:spcPts val="0"/>
              </a:spcAft>
              <a:buSzPts val="1400"/>
              <a:buChar char="○"/>
            </a:pPr>
            <a:r>
              <a:rPr lang="en"/>
              <a:t>If Bob signs his public key, we need his public key to verify the signature</a:t>
            </a:r>
            <a:endParaRPr/>
          </a:p>
          <a:p>
            <a:pPr marL="914400" lvl="1" indent="-317500" algn="l" rtl="0">
              <a:spcBef>
                <a:spcPts val="0"/>
              </a:spcBef>
              <a:spcAft>
                <a:spcPts val="0"/>
              </a:spcAft>
              <a:buSzPts val="1400"/>
              <a:buChar char="○"/>
            </a:pPr>
            <a:r>
              <a:rPr lang="en"/>
              <a:t>But Bob’s public key is what we were trying to verify in the first place!</a:t>
            </a:r>
            <a:endParaRPr/>
          </a:p>
          <a:p>
            <a:pPr marL="914400" lvl="1" indent="-317500" algn="l" rtl="0">
              <a:spcBef>
                <a:spcPts val="0"/>
              </a:spcBef>
              <a:spcAft>
                <a:spcPts val="0"/>
              </a:spcAft>
              <a:buSzPts val="1400"/>
              <a:buChar char="○"/>
            </a:pPr>
            <a:r>
              <a:rPr lang="en"/>
              <a:t>Circular problem: Alice can never trust any public key she receives</a:t>
            </a:r>
            <a:endParaRPr/>
          </a:p>
          <a:p>
            <a:pPr marL="457200" lvl="0" indent="-342900" algn="l" rtl="0">
              <a:spcBef>
                <a:spcPts val="0"/>
              </a:spcBef>
              <a:spcAft>
                <a:spcPts val="0"/>
              </a:spcAft>
              <a:buSzPts val="1800"/>
              <a:buChar char="●"/>
            </a:pPr>
            <a:r>
              <a:rPr lang="en"/>
              <a:t>You cannot gain trust if you trust nothing. You need a root of trust! </a:t>
            </a:r>
            <a:endParaRPr sz="1400"/>
          </a:p>
          <a:p>
            <a:pPr marL="914400" lvl="1" indent="-317500" algn="l" rtl="0">
              <a:spcBef>
                <a:spcPts val="0"/>
              </a:spcBef>
              <a:spcAft>
                <a:spcPts val="0"/>
              </a:spcAft>
              <a:buSzPts val="1400"/>
              <a:buChar char="○"/>
            </a:pPr>
            <a:r>
              <a:rPr lang="en" b="1"/>
              <a:t>Trust anchor</a:t>
            </a:r>
            <a:r>
              <a:rPr lang="en"/>
              <a:t>: Someone that we implicitly trust</a:t>
            </a:r>
            <a:endParaRPr/>
          </a:p>
          <a:p>
            <a:pPr marL="914400" lvl="1" indent="-317500" algn="l" rtl="0">
              <a:spcBef>
                <a:spcPts val="0"/>
              </a:spcBef>
              <a:spcAft>
                <a:spcPts val="0"/>
              </a:spcAft>
              <a:buSzPts val="1400"/>
              <a:buChar char="○"/>
            </a:pPr>
            <a:r>
              <a:rPr lang="en"/>
              <a:t>From our trust anchor, we can begin to trust others</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26">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2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3"/>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Trust-on-First-Use</a:t>
            </a:r>
            <a:endParaRPr/>
          </a:p>
        </p:txBody>
      </p:sp>
      <p:sp>
        <p:nvSpPr>
          <p:cNvPr id="132" name="Google Shape;132;p23"/>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b="1"/>
              <a:t>Trust-on-first-use</a:t>
            </a:r>
            <a:r>
              <a:rPr lang="en"/>
              <a:t>: The first time you communicate, trust the public key that is used and warn the user if it changes in the future</a:t>
            </a:r>
            <a:endParaRPr/>
          </a:p>
          <a:p>
            <a:pPr marL="914400" lvl="1" indent="-317500" algn="l" rtl="0">
              <a:spcBef>
                <a:spcPts val="0"/>
              </a:spcBef>
              <a:spcAft>
                <a:spcPts val="0"/>
              </a:spcAft>
              <a:buSzPts val="1400"/>
              <a:buChar char="○"/>
            </a:pPr>
            <a:r>
              <a:rPr lang="en"/>
              <a:t>Used in SSH and a couple other protocols</a:t>
            </a:r>
            <a:endParaRPr/>
          </a:p>
          <a:p>
            <a:pPr marL="914400" lvl="1" indent="-317500" algn="l" rtl="0">
              <a:spcBef>
                <a:spcPts val="0"/>
              </a:spcBef>
              <a:spcAft>
                <a:spcPts val="0"/>
              </a:spcAft>
              <a:buSzPts val="1400"/>
              <a:buChar char="○"/>
            </a:pPr>
            <a:r>
              <a:rPr lang="en"/>
              <a:t>Idea: Attacks aren’t frequent, so assume that you aren’t being attacked the first time communicate</a:t>
            </a:r>
            <a:endParaRPr/>
          </a:p>
          <a:p>
            <a:pPr marL="914400" lvl="1" indent="-317500" algn="l" rtl="0">
              <a:spcBef>
                <a:spcPts val="0"/>
              </a:spcBef>
              <a:spcAft>
                <a:spcPts val="0"/>
              </a:spcAft>
              <a:buSzPts val="1400"/>
              <a:buChar char="○"/>
            </a:pPr>
            <a:r>
              <a:rPr lang="en"/>
              <a:t>Also known as “</a:t>
            </a:r>
            <a:r>
              <a:rPr lang="en" b="1"/>
              <a:t>Leap of Faith</a:t>
            </a:r>
            <a:r>
              <a:rPr lang="en"/>
              <a:t>”</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S 161">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55</TotalTime>
  <Words>6008</Words>
  <Application>Microsoft Macintosh PowerPoint</Application>
  <PresentationFormat>On-screen Show (16:9)</PresentationFormat>
  <Paragraphs>523</Paragraphs>
  <Slides>58</Slides>
  <Notes>58</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58</vt:i4>
      </vt:variant>
    </vt:vector>
  </HeadingPairs>
  <TitlesOfParts>
    <vt:vector size="61" baseType="lpstr">
      <vt:lpstr>Arial</vt:lpstr>
      <vt:lpstr>Courier New</vt:lpstr>
      <vt:lpstr>CS 161</vt:lpstr>
      <vt:lpstr>PowerPoint Presentation</vt:lpstr>
      <vt:lpstr>Last Time: Public-Key Encryption and Digital Signatures</vt:lpstr>
      <vt:lpstr>Today</vt:lpstr>
      <vt:lpstr>Certificates</vt:lpstr>
      <vt:lpstr>Review: Public-Key Cryptography</vt:lpstr>
      <vt:lpstr>Problem: Distributing Public Keys</vt:lpstr>
      <vt:lpstr>Problem: Distributing Public Keys</vt:lpstr>
      <vt:lpstr>Problem: Distributing Public Keys</vt:lpstr>
      <vt:lpstr>Trust-on-First-Use</vt:lpstr>
      <vt:lpstr>Certificates</vt:lpstr>
      <vt:lpstr>Attempt #1: The Trusted Directory</vt:lpstr>
      <vt:lpstr>Attempt #1: The Trusted Directory</vt:lpstr>
      <vt:lpstr>Certificate Authorities</vt:lpstr>
      <vt:lpstr>Revocation</vt:lpstr>
      <vt:lpstr>Revocation: Expiration Dates</vt:lpstr>
      <vt:lpstr>Revocation: Announcing Revoked Certificates</vt:lpstr>
      <vt:lpstr>Certificates: Complexity</vt:lpstr>
      <vt:lpstr>Alternative: Web of Trust</vt:lpstr>
      <vt:lpstr>Summary: Certificates</vt:lpstr>
      <vt:lpstr>Password Hashing</vt:lpstr>
      <vt:lpstr>Review: Cryptographic Hashes</vt:lpstr>
      <vt:lpstr>Storing Passwords</vt:lpstr>
      <vt:lpstr>Password Hashing</vt:lpstr>
      <vt:lpstr>Password Hashing: Attacks</vt:lpstr>
      <vt:lpstr>Salted Hashes</vt:lpstr>
      <vt:lpstr>Slow Hashes</vt:lpstr>
      <vt:lpstr>Slow Hashes: PBKDF2</vt:lpstr>
      <vt:lpstr>Offline and Online Attacks</vt:lpstr>
      <vt:lpstr>Summary: Password Hashing</vt:lpstr>
      <vt:lpstr>Traffic Analysis &amp; Side Channels</vt:lpstr>
      <vt:lpstr>Traffic Analysis &amp; Side Channels</vt:lpstr>
      <vt:lpstr>Traffic Analysis &amp; Side Channels in Practice: Spies</vt:lpstr>
      <vt:lpstr>Nothing-Up-My-Sleeve-Numbers</vt:lpstr>
      <vt:lpstr>Nothing-Up-My-Sleeve-Numbers</vt:lpstr>
      <vt:lpstr>PRNG Sabotage: Dual_EC_DRBG</vt:lpstr>
      <vt:lpstr>PRNG Sabotage: Dual_EC_DRBG</vt:lpstr>
      <vt:lpstr>PRNG Sabotage: Dual_EC_DRBG</vt:lpstr>
      <vt:lpstr>PRNG Sabotage: Dual_EC_DRBG</vt:lpstr>
      <vt:lpstr>Diffie-Hellman Sabotage?</vt:lpstr>
      <vt:lpstr>Something Up Their Sleeves… (Maybe)</vt:lpstr>
      <vt:lpstr>Takeaway: Nothing-Up-My-Sleeve-Numbers</vt:lpstr>
      <vt:lpstr>Case Study: iPhone Security</vt:lpstr>
      <vt:lpstr>iPhone Security</vt:lpstr>
      <vt:lpstr>iPhone Security</vt:lpstr>
      <vt:lpstr>iPhone Security</vt:lpstr>
      <vt:lpstr>iPhone Security: Backups</vt:lpstr>
      <vt:lpstr>Case Study: Samsung</vt:lpstr>
      <vt:lpstr>Case Study: Snake Oil Cryptography</vt:lpstr>
      <vt:lpstr>Snake Oil</vt:lpstr>
      <vt:lpstr>Signs of Snake Oil Cryptography</vt:lpstr>
      <vt:lpstr>Signs of Snake Oil Cryptography</vt:lpstr>
      <vt:lpstr>Snake Oil Example: Crown-Sterling</vt:lpstr>
      <vt:lpstr>Snake Oil Example: Crown-Sterling</vt:lpstr>
      <vt:lpstr>Snake Oil Example: Crown-Sterling</vt:lpstr>
      <vt:lpstr>Snake Oil Example: Crown-Sterling</vt:lpstr>
      <vt:lpstr>Snake Oil Example: Crown-Sterling</vt:lpstr>
      <vt:lpstr>Snake Oil Example: Crown-Sterling</vt:lpstr>
      <vt:lpstr>Example: Cryptocurrency Snake Oil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Jian Xiang</cp:lastModifiedBy>
  <cp:revision>4</cp:revision>
  <dcterms:modified xsi:type="dcterms:W3CDTF">2023-09-11T11:55:23Z</dcterms:modified>
</cp:coreProperties>
</file>