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0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79CAB0-A2DA-4CA3-95AE-7AEE93F270F5}">
  <a:tblStyle styleId="{8E79CAB0-A2DA-4CA3-95AE-7AEE93F270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18"/>
    <p:restoredTop sz="94679"/>
  </p:normalViewPr>
  <p:slideViewPr>
    <p:cSldViewPr snapToGrid="0">
      <p:cViewPr varScale="1">
        <p:scale>
          <a:sx n="361" d="100"/>
          <a:sy n="361" d="100"/>
        </p:scale>
        <p:origin x="13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eefccd63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eefccd63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764d45669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764d45669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e764d45669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e764d45669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students if they can think of ways to get around this packet filter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77b161fd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77b161fd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e764d4566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e764d4566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e764d45669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e764d45669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764d45669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764d45669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e764d45669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e764d45669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e764d4566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e764d4566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Like Eskimo Pies: “hard crunchy exterior, soft creamy center”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e764d45669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e764d45669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eefccd63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eefccd63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eefccd63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eefccd63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764d4566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764d4566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eefccd63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eefccd63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764d45669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764d45669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764d4566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764d4566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students if they see issues with implementing these rules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764d4566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e764d4566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764d45669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e764d45669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00E12492-EBB1-11E0-9182-A131A81C585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Firewalls</a:t>
            </a:r>
            <a:endParaRPr/>
          </a:p>
        </p:txBody>
      </p:sp>
      <p:sp>
        <p:nvSpPr>
          <p:cNvPr id="362" name="Google Shape;362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in an FTP Rule</a:t>
            </a:r>
            <a:endParaRPr/>
          </a:p>
        </p:txBody>
      </p:sp>
      <p:sp>
        <p:nvSpPr>
          <p:cNvPr id="468" name="Google Shape;468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69" name="Google Shape;469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this rule: “Allow all inbound FTP connections, except those logging in as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/>
              <a:t>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state does the packet filter have to track?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IP, destination IP, source port, destination port, etc.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Whether this is an FTP connection or not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Status of the FTP connection (what command is executed)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Username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 just the first 5 bytes of the username…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Otherwise, the attacker could send a really long username and DoS the firewall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To keep track of applications, firewalls must be smart about how they store state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75" name="Google Shape;475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Packet Filters</a:t>
            </a:r>
            <a:endParaRPr/>
          </a:p>
        </p:txBody>
      </p:sp>
      <p:sp>
        <p:nvSpPr>
          <p:cNvPr id="476" name="Google Shape;476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simple example: Deny all connections containing the string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Deny packets that contain the sequence of bytes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dirty="0"/>
              <a:t>,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dirty="0"/>
              <a:t>,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dirty="0"/>
              <a:t>, and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all other packets</a:t>
            </a:r>
            <a:endParaRPr dirty="0"/>
          </a:p>
        </p:txBody>
      </p:sp>
      <p:graphicFrame>
        <p:nvGraphicFramePr>
          <p:cNvPr id="477" name="Google Shape;477;p55"/>
          <p:cNvGraphicFramePr/>
          <p:nvPr/>
        </p:nvGraphicFramePr>
        <p:xfrm>
          <a:off x="6380100" y="1432325"/>
          <a:ext cx="1666200" cy="1005750"/>
        </p:xfrm>
        <a:graphic>
          <a:graphicData uri="http://schemas.openxmlformats.org/drawingml/2006/table">
            <a:tbl>
              <a:tblPr>
                <a:noFill/>
                <a:tableStyleId>{8E79CAB0-A2DA-4CA3-95AE-7AEE93F270F5}</a:tableStyleId>
              </a:tblPr>
              <a:tblGrid>
                <a:gridCol w="83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From: A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To: B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Seq = 4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Hello world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8" name="Google Shape;478;p55"/>
          <p:cNvGraphicFramePr/>
          <p:nvPr/>
        </p:nvGraphicFramePr>
        <p:xfrm>
          <a:off x="6380100" y="2671075"/>
          <a:ext cx="1666200" cy="1005750"/>
        </p:xfrm>
        <a:graphic>
          <a:graphicData uri="http://schemas.openxmlformats.org/drawingml/2006/table">
            <a:tbl>
              <a:tblPr>
                <a:noFill/>
                <a:tableStyleId>{8E79CAB0-A2DA-4CA3-95AE-7AEE93F270F5}</a:tableStyleId>
              </a:tblPr>
              <a:tblGrid>
                <a:gridCol w="83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From: C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To: 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Seq = 2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 in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9" name="Google Shape;479;p55"/>
          <p:cNvSpPr txBox="1"/>
          <p:nvPr/>
        </p:nvSpPr>
        <p:spPr>
          <a:xfrm>
            <a:off x="8046300" y="1565750"/>
            <a:ext cx="515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endParaRPr sz="3600">
              <a:solidFill>
                <a:srgbClr val="38761D"/>
              </a:solidFill>
            </a:endParaRPr>
          </a:p>
        </p:txBody>
      </p:sp>
      <p:graphicFrame>
        <p:nvGraphicFramePr>
          <p:cNvPr id="480" name="Google Shape;480;p55"/>
          <p:cNvGraphicFramePr/>
          <p:nvPr/>
        </p:nvGraphicFramePr>
        <p:xfrm>
          <a:off x="6380100" y="3909825"/>
          <a:ext cx="1666200" cy="1005750"/>
        </p:xfrm>
        <a:graphic>
          <a:graphicData uri="http://schemas.openxmlformats.org/drawingml/2006/table">
            <a:tbl>
              <a:tblPr>
                <a:noFill/>
                <a:tableStyleId>{8E79CAB0-A2DA-4CA3-95AE-7AEE93F270F5}</a:tableStyleId>
              </a:tblPr>
              <a:tblGrid>
                <a:gridCol w="83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From: C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To: D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Seq = 8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as root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" name="Google Shape;481;p55"/>
          <p:cNvSpPr txBox="1"/>
          <p:nvPr/>
        </p:nvSpPr>
        <p:spPr>
          <a:xfrm>
            <a:off x="8046300" y="4043238"/>
            <a:ext cx="515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0000"/>
                </a:solidFill>
              </a:rPr>
              <a:t>✗</a:t>
            </a:r>
            <a:endParaRPr sz="3600">
              <a:solidFill>
                <a:srgbClr val="CC0000"/>
              </a:solidFill>
            </a:endParaRPr>
          </a:p>
        </p:txBody>
      </p:sp>
      <p:sp>
        <p:nvSpPr>
          <p:cNvPr id="482" name="Google Shape;482;p55"/>
          <p:cNvSpPr txBox="1"/>
          <p:nvPr/>
        </p:nvSpPr>
        <p:spPr>
          <a:xfrm>
            <a:off x="8046300" y="2804500"/>
            <a:ext cx="515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endParaRPr sz="3600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88" name="Google Shape;488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Packet Filters</a:t>
            </a:r>
            <a:endParaRPr/>
          </a:p>
        </p:txBody>
      </p:sp>
      <p:sp>
        <p:nvSpPr>
          <p:cNvPr id="489" name="Google Shape;489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TCP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Messages are split into packets before being sent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Packets can arrive out of order: The application will use sequence numbers to reorder packets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Attack: Split the word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 dirty="0"/>
              <a:t> across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single packet contains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 dirty="0"/>
              <a:t>, so the firewall won’t stop any of these packets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Attack: Send the split packets out of order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Now the firewall has to reconstruct TCP connections to detect the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 dirty="0"/>
              <a:t> message</a:t>
            </a:r>
            <a:endParaRPr dirty="0"/>
          </a:p>
        </p:txBody>
      </p:sp>
      <p:sp>
        <p:nvSpPr>
          <p:cNvPr id="490" name="Google Shape;490;p56"/>
          <p:cNvSpPr txBox="1"/>
          <p:nvPr/>
        </p:nvSpPr>
        <p:spPr>
          <a:xfrm>
            <a:off x="5632450" y="2013171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p56"/>
          <p:cNvSpPr txBox="1"/>
          <p:nvPr/>
        </p:nvSpPr>
        <p:spPr>
          <a:xfrm>
            <a:off x="5632450" y="2386568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56"/>
          <p:cNvSpPr txBox="1"/>
          <p:nvPr/>
        </p:nvSpPr>
        <p:spPr>
          <a:xfrm>
            <a:off x="5632450" y="2763961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56"/>
          <p:cNvSpPr txBox="1"/>
          <p:nvPr/>
        </p:nvSpPr>
        <p:spPr>
          <a:xfrm>
            <a:off x="5632450" y="3133200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4" name="Google Shape;494;p56"/>
          <p:cNvCxnSpPr>
            <a:stCxn id="490" idx="3"/>
            <a:endCxn id="495" idx="1"/>
          </p:cNvCxnSpPr>
          <p:nvPr/>
        </p:nvCxnSpPr>
        <p:spPr>
          <a:xfrm>
            <a:off x="5903050" y="2136321"/>
            <a:ext cx="27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" name="Google Shape;496;p56"/>
          <p:cNvCxnSpPr>
            <a:stCxn id="491" idx="3"/>
            <a:endCxn id="497" idx="1"/>
          </p:cNvCxnSpPr>
          <p:nvPr/>
        </p:nvCxnSpPr>
        <p:spPr>
          <a:xfrm>
            <a:off x="5903050" y="2509718"/>
            <a:ext cx="27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Google Shape;498;p56"/>
          <p:cNvCxnSpPr>
            <a:stCxn id="492" idx="3"/>
            <a:endCxn id="499" idx="1"/>
          </p:cNvCxnSpPr>
          <p:nvPr/>
        </p:nvCxnSpPr>
        <p:spPr>
          <a:xfrm>
            <a:off x="5903050" y="2887111"/>
            <a:ext cx="27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" name="Google Shape;500;p56"/>
          <p:cNvCxnSpPr>
            <a:stCxn id="493" idx="3"/>
            <a:endCxn id="501" idx="1"/>
          </p:cNvCxnSpPr>
          <p:nvPr/>
        </p:nvCxnSpPr>
        <p:spPr>
          <a:xfrm>
            <a:off x="5903050" y="3256350"/>
            <a:ext cx="27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2" name="Google Shape;502;p56"/>
          <p:cNvSpPr/>
          <p:nvPr/>
        </p:nvSpPr>
        <p:spPr>
          <a:xfrm rot="-5400000">
            <a:off x="5942600" y="2861650"/>
            <a:ext cx="2857500" cy="323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495" name="Google Shape;495;p56"/>
          <p:cNvSpPr txBox="1"/>
          <p:nvPr/>
        </p:nvSpPr>
        <p:spPr>
          <a:xfrm>
            <a:off x="8614750" y="2013159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56"/>
          <p:cNvSpPr txBox="1"/>
          <p:nvPr/>
        </p:nvSpPr>
        <p:spPr>
          <a:xfrm>
            <a:off x="8614750" y="2386555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56"/>
          <p:cNvSpPr txBox="1"/>
          <p:nvPr/>
        </p:nvSpPr>
        <p:spPr>
          <a:xfrm>
            <a:off x="8614750" y="2763948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56"/>
          <p:cNvSpPr txBox="1"/>
          <p:nvPr/>
        </p:nvSpPr>
        <p:spPr>
          <a:xfrm>
            <a:off x="8614750" y="3133188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56"/>
          <p:cNvSpPr txBox="1"/>
          <p:nvPr/>
        </p:nvSpPr>
        <p:spPr>
          <a:xfrm>
            <a:off x="5987475" y="1890025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6</a:t>
            </a:r>
            <a:endParaRPr sz="1000"/>
          </a:p>
        </p:txBody>
      </p:sp>
      <p:sp>
        <p:nvSpPr>
          <p:cNvPr id="504" name="Google Shape;504;p56"/>
          <p:cNvSpPr txBox="1"/>
          <p:nvPr/>
        </p:nvSpPr>
        <p:spPr>
          <a:xfrm>
            <a:off x="5987475" y="2263450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4</a:t>
            </a:r>
            <a:endParaRPr sz="1000"/>
          </a:p>
        </p:txBody>
      </p:sp>
      <p:sp>
        <p:nvSpPr>
          <p:cNvPr id="505" name="Google Shape;505;p56"/>
          <p:cNvSpPr txBox="1"/>
          <p:nvPr/>
        </p:nvSpPr>
        <p:spPr>
          <a:xfrm>
            <a:off x="5987475" y="2636875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5</a:t>
            </a:r>
            <a:endParaRPr sz="1000"/>
          </a:p>
        </p:txBody>
      </p:sp>
      <p:sp>
        <p:nvSpPr>
          <p:cNvPr id="506" name="Google Shape;506;p56"/>
          <p:cNvSpPr txBox="1"/>
          <p:nvPr/>
        </p:nvSpPr>
        <p:spPr>
          <a:xfrm>
            <a:off x="5987475" y="3010300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7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12" name="Google Shape;512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Packet Filters</a:t>
            </a:r>
            <a:endParaRPr/>
          </a:p>
        </p:txBody>
      </p:sp>
      <p:sp>
        <p:nvSpPr>
          <p:cNvPr id="513" name="Google Shape;513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packets have a time-to-live (TTL)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number of hops a packet may take before the packet is dropped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attacker can easily find how many hops away a given server 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Technique: Send ping packets with increasing TTLs until the server responds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destination takes more hops than the firewall, the attacker can exploit this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multiple packets with the same sequence number, setting the TTLs on the dummy packets so that they are dropped before the reach the destination</a:t>
            </a:r>
            <a:endParaRPr/>
          </a:p>
        </p:txBody>
      </p:sp>
      <p:sp>
        <p:nvSpPr>
          <p:cNvPr id="514" name="Google Shape;514;p57"/>
          <p:cNvSpPr txBox="1"/>
          <p:nvPr/>
        </p:nvSpPr>
        <p:spPr>
          <a:xfrm>
            <a:off x="5632450" y="1639775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Google Shape;515;p57"/>
          <p:cNvSpPr txBox="1"/>
          <p:nvPr/>
        </p:nvSpPr>
        <p:spPr>
          <a:xfrm>
            <a:off x="5632450" y="2013171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57"/>
          <p:cNvSpPr txBox="1"/>
          <p:nvPr/>
        </p:nvSpPr>
        <p:spPr>
          <a:xfrm>
            <a:off x="5632450" y="2386568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Google Shape;517;p57"/>
          <p:cNvSpPr txBox="1"/>
          <p:nvPr/>
        </p:nvSpPr>
        <p:spPr>
          <a:xfrm>
            <a:off x="5632450" y="2759964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57"/>
          <p:cNvSpPr txBox="1"/>
          <p:nvPr/>
        </p:nvSpPr>
        <p:spPr>
          <a:xfrm>
            <a:off x="5632450" y="3133361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57"/>
          <p:cNvSpPr txBox="1"/>
          <p:nvPr/>
        </p:nvSpPr>
        <p:spPr>
          <a:xfrm>
            <a:off x="5632450" y="3506757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57"/>
          <p:cNvSpPr txBox="1"/>
          <p:nvPr/>
        </p:nvSpPr>
        <p:spPr>
          <a:xfrm>
            <a:off x="5632450" y="3880154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57"/>
          <p:cNvSpPr txBox="1"/>
          <p:nvPr/>
        </p:nvSpPr>
        <p:spPr>
          <a:xfrm>
            <a:off x="5632450" y="4253550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2" name="Google Shape;522;p57"/>
          <p:cNvCxnSpPr>
            <a:stCxn id="515" idx="3"/>
            <a:endCxn id="523" idx="1"/>
          </p:cNvCxnSpPr>
          <p:nvPr/>
        </p:nvCxnSpPr>
        <p:spPr>
          <a:xfrm>
            <a:off x="5903050" y="2136321"/>
            <a:ext cx="27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" name="Google Shape;524;p57"/>
          <p:cNvCxnSpPr>
            <a:stCxn id="516" idx="3"/>
            <a:endCxn id="525" idx="1"/>
          </p:cNvCxnSpPr>
          <p:nvPr/>
        </p:nvCxnSpPr>
        <p:spPr>
          <a:xfrm>
            <a:off x="5903050" y="2509718"/>
            <a:ext cx="27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Google Shape;526;p57"/>
          <p:cNvCxnSpPr>
            <a:stCxn id="518" idx="3"/>
            <a:endCxn id="527" idx="1"/>
          </p:cNvCxnSpPr>
          <p:nvPr/>
        </p:nvCxnSpPr>
        <p:spPr>
          <a:xfrm>
            <a:off x="5903050" y="3256511"/>
            <a:ext cx="27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" name="Google Shape;528;p57"/>
          <p:cNvCxnSpPr>
            <a:stCxn id="521" idx="3"/>
            <a:endCxn id="529" idx="1"/>
          </p:cNvCxnSpPr>
          <p:nvPr/>
        </p:nvCxnSpPr>
        <p:spPr>
          <a:xfrm>
            <a:off x="5903050" y="4376700"/>
            <a:ext cx="27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" name="Google Shape;530;p57"/>
          <p:cNvCxnSpPr/>
          <p:nvPr/>
        </p:nvCxnSpPr>
        <p:spPr>
          <a:xfrm>
            <a:off x="5903050" y="1762925"/>
            <a:ext cx="21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31" name="Google Shape;531;p57"/>
          <p:cNvCxnSpPr/>
          <p:nvPr/>
        </p:nvCxnSpPr>
        <p:spPr>
          <a:xfrm>
            <a:off x="5903050" y="2883125"/>
            <a:ext cx="21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32" name="Google Shape;532;p57"/>
          <p:cNvCxnSpPr/>
          <p:nvPr/>
        </p:nvCxnSpPr>
        <p:spPr>
          <a:xfrm>
            <a:off x="5903050" y="3629900"/>
            <a:ext cx="21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33" name="Google Shape;533;p57"/>
          <p:cNvCxnSpPr/>
          <p:nvPr/>
        </p:nvCxnSpPr>
        <p:spPr>
          <a:xfrm>
            <a:off x="5903050" y="4003300"/>
            <a:ext cx="21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534" name="Google Shape;534;p57"/>
          <p:cNvSpPr/>
          <p:nvPr/>
        </p:nvSpPr>
        <p:spPr>
          <a:xfrm rot="-5400000">
            <a:off x="5942600" y="2861650"/>
            <a:ext cx="2857500" cy="323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523" name="Google Shape;523;p57"/>
          <p:cNvSpPr txBox="1"/>
          <p:nvPr/>
        </p:nvSpPr>
        <p:spPr>
          <a:xfrm>
            <a:off x="8614750" y="2013159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57"/>
          <p:cNvSpPr txBox="1"/>
          <p:nvPr/>
        </p:nvSpPr>
        <p:spPr>
          <a:xfrm>
            <a:off x="8614750" y="2386555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57"/>
          <p:cNvSpPr txBox="1"/>
          <p:nvPr/>
        </p:nvSpPr>
        <p:spPr>
          <a:xfrm>
            <a:off x="8614750" y="3133348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57"/>
          <p:cNvSpPr txBox="1"/>
          <p:nvPr/>
        </p:nvSpPr>
        <p:spPr>
          <a:xfrm>
            <a:off x="8614750" y="4253538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57"/>
          <p:cNvSpPr txBox="1"/>
          <p:nvPr/>
        </p:nvSpPr>
        <p:spPr>
          <a:xfrm>
            <a:off x="5987475" y="1516625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4, TTL = 16</a:t>
            </a:r>
            <a:endParaRPr sz="1000"/>
          </a:p>
        </p:txBody>
      </p:sp>
      <p:sp>
        <p:nvSpPr>
          <p:cNvPr id="536" name="Google Shape;536;p57"/>
          <p:cNvSpPr txBox="1"/>
          <p:nvPr/>
        </p:nvSpPr>
        <p:spPr>
          <a:xfrm>
            <a:off x="5987475" y="1890025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4, TTL = 22</a:t>
            </a:r>
            <a:endParaRPr sz="1000"/>
          </a:p>
        </p:txBody>
      </p:sp>
      <p:sp>
        <p:nvSpPr>
          <p:cNvPr id="537" name="Google Shape;537;p57"/>
          <p:cNvSpPr txBox="1"/>
          <p:nvPr/>
        </p:nvSpPr>
        <p:spPr>
          <a:xfrm>
            <a:off x="5987475" y="2263450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5, TTL = 22</a:t>
            </a:r>
            <a:endParaRPr sz="1000"/>
          </a:p>
        </p:txBody>
      </p:sp>
      <p:sp>
        <p:nvSpPr>
          <p:cNvPr id="538" name="Google Shape;538;p57"/>
          <p:cNvSpPr txBox="1"/>
          <p:nvPr/>
        </p:nvSpPr>
        <p:spPr>
          <a:xfrm>
            <a:off x="5987475" y="2636875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5, TTL = 16</a:t>
            </a:r>
            <a:endParaRPr sz="1000"/>
          </a:p>
        </p:txBody>
      </p:sp>
      <p:sp>
        <p:nvSpPr>
          <p:cNvPr id="539" name="Google Shape;539;p57"/>
          <p:cNvSpPr txBox="1"/>
          <p:nvPr/>
        </p:nvSpPr>
        <p:spPr>
          <a:xfrm>
            <a:off x="5987475" y="3006275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6, TTL = 22</a:t>
            </a:r>
            <a:endParaRPr sz="1000"/>
          </a:p>
        </p:txBody>
      </p:sp>
      <p:sp>
        <p:nvSpPr>
          <p:cNvPr id="540" name="Google Shape;540;p57"/>
          <p:cNvSpPr txBox="1"/>
          <p:nvPr/>
        </p:nvSpPr>
        <p:spPr>
          <a:xfrm>
            <a:off x="5987475" y="3375675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6, TTL = 16</a:t>
            </a:r>
            <a:endParaRPr sz="1000"/>
          </a:p>
        </p:txBody>
      </p:sp>
      <p:sp>
        <p:nvSpPr>
          <p:cNvPr id="541" name="Google Shape;541;p57"/>
          <p:cNvSpPr txBox="1"/>
          <p:nvPr/>
        </p:nvSpPr>
        <p:spPr>
          <a:xfrm>
            <a:off x="5987475" y="3757125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7, TTL = 16</a:t>
            </a:r>
            <a:endParaRPr sz="1000"/>
          </a:p>
        </p:txBody>
      </p:sp>
      <p:sp>
        <p:nvSpPr>
          <p:cNvPr id="542" name="Google Shape;542;p57"/>
          <p:cNvSpPr txBox="1"/>
          <p:nvPr/>
        </p:nvSpPr>
        <p:spPr>
          <a:xfrm>
            <a:off x="5987475" y="4130650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7, TTL = 22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48" name="Google Shape;548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Packet Filters</a:t>
            </a:r>
            <a:endParaRPr/>
          </a:p>
        </p:txBody>
      </p:sp>
      <p:sp>
        <p:nvSpPr>
          <p:cNvPr id="549" name="Google Shape;549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for the stateful packet filter to defend against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TTLs for different packets naturally vary, since packets may take different routes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Storing all possible combinations takes exponential space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predict which packets will reach the destination and which won’t</a:t>
            </a:r>
            <a:endParaRPr/>
          </a:p>
        </p:txBody>
      </p:sp>
      <p:sp>
        <p:nvSpPr>
          <p:cNvPr id="550" name="Google Shape;550;p58"/>
          <p:cNvSpPr txBox="1"/>
          <p:nvPr/>
        </p:nvSpPr>
        <p:spPr>
          <a:xfrm>
            <a:off x="5632450" y="1639775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p58"/>
          <p:cNvSpPr txBox="1"/>
          <p:nvPr/>
        </p:nvSpPr>
        <p:spPr>
          <a:xfrm>
            <a:off x="5632450" y="2013171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58"/>
          <p:cNvSpPr txBox="1"/>
          <p:nvPr/>
        </p:nvSpPr>
        <p:spPr>
          <a:xfrm>
            <a:off x="5632450" y="2386568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58"/>
          <p:cNvSpPr txBox="1"/>
          <p:nvPr/>
        </p:nvSpPr>
        <p:spPr>
          <a:xfrm>
            <a:off x="5632450" y="2759964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58"/>
          <p:cNvSpPr txBox="1"/>
          <p:nvPr/>
        </p:nvSpPr>
        <p:spPr>
          <a:xfrm>
            <a:off x="5632450" y="3133361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p58"/>
          <p:cNvSpPr txBox="1"/>
          <p:nvPr/>
        </p:nvSpPr>
        <p:spPr>
          <a:xfrm>
            <a:off x="5632450" y="3506757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58"/>
          <p:cNvSpPr txBox="1"/>
          <p:nvPr/>
        </p:nvSpPr>
        <p:spPr>
          <a:xfrm>
            <a:off x="5632450" y="3880154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7" name="Google Shape;557;p58"/>
          <p:cNvSpPr txBox="1"/>
          <p:nvPr/>
        </p:nvSpPr>
        <p:spPr>
          <a:xfrm>
            <a:off x="5632450" y="4253550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8" name="Google Shape;558;p58"/>
          <p:cNvCxnSpPr>
            <a:stCxn id="551" idx="3"/>
            <a:endCxn id="559" idx="1"/>
          </p:cNvCxnSpPr>
          <p:nvPr/>
        </p:nvCxnSpPr>
        <p:spPr>
          <a:xfrm>
            <a:off x="5903050" y="2136321"/>
            <a:ext cx="27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" name="Google Shape;560;p58"/>
          <p:cNvCxnSpPr>
            <a:stCxn id="552" idx="3"/>
            <a:endCxn id="561" idx="1"/>
          </p:cNvCxnSpPr>
          <p:nvPr/>
        </p:nvCxnSpPr>
        <p:spPr>
          <a:xfrm>
            <a:off x="5903050" y="2509718"/>
            <a:ext cx="27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2" name="Google Shape;562;p58"/>
          <p:cNvCxnSpPr>
            <a:stCxn id="554" idx="3"/>
            <a:endCxn id="563" idx="1"/>
          </p:cNvCxnSpPr>
          <p:nvPr/>
        </p:nvCxnSpPr>
        <p:spPr>
          <a:xfrm>
            <a:off x="5903050" y="3256511"/>
            <a:ext cx="27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58"/>
          <p:cNvCxnSpPr>
            <a:stCxn id="557" idx="3"/>
            <a:endCxn id="565" idx="1"/>
          </p:cNvCxnSpPr>
          <p:nvPr/>
        </p:nvCxnSpPr>
        <p:spPr>
          <a:xfrm>
            <a:off x="5903050" y="4376700"/>
            <a:ext cx="27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58"/>
          <p:cNvCxnSpPr/>
          <p:nvPr/>
        </p:nvCxnSpPr>
        <p:spPr>
          <a:xfrm>
            <a:off x="5903050" y="1762925"/>
            <a:ext cx="21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67" name="Google Shape;567;p58"/>
          <p:cNvCxnSpPr/>
          <p:nvPr/>
        </p:nvCxnSpPr>
        <p:spPr>
          <a:xfrm>
            <a:off x="5903050" y="2883125"/>
            <a:ext cx="21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68" name="Google Shape;568;p58"/>
          <p:cNvCxnSpPr/>
          <p:nvPr/>
        </p:nvCxnSpPr>
        <p:spPr>
          <a:xfrm>
            <a:off x="5903050" y="3629900"/>
            <a:ext cx="21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69" name="Google Shape;569;p58"/>
          <p:cNvCxnSpPr/>
          <p:nvPr/>
        </p:nvCxnSpPr>
        <p:spPr>
          <a:xfrm>
            <a:off x="5903050" y="4003300"/>
            <a:ext cx="21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570" name="Google Shape;570;p58"/>
          <p:cNvSpPr/>
          <p:nvPr/>
        </p:nvSpPr>
        <p:spPr>
          <a:xfrm rot="-5400000">
            <a:off x="5942600" y="2861650"/>
            <a:ext cx="2857500" cy="323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559" name="Google Shape;559;p58"/>
          <p:cNvSpPr txBox="1"/>
          <p:nvPr/>
        </p:nvSpPr>
        <p:spPr>
          <a:xfrm>
            <a:off x="8614750" y="2013159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58"/>
          <p:cNvSpPr txBox="1"/>
          <p:nvPr/>
        </p:nvSpPr>
        <p:spPr>
          <a:xfrm>
            <a:off x="8614750" y="2386555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58"/>
          <p:cNvSpPr txBox="1"/>
          <p:nvPr/>
        </p:nvSpPr>
        <p:spPr>
          <a:xfrm>
            <a:off x="8614750" y="3133348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58"/>
          <p:cNvSpPr txBox="1"/>
          <p:nvPr/>
        </p:nvSpPr>
        <p:spPr>
          <a:xfrm>
            <a:off x="8614750" y="4253538"/>
            <a:ext cx="270600" cy="24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Google Shape;571;p58"/>
          <p:cNvSpPr txBox="1"/>
          <p:nvPr/>
        </p:nvSpPr>
        <p:spPr>
          <a:xfrm>
            <a:off x="5987475" y="1516625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4, TTL = 16</a:t>
            </a:r>
            <a:endParaRPr sz="1000"/>
          </a:p>
        </p:txBody>
      </p:sp>
      <p:sp>
        <p:nvSpPr>
          <p:cNvPr id="572" name="Google Shape;572;p58"/>
          <p:cNvSpPr txBox="1"/>
          <p:nvPr/>
        </p:nvSpPr>
        <p:spPr>
          <a:xfrm>
            <a:off x="5987475" y="1890025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4, TTL = 22</a:t>
            </a:r>
            <a:endParaRPr sz="1000"/>
          </a:p>
        </p:txBody>
      </p:sp>
      <p:sp>
        <p:nvSpPr>
          <p:cNvPr id="573" name="Google Shape;573;p58"/>
          <p:cNvSpPr txBox="1"/>
          <p:nvPr/>
        </p:nvSpPr>
        <p:spPr>
          <a:xfrm>
            <a:off x="5987475" y="2263450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5, TTL = 22</a:t>
            </a:r>
            <a:endParaRPr sz="1000"/>
          </a:p>
        </p:txBody>
      </p:sp>
      <p:sp>
        <p:nvSpPr>
          <p:cNvPr id="574" name="Google Shape;574;p58"/>
          <p:cNvSpPr txBox="1"/>
          <p:nvPr/>
        </p:nvSpPr>
        <p:spPr>
          <a:xfrm>
            <a:off x="5987475" y="2636875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5, TTL = 16</a:t>
            </a:r>
            <a:endParaRPr sz="1000"/>
          </a:p>
        </p:txBody>
      </p:sp>
      <p:sp>
        <p:nvSpPr>
          <p:cNvPr id="575" name="Google Shape;575;p58"/>
          <p:cNvSpPr txBox="1"/>
          <p:nvPr/>
        </p:nvSpPr>
        <p:spPr>
          <a:xfrm>
            <a:off x="5987475" y="3006275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6, TTL = 22</a:t>
            </a:r>
            <a:endParaRPr sz="1000"/>
          </a:p>
        </p:txBody>
      </p:sp>
      <p:sp>
        <p:nvSpPr>
          <p:cNvPr id="576" name="Google Shape;576;p58"/>
          <p:cNvSpPr txBox="1"/>
          <p:nvPr/>
        </p:nvSpPr>
        <p:spPr>
          <a:xfrm>
            <a:off x="5987475" y="3375675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6, TTL = 16</a:t>
            </a:r>
            <a:endParaRPr sz="1000"/>
          </a:p>
        </p:txBody>
      </p:sp>
      <p:sp>
        <p:nvSpPr>
          <p:cNvPr id="577" name="Google Shape;577;p58"/>
          <p:cNvSpPr txBox="1"/>
          <p:nvPr/>
        </p:nvSpPr>
        <p:spPr>
          <a:xfrm>
            <a:off x="5987475" y="3757125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7, TTL = 16</a:t>
            </a:r>
            <a:endParaRPr sz="1000"/>
          </a:p>
        </p:txBody>
      </p:sp>
      <p:sp>
        <p:nvSpPr>
          <p:cNvPr id="578" name="Google Shape;578;p58"/>
          <p:cNvSpPr txBox="1"/>
          <p:nvPr/>
        </p:nvSpPr>
        <p:spPr>
          <a:xfrm>
            <a:off x="5987475" y="4130650"/>
            <a:ext cx="122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Seq = 7, TTL = 22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84" name="Google Shape;584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Types of Firewalls</a:t>
            </a:r>
            <a:endParaRPr/>
          </a:p>
        </p:txBody>
      </p:sp>
      <p:sp>
        <p:nvSpPr>
          <p:cNvPr id="585" name="Google Shape;585;p5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2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Proxy firewall</a:t>
            </a:r>
            <a:r>
              <a:rPr lang="en"/>
              <a:t>: Instead of forwarding packets, form two TCP connections: One with the source, and one with the destination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firewall is really just a MITM, so it can easily spoof the addresses of the end hosts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Avoids problems with packets, since the firewall has direct access to the TCP byte streams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Application proxy firewall</a:t>
            </a:r>
            <a:r>
              <a:rPr lang="en"/>
              <a:t>: Certain protocols allow for proxying at the application layer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HTTP proxies will make an HTTP request on behalf of the user then return the HTTP response to the client</a:t>
            </a:r>
            <a:endParaRPr/>
          </a:p>
        </p:txBody>
      </p:sp>
      <p:sp>
        <p:nvSpPr>
          <p:cNvPr id="586" name="Google Shape;586;p59"/>
          <p:cNvSpPr/>
          <p:nvPr/>
        </p:nvSpPr>
        <p:spPr>
          <a:xfrm>
            <a:off x="3798550" y="4214400"/>
            <a:ext cx="1128900" cy="45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587" name="Google Shape;587;p59"/>
          <p:cNvSpPr/>
          <p:nvPr/>
        </p:nvSpPr>
        <p:spPr>
          <a:xfrm>
            <a:off x="923425" y="4214400"/>
            <a:ext cx="1493400" cy="45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(outside)</a:t>
            </a:r>
            <a:endParaRPr/>
          </a:p>
        </p:txBody>
      </p:sp>
      <p:sp>
        <p:nvSpPr>
          <p:cNvPr id="588" name="Google Shape;588;p59"/>
          <p:cNvSpPr/>
          <p:nvPr/>
        </p:nvSpPr>
        <p:spPr>
          <a:xfrm>
            <a:off x="6309175" y="4214400"/>
            <a:ext cx="1493400" cy="45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(inside)</a:t>
            </a:r>
            <a:endParaRPr/>
          </a:p>
        </p:txBody>
      </p:sp>
      <p:cxnSp>
        <p:nvCxnSpPr>
          <p:cNvPr id="589" name="Google Shape;589;p59"/>
          <p:cNvCxnSpPr>
            <a:stCxn id="587" idx="3"/>
            <a:endCxn id="586" idx="1"/>
          </p:cNvCxnSpPr>
          <p:nvPr/>
        </p:nvCxnSpPr>
        <p:spPr>
          <a:xfrm>
            <a:off x="2416825" y="4443750"/>
            <a:ext cx="138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0" name="Google Shape;590;p59"/>
          <p:cNvCxnSpPr>
            <a:stCxn id="586" idx="3"/>
            <a:endCxn id="588" idx="1"/>
          </p:cNvCxnSpPr>
          <p:nvPr/>
        </p:nvCxnSpPr>
        <p:spPr>
          <a:xfrm>
            <a:off x="4927450" y="4443750"/>
            <a:ext cx="138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91" name="Google Shape;591;p59"/>
          <p:cNvSpPr txBox="1"/>
          <p:nvPr/>
        </p:nvSpPr>
        <p:spPr>
          <a:xfrm>
            <a:off x="2416825" y="4136350"/>
            <a:ext cx="13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592" name="Google Shape;592;p59"/>
          <p:cNvSpPr txBox="1"/>
          <p:nvPr/>
        </p:nvSpPr>
        <p:spPr>
          <a:xfrm>
            <a:off x="4927450" y="4136350"/>
            <a:ext cx="13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 to Allowing Firewall Traffic</a:t>
            </a:r>
            <a:endParaRPr/>
          </a:p>
        </p:txBody>
      </p:sp>
      <p:sp>
        <p:nvSpPr>
          <p:cNvPr id="598" name="Google Shape;598;p6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Virtual private network</a:t>
            </a:r>
            <a:r>
              <a:rPr lang="en" dirty="0"/>
              <a:t> (</a:t>
            </a:r>
            <a:r>
              <a:rPr lang="en" b="1" dirty="0"/>
              <a:t>VPN</a:t>
            </a:r>
            <a:r>
              <a:rPr lang="en" dirty="0"/>
              <a:t>): A set of protocols that allows direct access to an internal network via an external connection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Creates an encrypted tunnel to allow internal network traffic to be sent securely over the Internet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Intuition: The encrypted tunnel is an emulated Ethernet cable that allows you to connect “inside” the network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firewall allows VPN traffic, which allows arbitrary traffic to be tunneled inside</a:t>
            </a:r>
            <a:endParaRPr dirty="0"/>
          </a:p>
        </p:txBody>
      </p:sp>
      <p:sp>
        <p:nvSpPr>
          <p:cNvPr id="599" name="Google Shape;599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 Pros and Cons</a:t>
            </a:r>
            <a:endParaRPr/>
          </a:p>
        </p:txBody>
      </p:sp>
      <p:sp>
        <p:nvSpPr>
          <p:cNvPr id="605" name="Google Shape;605;p6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Centralized management of security policies (single point of control)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Transparent operation to end users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Mitigates security vulnerabilities on end hosts (e.g. block anything that looks like shellcode)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Reduced network connectivity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Some applications don’t work well inside a firewall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Vulnerability to “insiders”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Employees could be bribed or threatened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Devices are often brought from into the network outside (e.g. cell phones, laptops)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Once one device is compromised, attackers can quickly spread through the network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Could be mitigated by layering firewalls for more sensitive devices</a:t>
            </a:r>
            <a:endParaRPr dirty="0"/>
          </a:p>
        </p:txBody>
      </p:sp>
      <p:sp>
        <p:nvSpPr>
          <p:cNvPr id="606" name="Google Shape;606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Firewalls</a:t>
            </a:r>
            <a:endParaRPr/>
          </a:p>
        </p:txBody>
      </p:sp>
      <p:sp>
        <p:nvSpPr>
          <p:cNvPr id="626" name="Google Shape;626;p6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Firewalls</a:t>
            </a:r>
            <a:r>
              <a:rPr lang="en"/>
              <a:t>: Defend many devices by defending the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 policies</a:t>
            </a:r>
            <a:r>
              <a:rPr lang="en"/>
              <a:t> dictate how traffic on the network is handled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Packet filters</a:t>
            </a:r>
            <a:r>
              <a:rPr lang="en"/>
              <a:t>: Choose to either forward or drop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Stateless packet filters</a:t>
            </a:r>
            <a:r>
              <a:rPr lang="en"/>
              <a:t>: Choose depending on the packet only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Stateful packet filters</a:t>
            </a:r>
            <a:r>
              <a:rPr lang="en"/>
              <a:t>: Choose depending on the packet and the history of the connection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Attackers can subvert packet filters by splitting key payloads or exploiting the TTL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Proxy firewalls</a:t>
            </a:r>
            <a:r>
              <a:rPr lang="en"/>
              <a:t>: Create a connection with both sides instead of forwarding packets</a:t>
            </a:r>
            <a:endParaRPr/>
          </a:p>
        </p:txBody>
      </p:sp>
      <p:sp>
        <p:nvSpPr>
          <p:cNvPr id="627" name="Google Shape;627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Scalable Defenses</a:t>
            </a:r>
            <a:endParaRPr/>
          </a:p>
        </p:txBody>
      </p:sp>
      <p:sp>
        <p:nvSpPr>
          <p:cNvPr id="368" name="Google Shape;368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8227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do you protect a set of systems against external attack?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A company network with many servers and employee computers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Observation: More network services = more risk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Each network connection creates more opportunities for attacks (greater attack surface)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Turning off all network services is often infeasible (print services, SSH services, etc.)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Observation: More networked machines = more risk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if you have to secure hundreds of systems?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if the systems have different hardware, operating systems, and users?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if there are some systems in the network that you aren’t aware of?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Instead of securing individual machines, we want to secure the entire network!</a:t>
            </a:r>
            <a:endParaRPr dirty="0"/>
          </a:p>
        </p:txBody>
      </p:sp>
      <p:sp>
        <p:nvSpPr>
          <p:cNvPr id="369" name="Google Shape;36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Firewalls and Security Policies</a:t>
            </a:r>
            <a:endParaRPr/>
          </a:p>
        </p:txBody>
      </p:sp>
      <p:sp>
        <p:nvSpPr>
          <p:cNvPr id="375" name="Google Shape;375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Add a single point of access in and out of the network, with a monitor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“Ensure complete mediation”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Any traffic that could affect vulnerable systems must pass through the firewall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Network access is controlled by a </a:t>
            </a:r>
            <a:r>
              <a:rPr lang="en" b="1" dirty="0"/>
              <a:t>policy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Defines what traffic is allowed to exit the network (</a:t>
            </a:r>
            <a:r>
              <a:rPr lang="en" b="1" dirty="0"/>
              <a:t>outbound policy</a:t>
            </a:r>
            <a:r>
              <a:rPr lang="en" dirty="0"/>
              <a:t>)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Defines what traffic is allowed to enter the network (</a:t>
            </a:r>
            <a:r>
              <a:rPr lang="en" b="1" dirty="0"/>
              <a:t>inbound policy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Policy model based on our threat model: We usually assume users “inside” the network are trusted, and those outside are not</a:t>
            </a:r>
            <a:endParaRPr dirty="0"/>
          </a:p>
        </p:txBody>
      </p:sp>
      <p:sp>
        <p:nvSpPr>
          <p:cNvPr id="376" name="Google Shape;37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77" name="Google Shape;377;p47"/>
          <p:cNvSpPr/>
          <p:nvPr/>
        </p:nvSpPr>
        <p:spPr>
          <a:xfrm>
            <a:off x="1545188" y="3714550"/>
            <a:ext cx="1248264" cy="884736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378" name="Google Shape;378;p47"/>
          <p:cNvSpPr/>
          <p:nvPr/>
        </p:nvSpPr>
        <p:spPr>
          <a:xfrm>
            <a:off x="6129054" y="4554484"/>
            <a:ext cx="372000" cy="37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7"/>
          <p:cNvSpPr/>
          <p:nvPr/>
        </p:nvSpPr>
        <p:spPr>
          <a:xfrm>
            <a:off x="6032104" y="3970929"/>
            <a:ext cx="372000" cy="37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7"/>
          <p:cNvSpPr/>
          <p:nvPr/>
        </p:nvSpPr>
        <p:spPr>
          <a:xfrm>
            <a:off x="6068454" y="3387375"/>
            <a:ext cx="372000" cy="37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7"/>
          <p:cNvSpPr/>
          <p:nvPr/>
        </p:nvSpPr>
        <p:spPr>
          <a:xfrm>
            <a:off x="3863025" y="3960113"/>
            <a:ext cx="915000" cy="39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cxnSp>
        <p:nvCxnSpPr>
          <p:cNvPr id="382" name="Google Shape;382;p47"/>
          <p:cNvCxnSpPr>
            <a:stCxn id="377" idx="0"/>
            <a:endCxn id="381" idx="1"/>
          </p:cNvCxnSpPr>
          <p:nvPr/>
        </p:nvCxnSpPr>
        <p:spPr>
          <a:xfrm>
            <a:off x="2792411" y="4156918"/>
            <a:ext cx="107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47"/>
          <p:cNvSpPr/>
          <p:nvPr/>
        </p:nvSpPr>
        <p:spPr>
          <a:xfrm>
            <a:off x="6657129" y="4599284"/>
            <a:ext cx="372000" cy="37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7"/>
          <p:cNvSpPr/>
          <p:nvPr/>
        </p:nvSpPr>
        <p:spPr>
          <a:xfrm>
            <a:off x="6869204" y="4079454"/>
            <a:ext cx="372000" cy="37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7"/>
          <p:cNvSpPr/>
          <p:nvPr/>
        </p:nvSpPr>
        <p:spPr>
          <a:xfrm>
            <a:off x="6760129" y="3447975"/>
            <a:ext cx="372000" cy="37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47"/>
          <p:cNvCxnSpPr>
            <a:stCxn id="381" idx="3"/>
            <a:endCxn id="379" idx="1"/>
          </p:cNvCxnSpPr>
          <p:nvPr/>
        </p:nvCxnSpPr>
        <p:spPr>
          <a:xfrm>
            <a:off x="4778025" y="4156913"/>
            <a:ext cx="125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47"/>
          <p:cNvCxnSpPr>
            <a:stCxn id="380" idx="3"/>
            <a:endCxn id="385" idx="1"/>
          </p:cNvCxnSpPr>
          <p:nvPr/>
        </p:nvCxnSpPr>
        <p:spPr>
          <a:xfrm>
            <a:off x="6440454" y="3573375"/>
            <a:ext cx="319800" cy="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7"/>
          <p:cNvCxnSpPr>
            <a:stCxn id="383" idx="0"/>
            <a:endCxn id="384" idx="2"/>
          </p:cNvCxnSpPr>
          <p:nvPr/>
        </p:nvCxnSpPr>
        <p:spPr>
          <a:xfrm rot="10800000" flipH="1">
            <a:off x="6843129" y="4451384"/>
            <a:ext cx="212100" cy="14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7"/>
          <p:cNvCxnSpPr>
            <a:stCxn id="378" idx="0"/>
            <a:endCxn id="379" idx="2"/>
          </p:cNvCxnSpPr>
          <p:nvPr/>
        </p:nvCxnSpPr>
        <p:spPr>
          <a:xfrm rot="10800000">
            <a:off x="6218154" y="4342984"/>
            <a:ext cx="96900" cy="21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7"/>
          <p:cNvCxnSpPr>
            <a:stCxn id="379" idx="3"/>
            <a:endCxn id="384" idx="1"/>
          </p:cNvCxnSpPr>
          <p:nvPr/>
        </p:nvCxnSpPr>
        <p:spPr>
          <a:xfrm>
            <a:off x="6404104" y="4156929"/>
            <a:ext cx="46500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7"/>
          <p:cNvCxnSpPr>
            <a:stCxn id="378" idx="3"/>
            <a:endCxn id="383" idx="1"/>
          </p:cNvCxnSpPr>
          <p:nvPr/>
        </p:nvCxnSpPr>
        <p:spPr>
          <a:xfrm>
            <a:off x="6501054" y="4740484"/>
            <a:ext cx="156000" cy="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47"/>
          <p:cNvCxnSpPr>
            <a:stCxn id="384" idx="0"/>
            <a:endCxn id="385" idx="2"/>
          </p:cNvCxnSpPr>
          <p:nvPr/>
        </p:nvCxnSpPr>
        <p:spPr>
          <a:xfrm rot="10800000">
            <a:off x="6946004" y="3819954"/>
            <a:ext cx="109200" cy="2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47"/>
          <p:cNvCxnSpPr>
            <a:stCxn id="384" idx="0"/>
            <a:endCxn id="380" idx="2"/>
          </p:cNvCxnSpPr>
          <p:nvPr/>
        </p:nvCxnSpPr>
        <p:spPr>
          <a:xfrm rot="10800000">
            <a:off x="6254504" y="3759354"/>
            <a:ext cx="800700" cy="3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47"/>
          <p:cNvCxnSpPr>
            <a:endCxn id="380" idx="1"/>
          </p:cNvCxnSpPr>
          <p:nvPr/>
        </p:nvCxnSpPr>
        <p:spPr>
          <a:xfrm rot="10800000" flipH="1">
            <a:off x="4778154" y="3573375"/>
            <a:ext cx="1290300" cy="5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47"/>
          <p:cNvCxnSpPr>
            <a:stCxn id="381" idx="3"/>
            <a:endCxn id="378" idx="1"/>
          </p:cNvCxnSpPr>
          <p:nvPr/>
        </p:nvCxnSpPr>
        <p:spPr>
          <a:xfrm>
            <a:off x="4778025" y="4156913"/>
            <a:ext cx="1350900" cy="5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Firewalls and Security Policies</a:t>
            </a:r>
            <a:endParaRPr/>
          </a:p>
        </p:txBody>
      </p:sp>
      <p:sp>
        <p:nvSpPr>
          <p:cNvPr id="401" name="Google Shape;401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What’s the policy of a standard home network?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Outbound policy: </a:t>
            </a:r>
            <a:r>
              <a:rPr lang="en" dirty="0">
                <a:solidFill>
                  <a:srgbClr val="38761D"/>
                </a:solidFill>
              </a:rPr>
              <a:t>Allow outbound traffic</a:t>
            </a:r>
            <a:endParaRPr dirty="0">
              <a:solidFill>
                <a:srgbClr val="38761D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Users inside the network can connect to any service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Inbound policy: Only some traffic is able to enter the network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■"/>
            </a:pPr>
            <a:r>
              <a:rPr lang="en" dirty="0">
                <a:solidFill>
                  <a:srgbClr val="38761D"/>
                </a:solidFill>
              </a:rPr>
              <a:t>Allow inbound traffic in response an outbound connection</a:t>
            </a:r>
            <a:endParaRPr dirty="0">
              <a:solidFill>
                <a:srgbClr val="38761D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■"/>
            </a:pPr>
            <a:r>
              <a:rPr lang="en" dirty="0">
                <a:solidFill>
                  <a:srgbClr val="38761D"/>
                </a:solidFill>
              </a:rPr>
              <a:t>Allow inbound traffic to certain, trusted services (e.g. SSH)</a:t>
            </a:r>
            <a:endParaRPr dirty="0">
              <a:solidFill>
                <a:srgbClr val="38761D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■"/>
            </a:pPr>
            <a:r>
              <a:rPr lang="en" dirty="0">
                <a:solidFill>
                  <a:srgbClr val="CC0000"/>
                </a:solidFill>
              </a:rPr>
              <a:t>Deny all other inbound traffic</a:t>
            </a:r>
            <a:endParaRPr dirty="0">
              <a:solidFill>
                <a:srgbClr val="CC0000"/>
              </a:solidFill>
            </a:endParaRPr>
          </a:p>
        </p:txBody>
      </p:sp>
      <p:sp>
        <p:nvSpPr>
          <p:cNvPr id="402" name="Google Shape;40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03" name="Google Shape;403;p48"/>
          <p:cNvSpPr/>
          <p:nvPr/>
        </p:nvSpPr>
        <p:spPr>
          <a:xfrm>
            <a:off x="1545188" y="3714550"/>
            <a:ext cx="1248264" cy="884736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404" name="Google Shape;404;p48"/>
          <p:cNvSpPr/>
          <p:nvPr/>
        </p:nvSpPr>
        <p:spPr>
          <a:xfrm>
            <a:off x="6129054" y="4554484"/>
            <a:ext cx="372000" cy="37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8"/>
          <p:cNvSpPr/>
          <p:nvPr/>
        </p:nvSpPr>
        <p:spPr>
          <a:xfrm>
            <a:off x="6032104" y="3970929"/>
            <a:ext cx="372000" cy="37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8"/>
          <p:cNvSpPr/>
          <p:nvPr/>
        </p:nvSpPr>
        <p:spPr>
          <a:xfrm>
            <a:off x="6068454" y="3387375"/>
            <a:ext cx="372000" cy="37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8"/>
          <p:cNvSpPr/>
          <p:nvPr/>
        </p:nvSpPr>
        <p:spPr>
          <a:xfrm>
            <a:off x="3863025" y="3960113"/>
            <a:ext cx="915000" cy="39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cxnSp>
        <p:nvCxnSpPr>
          <p:cNvPr id="408" name="Google Shape;408;p48"/>
          <p:cNvCxnSpPr>
            <a:stCxn id="403" idx="0"/>
            <a:endCxn id="407" idx="1"/>
          </p:cNvCxnSpPr>
          <p:nvPr/>
        </p:nvCxnSpPr>
        <p:spPr>
          <a:xfrm>
            <a:off x="2792411" y="4156918"/>
            <a:ext cx="107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48"/>
          <p:cNvSpPr/>
          <p:nvPr/>
        </p:nvSpPr>
        <p:spPr>
          <a:xfrm>
            <a:off x="6657129" y="4599284"/>
            <a:ext cx="372000" cy="37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8"/>
          <p:cNvSpPr/>
          <p:nvPr/>
        </p:nvSpPr>
        <p:spPr>
          <a:xfrm>
            <a:off x="6869204" y="4079454"/>
            <a:ext cx="372000" cy="37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8"/>
          <p:cNvSpPr/>
          <p:nvPr/>
        </p:nvSpPr>
        <p:spPr>
          <a:xfrm>
            <a:off x="6760129" y="3447975"/>
            <a:ext cx="372000" cy="37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2" name="Google Shape;412;p48"/>
          <p:cNvCxnSpPr>
            <a:stCxn id="407" idx="3"/>
            <a:endCxn id="405" idx="1"/>
          </p:cNvCxnSpPr>
          <p:nvPr/>
        </p:nvCxnSpPr>
        <p:spPr>
          <a:xfrm>
            <a:off x="4778025" y="4156913"/>
            <a:ext cx="125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8"/>
          <p:cNvCxnSpPr>
            <a:stCxn id="406" idx="3"/>
            <a:endCxn id="411" idx="1"/>
          </p:cNvCxnSpPr>
          <p:nvPr/>
        </p:nvCxnSpPr>
        <p:spPr>
          <a:xfrm>
            <a:off x="6440454" y="3573375"/>
            <a:ext cx="319800" cy="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8"/>
          <p:cNvCxnSpPr>
            <a:stCxn id="409" idx="0"/>
            <a:endCxn id="410" idx="2"/>
          </p:cNvCxnSpPr>
          <p:nvPr/>
        </p:nvCxnSpPr>
        <p:spPr>
          <a:xfrm rot="10800000" flipH="1">
            <a:off x="6843129" y="4451384"/>
            <a:ext cx="212100" cy="14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8"/>
          <p:cNvCxnSpPr>
            <a:stCxn id="404" idx="0"/>
            <a:endCxn id="405" idx="2"/>
          </p:cNvCxnSpPr>
          <p:nvPr/>
        </p:nvCxnSpPr>
        <p:spPr>
          <a:xfrm rot="10800000">
            <a:off x="6218154" y="4342984"/>
            <a:ext cx="96900" cy="21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8"/>
          <p:cNvCxnSpPr>
            <a:stCxn id="405" idx="3"/>
            <a:endCxn id="410" idx="1"/>
          </p:cNvCxnSpPr>
          <p:nvPr/>
        </p:nvCxnSpPr>
        <p:spPr>
          <a:xfrm>
            <a:off x="6404104" y="4156929"/>
            <a:ext cx="465000" cy="1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8"/>
          <p:cNvCxnSpPr>
            <a:stCxn id="404" idx="3"/>
            <a:endCxn id="409" idx="1"/>
          </p:cNvCxnSpPr>
          <p:nvPr/>
        </p:nvCxnSpPr>
        <p:spPr>
          <a:xfrm>
            <a:off x="6501054" y="4740484"/>
            <a:ext cx="156000" cy="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48"/>
          <p:cNvCxnSpPr>
            <a:stCxn id="410" idx="0"/>
            <a:endCxn id="411" idx="2"/>
          </p:cNvCxnSpPr>
          <p:nvPr/>
        </p:nvCxnSpPr>
        <p:spPr>
          <a:xfrm rot="10800000">
            <a:off x="6946004" y="3819954"/>
            <a:ext cx="109200" cy="2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48"/>
          <p:cNvCxnSpPr>
            <a:stCxn id="410" idx="0"/>
            <a:endCxn id="406" idx="2"/>
          </p:cNvCxnSpPr>
          <p:nvPr/>
        </p:nvCxnSpPr>
        <p:spPr>
          <a:xfrm rot="10800000">
            <a:off x="6254504" y="3759354"/>
            <a:ext cx="800700" cy="3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48"/>
          <p:cNvCxnSpPr>
            <a:stCxn id="407" idx="3"/>
            <a:endCxn id="406" idx="1"/>
          </p:cNvCxnSpPr>
          <p:nvPr/>
        </p:nvCxnSpPr>
        <p:spPr>
          <a:xfrm rot="10800000" flipH="1">
            <a:off x="4778025" y="3573413"/>
            <a:ext cx="1290300" cy="5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48"/>
          <p:cNvCxnSpPr>
            <a:stCxn id="407" idx="3"/>
            <a:endCxn id="404" idx="1"/>
          </p:cNvCxnSpPr>
          <p:nvPr/>
        </p:nvCxnSpPr>
        <p:spPr>
          <a:xfrm>
            <a:off x="4778025" y="4156913"/>
            <a:ext cx="1350900" cy="5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2" name="Google Shape;422;p48"/>
          <p:cNvGrpSpPr/>
          <p:nvPr/>
        </p:nvGrpSpPr>
        <p:grpSpPr>
          <a:xfrm>
            <a:off x="2944975" y="3278275"/>
            <a:ext cx="2823800" cy="729488"/>
            <a:chOff x="2944975" y="3278275"/>
            <a:chExt cx="2823800" cy="729488"/>
          </a:xfrm>
        </p:grpSpPr>
        <p:sp>
          <p:nvSpPr>
            <p:cNvPr id="423" name="Google Shape;423;p48"/>
            <p:cNvSpPr/>
            <p:nvPr/>
          </p:nvSpPr>
          <p:spPr>
            <a:xfrm>
              <a:off x="2944975" y="3278275"/>
              <a:ext cx="2823800" cy="690800"/>
            </a:xfrm>
            <a:custGeom>
              <a:avLst/>
              <a:gdLst/>
              <a:ahLst/>
              <a:cxnLst/>
              <a:rect l="l" t="t" r="r" b="b"/>
              <a:pathLst>
                <a:path w="112952" h="27632" extrusionOk="0">
                  <a:moveTo>
                    <a:pt x="112952" y="0"/>
                  </a:moveTo>
                  <a:cubicBezTo>
                    <a:pt x="103378" y="3555"/>
                    <a:pt x="74332" y="16725"/>
                    <a:pt x="55507" y="21330"/>
                  </a:cubicBezTo>
                  <a:cubicBezTo>
                    <a:pt x="36682" y="25935"/>
                    <a:pt x="9251" y="26582"/>
                    <a:pt x="0" y="27632"/>
                  </a:cubicBezTo>
                </a:path>
              </a:pathLst>
            </a:custGeom>
            <a:noFill/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24" name="Google Shape;424;p48"/>
            <p:cNvSpPr txBox="1"/>
            <p:nvPr/>
          </p:nvSpPr>
          <p:spPr>
            <a:xfrm rot="-669366">
              <a:off x="3406947" y="3528324"/>
              <a:ext cx="1490057" cy="3384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8761D"/>
                  </a:solidFill>
                </a:rPr>
                <a:t>Allow outbound traffic</a:t>
              </a:r>
              <a:endParaRPr sz="1000">
                <a:solidFill>
                  <a:srgbClr val="38761D"/>
                </a:solidFill>
              </a:endParaRPr>
            </a:p>
          </p:txBody>
        </p:sp>
      </p:grpSp>
      <p:grpSp>
        <p:nvGrpSpPr>
          <p:cNvPr id="425" name="Google Shape;425;p48"/>
          <p:cNvGrpSpPr/>
          <p:nvPr/>
        </p:nvGrpSpPr>
        <p:grpSpPr>
          <a:xfrm>
            <a:off x="2951050" y="4330314"/>
            <a:ext cx="2775300" cy="695400"/>
            <a:chOff x="2951050" y="4330314"/>
            <a:chExt cx="2775300" cy="695400"/>
          </a:xfrm>
        </p:grpSpPr>
        <p:sp>
          <p:nvSpPr>
            <p:cNvPr id="426" name="Google Shape;426;p48"/>
            <p:cNvSpPr/>
            <p:nvPr/>
          </p:nvSpPr>
          <p:spPr>
            <a:xfrm>
              <a:off x="2951050" y="4350825"/>
              <a:ext cx="2775300" cy="424175"/>
            </a:xfrm>
            <a:custGeom>
              <a:avLst/>
              <a:gdLst/>
              <a:ahLst/>
              <a:cxnLst/>
              <a:rect l="l" t="t" r="r" b="b"/>
              <a:pathLst>
                <a:path w="111012" h="16967" extrusionOk="0">
                  <a:moveTo>
                    <a:pt x="0" y="0"/>
                  </a:moveTo>
                  <a:cubicBezTo>
                    <a:pt x="11352" y="1050"/>
                    <a:pt x="49608" y="3474"/>
                    <a:pt x="68110" y="6302"/>
                  </a:cubicBezTo>
                  <a:cubicBezTo>
                    <a:pt x="86612" y="9130"/>
                    <a:pt x="103862" y="15190"/>
                    <a:pt x="111012" y="16967"/>
                  </a:cubicBezTo>
                </a:path>
              </a:pathLst>
            </a:custGeom>
            <a:noFill/>
            <a:ln w="19050" cap="flat" cmpd="sng">
              <a:solidFill>
                <a:srgbClr val="BF9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27" name="Google Shape;427;p48"/>
            <p:cNvSpPr txBox="1"/>
            <p:nvPr/>
          </p:nvSpPr>
          <p:spPr>
            <a:xfrm rot="386298">
              <a:off x="3426279" y="4431795"/>
              <a:ext cx="1837992" cy="492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8761D"/>
                  </a:solidFill>
                </a:rPr>
                <a:t>Allow trusted inbound traffic</a:t>
              </a:r>
              <a:endParaRPr sz="1000">
                <a:solidFill>
                  <a:srgbClr val="38761D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CC0000"/>
                  </a:solidFill>
                </a:rPr>
                <a:t>Deny other inbound traffic</a:t>
              </a:r>
              <a:endParaRPr sz="1000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Security Policies?</a:t>
            </a:r>
            <a:endParaRPr/>
          </a:p>
        </p:txBody>
      </p:sp>
      <p:sp>
        <p:nvSpPr>
          <p:cNvPr id="433" name="Google Shape;433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we handle traffic that isn’t explicitly allowed or denied?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Default-allow policy</a:t>
            </a:r>
            <a:r>
              <a:rPr lang="en"/>
              <a:t>: Allow all traffic, but deny those on a specified </a:t>
            </a:r>
            <a:r>
              <a:rPr lang="en" b="1"/>
              <a:t>denylist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problems arise, add them to the denylist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Default-deny policy</a:t>
            </a:r>
            <a:r>
              <a:rPr lang="en"/>
              <a:t>: Deny all traffic, but allow those on a specified </a:t>
            </a:r>
            <a:r>
              <a:rPr lang="en" b="1"/>
              <a:t>allowlist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needs arise (or users complain), add them to the allowlist?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default policy is best?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Default-allow is more flexible, but flaws are vulnerabilities and can be catastrophic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Default-deny is more conservative, but flaws are less painful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Default-deny is generally accepted to be the best default policy (“consider fail-safe defaults”)</a:t>
            </a:r>
            <a:endParaRPr/>
          </a:p>
        </p:txBody>
      </p:sp>
      <p:sp>
        <p:nvSpPr>
          <p:cNvPr id="434" name="Google Shape;434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Stateless Packet Filters</a:t>
            </a:r>
            <a:endParaRPr/>
          </a:p>
        </p:txBody>
      </p:sp>
      <p:sp>
        <p:nvSpPr>
          <p:cNvPr id="440" name="Google Shape;440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Firewalls are often </a:t>
            </a:r>
            <a:r>
              <a:rPr lang="en" b="1" dirty="0"/>
              <a:t>packet filters</a:t>
            </a:r>
            <a:r>
              <a:rPr lang="en" dirty="0"/>
              <a:t>, which inspect network packets and chooses what to do with them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Option #1: Allow the packet to pass through the firewall, forwarding it onwards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Option #2: Deny the packet from passing through the firewall, dropping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Stateless packet filters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Packet filters that have no history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decisions must be made using only the information in the packet itself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have trouble implementing complex policies that require knowledge of history</a:t>
            </a:r>
            <a:endParaRPr dirty="0"/>
          </a:p>
        </p:txBody>
      </p:sp>
      <p:sp>
        <p:nvSpPr>
          <p:cNvPr id="441" name="Google Shape;441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Stateless Packet Filters</a:t>
            </a:r>
            <a:endParaRPr/>
          </a:p>
        </p:txBody>
      </p:sp>
      <p:sp>
        <p:nvSpPr>
          <p:cNvPr id="447" name="Google Shape;447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implementing the typical home network policy from earlier: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" dirty="0">
                <a:solidFill>
                  <a:srgbClr val="38761D"/>
                </a:solidFill>
              </a:rPr>
              <a:t>Allow outbound traffic</a:t>
            </a:r>
            <a:endParaRPr dirty="0">
              <a:solidFill>
                <a:srgbClr val="38761D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" dirty="0">
                <a:solidFill>
                  <a:srgbClr val="38761D"/>
                </a:solidFill>
              </a:rPr>
              <a:t>Allow inbound traffic in response to an outbound connection</a:t>
            </a:r>
            <a:endParaRPr dirty="0">
              <a:solidFill>
                <a:srgbClr val="38761D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lang="en" dirty="0">
                <a:solidFill>
                  <a:srgbClr val="CC0000"/>
                </a:solidFill>
              </a:rPr>
              <a:t>Deny all other inbound traffic</a:t>
            </a:r>
            <a:endParaRPr dirty="0"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Issue: How do we know what inbound traffic is in response to an outbound connection?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TCP: Can be implemented with a hack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Allow inbound traffic with the ACK flag set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Deny inbound traffic without an ACK flag set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the internal computer sees an ACK packet without having formed a connection, it will ignore it or send a RST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UDP: Impossible to implement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UDP “connections” are typically implemented at the application layer, so we can’t inspect much</a:t>
            </a:r>
            <a:endParaRPr dirty="0"/>
          </a:p>
        </p:txBody>
      </p:sp>
      <p:sp>
        <p:nvSpPr>
          <p:cNvPr id="448" name="Google Shape;44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better idea: Keep state in the implementation of the packet filter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filter keeps track of inbound/outbound connections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Notice: All connections have packets going in both directions, so a stateless filter could not do this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Rules define what connections are allowed or denied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Ultimately, packets are still either forwarded or dropped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 rules: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allow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connection 4.5.5.4:* -&gt; 3.1.1.2:80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Allow connections from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4.5.5.4</a:t>
            </a:r>
            <a:r>
              <a:rPr lang="en" dirty="0"/>
              <a:t> to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3.1.1.2</a:t>
            </a:r>
            <a:r>
              <a:rPr lang="en" dirty="0"/>
              <a:t> with destination port 80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allow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connection *:*/int -&gt; *:80/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ext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Allow outbound connections with destination port 80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allow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connection *:*/int -&gt; *:*/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ext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Allow all outbound connections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allow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connection *:*/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ext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-&gt; 1.2.2.3:80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Allow inbound connections to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1.2.2.3</a:t>
            </a:r>
            <a:r>
              <a:rPr lang="en" dirty="0"/>
              <a:t> with destination port 80</a:t>
            </a:r>
            <a:endParaRPr dirty="0"/>
          </a:p>
        </p:txBody>
      </p:sp>
      <p:sp>
        <p:nvSpPr>
          <p:cNvPr id="454" name="Google Shape;454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Stateful Packet Filters</a:t>
            </a:r>
            <a:endParaRPr/>
          </a:p>
        </p:txBody>
      </p:sp>
      <p:sp>
        <p:nvSpPr>
          <p:cNvPr id="455" name="Google Shape;455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Stateful packet filters can also track the state of well-known applications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Decoding and tracking HTTP requests/responses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Tracking the files sent in an FTP (File Transfer Protocol) connection</a:t>
            </a:r>
            <a:endParaRPr/>
          </a:p>
        </p:txBody>
      </p:sp>
      <p:sp>
        <p:nvSpPr>
          <p:cNvPr id="461" name="Google Shape;461;p5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Stateful Packet Filters</a:t>
            </a:r>
            <a:endParaRPr/>
          </a:p>
        </p:txBody>
      </p:sp>
      <p:sp>
        <p:nvSpPr>
          <p:cNvPr id="462" name="Google Shape;46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1756</Words>
  <Application>Microsoft Macintosh PowerPoint</Application>
  <PresentationFormat>On-screen Show (16:9)</PresentationFormat>
  <Paragraphs>247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CS 161</vt:lpstr>
      <vt:lpstr>Firewalls</vt:lpstr>
      <vt:lpstr>Motivation: Scalable Defenses</vt:lpstr>
      <vt:lpstr>Firewalls and Security Policies</vt:lpstr>
      <vt:lpstr>Firewalls and Security Policies</vt:lpstr>
      <vt:lpstr>Default Security Policies?</vt:lpstr>
      <vt:lpstr>Stateless Packet Filters</vt:lpstr>
      <vt:lpstr>Stateless Packet Filters</vt:lpstr>
      <vt:lpstr>Stateful Packet Filters</vt:lpstr>
      <vt:lpstr>Stateful Packet Filters</vt:lpstr>
      <vt:lpstr>State in an FTP Rule</vt:lpstr>
      <vt:lpstr>Subverting Packet Filters</vt:lpstr>
      <vt:lpstr>Subverting Packet Filters</vt:lpstr>
      <vt:lpstr>Subverting Packet Filters</vt:lpstr>
      <vt:lpstr>Subverting Packet Filters</vt:lpstr>
      <vt:lpstr>Other Types of Firewalls</vt:lpstr>
      <vt:lpstr>Alternatives to Allowing Firewall Traffic</vt:lpstr>
      <vt:lpstr>Firewall Pros and Cons</vt:lpstr>
      <vt:lpstr>Summary: Firewalls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Denial of Service and Firewalls</dc:title>
  <cp:lastModifiedBy>Jian Xiang</cp:lastModifiedBy>
  <cp:revision>16</cp:revision>
  <dcterms:modified xsi:type="dcterms:W3CDTF">2023-11-07T01:17:09Z</dcterms:modified>
</cp:coreProperties>
</file>