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3"/>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9" r:id="rId46"/>
    <p:sldId id="338"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9" r:id="rId63"/>
    <p:sldId id="320" r:id="rId64"/>
    <p:sldId id="321" r:id="rId65"/>
    <p:sldId id="325" r:id="rId66"/>
    <p:sldId id="326" r:id="rId67"/>
    <p:sldId id="327" r:id="rId68"/>
    <p:sldId id="328" r:id="rId69"/>
    <p:sldId id="329" r:id="rId70"/>
    <p:sldId id="330" r:id="rId71"/>
    <p:sldId id="331"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7202"/>
  </p:normalViewPr>
  <p:slideViewPr>
    <p:cSldViewPr snapToGrid="0">
      <p:cViewPr varScale="1">
        <p:scale>
          <a:sx n="161" d="100"/>
          <a:sy n="161" d="100"/>
        </p:scale>
        <p:origin x="2720" y="192"/>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 good question: why don’t we just use </a:t>
            </a:r>
            <a:r>
              <a:rPr lang="en-US" b="0">
                <a:solidFill>
                  <a:srgbClr val="CCCCCC"/>
                </a:solidFill>
                <a:effectLst/>
                <a:latin typeface="Menlo" panose="020B0609030804020204" pitchFamily="49" charset="0"/>
              </a:rPr>
              <a:t>initialization vector all the way for all blocks</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301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in one-time pad, the keys should be random for each message it encrypts.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conceptually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 has every possible say 64 bit value. </a:t>
            </a:r>
          </a:p>
          <a:p>
            <a:pPr marL="158750" indent="0">
              <a:buNone/>
            </a:pPr>
            <a:r>
              <a:rPr lang="en-US" b="0" dirty="0">
                <a:solidFill>
                  <a:srgbClr val="CCCCCC"/>
                </a:solidFill>
                <a:effectLst/>
                <a:latin typeface="Menlo" panose="020B0609030804020204" pitchFamily="49" charset="0"/>
              </a:rPr>
              <a:t>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goal of a block cipher is to do encryption/decryption with an algorithm and a small key.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Mon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a:t>
            </a:r>
            <a:r>
              <a:rPr lang="en" sz="2100" b="1" dirty="0"/>
              <a:t>M</a:t>
            </a:r>
            <a:r>
              <a:rPr lang="en" sz="2100" b="1" baseline="-25000" dirty="0"/>
              <a:t>i</a:t>
            </a:r>
            <a:r>
              <a:rPr lang="en" sz="2100" b="1" dirty="0"/>
              <a:t> ⊕ C</a:t>
            </a:r>
            <a:r>
              <a:rPr lang="en" sz="2100" b="1"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two three-block messages: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4A7D6"/>
                </a:highlight>
              </a:rPr>
              <a:t>P</a:t>
            </a:r>
            <a:r>
              <a:rPr lang="en" sz="1300" dirty="0">
                <a:highlight>
                  <a:srgbClr val="B4A7D6"/>
                </a:highlight>
              </a:rPr>
              <a:t>3</a:t>
            </a:r>
            <a:r>
              <a:rPr lang="en" dirty="0"/>
              <a:t> and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6D7A8"/>
                </a:highlight>
              </a:rPr>
              <a:t>P</a:t>
            </a:r>
            <a:r>
              <a:rPr lang="en" sz="1300" dirty="0">
                <a:highlight>
                  <a:srgbClr val="B6D7A8"/>
                </a:highlight>
              </a:rPr>
              <a:t>4</a:t>
            </a:r>
            <a:endParaRPr sz="2200" dirty="0"/>
          </a:p>
          <a:p>
            <a:pPr marL="914400" lvl="1" indent="-317500" algn="l" rtl="0">
              <a:spcBef>
                <a:spcPts val="0"/>
              </a:spcBef>
              <a:spcAft>
                <a:spcPts val="0"/>
              </a:spcAft>
              <a:buSzPts val="1400"/>
              <a:buChar char="○"/>
            </a:pPr>
            <a:r>
              <a:rPr lang="en" dirty="0"/>
              <a:t>The first two blocks are the same for both messages, but the last block is different</a:t>
            </a:r>
            <a:endParaRPr dirty="0">
              <a:highlight>
                <a:srgbClr val="B6D7A8"/>
              </a:highlight>
            </a:endParaRPr>
          </a:p>
          <a:p>
            <a:pPr marL="914400" lvl="1" indent="-317500" algn="l" rtl="0">
              <a:spcBef>
                <a:spcPts val="0"/>
              </a:spcBef>
              <a:spcAft>
                <a:spcPts val="0"/>
              </a:spcAft>
              <a:buSzPts val="1400"/>
              <a:buChar char="○"/>
            </a:pPr>
            <a:r>
              <a:rPr lang="en" dirty="0"/>
              <a:t>What if we encrypt them with the same IV?</a:t>
            </a:r>
            <a:endParaRPr dirty="0"/>
          </a:p>
          <a:p>
            <a:pPr marL="457200" lvl="0" indent="-342900" algn="l" rtl="0">
              <a:spcBef>
                <a:spcPts val="0"/>
              </a:spcBef>
              <a:spcAft>
                <a:spcPts val="0"/>
              </a:spcAft>
              <a:buSzPts val="1800"/>
              <a:buChar char="●"/>
            </a:pPr>
            <a:r>
              <a:rPr lang="en" dirty="0"/>
              <a:t>When the IV is reused, CBC mode reveals when two messages start with the same plaintext blocks, up to the first different plaintext block</a:t>
            </a:r>
            <a:endParaRPr i="1" dirty="0"/>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(Design Question)</a:t>
            </a:r>
            <a:endParaRPr dirty="0"/>
          </a:p>
        </p:txBody>
      </p:sp>
      <p:sp>
        <p:nvSpPr>
          <p:cNvPr id="539" name="Google Shape;539;p60"/>
          <p:cNvSpPr txBox="1">
            <a:spLocks noGrp="1"/>
          </p:cNvSpPr>
          <p:nvPr>
            <p:ph type="body" idx="1"/>
          </p:nvPr>
        </p:nvSpPr>
        <p:spPr>
          <a:xfrm>
            <a:off x="99249" y="1422044"/>
            <a:ext cx="9006809" cy="1149706"/>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200" dirty="0"/>
              <a:t>Q: Why do we need chain? Why not just use IV for every block? </a:t>
            </a:r>
          </a:p>
          <a:p>
            <a:pPr lvl="1" indent="-342900">
              <a:lnSpc>
                <a:spcPct val="125000"/>
              </a:lnSpc>
              <a:buSzPts val="1800"/>
              <a:buChar char="●"/>
            </a:pPr>
            <a:r>
              <a:rPr lang="en-US" sz="1600" dirty="0"/>
              <a:t>What if multiple blocks have the same message?  </a:t>
            </a:r>
          </a:p>
          <a:p>
            <a:pPr lvl="1" indent="-342900">
              <a:lnSpc>
                <a:spcPct val="125000"/>
              </a:lnSpc>
              <a:buSzPts val="1800"/>
              <a:buFont typeface="Arial"/>
              <a:buChar char="●"/>
            </a:pPr>
            <a:r>
              <a:rPr lang="en-US" sz="1600" dirty="0"/>
              <a:t>Remember frequency attack in substitution cypher?</a:t>
            </a: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pic>
        <p:nvPicPr>
          <p:cNvPr id="1028" name="Picture 4" descr="Red multiply 2 icon - Free red math icons">
            <a:extLst>
              <a:ext uri="{FF2B5EF4-FFF2-40B4-BE49-F238E27FC236}">
                <a16:creationId xmlns:a16="http://schemas.microsoft.com/office/drawing/2014/main" id="{D7308784-3CB5-28B9-59EA-1859B2EAE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997" y="3593982"/>
            <a:ext cx="302693" cy="3026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Red multiply 2 icon - Free red math icons">
            <a:extLst>
              <a:ext uri="{FF2B5EF4-FFF2-40B4-BE49-F238E27FC236}">
                <a16:creationId xmlns:a16="http://schemas.microsoft.com/office/drawing/2014/main" id="{7444360B-51C9-2C71-DF36-1AA70957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325" y="3593981"/>
            <a:ext cx="302693" cy="30269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oogle Shape;128;p23">
            <a:extLst>
              <a:ext uri="{FF2B5EF4-FFF2-40B4-BE49-F238E27FC236}">
                <a16:creationId xmlns:a16="http://schemas.microsoft.com/office/drawing/2014/main" id="{C233D421-7CE0-3F06-4BD0-001DF590EF61}"/>
              </a:ext>
            </a:extLst>
          </p:cNvPr>
          <p:cNvCxnSpPr>
            <a:cxnSpLocks/>
          </p:cNvCxnSpPr>
          <p:nvPr/>
        </p:nvCxnSpPr>
        <p:spPr>
          <a:xfrm flipV="1">
            <a:off x="5011804" y="3034809"/>
            <a:ext cx="652639" cy="739851"/>
          </a:xfrm>
          <a:prstGeom prst="straightConnector1">
            <a:avLst/>
          </a:prstGeom>
          <a:noFill/>
          <a:ln w="12700" cap="flat" cmpd="sng">
            <a:solidFill>
              <a:srgbClr val="FF0000"/>
            </a:solidFill>
            <a:prstDash val="solid"/>
            <a:round/>
            <a:headEnd type="triangle" w="med" len="med"/>
            <a:tailEnd type="none" w="med" len="med"/>
          </a:ln>
        </p:spPr>
      </p:cxnSp>
      <p:sp>
        <p:nvSpPr>
          <p:cNvPr id="9" name="TextBox 8">
            <a:extLst>
              <a:ext uri="{FF2B5EF4-FFF2-40B4-BE49-F238E27FC236}">
                <a16:creationId xmlns:a16="http://schemas.microsoft.com/office/drawing/2014/main" id="{1DD44582-12AB-0659-8053-85D8CABF48B9}"/>
              </a:ext>
            </a:extLst>
          </p:cNvPr>
          <p:cNvSpPr txBox="1"/>
          <p:nvPr/>
        </p:nvSpPr>
        <p:spPr>
          <a:xfrm>
            <a:off x="5539384" y="2792059"/>
            <a:ext cx="404278" cy="307777"/>
          </a:xfrm>
          <a:prstGeom prst="rect">
            <a:avLst/>
          </a:prstGeom>
          <a:noFill/>
        </p:spPr>
        <p:txBody>
          <a:bodyPr wrap="none" rtlCol="0">
            <a:spAutoFit/>
          </a:bodyPr>
          <a:lstStyle/>
          <a:p>
            <a:r>
              <a:rPr lang="en" i="1" dirty="0"/>
              <a:t>IV</a:t>
            </a:r>
            <a:r>
              <a:rPr lang="en-US" dirty="0"/>
              <a:t> </a:t>
            </a:r>
          </a:p>
        </p:txBody>
      </p:sp>
      <p:cxnSp>
        <p:nvCxnSpPr>
          <p:cNvPr id="10" name="Google Shape;128;p23">
            <a:extLst>
              <a:ext uri="{FF2B5EF4-FFF2-40B4-BE49-F238E27FC236}">
                <a16:creationId xmlns:a16="http://schemas.microsoft.com/office/drawing/2014/main" id="{9EE73D28-5102-4237-E09A-F61ED25DAB87}"/>
              </a:ext>
            </a:extLst>
          </p:cNvPr>
          <p:cNvCxnSpPr>
            <a:cxnSpLocks/>
          </p:cNvCxnSpPr>
          <p:nvPr/>
        </p:nvCxnSpPr>
        <p:spPr>
          <a:xfrm flipV="1">
            <a:off x="6719884" y="3253454"/>
            <a:ext cx="757399" cy="506052"/>
          </a:xfrm>
          <a:prstGeom prst="straightConnector1">
            <a:avLst/>
          </a:prstGeom>
          <a:noFill/>
          <a:ln w="12700" cap="flat" cmpd="sng">
            <a:solidFill>
              <a:srgbClr val="FF0000"/>
            </a:solidFill>
            <a:prstDash val="solid"/>
            <a:round/>
            <a:headEnd type="triangle" w="med" len="med"/>
            <a:tailEnd type="none" w="med" len="med"/>
          </a:ln>
        </p:spPr>
      </p:cxnSp>
      <p:sp>
        <p:nvSpPr>
          <p:cNvPr id="11" name="TextBox 10">
            <a:extLst>
              <a:ext uri="{FF2B5EF4-FFF2-40B4-BE49-F238E27FC236}">
                <a16:creationId xmlns:a16="http://schemas.microsoft.com/office/drawing/2014/main" id="{D090E336-7C2D-0901-90C0-6859878359EB}"/>
              </a:ext>
            </a:extLst>
          </p:cNvPr>
          <p:cNvSpPr txBox="1"/>
          <p:nvPr/>
        </p:nvSpPr>
        <p:spPr>
          <a:xfrm>
            <a:off x="7434495" y="3053354"/>
            <a:ext cx="404278" cy="307777"/>
          </a:xfrm>
          <a:prstGeom prst="rect">
            <a:avLst/>
          </a:prstGeom>
          <a:noFill/>
        </p:spPr>
        <p:txBody>
          <a:bodyPr wrap="none" rtlCol="0">
            <a:spAutoFit/>
          </a:bodyPr>
          <a:lstStyle/>
          <a:p>
            <a:r>
              <a:rPr lang="en" i="1" dirty="0"/>
              <a:t>IV</a:t>
            </a:r>
            <a:r>
              <a:rPr lang="en-US" dirty="0"/>
              <a:t> </a:t>
            </a:r>
          </a:p>
        </p:txBody>
      </p:sp>
    </p:spTree>
    <p:extLst>
      <p:ext uri="{BB962C8B-B14F-4D97-AF65-F5344CB8AC3E}">
        <p14:creationId xmlns:p14="http://schemas.microsoft.com/office/powerpoint/2010/main" val="198457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2867034590"/>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dirty="0"/>
              <a:t>M</a:t>
            </a:r>
            <a:r>
              <a:rPr lang="en" dirty="0"/>
              <a:t>'</a:t>
            </a:r>
            <a:endParaRPr dirty="0"/>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6">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8160</Words>
  <Application>Microsoft Macintosh PowerPoint</Application>
  <PresentationFormat>On-screen Show (16:9)</PresentationFormat>
  <Paragraphs>930</Paragraphs>
  <Slides>71</Slides>
  <Notes>71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(Design Question)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99</cp:revision>
  <dcterms:modified xsi:type="dcterms:W3CDTF">2023-09-08T10:53:25Z</dcterms:modified>
</cp:coreProperties>
</file>