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79CAB0-A2DA-4CA3-95AE-7AEE93F270F5}">
  <a:tblStyle styleId="{8E79CAB0-A2DA-4CA3-95AE-7AEE93F270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rebsonsecurity.com/2011/08/digital-hit-men-for-hir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puterworld.com/article/2556543/extortion-via-ddos-on-the-rise.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puterworld.com/article/2556543/extortion-via-ddos-on-the-rise.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bca2e5ae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bca2e5ae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bca2e5a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bca2e5a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bca2e5ae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bca2e5ae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bca2e5a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bca2e5a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bca2e5a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bca2e5a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bca2e5ae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bca2e5ae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bca2e5ae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bca2e5ae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bca2e5ae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bca2e5ae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“Everybody buys into an insurance scheme”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bca2e5a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bca2e5a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bca2e5ae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bca2e5ae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5747d67a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5747d67a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eefccd6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eefccd6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5747d67a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5747d67a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5747d67a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5747d67a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bca2e5ae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bca2e5ae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77b161fd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77b161fd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5747d67a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5747d67a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eefccd63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eefccd63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5747d67a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5747d67a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5747d67a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5747d67a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764d4566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764d4566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764d4566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764d45669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764d4566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764d4566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eefccd63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eefccd6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eefccd6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deefccd6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eefccd63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eefccd63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764d4566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764d4566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eefccd63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eefccd63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764d4566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764d4566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764d4566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e764d4566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students if they see issues with implementing these rules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764d4566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e764d4566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764d4566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764d4566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ce61f0a8f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ce61f0a8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764d4566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764d4566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764d4566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e764d4566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students if they can think of ways to get around this packet filter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77b161fd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77b161fd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764d45669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e764d45669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e764d4566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e764d4566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764d45669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764d4566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e764d4566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e764d4566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e764d4566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e764d4566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Like Eskimo Pies: “hard crunchy exterior, soft creamy center”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764d4566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e764d4566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764d4566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764d4566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bc55330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bc55330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764d4566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e764d4566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747d67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747d67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https://krebsonsecurity.com/2011/08/digital-hit-men-for-hire/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747d67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747d67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https://www.computerworld.com/article/2556543/extortion-via-ddos-on-the-rise.html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747d67a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747d67a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https://www.computerworld.com/article/2556543/extortion-via-ddos-on-the-rise.html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bca2e5ae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bca2e5ae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4" name="Shape 44"/>
        <p:cNvGrpSpPr/>
        <p:nvPr/>
      </p:nvGrpSpPr>
      <p:grpSpPr>
        <a:xfrm>
          <a:off x="0" y="0"/>
          <a:ext cx="0" cy="0"/>
          <a:chOff x="0" y="0"/>
          <a:chExt cx="0" cy="0"/>
        </a:xfrm>
      </p:grpSpPr>
      <p:sp>
        <p:nvSpPr>
          <p:cNvPr id="45" name="Google Shape;45;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11"/>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11"/>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49" name="Shape 49"/>
        <p:cNvGrpSpPr/>
        <p:nvPr/>
      </p:nvGrpSpPr>
      <p:grpSpPr>
        <a:xfrm>
          <a:off x="0" y="0"/>
          <a:ext cx="0" cy="0"/>
          <a:chOff x="0" y="0"/>
          <a:chExt cx="0" cy="0"/>
        </a:xfrm>
      </p:grpSpPr>
      <p:sp>
        <p:nvSpPr>
          <p:cNvPr id="50" name="Google Shape;50;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2" name="Shape 52"/>
        <p:cNvGrpSpPr/>
        <p:nvPr/>
      </p:nvGrpSpPr>
      <p:grpSpPr>
        <a:xfrm>
          <a:off x="0" y="0"/>
          <a:ext cx="0" cy="0"/>
          <a:chOff x="0" y="0"/>
          <a:chExt cx="0" cy="0"/>
        </a:xfrm>
      </p:grpSpPr>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 name="Google Shape;25;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3" name="Shape 33"/>
        <p:cNvGrpSpPr/>
        <p:nvPr/>
      </p:nvGrpSpPr>
      <p:grpSpPr>
        <a:xfrm>
          <a:off x="0" y="0"/>
          <a:ext cx="0" cy="0"/>
          <a:chOff x="0" y="0"/>
          <a:chExt cx="0" cy="0"/>
        </a:xfrm>
      </p:grpSpPr>
      <p:sp>
        <p:nvSpPr>
          <p:cNvPr id="34" name="Google Shape;34;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Computer Science 161</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arstechnica.com/information-technology/2019/09/medicine-show-crown-sterling-demos-256-bit-rsa-key-cracking-at-private-event/"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computerworld.com/article/2556543/extortion-via-ddos-on-the-rise.html"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computerworld.com/article/2556543/extortion-via-ddos-on-the-rise.html"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Denial of Service and Firewalls</a:t>
            </a:r>
            <a:endParaRPr/>
          </a:p>
        </p:txBody>
      </p:sp>
      <p:sp>
        <p:nvSpPr>
          <p:cNvPr id="65" name="Google Shape;65;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161 Fall 2022 - Lecture 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DoS Attacks: Strategies</a:t>
            </a:r>
            <a:endParaRPr/>
          </a:p>
        </p:txBody>
      </p:sp>
      <p:sp>
        <p:nvSpPr>
          <p:cNvPr id="129" name="Google Shape;129;p2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Bottlenecks</a:t>
            </a:r>
            <a:endParaRPr/>
          </a:p>
          <a:p>
            <a:pPr indent="-317500" lvl="1" marL="914400" rtl="0" algn="l">
              <a:spcBef>
                <a:spcPts val="0"/>
              </a:spcBef>
              <a:spcAft>
                <a:spcPts val="0"/>
              </a:spcAft>
              <a:buSzPts val="1400"/>
              <a:buChar char="○"/>
            </a:pPr>
            <a:r>
              <a:rPr lang="en"/>
              <a:t>Different parts of the system might have different resource limits</a:t>
            </a:r>
            <a:endParaRPr/>
          </a:p>
          <a:p>
            <a:pPr indent="-317500" lvl="1" marL="914400" rtl="0" algn="l">
              <a:spcBef>
                <a:spcPts val="0"/>
              </a:spcBef>
              <a:spcAft>
                <a:spcPts val="0"/>
              </a:spcAft>
              <a:buSzPts val="1400"/>
              <a:buChar char="○"/>
            </a:pPr>
            <a:r>
              <a:rPr lang="en"/>
              <a:t>The attacker only needs to exhaust the </a:t>
            </a:r>
            <a:r>
              <a:rPr b="1" lang="en"/>
              <a:t>bottleneck</a:t>
            </a:r>
            <a:r>
              <a:rPr lang="en"/>
              <a:t>: the part of the system with the least resources</a:t>
            </a:r>
            <a:endParaRPr/>
          </a:p>
        </p:txBody>
      </p:sp>
      <p:sp>
        <p:nvSpPr>
          <p:cNvPr id="130" name="Google Shape;13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p:nvPr/>
        </p:nvSpPr>
        <p:spPr>
          <a:xfrm>
            <a:off x="1127875" y="3243750"/>
            <a:ext cx="2171800" cy="1034625"/>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5426325" y="3243750"/>
            <a:ext cx="2171800" cy="1034625"/>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a:off x="3741750" y="3474713"/>
            <a:ext cx="1242500" cy="572700"/>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4"/>
          <p:cNvCxnSpPr>
            <a:stCxn id="131" idx="3"/>
            <a:endCxn id="133" idx="1"/>
          </p:cNvCxnSpPr>
          <p:nvPr/>
        </p:nvCxnSpPr>
        <p:spPr>
          <a:xfrm>
            <a:off x="2575742" y="3761063"/>
            <a:ext cx="1166100" cy="0"/>
          </a:xfrm>
          <a:prstGeom prst="straightConnector1">
            <a:avLst/>
          </a:prstGeom>
          <a:noFill/>
          <a:ln cap="flat" cmpd="sng" w="19050">
            <a:solidFill>
              <a:schemeClr val="dk1"/>
            </a:solidFill>
            <a:prstDash val="solid"/>
            <a:round/>
            <a:headEnd len="med" w="med" type="none"/>
            <a:tailEnd len="med" w="med" type="none"/>
          </a:ln>
        </p:spPr>
      </p:cxnSp>
      <p:cxnSp>
        <p:nvCxnSpPr>
          <p:cNvPr id="135" name="Google Shape;135;p24"/>
          <p:cNvCxnSpPr>
            <a:endCxn id="131" idx="1"/>
          </p:cNvCxnSpPr>
          <p:nvPr/>
        </p:nvCxnSpPr>
        <p:spPr>
          <a:xfrm>
            <a:off x="416575" y="3761063"/>
            <a:ext cx="711300" cy="0"/>
          </a:xfrm>
          <a:prstGeom prst="straightConnector1">
            <a:avLst/>
          </a:prstGeom>
          <a:noFill/>
          <a:ln cap="flat" cmpd="sng" w="19050">
            <a:solidFill>
              <a:schemeClr val="dk1"/>
            </a:solidFill>
            <a:prstDash val="solid"/>
            <a:round/>
            <a:headEnd len="med" w="med" type="none"/>
            <a:tailEnd len="med" w="med" type="none"/>
          </a:ln>
        </p:spPr>
      </p:cxnSp>
      <p:cxnSp>
        <p:nvCxnSpPr>
          <p:cNvPr id="136" name="Google Shape;136;p24"/>
          <p:cNvCxnSpPr>
            <a:stCxn id="133" idx="3"/>
            <a:endCxn id="132" idx="1"/>
          </p:cNvCxnSpPr>
          <p:nvPr/>
        </p:nvCxnSpPr>
        <p:spPr>
          <a:xfrm>
            <a:off x="4570083" y="3761063"/>
            <a:ext cx="856200" cy="0"/>
          </a:xfrm>
          <a:prstGeom prst="straightConnector1">
            <a:avLst/>
          </a:prstGeom>
          <a:noFill/>
          <a:ln cap="flat" cmpd="sng" w="19050">
            <a:solidFill>
              <a:schemeClr val="dk1"/>
            </a:solidFill>
            <a:prstDash val="solid"/>
            <a:round/>
            <a:headEnd len="med" w="med" type="none"/>
            <a:tailEnd len="med" w="med" type="none"/>
          </a:ln>
        </p:spPr>
      </p:cxnSp>
      <p:cxnSp>
        <p:nvCxnSpPr>
          <p:cNvPr id="137" name="Google Shape;137;p24"/>
          <p:cNvCxnSpPr>
            <a:stCxn id="132" idx="3"/>
          </p:cNvCxnSpPr>
          <p:nvPr/>
        </p:nvCxnSpPr>
        <p:spPr>
          <a:xfrm>
            <a:off x="6874192" y="3761063"/>
            <a:ext cx="1384200" cy="0"/>
          </a:xfrm>
          <a:prstGeom prst="straightConnector1">
            <a:avLst/>
          </a:prstGeom>
          <a:noFill/>
          <a:ln cap="flat" cmpd="sng" w="19050">
            <a:solidFill>
              <a:schemeClr val="dk1"/>
            </a:solidFill>
            <a:prstDash val="solid"/>
            <a:round/>
            <a:headEnd len="med" w="med" type="none"/>
            <a:tailEnd len="med" w="med" type="triangle"/>
          </a:ln>
        </p:spPr>
      </p:cxnSp>
      <p:sp>
        <p:nvSpPr>
          <p:cNvPr id="138" name="Google Shape;138;p24"/>
          <p:cNvSpPr txBox="1"/>
          <p:nvPr/>
        </p:nvSpPr>
        <p:spPr>
          <a:xfrm>
            <a:off x="3670900" y="4167375"/>
            <a:ext cx="13842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Bottleneck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DoS Targets</a:t>
            </a:r>
            <a:endParaRPr/>
          </a:p>
        </p:txBody>
      </p:sp>
      <p:sp>
        <p:nvSpPr>
          <p:cNvPr id="144" name="Google Shape;144;p2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Application-level DoS</a:t>
            </a:r>
            <a:r>
              <a:rPr lang="en"/>
              <a:t>: Target the high-level application running on the host</a:t>
            </a:r>
            <a:endParaRPr b="1"/>
          </a:p>
          <a:p>
            <a:pPr indent="-342900" lvl="0" marL="457200" rtl="0" algn="l">
              <a:spcBef>
                <a:spcPts val="0"/>
              </a:spcBef>
              <a:spcAft>
                <a:spcPts val="0"/>
              </a:spcAft>
              <a:buSzPts val="1800"/>
              <a:buChar char="●"/>
            </a:pPr>
            <a:r>
              <a:rPr b="1" lang="en"/>
              <a:t>Network-level DoS</a:t>
            </a:r>
            <a:r>
              <a:rPr lang="en"/>
              <a:t>: Target network protocols to affect the host’s Internet</a:t>
            </a:r>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Application-Level DoS</a:t>
            </a:r>
            <a:endParaRPr/>
          </a:p>
        </p:txBody>
      </p:sp>
      <p:sp>
        <p:nvSpPr>
          <p:cNvPr id="151" name="Google Shape;15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Application-Level DoS</a:t>
            </a:r>
            <a:endParaRPr/>
          </a:p>
        </p:txBody>
      </p:sp>
      <p:sp>
        <p:nvSpPr>
          <p:cNvPr id="157" name="Google Shape;157;p2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Target the resources that the application uses</a:t>
            </a:r>
            <a:endParaRPr/>
          </a:p>
          <a:p>
            <a:pPr indent="-342900" lvl="0" marL="457200" rtl="0" algn="l">
              <a:spcBef>
                <a:spcPts val="0"/>
              </a:spcBef>
              <a:spcAft>
                <a:spcPts val="0"/>
              </a:spcAft>
              <a:buSzPts val="1800"/>
              <a:buChar char="●"/>
            </a:pPr>
            <a:r>
              <a:rPr lang="en"/>
              <a:t>Exploit features of the application itself</a:t>
            </a:r>
            <a:endParaRPr/>
          </a:p>
          <a:p>
            <a:pPr indent="-342900" lvl="0" marL="457200" rtl="0" algn="l">
              <a:spcBef>
                <a:spcPts val="0"/>
              </a:spcBef>
              <a:spcAft>
                <a:spcPts val="0"/>
              </a:spcAft>
              <a:buSzPts val="1800"/>
              <a:buChar char="●"/>
            </a:pPr>
            <a:r>
              <a:rPr lang="en"/>
              <a:t>Some attacks rely on </a:t>
            </a:r>
            <a:r>
              <a:rPr b="1" lang="en"/>
              <a:t>asymmetry</a:t>
            </a:r>
            <a:r>
              <a:rPr lang="en"/>
              <a:t>: A small amount of input from the attack results in a large amount of consumed resources!</a:t>
            </a:r>
            <a:endParaRPr/>
          </a:p>
        </p:txBody>
      </p:sp>
      <p:sp>
        <p:nvSpPr>
          <p:cNvPr id="158" name="Google Shape;15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Consumption</a:t>
            </a:r>
            <a:endParaRPr/>
          </a:p>
        </p:txBody>
      </p:sp>
      <p:sp>
        <p:nvSpPr>
          <p:cNvPr id="164" name="Google Shape;164;p28"/>
          <p:cNvSpPr txBox="1"/>
          <p:nvPr>
            <p:ph idx="1" type="body"/>
          </p:nvPr>
        </p:nvSpPr>
        <p:spPr>
          <a:xfrm>
            <a:off x="198500" y="1246825"/>
            <a:ext cx="8520600" cy="86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Force the server to consume all its resources</a:t>
            </a:r>
            <a:endParaRPr/>
          </a:p>
        </p:txBody>
      </p:sp>
      <p:sp>
        <p:nvSpPr>
          <p:cNvPr id="165" name="Google Shape;16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8"/>
          <p:cNvSpPr txBox="1"/>
          <p:nvPr/>
        </p:nvSpPr>
        <p:spPr>
          <a:xfrm>
            <a:off x="446325" y="1940400"/>
            <a:ext cx="4282800" cy="8313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int fd = open(</a:t>
            </a:r>
            <a:r>
              <a:rPr b="1" lang="en">
                <a:latin typeface="Courier New"/>
                <a:ea typeface="Courier New"/>
                <a:cs typeface="Courier New"/>
                <a:sym typeface="Courier New"/>
              </a:rPr>
              <a:t>'/tmp/junk');</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char buf[4096]</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while (1) { write(fd, buf, 4096) };</a:t>
            </a:r>
            <a:endParaRPr b="1">
              <a:latin typeface="Courier New"/>
              <a:ea typeface="Courier New"/>
              <a:cs typeface="Courier New"/>
              <a:sym typeface="Courier New"/>
            </a:endParaRPr>
          </a:p>
        </p:txBody>
      </p:sp>
      <p:sp>
        <p:nvSpPr>
          <p:cNvPr id="167" name="Google Shape;167;p28"/>
          <p:cNvSpPr txBox="1"/>
          <p:nvPr/>
        </p:nvSpPr>
        <p:spPr>
          <a:xfrm>
            <a:off x="446325" y="2821450"/>
            <a:ext cx="42828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while (1) { malloc(1000000000); }</a:t>
            </a:r>
            <a:endParaRPr b="1">
              <a:latin typeface="Courier New"/>
              <a:ea typeface="Courier New"/>
              <a:cs typeface="Courier New"/>
              <a:sym typeface="Courier New"/>
            </a:endParaRPr>
          </a:p>
        </p:txBody>
      </p:sp>
      <p:sp>
        <p:nvSpPr>
          <p:cNvPr id="168" name="Google Shape;168;p28"/>
          <p:cNvSpPr txBox="1"/>
          <p:nvPr/>
        </p:nvSpPr>
        <p:spPr>
          <a:xfrm>
            <a:off x="446325" y="3271400"/>
            <a:ext cx="42828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while (1) { fork(); }</a:t>
            </a:r>
            <a:endParaRPr b="1">
              <a:solidFill>
                <a:srgbClr val="999999"/>
              </a:solidFill>
              <a:latin typeface="Courier New"/>
              <a:ea typeface="Courier New"/>
              <a:cs typeface="Courier New"/>
              <a:sym typeface="Courier New"/>
            </a:endParaRPr>
          </a:p>
        </p:txBody>
      </p:sp>
      <p:sp>
        <p:nvSpPr>
          <p:cNvPr id="169" name="Google Shape;169;p28"/>
          <p:cNvSpPr txBox="1"/>
          <p:nvPr/>
        </p:nvSpPr>
        <p:spPr>
          <a:xfrm>
            <a:off x="5137025" y="1940400"/>
            <a:ext cx="2338500" cy="369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Exhausts filesystem space</a:t>
            </a:r>
            <a:endParaRPr sz="1200"/>
          </a:p>
        </p:txBody>
      </p:sp>
      <p:sp>
        <p:nvSpPr>
          <p:cNvPr id="170" name="Google Shape;170;p28"/>
          <p:cNvSpPr txBox="1"/>
          <p:nvPr/>
        </p:nvSpPr>
        <p:spPr>
          <a:xfrm>
            <a:off x="5137025" y="2821450"/>
            <a:ext cx="2338500" cy="369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Exhausts RAM</a:t>
            </a:r>
            <a:endParaRPr sz="1200"/>
          </a:p>
        </p:txBody>
      </p:sp>
      <p:sp>
        <p:nvSpPr>
          <p:cNvPr id="171" name="Google Shape;171;p28"/>
          <p:cNvSpPr txBox="1"/>
          <p:nvPr/>
        </p:nvSpPr>
        <p:spPr>
          <a:xfrm>
            <a:off x="5137025" y="3271400"/>
            <a:ext cx="2338500" cy="369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Exhausts processing threads</a:t>
            </a:r>
            <a:endParaRPr sz="1200"/>
          </a:p>
        </p:txBody>
      </p:sp>
      <p:sp>
        <p:nvSpPr>
          <p:cNvPr id="172" name="Google Shape;172;p28"/>
          <p:cNvSpPr txBox="1"/>
          <p:nvPr/>
        </p:nvSpPr>
        <p:spPr>
          <a:xfrm>
            <a:off x="446325" y="3721350"/>
            <a:ext cx="4282800" cy="12621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while (1)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int fd = open(random_file());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write(fd, </a:t>
            </a:r>
            <a:r>
              <a:rPr b="1" lang="en">
                <a:latin typeface="Courier New"/>
                <a:ea typeface="Courier New"/>
                <a:cs typeface="Courier New"/>
                <a:sym typeface="Courier New"/>
              </a:rPr>
              <a:t>"abcde", 5);</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close(fd);</a:t>
            </a:r>
            <a:br>
              <a:rPr b="1" lang="en">
                <a:latin typeface="Courier New"/>
                <a:ea typeface="Courier New"/>
                <a:cs typeface="Courier New"/>
                <a:sym typeface="Courier New"/>
              </a:rPr>
            </a:br>
            <a:r>
              <a:rPr b="1" lang="en">
                <a:latin typeface="Courier New"/>
                <a:ea typeface="Courier New"/>
                <a:cs typeface="Courier New"/>
                <a:sym typeface="Courier New"/>
              </a:rPr>
              <a:t>}</a:t>
            </a:r>
            <a:endParaRPr b="1">
              <a:solidFill>
                <a:srgbClr val="999999"/>
              </a:solidFill>
              <a:latin typeface="Courier New"/>
              <a:ea typeface="Courier New"/>
              <a:cs typeface="Courier New"/>
              <a:sym typeface="Courier New"/>
            </a:endParaRPr>
          </a:p>
        </p:txBody>
      </p:sp>
      <p:sp>
        <p:nvSpPr>
          <p:cNvPr id="173" name="Google Shape;173;p28"/>
          <p:cNvSpPr txBox="1"/>
          <p:nvPr/>
        </p:nvSpPr>
        <p:spPr>
          <a:xfrm>
            <a:off x="5137025" y="3721350"/>
            <a:ext cx="2338500" cy="369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Exhausts disk I/O operations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Algorithmic Complexity Attacks</a:t>
            </a:r>
            <a:endParaRPr/>
          </a:p>
        </p:txBody>
      </p:sp>
      <p:sp>
        <p:nvSpPr>
          <p:cNvPr id="179" name="Google Shape;179;p29"/>
          <p:cNvSpPr txBox="1"/>
          <p:nvPr>
            <p:ph idx="1" type="body"/>
          </p:nvPr>
        </p:nvSpPr>
        <p:spPr>
          <a:xfrm>
            <a:off x="198500" y="1246825"/>
            <a:ext cx="8520600" cy="238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an application that runs a sort on user-chosen data</a:t>
            </a:r>
            <a:endParaRPr/>
          </a:p>
          <a:p>
            <a:pPr indent="-317500" lvl="1" marL="914400" rtl="0" algn="l">
              <a:spcBef>
                <a:spcPts val="0"/>
              </a:spcBef>
              <a:spcAft>
                <a:spcPts val="0"/>
              </a:spcAft>
              <a:buSzPts val="1400"/>
              <a:buChar char="○"/>
            </a:pPr>
            <a:r>
              <a:rPr lang="en"/>
              <a:t>What if the attacker intentionally chooses inputs that cause the worst-time runtime to occur?</a:t>
            </a:r>
            <a:endParaRPr/>
          </a:p>
          <a:p>
            <a:pPr indent="-342900" lvl="0" marL="457200" rtl="0" algn="l">
              <a:spcBef>
                <a:spcPts val="0"/>
              </a:spcBef>
              <a:spcAft>
                <a:spcPts val="0"/>
              </a:spcAft>
              <a:buSzPts val="1800"/>
              <a:buChar char="●"/>
            </a:pPr>
            <a:r>
              <a:rPr b="1" lang="en"/>
              <a:t>Algorithmic complexity attack</a:t>
            </a:r>
            <a:r>
              <a:rPr lang="en"/>
              <a:t>: Supplying inputs that trigger worst-case complexity of algorithms and data structures</a:t>
            </a:r>
            <a:endParaRPr/>
          </a:p>
          <a:p>
            <a:pPr indent="-317500" lvl="1" marL="914400" rtl="0" algn="l">
              <a:spcBef>
                <a:spcPts val="0"/>
              </a:spcBef>
              <a:spcAft>
                <a:spcPts val="0"/>
              </a:spcAft>
              <a:buSzPts val="1400"/>
              <a:buChar char="○"/>
            </a:pPr>
            <a:r>
              <a:rPr lang="en"/>
              <a:t>Defense: Choose algorithms with good worst-case running times</a:t>
            </a:r>
            <a:endParaRPr/>
          </a:p>
          <a:p>
            <a:pPr indent="-317500" lvl="2" marL="1371600" rtl="0" algn="l">
              <a:spcBef>
                <a:spcPts val="0"/>
              </a:spcBef>
              <a:spcAft>
                <a:spcPts val="0"/>
              </a:spcAft>
              <a:buSzPts val="1400"/>
              <a:buChar char="■"/>
            </a:pPr>
            <a:r>
              <a:rPr lang="en"/>
              <a:t>Mergesort is safer than quicksort against DoS!</a:t>
            </a:r>
            <a:endParaRPr/>
          </a:p>
        </p:txBody>
      </p:sp>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1" name="Google Shape;181;p29"/>
          <p:cNvGraphicFramePr/>
          <p:nvPr/>
        </p:nvGraphicFramePr>
        <p:xfrm>
          <a:off x="2243750" y="3474600"/>
          <a:ext cx="3000000" cy="3000000"/>
        </p:xfrm>
        <a:graphic>
          <a:graphicData uri="http://schemas.openxmlformats.org/drawingml/2006/table">
            <a:tbl>
              <a:tblPr>
                <a:noFill/>
                <a:tableStyleId>{8E79CAB0-A2DA-4CA3-95AE-7AEE93F270F5}</a:tableStyleId>
              </a:tblPr>
              <a:tblGrid>
                <a:gridCol w="1128775"/>
                <a:gridCol w="1655100"/>
                <a:gridCol w="18726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Expected runtime</a:t>
                      </a:r>
                      <a:endParaRPr/>
                    </a:p>
                  </a:txBody>
                  <a:tcPr marT="91425" marB="91425" marR="91425" marL="91425"/>
                </a:tc>
                <a:tc>
                  <a:txBody>
                    <a:bodyPr/>
                    <a:lstStyle/>
                    <a:p>
                      <a:pPr indent="0" lvl="0" marL="0" rtl="0" algn="l">
                        <a:spcBef>
                          <a:spcPts val="0"/>
                        </a:spcBef>
                        <a:spcAft>
                          <a:spcPts val="0"/>
                        </a:spcAft>
                        <a:buNone/>
                      </a:pPr>
                      <a:r>
                        <a:rPr lang="en"/>
                        <a:t>Worst-case runtime</a:t>
                      </a:r>
                      <a:endParaRPr/>
                    </a:p>
                  </a:txBody>
                  <a:tcPr marT="91425" marB="91425" marR="91425" marL="91425"/>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t>O(</a:t>
                      </a:r>
                      <a:r>
                        <a:rPr i="1" lang="en"/>
                        <a:t>n</a:t>
                      </a:r>
                      <a:r>
                        <a:rPr lang="en"/>
                        <a:t> log </a:t>
                      </a:r>
                      <a:r>
                        <a:rPr i="1" lang="en"/>
                        <a:t>n</a:t>
                      </a: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a:t>
                      </a:r>
                      <a:r>
                        <a:rPr i="1" lang="en">
                          <a:solidFill>
                            <a:schemeClr val="dk1"/>
                          </a:solidFill>
                        </a:rPr>
                        <a:t>n</a:t>
                      </a:r>
                      <a:r>
                        <a:rPr lang="en">
                          <a:solidFill>
                            <a:schemeClr val="dk1"/>
                          </a:solidFill>
                        </a:rPr>
                        <a:t> log </a:t>
                      </a:r>
                      <a:r>
                        <a:rPr i="1" lang="en">
                          <a:solidFill>
                            <a:schemeClr val="dk1"/>
                          </a:solidFill>
                        </a:rPr>
                        <a:t>n</a:t>
                      </a:r>
                      <a:r>
                        <a:rPr lang="en">
                          <a:solidFill>
                            <a:schemeClr val="dk1"/>
                          </a:solidFill>
                        </a:rPr>
                        <a:t>)</a:t>
                      </a:r>
                      <a:endParaRPr/>
                    </a:p>
                  </a:txBody>
                  <a:tcPr marT="91425" marB="91425" marR="91425" marL="91425"/>
                </a:tc>
              </a:tr>
              <a:tr h="381000">
                <a:tc>
                  <a:txBody>
                    <a:bodyPr/>
                    <a:lstStyle/>
                    <a:p>
                      <a:pPr indent="0" lvl="0" marL="0" rtl="0" algn="l">
                        <a:spcBef>
                          <a:spcPts val="0"/>
                        </a:spcBef>
                        <a:spcAft>
                          <a:spcPts val="0"/>
                        </a:spcAft>
                        <a:buNone/>
                      </a:pPr>
                      <a:r>
                        <a:rPr lang="en"/>
                        <a:t>Quicksort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a:t>
                      </a:r>
                      <a:r>
                        <a:rPr i="1" lang="en">
                          <a:solidFill>
                            <a:schemeClr val="dk1"/>
                          </a:solidFill>
                        </a:rPr>
                        <a:t>n</a:t>
                      </a:r>
                      <a:r>
                        <a:rPr lang="en">
                          <a:solidFill>
                            <a:schemeClr val="dk1"/>
                          </a:solidFill>
                        </a:rPr>
                        <a:t> log </a:t>
                      </a:r>
                      <a:r>
                        <a:rPr i="1" lang="en">
                          <a:solidFill>
                            <a:schemeClr val="dk1"/>
                          </a:solidFill>
                        </a:rPr>
                        <a:t>n</a:t>
                      </a:r>
                      <a:r>
                        <a:rPr lang="en">
                          <a:solidFill>
                            <a:schemeClr val="dk1"/>
                          </a:solidFill>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O(</a:t>
                      </a:r>
                      <a:r>
                        <a:rPr i="1" lang="en">
                          <a:solidFill>
                            <a:schemeClr val="dk1"/>
                          </a:solidFill>
                        </a:rPr>
                        <a:t>n</a:t>
                      </a:r>
                      <a:r>
                        <a:rPr baseline="30000" lang="en">
                          <a:solidFill>
                            <a:schemeClr val="dk1"/>
                          </a:solidFill>
                        </a:rPr>
                        <a:t>2</a:t>
                      </a:r>
                      <a:r>
                        <a:rPr lang="en">
                          <a:solidFill>
                            <a:schemeClr val="dk1"/>
                          </a:solidFill>
                        </a:rPr>
                        <a:t>)</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Application-Level DoS: Defenses</a:t>
            </a:r>
            <a:endParaRPr/>
          </a:p>
        </p:txBody>
      </p:sp>
      <p:sp>
        <p:nvSpPr>
          <p:cNvPr id="187" name="Google Shape;187;p3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Identification</a:t>
            </a:r>
            <a:r>
              <a:rPr lang="en"/>
              <a:t>: Step 0 of any defense</a:t>
            </a:r>
            <a:endParaRPr/>
          </a:p>
          <a:p>
            <a:pPr indent="-317500" lvl="1" marL="914400" rtl="0" algn="l">
              <a:spcBef>
                <a:spcPts val="0"/>
              </a:spcBef>
              <a:spcAft>
                <a:spcPts val="0"/>
              </a:spcAft>
              <a:buSzPts val="1400"/>
              <a:buChar char="○"/>
            </a:pPr>
            <a:r>
              <a:rPr lang="en"/>
              <a:t>You must be able to distinguish requests from different users before you can do anything else!</a:t>
            </a:r>
            <a:endParaRPr sz="1800"/>
          </a:p>
          <a:p>
            <a:pPr indent="-317500" lvl="1" marL="914400" rtl="0" algn="l">
              <a:spcBef>
                <a:spcPts val="0"/>
              </a:spcBef>
              <a:spcAft>
                <a:spcPts val="0"/>
              </a:spcAft>
              <a:buSzPts val="1400"/>
              <a:buChar char="○"/>
            </a:pPr>
            <a:r>
              <a:rPr lang="en"/>
              <a:t>Requires some method to identify/authenticate users</a:t>
            </a:r>
            <a:endParaRPr/>
          </a:p>
          <a:p>
            <a:pPr indent="-317500" lvl="1" marL="914400" rtl="0" algn="l">
              <a:spcBef>
                <a:spcPts val="0"/>
              </a:spcBef>
              <a:spcAft>
                <a:spcPts val="0"/>
              </a:spcAft>
              <a:buSzPts val="1400"/>
              <a:buChar char="○"/>
            </a:pPr>
            <a:r>
              <a:rPr lang="en"/>
              <a:t>Authenticating users might be expensive and itself vulnerable to DoS</a:t>
            </a:r>
            <a:endParaRPr/>
          </a:p>
          <a:p>
            <a:pPr indent="-342900" lvl="0" marL="457200" rtl="0" algn="l">
              <a:spcBef>
                <a:spcPts val="0"/>
              </a:spcBef>
              <a:spcAft>
                <a:spcPts val="0"/>
              </a:spcAft>
              <a:buSzPts val="1800"/>
              <a:buChar char="●"/>
            </a:pPr>
            <a:r>
              <a:rPr b="1" lang="en"/>
              <a:t>Isolation</a:t>
            </a:r>
            <a:r>
              <a:rPr lang="en"/>
              <a:t>: Ensure that one user’s actions do not affect another user’s experience</a:t>
            </a:r>
            <a:endParaRPr/>
          </a:p>
          <a:p>
            <a:pPr indent="-342900" lvl="0" marL="457200" rtl="0" algn="l">
              <a:spcBef>
                <a:spcPts val="0"/>
              </a:spcBef>
              <a:spcAft>
                <a:spcPts val="0"/>
              </a:spcAft>
              <a:buSzPts val="1800"/>
              <a:buChar char="●"/>
            </a:pPr>
            <a:r>
              <a:rPr b="1" lang="en"/>
              <a:t>Quotas</a:t>
            </a:r>
            <a:r>
              <a:rPr lang="en"/>
              <a:t>: Ensure that users can only access a certain proportion resources</a:t>
            </a:r>
            <a:endParaRPr/>
          </a:p>
          <a:p>
            <a:pPr indent="-317500" lvl="1" marL="914400" rtl="0" algn="l">
              <a:spcBef>
                <a:spcPts val="0"/>
              </a:spcBef>
              <a:spcAft>
                <a:spcPts val="0"/>
              </a:spcAft>
              <a:buSzPts val="1400"/>
              <a:buChar char="○"/>
            </a:pPr>
            <a:r>
              <a:rPr lang="en"/>
              <a:t>Example: </a:t>
            </a:r>
            <a:r>
              <a:rPr lang="en"/>
              <a:t>Only trusted users can execute expensive requests</a:t>
            </a:r>
            <a:endParaRPr/>
          </a:p>
          <a:p>
            <a:pPr indent="-317500" lvl="1" marL="914400" rtl="0" algn="l">
              <a:spcBef>
                <a:spcPts val="0"/>
              </a:spcBef>
              <a:spcAft>
                <a:spcPts val="0"/>
              </a:spcAft>
              <a:buSzPts val="1400"/>
              <a:buChar char="○"/>
            </a:pPr>
            <a:r>
              <a:rPr lang="en"/>
              <a:t>Example: Limit each user to 4 GB of RAM and 2 CPU cores</a:t>
            </a:r>
            <a:endParaRPr/>
          </a:p>
        </p:txBody>
      </p:sp>
      <p:sp>
        <p:nvSpPr>
          <p:cNvPr id="188" name="Google Shape;18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Application-Level DoS: Defenses</a:t>
            </a:r>
            <a:endParaRPr/>
          </a:p>
        </p:txBody>
      </p:sp>
      <p:sp>
        <p:nvSpPr>
          <p:cNvPr id="194" name="Google Shape;194;p3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Proof-of-work</a:t>
            </a:r>
            <a:r>
              <a:rPr lang="en"/>
              <a:t>: Force users to spend some resources to issue a request</a:t>
            </a:r>
            <a:endParaRPr/>
          </a:p>
          <a:p>
            <a:pPr indent="-317500" lvl="1" marL="914400" rtl="0" algn="l">
              <a:spcBef>
                <a:spcPts val="0"/>
              </a:spcBef>
              <a:spcAft>
                <a:spcPts val="0"/>
              </a:spcAft>
              <a:buSzPts val="1400"/>
              <a:buChar char="○"/>
            </a:pPr>
            <a:r>
              <a:rPr lang="en"/>
              <a:t>Idea: Make a DoS attack more expensive for the attacker, who now needs to spend resources</a:t>
            </a:r>
            <a:endParaRPr/>
          </a:p>
          <a:p>
            <a:pPr indent="-317500" lvl="1" marL="914400" rtl="0" algn="l">
              <a:spcBef>
                <a:spcPts val="0"/>
              </a:spcBef>
              <a:spcAft>
                <a:spcPts val="0"/>
              </a:spcAft>
              <a:buSzPts val="1400"/>
              <a:buChar char="○"/>
            </a:pPr>
            <a:r>
              <a:rPr lang="en"/>
              <a:t>Example: Add a CAPTCHA, which the attacker will now have to solve (or pay for solving services)</a:t>
            </a:r>
            <a:endParaRPr/>
          </a:p>
          <a:p>
            <a:pPr indent="-342900" lvl="0" marL="457200" rtl="0" algn="l">
              <a:spcBef>
                <a:spcPts val="0"/>
              </a:spcBef>
              <a:spcAft>
                <a:spcPts val="0"/>
              </a:spcAft>
              <a:buSzPts val="1800"/>
              <a:buChar char="●"/>
            </a:pPr>
            <a:r>
              <a:rPr b="1" lang="en"/>
              <a:t>Overprovisioning</a:t>
            </a:r>
            <a:r>
              <a:rPr lang="en"/>
              <a:t>: </a:t>
            </a:r>
            <a:r>
              <a:rPr lang="en"/>
              <a:t>Allocate a huge amount of resources</a:t>
            </a:r>
            <a:endParaRPr/>
          </a:p>
          <a:p>
            <a:pPr indent="-317500" lvl="1" marL="914400" rtl="0" algn="l">
              <a:spcBef>
                <a:spcPts val="0"/>
              </a:spcBef>
              <a:spcAft>
                <a:spcPts val="0"/>
              </a:spcAft>
              <a:buSzPts val="1400"/>
              <a:buChar char="○"/>
            </a:pPr>
            <a:r>
              <a:rPr lang="en"/>
              <a:t>Can cost the server a lot of money!</a:t>
            </a:r>
            <a:endParaRPr/>
          </a:p>
          <a:p>
            <a:pPr indent="-317500" lvl="1" marL="914400" rtl="0" algn="l">
              <a:spcBef>
                <a:spcPts val="0"/>
              </a:spcBef>
              <a:spcAft>
                <a:spcPts val="0"/>
              </a:spcAft>
              <a:buSzPts val="1400"/>
              <a:buChar char="○"/>
            </a:pPr>
            <a:r>
              <a:rPr lang="en"/>
              <a:t>Depends on your threat model</a:t>
            </a:r>
            <a:endParaRPr/>
          </a:p>
          <a:p>
            <a:pPr indent="-317500" lvl="1" marL="914400" rtl="0" algn="l">
              <a:spcBef>
                <a:spcPts val="0"/>
              </a:spcBef>
              <a:spcAft>
                <a:spcPts val="0"/>
              </a:spcAft>
              <a:buSzPts val="1400"/>
              <a:buChar char="○"/>
            </a:pPr>
            <a:r>
              <a:rPr lang="en"/>
              <a:t>Often the most effective defense (“security is economics”)</a:t>
            </a:r>
            <a:endParaRPr/>
          </a:p>
          <a:p>
            <a:pPr indent="-317500" lvl="1" marL="914400" rtl="0" algn="l">
              <a:spcBef>
                <a:spcPts val="0"/>
              </a:spcBef>
              <a:spcAft>
                <a:spcPts val="0"/>
              </a:spcAft>
              <a:buSzPts val="1400"/>
              <a:buChar char="○"/>
            </a:pPr>
            <a:r>
              <a:rPr b="1" lang="en"/>
              <a:t>Content delivery network </a:t>
            </a:r>
            <a:r>
              <a:rPr lang="en"/>
              <a:t>(CDN): A service that allocates a huge amount of resources for you</a:t>
            </a:r>
            <a:endParaRPr/>
          </a:p>
          <a:p>
            <a:pPr indent="-317500" lvl="2" marL="1371600" rtl="0" algn="l">
              <a:spcBef>
                <a:spcPts val="0"/>
              </a:spcBef>
              <a:spcAft>
                <a:spcPts val="0"/>
              </a:spcAft>
              <a:buSzPts val="1400"/>
              <a:buChar char="■"/>
            </a:pPr>
            <a:r>
              <a:rPr lang="en"/>
              <a:t>Example of a CDN: Cloudflare</a:t>
            </a:r>
            <a:endParaRPr/>
          </a:p>
          <a:p>
            <a:pPr indent="-317500" lvl="2" marL="1371600" rtl="0" algn="l">
              <a:spcBef>
                <a:spcPts val="0"/>
              </a:spcBef>
              <a:spcAft>
                <a:spcPts val="0"/>
              </a:spcAft>
              <a:buSzPts val="1400"/>
              <a:buChar char="■"/>
            </a:pPr>
            <a:r>
              <a:rPr lang="en"/>
              <a:t>Cloudflare runs your service for you with a huge amount of resources</a:t>
            </a:r>
            <a:endParaRPr/>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Network</a:t>
            </a:r>
            <a:r>
              <a:rPr lang="en"/>
              <a:t>-Level DoS</a:t>
            </a:r>
            <a:endParaRPr/>
          </a:p>
        </p:txBody>
      </p:sp>
      <p:sp>
        <p:nvSpPr>
          <p:cNvPr id="201" name="Google Shape;20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Approaches t</a:t>
            </a:r>
            <a:r>
              <a:rPr lang="en"/>
              <a:t>arget network protocols to affect the victim’s Internet access</a:t>
            </a:r>
            <a:endParaRPr/>
          </a:p>
          <a:p>
            <a:pPr indent="-317500" lvl="1" marL="914400" rtl="0" algn="l">
              <a:spcBef>
                <a:spcPts val="0"/>
              </a:spcBef>
              <a:spcAft>
                <a:spcPts val="0"/>
              </a:spcAft>
              <a:buSzPts val="1400"/>
              <a:buChar char="○"/>
            </a:pPr>
            <a:r>
              <a:rPr lang="en"/>
              <a:t>Example: Send a huge amount of packets to the victim</a:t>
            </a:r>
            <a:endParaRPr/>
          </a:p>
          <a:p>
            <a:pPr indent="-342900" lvl="0" marL="457200" rtl="0" algn="l">
              <a:spcBef>
                <a:spcPts val="0"/>
              </a:spcBef>
              <a:spcAft>
                <a:spcPts val="0"/>
              </a:spcAft>
              <a:buSzPts val="1800"/>
              <a:buChar char="●"/>
            </a:pPr>
            <a:r>
              <a:rPr lang="en"/>
              <a:t>Overwhelm the victim’s </a:t>
            </a:r>
            <a:r>
              <a:rPr b="1" lang="en"/>
              <a:t>bandwidth</a:t>
            </a:r>
            <a:r>
              <a:rPr lang="en"/>
              <a:t> (amount of data it can upload/download in a given time)</a:t>
            </a:r>
            <a:endParaRPr/>
          </a:p>
          <a:p>
            <a:pPr indent="-317500" lvl="1" marL="914400" rtl="0" algn="l">
              <a:spcBef>
                <a:spcPts val="0"/>
              </a:spcBef>
              <a:spcAft>
                <a:spcPts val="0"/>
              </a:spcAft>
              <a:buSzPts val="1400"/>
              <a:buChar char="○"/>
            </a:pPr>
            <a:r>
              <a:rPr lang="en"/>
              <a:t>Example: The server can only upload/download 10 MB/s. The attacker sends the server 20 MB/s.</a:t>
            </a:r>
            <a:endParaRPr/>
          </a:p>
          <a:p>
            <a:pPr indent="-317500" lvl="2" marL="1371600" rtl="0" algn="l">
              <a:spcBef>
                <a:spcPts val="0"/>
              </a:spcBef>
              <a:spcAft>
                <a:spcPts val="0"/>
              </a:spcAft>
              <a:buSzPts val="1400"/>
              <a:buChar char="■"/>
            </a:pPr>
            <a:r>
              <a:rPr lang="en"/>
              <a:t>Lots of maximum-sized packets</a:t>
            </a:r>
            <a:endParaRPr/>
          </a:p>
          <a:p>
            <a:pPr indent="-342900" lvl="0" marL="457200" rtl="0" algn="l">
              <a:spcBef>
                <a:spcPts val="0"/>
              </a:spcBef>
              <a:spcAft>
                <a:spcPts val="0"/>
              </a:spcAft>
              <a:buSzPts val="1800"/>
              <a:buChar char="●"/>
            </a:pPr>
            <a:r>
              <a:rPr lang="en"/>
              <a:t>Overwhelm the victim’s </a:t>
            </a:r>
            <a:r>
              <a:rPr b="1" lang="en"/>
              <a:t>packet processing capacity</a:t>
            </a:r>
            <a:endParaRPr b="1"/>
          </a:p>
          <a:p>
            <a:pPr indent="-317500" lvl="1" marL="914400" rtl="0" algn="l">
              <a:spcBef>
                <a:spcPts val="0"/>
              </a:spcBef>
              <a:spcAft>
                <a:spcPts val="0"/>
              </a:spcAft>
              <a:buSzPts val="1400"/>
              <a:buChar char="○"/>
            </a:pPr>
            <a:r>
              <a:rPr lang="en"/>
              <a:t>Example: The server can process 10 packets/second. The attacker sends the server 20 packets/second.</a:t>
            </a:r>
            <a:endParaRPr/>
          </a:p>
          <a:p>
            <a:pPr indent="-317500" lvl="2" marL="1371600" rtl="0" algn="l">
              <a:spcBef>
                <a:spcPts val="0"/>
              </a:spcBef>
              <a:spcAft>
                <a:spcPts val="0"/>
              </a:spcAft>
              <a:buSzPts val="1400"/>
              <a:buChar char="■"/>
            </a:pPr>
            <a:r>
              <a:rPr lang="en"/>
              <a:t>Lots of minimum-sized packets</a:t>
            </a:r>
            <a:endParaRPr/>
          </a:p>
        </p:txBody>
      </p:sp>
      <p:sp>
        <p:nvSpPr>
          <p:cNvPr id="207" name="Google Shape;207;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a:t>
            </a:r>
            <a:r>
              <a:rPr lang="en"/>
              <a:t>-Level DoS</a:t>
            </a:r>
            <a:endParaRPr/>
          </a:p>
        </p:txBody>
      </p:sp>
      <p:sp>
        <p:nvSpPr>
          <p:cNvPr id="208" name="Google Shape;20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DNSSEC</a:t>
            </a:r>
            <a:endParaRPr/>
          </a:p>
        </p:txBody>
      </p:sp>
      <p:sp>
        <p:nvSpPr>
          <p:cNvPr id="71" name="Google Shape;71;p1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DNSSEC: An extension of the DNS protocol that ensures integrity on the results</a:t>
            </a:r>
            <a:endParaRPr/>
          </a:p>
          <a:p>
            <a:pPr indent="-317500" lvl="1" marL="914400" rtl="0" algn="l">
              <a:spcBef>
                <a:spcPts val="0"/>
              </a:spcBef>
              <a:spcAft>
                <a:spcPts val="0"/>
              </a:spcAft>
              <a:buSzPts val="1400"/>
              <a:buChar char="○"/>
            </a:pPr>
            <a:r>
              <a:rPr lang="en"/>
              <a:t>Provides object security (unlike DNS over TLS, which would provide channel security)</a:t>
            </a:r>
            <a:endParaRPr/>
          </a:p>
          <a:p>
            <a:pPr indent="-317500" lvl="1" marL="914400" rtl="0" algn="l">
              <a:spcBef>
                <a:spcPts val="0"/>
              </a:spcBef>
              <a:spcAft>
                <a:spcPts val="0"/>
              </a:spcAft>
              <a:buSzPts val="1400"/>
              <a:buChar char="○"/>
            </a:pPr>
            <a:r>
              <a:rPr lang="en"/>
              <a:t>Uses signatures to cryptographically verify records</a:t>
            </a:r>
            <a:endParaRPr/>
          </a:p>
          <a:p>
            <a:pPr indent="-317500" lvl="1" marL="914400" rtl="0" algn="l">
              <a:spcBef>
                <a:spcPts val="0"/>
              </a:spcBef>
              <a:spcAft>
                <a:spcPts val="0"/>
              </a:spcAft>
              <a:buSzPts val="1400"/>
              <a:buChar char="○"/>
            </a:pPr>
            <a:r>
              <a:rPr lang="en"/>
              <a:t>Uses a hierarchical public key infrastructure to delegate trust from the trust anchor (root)</a:t>
            </a:r>
            <a:endParaRPr/>
          </a:p>
          <a:p>
            <a:pPr indent="-342900" lvl="0" marL="457200" rtl="0" algn="l">
              <a:spcBef>
                <a:spcPts val="0"/>
              </a:spcBef>
              <a:spcAft>
                <a:spcPts val="0"/>
              </a:spcAft>
              <a:buSzPts val="1800"/>
              <a:buChar char="●"/>
            </a:pPr>
            <a:r>
              <a:rPr lang="en"/>
              <a:t>DNSSEC Implementation</a:t>
            </a:r>
            <a:endParaRPr/>
          </a:p>
          <a:p>
            <a:pPr indent="-317500" lvl="1" marL="914400" rtl="0" algn="l">
              <a:spcBef>
                <a:spcPts val="0"/>
              </a:spcBef>
              <a:spcAft>
                <a:spcPts val="0"/>
              </a:spcAft>
              <a:buSzPts val="1400"/>
              <a:buChar char="○"/>
            </a:pPr>
            <a:r>
              <a:rPr lang="en"/>
              <a:t>Each name server replies with its public key (</a:t>
            </a:r>
            <a:r>
              <a:rPr b="1" lang="en">
                <a:latin typeface="Courier New"/>
                <a:ea typeface="Courier New"/>
                <a:cs typeface="Courier New"/>
                <a:sym typeface="Courier New"/>
              </a:rPr>
              <a:t>DNSKEY</a:t>
            </a:r>
            <a:r>
              <a:rPr lang="en"/>
              <a:t> type)</a:t>
            </a:r>
            <a:endParaRPr/>
          </a:p>
          <a:p>
            <a:pPr indent="-317500" lvl="1" marL="914400" rtl="0" algn="l">
              <a:spcBef>
                <a:spcPts val="0"/>
              </a:spcBef>
              <a:spcAft>
                <a:spcPts val="0"/>
              </a:spcAft>
              <a:buSzPts val="1400"/>
              <a:buChar char="○"/>
            </a:pPr>
            <a:r>
              <a:rPr lang="en"/>
              <a:t>When delegating trust, each name server signs the public key of the next name server</a:t>
            </a:r>
            <a:br>
              <a:rPr lang="en"/>
            </a:br>
            <a:r>
              <a:rPr lang="en"/>
              <a:t>(</a:t>
            </a:r>
            <a:r>
              <a:rPr b="1" lang="en">
                <a:latin typeface="Courier New"/>
                <a:ea typeface="Courier New"/>
                <a:cs typeface="Courier New"/>
                <a:sym typeface="Courier New"/>
              </a:rPr>
              <a:t>DS</a:t>
            </a:r>
            <a:r>
              <a:rPr lang="en"/>
              <a:t> and </a:t>
            </a:r>
            <a:r>
              <a:rPr b="1" lang="en">
                <a:latin typeface="Courier New"/>
                <a:ea typeface="Courier New"/>
                <a:cs typeface="Courier New"/>
                <a:sym typeface="Courier New"/>
              </a:rPr>
              <a:t>RRSIG</a:t>
            </a:r>
            <a:r>
              <a:rPr lang="en"/>
              <a:t> types)</a:t>
            </a:r>
            <a:endParaRPr/>
          </a:p>
          <a:p>
            <a:pPr indent="-317500" lvl="1" marL="914400" rtl="0" algn="l">
              <a:spcBef>
                <a:spcPts val="0"/>
              </a:spcBef>
              <a:spcAft>
                <a:spcPts val="0"/>
              </a:spcAft>
              <a:buSzPts val="1400"/>
              <a:buChar char="○"/>
            </a:pPr>
            <a:r>
              <a:rPr lang="en"/>
              <a:t>When providing a final answer, the name server signs the final answer (</a:t>
            </a:r>
            <a:r>
              <a:rPr b="1" lang="en">
                <a:latin typeface="Courier New"/>
                <a:ea typeface="Courier New"/>
                <a:cs typeface="Courier New"/>
                <a:sym typeface="Courier New"/>
              </a:rPr>
              <a:t>RRSIG</a:t>
            </a:r>
            <a:r>
              <a:rPr lang="en"/>
              <a:t> type)</a:t>
            </a:r>
            <a:endParaRPr/>
          </a:p>
          <a:p>
            <a:pPr indent="-317500" lvl="1" marL="914400" rtl="0" algn="l">
              <a:spcBef>
                <a:spcPts val="0"/>
              </a:spcBef>
              <a:spcAft>
                <a:spcPts val="0"/>
              </a:spcAft>
              <a:buSzPts val="1400"/>
              <a:buChar char="○"/>
            </a:pPr>
            <a:r>
              <a:rPr lang="en"/>
              <a:t>Zones are split into key-signing keys and zone-signing keys</a:t>
            </a:r>
            <a:endParaRPr/>
          </a:p>
          <a:p>
            <a:pPr indent="-317500" lvl="1" marL="914400" rtl="0" algn="l">
              <a:spcBef>
                <a:spcPts val="0"/>
              </a:spcBef>
              <a:spcAft>
                <a:spcPts val="0"/>
              </a:spcAft>
              <a:buSzPts val="1400"/>
              <a:buChar char="○"/>
            </a:pPr>
            <a:r>
              <a:rPr lang="en"/>
              <a:t>NSEC signs a message saying no domains exist alphabetically between two records</a:t>
            </a:r>
            <a:endParaRPr/>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Denial-of-Service (DDoS)</a:t>
            </a:r>
            <a:endParaRPr/>
          </a:p>
        </p:txBody>
      </p:sp>
      <p:sp>
        <p:nvSpPr>
          <p:cNvPr id="214" name="Google Shape;214;p3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Distributed denial-of-service</a:t>
            </a:r>
            <a:r>
              <a:rPr lang="en"/>
              <a:t> (</a:t>
            </a:r>
            <a:r>
              <a:rPr b="1" lang="en"/>
              <a:t>DDoS</a:t>
            </a:r>
            <a:r>
              <a:rPr lang="en"/>
              <a:t>): Use multiple systems to overwhelm the target </a:t>
            </a:r>
            <a:r>
              <a:rPr lang="en"/>
              <a:t>system</a:t>
            </a:r>
            <a:endParaRPr/>
          </a:p>
          <a:p>
            <a:pPr indent="-317500" lvl="1" marL="914400" rtl="0" algn="l">
              <a:spcBef>
                <a:spcPts val="0"/>
              </a:spcBef>
              <a:spcAft>
                <a:spcPts val="0"/>
              </a:spcAft>
              <a:buSzPts val="1400"/>
              <a:buChar char="○"/>
            </a:pPr>
            <a:r>
              <a:rPr lang="en"/>
              <a:t>Controlling many systems gives the attacker a huge amount of bandwidth</a:t>
            </a:r>
            <a:endParaRPr/>
          </a:p>
          <a:p>
            <a:pPr indent="-317500" lvl="1" marL="914400" rtl="0" algn="l">
              <a:spcBef>
                <a:spcPts val="0"/>
              </a:spcBef>
              <a:spcAft>
                <a:spcPts val="0"/>
              </a:spcAft>
              <a:buSzPts val="1400"/>
              <a:buChar char="○"/>
            </a:pPr>
            <a:r>
              <a:rPr lang="en"/>
              <a:t>Sending packets from many sources makes it hard for packet filters to distinguish DDoS traffic from normal traffic</a:t>
            </a:r>
            <a:endParaRPr/>
          </a:p>
          <a:p>
            <a:pPr indent="-317500" lvl="1" marL="914400" rtl="0" algn="l">
              <a:spcBef>
                <a:spcPts val="0"/>
              </a:spcBef>
              <a:spcAft>
                <a:spcPts val="0"/>
              </a:spcAft>
              <a:buSzPts val="1400"/>
              <a:buChar char="○"/>
            </a:pPr>
            <a:r>
              <a:rPr b="1" lang="en"/>
              <a:t>Botnet</a:t>
            </a:r>
            <a:r>
              <a:rPr lang="en"/>
              <a:t>: A collection of compromised computers controlled by one attacker</a:t>
            </a:r>
            <a:endParaRPr/>
          </a:p>
          <a:p>
            <a:pPr indent="-317500" lvl="2" marL="1371600" rtl="0" algn="l">
              <a:spcBef>
                <a:spcPts val="0"/>
              </a:spcBef>
              <a:spcAft>
                <a:spcPts val="0"/>
              </a:spcAft>
              <a:buSzPts val="1400"/>
              <a:buChar char="■"/>
            </a:pPr>
            <a:r>
              <a:rPr lang="en"/>
              <a:t>The attacker can tell all the computers on the botnet to flood a given target</a:t>
            </a:r>
            <a:endParaRPr/>
          </a:p>
        </p:txBody>
      </p:sp>
      <p:sp>
        <p:nvSpPr>
          <p:cNvPr id="215" name="Google Shape;21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4"/>
          <p:cNvSpPr txBox="1"/>
          <p:nvPr/>
        </p:nvSpPr>
        <p:spPr>
          <a:xfrm>
            <a:off x="6404675" y="3900175"/>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Victim</a:t>
            </a:r>
            <a:endParaRPr>
              <a:solidFill>
                <a:srgbClr val="999999"/>
              </a:solidFill>
            </a:endParaRPr>
          </a:p>
        </p:txBody>
      </p:sp>
      <p:sp>
        <p:nvSpPr>
          <p:cNvPr id="217" name="Google Shape;217;p34"/>
          <p:cNvSpPr txBox="1"/>
          <p:nvPr/>
        </p:nvSpPr>
        <p:spPr>
          <a:xfrm>
            <a:off x="2427550" y="3563200"/>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Attacker</a:t>
            </a:r>
            <a:endParaRPr>
              <a:solidFill>
                <a:srgbClr val="999999"/>
              </a:solidFill>
            </a:endParaRPr>
          </a:p>
        </p:txBody>
      </p:sp>
      <p:sp>
        <p:nvSpPr>
          <p:cNvPr id="218" name="Google Shape;218;p34"/>
          <p:cNvSpPr txBox="1"/>
          <p:nvPr/>
        </p:nvSpPr>
        <p:spPr>
          <a:xfrm>
            <a:off x="2427550" y="3990925"/>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Attacker</a:t>
            </a:r>
            <a:endParaRPr>
              <a:solidFill>
                <a:srgbClr val="999999"/>
              </a:solidFill>
            </a:endParaRPr>
          </a:p>
        </p:txBody>
      </p:sp>
      <p:sp>
        <p:nvSpPr>
          <p:cNvPr id="219" name="Google Shape;219;p34"/>
          <p:cNvSpPr txBox="1"/>
          <p:nvPr/>
        </p:nvSpPr>
        <p:spPr>
          <a:xfrm>
            <a:off x="3638700" y="3363100"/>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Attacker</a:t>
            </a:r>
            <a:endParaRPr>
              <a:solidFill>
                <a:srgbClr val="999999"/>
              </a:solidFill>
            </a:endParaRPr>
          </a:p>
        </p:txBody>
      </p:sp>
      <p:sp>
        <p:nvSpPr>
          <p:cNvPr id="220" name="Google Shape;220;p34"/>
          <p:cNvSpPr txBox="1"/>
          <p:nvPr/>
        </p:nvSpPr>
        <p:spPr>
          <a:xfrm>
            <a:off x="4456750" y="4730400"/>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Attacker</a:t>
            </a:r>
            <a:endParaRPr>
              <a:solidFill>
                <a:srgbClr val="999999"/>
              </a:solidFill>
            </a:endParaRPr>
          </a:p>
        </p:txBody>
      </p:sp>
      <p:sp>
        <p:nvSpPr>
          <p:cNvPr id="221" name="Google Shape;221;p34"/>
          <p:cNvSpPr txBox="1"/>
          <p:nvPr/>
        </p:nvSpPr>
        <p:spPr>
          <a:xfrm>
            <a:off x="3187250" y="4730400"/>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Attacker</a:t>
            </a:r>
            <a:endParaRPr>
              <a:solidFill>
                <a:srgbClr val="999999"/>
              </a:solidFill>
            </a:endParaRPr>
          </a:p>
        </p:txBody>
      </p:sp>
      <p:cxnSp>
        <p:nvCxnSpPr>
          <p:cNvPr id="222" name="Google Shape;222;p34"/>
          <p:cNvCxnSpPr>
            <a:stCxn id="219" idx="3"/>
            <a:endCxn id="216" idx="1"/>
          </p:cNvCxnSpPr>
          <p:nvPr/>
        </p:nvCxnSpPr>
        <p:spPr>
          <a:xfrm>
            <a:off x="4572000" y="3563200"/>
            <a:ext cx="1832700" cy="5370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34"/>
          <p:cNvCxnSpPr>
            <a:stCxn id="221" idx="3"/>
            <a:endCxn id="216" idx="1"/>
          </p:cNvCxnSpPr>
          <p:nvPr/>
        </p:nvCxnSpPr>
        <p:spPr>
          <a:xfrm flipH="1" rot="10800000">
            <a:off x="4120550" y="4100400"/>
            <a:ext cx="2284200" cy="8301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4"/>
          <p:cNvCxnSpPr>
            <a:stCxn id="217" idx="3"/>
            <a:endCxn id="216" idx="1"/>
          </p:cNvCxnSpPr>
          <p:nvPr/>
        </p:nvCxnSpPr>
        <p:spPr>
          <a:xfrm>
            <a:off x="3360850" y="3763300"/>
            <a:ext cx="3043800" cy="3369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4"/>
          <p:cNvCxnSpPr>
            <a:stCxn id="218" idx="3"/>
            <a:endCxn id="216" idx="1"/>
          </p:cNvCxnSpPr>
          <p:nvPr/>
        </p:nvCxnSpPr>
        <p:spPr>
          <a:xfrm flipH="1" rot="10800000">
            <a:off x="3360850" y="4100425"/>
            <a:ext cx="3043800" cy="906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4"/>
          <p:cNvCxnSpPr>
            <a:stCxn id="220" idx="3"/>
            <a:endCxn id="216" idx="1"/>
          </p:cNvCxnSpPr>
          <p:nvPr/>
        </p:nvCxnSpPr>
        <p:spPr>
          <a:xfrm flipH="1" rot="10800000">
            <a:off x="5390050" y="4100400"/>
            <a:ext cx="1014600" cy="8301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34"/>
          <p:cNvSpPr txBox="1"/>
          <p:nvPr/>
        </p:nvSpPr>
        <p:spPr>
          <a:xfrm>
            <a:off x="3483350" y="4260613"/>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Attacker</a:t>
            </a:r>
            <a:endParaRPr>
              <a:solidFill>
                <a:srgbClr val="999999"/>
              </a:solidFill>
            </a:endParaRPr>
          </a:p>
        </p:txBody>
      </p:sp>
      <p:cxnSp>
        <p:nvCxnSpPr>
          <p:cNvPr id="228" name="Google Shape;228;p34"/>
          <p:cNvCxnSpPr>
            <a:stCxn id="227" idx="3"/>
            <a:endCxn id="216" idx="1"/>
          </p:cNvCxnSpPr>
          <p:nvPr/>
        </p:nvCxnSpPr>
        <p:spPr>
          <a:xfrm flipH="1" rot="10800000">
            <a:off x="4416650" y="4100413"/>
            <a:ext cx="1988100" cy="36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Amplified</a:t>
            </a:r>
            <a:r>
              <a:rPr lang="en"/>
              <a:t> Denial-of-Service</a:t>
            </a:r>
            <a:endParaRPr/>
          </a:p>
        </p:txBody>
      </p:sp>
      <p:sp>
        <p:nvSpPr>
          <p:cNvPr id="234" name="Google Shape;234;p3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Amplified </a:t>
            </a:r>
            <a:r>
              <a:rPr b="1" lang="en"/>
              <a:t>denial-of-service</a:t>
            </a:r>
            <a:r>
              <a:rPr lang="en"/>
              <a:t>: Use an amplifier to overwhelm the target more effectively</a:t>
            </a:r>
            <a:endParaRPr/>
          </a:p>
          <a:p>
            <a:pPr indent="-317500" lvl="1" marL="914400" rtl="0" algn="l">
              <a:spcBef>
                <a:spcPts val="0"/>
              </a:spcBef>
              <a:spcAft>
                <a:spcPts val="0"/>
              </a:spcAft>
              <a:buSzPts val="1400"/>
              <a:buChar char="○"/>
            </a:pPr>
            <a:r>
              <a:rPr lang="en"/>
              <a:t>Idea: Some services send a large response when sent a small request</a:t>
            </a:r>
            <a:endParaRPr/>
          </a:p>
          <a:p>
            <a:pPr indent="-317500" lvl="1" marL="914400" rtl="0" algn="l">
              <a:spcBef>
                <a:spcPts val="0"/>
              </a:spcBef>
              <a:spcAft>
                <a:spcPts val="0"/>
              </a:spcAft>
              <a:buSzPts val="1400"/>
              <a:buChar char="○"/>
            </a:pPr>
            <a:r>
              <a:rPr lang="en"/>
              <a:t>Spoofing a small request that appears to come from the victim results in a large amount of data sent to the victim</a:t>
            </a:r>
            <a:endParaRPr/>
          </a:p>
          <a:p>
            <a:pPr indent="-317500" lvl="1" marL="914400" rtl="0" algn="l">
              <a:spcBef>
                <a:spcPts val="0"/>
              </a:spcBef>
              <a:spcAft>
                <a:spcPts val="0"/>
              </a:spcAft>
              <a:buSzPts val="1400"/>
              <a:buChar char="○"/>
            </a:pPr>
            <a:r>
              <a:rPr lang="en"/>
              <a:t>Example: DNS amplification</a:t>
            </a:r>
            <a:endParaRPr/>
          </a:p>
          <a:p>
            <a:pPr indent="-317500" lvl="2" marL="1371600" rtl="0" algn="l">
              <a:spcBef>
                <a:spcPts val="0"/>
              </a:spcBef>
              <a:spcAft>
                <a:spcPts val="0"/>
              </a:spcAft>
              <a:buSzPts val="1400"/>
              <a:buChar char="■"/>
            </a:pPr>
            <a:r>
              <a:rPr lang="en"/>
              <a:t>Requests contain only the question</a:t>
            </a:r>
            <a:endParaRPr/>
          </a:p>
          <a:p>
            <a:pPr indent="-317500" lvl="2" marL="1371600" rtl="0" algn="l">
              <a:spcBef>
                <a:spcPts val="0"/>
              </a:spcBef>
              <a:spcAft>
                <a:spcPts val="0"/>
              </a:spcAft>
              <a:buSzPts val="1400"/>
              <a:buChar char="■"/>
            </a:pPr>
            <a:r>
              <a:rPr lang="en"/>
              <a:t>Responses contain answer records, authority records, and additional records</a:t>
            </a:r>
            <a:endParaRPr/>
          </a:p>
        </p:txBody>
      </p:sp>
      <p:sp>
        <p:nvSpPr>
          <p:cNvPr id="235" name="Google Shape;23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txBox="1"/>
          <p:nvPr/>
        </p:nvSpPr>
        <p:spPr>
          <a:xfrm>
            <a:off x="5489525" y="2468350"/>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Attacker</a:t>
            </a:r>
            <a:endParaRPr>
              <a:solidFill>
                <a:srgbClr val="999999"/>
              </a:solidFill>
            </a:endParaRPr>
          </a:p>
        </p:txBody>
      </p:sp>
      <p:sp>
        <p:nvSpPr>
          <p:cNvPr id="237" name="Google Shape;237;p35"/>
          <p:cNvSpPr txBox="1"/>
          <p:nvPr/>
        </p:nvSpPr>
        <p:spPr>
          <a:xfrm>
            <a:off x="7750350" y="2747375"/>
            <a:ext cx="1368000" cy="6156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DNS Name Server</a:t>
            </a:r>
            <a:endParaRPr>
              <a:solidFill>
                <a:srgbClr val="999999"/>
              </a:solidFill>
            </a:endParaRPr>
          </a:p>
        </p:txBody>
      </p:sp>
      <p:sp>
        <p:nvSpPr>
          <p:cNvPr id="238" name="Google Shape;238;p35"/>
          <p:cNvSpPr txBox="1"/>
          <p:nvPr/>
        </p:nvSpPr>
        <p:spPr>
          <a:xfrm>
            <a:off x="5489525" y="3272425"/>
            <a:ext cx="933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Victim</a:t>
            </a:r>
            <a:endParaRPr>
              <a:solidFill>
                <a:srgbClr val="999999"/>
              </a:solidFill>
            </a:endParaRPr>
          </a:p>
        </p:txBody>
      </p:sp>
      <p:cxnSp>
        <p:nvCxnSpPr>
          <p:cNvPr id="239" name="Google Shape;239;p35"/>
          <p:cNvCxnSpPr>
            <a:stCxn id="236" idx="3"/>
            <a:endCxn id="237" idx="1"/>
          </p:cNvCxnSpPr>
          <p:nvPr/>
        </p:nvCxnSpPr>
        <p:spPr>
          <a:xfrm>
            <a:off x="6422825" y="2668450"/>
            <a:ext cx="1327500" cy="3867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35"/>
          <p:cNvSpPr txBox="1"/>
          <p:nvPr/>
        </p:nvSpPr>
        <p:spPr>
          <a:xfrm>
            <a:off x="6768250" y="2098475"/>
            <a:ext cx="18951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t>From: Victim, To: Server</a:t>
            </a:r>
            <a:endParaRPr sz="1200"/>
          </a:p>
          <a:p>
            <a:pPr indent="0" lvl="0" marL="0" rtl="0" algn="ctr">
              <a:spcBef>
                <a:spcPts val="0"/>
              </a:spcBef>
              <a:spcAft>
                <a:spcPts val="0"/>
              </a:spcAft>
              <a:buNone/>
            </a:pPr>
            <a:r>
              <a:rPr lang="en" sz="1200"/>
              <a:t>request</a:t>
            </a:r>
            <a:endParaRPr sz="1200"/>
          </a:p>
        </p:txBody>
      </p:sp>
      <p:cxnSp>
        <p:nvCxnSpPr>
          <p:cNvPr id="241" name="Google Shape;241;p35"/>
          <p:cNvCxnSpPr>
            <a:stCxn id="237" idx="1"/>
            <a:endCxn id="238" idx="3"/>
          </p:cNvCxnSpPr>
          <p:nvPr/>
        </p:nvCxnSpPr>
        <p:spPr>
          <a:xfrm flipH="1">
            <a:off x="6422850" y="3055175"/>
            <a:ext cx="1327500" cy="417300"/>
          </a:xfrm>
          <a:prstGeom prst="straightConnector1">
            <a:avLst/>
          </a:prstGeom>
          <a:noFill/>
          <a:ln cap="flat" cmpd="sng" w="38100">
            <a:solidFill>
              <a:schemeClr val="dk2"/>
            </a:solidFill>
            <a:prstDash val="solid"/>
            <a:round/>
            <a:headEnd len="med" w="med" type="none"/>
            <a:tailEnd len="med" w="med" type="triangle"/>
          </a:ln>
        </p:spPr>
      </p:cxnSp>
      <p:sp>
        <p:nvSpPr>
          <p:cNvPr id="242" name="Google Shape;242;p35"/>
          <p:cNvSpPr txBox="1"/>
          <p:nvPr/>
        </p:nvSpPr>
        <p:spPr>
          <a:xfrm>
            <a:off x="6825850" y="3439175"/>
            <a:ext cx="1895100" cy="704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From: Server, To: Victim</a:t>
            </a:r>
            <a:endParaRPr sz="2000"/>
          </a:p>
          <a:p>
            <a:pPr indent="0" lvl="0" marL="0" rtl="0" algn="ctr">
              <a:spcBef>
                <a:spcPts val="0"/>
              </a:spcBef>
              <a:spcAft>
                <a:spcPts val="0"/>
              </a:spcAft>
              <a:buNone/>
            </a:pPr>
            <a:r>
              <a:rPr lang="en" sz="2000"/>
              <a:t>RESPONSE</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Amplified Denial-of-Service</a:t>
            </a:r>
            <a:endParaRPr/>
          </a:p>
        </p:txBody>
      </p:sp>
      <p:sp>
        <p:nvSpPr>
          <p:cNvPr id="248" name="Google Shape;248;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Benefits</a:t>
            </a:r>
            <a:r>
              <a:rPr lang="en"/>
              <a:t>:</a:t>
            </a:r>
            <a:endParaRPr/>
          </a:p>
          <a:p>
            <a:pPr indent="-317500" lvl="1" marL="914400" rtl="0" algn="l">
              <a:spcBef>
                <a:spcPts val="0"/>
              </a:spcBef>
              <a:spcAft>
                <a:spcPts val="0"/>
              </a:spcAft>
              <a:buSzPts val="1400"/>
              <a:buChar char="○"/>
            </a:pPr>
            <a:r>
              <a:rPr lang="en"/>
              <a:t>The attacker’s identity is concealed because the packets come from the amplification server</a:t>
            </a:r>
            <a:endParaRPr/>
          </a:p>
          <a:p>
            <a:pPr indent="-317500" lvl="1" marL="914400" rtl="0" algn="l">
              <a:spcBef>
                <a:spcPts val="0"/>
              </a:spcBef>
              <a:spcAft>
                <a:spcPts val="0"/>
              </a:spcAft>
              <a:buSzPts val="1400"/>
              <a:buChar char="○"/>
            </a:pPr>
            <a:r>
              <a:rPr lang="en"/>
              <a:t>The attacker is able to overwhelm more bandwidth with relatively little bandwidth</a:t>
            </a:r>
            <a:endParaRPr/>
          </a:p>
          <a:p>
            <a:pPr indent="-317500" lvl="2" marL="1371600" rtl="0" algn="l">
              <a:spcBef>
                <a:spcPts val="0"/>
              </a:spcBef>
              <a:spcAft>
                <a:spcPts val="0"/>
              </a:spcAft>
              <a:buSzPts val="1400"/>
              <a:buChar char="■"/>
            </a:pPr>
            <a:r>
              <a:rPr lang="en"/>
              <a:t>Amplification servers often have massive bandwidths to support large numbers of users</a:t>
            </a:r>
            <a:endParaRPr/>
          </a:p>
          <a:p>
            <a:pPr indent="-342900" lvl="0" marL="457200" rtl="0" algn="l">
              <a:spcBef>
                <a:spcPts val="0"/>
              </a:spcBef>
              <a:spcAft>
                <a:spcPts val="0"/>
              </a:spcAft>
              <a:buSzPts val="1800"/>
              <a:buChar char="●"/>
            </a:pPr>
            <a:r>
              <a:rPr lang="en"/>
              <a:t>Drawbacks:</a:t>
            </a:r>
            <a:endParaRPr/>
          </a:p>
          <a:p>
            <a:pPr indent="-317500" lvl="1" marL="914400" rtl="0" algn="l">
              <a:spcBef>
                <a:spcPts val="0"/>
              </a:spcBef>
              <a:spcAft>
                <a:spcPts val="0"/>
              </a:spcAft>
              <a:buSzPts val="1400"/>
              <a:buChar char="○"/>
            </a:pPr>
            <a:r>
              <a:rPr lang="en"/>
              <a:t>Requires blind spoofing capability</a:t>
            </a:r>
            <a:endParaRPr/>
          </a:p>
          <a:p>
            <a:pPr indent="-317500" lvl="2" marL="1371600" rtl="0" algn="l">
              <a:spcBef>
                <a:spcPts val="0"/>
              </a:spcBef>
              <a:spcAft>
                <a:spcPts val="0"/>
              </a:spcAft>
              <a:buSzPts val="1400"/>
              <a:buChar char="■"/>
            </a:pPr>
            <a:r>
              <a:rPr lang="en"/>
              <a:t>Cannot work over TCP, since TCP spoofing is assumed to be hard, only UDP protocols</a:t>
            </a:r>
            <a:endParaRPr/>
          </a:p>
        </p:txBody>
      </p:sp>
      <p:sp>
        <p:nvSpPr>
          <p:cNvPr id="249" name="Google Shape;24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Network-Level DoS: Defenses</a:t>
            </a:r>
            <a:endParaRPr/>
          </a:p>
        </p:txBody>
      </p:sp>
      <p:sp>
        <p:nvSpPr>
          <p:cNvPr id="255" name="Google Shape;255;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Packet filter</a:t>
            </a:r>
            <a:r>
              <a:rPr lang="en"/>
              <a:t>: Discard any packets that are part of the DoS attack</a:t>
            </a:r>
            <a:endParaRPr/>
          </a:p>
          <a:p>
            <a:pPr indent="-317500" lvl="1" marL="914400" rtl="0" algn="l">
              <a:spcBef>
                <a:spcPts val="0"/>
              </a:spcBef>
              <a:spcAft>
                <a:spcPts val="0"/>
              </a:spcAft>
              <a:buSzPts val="1400"/>
              <a:buChar char="○"/>
            </a:pPr>
            <a:r>
              <a:rPr lang="en"/>
              <a:t>Discard packets where the source IP is the attacker’s IP address</a:t>
            </a:r>
            <a:endParaRPr/>
          </a:p>
          <a:p>
            <a:pPr indent="-317500" lvl="1" marL="914400" rtl="0" algn="l">
              <a:spcBef>
                <a:spcPts val="0"/>
              </a:spcBef>
              <a:spcAft>
                <a:spcPts val="0"/>
              </a:spcAft>
              <a:buSzPts val="1400"/>
              <a:buChar char="○"/>
            </a:pPr>
            <a:r>
              <a:rPr lang="en"/>
              <a:t>Find some pattern in the content of the DoS packets to distinguish DoS packets from legitimate packets</a:t>
            </a:r>
            <a:endParaRPr/>
          </a:p>
          <a:p>
            <a:pPr indent="-317500" lvl="1" marL="914400" rtl="0" algn="l">
              <a:spcBef>
                <a:spcPts val="0"/>
              </a:spcBef>
              <a:spcAft>
                <a:spcPts val="0"/>
              </a:spcAft>
              <a:buSzPts val="1400"/>
              <a:buChar char="○"/>
            </a:pPr>
            <a:r>
              <a:rPr lang="en"/>
              <a:t>The packet filter must be before the bottleneck</a:t>
            </a:r>
            <a:endParaRPr/>
          </a:p>
          <a:p>
            <a:pPr indent="-342900" lvl="0" marL="457200" rtl="0" algn="l">
              <a:spcBef>
                <a:spcPts val="0"/>
              </a:spcBef>
              <a:spcAft>
                <a:spcPts val="0"/>
              </a:spcAft>
              <a:buSzPts val="1800"/>
              <a:buChar char="●"/>
            </a:pPr>
            <a:r>
              <a:rPr lang="en"/>
              <a:t>Subverting packet filters</a:t>
            </a:r>
            <a:endParaRPr/>
          </a:p>
          <a:p>
            <a:pPr indent="-317500" lvl="1" marL="914400" rtl="0" algn="l">
              <a:spcBef>
                <a:spcPts val="0"/>
              </a:spcBef>
              <a:spcAft>
                <a:spcPts val="0"/>
              </a:spcAft>
              <a:buSzPts val="1400"/>
              <a:buChar char="○"/>
            </a:pPr>
            <a:r>
              <a:rPr lang="en"/>
              <a:t>Spoof DoS packets so that packets look like they’re coming from many IP addresses</a:t>
            </a:r>
            <a:endParaRPr/>
          </a:p>
          <a:p>
            <a:pPr indent="-317500" lvl="2" marL="1371600" rtl="0" algn="l">
              <a:spcBef>
                <a:spcPts val="0"/>
              </a:spcBef>
              <a:spcAft>
                <a:spcPts val="0"/>
              </a:spcAft>
              <a:buSzPts val="1400"/>
              <a:buChar char="■"/>
            </a:pPr>
            <a:r>
              <a:rPr lang="en"/>
              <a:t>Packet filters can’t use IP addresses to filter packets anymore!</a:t>
            </a:r>
            <a:endParaRPr/>
          </a:p>
          <a:p>
            <a:pPr indent="-317500" lvl="2" marL="1371600" rtl="0" algn="l">
              <a:spcBef>
                <a:spcPts val="0"/>
              </a:spcBef>
              <a:spcAft>
                <a:spcPts val="0"/>
              </a:spcAft>
              <a:buSzPts val="1400"/>
              <a:buChar char="■"/>
            </a:pPr>
            <a:r>
              <a:rPr lang="en"/>
              <a:t>Hard to defend against</a:t>
            </a:r>
            <a:endParaRPr/>
          </a:p>
          <a:p>
            <a:pPr indent="-317500" lvl="2" marL="1371600" rtl="0" algn="l">
              <a:spcBef>
                <a:spcPts val="0"/>
              </a:spcBef>
              <a:spcAft>
                <a:spcPts val="0"/>
              </a:spcAft>
              <a:buSzPts val="1400"/>
              <a:buChar char="■"/>
            </a:pPr>
            <a:r>
              <a:rPr lang="en"/>
              <a:t>Rely on anti-spoofing mechanisms on the network</a:t>
            </a:r>
            <a:endParaRPr/>
          </a:p>
          <a:p>
            <a:pPr indent="-317500" lvl="1" marL="914400" rtl="0" algn="l">
              <a:spcBef>
                <a:spcPts val="0"/>
              </a:spcBef>
              <a:spcAft>
                <a:spcPts val="0"/>
              </a:spcAft>
              <a:buSzPts val="1400"/>
              <a:buChar char="○"/>
            </a:pPr>
            <a:r>
              <a:rPr lang="en"/>
              <a:t>Distributed DoS actually send packets from many IP addresses</a:t>
            </a:r>
            <a:endParaRPr/>
          </a:p>
          <a:p>
            <a:pPr indent="-317500" lvl="2" marL="1371600" rtl="0" algn="l">
              <a:spcBef>
                <a:spcPts val="0"/>
              </a:spcBef>
              <a:spcAft>
                <a:spcPts val="0"/>
              </a:spcAft>
              <a:buSzPts val="1400"/>
              <a:buChar char="■"/>
            </a:pPr>
            <a:r>
              <a:rPr lang="en"/>
              <a:t>Packet filters need to be much more sophisticated to defend against DDoS attacks</a:t>
            </a:r>
            <a:endParaRPr/>
          </a:p>
        </p:txBody>
      </p:sp>
      <p:sp>
        <p:nvSpPr>
          <p:cNvPr id="256" name="Google Shape;25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Network-Level DoS: Defenses</a:t>
            </a:r>
            <a:endParaRPr/>
          </a:p>
        </p:txBody>
      </p:sp>
      <p:sp>
        <p:nvSpPr>
          <p:cNvPr id="262" name="Google Shape;262;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Overprovisioning</a:t>
            </a:r>
            <a:r>
              <a:rPr lang="en"/>
              <a:t>: Purchase enough networking bandwidth and equipment to make it harder for attackers to overwhelm the network</a:t>
            </a:r>
            <a:endParaRPr/>
          </a:p>
          <a:p>
            <a:pPr indent="-317500" lvl="1" marL="914400" rtl="0" algn="l">
              <a:spcBef>
                <a:spcPts val="0"/>
              </a:spcBef>
              <a:spcAft>
                <a:spcPts val="0"/>
              </a:spcAft>
              <a:buSzPts val="1400"/>
              <a:buChar char="○"/>
            </a:pPr>
            <a:r>
              <a:rPr lang="en"/>
              <a:t>Again, depends on your threat model</a:t>
            </a:r>
            <a:endParaRPr/>
          </a:p>
        </p:txBody>
      </p:sp>
      <p:sp>
        <p:nvSpPr>
          <p:cNvPr id="263" name="Google Shape;26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SYN Flooding and SYN Cookies</a:t>
            </a:r>
            <a:endParaRPr/>
          </a:p>
        </p:txBody>
      </p:sp>
      <p:sp>
        <p:nvSpPr>
          <p:cNvPr id="269" name="Google Shape;26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 Flooding</a:t>
            </a:r>
            <a:endParaRPr/>
          </a:p>
        </p:txBody>
      </p:sp>
      <p:sp>
        <p:nvSpPr>
          <p:cNvPr id="275" name="Google Shape;275;p4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type of DoS that exploits many TCP connections</a:t>
            </a:r>
            <a:endParaRPr/>
          </a:p>
          <a:p>
            <a:pPr indent="-317500" lvl="1" marL="914400" rtl="0" algn="l">
              <a:spcBef>
                <a:spcPts val="0"/>
              </a:spcBef>
              <a:spcAft>
                <a:spcPts val="0"/>
              </a:spcAft>
              <a:buSzPts val="1400"/>
              <a:buChar char="○"/>
            </a:pPr>
            <a:r>
              <a:rPr lang="en"/>
              <a:t>Each connection established by the server needs to allocate some memory</a:t>
            </a:r>
            <a:endParaRPr/>
          </a:p>
          <a:p>
            <a:pPr indent="-317500" lvl="2" marL="1371600" rtl="0" algn="l">
              <a:spcBef>
                <a:spcPts val="0"/>
              </a:spcBef>
              <a:spcAft>
                <a:spcPts val="0"/>
              </a:spcAft>
              <a:buSzPts val="1400"/>
              <a:buChar char="■"/>
            </a:pPr>
            <a:r>
              <a:rPr lang="en"/>
              <a:t>Used to store sequence numbers, ACK numbers, buffered data, etc.</a:t>
            </a:r>
            <a:endParaRPr/>
          </a:p>
          <a:p>
            <a:pPr indent="-317500" lvl="1" marL="914400" rtl="0" algn="l">
              <a:spcBef>
                <a:spcPts val="0"/>
              </a:spcBef>
              <a:spcAft>
                <a:spcPts val="0"/>
              </a:spcAft>
              <a:buSzPts val="1400"/>
              <a:buChar char="○"/>
            </a:pPr>
            <a:r>
              <a:rPr lang="en"/>
              <a:t>Idea: Establish many connections with the server, causing it to consume a lot of memory</a:t>
            </a:r>
            <a:endParaRPr/>
          </a:p>
          <a:p>
            <a:pPr indent="-342900" lvl="0" marL="457200" rtl="0" algn="l">
              <a:spcBef>
                <a:spcPts val="0"/>
              </a:spcBef>
              <a:spcAft>
                <a:spcPts val="0"/>
              </a:spcAft>
              <a:buSzPts val="1800"/>
              <a:buChar char="●"/>
            </a:pPr>
            <a:r>
              <a:rPr lang="en"/>
              <a:t>TCP state is allocated upon receiving a SYN</a:t>
            </a:r>
            <a:endParaRPr/>
          </a:p>
          <a:p>
            <a:pPr indent="-317500" lvl="1" marL="914400" rtl="0" algn="l">
              <a:spcBef>
                <a:spcPts val="0"/>
              </a:spcBef>
              <a:spcAft>
                <a:spcPts val="0"/>
              </a:spcAft>
              <a:buSzPts val="1400"/>
              <a:buChar char="○"/>
            </a:pPr>
            <a:r>
              <a:rPr lang="en"/>
              <a:t>The attacker only needs to send the SYN, so the attacker doesn’t its own consume resources!</a:t>
            </a:r>
            <a:endParaRPr/>
          </a:p>
        </p:txBody>
      </p:sp>
      <p:sp>
        <p:nvSpPr>
          <p:cNvPr id="276" name="Google Shape;27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0"/>
          <p:cNvSpPr txBox="1"/>
          <p:nvPr/>
        </p:nvSpPr>
        <p:spPr>
          <a:xfrm>
            <a:off x="5236788" y="1170025"/>
            <a:ext cx="99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Attacker</a:t>
            </a:r>
            <a:endParaRPr>
              <a:solidFill>
                <a:srgbClr val="CC0000"/>
              </a:solidFill>
            </a:endParaRPr>
          </a:p>
        </p:txBody>
      </p:sp>
      <p:sp>
        <p:nvSpPr>
          <p:cNvPr id="278" name="Google Shape;278;p40"/>
          <p:cNvSpPr txBox="1"/>
          <p:nvPr/>
        </p:nvSpPr>
        <p:spPr>
          <a:xfrm>
            <a:off x="8151912" y="1170025"/>
            <a:ext cx="99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rPr>
              <a:t>Server</a:t>
            </a:r>
            <a:endParaRPr>
              <a:solidFill>
                <a:srgbClr val="38761D"/>
              </a:solidFill>
            </a:endParaRPr>
          </a:p>
        </p:txBody>
      </p:sp>
      <p:cxnSp>
        <p:nvCxnSpPr>
          <p:cNvPr id="279" name="Google Shape;279;p40"/>
          <p:cNvCxnSpPr>
            <a:stCxn id="277" idx="2"/>
          </p:cNvCxnSpPr>
          <p:nvPr/>
        </p:nvCxnSpPr>
        <p:spPr>
          <a:xfrm flipH="1">
            <a:off x="5723538" y="1570225"/>
            <a:ext cx="9300" cy="3093000"/>
          </a:xfrm>
          <a:prstGeom prst="straightConnector1">
            <a:avLst/>
          </a:prstGeom>
          <a:noFill/>
          <a:ln cap="flat" cmpd="sng" w="19050">
            <a:solidFill>
              <a:srgbClr val="CC0000"/>
            </a:solidFill>
            <a:prstDash val="solid"/>
            <a:round/>
            <a:headEnd len="med" w="med" type="none"/>
            <a:tailEnd len="med" w="med" type="none"/>
          </a:ln>
        </p:spPr>
      </p:cxnSp>
      <p:cxnSp>
        <p:nvCxnSpPr>
          <p:cNvPr id="280" name="Google Shape;280;p40"/>
          <p:cNvCxnSpPr>
            <a:stCxn id="278" idx="2"/>
          </p:cNvCxnSpPr>
          <p:nvPr/>
        </p:nvCxnSpPr>
        <p:spPr>
          <a:xfrm flipH="1">
            <a:off x="8643162" y="1570225"/>
            <a:ext cx="4800" cy="3093000"/>
          </a:xfrm>
          <a:prstGeom prst="straightConnector1">
            <a:avLst/>
          </a:prstGeom>
          <a:noFill/>
          <a:ln cap="flat" cmpd="sng" w="19050">
            <a:solidFill>
              <a:srgbClr val="38761D"/>
            </a:solidFill>
            <a:prstDash val="solid"/>
            <a:round/>
            <a:headEnd len="med" w="med" type="none"/>
            <a:tailEnd len="med" w="med" type="none"/>
          </a:ln>
        </p:spPr>
      </p:cxnSp>
      <p:grpSp>
        <p:nvGrpSpPr>
          <p:cNvPr id="281" name="Google Shape;281;p40"/>
          <p:cNvGrpSpPr/>
          <p:nvPr/>
        </p:nvGrpSpPr>
        <p:grpSpPr>
          <a:xfrm>
            <a:off x="5737880" y="1604246"/>
            <a:ext cx="2917800" cy="577200"/>
            <a:chOff x="5804918" y="1604246"/>
            <a:chExt cx="2917800" cy="577200"/>
          </a:xfrm>
        </p:grpSpPr>
        <p:cxnSp>
          <p:nvCxnSpPr>
            <p:cNvPr id="282" name="Google Shape;282;p40"/>
            <p:cNvCxnSpPr/>
            <p:nvPr/>
          </p:nvCxnSpPr>
          <p:spPr>
            <a:xfrm>
              <a:off x="5804918" y="1830150"/>
              <a:ext cx="2917800" cy="343800"/>
            </a:xfrm>
            <a:prstGeom prst="straightConnector1">
              <a:avLst/>
            </a:prstGeom>
            <a:noFill/>
            <a:ln cap="flat" cmpd="sng" w="19050">
              <a:solidFill>
                <a:srgbClr val="CC0000"/>
              </a:solidFill>
              <a:prstDash val="solid"/>
              <a:round/>
              <a:headEnd len="med" w="med" type="none"/>
              <a:tailEnd len="med" w="med" type="triangle"/>
            </a:ln>
          </p:spPr>
        </p:cxnSp>
        <p:sp>
          <p:nvSpPr>
            <p:cNvPr id="283" name="Google Shape;283;p40"/>
            <p:cNvSpPr txBox="1"/>
            <p:nvPr/>
          </p:nvSpPr>
          <p:spPr>
            <a:xfrm rot="439803">
              <a:off x="6539652" y="1692754"/>
              <a:ext cx="1403772" cy="4001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SYN. Seq = </a:t>
              </a:r>
              <a:r>
                <a:rPr i="1" lang="en">
                  <a:solidFill>
                    <a:srgbClr val="CC0000"/>
                  </a:solidFill>
                </a:rPr>
                <a:t>x</a:t>
              </a:r>
              <a:endParaRPr i="1">
                <a:solidFill>
                  <a:srgbClr val="CC0000"/>
                </a:solidFill>
              </a:endParaRPr>
            </a:p>
          </p:txBody>
        </p:sp>
      </p:grpSp>
      <p:grpSp>
        <p:nvGrpSpPr>
          <p:cNvPr id="284" name="Google Shape;284;p40"/>
          <p:cNvGrpSpPr/>
          <p:nvPr/>
        </p:nvGrpSpPr>
        <p:grpSpPr>
          <a:xfrm>
            <a:off x="5725816" y="2161113"/>
            <a:ext cx="2929800" cy="795600"/>
            <a:chOff x="5792854" y="2161113"/>
            <a:chExt cx="2929800" cy="795600"/>
          </a:xfrm>
        </p:grpSpPr>
        <p:cxnSp>
          <p:nvCxnSpPr>
            <p:cNvPr id="285" name="Google Shape;285;p40"/>
            <p:cNvCxnSpPr/>
            <p:nvPr/>
          </p:nvCxnSpPr>
          <p:spPr>
            <a:xfrm flipH="1">
              <a:off x="5792854" y="2416325"/>
              <a:ext cx="2929800" cy="453900"/>
            </a:xfrm>
            <a:prstGeom prst="straightConnector1">
              <a:avLst/>
            </a:prstGeom>
            <a:noFill/>
            <a:ln cap="flat" cmpd="sng" w="19050">
              <a:solidFill>
                <a:srgbClr val="38761D"/>
              </a:solidFill>
              <a:prstDash val="solid"/>
              <a:round/>
              <a:headEnd len="med" w="med" type="none"/>
              <a:tailEnd len="med" w="med" type="triangle"/>
            </a:ln>
          </p:spPr>
        </p:cxnSp>
        <p:sp>
          <p:nvSpPr>
            <p:cNvPr id="286" name="Google Shape;286;p40"/>
            <p:cNvSpPr txBox="1"/>
            <p:nvPr/>
          </p:nvSpPr>
          <p:spPr>
            <a:xfrm rot="-526451">
              <a:off x="5892519" y="2358777"/>
              <a:ext cx="2611765" cy="40027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rPr>
                <a:t>SYN-ACK. Seq = </a:t>
              </a:r>
              <a:r>
                <a:rPr i="1" lang="en">
                  <a:solidFill>
                    <a:srgbClr val="38761D"/>
                  </a:solidFill>
                </a:rPr>
                <a:t>y</a:t>
              </a:r>
              <a:r>
                <a:rPr lang="en">
                  <a:solidFill>
                    <a:srgbClr val="38761D"/>
                  </a:solidFill>
                </a:rPr>
                <a:t>, Ack = </a:t>
              </a:r>
              <a:r>
                <a:rPr i="1" lang="en">
                  <a:solidFill>
                    <a:srgbClr val="38761D"/>
                  </a:solidFill>
                </a:rPr>
                <a:t>x</a:t>
              </a:r>
              <a:r>
                <a:rPr lang="en">
                  <a:solidFill>
                    <a:srgbClr val="38761D"/>
                  </a:solidFill>
                </a:rPr>
                <a:t>+1</a:t>
              </a:r>
              <a:endParaRPr>
                <a:solidFill>
                  <a:srgbClr val="38761D"/>
                </a:solidFill>
              </a:endParaRPr>
            </a:p>
          </p:txBody>
        </p:sp>
      </p:grpSp>
      <p:grpSp>
        <p:nvGrpSpPr>
          <p:cNvPr id="287" name="Google Shape;287;p40"/>
          <p:cNvGrpSpPr/>
          <p:nvPr/>
        </p:nvGrpSpPr>
        <p:grpSpPr>
          <a:xfrm>
            <a:off x="5737880" y="2924275"/>
            <a:ext cx="2917800" cy="711600"/>
            <a:chOff x="5804918" y="2924275"/>
            <a:chExt cx="2917800" cy="711600"/>
          </a:xfrm>
        </p:grpSpPr>
        <p:cxnSp>
          <p:nvCxnSpPr>
            <p:cNvPr id="288" name="Google Shape;288;p40"/>
            <p:cNvCxnSpPr/>
            <p:nvPr/>
          </p:nvCxnSpPr>
          <p:spPr>
            <a:xfrm>
              <a:off x="5804918" y="3201750"/>
              <a:ext cx="2917800" cy="343800"/>
            </a:xfrm>
            <a:prstGeom prst="straightConnector1">
              <a:avLst/>
            </a:prstGeom>
            <a:noFill/>
            <a:ln cap="flat" cmpd="sng" w="19050">
              <a:solidFill>
                <a:srgbClr val="CC0000"/>
              </a:solidFill>
              <a:prstDash val="solid"/>
              <a:round/>
              <a:headEnd len="med" w="med" type="none"/>
              <a:tailEnd len="med" w="med" type="triangle"/>
            </a:ln>
          </p:spPr>
        </p:cxnSp>
        <p:sp>
          <p:nvSpPr>
            <p:cNvPr id="289" name="Google Shape;289;p40"/>
            <p:cNvSpPr txBox="1"/>
            <p:nvPr/>
          </p:nvSpPr>
          <p:spPr>
            <a:xfrm rot="439840">
              <a:off x="6134284" y="3079967"/>
              <a:ext cx="2456983" cy="40021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trike="sngStrike">
                  <a:solidFill>
                    <a:srgbClr val="CC0000"/>
                  </a:solidFill>
                </a:rPr>
                <a:t>ACK. Seq = </a:t>
              </a:r>
              <a:r>
                <a:rPr i="1" lang="en" strike="sngStrike">
                  <a:solidFill>
                    <a:srgbClr val="CC0000"/>
                  </a:solidFill>
                </a:rPr>
                <a:t>x</a:t>
              </a:r>
              <a:r>
                <a:rPr lang="en" strike="sngStrike">
                  <a:solidFill>
                    <a:srgbClr val="CC0000"/>
                  </a:solidFill>
                </a:rPr>
                <a:t>+1, Ack = </a:t>
              </a:r>
              <a:r>
                <a:rPr i="1" lang="en" strike="sngStrike">
                  <a:solidFill>
                    <a:srgbClr val="CC0000"/>
                  </a:solidFill>
                </a:rPr>
                <a:t>y</a:t>
              </a:r>
              <a:r>
                <a:rPr lang="en" strike="sngStrike">
                  <a:solidFill>
                    <a:srgbClr val="CC0000"/>
                  </a:solidFill>
                </a:rPr>
                <a:t>+1</a:t>
              </a:r>
              <a:endParaRPr strike="sngStrike">
                <a:solidFill>
                  <a:srgbClr val="CC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YN Flooding: Defenses</a:t>
            </a:r>
            <a:endParaRPr/>
          </a:p>
        </p:txBody>
      </p:sp>
      <p:sp>
        <p:nvSpPr>
          <p:cNvPr id="295" name="Google Shape;295;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Overprovisioning</a:t>
            </a:r>
            <a:r>
              <a:rPr lang="en"/>
              <a:t>: Ensure the server has a lot of memory</a:t>
            </a:r>
            <a:endParaRPr/>
          </a:p>
          <a:p>
            <a:pPr indent="-317500" lvl="1" marL="914400" rtl="0" algn="l">
              <a:spcBef>
                <a:spcPts val="0"/>
              </a:spcBef>
              <a:spcAft>
                <a:spcPts val="0"/>
              </a:spcAft>
              <a:buSzPts val="1400"/>
              <a:buChar char="○"/>
            </a:pPr>
            <a:r>
              <a:rPr lang="en"/>
              <a:t>Can be expensive and depends on your threat model</a:t>
            </a:r>
            <a:endParaRPr/>
          </a:p>
          <a:p>
            <a:pPr indent="-342900" lvl="0" marL="457200" rtl="0" algn="l">
              <a:spcBef>
                <a:spcPts val="0"/>
              </a:spcBef>
              <a:spcAft>
                <a:spcPts val="0"/>
              </a:spcAft>
              <a:buSzPts val="1800"/>
              <a:buChar char="●"/>
            </a:pPr>
            <a:r>
              <a:rPr b="1" lang="en"/>
              <a:t>Filtering</a:t>
            </a:r>
            <a:r>
              <a:rPr lang="en"/>
              <a:t>: Ensure that only legitimate connections will create state</a:t>
            </a:r>
            <a:endParaRPr/>
          </a:p>
          <a:p>
            <a:pPr indent="-317500" lvl="1" marL="914400" rtl="0" algn="l">
              <a:spcBef>
                <a:spcPts val="0"/>
              </a:spcBef>
              <a:spcAft>
                <a:spcPts val="0"/>
              </a:spcAft>
              <a:buSzPts val="1400"/>
              <a:buChar char="○"/>
            </a:pPr>
            <a:r>
              <a:rPr lang="en"/>
              <a:t>Same problems as standard packet filtering for network-level DoS attacks</a:t>
            </a:r>
            <a:endParaRPr/>
          </a:p>
          <a:p>
            <a:pPr indent="-317500" lvl="1" marL="914400" rtl="0" algn="l">
              <a:spcBef>
                <a:spcPts val="0"/>
              </a:spcBef>
              <a:spcAft>
                <a:spcPts val="0"/>
              </a:spcAft>
              <a:buSzPts val="1400"/>
              <a:buChar char="○"/>
            </a:pPr>
            <a:r>
              <a:rPr lang="en"/>
              <a:t>Hard to distinguish legitimate traffic so early in the connection</a:t>
            </a:r>
            <a:endParaRPr/>
          </a:p>
          <a:p>
            <a:pPr indent="-317500" lvl="1" marL="914400" rtl="0" algn="l">
              <a:spcBef>
                <a:spcPts val="0"/>
              </a:spcBef>
              <a:spcAft>
                <a:spcPts val="0"/>
              </a:spcAft>
              <a:buSzPts val="1400"/>
              <a:buChar char="○"/>
            </a:pPr>
            <a:r>
              <a:rPr lang="en"/>
              <a:t>Attacker can spoof source address since they only need to send the SYN, not the ACK</a:t>
            </a:r>
            <a:endParaRPr/>
          </a:p>
          <a:p>
            <a:pPr indent="-342900" lvl="0" marL="457200" rtl="0" algn="l">
              <a:spcBef>
                <a:spcPts val="0"/>
              </a:spcBef>
              <a:spcAft>
                <a:spcPts val="0"/>
              </a:spcAft>
              <a:buSzPts val="1800"/>
              <a:buChar char="●"/>
            </a:pPr>
            <a:r>
              <a:rPr b="1" lang="en"/>
              <a:t>SYN cookies</a:t>
            </a:r>
            <a:r>
              <a:rPr lang="en"/>
              <a:t>: Don’t store state!</a:t>
            </a:r>
            <a:endParaRPr/>
          </a:p>
          <a:p>
            <a:pPr indent="-317500" lvl="1" marL="914400" rtl="0" algn="l">
              <a:spcBef>
                <a:spcPts val="0"/>
              </a:spcBef>
              <a:spcAft>
                <a:spcPts val="0"/>
              </a:spcAft>
              <a:buSzPts val="1400"/>
              <a:buChar char="○"/>
            </a:pPr>
            <a:r>
              <a:rPr lang="en"/>
              <a:t>Relies on the client to store the server’s state</a:t>
            </a:r>
            <a:endParaRPr/>
          </a:p>
          <a:p>
            <a:pPr indent="-317500" lvl="1" marL="914400" rtl="0" algn="l">
              <a:spcBef>
                <a:spcPts val="0"/>
              </a:spcBef>
              <a:spcAft>
                <a:spcPts val="0"/>
              </a:spcAft>
              <a:buSzPts val="1400"/>
              <a:buChar char="○"/>
            </a:pPr>
            <a:r>
              <a:rPr lang="en"/>
              <a:t>The client returns the state to the server in the ACK packet of the handshake</a:t>
            </a:r>
            <a:endParaRPr/>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Idealized SYN Cookies</a:t>
            </a:r>
            <a:endParaRPr/>
          </a:p>
        </p:txBody>
      </p:sp>
      <p:sp>
        <p:nvSpPr>
          <p:cNvPr id="302" name="Google Shape;302;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42"/>
          <p:cNvSpPr txBox="1"/>
          <p:nvPr/>
        </p:nvSpPr>
        <p:spPr>
          <a:xfrm>
            <a:off x="2396375" y="1132925"/>
            <a:ext cx="6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Client</a:t>
            </a:r>
            <a:endParaRPr>
              <a:solidFill>
                <a:srgbClr val="0000FF"/>
              </a:solidFill>
            </a:endParaRPr>
          </a:p>
        </p:txBody>
      </p:sp>
      <p:sp>
        <p:nvSpPr>
          <p:cNvPr id="304" name="Google Shape;304;p42"/>
          <p:cNvSpPr txBox="1"/>
          <p:nvPr/>
        </p:nvSpPr>
        <p:spPr>
          <a:xfrm>
            <a:off x="5615625" y="113292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rPr>
              <a:t>Server</a:t>
            </a:r>
            <a:endParaRPr>
              <a:solidFill>
                <a:srgbClr val="38761D"/>
              </a:solidFill>
            </a:endParaRPr>
          </a:p>
        </p:txBody>
      </p:sp>
      <p:cxnSp>
        <p:nvCxnSpPr>
          <p:cNvPr id="305" name="Google Shape;305;p42"/>
          <p:cNvCxnSpPr>
            <a:stCxn id="303" idx="2"/>
          </p:cNvCxnSpPr>
          <p:nvPr/>
        </p:nvCxnSpPr>
        <p:spPr>
          <a:xfrm flipH="1">
            <a:off x="2709125" y="1533125"/>
            <a:ext cx="10500" cy="3093000"/>
          </a:xfrm>
          <a:prstGeom prst="straightConnector1">
            <a:avLst/>
          </a:prstGeom>
          <a:noFill/>
          <a:ln cap="flat" cmpd="sng" w="19050">
            <a:solidFill>
              <a:srgbClr val="0000FF"/>
            </a:solidFill>
            <a:prstDash val="solid"/>
            <a:round/>
            <a:headEnd len="med" w="med" type="none"/>
            <a:tailEnd len="med" w="med" type="none"/>
          </a:ln>
        </p:spPr>
      </p:cxnSp>
      <p:cxnSp>
        <p:nvCxnSpPr>
          <p:cNvPr id="306" name="Google Shape;306;p42"/>
          <p:cNvCxnSpPr/>
          <p:nvPr/>
        </p:nvCxnSpPr>
        <p:spPr>
          <a:xfrm flipH="1">
            <a:off x="5967375" y="1533125"/>
            <a:ext cx="10500" cy="3093000"/>
          </a:xfrm>
          <a:prstGeom prst="straightConnector1">
            <a:avLst/>
          </a:prstGeom>
          <a:noFill/>
          <a:ln cap="flat" cmpd="sng" w="19050">
            <a:solidFill>
              <a:srgbClr val="38761D"/>
            </a:solidFill>
            <a:prstDash val="solid"/>
            <a:round/>
            <a:headEnd len="med" w="med" type="none"/>
            <a:tailEnd len="med" w="med" type="none"/>
          </a:ln>
        </p:spPr>
      </p:cxnSp>
      <p:grpSp>
        <p:nvGrpSpPr>
          <p:cNvPr id="307" name="Google Shape;307;p42"/>
          <p:cNvGrpSpPr/>
          <p:nvPr/>
        </p:nvGrpSpPr>
        <p:grpSpPr>
          <a:xfrm>
            <a:off x="2707848" y="1470400"/>
            <a:ext cx="3288427" cy="703800"/>
            <a:chOff x="2707848" y="1699000"/>
            <a:chExt cx="3288427" cy="703800"/>
          </a:xfrm>
        </p:grpSpPr>
        <p:cxnSp>
          <p:nvCxnSpPr>
            <p:cNvPr id="308" name="Google Shape;308;p42"/>
            <p:cNvCxnSpPr/>
            <p:nvPr/>
          </p:nvCxnSpPr>
          <p:spPr>
            <a:xfrm>
              <a:off x="2736775" y="2021650"/>
              <a:ext cx="3259500" cy="343800"/>
            </a:xfrm>
            <a:prstGeom prst="straightConnector1">
              <a:avLst/>
            </a:prstGeom>
            <a:noFill/>
            <a:ln cap="flat" cmpd="sng" w="19050">
              <a:solidFill>
                <a:srgbClr val="0000FF"/>
              </a:solidFill>
              <a:prstDash val="solid"/>
              <a:round/>
              <a:headEnd len="med" w="med" type="none"/>
              <a:tailEnd len="med" w="med" type="triangle"/>
            </a:ln>
          </p:spPr>
        </p:cxnSp>
        <p:sp>
          <p:nvSpPr>
            <p:cNvPr id="309" name="Google Shape;309;p42"/>
            <p:cNvSpPr txBox="1"/>
            <p:nvPr/>
          </p:nvSpPr>
          <p:spPr>
            <a:xfrm rot="394242">
              <a:off x="2716651" y="1881640"/>
              <a:ext cx="3211596"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FF"/>
                  </a:solidFill>
                </a:rPr>
                <a:t>SYN</a:t>
              </a:r>
              <a:r>
                <a:rPr lang="en" sz="1000">
                  <a:solidFill>
                    <a:srgbClr val="0000FF"/>
                  </a:solidFill>
                </a:rPr>
                <a:t>. Seq = </a:t>
              </a:r>
              <a:r>
                <a:rPr i="1" lang="en" sz="1000">
                  <a:solidFill>
                    <a:srgbClr val="0000FF"/>
                  </a:solidFill>
                </a:rPr>
                <a:t>x</a:t>
              </a:r>
              <a:endParaRPr sz="1000">
                <a:solidFill>
                  <a:srgbClr val="0000FF"/>
                </a:solidFill>
              </a:endParaRPr>
            </a:p>
          </p:txBody>
        </p:sp>
      </p:grpSp>
      <p:grpSp>
        <p:nvGrpSpPr>
          <p:cNvPr id="310" name="Google Shape;310;p42"/>
          <p:cNvGrpSpPr/>
          <p:nvPr/>
        </p:nvGrpSpPr>
        <p:grpSpPr>
          <a:xfrm>
            <a:off x="2723175" y="2342705"/>
            <a:ext cx="3273000" cy="743700"/>
            <a:chOff x="2723175" y="2266505"/>
            <a:chExt cx="3273000" cy="743700"/>
          </a:xfrm>
        </p:grpSpPr>
        <p:cxnSp>
          <p:nvCxnSpPr>
            <p:cNvPr id="311" name="Google Shape;311;p42"/>
            <p:cNvCxnSpPr/>
            <p:nvPr/>
          </p:nvCxnSpPr>
          <p:spPr>
            <a:xfrm flipH="1">
              <a:off x="2723175" y="2531625"/>
              <a:ext cx="3273000" cy="453900"/>
            </a:xfrm>
            <a:prstGeom prst="straightConnector1">
              <a:avLst/>
            </a:prstGeom>
            <a:noFill/>
            <a:ln cap="flat" cmpd="sng" w="19050">
              <a:solidFill>
                <a:srgbClr val="38761D"/>
              </a:solidFill>
              <a:prstDash val="solid"/>
              <a:round/>
              <a:headEnd len="med" w="med" type="none"/>
              <a:tailEnd len="med" w="med" type="triangle"/>
            </a:ln>
          </p:spPr>
        </p:cxnSp>
        <p:sp>
          <p:nvSpPr>
            <p:cNvPr id="312" name="Google Shape;312;p42"/>
            <p:cNvSpPr txBox="1"/>
            <p:nvPr/>
          </p:nvSpPr>
          <p:spPr>
            <a:xfrm rot="-471777">
              <a:off x="2833270" y="2469051"/>
              <a:ext cx="2984560" cy="33860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lang="en" sz="1000">
                  <a:solidFill>
                    <a:srgbClr val="38761D"/>
                  </a:solidFill>
                </a:rPr>
                <a:t>SYN-ACK. Seq = </a:t>
              </a:r>
              <a:r>
                <a:rPr i="1" lang="en" sz="1000">
                  <a:solidFill>
                    <a:srgbClr val="38761D"/>
                  </a:solidFill>
                </a:rPr>
                <a:t>y</a:t>
              </a:r>
              <a:r>
                <a:rPr lang="en" sz="1000">
                  <a:solidFill>
                    <a:srgbClr val="38761D"/>
                  </a:solidFill>
                </a:rPr>
                <a:t>. Ack = </a:t>
              </a:r>
              <a:r>
                <a:rPr i="1" lang="en" sz="1000">
                  <a:solidFill>
                    <a:srgbClr val="38761D"/>
                  </a:solidFill>
                </a:rPr>
                <a:t>x</a:t>
              </a:r>
              <a:r>
                <a:rPr lang="en" sz="1000">
                  <a:solidFill>
                    <a:srgbClr val="38761D"/>
                  </a:solidFill>
                </a:rPr>
                <a:t>+1. </a:t>
              </a:r>
              <a:r>
                <a:rPr b="1" lang="en" sz="1000">
                  <a:solidFill>
                    <a:srgbClr val="38761D"/>
                  </a:solidFill>
                </a:rPr>
                <a:t>&lt;State&gt;</a:t>
              </a:r>
              <a:endParaRPr b="1" sz="1000">
                <a:solidFill>
                  <a:srgbClr val="38761D"/>
                </a:solidFill>
              </a:endParaRPr>
            </a:p>
          </p:txBody>
        </p:sp>
      </p:grpSp>
      <p:grpSp>
        <p:nvGrpSpPr>
          <p:cNvPr id="313" name="Google Shape;313;p42"/>
          <p:cNvGrpSpPr/>
          <p:nvPr/>
        </p:nvGrpSpPr>
        <p:grpSpPr>
          <a:xfrm>
            <a:off x="2715099" y="3300049"/>
            <a:ext cx="3281176" cy="694200"/>
            <a:chOff x="2715099" y="2919049"/>
            <a:chExt cx="3281176" cy="694200"/>
          </a:xfrm>
        </p:grpSpPr>
        <p:cxnSp>
          <p:nvCxnSpPr>
            <p:cNvPr id="314" name="Google Shape;314;p42"/>
            <p:cNvCxnSpPr/>
            <p:nvPr/>
          </p:nvCxnSpPr>
          <p:spPr>
            <a:xfrm>
              <a:off x="2736775" y="3240850"/>
              <a:ext cx="3259500" cy="343800"/>
            </a:xfrm>
            <a:prstGeom prst="straightConnector1">
              <a:avLst/>
            </a:prstGeom>
            <a:noFill/>
            <a:ln cap="flat" cmpd="sng" w="19050">
              <a:solidFill>
                <a:srgbClr val="0000FF"/>
              </a:solidFill>
              <a:prstDash val="solid"/>
              <a:round/>
              <a:headEnd len="med" w="med" type="none"/>
              <a:tailEnd len="med" w="med" type="triangle"/>
            </a:ln>
          </p:spPr>
        </p:cxnSp>
        <p:sp>
          <p:nvSpPr>
            <p:cNvPr id="315" name="Google Shape;315;p42"/>
            <p:cNvSpPr txBox="1"/>
            <p:nvPr/>
          </p:nvSpPr>
          <p:spPr>
            <a:xfrm rot="394211">
              <a:off x="2724178" y="3096889"/>
              <a:ext cx="3127943"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FF"/>
                  </a:solidFill>
                </a:rPr>
                <a:t>ACK. Seq = </a:t>
              </a:r>
              <a:r>
                <a:rPr i="1" lang="en" sz="1000">
                  <a:solidFill>
                    <a:srgbClr val="0000FF"/>
                  </a:solidFill>
                </a:rPr>
                <a:t>x</a:t>
              </a:r>
              <a:r>
                <a:rPr lang="en" sz="1000">
                  <a:solidFill>
                    <a:srgbClr val="0000FF"/>
                  </a:solidFill>
                </a:rPr>
                <a:t>+1, Ack = </a:t>
              </a:r>
              <a:r>
                <a:rPr i="1" lang="en" sz="1000">
                  <a:solidFill>
                    <a:srgbClr val="0000FF"/>
                  </a:solidFill>
                </a:rPr>
                <a:t>y</a:t>
              </a:r>
              <a:r>
                <a:rPr lang="en" sz="1000">
                  <a:solidFill>
                    <a:srgbClr val="0000FF"/>
                  </a:solidFill>
                </a:rPr>
                <a:t>+1. </a:t>
              </a:r>
              <a:r>
                <a:rPr b="1" lang="en" sz="1000">
                  <a:solidFill>
                    <a:srgbClr val="0000FF"/>
                  </a:solidFill>
                </a:rPr>
                <a:t>&lt;State&gt;</a:t>
              </a:r>
              <a:r>
                <a:rPr lang="en" sz="1000">
                  <a:solidFill>
                    <a:srgbClr val="0000FF"/>
                  </a:solidFill>
                </a:rPr>
                <a:t>.</a:t>
              </a:r>
              <a:r>
                <a:rPr lang="en" sz="1000">
                  <a:solidFill>
                    <a:srgbClr val="0000FF"/>
                  </a:solidFill>
                </a:rPr>
                <a:t> Data</a:t>
              </a:r>
              <a:endParaRPr sz="1100">
                <a:solidFill>
                  <a:srgbClr val="0000FF"/>
                </a:solidFill>
              </a:endParaRPr>
            </a:p>
          </p:txBody>
        </p:sp>
      </p:grpSp>
      <p:grpSp>
        <p:nvGrpSpPr>
          <p:cNvPr id="316" name="Google Shape;316;p42"/>
          <p:cNvGrpSpPr/>
          <p:nvPr/>
        </p:nvGrpSpPr>
        <p:grpSpPr>
          <a:xfrm>
            <a:off x="6041475" y="1395400"/>
            <a:ext cx="2793600" cy="1262100"/>
            <a:chOff x="6041475" y="1395400"/>
            <a:chExt cx="2793600" cy="1262100"/>
          </a:xfrm>
        </p:grpSpPr>
        <p:sp>
          <p:nvSpPr>
            <p:cNvPr id="317" name="Google Shape;317;p42"/>
            <p:cNvSpPr txBox="1"/>
            <p:nvPr/>
          </p:nvSpPr>
          <p:spPr>
            <a:xfrm>
              <a:off x="6532275" y="1395400"/>
              <a:ext cx="2302800" cy="12621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 server generates state for the client but </a:t>
              </a:r>
              <a:r>
                <a:rPr i="1" lang="en"/>
                <a:t>doesn’t save it</a:t>
              </a:r>
              <a:r>
                <a:rPr lang="en"/>
                <a:t>, sending it to the client instead encoded with a secret</a:t>
              </a:r>
              <a:endParaRPr/>
            </a:p>
          </p:txBody>
        </p:sp>
        <p:cxnSp>
          <p:nvCxnSpPr>
            <p:cNvPr id="318" name="Google Shape;318;p42"/>
            <p:cNvCxnSpPr>
              <a:stCxn id="317" idx="1"/>
            </p:cNvCxnSpPr>
            <p:nvPr/>
          </p:nvCxnSpPr>
          <p:spPr>
            <a:xfrm flipH="1">
              <a:off x="6041475" y="2026450"/>
              <a:ext cx="490800" cy="482400"/>
            </a:xfrm>
            <a:prstGeom prst="straightConnector1">
              <a:avLst/>
            </a:prstGeom>
            <a:noFill/>
            <a:ln cap="flat" cmpd="sng" w="9525">
              <a:solidFill>
                <a:schemeClr val="dk2"/>
              </a:solidFill>
              <a:prstDash val="solid"/>
              <a:round/>
              <a:headEnd len="med" w="med" type="none"/>
              <a:tailEnd len="med" w="med" type="triangle"/>
            </a:ln>
          </p:spPr>
        </p:cxnSp>
      </p:grpSp>
      <p:grpSp>
        <p:nvGrpSpPr>
          <p:cNvPr id="319" name="Google Shape;319;p42"/>
          <p:cNvGrpSpPr/>
          <p:nvPr/>
        </p:nvGrpSpPr>
        <p:grpSpPr>
          <a:xfrm>
            <a:off x="43325" y="2855500"/>
            <a:ext cx="2550300" cy="831300"/>
            <a:chOff x="43325" y="2855500"/>
            <a:chExt cx="2550300" cy="831300"/>
          </a:xfrm>
        </p:grpSpPr>
        <p:sp>
          <p:nvSpPr>
            <p:cNvPr id="320" name="Google Shape;320;p42"/>
            <p:cNvSpPr txBox="1"/>
            <p:nvPr/>
          </p:nvSpPr>
          <p:spPr>
            <a:xfrm>
              <a:off x="43325" y="2855500"/>
              <a:ext cx="23532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 client stores the state on behalf of the server and returns it in the ACK packet</a:t>
              </a:r>
              <a:endParaRPr/>
            </a:p>
          </p:txBody>
        </p:sp>
        <p:cxnSp>
          <p:nvCxnSpPr>
            <p:cNvPr id="321" name="Google Shape;321;p42"/>
            <p:cNvCxnSpPr>
              <a:stCxn id="320" idx="3"/>
            </p:cNvCxnSpPr>
            <p:nvPr/>
          </p:nvCxnSpPr>
          <p:spPr>
            <a:xfrm>
              <a:off x="2396525" y="3271150"/>
              <a:ext cx="197100" cy="195000"/>
            </a:xfrm>
            <a:prstGeom prst="straightConnector1">
              <a:avLst/>
            </a:prstGeom>
            <a:noFill/>
            <a:ln cap="flat" cmpd="sng" w="9525">
              <a:solidFill>
                <a:schemeClr val="dk2"/>
              </a:solidFill>
              <a:prstDash val="solid"/>
              <a:round/>
              <a:headEnd len="med" w="med" type="none"/>
              <a:tailEnd len="med" w="med" type="triangle"/>
            </a:ln>
          </p:spPr>
        </p:cxnSp>
      </p:grpSp>
      <p:sp>
        <p:nvSpPr>
          <p:cNvPr id="322" name="Google Shape;322;p42"/>
          <p:cNvSpPr txBox="1"/>
          <p:nvPr/>
        </p:nvSpPr>
        <p:spPr>
          <a:xfrm>
            <a:off x="6365250" y="2905625"/>
            <a:ext cx="2302800" cy="14775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Now that the handshake is complete, only now does the server allocate state for the connection, after checking the cookie against the secret</a:t>
            </a:r>
            <a:endParaRPr/>
          </a:p>
        </p:txBody>
      </p:sp>
      <p:sp>
        <p:nvSpPr>
          <p:cNvPr id="323" name="Google Shape;323;p42"/>
          <p:cNvSpPr txBox="1"/>
          <p:nvPr/>
        </p:nvSpPr>
        <p:spPr>
          <a:xfrm>
            <a:off x="1104700" y="4476025"/>
            <a:ext cx="65166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Issue: TCP doesn’t have a mechanism to store state! What field of the SYN-ACK packet could we store data 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Practical</a:t>
            </a:r>
            <a:r>
              <a:rPr lang="en"/>
              <a:t> SYN Cookies</a:t>
            </a:r>
            <a:endParaRPr/>
          </a:p>
        </p:txBody>
      </p:sp>
      <p:sp>
        <p:nvSpPr>
          <p:cNvPr id="329" name="Google Shape;32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3"/>
          <p:cNvSpPr txBox="1"/>
          <p:nvPr/>
        </p:nvSpPr>
        <p:spPr>
          <a:xfrm>
            <a:off x="2396375" y="1132925"/>
            <a:ext cx="6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Client</a:t>
            </a:r>
            <a:endParaRPr>
              <a:solidFill>
                <a:srgbClr val="0000FF"/>
              </a:solidFill>
            </a:endParaRPr>
          </a:p>
        </p:txBody>
      </p:sp>
      <p:sp>
        <p:nvSpPr>
          <p:cNvPr id="331" name="Google Shape;331;p43"/>
          <p:cNvSpPr txBox="1"/>
          <p:nvPr/>
        </p:nvSpPr>
        <p:spPr>
          <a:xfrm>
            <a:off x="5615625" y="113292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rPr>
              <a:t>Server</a:t>
            </a:r>
            <a:endParaRPr>
              <a:solidFill>
                <a:srgbClr val="38761D"/>
              </a:solidFill>
            </a:endParaRPr>
          </a:p>
        </p:txBody>
      </p:sp>
      <p:cxnSp>
        <p:nvCxnSpPr>
          <p:cNvPr id="332" name="Google Shape;332;p43"/>
          <p:cNvCxnSpPr>
            <a:stCxn id="330" idx="2"/>
          </p:cNvCxnSpPr>
          <p:nvPr/>
        </p:nvCxnSpPr>
        <p:spPr>
          <a:xfrm flipH="1">
            <a:off x="2709125" y="1533125"/>
            <a:ext cx="10500" cy="3093000"/>
          </a:xfrm>
          <a:prstGeom prst="straightConnector1">
            <a:avLst/>
          </a:prstGeom>
          <a:noFill/>
          <a:ln cap="flat" cmpd="sng" w="19050">
            <a:solidFill>
              <a:srgbClr val="0000FF"/>
            </a:solidFill>
            <a:prstDash val="solid"/>
            <a:round/>
            <a:headEnd len="med" w="med" type="none"/>
            <a:tailEnd len="med" w="med" type="none"/>
          </a:ln>
        </p:spPr>
      </p:cxnSp>
      <p:cxnSp>
        <p:nvCxnSpPr>
          <p:cNvPr id="333" name="Google Shape;333;p43"/>
          <p:cNvCxnSpPr/>
          <p:nvPr/>
        </p:nvCxnSpPr>
        <p:spPr>
          <a:xfrm flipH="1">
            <a:off x="5967375" y="1533125"/>
            <a:ext cx="10500" cy="3093000"/>
          </a:xfrm>
          <a:prstGeom prst="straightConnector1">
            <a:avLst/>
          </a:prstGeom>
          <a:noFill/>
          <a:ln cap="flat" cmpd="sng" w="19050">
            <a:solidFill>
              <a:srgbClr val="38761D"/>
            </a:solidFill>
            <a:prstDash val="solid"/>
            <a:round/>
            <a:headEnd len="med" w="med" type="none"/>
            <a:tailEnd len="med" w="med" type="none"/>
          </a:ln>
        </p:spPr>
      </p:cxnSp>
      <p:grpSp>
        <p:nvGrpSpPr>
          <p:cNvPr id="334" name="Google Shape;334;p43"/>
          <p:cNvGrpSpPr/>
          <p:nvPr/>
        </p:nvGrpSpPr>
        <p:grpSpPr>
          <a:xfrm>
            <a:off x="2707848" y="1470400"/>
            <a:ext cx="3288427" cy="703800"/>
            <a:chOff x="2707848" y="1699000"/>
            <a:chExt cx="3288427" cy="703800"/>
          </a:xfrm>
        </p:grpSpPr>
        <p:cxnSp>
          <p:nvCxnSpPr>
            <p:cNvPr id="335" name="Google Shape;335;p43"/>
            <p:cNvCxnSpPr/>
            <p:nvPr/>
          </p:nvCxnSpPr>
          <p:spPr>
            <a:xfrm>
              <a:off x="2736775" y="2021650"/>
              <a:ext cx="3259500" cy="343800"/>
            </a:xfrm>
            <a:prstGeom prst="straightConnector1">
              <a:avLst/>
            </a:prstGeom>
            <a:noFill/>
            <a:ln cap="flat" cmpd="sng" w="19050">
              <a:solidFill>
                <a:srgbClr val="0000FF"/>
              </a:solidFill>
              <a:prstDash val="solid"/>
              <a:round/>
              <a:headEnd len="med" w="med" type="none"/>
              <a:tailEnd len="med" w="med" type="triangle"/>
            </a:ln>
          </p:spPr>
        </p:cxnSp>
        <p:sp>
          <p:nvSpPr>
            <p:cNvPr id="336" name="Google Shape;336;p43"/>
            <p:cNvSpPr txBox="1"/>
            <p:nvPr/>
          </p:nvSpPr>
          <p:spPr>
            <a:xfrm rot="394242">
              <a:off x="2716651" y="1881640"/>
              <a:ext cx="3211596"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FF"/>
                  </a:solidFill>
                </a:rPr>
                <a:t>SYN. Seq = </a:t>
              </a:r>
              <a:r>
                <a:rPr i="1" lang="en" sz="1000">
                  <a:solidFill>
                    <a:srgbClr val="0000FF"/>
                  </a:solidFill>
                </a:rPr>
                <a:t>x</a:t>
              </a:r>
              <a:endParaRPr sz="1000">
                <a:solidFill>
                  <a:srgbClr val="0000FF"/>
                </a:solidFill>
              </a:endParaRPr>
            </a:p>
          </p:txBody>
        </p:sp>
      </p:grpSp>
      <p:grpSp>
        <p:nvGrpSpPr>
          <p:cNvPr id="337" name="Google Shape;337;p43"/>
          <p:cNvGrpSpPr/>
          <p:nvPr/>
        </p:nvGrpSpPr>
        <p:grpSpPr>
          <a:xfrm>
            <a:off x="2723175" y="2342705"/>
            <a:ext cx="3273000" cy="743700"/>
            <a:chOff x="2723175" y="2266505"/>
            <a:chExt cx="3273000" cy="743700"/>
          </a:xfrm>
        </p:grpSpPr>
        <p:cxnSp>
          <p:nvCxnSpPr>
            <p:cNvPr id="338" name="Google Shape;338;p43"/>
            <p:cNvCxnSpPr/>
            <p:nvPr/>
          </p:nvCxnSpPr>
          <p:spPr>
            <a:xfrm flipH="1">
              <a:off x="2723175" y="2531625"/>
              <a:ext cx="3273000" cy="453900"/>
            </a:xfrm>
            <a:prstGeom prst="straightConnector1">
              <a:avLst/>
            </a:prstGeom>
            <a:noFill/>
            <a:ln cap="flat" cmpd="sng" w="19050">
              <a:solidFill>
                <a:srgbClr val="38761D"/>
              </a:solidFill>
              <a:prstDash val="solid"/>
              <a:round/>
              <a:headEnd len="med" w="med" type="none"/>
              <a:tailEnd len="med" w="med" type="triangle"/>
            </a:ln>
          </p:spPr>
        </p:cxnSp>
        <p:sp>
          <p:nvSpPr>
            <p:cNvPr id="339" name="Google Shape;339;p43"/>
            <p:cNvSpPr txBox="1"/>
            <p:nvPr/>
          </p:nvSpPr>
          <p:spPr>
            <a:xfrm rot="-471777">
              <a:off x="2833270" y="2469051"/>
              <a:ext cx="2984560" cy="33860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lang="en" sz="1000">
                  <a:solidFill>
                    <a:srgbClr val="38761D"/>
                  </a:solidFill>
                </a:rPr>
                <a:t>SYN-ACK. Seq = </a:t>
              </a:r>
              <a:r>
                <a:rPr b="1" i="1" lang="en" sz="1000">
                  <a:solidFill>
                    <a:srgbClr val="38761D"/>
                  </a:solidFill>
                </a:rPr>
                <a:t>&lt;Encoded State&gt;</a:t>
              </a:r>
              <a:r>
                <a:rPr lang="en" sz="1000">
                  <a:solidFill>
                    <a:srgbClr val="38761D"/>
                  </a:solidFill>
                </a:rPr>
                <a:t>. Ack = </a:t>
              </a:r>
              <a:r>
                <a:rPr i="1" lang="en" sz="1000">
                  <a:solidFill>
                    <a:srgbClr val="38761D"/>
                  </a:solidFill>
                </a:rPr>
                <a:t>x</a:t>
              </a:r>
              <a:r>
                <a:rPr lang="en" sz="1000">
                  <a:solidFill>
                    <a:srgbClr val="38761D"/>
                  </a:solidFill>
                </a:rPr>
                <a:t>+1</a:t>
              </a:r>
              <a:endParaRPr b="1" sz="1000">
                <a:solidFill>
                  <a:srgbClr val="38761D"/>
                </a:solidFill>
              </a:endParaRPr>
            </a:p>
          </p:txBody>
        </p:sp>
      </p:grpSp>
      <p:grpSp>
        <p:nvGrpSpPr>
          <p:cNvPr id="340" name="Google Shape;340;p43"/>
          <p:cNvGrpSpPr/>
          <p:nvPr/>
        </p:nvGrpSpPr>
        <p:grpSpPr>
          <a:xfrm>
            <a:off x="2715099" y="3300049"/>
            <a:ext cx="3281176" cy="694200"/>
            <a:chOff x="2715099" y="2919049"/>
            <a:chExt cx="3281176" cy="694200"/>
          </a:xfrm>
        </p:grpSpPr>
        <p:cxnSp>
          <p:nvCxnSpPr>
            <p:cNvPr id="341" name="Google Shape;341;p43"/>
            <p:cNvCxnSpPr/>
            <p:nvPr/>
          </p:nvCxnSpPr>
          <p:spPr>
            <a:xfrm>
              <a:off x="2736775" y="3240850"/>
              <a:ext cx="3259500" cy="343800"/>
            </a:xfrm>
            <a:prstGeom prst="straightConnector1">
              <a:avLst/>
            </a:prstGeom>
            <a:noFill/>
            <a:ln cap="flat" cmpd="sng" w="19050">
              <a:solidFill>
                <a:srgbClr val="0000FF"/>
              </a:solidFill>
              <a:prstDash val="solid"/>
              <a:round/>
              <a:headEnd len="med" w="med" type="none"/>
              <a:tailEnd len="med" w="med" type="triangle"/>
            </a:ln>
          </p:spPr>
        </p:cxnSp>
        <p:sp>
          <p:nvSpPr>
            <p:cNvPr id="342" name="Google Shape;342;p43"/>
            <p:cNvSpPr txBox="1"/>
            <p:nvPr/>
          </p:nvSpPr>
          <p:spPr>
            <a:xfrm rot="394211">
              <a:off x="2724178" y="3096889"/>
              <a:ext cx="3127943"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FF"/>
                  </a:solidFill>
                </a:rPr>
                <a:t>ACK. Seq = </a:t>
              </a:r>
              <a:r>
                <a:rPr i="1" lang="en" sz="1000">
                  <a:solidFill>
                    <a:srgbClr val="0000FF"/>
                  </a:solidFill>
                </a:rPr>
                <a:t>x</a:t>
              </a:r>
              <a:r>
                <a:rPr lang="en" sz="1000">
                  <a:solidFill>
                    <a:srgbClr val="0000FF"/>
                  </a:solidFill>
                </a:rPr>
                <a:t>+1, Ack = </a:t>
              </a:r>
              <a:r>
                <a:rPr b="1" i="1" lang="en" sz="1000">
                  <a:solidFill>
                    <a:srgbClr val="0000FF"/>
                  </a:solidFill>
                </a:rPr>
                <a:t>&lt;Encoded State&gt;</a:t>
              </a:r>
              <a:r>
                <a:rPr lang="en" sz="1000">
                  <a:solidFill>
                    <a:srgbClr val="0000FF"/>
                  </a:solidFill>
                </a:rPr>
                <a:t>+1. Data</a:t>
              </a:r>
              <a:endParaRPr sz="1100">
                <a:solidFill>
                  <a:srgbClr val="0000FF"/>
                </a:solidFill>
              </a:endParaRPr>
            </a:p>
          </p:txBody>
        </p:sp>
      </p:grpSp>
      <p:grpSp>
        <p:nvGrpSpPr>
          <p:cNvPr id="343" name="Google Shape;343;p43"/>
          <p:cNvGrpSpPr/>
          <p:nvPr/>
        </p:nvGrpSpPr>
        <p:grpSpPr>
          <a:xfrm>
            <a:off x="6041475" y="1395400"/>
            <a:ext cx="2793600" cy="1262100"/>
            <a:chOff x="6041475" y="1395400"/>
            <a:chExt cx="2793600" cy="1262100"/>
          </a:xfrm>
        </p:grpSpPr>
        <p:sp>
          <p:nvSpPr>
            <p:cNvPr id="344" name="Google Shape;344;p43"/>
            <p:cNvSpPr txBox="1"/>
            <p:nvPr/>
          </p:nvSpPr>
          <p:spPr>
            <a:xfrm>
              <a:off x="6532275" y="1395400"/>
              <a:ext cx="2302800" cy="12621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 server generates state for the client but </a:t>
              </a:r>
              <a:r>
                <a:rPr i="1" lang="en"/>
                <a:t>doesn’t save it</a:t>
              </a:r>
              <a:r>
                <a:rPr lang="en"/>
                <a:t>, encoding it in the sequence number with a secret</a:t>
              </a:r>
              <a:endParaRPr/>
            </a:p>
          </p:txBody>
        </p:sp>
        <p:cxnSp>
          <p:nvCxnSpPr>
            <p:cNvPr id="345" name="Google Shape;345;p43"/>
            <p:cNvCxnSpPr>
              <a:stCxn id="344" idx="1"/>
            </p:cNvCxnSpPr>
            <p:nvPr/>
          </p:nvCxnSpPr>
          <p:spPr>
            <a:xfrm flipH="1">
              <a:off x="6041475" y="2026450"/>
              <a:ext cx="490800" cy="482400"/>
            </a:xfrm>
            <a:prstGeom prst="straightConnector1">
              <a:avLst/>
            </a:prstGeom>
            <a:noFill/>
            <a:ln cap="flat" cmpd="sng" w="9525">
              <a:solidFill>
                <a:schemeClr val="dk2"/>
              </a:solidFill>
              <a:prstDash val="solid"/>
              <a:round/>
              <a:headEnd len="med" w="med" type="none"/>
              <a:tailEnd len="med" w="med" type="triangle"/>
            </a:ln>
          </p:spPr>
        </p:cxnSp>
      </p:grpSp>
      <p:grpSp>
        <p:nvGrpSpPr>
          <p:cNvPr id="346" name="Google Shape;346;p43"/>
          <p:cNvGrpSpPr/>
          <p:nvPr/>
        </p:nvGrpSpPr>
        <p:grpSpPr>
          <a:xfrm>
            <a:off x="43325" y="2855500"/>
            <a:ext cx="2550300" cy="1046700"/>
            <a:chOff x="43325" y="2855500"/>
            <a:chExt cx="2550300" cy="1046700"/>
          </a:xfrm>
        </p:grpSpPr>
        <p:sp>
          <p:nvSpPr>
            <p:cNvPr id="347" name="Google Shape;347;p43"/>
            <p:cNvSpPr txBox="1"/>
            <p:nvPr/>
          </p:nvSpPr>
          <p:spPr>
            <a:xfrm>
              <a:off x="43325" y="2855500"/>
              <a:ext cx="2353200" cy="1046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The client remembers the sequence number and returns it in the ACK number</a:t>
              </a:r>
              <a:endParaRPr/>
            </a:p>
          </p:txBody>
        </p:sp>
        <p:cxnSp>
          <p:nvCxnSpPr>
            <p:cNvPr id="348" name="Google Shape;348;p43"/>
            <p:cNvCxnSpPr>
              <a:stCxn id="347" idx="3"/>
            </p:cNvCxnSpPr>
            <p:nvPr/>
          </p:nvCxnSpPr>
          <p:spPr>
            <a:xfrm>
              <a:off x="2396525" y="3378850"/>
              <a:ext cx="197100" cy="195000"/>
            </a:xfrm>
            <a:prstGeom prst="straightConnector1">
              <a:avLst/>
            </a:prstGeom>
            <a:noFill/>
            <a:ln cap="flat" cmpd="sng" w="9525">
              <a:solidFill>
                <a:schemeClr val="dk2"/>
              </a:solidFill>
              <a:prstDash val="solid"/>
              <a:round/>
              <a:headEnd len="med" w="med" type="none"/>
              <a:tailEnd len="med" w="med" type="triangle"/>
            </a:ln>
          </p:spPr>
        </p:cxnSp>
      </p:grpSp>
      <p:sp>
        <p:nvSpPr>
          <p:cNvPr id="349" name="Google Shape;349;p43"/>
          <p:cNvSpPr txBox="1"/>
          <p:nvPr/>
        </p:nvSpPr>
        <p:spPr>
          <a:xfrm>
            <a:off x="6365250" y="2905625"/>
            <a:ext cx="2302800" cy="14775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Now that the handshake is complete, only now does the server allocate state for the connection, after checking the cookie against the secret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 Denial of Service and Firewalls</a:t>
            </a:r>
            <a:endParaRPr/>
          </a:p>
        </p:txBody>
      </p:sp>
      <p:sp>
        <p:nvSpPr>
          <p:cNvPr id="78" name="Google Shape;78;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Denial of service</a:t>
            </a:r>
            <a:endParaRPr/>
          </a:p>
          <a:p>
            <a:pPr indent="-317500" lvl="1" marL="914400" rtl="0" algn="l">
              <a:spcBef>
                <a:spcPts val="0"/>
              </a:spcBef>
              <a:spcAft>
                <a:spcPts val="0"/>
              </a:spcAft>
              <a:buSzPts val="1400"/>
              <a:buChar char="○"/>
            </a:pPr>
            <a:r>
              <a:rPr lang="en"/>
              <a:t>Availability</a:t>
            </a:r>
            <a:endParaRPr/>
          </a:p>
          <a:p>
            <a:pPr indent="-317500" lvl="1" marL="914400" rtl="0" algn="l">
              <a:spcBef>
                <a:spcPts val="0"/>
              </a:spcBef>
              <a:spcAft>
                <a:spcPts val="0"/>
              </a:spcAft>
              <a:buSzPts val="1400"/>
              <a:buChar char="○"/>
            </a:pPr>
            <a:r>
              <a:rPr lang="en"/>
              <a:t>Application-level DoS</a:t>
            </a:r>
            <a:endParaRPr/>
          </a:p>
          <a:p>
            <a:pPr indent="-317500" lvl="2" marL="1371600" rtl="0" algn="l">
              <a:spcBef>
                <a:spcPts val="0"/>
              </a:spcBef>
              <a:spcAft>
                <a:spcPts val="0"/>
              </a:spcAft>
              <a:buSzPts val="1400"/>
              <a:buChar char="■"/>
            </a:pPr>
            <a:r>
              <a:rPr lang="en"/>
              <a:t>Algorithmic complexity attacks</a:t>
            </a:r>
            <a:endParaRPr/>
          </a:p>
          <a:p>
            <a:pPr indent="-317500" lvl="1" marL="914400" rtl="0" algn="l">
              <a:spcBef>
                <a:spcPts val="0"/>
              </a:spcBef>
              <a:spcAft>
                <a:spcPts val="0"/>
              </a:spcAft>
              <a:buSzPts val="1400"/>
              <a:buChar char="○"/>
            </a:pPr>
            <a:r>
              <a:rPr lang="en"/>
              <a:t>Network-level DoS</a:t>
            </a:r>
            <a:endParaRPr/>
          </a:p>
          <a:p>
            <a:pPr indent="-317500" lvl="2" marL="1371600" rtl="0" algn="l">
              <a:spcBef>
                <a:spcPts val="0"/>
              </a:spcBef>
              <a:spcAft>
                <a:spcPts val="0"/>
              </a:spcAft>
              <a:buSzPts val="1400"/>
              <a:buChar char="■"/>
            </a:pPr>
            <a:r>
              <a:rPr lang="en"/>
              <a:t>Distributed DoS (DDoS)</a:t>
            </a:r>
            <a:endParaRPr/>
          </a:p>
          <a:p>
            <a:pPr indent="-317500" lvl="2" marL="1371600" rtl="0" algn="l">
              <a:spcBef>
                <a:spcPts val="0"/>
              </a:spcBef>
              <a:spcAft>
                <a:spcPts val="0"/>
              </a:spcAft>
              <a:buSzPts val="1400"/>
              <a:buChar char="■"/>
            </a:pPr>
            <a:r>
              <a:rPr lang="en"/>
              <a:t>Amplified DoS</a:t>
            </a:r>
            <a:endParaRPr/>
          </a:p>
          <a:p>
            <a:pPr indent="-317500" lvl="1" marL="914400" rtl="0" algn="l">
              <a:spcBef>
                <a:spcPts val="0"/>
              </a:spcBef>
              <a:spcAft>
                <a:spcPts val="0"/>
              </a:spcAft>
              <a:buSzPts val="1400"/>
              <a:buChar char="○"/>
            </a:pPr>
            <a:r>
              <a:rPr lang="en"/>
              <a:t>SYN flooding</a:t>
            </a:r>
            <a:endParaRPr/>
          </a:p>
          <a:p>
            <a:pPr indent="-317500" lvl="2" marL="1371600" rtl="0" algn="l">
              <a:spcBef>
                <a:spcPts val="0"/>
              </a:spcBef>
              <a:spcAft>
                <a:spcPts val="0"/>
              </a:spcAft>
              <a:buSzPts val="1400"/>
              <a:buChar char="■"/>
            </a:pPr>
            <a:r>
              <a:rPr lang="en"/>
              <a:t>SYN cookies</a:t>
            </a:r>
            <a:endParaRPr/>
          </a:p>
          <a:p>
            <a:pPr indent="-317500" lvl="1" marL="914400" rtl="0" algn="l">
              <a:spcBef>
                <a:spcPts val="0"/>
              </a:spcBef>
              <a:spcAft>
                <a:spcPts val="0"/>
              </a:spcAft>
              <a:buSzPts val="1400"/>
              <a:buChar char="○"/>
            </a:pPr>
            <a:r>
              <a:rPr lang="en"/>
              <a:t>Defenses</a:t>
            </a:r>
            <a:endParaRPr/>
          </a:p>
          <a:p>
            <a:pPr indent="-342900" lvl="0" marL="457200" rtl="0" algn="l">
              <a:spcBef>
                <a:spcPts val="0"/>
              </a:spcBef>
              <a:spcAft>
                <a:spcPts val="0"/>
              </a:spcAft>
              <a:buSzPts val="1800"/>
              <a:buChar char="●"/>
            </a:pPr>
            <a:r>
              <a:rPr lang="en"/>
              <a:t>Firewalls</a:t>
            </a:r>
            <a:endParaRPr/>
          </a:p>
          <a:p>
            <a:pPr indent="-317500" lvl="1" marL="914400" rtl="0" algn="l">
              <a:spcBef>
                <a:spcPts val="0"/>
              </a:spcBef>
              <a:spcAft>
                <a:spcPts val="0"/>
              </a:spcAft>
              <a:buSzPts val="1400"/>
              <a:buChar char="○"/>
            </a:pPr>
            <a:r>
              <a:rPr lang="en"/>
              <a:t>Packet filters</a:t>
            </a:r>
            <a:endParaRPr/>
          </a:p>
          <a:p>
            <a:pPr indent="-317500" lvl="2" marL="1371600" rtl="0" algn="l">
              <a:spcBef>
                <a:spcPts val="0"/>
              </a:spcBef>
              <a:spcAft>
                <a:spcPts val="0"/>
              </a:spcAft>
              <a:buSzPts val="1400"/>
              <a:buChar char="■"/>
            </a:pPr>
            <a:r>
              <a:rPr lang="en"/>
              <a:t>Stateless/stateful packet filters</a:t>
            </a:r>
            <a:endParaRPr/>
          </a:p>
          <a:p>
            <a:pPr indent="-317500" lvl="1" marL="914400" rtl="0" algn="l">
              <a:spcBef>
                <a:spcPts val="0"/>
              </a:spcBef>
              <a:spcAft>
                <a:spcPts val="0"/>
              </a:spcAft>
              <a:buSzPts val="1400"/>
              <a:buChar char="○"/>
            </a:pPr>
            <a:r>
              <a:rPr lang="en"/>
              <a:t>Proxy firewalls</a:t>
            </a:r>
            <a:endParaRPr/>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Practical SYN Cookies</a:t>
            </a:r>
            <a:endParaRPr/>
          </a:p>
        </p:txBody>
      </p:sp>
      <p:sp>
        <p:nvSpPr>
          <p:cNvPr id="355" name="Google Shape;355;p4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The server doesn’t create state until the handshake is completed, so the attacker can’t spoof source addresses</a:t>
            </a:r>
            <a:endParaRPr/>
          </a:p>
          <a:p>
            <a:pPr indent="-317500" lvl="1" marL="914400" rtl="0" algn="l">
              <a:spcBef>
                <a:spcPts val="0"/>
              </a:spcBef>
              <a:spcAft>
                <a:spcPts val="0"/>
              </a:spcAft>
              <a:buSzPts val="1400"/>
              <a:buChar char="○"/>
            </a:pPr>
            <a:r>
              <a:rPr lang="en"/>
              <a:t>Filtering becomes easier with SYN cookies</a:t>
            </a:r>
            <a:endParaRPr/>
          </a:p>
          <a:p>
            <a:pPr indent="-342900" lvl="0" marL="457200" rtl="0" algn="l">
              <a:spcBef>
                <a:spcPts val="0"/>
              </a:spcBef>
              <a:spcAft>
                <a:spcPts val="0"/>
              </a:spcAft>
              <a:buSzPts val="1800"/>
              <a:buChar char="●"/>
            </a:pPr>
            <a:r>
              <a:rPr lang="en"/>
              <a:t>We can generalize this: Instead of holding state in the server, encode it with a secret and send it to the client, who will return it when it is next needed</a:t>
            </a:r>
            <a:endParaRPr/>
          </a:p>
          <a:p>
            <a:pPr indent="-317500" lvl="1" marL="914400" rtl="0" algn="l">
              <a:spcBef>
                <a:spcPts val="0"/>
              </a:spcBef>
              <a:spcAft>
                <a:spcPts val="0"/>
              </a:spcAft>
              <a:buSzPts val="1400"/>
              <a:buChar char="○"/>
            </a:pPr>
            <a:r>
              <a:rPr lang="en"/>
              <a:t>Requires enough bits to encode the state</a:t>
            </a:r>
            <a:endParaRPr/>
          </a:p>
          <a:p>
            <a:pPr indent="-317500" lvl="1" marL="914400" rtl="0" algn="l">
              <a:spcBef>
                <a:spcPts val="0"/>
              </a:spcBef>
              <a:spcAft>
                <a:spcPts val="0"/>
              </a:spcAft>
              <a:buSzPts val="1400"/>
              <a:buChar char="○"/>
            </a:pPr>
            <a:r>
              <a:rPr lang="en"/>
              <a:t>We must make sure that checking the state against the secret is inexpensive, or this becomes another DoS vector!</a:t>
            </a:r>
            <a:endParaRPr/>
          </a:p>
        </p:txBody>
      </p:sp>
      <p:sp>
        <p:nvSpPr>
          <p:cNvPr id="356" name="Google Shape;35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Firewalls</a:t>
            </a:r>
            <a:endParaRPr/>
          </a:p>
        </p:txBody>
      </p:sp>
      <p:sp>
        <p:nvSpPr>
          <p:cNvPr id="362" name="Google Shape;362;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Scalable Defenses</a:t>
            </a:r>
            <a:endParaRPr/>
          </a:p>
        </p:txBody>
      </p:sp>
      <p:sp>
        <p:nvSpPr>
          <p:cNvPr id="368" name="Google Shape;368;p46"/>
          <p:cNvSpPr txBox="1"/>
          <p:nvPr>
            <p:ph idx="1" type="body"/>
          </p:nvPr>
        </p:nvSpPr>
        <p:spPr>
          <a:xfrm>
            <a:off x="198500" y="1246825"/>
            <a:ext cx="88227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you protect a set of systems against external attack?</a:t>
            </a:r>
            <a:endParaRPr/>
          </a:p>
          <a:p>
            <a:pPr indent="-317500" lvl="1" marL="914400" rtl="0" algn="l">
              <a:spcBef>
                <a:spcPts val="0"/>
              </a:spcBef>
              <a:spcAft>
                <a:spcPts val="0"/>
              </a:spcAft>
              <a:buSzPts val="1400"/>
              <a:buChar char="○"/>
            </a:pPr>
            <a:r>
              <a:rPr lang="en"/>
              <a:t>Example: A company network with many servers and </a:t>
            </a:r>
            <a:r>
              <a:rPr lang="en"/>
              <a:t>employee</a:t>
            </a:r>
            <a:r>
              <a:rPr lang="en"/>
              <a:t> computers</a:t>
            </a:r>
            <a:endParaRPr/>
          </a:p>
          <a:p>
            <a:pPr indent="-342900" lvl="0" marL="457200" rtl="0" algn="l">
              <a:spcBef>
                <a:spcPts val="0"/>
              </a:spcBef>
              <a:spcAft>
                <a:spcPts val="0"/>
              </a:spcAft>
              <a:buSzPts val="1800"/>
              <a:buChar char="●"/>
            </a:pPr>
            <a:r>
              <a:rPr lang="en"/>
              <a:t>Observation: More network services = more risk</a:t>
            </a:r>
            <a:endParaRPr/>
          </a:p>
          <a:p>
            <a:pPr indent="-317500" lvl="1" marL="914400" rtl="0" algn="l">
              <a:spcBef>
                <a:spcPts val="0"/>
              </a:spcBef>
              <a:spcAft>
                <a:spcPts val="0"/>
              </a:spcAft>
              <a:buSzPts val="1400"/>
              <a:buChar char="○"/>
            </a:pPr>
            <a:r>
              <a:rPr lang="en"/>
              <a:t>Each network connection creates more opportunities for attacks (greater attack surface)</a:t>
            </a:r>
            <a:endParaRPr/>
          </a:p>
          <a:p>
            <a:pPr indent="-317500" lvl="1" marL="914400" rtl="0" algn="l">
              <a:spcBef>
                <a:spcPts val="0"/>
              </a:spcBef>
              <a:spcAft>
                <a:spcPts val="0"/>
              </a:spcAft>
              <a:buSzPts val="1400"/>
              <a:buChar char="○"/>
            </a:pPr>
            <a:r>
              <a:rPr lang="en"/>
              <a:t>Turning off all network services is often infeasible (print services, SSH services, etc.)</a:t>
            </a:r>
            <a:endParaRPr/>
          </a:p>
          <a:p>
            <a:pPr indent="-342900" lvl="0" marL="457200" rtl="0" algn="l">
              <a:spcBef>
                <a:spcPts val="0"/>
              </a:spcBef>
              <a:spcAft>
                <a:spcPts val="0"/>
              </a:spcAft>
              <a:buSzPts val="1800"/>
              <a:buChar char="●"/>
            </a:pPr>
            <a:r>
              <a:rPr lang="en"/>
              <a:t>Observation: More networked machines = more risk</a:t>
            </a:r>
            <a:endParaRPr/>
          </a:p>
          <a:p>
            <a:pPr indent="-317500" lvl="1" marL="914400" rtl="0" algn="l">
              <a:spcBef>
                <a:spcPts val="0"/>
              </a:spcBef>
              <a:spcAft>
                <a:spcPts val="0"/>
              </a:spcAft>
              <a:buSzPts val="1400"/>
              <a:buChar char="○"/>
            </a:pPr>
            <a:r>
              <a:rPr lang="en"/>
              <a:t>What if you have to secure hundreds of systems?</a:t>
            </a:r>
            <a:endParaRPr/>
          </a:p>
          <a:p>
            <a:pPr indent="-317500" lvl="1" marL="914400" rtl="0" algn="l">
              <a:spcBef>
                <a:spcPts val="0"/>
              </a:spcBef>
              <a:spcAft>
                <a:spcPts val="0"/>
              </a:spcAft>
              <a:buSzPts val="1400"/>
              <a:buChar char="○"/>
            </a:pPr>
            <a:r>
              <a:rPr lang="en"/>
              <a:t>What if the systems have different hardware, operating systems, and users?</a:t>
            </a:r>
            <a:endParaRPr/>
          </a:p>
          <a:p>
            <a:pPr indent="-317500" lvl="1" marL="914400" rtl="0" algn="l">
              <a:spcBef>
                <a:spcPts val="0"/>
              </a:spcBef>
              <a:spcAft>
                <a:spcPts val="0"/>
              </a:spcAft>
              <a:buSzPts val="1400"/>
              <a:buChar char="○"/>
            </a:pPr>
            <a:r>
              <a:rPr lang="en"/>
              <a:t>What if there are some systems in the network that you aren’t aware of?</a:t>
            </a:r>
            <a:endParaRPr/>
          </a:p>
          <a:p>
            <a:pPr indent="-342900" lvl="0" marL="457200" rtl="0" algn="l">
              <a:spcBef>
                <a:spcPts val="0"/>
              </a:spcBef>
              <a:spcAft>
                <a:spcPts val="0"/>
              </a:spcAft>
              <a:buSzPts val="1800"/>
              <a:buChar char="●"/>
            </a:pPr>
            <a:r>
              <a:rPr lang="en"/>
              <a:t>Instead of securing individual machines, we want to secure the entire network!</a:t>
            </a:r>
            <a:endParaRPr/>
          </a:p>
        </p:txBody>
      </p:sp>
      <p:sp>
        <p:nvSpPr>
          <p:cNvPr id="369" name="Google Shape;369;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Firewalls and Security Policies</a:t>
            </a:r>
            <a:endParaRPr/>
          </a:p>
        </p:txBody>
      </p:sp>
      <p:sp>
        <p:nvSpPr>
          <p:cNvPr id="375" name="Google Shape;375;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Add a single point of access in and out of the network, with a monitor</a:t>
            </a:r>
            <a:endParaRPr/>
          </a:p>
          <a:p>
            <a:pPr indent="-317500" lvl="1" marL="914400" rtl="0" algn="l">
              <a:spcBef>
                <a:spcPts val="0"/>
              </a:spcBef>
              <a:spcAft>
                <a:spcPts val="0"/>
              </a:spcAft>
              <a:buSzPts val="1400"/>
              <a:buChar char="○"/>
            </a:pPr>
            <a:r>
              <a:rPr lang="en"/>
              <a:t>“Ensure complete mediation”</a:t>
            </a:r>
            <a:endParaRPr/>
          </a:p>
          <a:p>
            <a:pPr indent="-317500" lvl="1" marL="914400" rtl="0" algn="l">
              <a:spcBef>
                <a:spcPts val="0"/>
              </a:spcBef>
              <a:spcAft>
                <a:spcPts val="0"/>
              </a:spcAft>
              <a:buSzPts val="1400"/>
              <a:buChar char="○"/>
            </a:pPr>
            <a:r>
              <a:rPr lang="en"/>
              <a:t>Any traffic that could affect vulnerable systems must pass through the firewall</a:t>
            </a:r>
            <a:endParaRPr/>
          </a:p>
          <a:p>
            <a:pPr indent="-342900" lvl="0" marL="457200" rtl="0" algn="l">
              <a:spcBef>
                <a:spcPts val="0"/>
              </a:spcBef>
              <a:spcAft>
                <a:spcPts val="0"/>
              </a:spcAft>
              <a:buSzPts val="1800"/>
              <a:buChar char="●"/>
            </a:pPr>
            <a:r>
              <a:rPr lang="en"/>
              <a:t>Network access is controlled by a </a:t>
            </a:r>
            <a:r>
              <a:rPr b="1" lang="en"/>
              <a:t>policy</a:t>
            </a:r>
            <a:endParaRPr/>
          </a:p>
          <a:p>
            <a:pPr indent="-317500" lvl="1" marL="914400" rtl="0" algn="l">
              <a:spcBef>
                <a:spcPts val="0"/>
              </a:spcBef>
              <a:spcAft>
                <a:spcPts val="0"/>
              </a:spcAft>
              <a:buSzPts val="1400"/>
              <a:buChar char="○"/>
            </a:pPr>
            <a:r>
              <a:rPr lang="en"/>
              <a:t>Defines what traffic is allowed to exit the network (</a:t>
            </a:r>
            <a:r>
              <a:rPr b="1" lang="en"/>
              <a:t>outbound policy</a:t>
            </a:r>
            <a:r>
              <a:rPr lang="en"/>
              <a:t>)</a:t>
            </a:r>
            <a:endParaRPr sz="1800"/>
          </a:p>
          <a:p>
            <a:pPr indent="-317500" lvl="1" marL="914400" rtl="0" algn="l">
              <a:spcBef>
                <a:spcPts val="0"/>
              </a:spcBef>
              <a:spcAft>
                <a:spcPts val="0"/>
              </a:spcAft>
              <a:buSzPts val="1400"/>
              <a:buChar char="○"/>
            </a:pPr>
            <a:r>
              <a:rPr lang="en"/>
              <a:t>Defines what traffic is allowed to enter the network (</a:t>
            </a:r>
            <a:r>
              <a:rPr b="1" lang="en"/>
              <a:t>inbound policy</a:t>
            </a:r>
            <a:r>
              <a:rPr lang="en"/>
              <a:t>)</a:t>
            </a:r>
            <a:endParaRPr/>
          </a:p>
          <a:p>
            <a:pPr indent="-317500" lvl="1" marL="914400" rtl="0" algn="l">
              <a:spcBef>
                <a:spcPts val="0"/>
              </a:spcBef>
              <a:spcAft>
                <a:spcPts val="0"/>
              </a:spcAft>
              <a:buSzPts val="1400"/>
              <a:buChar char="○"/>
            </a:pPr>
            <a:r>
              <a:rPr lang="en"/>
              <a:t>Policy model based on our threat model: We usually assume users “inside” the network are trusted, and those outside are not</a:t>
            </a:r>
            <a:endParaRPr/>
          </a:p>
        </p:txBody>
      </p:sp>
      <p:sp>
        <p:nvSpPr>
          <p:cNvPr id="376" name="Google Shape;376;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47"/>
          <p:cNvSpPr/>
          <p:nvPr/>
        </p:nvSpPr>
        <p:spPr>
          <a:xfrm>
            <a:off x="1545188" y="3714550"/>
            <a:ext cx="1248264" cy="884736"/>
          </a:xfrm>
          <a:prstGeom prst="cloud">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Internet</a:t>
            </a:r>
            <a:endParaRPr/>
          </a:p>
        </p:txBody>
      </p:sp>
      <p:sp>
        <p:nvSpPr>
          <p:cNvPr id="378" name="Google Shape;378;p47"/>
          <p:cNvSpPr/>
          <p:nvPr/>
        </p:nvSpPr>
        <p:spPr>
          <a:xfrm>
            <a:off x="6129054" y="4554484"/>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p:cNvSpPr/>
          <p:nvPr/>
        </p:nvSpPr>
        <p:spPr>
          <a:xfrm>
            <a:off x="6032104" y="3970929"/>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7"/>
          <p:cNvSpPr/>
          <p:nvPr/>
        </p:nvSpPr>
        <p:spPr>
          <a:xfrm>
            <a:off x="6068454" y="3387375"/>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
          <p:cNvSpPr/>
          <p:nvPr/>
        </p:nvSpPr>
        <p:spPr>
          <a:xfrm>
            <a:off x="3863025" y="3960113"/>
            <a:ext cx="915000" cy="393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Firewall</a:t>
            </a:r>
            <a:endParaRPr/>
          </a:p>
        </p:txBody>
      </p:sp>
      <p:cxnSp>
        <p:nvCxnSpPr>
          <p:cNvPr id="382" name="Google Shape;382;p47"/>
          <p:cNvCxnSpPr>
            <a:stCxn id="377" idx="0"/>
            <a:endCxn id="381" idx="1"/>
          </p:cNvCxnSpPr>
          <p:nvPr/>
        </p:nvCxnSpPr>
        <p:spPr>
          <a:xfrm>
            <a:off x="2792411" y="4156918"/>
            <a:ext cx="1070700" cy="0"/>
          </a:xfrm>
          <a:prstGeom prst="straightConnector1">
            <a:avLst/>
          </a:prstGeom>
          <a:noFill/>
          <a:ln cap="flat" cmpd="sng" w="9525">
            <a:solidFill>
              <a:schemeClr val="dk2"/>
            </a:solidFill>
            <a:prstDash val="solid"/>
            <a:round/>
            <a:headEnd len="med" w="med" type="none"/>
            <a:tailEnd len="med" w="med" type="none"/>
          </a:ln>
        </p:spPr>
      </p:cxnSp>
      <p:sp>
        <p:nvSpPr>
          <p:cNvPr id="383" name="Google Shape;383;p47"/>
          <p:cNvSpPr/>
          <p:nvPr/>
        </p:nvSpPr>
        <p:spPr>
          <a:xfrm>
            <a:off x="6657129" y="4599284"/>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7"/>
          <p:cNvSpPr/>
          <p:nvPr/>
        </p:nvSpPr>
        <p:spPr>
          <a:xfrm>
            <a:off x="6869204" y="4079454"/>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
          <p:cNvSpPr/>
          <p:nvPr/>
        </p:nvSpPr>
        <p:spPr>
          <a:xfrm>
            <a:off x="6760129" y="3447975"/>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47"/>
          <p:cNvCxnSpPr>
            <a:stCxn id="381" idx="3"/>
            <a:endCxn id="379" idx="1"/>
          </p:cNvCxnSpPr>
          <p:nvPr/>
        </p:nvCxnSpPr>
        <p:spPr>
          <a:xfrm>
            <a:off x="4778025" y="4156913"/>
            <a:ext cx="1254000" cy="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47"/>
          <p:cNvCxnSpPr>
            <a:stCxn id="380" idx="3"/>
            <a:endCxn id="385" idx="1"/>
          </p:cNvCxnSpPr>
          <p:nvPr/>
        </p:nvCxnSpPr>
        <p:spPr>
          <a:xfrm>
            <a:off x="6440454" y="3573375"/>
            <a:ext cx="319800" cy="606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47"/>
          <p:cNvCxnSpPr>
            <a:stCxn id="383" idx="0"/>
            <a:endCxn id="384" idx="2"/>
          </p:cNvCxnSpPr>
          <p:nvPr/>
        </p:nvCxnSpPr>
        <p:spPr>
          <a:xfrm flipH="1" rot="10800000">
            <a:off x="6843129" y="4451384"/>
            <a:ext cx="212100" cy="1479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47"/>
          <p:cNvCxnSpPr>
            <a:stCxn id="378" idx="0"/>
            <a:endCxn id="379" idx="2"/>
          </p:cNvCxnSpPr>
          <p:nvPr/>
        </p:nvCxnSpPr>
        <p:spPr>
          <a:xfrm rot="10800000">
            <a:off x="6218154" y="4342984"/>
            <a:ext cx="96900" cy="2115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47"/>
          <p:cNvCxnSpPr>
            <a:stCxn id="379" idx="3"/>
            <a:endCxn id="384" idx="1"/>
          </p:cNvCxnSpPr>
          <p:nvPr/>
        </p:nvCxnSpPr>
        <p:spPr>
          <a:xfrm>
            <a:off x="6404104" y="4156929"/>
            <a:ext cx="465000" cy="1086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47"/>
          <p:cNvCxnSpPr>
            <a:stCxn id="378" idx="3"/>
            <a:endCxn id="383" idx="1"/>
          </p:cNvCxnSpPr>
          <p:nvPr/>
        </p:nvCxnSpPr>
        <p:spPr>
          <a:xfrm>
            <a:off x="6501054" y="4740484"/>
            <a:ext cx="156000" cy="447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47"/>
          <p:cNvCxnSpPr>
            <a:stCxn id="384" idx="0"/>
            <a:endCxn id="385" idx="2"/>
          </p:cNvCxnSpPr>
          <p:nvPr/>
        </p:nvCxnSpPr>
        <p:spPr>
          <a:xfrm rot="10800000">
            <a:off x="6946004" y="3819954"/>
            <a:ext cx="109200" cy="2595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47"/>
          <p:cNvCxnSpPr>
            <a:stCxn id="384" idx="0"/>
            <a:endCxn id="380" idx="2"/>
          </p:cNvCxnSpPr>
          <p:nvPr/>
        </p:nvCxnSpPr>
        <p:spPr>
          <a:xfrm rot="10800000">
            <a:off x="6254504" y="3759354"/>
            <a:ext cx="800700" cy="3201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47"/>
          <p:cNvCxnSpPr>
            <a:endCxn id="380" idx="1"/>
          </p:cNvCxnSpPr>
          <p:nvPr/>
        </p:nvCxnSpPr>
        <p:spPr>
          <a:xfrm flipH="1" rot="10800000">
            <a:off x="4778154" y="3573375"/>
            <a:ext cx="1290300" cy="5835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47"/>
          <p:cNvCxnSpPr>
            <a:stCxn id="381" idx="3"/>
            <a:endCxn id="378" idx="1"/>
          </p:cNvCxnSpPr>
          <p:nvPr/>
        </p:nvCxnSpPr>
        <p:spPr>
          <a:xfrm>
            <a:off x="4778025" y="4156913"/>
            <a:ext cx="1350900" cy="58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Firewalls and Security Policies</a:t>
            </a:r>
            <a:endParaRPr/>
          </a:p>
        </p:txBody>
      </p:sp>
      <p:sp>
        <p:nvSpPr>
          <p:cNvPr id="401" name="Google Shape;401;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What’s the policy of a standard home network?</a:t>
            </a:r>
            <a:endParaRPr/>
          </a:p>
          <a:p>
            <a:pPr indent="-317500" lvl="1" marL="914400" rtl="0" algn="l">
              <a:spcBef>
                <a:spcPts val="0"/>
              </a:spcBef>
              <a:spcAft>
                <a:spcPts val="0"/>
              </a:spcAft>
              <a:buSzPts val="1400"/>
              <a:buChar char="○"/>
            </a:pPr>
            <a:r>
              <a:rPr lang="en"/>
              <a:t>Outbound policy: </a:t>
            </a:r>
            <a:r>
              <a:rPr lang="en">
                <a:solidFill>
                  <a:srgbClr val="38761D"/>
                </a:solidFill>
              </a:rPr>
              <a:t>Allow outbound traffic</a:t>
            </a:r>
            <a:endParaRPr>
              <a:solidFill>
                <a:srgbClr val="38761D"/>
              </a:solidFill>
            </a:endParaRPr>
          </a:p>
          <a:p>
            <a:pPr indent="-317500" lvl="2" marL="1371600" rtl="0" algn="l">
              <a:spcBef>
                <a:spcPts val="0"/>
              </a:spcBef>
              <a:spcAft>
                <a:spcPts val="0"/>
              </a:spcAft>
              <a:buSzPts val="1400"/>
              <a:buChar char="■"/>
            </a:pPr>
            <a:r>
              <a:rPr lang="en"/>
              <a:t>Users inside the network can connect to any service</a:t>
            </a:r>
            <a:endParaRPr/>
          </a:p>
          <a:p>
            <a:pPr indent="-317500" lvl="1" marL="914400" rtl="0" algn="l">
              <a:spcBef>
                <a:spcPts val="0"/>
              </a:spcBef>
              <a:spcAft>
                <a:spcPts val="0"/>
              </a:spcAft>
              <a:buSzPts val="1400"/>
              <a:buChar char="○"/>
            </a:pPr>
            <a:r>
              <a:rPr lang="en"/>
              <a:t>Inbound policy: Only some traffic is able to enter the network</a:t>
            </a:r>
            <a:endParaRPr/>
          </a:p>
          <a:p>
            <a:pPr indent="-317500" lvl="2" marL="1371600" rtl="0" algn="l">
              <a:spcBef>
                <a:spcPts val="0"/>
              </a:spcBef>
              <a:spcAft>
                <a:spcPts val="0"/>
              </a:spcAft>
              <a:buClr>
                <a:srgbClr val="38761D"/>
              </a:buClr>
              <a:buSzPts val="1400"/>
              <a:buChar char="■"/>
            </a:pPr>
            <a:r>
              <a:rPr lang="en">
                <a:solidFill>
                  <a:srgbClr val="38761D"/>
                </a:solidFill>
              </a:rPr>
              <a:t>Allow inbound traffic in response an outbound connection</a:t>
            </a:r>
            <a:endParaRPr>
              <a:solidFill>
                <a:srgbClr val="38761D"/>
              </a:solidFill>
            </a:endParaRPr>
          </a:p>
          <a:p>
            <a:pPr indent="-317500" lvl="2" marL="1371600" rtl="0" algn="l">
              <a:spcBef>
                <a:spcPts val="0"/>
              </a:spcBef>
              <a:spcAft>
                <a:spcPts val="0"/>
              </a:spcAft>
              <a:buClr>
                <a:srgbClr val="38761D"/>
              </a:buClr>
              <a:buSzPts val="1400"/>
              <a:buChar char="■"/>
            </a:pPr>
            <a:r>
              <a:rPr lang="en">
                <a:solidFill>
                  <a:srgbClr val="38761D"/>
                </a:solidFill>
              </a:rPr>
              <a:t>Allow inbound traffic to certain, trusted services (e.g. SSH)</a:t>
            </a:r>
            <a:endParaRPr>
              <a:solidFill>
                <a:srgbClr val="38761D"/>
              </a:solidFill>
            </a:endParaRPr>
          </a:p>
          <a:p>
            <a:pPr indent="-317500" lvl="2" marL="1371600" rtl="0" algn="l">
              <a:spcBef>
                <a:spcPts val="0"/>
              </a:spcBef>
              <a:spcAft>
                <a:spcPts val="0"/>
              </a:spcAft>
              <a:buClr>
                <a:srgbClr val="CC0000"/>
              </a:buClr>
              <a:buSzPts val="1400"/>
              <a:buChar char="■"/>
            </a:pPr>
            <a:r>
              <a:rPr lang="en">
                <a:solidFill>
                  <a:srgbClr val="CC0000"/>
                </a:solidFill>
              </a:rPr>
              <a:t>Deny all other inbound traffic</a:t>
            </a:r>
            <a:endParaRPr>
              <a:solidFill>
                <a:srgbClr val="CC0000"/>
              </a:solidFill>
            </a:endParaRPr>
          </a:p>
        </p:txBody>
      </p:sp>
      <p:sp>
        <p:nvSpPr>
          <p:cNvPr id="402" name="Google Shape;40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48"/>
          <p:cNvSpPr/>
          <p:nvPr/>
        </p:nvSpPr>
        <p:spPr>
          <a:xfrm>
            <a:off x="1545188" y="3714550"/>
            <a:ext cx="1248264" cy="884736"/>
          </a:xfrm>
          <a:prstGeom prst="cloud">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Internet</a:t>
            </a:r>
            <a:endParaRPr/>
          </a:p>
        </p:txBody>
      </p:sp>
      <p:sp>
        <p:nvSpPr>
          <p:cNvPr id="404" name="Google Shape;404;p48"/>
          <p:cNvSpPr/>
          <p:nvPr/>
        </p:nvSpPr>
        <p:spPr>
          <a:xfrm>
            <a:off x="6129054" y="4554484"/>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p:nvPr/>
        </p:nvSpPr>
        <p:spPr>
          <a:xfrm>
            <a:off x="6032104" y="3970929"/>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8"/>
          <p:cNvSpPr/>
          <p:nvPr/>
        </p:nvSpPr>
        <p:spPr>
          <a:xfrm>
            <a:off x="6068454" y="3387375"/>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p:nvPr/>
        </p:nvSpPr>
        <p:spPr>
          <a:xfrm>
            <a:off x="3863025" y="3960113"/>
            <a:ext cx="915000" cy="393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Firewall</a:t>
            </a:r>
            <a:endParaRPr/>
          </a:p>
        </p:txBody>
      </p:sp>
      <p:cxnSp>
        <p:nvCxnSpPr>
          <p:cNvPr id="408" name="Google Shape;408;p48"/>
          <p:cNvCxnSpPr>
            <a:stCxn id="403" idx="0"/>
            <a:endCxn id="407" idx="1"/>
          </p:cNvCxnSpPr>
          <p:nvPr/>
        </p:nvCxnSpPr>
        <p:spPr>
          <a:xfrm>
            <a:off x="2792411" y="4156918"/>
            <a:ext cx="1070700" cy="0"/>
          </a:xfrm>
          <a:prstGeom prst="straightConnector1">
            <a:avLst/>
          </a:prstGeom>
          <a:noFill/>
          <a:ln cap="flat" cmpd="sng" w="9525">
            <a:solidFill>
              <a:schemeClr val="dk2"/>
            </a:solidFill>
            <a:prstDash val="solid"/>
            <a:round/>
            <a:headEnd len="med" w="med" type="none"/>
            <a:tailEnd len="med" w="med" type="none"/>
          </a:ln>
        </p:spPr>
      </p:cxnSp>
      <p:sp>
        <p:nvSpPr>
          <p:cNvPr id="409" name="Google Shape;409;p48"/>
          <p:cNvSpPr/>
          <p:nvPr/>
        </p:nvSpPr>
        <p:spPr>
          <a:xfrm>
            <a:off x="6657129" y="4599284"/>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8"/>
          <p:cNvSpPr/>
          <p:nvPr/>
        </p:nvSpPr>
        <p:spPr>
          <a:xfrm>
            <a:off x="6869204" y="4079454"/>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8"/>
          <p:cNvSpPr/>
          <p:nvPr/>
        </p:nvSpPr>
        <p:spPr>
          <a:xfrm>
            <a:off x="6760129" y="3447975"/>
            <a:ext cx="372000" cy="372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48"/>
          <p:cNvCxnSpPr>
            <a:stCxn id="407" idx="3"/>
            <a:endCxn id="405" idx="1"/>
          </p:cNvCxnSpPr>
          <p:nvPr/>
        </p:nvCxnSpPr>
        <p:spPr>
          <a:xfrm>
            <a:off x="4778025" y="4156913"/>
            <a:ext cx="1254000" cy="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48"/>
          <p:cNvCxnSpPr>
            <a:stCxn id="406" idx="3"/>
            <a:endCxn id="411" idx="1"/>
          </p:cNvCxnSpPr>
          <p:nvPr/>
        </p:nvCxnSpPr>
        <p:spPr>
          <a:xfrm>
            <a:off x="6440454" y="3573375"/>
            <a:ext cx="319800" cy="606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48"/>
          <p:cNvCxnSpPr>
            <a:stCxn id="409" idx="0"/>
            <a:endCxn id="410" idx="2"/>
          </p:cNvCxnSpPr>
          <p:nvPr/>
        </p:nvCxnSpPr>
        <p:spPr>
          <a:xfrm flipH="1" rot="10800000">
            <a:off x="6843129" y="4451384"/>
            <a:ext cx="212100" cy="1479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48"/>
          <p:cNvCxnSpPr>
            <a:stCxn id="404" idx="0"/>
            <a:endCxn id="405" idx="2"/>
          </p:cNvCxnSpPr>
          <p:nvPr/>
        </p:nvCxnSpPr>
        <p:spPr>
          <a:xfrm rot="10800000">
            <a:off x="6218154" y="4342984"/>
            <a:ext cx="96900" cy="211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48"/>
          <p:cNvCxnSpPr>
            <a:stCxn id="405" idx="3"/>
            <a:endCxn id="410" idx="1"/>
          </p:cNvCxnSpPr>
          <p:nvPr/>
        </p:nvCxnSpPr>
        <p:spPr>
          <a:xfrm>
            <a:off x="6404104" y="4156929"/>
            <a:ext cx="465000" cy="1086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48"/>
          <p:cNvCxnSpPr>
            <a:stCxn id="404" idx="3"/>
            <a:endCxn id="409" idx="1"/>
          </p:cNvCxnSpPr>
          <p:nvPr/>
        </p:nvCxnSpPr>
        <p:spPr>
          <a:xfrm>
            <a:off x="6501054" y="4740484"/>
            <a:ext cx="156000" cy="447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48"/>
          <p:cNvCxnSpPr>
            <a:stCxn id="410" idx="0"/>
            <a:endCxn id="411" idx="2"/>
          </p:cNvCxnSpPr>
          <p:nvPr/>
        </p:nvCxnSpPr>
        <p:spPr>
          <a:xfrm rot="10800000">
            <a:off x="6946004" y="3819954"/>
            <a:ext cx="109200" cy="2595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48"/>
          <p:cNvCxnSpPr>
            <a:stCxn id="410" idx="0"/>
            <a:endCxn id="406" idx="2"/>
          </p:cNvCxnSpPr>
          <p:nvPr/>
        </p:nvCxnSpPr>
        <p:spPr>
          <a:xfrm rot="10800000">
            <a:off x="6254504" y="3759354"/>
            <a:ext cx="800700" cy="3201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48"/>
          <p:cNvCxnSpPr>
            <a:stCxn id="407" idx="3"/>
            <a:endCxn id="406" idx="1"/>
          </p:cNvCxnSpPr>
          <p:nvPr/>
        </p:nvCxnSpPr>
        <p:spPr>
          <a:xfrm flipH="1" rot="10800000">
            <a:off x="4778025" y="3573413"/>
            <a:ext cx="1290300" cy="583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48"/>
          <p:cNvCxnSpPr>
            <a:stCxn id="407" idx="3"/>
            <a:endCxn id="404" idx="1"/>
          </p:cNvCxnSpPr>
          <p:nvPr/>
        </p:nvCxnSpPr>
        <p:spPr>
          <a:xfrm>
            <a:off x="4778025" y="4156913"/>
            <a:ext cx="1350900" cy="583500"/>
          </a:xfrm>
          <a:prstGeom prst="straightConnector1">
            <a:avLst/>
          </a:prstGeom>
          <a:noFill/>
          <a:ln cap="flat" cmpd="sng" w="9525">
            <a:solidFill>
              <a:schemeClr val="dk2"/>
            </a:solidFill>
            <a:prstDash val="solid"/>
            <a:round/>
            <a:headEnd len="med" w="med" type="none"/>
            <a:tailEnd len="med" w="med" type="none"/>
          </a:ln>
        </p:spPr>
      </p:cxnSp>
      <p:grpSp>
        <p:nvGrpSpPr>
          <p:cNvPr id="422" name="Google Shape;422;p48"/>
          <p:cNvGrpSpPr/>
          <p:nvPr/>
        </p:nvGrpSpPr>
        <p:grpSpPr>
          <a:xfrm>
            <a:off x="2944975" y="3278275"/>
            <a:ext cx="2823800" cy="729488"/>
            <a:chOff x="2944975" y="3278275"/>
            <a:chExt cx="2823800" cy="729488"/>
          </a:xfrm>
        </p:grpSpPr>
        <p:sp>
          <p:nvSpPr>
            <p:cNvPr id="423" name="Google Shape;423;p48"/>
            <p:cNvSpPr/>
            <p:nvPr/>
          </p:nvSpPr>
          <p:spPr>
            <a:xfrm>
              <a:off x="2944975" y="3278275"/>
              <a:ext cx="2823800" cy="690800"/>
            </a:xfrm>
            <a:custGeom>
              <a:rect b="b" l="l" r="r" t="t"/>
              <a:pathLst>
                <a:path extrusionOk="0" h="27632" w="112952">
                  <a:moveTo>
                    <a:pt x="112952" y="0"/>
                  </a:moveTo>
                  <a:cubicBezTo>
                    <a:pt x="103378" y="3555"/>
                    <a:pt x="74332" y="16725"/>
                    <a:pt x="55507" y="21330"/>
                  </a:cubicBezTo>
                  <a:cubicBezTo>
                    <a:pt x="36682" y="25935"/>
                    <a:pt x="9251" y="26582"/>
                    <a:pt x="0" y="27632"/>
                  </a:cubicBezTo>
                </a:path>
              </a:pathLst>
            </a:custGeom>
            <a:noFill/>
            <a:ln cap="flat" cmpd="sng" w="19050">
              <a:solidFill>
                <a:srgbClr val="38761D"/>
              </a:solidFill>
              <a:prstDash val="solid"/>
              <a:round/>
              <a:headEnd len="med" w="med" type="none"/>
              <a:tailEnd len="med" w="med" type="triangle"/>
            </a:ln>
          </p:spPr>
        </p:sp>
        <p:sp>
          <p:nvSpPr>
            <p:cNvPr id="424" name="Google Shape;424;p48"/>
            <p:cNvSpPr txBox="1"/>
            <p:nvPr/>
          </p:nvSpPr>
          <p:spPr>
            <a:xfrm rot="-669366">
              <a:off x="3406947" y="3528324"/>
              <a:ext cx="1490057" cy="33847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38761D"/>
                  </a:solidFill>
                </a:rPr>
                <a:t>Allow outbound traffic</a:t>
              </a:r>
              <a:endParaRPr sz="1000">
                <a:solidFill>
                  <a:srgbClr val="38761D"/>
                </a:solidFill>
              </a:endParaRPr>
            </a:p>
          </p:txBody>
        </p:sp>
      </p:grpSp>
      <p:grpSp>
        <p:nvGrpSpPr>
          <p:cNvPr id="425" name="Google Shape;425;p48"/>
          <p:cNvGrpSpPr/>
          <p:nvPr/>
        </p:nvGrpSpPr>
        <p:grpSpPr>
          <a:xfrm>
            <a:off x="2951050" y="4330314"/>
            <a:ext cx="2775300" cy="695400"/>
            <a:chOff x="2951050" y="4330314"/>
            <a:chExt cx="2775300" cy="695400"/>
          </a:xfrm>
        </p:grpSpPr>
        <p:sp>
          <p:nvSpPr>
            <p:cNvPr id="426" name="Google Shape;426;p48"/>
            <p:cNvSpPr/>
            <p:nvPr/>
          </p:nvSpPr>
          <p:spPr>
            <a:xfrm>
              <a:off x="2951050" y="4350825"/>
              <a:ext cx="2775300" cy="424175"/>
            </a:xfrm>
            <a:custGeom>
              <a:rect b="b" l="l" r="r" t="t"/>
              <a:pathLst>
                <a:path extrusionOk="0" h="16967" w="111012">
                  <a:moveTo>
                    <a:pt x="0" y="0"/>
                  </a:moveTo>
                  <a:cubicBezTo>
                    <a:pt x="11352" y="1050"/>
                    <a:pt x="49608" y="3474"/>
                    <a:pt x="68110" y="6302"/>
                  </a:cubicBezTo>
                  <a:cubicBezTo>
                    <a:pt x="86612" y="9130"/>
                    <a:pt x="103862" y="15190"/>
                    <a:pt x="111012" y="16967"/>
                  </a:cubicBezTo>
                </a:path>
              </a:pathLst>
            </a:custGeom>
            <a:noFill/>
            <a:ln cap="flat" cmpd="sng" w="19050">
              <a:solidFill>
                <a:srgbClr val="BF9000"/>
              </a:solidFill>
              <a:prstDash val="solid"/>
              <a:round/>
              <a:headEnd len="med" w="med" type="none"/>
              <a:tailEnd len="med" w="med" type="triangle"/>
            </a:ln>
          </p:spPr>
        </p:sp>
        <p:sp>
          <p:nvSpPr>
            <p:cNvPr id="427" name="Google Shape;427;p48"/>
            <p:cNvSpPr txBox="1"/>
            <p:nvPr/>
          </p:nvSpPr>
          <p:spPr>
            <a:xfrm rot="386298">
              <a:off x="3426279" y="4431795"/>
              <a:ext cx="1837992" cy="49243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38761D"/>
                  </a:solidFill>
                </a:rPr>
                <a:t>Allow trusted inbound traffic</a:t>
              </a:r>
              <a:endParaRPr sz="1000">
                <a:solidFill>
                  <a:srgbClr val="38761D"/>
                </a:solidFill>
              </a:endParaRPr>
            </a:p>
            <a:p>
              <a:pPr indent="0" lvl="0" marL="0" rtl="0" algn="ctr">
                <a:spcBef>
                  <a:spcPts val="0"/>
                </a:spcBef>
                <a:spcAft>
                  <a:spcPts val="0"/>
                </a:spcAft>
                <a:buNone/>
              </a:pPr>
              <a:r>
                <a:rPr lang="en" sz="1000">
                  <a:solidFill>
                    <a:srgbClr val="CC0000"/>
                  </a:solidFill>
                </a:rPr>
                <a:t>Deny other inbound traffic</a:t>
              </a:r>
              <a:endParaRPr sz="1000">
                <a:solidFill>
                  <a:srgbClr val="CC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Security Policies?</a:t>
            </a:r>
            <a:endParaRPr/>
          </a:p>
        </p:txBody>
      </p:sp>
      <p:sp>
        <p:nvSpPr>
          <p:cNvPr id="433" name="Google Shape;433;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should we handle traffic that isn’t explicitly allowed or denied?</a:t>
            </a:r>
            <a:endParaRPr/>
          </a:p>
          <a:p>
            <a:pPr indent="-317500" lvl="1" marL="914400" rtl="0" algn="l">
              <a:spcBef>
                <a:spcPts val="0"/>
              </a:spcBef>
              <a:spcAft>
                <a:spcPts val="0"/>
              </a:spcAft>
              <a:buSzPts val="1400"/>
              <a:buChar char="○"/>
            </a:pPr>
            <a:r>
              <a:rPr b="1" lang="en"/>
              <a:t>Default-allow policy</a:t>
            </a:r>
            <a:r>
              <a:rPr lang="en"/>
              <a:t>: Allow all traffic, but deny those on a specified </a:t>
            </a:r>
            <a:r>
              <a:rPr b="1" lang="en"/>
              <a:t>denylist</a:t>
            </a:r>
            <a:endParaRPr/>
          </a:p>
          <a:p>
            <a:pPr indent="-317500" lvl="2" marL="1371600" rtl="0" algn="l">
              <a:spcBef>
                <a:spcPts val="0"/>
              </a:spcBef>
              <a:spcAft>
                <a:spcPts val="0"/>
              </a:spcAft>
              <a:buSzPts val="1400"/>
              <a:buChar char="■"/>
            </a:pPr>
            <a:r>
              <a:rPr lang="en"/>
              <a:t>As problems arise, add them to the denylist</a:t>
            </a:r>
            <a:endParaRPr/>
          </a:p>
          <a:p>
            <a:pPr indent="-317500" lvl="1" marL="914400" rtl="0" algn="l">
              <a:spcBef>
                <a:spcPts val="0"/>
              </a:spcBef>
              <a:spcAft>
                <a:spcPts val="0"/>
              </a:spcAft>
              <a:buSzPts val="1400"/>
              <a:buChar char="○"/>
            </a:pPr>
            <a:r>
              <a:rPr b="1" lang="en"/>
              <a:t>Default-deny policy</a:t>
            </a:r>
            <a:r>
              <a:rPr lang="en"/>
              <a:t>: Deny all traffic, but allow those on a specified </a:t>
            </a:r>
            <a:r>
              <a:rPr b="1" lang="en"/>
              <a:t>allowlist</a:t>
            </a:r>
            <a:endParaRPr/>
          </a:p>
          <a:p>
            <a:pPr indent="-317500" lvl="2" marL="1371600" rtl="0" algn="l">
              <a:spcBef>
                <a:spcPts val="0"/>
              </a:spcBef>
              <a:spcAft>
                <a:spcPts val="0"/>
              </a:spcAft>
              <a:buSzPts val="1400"/>
              <a:buChar char="■"/>
            </a:pPr>
            <a:r>
              <a:rPr lang="en"/>
              <a:t>As needs arise (or users complain), add them to the allowlist?</a:t>
            </a:r>
            <a:endParaRPr/>
          </a:p>
          <a:p>
            <a:pPr indent="-342900" lvl="0" marL="457200" rtl="0" algn="l">
              <a:spcBef>
                <a:spcPts val="0"/>
              </a:spcBef>
              <a:spcAft>
                <a:spcPts val="0"/>
              </a:spcAft>
              <a:buSzPts val="1800"/>
              <a:buChar char="●"/>
            </a:pPr>
            <a:r>
              <a:rPr lang="en"/>
              <a:t>Which default policy is best?</a:t>
            </a:r>
            <a:endParaRPr/>
          </a:p>
          <a:p>
            <a:pPr indent="-317500" lvl="1" marL="914400" rtl="0" algn="l">
              <a:spcBef>
                <a:spcPts val="0"/>
              </a:spcBef>
              <a:spcAft>
                <a:spcPts val="0"/>
              </a:spcAft>
              <a:buSzPts val="1400"/>
              <a:buChar char="○"/>
            </a:pPr>
            <a:r>
              <a:rPr lang="en"/>
              <a:t>Default-allow is more flexible, but flaws are vulnerabilities and can be catastrophic</a:t>
            </a:r>
            <a:endParaRPr/>
          </a:p>
          <a:p>
            <a:pPr indent="-317500" lvl="1" marL="914400" rtl="0" algn="l">
              <a:spcBef>
                <a:spcPts val="0"/>
              </a:spcBef>
              <a:spcAft>
                <a:spcPts val="0"/>
              </a:spcAft>
              <a:buSzPts val="1400"/>
              <a:buChar char="○"/>
            </a:pPr>
            <a:r>
              <a:rPr lang="en"/>
              <a:t>Default-deny is more conservative, but flaws are less painful</a:t>
            </a:r>
            <a:endParaRPr/>
          </a:p>
          <a:p>
            <a:pPr indent="-317500" lvl="1" marL="914400" rtl="0" algn="l">
              <a:spcBef>
                <a:spcPts val="0"/>
              </a:spcBef>
              <a:spcAft>
                <a:spcPts val="0"/>
              </a:spcAft>
              <a:buSzPts val="1400"/>
              <a:buChar char="○"/>
            </a:pPr>
            <a:r>
              <a:rPr lang="en"/>
              <a:t>Default-deny is generally accepted to be the best default policy (“consider fail-safe defaults”)</a:t>
            </a:r>
            <a:endParaRPr/>
          </a:p>
        </p:txBody>
      </p:sp>
      <p:sp>
        <p:nvSpPr>
          <p:cNvPr id="434" name="Google Shape;43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Stateless Packet Filters</a:t>
            </a:r>
            <a:endParaRPr/>
          </a:p>
        </p:txBody>
      </p:sp>
      <p:sp>
        <p:nvSpPr>
          <p:cNvPr id="440" name="Google Shape;440;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Firewalls are often </a:t>
            </a:r>
            <a:r>
              <a:rPr b="1" lang="en"/>
              <a:t>packet filters</a:t>
            </a:r>
            <a:r>
              <a:rPr lang="en"/>
              <a:t>, which inspect network packets and chooses what to do with them</a:t>
            </a:r>
            <a:endParaRPr/>
          </a:p>
          <a:p>
            <a:pPr indent="-317500" lvl="1" marL="914400" rtl="0" algn="l">
              <a:spcBef>
                <a:spcPts val="0"/>
              </a:spcBef>
              <a:spcAft>
                <a:spcPts val="0"/>
              </a:spcAft>
              <a:buSzPts val="1400"/>
              <a:buChar char="○"/>
            </a:pPr>
            <a:r>
              <a:rPr lang="en"/>
              <a:t>Option #1: Allow the packet to pass through the firewall, forwarding it onwards</a:t>
            </a:r>
            <a:endParaRPr/>
          </a:p>
          <a:p>
            <a:pPr indent="-317500" lvl="1" marL="914400" rtl="0" algn="l">
              <a:spcBef>
                <a:spcPts val="0"/>
              </a:spcBef>
              <a:spcAft>
                <a:spcPts val="0"/>
              </a:spcAft>
              <a:buSzPts val="1400"/>
              <a:buChar char="○"/>
            </a:pPr>
            <a:r>
              <a:rPr lang="en"/>
              <a:t>Option #2: Deny the packet from passing through the firewall, dropping it</a:t>
            </a:r>
            <a:endParaRPr/>
          </a:p>
          <a:p>
            <a:pPr indent="-342900" lvl="0" marL="457200" rtl="0" algn="l">
              <a:spcBef>
                <a:spcPts val="0"/>
              </a:spcBef>
              <a:spcAft>
                <a:spcPts val="0"/>
              </a:spcAft>
              <a:buSzPts val="1800"/>
              <a:buChar char="●"/>
            </a:pPr>
            <a:r>
              <a:rPr lang="en"/>
              <a:t>Stateless packet filters</a:t>
            </a:r>
            <a:endParaRPr/>
          </a:p>
          <a:p>
            <a:pPr indent="-317500" lvl="1" marL="914400" rtl="0" algn="l">
              <a:spcBef>
                <a:spcPts val="0"/>
              </a:spcBef>
              <a:spcAft>
                <a:spcPts val="0"/>
              </a:spcAft>
              <a:buSzPts val="1400"/>
              <a:buChar char="○"/>
            </a:pPr>
            <a:r>
              <a:rPr lang="en"/>
              <a:t>Packet filters that have no history</a:t>
            </a:r>
            <a:endParaRPr/>
          </a:p>
          <a:p>
            <a:pPr indent="-317500" lvl="1" marL="914400" rtl="0" algn="l">
              <a:spcBef>
                <a:spcPts val="0"/>
              </a:spcBef>
              <a:spcAft>
                <a:spcPts val="0"/>
              </a:spcAft>
              <a:buSzPts val="1400"/>
              <a:buChar char="○"/>
            </a:pPr>
            <a:r>
              <a:rPr lang="en"/>
              <a:t>All decisions must be made using only the information in the packet itself</a:t>
            </a:r>
            <a:endParaRPr/>
          </a:p>
          <a:p>
            <a:pPr indent="-317500" lvl="1" marL="914400" rtl="0" algn="l">
              <a:spcBef>
                <a:spcPts val="0"/>
              </a:spcBef>
              <a:spcAft>
                <a:spcPts val="0"/>
              </a:spcAft>
              <a:buSzPts val="1400"/>
              <a:buChar char="○"/>
            </a:pPr>
            <a:r>
              <a:rPr lang="en"/>
              <a:t>Can have trouble implementing complex policies that require knowledge of history</a:t>
            </a:r>
            <a:endParaRPr/>
          </a:p>
        </p:txBody>
      </p:sp>
      <p:sp>
        <p:nvSpPr>
          <p:cNvPr id="441" name="Google Shape;44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Stateless Packet Filters</a:t>
            </a:r>
            <a:endParaRPr/>
          </a:p>
        </p:txBody>
      </p:sp>
      <p:sp>
        <p:nvSpPr>
          <p:cNvPr id="447" name="Google Shape;447;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Consider implementing the typical home network policy from earlier:</a:t>
            </a:r>
            <a:endParaRPr/>
          </a:p>
          <a:p>
            <a:pPr indent="-317500" lvl="1" marL="914400" rtl="0" algn="l">
              <a:spcBef>
                <a:spcPts val="0"/>
              </a:spcBef>
              <a:spcAft>
                <a:spcPts val="0"/>
              </a:spcAft>
              <a:buClr>
                <a:srgbClr val="38761D"/>
              </a:buClr>
              <a:buSzPts val="1400"/>
              <a:buChar char="○"/>
            </a:pPr>
            <a:r>
              <a:rPr lang="en">
                <a:solidFill>
                  <a:srgbClr val="38761D"/>
                </a:solidFill>
              </a:rPr>
              <a:t>Allow outbound traffic</a:t>
            </a:r>
            <a:endParaRPr>
              <a:solidFill>
                <a:srgbClr val="38761D"/>
              </a:solidFill>
            </a:endParaRPr>
          </a:p>
          <a:p>
            <a:pPr indent="-317500" lvl="1" marL="914400" rtl="0" algn="l">
              <a:spcBef>
                <a:spcPts val="0"/>
              </a:spcBef>
              <a:spcAft>
                <a:spcPts val="0"/>
              </a:spcAft>
              <a:buClr>
                <a:srgbClr val="38761D"/>
              </a:buClr>
              <a:buSzPts val="1400"/>
              <a:buChar char="○"/>
            </a:pPr>
            <a:r>
              <a:rPr lang="en">
                <a:solidFill>
                  <a:srgbClr val="38761D"/>
                </a:solidFill>
              </a:rPr>
              <a:t>Allow inbound traffic </a:t>
            </a:r>
            <a:r>
              <a:rPr lang="en">
                <a:solidFill>
                  <a:srgbClr val="38761D"/>
                </a:solidFill>
              </a:rPr>
              <a:t>in response to an outbound connection</a:t>
            </a:r>
            <a:endParaRPr>
              <a:solidFill>
                <a:srgbClr val="38761D"/>
              </a:solidFill>
            </a:endParaRPr>
          </a:p>
          <a:p>
            <a:pPr indent="-317500" lvl="1" marL="914400" rtl="0" algn="l">
              <a:spcBef>
                <a:spcPts val="0"/>
              </a:spcBef>
              <a:spcAft>
                <a:spcPts val="0"/>
              </a:spcAft>
              <a:buClr>
                <a:srgbClr val="CC0000"/>
              </a:buClr>
              <a:buSzPts val="1400"/>
              <a:buChar char="○"/>
            </a:pPr>
            <a:r>
              <a:rPr lang="en">
                <a:solidFill>
                  <a:srgbClr val="CC0000"/>
                </a:solidFill>
              </a:rPr>
              <a:t>Deny all other inbound traffic</a:t>
            </a:r>
            <a:endParaRPr>
              <a:solidFill>
                <a:srgbClr val="CC0000"/>
              </a:solidFill>
            </a:endParaRPr>
          </a:p>
          <a:p>
            <a:pPr indent="-342900" lvl="0" marL="457200" rtl="0" algn="l">
              <a:spcBef>
                <a:spcPts val="0"/>
              </a:spcBef>
              <a:spcAft>
                <a:spcPts val="0"/>
              </a:spcAft>
              <a:buSzPts val="1800"/>
              <a:buChar char="●"/>
            </a:pPr>
            <a:r>
              <a:rPr lang="en"/>
              <a:t>Issue: How do we know what inbound traffic is in response to an outbound connection?</a:t>
            </a:r>
            <a:endParaRPr/>
          </a:p>
          <a:p>
            <a:pPr indent="-317500" lvl="1" marL="914400" rtl="0" algn="l">
              <a:spcBef>
                <a:spcPts val="0"/>
              </a:spcBef>
              <a:spcAft>
                <a:spcPts val="0"/>
              </a:spcAft>
              <a:buSzPts val="1400"/>
              <a:buChar char="○"/>
            </a:pPr>
            <a:r>
              <a:rPr lang="en"/>
              <a:t>TCP: Can be implemented with a hack</a:t>
            </a:r>
            <a:endParaRPr/>
          </a:p>
          <a:p>
            <a:pPr indent="-317500" lvl="2" marL="1371600" rtl="0" algn="l">
              <a:spcBef>
                <a:spcPts val="0"/>
              </a:spcBef>
              <a:spcAft>
                <a:spcPts val="0"/>
              </a:spcAft>
              <a:buSzPts val="1400"/>
              <a:buChar char="■"/>
            </a:pPr>
            <a:r>
              <a:rPr lang="en"/>
              <a:t>Allow inbound traffic with the ACK flag set</a:t>
            </a:r>
            <a:endParaRPr/>
          </a:p>
          <a:p>
            <a:pPr indent="-317500" lvl="2" marL="1371600" rtl="0" algn="l">
              <a:spcBef>
                <a:spcPts val="0"/>
              </a:spcBef>
              <a:spcAft>
                <a:spcPts val="0"/>
              </a:spcAft>
              <a:buSzPts val="1400"/>
              <a:buChar char="■"/>
            </a:pPr>
            <a:r>
              <a:rPr lang="en"/>
              <a:t>Deny inbound traffic without an ACK flag set</a:t>
            </a:r>
            <a:endParaRPr/>
          </a:p>
          <a:p>
            <a:pPr indent="-317500" lvl="2" marL="1371600" rtl="0" algn="l">
              <a:spcBef>
                <a:spcPts val="0"/>
              </a:spcBef>
              <a:spcAft>
                <a:spcPts val="0"/>
              </a:spcAft>
              <a:buSzPts val="1400"/>
              <a:buChar char="■"/>
            </a:pPr>
            <a:r>
              <a:rPr lang="en"/>
              <a:t>If the internal computer sees an ACK packet without having formed a connection, it will ignore it or send a RST</a:t>
            </a:r>
            <a:endParaRPr/>
          </a:p>
          <a:p>
            <a:pPr indent="-317500" lvl="1" marL="914400" rtl="0" algn="l">
              <a:spcBef>
                <a:spcPts val="0"/>
              </a:spcBef>
              <a:spcAft>
                <a:spcPts val="0"/>
              </a:spcAft>
              <a:buSzPts val="1400"/>
              <a:buChar char="○"/>
            </a:pPr>
            <a:r>
              <a:rPr lang="en"/>
              <a:t>UDP: Impossible to implement</a:t>
            </a:r>
            <a:endParaRPr/>
          </a:p>
          <a:p>
            <a:pPr indent="-317500" lvl="2" marL="1371600" rtl="0" algn="l">
              <a:spcBef>
                <a:spcPts val="0"/>
              </a:spcBef>
              <a:spcAft>
                <a:spcPts val="0"/>
              </a:spcAft>
              <a:buSzPts val="1400"/>
              <a:buChar char="■"/>
            </a:pPr>
            <a:r>
              <a:rPr lang="en"/>
              <a:t>UDP “connections” are typically implemented at the application layer, so we can’t inspect much</a:t>
            </a:r>
            <a:endParaRPr/>
          </a:p>
        </p:txBody>
      </p:sp>
      <p:sp>
        <p:nvSpPr>
          <p:cNvPr id="448" name="Google Shape;44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better idea: Keep state in the implementation of the packet filter</a:t>
            </a:r>
            <a:endParaRPr/>
          </a:p>
          <a:p>
            <a:pPr indent="-317500" lvl="1" marL="914400" rtl="0" algn="l">
              <a:spcBef>
                <a:spcPts val="0"/>
              </a:spcBef>
              <a:spcAft>
                <a:spcPts val="0"/>
              </a:spcAft>
              <a:buSzPts val="1400"/>
              <a:buChar char="○"/>
            </a:pPr>
            <a:r>
              <a:rPr lang="en"/>
              <a:t>The filter keeps track of inbound/outbound connections</a:t>
            </a:r>
            <a:endParaRPr/>
          </a:p>
          <a:p>
            <a:pPr indent="-317500" lvl="2" marL="1371600" rtl="0" algn="l">
              <a:spcBef>
                <a:spcPts val="0"/>
              </a:spcBef>
              <a:spcAft>
                <a:spcPts val="0"/>
              </a:spcAft>
              <a:buSzPts val="1400"/>
              <a:buChar char="■"/>
            </a:pPr>
            <a:r>
              <a:rPr lang="en"/>
              <a:t>Notice: All connections have packets going in both directions, so a stateless filter could not do this</a:t>
            </a:r>
            <a:endParaRPr/>
          </a:p>
          <a:p>
            <a:pPr indent="-317500" lvl="1" marL="914400" rtl="0" algn="l">
              <a:spcBef>
                <a:spcPts val="0"/>
              </a:spcBef>
              <a:spcAft>
                <a:spcPts val="0"/>
              </a:spcAft>
              <a:buSzPts val="1400"/>
              <a:buChar char="○"/>
            </a:pPr>
            <a:r>
              <a:rPr lang="en"/>
              <a:t>Rules define what connections are allowed or denied</a:t>
            </a:r>
            <a:endParaRPr sz="1800"/>
          </a:p>
          <a:p>
            <a:pPr indent="-317500" lvl="1" marL="914400" rtl="0" algn="l">
              <a:spcBef>
                <a:spcPts val="0"/>
              </a:spcBef>
              <a:spcAft>
                <a:spcPts val="0"/>
              </a:spcAft>
              <a:buSzPts val="1400"/>
              <a:buChar char="○"/>
            </a:pPr>
            <a:r>
              <a:rPr lang="en"/>
              <a:t>Ultimately, packets are still either forwarded or dropped</a:t>
            </a:r>
            <a:endParaRPr/>
          </a:p>
          <a:p>
            <a:pPr indent="-342900" lvl="0" marL="457200" rtl="0" algn="l">
              <a:spcBef>
                <a:spcPts val="0"/>
              </a:spcBef>
              <a:spcAft>
                <a:spcPts val="0"/>
              </a:spcAft>
              <a:buSzPts val="1800"/>
              <a:buChar char="●"/>
            </a:pPr>
            <a:r>
              <a:rPr lang="en"/>
              <a:t>Example rules:</a:t>
            </a:r>
            <a:endParaRPr/>
          </a:p>
          <a:p>
            <a:pPr indent="-317500" lvl="1" marL="914400" rtl="0" algn="l">
              <a:spcBef>
                <a:spcPts val="0"/>
              </a:spcBef>
              <a:spcAft>
                <a:spcPts val="0"/>
              </a:spcAft>
              <a:buSzPts val="1400"/>
              <a:buFont typeface="Courier New"/>
              <a:buChar char="○"/>
            </a:pPr>
            <a:r>
              <a:rPr b="1" lang="en">
                <a:latin typeface="Courier New"/>
                <a:ea typeface="Courier New"/>
                <a:cs typeface="Courier New"/>
                <a:sym typeface="Courier New"/>
              </a:rPr>
              <a:t>allow tcp connection 4.5.5.4:* -&gt; 3.1.1.2:80</a:t>
            </a:r>
            <a:endParaRPr>
              <a:latin typeface="Courier New"/>
              <a:ea typeface="Courier New"/>
              <a:cs typeface="Courier New"/>
              <a:sym typeface="Courier New"/>
            </a:endParaRPr>
          </a:p>
          <a:p>
            <a:pPr indent="-317500" lvl="2" marL="1371600" rtl="0" algn="l">
              <a:spcBef>
                <a:spcPts val="0"/>
              </a:spcBef>
              <a:spcAft>
                <a:spcPts val="0"/>
              </a:spcAft>
              <a:buSzPts val="1400"/>
              <a:buChar char="■"/>
            </a:pPr>
            <a:r>
              <a:rPr lang="en"/>
              <a:t>Allow connections from </a:t>
            </a:r>
            <a:r>
              <a:rPr b="1" lang="en">
                <a:latin typeface="Courier New"/>
                <a:ea typeface="Courier New"/>
                <a:cs typeface="Courier New"/>
                <a:sym typeface="Courier New"/>
              </a:rPr>
              <a:t>4.5.5.4</a:t>
            </a:r>
            <a:r>
              <a:rPr lang="en"/>
              <a:t> to </a:t>
            </a:r>
            <a:r>
              <a:rPr b="1" lang="en">
                <a:latin typeface="Courier New"/>
                <a:ea typeface="Courier New"/>
                <a:cs typeface="Courier New"/>
                <a:sym typeface="Courier New"/>
              </a:rPr>
              <a:t>3.1.1.2</a:t>
            </a:r>
            <a:r>
              <a:rPr lang="en"/>
              <a:t> with destination port 80</a:t>
            </a:r>
            <a:endParaRPr/>
          </a:p>
          <a:p>
            <a:pPr indent="-317500" lvl="1" marL="914400" rtl="0" algn="l">
              <a:spcBef>
                <a:spcPts val="0"/>
              </a:spcBef>
              <a:spcAft>
                <a:spcPts val="0"/>
              </a:spcAft>
              <a:buSzPts val="1400"/>
              <a:buFont typeface="Courier New"/>
              <a:buChar char="○"/>
            </a:pPr>
            <a:r>
              <a:rPr b="1" lang="en">
                <a:latin typeface="Courier New"/>
                <a:ea typeface="Courier New"/>
                <a:cs typeface="Courier New"/>
                <a:sym typeface="Courier New"/>
              </a:rPr>
              <a:t>allow tcp connection *:*/int -&gt; *:80/ext</a:t>
            </a:r>
            <a:endParaRPr>
              <a:latin typeface="Courier New"/>
              <a:ea typeface="Courier New"/>
              <a:cs typeface="Courier New"/>
              <a:sym typeface="Courier New"/>
            </a:endParaRPr>
          </a:p>
          <a:p>
            <a:pPr indent="-317500" lvl="2" marL="1371600" rtl="0" algn="l">
              <a:spcBef>
                <a:spcPts val="0"/>
              </a:spcBef>
              <a:spcAft>
                <a:spcPts val="0"/>
              </a:spcAft>
              <a:buSzPts val="1400"/>
              <a:buChar char="■"/>
            </a:pPr>
            <a:r>
              <a:rPr lang="en"/>
              <a:t>Allow outbound connections with destination port 80</a:t>
            </a:r>
            <a:endParaRPr/>
          </a:p>
          <a:p>
            <a:pPr indent="-317500" lvl="1" marL="914400" rtl="0" algn="l">
              <a:spcBef>
                <a:spcPts val="0"/>
              </a:spcBef>
              <a:spcAft>
                <a:spcPts val="0"/>
              </a:spcAft>
              <a:buSzPts val="1400"/>
              <a:buFont typeface="Courier New"/>
              <a:buChar char="○"/>
            </a:pPr>
            <a:r>
              <a:rPr b="1" lang="en">
                <a:latin typeface="Courier New"/>
                <a:ea typeface="Courier New"/>
                <a:cs typeface="Courier New"/>
                <a:sym typeface="Courier New"/>
              </a:rPr>
              <a:t>allow tcp connection *:*/int -&gt; *:*/ext</a:t>
            </a:r>
            <a:endParaRPr>
              <a:latin typeface="Courier New"/>
              <a:ea typeface="Courier New"/>
              <a:cs typeface="Courier New"/>
              <a:sym typeface="Courier New"/>
            </a:endParaRPr>
          </a:p>
          <a:p>
            <a:pPr indent="-317500" lvl="2" marL="1371600" rtl="0" algn="l">
              <a:spcBef>
                <a:spcPts val="0"/>
              </a:spcBef>
              <a:spcAft>
                <a:spcPts val="0"/>
              </a:spcAft>
              <a:buSzPts val="1400"/>
              <a:buChar char="■"/>
            </a:pPr>
            <a:r>
              <a:rPr lang="en"/>
              <a:t>Allow all outbound connections</a:t>
            </a:r>
            <a:endParaRPr/>
          </a:p>
          <a:p>
            <a:pPr indent="-317500" lvl="1" marL="914400" rtl="0" algn="l">
              <a:spcBef>
                <a:spcPts val="0"/>
              </a:spcBef>
              <a:spcAft>
                <a:spcPts val="0"/>
              </a:spcAft>
              <a:buSzPts val="1400"/>
              <a:buFont typeface="Courier New"/>
              <a:buChar char="○"/>
            </a:pPr>
            <a:r>
              <a:rPr b="1" lang="en">
                <a:latin typeface="Courier New"/>
                <a:ea typeface="Courier New"/>
                <a:cs typeface="Courier New"/>
                <a:sym typeface="Courier New"/>
              </a:rPr>
              <a:t>allow tcp connection *:*/ext -&gt; 1.2.2.3:80</a:t>
            </a:r>
            <a:endParaRPr>
              <a:latin typeface="Courier New"/>
              <a:ea typeface="Courier New"/>
              <a:cs typeface="Courier New"/>
              <a:sym typeface="Courier New"/>
            </a:endParaRPr>
          </a:p>
          <a:p>
            <a:pPr indent="-317500" lvl="2" marL="1371600" rtl="0" algn="l">
              <a:spcBef>
                <a:spcPts val="0"/>
              </a:spcBef>
              <a:spcAft>
                <a:spcPts val="0"/>
              </a:spcAft>
              <a:buSzPts val="1400"/>
              <a:buChar char="■"/>
            </a:pPr>
            <a:r>
              <a:rPr lang="en"/>
              <a:t>Allow inbound connections to </a:t>
            </a:r>
            <a:r>
              <a:rPr b="1" lang="en">
                <a:latin typeface="Courier New"/>
                <a:ea typeface="Courier New"/>
                <a:cs typeface="Courier New"/>
                <a:sym typeface="Courier New"/>
              </a:rPr>
              <a:t>1.2.2.3</a:t>
            </a:r>
            <a:r>
              <a:rPr lang="en"/>
              <a:t> with destination port 80</a:t>
            </a:r>
            <a:endParaRPr/>
          </a:p>
        </p:txBody>
      </p:sp>
      <p:sp>
        <p:nvSpPr>
          <p:cNvPr id="454" name="Google Shape;454;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Stateful Packet Filters</a:t>
            </a:r>
            <a:endParaRPr/>
          </a:p>
        </p:txBody>
      </p:sp>
      <p:sp>
        <p:nvSpPr>
          <p:cNvPr id="455" name="Google Shape;455;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Stateful packet filters can also track the state of well-known applications</a:t>
            </a:r>
            <a:endParaRPr/>
          </a:p>
          <a:p>
            <a:pPr indent="-317500" lvl="1" marL="914400" rtl="0" algn="l">
              <a:spcBef>
                <a:spcPts val="0"/>
              </a:spcBef>
              <a:spcAft>
                <a:spcPts val="0"/>
              </a:spcAft>
              <a:buSzPts val="1400"/>
              <a:buChar char="○"/>
            </a:pPr>
            <a:r>
              <a:rPr lang="en"/>
              <a:t>Example: Decoding and tracking HTTP requests/responses</a:t>
            </a:r>
            <a:endParaRPr/>
          </a:p>
          <a:p>
            <a:pPr indent="-317500" lvl="1" marL="914400" rtl="0" algn="l">
              <a:spcBef>
                <a:spcPts val="0"/>
              </a:spcBef>
              <a:spcAft>
                <a:spcPts val="0"/>
              </a:spcAft>
              <a:buSzPts val="1400"/>
              <a:buChar char="○"/>
            </a:pPr>
            <a:r>
              <a:rPr lang="en"/>
              <a:t>Example: Tracking the files sent in an FTP (File Transfer Protocol) connection</a:t>
            </a:r>
            <a:endParaRPr/>
          </a:p>
        </p:txBody>
      </p:sp>
      <p:sp>
        <p:nvSpPr>
          <p:cNvPr id="461" name="Google Shape;461;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Stateful Packet Filters</a:t>
            </a:r>
            <a:endParaRPr/>
          </a:p>
        </p:txBody>
      </p:sp>
      <p:sp>
        <p:nvSpPr>
          <p:cNvPr id="462" name="Google Shape;46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Denial of Service (DoS)</a:t>
            </a:r>
            <a:endParaRPr/>
          </a:p>
        </p:txBody>
      </p:sp>
      <p:sp>
        <p:nvSpPr>
          <p:cNvPr id="85" name="Google Shape;8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in an FTP Rule</a:t>
            </a:r>
            <a:endParaRPr/>
          </a:p>
        </p:txBody>
      </p:sp>
      <p:sp>
        <p:nvSpPr>
          <p:cNvPr id="468" name="Google Shape;46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this rule: “Allow all inbound FTP connections, except those logging in as </a:t>
            </a:r>
            <a:r>
              <a:rPr b="1" lang="en">
                <a:latin typeface="Courier New"/>
                <a:ea typeface="Courier New"/>
                <a:cs typeface="Courier New"/>
                <a:sym typeface="Courier New"/>
              </a:rPr>
              <a:t>root</a:t>
            </a:r>
            <a:r>
              <a:rPr lang="en"/>
              <a:t>”</a:t>
            </a:r>
            <a:endParaRPr/>
          </a:p>
          <a:p>
            <a:pPr indent="-342900" lvl="0" marL="457200" rtl="0" algn="l">
              <a:spcBef>
                <a:spcPts val="0"/>
              </a:spcBef>
              <a:spcAft>
                <a:spcPts val="0"/>
              </a:spcAft>
              <a:buSzPts val="1800"/>
              <a:buChar char="●"/>
            </a:pPr>
            <a:r>
              <a:rPr lang="en"/>
              <a:t>What state does the packet filter have to track?</a:t>
            </a:r>
            <a:endParaRPr/>
          </a:p>
          <a:p>
            <a:pPr indent="-317500" lvl="1" marL="914400" rtl="0" algn="l">
              <a:spcBef>
                <a:spcPts val="0"/>
              </a:spcBef>
              <a:spcAft>
                <a:spcPts val="0"/>
              </a:spcAft>
              <a:buSzPts val="1400"/>
              <a:buChar char="○"/>
            </a:pPr>
            <a:r>
              <a:rPr lang="en"/>
              <a:t>Source IP, destination IP, source port, destination port, etc.</a:t>
            </a:r>
            <a:endParaRPr/>
          </a:p>
          <a:p>
            <a:pPr indent="-317500" lvl="1" marL="914400" rtl="0" algn="l">
              <a:spcBef>
                <a:spcPts val="0"/>
              </a:spcBef>
              <a:spcAft>
                <a:spcPts val="0"/>
              </a:spcAft>
              <a:buSzPts val="1400"/>
              <a:buChar char="○"/>
            </a:pPr>
            <a:r>
              <a:rPr lang="en"/>
              <a:t>Whether this is an FTP connection or not</a:t>
            </a:r>
            <a:endParaRPr/>
          </a:p>
          <a:p>
            <a:pPr indent="-317500" lvl="1" marL="914400" rtl="0" algn="l">
              <a:spcBef>
                <a:spcPts val="0"/>
              </a:spcBef>
              <a:spcAft>
                <a:spcPts val="0"/>
              </a:spcAft>
              <a:buSzPts val="1400"/>
              <a:buChar char="○"/>
            </a:pPr>
            <a:r>
              <a:rPr lang="en"/>
              <a:t>Status of the FTP connection (what command is executed)</a:t>
            </a:r>
            <a:endParaRPr/>
          </a:p>
          <a:p>
            <a:pPr indent="-317500" lvl="1" marL="914400" rtl="0" algn="l">
              <a:spcBef>
                <a:spcPts val="0"/>
              </a:spcBef>
              <a:spcAft>
                <a:spcPts val="0"/>
              </a:spcAft>
              <a:buSzPts val="1400"/>
              <a:buChar char="○"/>
            </a:pPr>
            <a:r>
              <a:rPr lang="en"/>
              <a:t>Username</a:t>
            </a:r>
            <a:endParaRPr/>
          </a:p>
          <a:p>
            <a:pPr indent="-317500" lvl="2" marL="1371600" rtl="0" algn="l">
              <a:spcBef>
                <a:spcPts val="0"/>
              </a:spcBef>
              <a:spcAft>
                <a:spcPts val="0"/>
              </a:spcAft>
              <a:buSzPts val="1400"/>
              <a:buChar char="■"/>
            </a:pPr>
            <a:r>
              <a:rPr lang="en"/>
              <a:t>Or just the first 5 bytes of the username…</a:t>
            </a:r>
            <a:endParaRPr/>
          </a:p>
          <a:p>
            <a:pPr indent="-317500" lvl="2" marL="1371600" rtl="0" algn="l">
              <a:spcBef>
                <a:spcPts val="0"/>
              </a:spcBef>
              <a:spcAft>
                <a:spcPts val="0"/>
              </a:spcAft>
              <a:buSzPts val="1400"/>
              <a:buChar char="■"/>
            </a:pPr>
            <a:r>
              <a:rPr lang="en"/>
              <a:t>Otherwise, the attacker could send a really long username and DoS the firewall</a:t>
            </a:r>
            <a:endParaRPr/>
          </a:p>
          <a:p>
            <a:pPr indent="-342900" lvl="0" marL="457200" rtl="0" algn="l">
              <a:spcBef>
                <a:spcPts val="0"/>
              </a:spcBef>
              <a:spcAft>
                <a:spcPts val="0"/>
              </a:spcAft>
              <a:buSzPts val="1800"/>
              <a:buChar char="●"/>
            </a:pPr>
            <a:r>
              <a:rPr b="1" lang="en"/>
              <a:t>Takeaway</a:t>
            </a:r>
            <a:r>
              <a:rPr lang="en"/>
              <a:t>: To keep track of applications, firewalls must be smart about how they store state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Subverting Packet Filters</a:t>
            </a:r>
            <a:endParaRPr/>
          </a:p>
        </p:txBody>
      </p:sp>
      <p:sp>
        <p:nvSpPr>
          <p:cNvPr id="476" name="Google Shape;476;p5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a simple example: Deny all connections containing the string </a:t>
            </a:r>
            <a:r>
              <a:rPr b="1" lang="en">
                <a:latin typeface="Courier New"/>
                <a:ea typeface="Courier New"/>
                <a:cs typeface="Courier New"/>
                <a:sym typeface="Courier New"/>
              </a:rPr>
              <a:t>root</a:t>
            </a:r>
            <a:endParaRPr/>
          </a:p>
          <a:p>
            <a:pPr indent="-317500" lvl="1" marL="914400" rtl="0" algn="l">
              <a:spcBef>
                <a:spcPts val="0"/>
              </a:spcBef>
              <a:spcAft>
                <a:spcPts val="0"/>
              </a:spcAft>
              <a:buSzPts val="1400"/>
              <a:buChar char="○"/>
            </a:pPr>
            <a:r>
              <a:rPr lang="en"/>
              <a:t>Deny packets that contain the sequence of bytes </a:t>
            </a:r>
            <a:r>
              <a:rPr b="1" lang="en">
                <a:latin typeface="Courier New"/>
                <a:ea typeface="Courier New"/>
                <a:cs typeface="Courier New"/>
                <a:sym typeface="Courier New"/>
              </a:rPr>
              <a:t>r</a:t>
            </a:r>
            <a:r>
              <a:rPr lang="en"/>
              <a:t>, </a:t>
            </a:r>
            <a:r>
              <a:rPr b="1" lang="en">
                <a:latin typeface="Courier New"/>
                <a:ea typeface="Courier New"/>
                <a:cs typeface="Courier New"/>
                <a:sym typeface="Courier New"/>
              </a:rPr>
              <a:t>o</a:t>
            </a:r>
            <a:r>
              <a:rPr lang="en"/>
              <a:t>, </a:t>
            </a:r>
            <a:r>
              <a:rPr b="1" lang="en">
                <a:latin typeface="Courier New"/>
                <a:ea typeface="Courier New"/>
                <a:cs typeface="Courier New"/>
                <a:sym typeface="Courier New"/>
              </a:rPr>
              <a:t>o</a:t>
            </a:r>
            <a:r>
              <a:rPr lang="en"/>
              <a:t>, and </a:t>
            </a:r>
            <a:r>
              <a:rPr b="1" lang="en">
                <a:latin typeface="Courier New"/>
                <a:ea typeface="Courier New"/>
                <a:cs typeface="Courier New"/>
                <a:sym typeface="Courier New"/>
              </a:rPr>
              <a:t>t</a:t>
            </a:r>
            <a:endParaRPr/>
          </a:p>
          <a:p>
            <a:pPr indent="-317500" lvl="1" marL="914400" rtl="0" algn="l">
              <a:spcBef>
                <a:spcPts val="0"/>
              </a:spcBef>
              <a:spcAft>
                <a:spcPts val="0"/>
              </a:spcAft>
              <a:buSzPts val="1400"/>
              <a:buChar char="○"/>
            </a:pPr>
            <a:r>
              <a:rPr lang="en"/>
              <a:t>Allow all other packets</a:t>
            </a:r>
            <a:endParaRPr/>
          </a:p>
        </p:txBody>
      </p:sp>
      <p:graphicFrame>
        <p:nvGraphicFramePr>
          <p:cNvPr id="477" name="Google Shape;477;p55"/>
          <p:cNvGraphicFramePr/>
          <p:nvPr/>
        </p:nvGraphicFramePr>
        <p:xfrm>
          <a:off x="6380100" y="1432325"/>
          <a:ext cx="3000000" cy="3000000"/>
        </p:xfrm>
        <a:graphic>
          <a:graphicData uri="http://schemas.openxmlformats.org/drawingml/2006/table">
            <a:tbl>
              <a:tblPr>
                <a:noFill/>
                <a:tableStyleId>{8E79CAB0-A2DA-4CA3-95AE-7AEE93F270F5}</a:tableStyleId>
              </a:tblPr>
              <a:tblGrid>
                <a:gridCol w="833100"/>
                <a:gridCol w="833100"/>
              </a:tblGrid>
              <a:tr h="111350">
                <a:tc>
                  <a:txBody>
                    <a:bodyPr/>
                    <a:lstStyle/>
                    <a:p>
                      <a:pPr indent="0" lvl="0" marL="0" rtl="0" algn="l">
                        <a:spcBef>
                          <a:spcPts val="0"/>
                        </a:spcBef>
                        <a:spcAft>
                          <a:spcPts val="0"/>
                        </a:spcAft>
                        <a:buNone/>
                      </a:pPr>
                      <a:r>
                        <a:rPr lang="en" sz="1000"/>
                        <a:t>From: A</a:t>
                      </a:r>
                      <a:endParaRPr sz="1000"/>
                    </a:p>
                  </a:txBody>
                  <a:tcPr marT="91425" marB="91425" marR="91425" marL="91425">
                    <a:solidFill>
                      <a:schemeClr val="lt2"/>
                    </a:solidFill>
                  </a:tcPr>
                </a:tc>
                <a:tc>
                  <a:txBody>
                    <a:bodyPr/>
                    <a:lstStyle/>
                    <a:p>
                      <a:pPr indent="0" lvl="0" marL="0" rtl="0" algn="l">
                        <a:spcBef>
                          <a:spcPts val="0"/>
                        </a:spcBef>
                        <a:spcAft>
                          <a:spcPts val="0"/>
                        </a:spcAft>
                        <a:buNone/>
                      </a:pPr>
                      <a:r>
                        <a:rPr lang="en" sz="1000"/>
                        <a:t>To: B</a:t>
                      </a:r>
                      <a:endParaRPr sz="1000"/>
                    </a:p>
                  </a:txBody>
                  <a:tcPr marT="91425" marB="91425" marR="91425" marL="91425">
                    <a:solidFill>
                      <a:schemeClr val="lt2"/>
                    </a:solidFill>
                  </a:tcPr>
                </a:tc>
              </a:tr>
              <a:tr h="111350">
                <a:tc>
                  <a:txBody>
                    <a:bodyPr/>
                    <a:lstStyle/>
                    <a:p>
                      <a:pPr indent="0" lvl="0" marL="0" rtl="0" algn="l">
                        <a:spcBef>
                          <a:spcPts val="0"/>
                        </a:spcBef>
                        <a:spcAft>
                          <a:spcPts val="0"/>
                        </a:spcAft>
                        <a:buNone/>
                      </a:pPr>
                      <a:r>
                        <a:rPr lang="en" sz="1000"/>
                        <a:t>Seq = 4</a:t>
                      </a:r>
                      <a:endParaRPr sz="1000"/>
                    </a:p>
                  </a:txBody>
                  <a:tcPr marT="91425" marB="91425" marR="91425" marL="91425">
                    <a:solidFill>
                      <a:schemeClr val="lt2"/>
                    </a:solidFill>
                  </a:tcPr>
                </a:tc>
                <a:tc>
                  <a:txBody>
                    <a:bodyPr/>
                    <a:lstStyle/>
                    <a:p>
                      <a:pPr indent="0" lvl="0" marL="0" rtl="0" algn="l">
                        <a:spcBef>
                          <a:spcPts val="0"/>
                        </a:spcBef>
                        <a:spcAft>
                          <a:spcPts val="0"/>
                        </a:spcAft>
                        <a:buNone/>
                      </a:pPr>
                      <a:r>
                        <a:t/>
                      </a:r>
                      <a:endParaRPr sz="1000"/>
                    </a:p>
                  </a:txBody>
                  <a:tcPr marT="91425" marB="91425" marR="91425" marL="91425">
                    <a:solidFill>
                      <a:schemeClr val="lt2"/>
                    </a:solidFill>
                  </a:tcPr>
                </a:tc>
              </a:tr>
              <a:tr h="111350">
                <a:tc gridSpan="2">
                  <a:txBody>
                    <a:bodyPr/>
                    <a:lstStyle/>
                    <a:p>
                      <a:pPr indent="0" lvl="0" marL="0" rtl="0" algn="l">
                        <a:spcBef>
                          <a:spcPts val="0"/>
                        </a:spcBef>
                        <a:spcAft>
                          <a:spcPts val="0"/>
                        </a:spcAft>
                        <a:buNone/>
                      </a:pPr>
                      <a:r>
                        <a:rPr b="1" lang="en" sz="1000">
                          <a:latin typeface="Courier New"/>
                          <a:ea typeface="Courier New"/>
                          <a:cs typeface="Courier New"/>
                          <a:sym typeface="Courier New"/>
                        </a:rPr>
                        <a:t>Hello world</a:t>
                      </a:r>
                      <a:endParaRPr b="1" sz="1000">
                        <a:latin typeface="Courier New"/>
                        <a:ea typeface="Courier New"/>
                        <a:cs typeface="Courier New"/>
                        <a:sym typeface="Courier New"/>
                      </a:endParaRPr>
                    </a:p>
                  </a:txBody>
                  <a:tcPr marT="91425" marB="91425" marR="91425" marL="91425">
                    <a:solidFill>
                      <a:schemeClr val="lt2"/>
                    </a:solidFill>
                  </a:tcPr>
                </a:tc>
                <a:tc hMerge="1"/>
              </a:tr>
            </a:tbl>
          </a:graphicData>
        </a:graphic>
      </p:graphicFrame>
      <p:graphicFrame>
        <p:nvGraphicFramePr>
          <p:cNvPr id="478" name="Google Shape;478;p55"/>
          <p:cNvGraphicFramePr/>
          <p:nvPr/>
        </p:nvGraphicFramePr>
        <p:xfrm>
          <a:off x="6380100" y="2671075"/>
          <a:ext cx="3000000" cy="3000000"/>
        </p:xfrm>
        <a:graphic>
          <a:graphicData uri="http://schemas.openxmlformats.org/drawingml/2006/table">
            <a:tbl>
              <a:tblPr>
                <a:noFill/>
                <a:tableStyleId>{8E79CAB0-A2DA-4CA3-95AE-7AEE93F270F5}</a:tableStyleId>
              </a:tblPr>
              <a:tblGrid>
                <a:gridCol w="833100"/>
                <a:gridCol w="833100"/>
              </a:tblGrid>
              <a:tr h="111350">
                <a:tc>
                  <a:txBody>
                    <a:bodyPr/>
                    <a:lstStyle/>
                    <a:p>
                      <a:pPr indent="0" lvl="0" marL="0" rtl="0" algn="l">
                        <a:spcBef>
                          <a:spcPts val="0"/>
                        </a:spcBef>
                        <a:spcAft>
                          <a:spcPts val="0"/>
                        </a:spcAft>
                        <a:buNone/>
                      </a:pPr>
                      <a:r>
                        <a:rPr lang="en" sz="1000"/>
                        <a:t>From: C</a:t>
                      </a:r>
                      <a:endParaRPr sz="1000"/>
                    </a:p>
                  </a:txBody>
                  <a:tcPr marT="91425" marB="91425" marR="91425" marL="91425">
                    <a:solidFill>
                      <a:schemeClr val="lt2"/>
                    </a:solidFill>
                  </a:tcPr>
                </a:tc>
                <a:tc>
                  <a:txBody>
                    <a:bodyPr/>
                    <a:lstStyle/>
                    <a:p>
                      <a:pPr indent="0" lvl="0" marL="0" rtl="0" algn="l">
                        <a:spcBef>
                          <a:spcPts val="0"/>
                        </a:spcBef>
                        <a:spcAft>
                          <a:spcPts val="0"/>
                        </a:spcAft>
                        <a:buNone/>
                      </a:pPr>
                      <a:r>
                        <a:rPr lang="en" sz="1000"/>
                        <a:t>To: D</a:t>
                      </a:r>
                      <a:endParaRPr sz="1000"/>
                    </a:p>
                  </a:txBody>
                  <a:tcPr marT="91425" marB="91425" marR="91425" marL="91425">
                    <a:solidFill>
                      <a:schemeClr val="lt2"/>
                    </a:solidFill>
                  </a:tcPr>
                </a:tc>
              </a:tr>
              <a:tr h="111350">
                <a:tc>
                  <a:txBody>
                    <a:bodyPr/>
                    <a:lstStyle/>
                    <a:p>
                      <a:pPr indent="0" lvl="0" marL="0" rtl="0" algn="l">
                        <a:spcBef>
                          <a:spcPts val="0"/>
                        </a:spcBef>
                        <a:spcAft>
                          <a:spcPts val="0"/>
                        </a:spcAft>
                        <a:buNone/>
                      </a:pPr>
                      <a:r>
                        <a:rPr lang="en" sz="1000"/>
                        <a:t>Seq = 2</a:t>
                      </a:r>
                      <a:endParaRPr sz="1000"/>
                    </a:p>
                  </a:txBody>
                  <a:tcPr marT="91425" marB="91425" marR="91425" marL="91425">
                    <a:solidFill>
                      <a:schemeClr val="lt2"/>
                    </a:solidFill>
                  </a:tcPr>
                </a:tc>
                <a:tc>
                  <a:txBody>
                    <a:bodyPr/>
                    <a:lstStyle/>
                    <a:p>
                      <a:pPr indent="0" lvl="0" marL="0" rtl="0" algn="l">
                        <a:spcBef>
                          <a:spcPts val="0"/>
                        </a:spcBef>
                        <a:spcAft>
                          <a:spcPts val="0"/>
                        </a:spcAft>
                        <a:buNone/>
                      </a:pPr>
                      <a:r>
                        <a:t/>
                      </a:r>
                      <a:endParaRPr sz="1000"/>
                    </a:p>
                  </a:txBody>
                  <a:tcPr marT="91425" marB="91425" marR="91425" marL="91425">
                    <a:solidFill>
                      <a:schemeClr val="lt2"/>
                    </a:solidFill>
                  </a:tcPr>
                </a:tc>
              </a:tr>
              <a:tr h="111350">
                <a:tc gridSpan="2">
                  <a:txBody>
                    <a:bodyPr/>
                    <a:lstStyle/>
                    <a:p>
                      <a:pPr indent="0" lvl="0" marL="0" rtl="0" algn="l">
                        <a:spcBef>
                          <a:spcPts val="0"/>
                        </a:spcBef>
                        <a:spcAft>
                          <a:spcPts val="0"/>
                        </a:spcAft>
                        <a:buNone/>
                      </a:pPr>
                      <a:r>
                        <a:rPr b="1" lang="en" sz="1000">
                          <a:latin typeface="Courier New"/>
                          <a:ea typeface="Courier New"/>
                          <a:cs typeface="Courier New"/>
                          <a:sym typeface="Courier New"/>
                        </a:rPr>
                        <a:t>Log in</a:t>
                      </a:r>
                      <a:endParaRPr b="1" sz="1000">
                        <a:latin typeface="Courier New"/>
                        <a:ea typeface="Courier New"/>
                        <a:cs typeface="Courier New"/>
                        <a:sym typeface="Courier New"/>
                      </a:endParaRPr>
                    </a:p>
                  </a:txBody>
                  <a:tcPr marT="91425" marB="91425" marR="91425" marL="91425">
                    <a:solidFill>
                      <a:schemeClr val="lt2"/>
                    </a:solidFill>
                  </a:tcPr>
                </a:tc>
                <a:tc hMerge="1"/>
              </a:tr>
            </a:tbl>
          </a:graphicData>
        </a:graphic>
      </p:graphicFrame>
      <p:sp>
        <p:nvSpPr>
          <p:cNvPr id="479" name="Google Shape;479;p55"/>
          <p:cNvSpPr txBox="1"/>
          <p:nvPr/>
        </p:nvSpPr>
        <p:spPr>
          <a:xfrm>
            <a:off x="8046300" y="1565750"/>
            <a:ext cx="515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rgbClr val="38761D"/>
                </a:solidFill>
              </a:rPr>
              <a:t>✓</a:t>
            </a:r>
            <a:endParaRPr sz="3600">
              <a:solidFill>
                <a:srgbClr val="38761D"/>
              </a:solidFill>
            </a:endParaRPr>
          </a:p>
        </p:txBody>
      </p:sp>
      <p:graphicFrame>
        <p:nvGraphicFramePr>
          <p:cNvPr id="480" name="Google Shape;480;p55"/>
          <p:cNvGraphicFramePr/>
          <p:nvPr/>
        </p:nvGraphicFramePr>
        <p:xfrm>
          <a:off x="6380100" y="3909825"/>
          <a:ext cx="3000000" cy="3000000"/>
        </p:xfrm>
        <a:graphic>
          <a:graphicData uri="http://schemas.openxmlformats.org/drawingml/2006/table">
            <a:tbl>
              <a:tblPr>
                <a:noFill/>
                <a:tableStyleId>{8E79CAB0-A2DA-4CA3-95AE-7AEE93F270F5}</a:tableStyleId>
              </a:tblPr>
              <a:tblGrid>
                <a:gridCol w="833100"/>
                <a:gridCol w="833100"/>
              </a:tblGrid>
              <a:tr h="111350">
                <a:tc>
                  <a:txBody>
                    <a:bodyPr/>
                    <a:lstStyle/>
                    <a:p>
                      <a:pPr indent="0" lvl="0" marL="0" rtl="0" algn="l">
                        <a:spcBef>
                          <a:spcPts val="0"/>
                        </a:spcBef>
                        <a:spcAft>
                          <a:spcPts val="0"/>
                        </a:spcAft>
                        <a:buNone/>
                      </a:pPr>
                      <a:r>
                        <a:rPr lang="en" sz="1000"/>
                        <a:t>From: C</a:t>
                      </a:r>
                      <a:endParaRPr sz="1000"/>
                    </a:p>
                  </a:txBody>
                  <a:tcPr marT="91425" marB="91425" marR="91425" marL="91425">
                    <a:solidFill>
                      <a:schemeClr val="lt2"/>
                    </a:solidFill>
                  </a:tcPr>
                </a:tc>
                <a:tc>
                  <a:txBody>
                    <a:bodyPr/>
                    <a:lstStyle/>
                    <a:p>
                      <a:pPr indent="0" lvl="0" marL="0" rtl="0" algn="l">
                        <a:spcBef>
                          <a:spcPts val="0"/>
                        </a:spcBef>
                        <a:spcAft>
                          <a:spcPts val="0"/>
                        </a:spcAft>
                        <a:buNone/>
                      </a:pPr>
                      <a:r>
                        <a:rPr lang="en" sz="1000"/>
                        <a:t>To: D</a:t>
                      </a:r>
                      <a:endParaRPr sz="1000"/>
                    </a:p>
                  </a:txBody>
                  <a:tcPr marT="91425" marB="91425" marR="91425" marL="91425">
                    <a:solidFill>
                      <a:schemeClr val="lt2"/>
                    </a:solidFill>
                  </a:tcPr>
                </a:tc>
              </a:tr>
              <a:tr h="111350">
                <a:tc>
                  <a:txBody>
                    <a:bodyPr/>
                    <a:lstStyle/>
                    <a:p>
                      <a:pPr indent="0" lvl="0" marL="0" rtl="0" algn="l">
                        <a:spcBef>
                          <a:spcPts val="0"/>
                        </a:spcBef>
                        <a:spcAft>
                          <a:spcPts val="0"/>
                        </a:spcAft>
                        <a:buNone/>
                      </a:pPr>
                      <a:r>
                        <a:rPr lang="en" sz="1000"/>
                        <a:t>Seq = 8</a:t>
                      </a:r>
                      <a:endParaRPr sz="1000"/>
                    </a:p>
                  </a:txBody>
                  <a:tcPr marT="91425" marB="91425" marR="91425" marL="91425">
                    <a:solidFill>
                      <a:schemeClr val="lt2"/>
                    </a:solidFill>
                  </a:tcPr>
                </a:tc>
                <a:tc>
                  <a:txBody>
                    <a:bodyPr/>
                    <a:lstStyle/>
                    <a:p>
                      <a:pPr indent="0" lvl="0" marL="0" rtl="0" algn="l">
                        <a:spcBef>
                          <a:spcPts val="0"/>
                        </a:spcBef>
                        <a:spcAft>
                          <a:spcPts val="0"/>
                        </a:spcAft>
                        <a:buNone/>
                      </a:pPr>
                      <a:r>
                        <a:t/>
                      </a:r>
                      <a:endParaRPr sz="1000"/>
                    </a:p>
                  </a:txBody>
                  <a:tcPr marT="91425" marB="91425" marR="91425" marL="91425">
                    <a:solidFill>
                      <a:schemeClr val="lt2"/>
                    </a:solidFill>
                  </a:tcPr>
                </a:tc>
              </a:tr>
              <a:tr h="111350">
                <a:tc gridSpan="2">
                  <a:txBody>
                    <a:bodyPr/>
                    <a:lstStyle/>
                    <a:p>
                      <a:pPr indent="0" lvl="0" marL="0" rtl="0" algn="l">
                        <a:spcBef>
                          <a:spcPts val="0"/>
                        </a:spcBef>
                        <a:spcAft>
                          <a:spcPts val="0"/>
                        </a:spcAft>
                        <a:buNone/>
                      </a:pPr>
                      <a:r>
                        <a:rPr b="1" lang="en" sz="1000">
                          <a:latin typeface="Courier New"/>
                          <a:ea typeface="Courier New"/>
                          <a:cs typeface="Courier New"/>
                          <a:sym typeface="Courier New"/>
                        </a:rPr>
                        <a:t> </a:t>
                      </a:r>
                      <a:r>
                        <a:rPr b="1" lang="en" sz="1000">
                          <a:latin typeface="Courier New"/>
                          <a:ea typeface="Courier New"/>
                          <a:cs typeface="Courier New"/>
                          <a:sym typeface="Courier New"/>
                        </a:rPr>
                        <a:t>as root</a:t>
                      </a:r>
                      <a:endParaRPr b="1" sz="1000">
                        <a:latin typeface="Courier New"/>
                        <a:ea typeface="Courier New"/>
                        <a:cs typeface="Courier New"/>
                        <a:sym typeface="Courier New"/>
                      </a:endParaRPr>
                    </a:p>
                  </a:txBody>
                  <a:tcPr marT="91425" marB="91425" marR="91425" marL="91425">
                    <a:solidFill>
                      <a:schemeClr val="lt2"/>
                    </a:solidFill>
                  </a:tcPr>
                </a:tc>
                <a:tc hMerge="1"/>
              </a:tr>
            </a:tbl>
          </a:graphicData>
        </a:graphic>
      </p:graphicFrame>
      <p:sp>
        <p:nvSpPr>
          <p:cNvPr id="481" name="Google Shape;481;p55"/>
          <p:cNvSpPr txBox="1"/>
          <p:nvPr/>
        </p:nvSpPr>
        <p:spPr>
          <a:xfrm>
            <a:off x="8046300" y="4043238"/>
            <a:ext cx="515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rgbClr val="CC0000"/>
                </a:solidFill>
              </a:rPr>
              <a:t>✗</a:t>
            </a:r>
            <a:endParaRPr sz="3600">
              <a:solidFill>
                <a:srgbClr val="CC0000"/>
              </a:solidFill>
            </a:endParaRPr>
          </a:p>
        </p:txBody>
      </p:sp>
      <p:sp>
        <p:nvSpPr>
          <p:cNvPr id="482" name="Google Shape;482;p55"/>
          <p:cNvSpPr txBox="1"/>
          <p:nvPr/>
        </p:nvSpPr>
        <p:spPr>
          <a:xfrm>
            <a:off x="8046300" y="2804500"/>
            <a:ext cx="515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rgbClr val="38761D"/>
                </a:solidFill>
              </a:rPr>
              <a:t>✓</a:t>
            </a:r>
            <a:endParaRPr sz="3600">
              <a:solidFill>
                <a:srgbClr val="38761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Subverting Packet Filters</a:t>
            </a:r>
            <a:endParaRPr/>
          </a:p>
        </p:txBody>
      </p:sp>
      <p:sp>
        <p:nvSpPr>
          <p:cNvPr id="489" name="Google Shape;489;p5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TCP</a:t>
            </a:r>
            <a:endParaRPr/>
          </a:p>
          <a:p>
            <a:pPr indent="-317500" lvl="1" marL="914400" rtl="0" algn="l">
              <a:spcBef>
                <a:spcPts val="0"/>
              </a:spcBef>
              <a:spcAft>
                <a:spcPts val="0"/>
              </a:spcAft>
              <a:buSzPts val="1400"/>
              <a:buChar char="○"/>
            </a:pPr>
            <a:r>
              <a:rPr lang="en"/>
              <a:t>Messages are split into packets before being sent</a:t>
            </a:r>
            <a:endParaRPr/>
          </a:p>
          <a:p>
            <a:pPr indent="-317500" lvl="1" marL="914400" rtl="0" algn="l">
              <a:spcBef>
                <a:spcPts val="0"/>
              </a:spcBef>
              <a:spcAft>
                <a:spcPts val="0"/>
              </a:spcAft>
              <a:buSzPts val="1400"/>
              <a:buChar char="○"/>
            </a:pPr>
            <a:r>
              <a:rPr lang="en"/>
              <a:t>Packets can arrive out of order: The application will use sequence numbers to reorder packets</a:t>
            </a:r>
            <a:endParaRPr/>
          </a:p>
          <a:p>
            <a:pPr indent="-342900" lvl="0" marL="457200" rtl="0" algn="l">
              <a:spcBef>
                <a:spcPts val="0"/>
              </a:spcBef>
              <a:spcAft>
                <a:spcPts val="0"/>
              </a:spcAft>
              <a:buSzPts val="1800"/>
              <a:buChar char="●"/>
            </a:pPr>
            <a:r>
              <a:rPr lang="en"/>
              <a:t>Attack: Split the word </a:t>
            </a:r>
            <a:r>
              <a:rPr b="1" lang="en">
                <a:latin typeface="Courier New"/>
                <a:ea typeface="Courier New"/>
                <a:cs typeface="Courier New"/>
                <a:sym typeface="Courier New"/>
              </a:rPr>
              <a:t>root</a:t>
            </a:r>
            <a:r>
              <a:rPr lang="en"/>
              <a:t> across packets</a:t>
            </a:r>
            <a:endParaRPr/>
          </a:p>
          <a:p>
            <a:pPr indent="-317500" lvl="1" marL="914400" rtl="0" algn="l">
              <a:spcBef>
                <a:spcPts val="0"/>
              </a:spcBef>
              <a:spcAft>
                <a:spcPts val="0"/>
              </a:spcAft>
              <a:buSzPts val="1400"/>
              <a:buChar char="○"/>
            </a:pPr>
            <a:r>
              <a:rPr lang="en"/>
              <a:t>No single packet contains </a:t>
            </a:r>
            <a:r>
              <a:rPr b="1" lang="en">
                <a:latin typeface="Courier New"/>
                <a:ea typeface="Courier New"/>
                <a:cs typeface="Courier New"/>
                <a:sym typeface="Courier New"/>
              </a:rPr>
              <a:t>root</a:t>
            </a:r>
            <a:r>
              <a:rPr lang="en"/>
              <a:t>, so the firewall won’t stop any of these packets</a:t>
            </a:r>
            <a:endParaRPr/>
          </a:p>
          <a:p>
            <a:pPr indent="-342900" lvl="0" marL="457200" rtl="0" algn="l">
              <a:spcBef>
                <a:spcPts val="0"/>
              </a:spcBef>
              <a:spcAft>
                <a:spcPts val="0"/>
              </a:spcAft>
              <a:buSzPts val="1800"/>
              <a:buChar char="●"/>
            </a:pPr>
            <a:r>
              <a:rPr lang="en"/>
              <a:t>Attack: Send the split packets out of order</a:t>
            </a:r>
            <a:endParaRPr/>
          </a:p>
          <a:p>
            <a:pPr indent="-317500" lvl="1" marL="914400" rtl="0" algn="l">
              <a:spcBef>
                <a:spcPts val="0"/>
              </a:spcBef>
              <a:spcAft>
                <a:spcPts val="0"/>
              </a:spcAft>
              <a:buSzPts val="1400"/>
              <a:buChar char="○"/>
            </a:pPr>
            <a:r>
              <a:rPr lang="en"/>
              <a:t>Now the firewall has to reconstruct TCP connections to detect the </a:t>
            </a:r>
            <a:r>
              <a:rPr b="1" lang="en">
                <a:latin typeface="Courier New"/>
                <a:ea typeface="Courier New"/>
                <a:cs typeface="Courier New"/>
                <a:sym typeface="Courier New"/>
              </a:rPr>
              <a:t>root</a:t>
            </a:r>
            <a:r>
              <a:rPr lang="en"/>
              <a:t> message</a:t>
            </a:r>
            <a:endParaRPr/>
          </a:p>
        </p:txBody>
      </p:sp>
      <p:sp>
        <p:nvSpPr>
          <p:cNvPr id="490" name="Google Shape;490;p56"/>
          <p:cNvSpPr txBox="1"/>
          <p:nvPr/>
        </p:nvSpPr>
        <p:spPr>
          <a:xfrm>
            <a:off x="5632450" y="2013171"/>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491" name="Google Shape;491;p56"/>
          <p:cNvSpPr txBox="1"/>
          <p:nvPr/>
        </p:nvSpPr>
        <p:spPr>
          <a:xfrm>
            <a:off x="5632450" y="238656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r</a:t>
            </a:r>
            <a:endParaRPr b="1" sz="1000">
              <a:latin typeface="Courier New"/>
              <a:ea typeface="Courier New"/>
              <a:cs typeface="Courier New"/>
              <a:sym typeface="Courier New"/>
            </a:endParaRPr>
          </a:p>
        </p:txBody>
      </p:sp>
      <p:sp>
        <p:nvSpPr>
          <p:cNvPr id="492" name="Google Shape;492;p56"/>
          <p:cNvSpPr txBox="1"/>
          <p:nvPr/>
        </p:nvSpPr>
        <p:spPr>
          <a:xfrm>
            <a:off x="5632450" y="2763961"/>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493" name="Google Shape;493;p56"/>
          <p:cNvSpPr txBox="1"/>
          <p:nvPr/>
        </p:nvSpPr>
        <p:spPr>
          <a:xfrm>
            <a:off x="5632450" y="3133200"/>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t</a:t>
            </a:r>
            <a:endParaRPr b="1" sz="1000">
              <a:latin typeface="Courier New"/>
              <a:ea typeface="Courier New"/>
              <a:cs typeface="Courier New"/>
              <a:sym typeface="Courier New"/>
            </a:endParaRPr>
          </a:p>
        </p:txBody>
      </p:sp>
      <p:cxnSp>
        <p:nvCxnSpPr>
          <p:cNvPr id="494" name="Google Shape;494;p56"/>
          <p:cNvCxnSpPr>
            <a:stCxn id="490" idx="3"/>
            <a:endCxn id="495" idx="1"/>
          </p:cNvCxnSpPr>
          <p:nvPr/>
        </p:nvCxnSpPr>
        <p:spPr>
          <a:xfrm>
            <a:off x="5903050" y="2136321"/>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56"/>
          <p:cNvCxnSpPr>
            <a:stCxn id="491" idx="3"/>
            <a:endCxn id="497" idx="1"/>
          </p:cNvCxnSpPr>
          <p:nvPr/>
        </p:nvCxnSpPr>
        <p:spPr>
          <a:xfrm>
            <a:off x="5903050" y="2509718"/>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56"/>
          <p:cNvCxnSpPr>
            <a:stCxn id="492" idx="3"/>
            <a:endCxn id="499" idx="1"/>
          </p:cNvCxnSpPr>
          <p:nvPr/>
        </p:nvCxnSpPr>
        <p:spPr>
          <a:xfrm>
            <a:off x="5903050" y="2887111"/>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56"/>
          <p:cNvCxnSpPr>
            <a:stCxn id="493" idx="3"/>
            <a:endCxn id="501" idx="1"/>
          </p:cNvCxnSpPr>
          <p:nvPr/>
        </p:nvCxnSpPr>
        <p:spPr>
          <a:xfrm>
            <a:off x="5903050" y="3256350"/>
            <a:ext cx="2711700" cy="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56"/>
          <p:cNvSpPr/>
          <p:nvPr/>
        </p:nvSpPr>
        <p:spPr>
          <a:xfrm rot="-5400000">
            <a:off x="5942600" y="2861650"/>
            <a:ext cx="2857500" cy="323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0" spcFirstLastPara="1" rIns="91425" wrap="square" tIns="91425">
            <a:noAutofit/>
          </a:bodyPr>
          <a:lstStyle/>
          <a:p>
            <a:pPr indent="0" lvl="0" marL="0" rtl="0" algn="ctr">
              <a:spcBef>
                <a:spcPts val="0"/>
              </a:spcBef>
              <a:spcAft>
                <a:spcPts val="0"/>
              </a:spcAft>
              <a:buNone/>
            </a:pPr>
            <a:r>
              <a:rPr lang="en"/>
              <a:t>Firewall</a:t>
            </a:r>
            <a:endParaRPr/>
          </a:p>
        </p:txBody>
      </p:sp>
      <p:sp>
        <p:nvSpPr>
          <p:cNvPr id="495" name="Google Shape;495;p56"/>
          <p:cNvSpPr txBox="1"/>
          <p:nvPr/>
        </p:nvSpPr>
        <p:spPr>
          <a:xfrm>
            <a:off x="8614750" y="2013159"/>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497" name="Google Shape;497;p56"/>
          <p:cNvSpPr txBox="1"/>
          <p:nvPr/>
        </p:nvSpPr>
        <p:spPr>
          <a:xfrm>
            <a:off x="8614750" y="2386555"/>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r</a:t>
            </a:r>
            <a:endParaRPr b="1" sz="1000">
              <a:latin typeface="Courier New"/>
              <a:ea typeface="Courier New"/>
              <a:cs typeface="Courier New"/>
              <a:sym typeface="Courier New"/>
            </a:endParaRPr>
          </a:p>
        </p:txBody>
      </p:sp>
      <p:sp>
        <p:nvSpPr>
          <p:cNvPr id="499" name="Google Shape;499;p56"/>
          <p:cNvSpPr txBox="1"/>
          <p:nvPr/>
        </p:nvSpPr>
        <p:spPr>
          <a:xfrm>
            <a:off x="8614750" y="276394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01" name="Google Shape;501;p56"/>
          <p:cNvSpPr txBox="1"/>
          <p:nvPr/>
        </p:nvSpPr>
        <p:spPr>
          <a:xfrm>
            <a:off x="8614750" y="313318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t</a:t>
            </a:r>
            <a:endParaRPr b="1" sz="1000">
              <a:latin typeface="Courier New"/>
              <a:ea typeface="Courier New"/>
              <a:cs typeface="Courier New"/>
              <a:sym typeface="Courier New"/>
            </a:endParaRPr>
          </a:p>
        </p:txBody>
      </p:sp>
      <p:sp>
        <p:nvSpPr>
          <p:cNvPr id="503" name="Google Shape;503;p56"/>
          <p:cNvSpPr txBox="1"/>
          <p:nvPr/>
        </p:nvSpPr>
        <p:spPr>
          <a:xfrm>
            <a:off x="5987475" y="189002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6</a:t>
            </a:r>
            <a:endParaRPr sz="1000"/>
          </a:p>
        </p:txBody>
      </p:sp>
      <p:sp>
        <p:nvSpPr>
          <p:cNvPr id="504" name="Google Shape;504;p56"/>
          <p:cNvSpPr txBox="1"/>
          <p:nvPr/>
        </p:nvSpPr>
        <p:spPr>
          <a:xfrm>
            <a:off x="5987475" y="2263450"/>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4</a:t>
            </a:r>
            <a:endParaRPr sz="1000"/>
          </a:p>
        </p:txBody>
      </p:sp>
      <p:sp>
        <p:nvSpPr>
          <p:cNvPr id="505" name="Google Shape;505;p56"/>
          <p:cNvSpPr txBox="1"/>
          <p:nvPr/>
        </p:nvSpPr>
        <p:spPr>
          <a:xfrm>
            <a:off x="5987475" y="263687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5</a:t>
            </a:r>
            <a:endParaRPr sz="1000"/>
          </a:p>
        </p:txBody>
      </p:sp>
      <p:sp>
        <p:nvSpPr>
          <p:cNvPr id="506" name="Google Shape;506;p56"/>
          <p:cNvSpPr txBox="1"/>
          <p:nvPr/>
        </p:nvSpPr>
        <p:spPr>
          <a:xfrm>
            <a:off x="5987475" y="3010300"/>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7</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Subverting Packet Filters</a:t>
            </a:r>
            <a:endParaRPr/>
          </a:p>
        </p:txBody>
      </p:sp>
      <p:sp>
        <p:nvSpPr>
          <p:cNvPr id="513" name="Google Shape;513;p5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IP packets have a time-to-live (TTL)</a:t>
            </a:r>
            <a:endParaRPr/>
          </a:p>
          <a:p>
            <a:pPr indent="-317500" lvl="1" marL="914400" rtl="0" algn="l">
              <a:spcBef>
                <a:spcPts val="0"/>
              </a:spcBef>
              <a:spcAft>
                <a:spcPts val="0"/>
              </a:spcAft>
              <a:buSzPts val="1400"/>
              <a:buChar char="○"/>
            </a:pPr>
            <a:r>
              <a:rPr lang="en"/>
              <a:t>The number of hops a packet may take before the packet is dropped</a:t>
            </a:r>
            <a:endParaRPr/>
          </a:p>
          <a:p>
            <a:pPr indent="-342900" lvl="0" marL="457200" rtl="0" algn="l">
              <a:spcBef>
                <a:spcPts val="0"/>
              </a:spcBef>
              <a:spcAft>
                <a:spcPts val="0"/>
              </a:spcAft>
              <a:buSzPts val="1800"/>
              <a:buChar char="●"/>
            </a:pPr>
            <a:r>
              <a:rPr lang="en"/>
              <a:t>The attacker can easily find how many hops away a given server is</a:t>
            </a:r>
            <a:endParaRPr/>
          </a:p>
          <a:p>
            <a:pPr indent="-317500" lvl="1" marL="914400" rtl="0" algn="l">
              <a:spcBef>
                <a:spcPts val="0"/>
              </a:spcBef>
              <a:spcAft>
                <a:spcPts val="0"/>
              </a:spcAft>
              <a:buSzPts val="1400"/>
              <a:buChar char="○"/>
            </a:pPr>
            <a:r>
              <a:rPr lang="en"/>
              <a:t>Technique: Send ping packets with increasing TTLs until the server responds</a:t>
            </a:r>
            <a:endParaRPr/>
          </a:p>
          <a:p>
            <a:pPr indent="-342900" lvl="0" marL="457200" rtl="0" algn="l">
              <a:spcBef>
                <a:spcPts val="0"/>
              </a:spcBef>
              <a:spcAft>
                <a:spcPts val="0"/>
              </a:spcAft>
              <a:buSzPts val="1800"/>
              <a:buChar char="●"/>
            </a:pPr>
            <a:r>
              <a:rPr lang="en"/>
              <a:t>If the destination takes more hops than the firewall, the attacker can exploit this</a:t>
            </a:r>
            <a:endParaRPr/>
          </a:p>
          <a:p>
            <a:pPr indent="-317500" lvl="1" marL="914400" rtl="0" algn="l">
              <a:spcBef>
                <a:spcPts val="0"/>
              </a:spcBef>
              <a:spcAft>
                <a:spcPts val="0"/>
              </a:spcAft>
              <a:buSzPts val="1400"/>
              <a:buChar char="○"/>
            </a:pPr>
            <a:r>
              <a:rPr lang="en"/>
              <a:t>Send multiple packets with the same sequence number, setting the TTLs on the dummy packets so that they are dropped before the reach the destination</a:t>
            </a:r>
            <a:endParaRPr/>
          </a:p>
        </p:txBody>
      </p:sp>
      <p:sp>
        <p:nvSpPr>
          <p:cNvPr id="514" name="Google Shape;514;p57"/>
          <p:cNvSpPr txBox="1"/>
          <p:nvPr/>
        </p:nvSpPr>
        <p:spPr>
          <a:xfrm>
            <a:off x="5632450" y="1639775"/>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n</a:t>
            </a:r>
            <a:endParaRPr b="1" sz="1000">
              <a:latin typeface="Courier New"/>
              <a:ea typeface="Courier New"/>
              <a:cs typeface="Courier New"/>
              <a:sym typeface="Courier New"/>
            </a:endParaRPr>
          </a:p>
        </p:txBody>
      </p:sp>
      <p:sp>
        <p:nvSpPr>
          <p:cNvPr id="515" name="Google Shape;515;p57"/>
          <p:cNvSpPr txBox="1"/>
          <p:nvPr/>
        </p:nvSpPr>
        <p:spPr>
          <a:xfrm>
            <a:off x="5632450" y="2013171"/>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r</a:t>
            </a:r>
            <a:endParaRPr b="1" sz="1000">
              <a:latin typeface="Courier New"/>
              <a:ea typeface="Courier New"/>
              <a:cs typeface="Courier New"/>
              <a:sym typeface="Courier New"/>
            </a:endParaRPr>
          </a:p>
        </p:txBody>
      </p:sp>
      <p:sp>
        <p:nvSpPr>
          <p:cNvPr id="516" name="Google Shape;516;p57"/>
          <p:cNvSpPr txBox="1"/>
          <p:nvPr/>
        </p:nvSpPr>
        <p:spPr>
          <a:xfrm>
            <a:off x="5632450" y="238656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17" name="Google Shape;517;p57"/>
          <p:cNvSpPr txBox="1"/>
          <p:nvPr/>
        </p:nvSpPr>
        <p:spPr>
          <a:xfrm>
            <a:off x="5632450" y="2759964"/>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i</a:t>
            </a:r>
            <a:endParaRPr b="1" sz="1000">
              <a:latin typeface="Courier New"/>
              <a:ea typeface="Courier New"/>
              <a:cs typeface="Courier New"/>
              <a:sym typeface="Courier New"/>
            </a:endParaRPr>
          </a:p>
        </p:txBody>
      </p:sp>
      <p:sp>
        <p:nvSpPr>
          <p:cNvPr id="518" name="Google Shape;518;p57"/>
          <p:cNvSpPr txBox="1"/>
          <p:nvPr/>
        </p:nvSpPr>
        <p:spPr>
          <a:xfrm>
            <a:off x="5632450" y="3133361"/>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19" name="Google Shape;519;p57"/>
          <p:cNvSpPr txBox="1"/>
          <p:nvPr/>
        </p:nvSpPr>
        <p:spPr>
          <a:xfrm>
            <a:off x="5632450" y="3506757"/>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c</a:t>
            </a:r>
            <a:endParaRPr b="1" sz="1000">
              <a:latin typeface="Courier New"/>
              <a:ea typeface="Courier New"/>
              <a:cs typeface="Courier New"/>
              <a:sym typeface="Courier New"/>
            </a:endParaRPr>
          </a:p>
        </p:txBody>
      </p:sp>
      <p:sp>
        <p:nvSpPr>
          <p:cNvPr id="520" name="Google Shape;520;p57"/>
          <p:cNvSpPr txBox="1"/>
          <p:nvPr/>
        </p:nvSpPr>
        <p:spPr>
          <a:xfrm>
            <a:off x="5632450" y="3880154"/>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e</a:t>
            </a:r>
            <a:endParaRPr b="1" sz="1000">
              <a:latin typeface="Courier New"/>
              <a:ea typeface="Courier New"/>
              <a:cs typeface="Courier New"/>
              <a:sym typeface="Courier New"/>
            </a:endParaRPr>
          </a:p>
        </p:txBody>
      </p:sp>
      <p:sp>
        <p:nvSpPr>
          <p:cNvPr id="521" name="Google Shape;521;p57"/>
          <p:cNvSpPr txBox="1"/>
          <p:nvPr/>
        </p:nvSpPr>
        <p:spPr>
          <a:xfrm>
            <a:off x="5632450" y="4253550"/>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t</a:t>
            </a:r>
            <a:endParaRPr b="1" sz="1000">
              <a:latin typeface="Courier New"/>
              <a:ea typeface="Courier New"/>
              <a:cs typeface="Courier New"/>
              <a:sym typeface="Courier New"/>
            </a:endParaRPr>
          </a:p>
        </p:txBody>
      </p:sp>
      <p:cxnSp>
        <p:nvCxnSpPr>
          <p:cNvPr id="522" name="Google Shape;522;p57"/>
          <p:cNvCxnSpPr>
            <a:stCxn id="515" idx="3"/>
            <a:endCxn id="523" idx="1"/>
          </p:cNvCxnSpPr>
          <p:nvPr/>
        </p:nvCxnSpPr>
        <p:spPr>
          <a:xfrm>
            <a:off x="5903050" y="2136321"/>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24" name="Google Shape;524;p57"/>
          <p:cNvCxnSpPr>
            <a:stCxn id="516" idx="3"/>
            <a:endCxn id="525" idx="1"/>
          </p:cNvCxnSpPr>
          <p:nvPr/>
        </p:nvCxnSpPr>
        <p:spPr>
          <a:xfrm>
            <a:off x="5903050" y="2509718"/>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26" name="Google Shape;526;p57"/>
          <p:cNvCxnSpPr>
            <a:stCxn id="518" idx="3"/>
            <a:endCxn id="527" idx="1"/>
          </p:cNvCxnSpPr>
          <p:nvPr/>
        </p:nvCxnSpPr>
        <p:spPr>
          <a:xfrm>
            <a:off x="5903050" y="3256511"/>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57"/>
          <p:cNvCxnSpPr>
            <a:stCxn id="521" idx="3"/>
            <a:endCxn id="529" idx="1"/>
          </p:cNvCxnSpPr>
          <p:nvPr/>
        </p:nvCxnSpPr>
        <p:spPr>
          <a:xfrm>
            <a:off x="5903050" y="4376700"/>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30" name="Google Shape;530;p57"/>
          <p:cNvCxnSpPr/>
          <p:nvPr/>
        </p:nvCxnSpPr>
        <p:spPr>
          <a:xfrm>
            <a:off x="5903050" y="1762925"/>
            <a:ext cx="2172000" cy="0"/>
          </a:xfrm>
          <a:prstGeom prst="straightConnector1">
            <a:avLst/>
          </a:prstGeom>
          <a:noFill/>
          <a:ln cap="flat" cmpd="sng" w="9525">
            <a:solidFill>
              <a:schemeClr val="dk2"/>
            </a:solidFill>
            <a:prstDash val="solid"/>
            <a:round/>
            <a:headEnd len="med" w="med" type="none"/>
            <a:tailEnd len="med" w="med" type="diamond"/>
          </a:ln>
        </p:spPr>
      </p:cxnSp>
      <p:cxnSp>
        <p:nvCxnSpPr>
          <p:cNvPr id="531" name="Google Shape;531;p57"/>
          <p:cNvCxnSpPr/>
          <p:nvPr/>
        </p:nvCxnSpPr>
        <p:spPr>
          <a:xfrm>
            <a:off x="5903050" y="2883125"/>
            <a:ext cx="2172000" cy="0"/>
          </a:xfrm>
          <a:prstGeom prst="straightConnector1">
            <a:avLst/>
          </a:prstGeom>
          <a:noFill/>
          <a:ln cap="flat" cmpd="sng" w="9525">
            <a:solidFill>
              <a:schemeClr val="dk2"/>
            </a:solidFill>
            <a:prstDash val="solid"/>
            <a:round/>
            <a:headEnd len="med" w="med" type="none"/>
            <a:tailEnd len="med" w="med" type="diamond"/>
          </a:ln>
        </p:spPr>
      </p:cxnSp>
      <p:cxnSp>
        <p:nvCxnSpPr>
          <p:cNvPr id="532" name="Google Shape;532;p57"/>
          <p:cNvCxnSpPr/>
          <p:nvPr/>
        </p:nvCxnSpPr>
        <p:spPr>
          <a:xfrm>
            <a:off x="5903050" y="3629900"/>
            <a:ext cx="2172000" cy="0"/>
          </a:xfrm>
          <a:prstGeom prst="straightConnector1">
            <a:avLst/>
          </a:prstGeom>
          <a:noFill/>
          <a:ln cap="flat" cmpd="sng" w="9525">
            <a:solidFill>
              <a:schemeClr val="dk2"/>
            </a:solidFill>
            <a:prstDash val="solid"/>
            <a:round/>
            <a:headEnd len="med" w="med" type="none"/>
            <a:tailEnd len="med" w="med" type="diamond"/>
          </a:ln>
        </p:spPr>
      </p:cxnSp>
      <p:cxnSp>
        <p:nvCxnSpPr>
          <p:cNvPr id="533" name="Google Shape;533;p57"/>
          <p:cNvCxnSpPr/>
          <p:nvPr/>
        </p:nvCxnSpPr>
        <p:spPr>
          <a:xfrm>
            <a:off x="5903050" y="4003300"/>
            <a:ext cx="2172000" cy="0"/>
          </a:xfrm>
          <a:prstGeom prst="straightConnector1">
            <a:avLst/>
          </a:prstGeom>
          <a:noFill/>
          <a:ln cap="flat" cmpd="sng" w="9525">
            <a:solidFill>
              <a:schemeClr val="dk2"/>
            </a:solidFill>
            <a:prstDash val="solid"/>
            <a:round/>
            <a:headEnd len="med" w="med" type="none"/>
            <a:tailEnd len="med" w="med" type="diamond"/>
          </a:ln>
        </p:spPr>
      </p:cxnSp>
      <p:sp>
        <p:nvSpPr>
          <p:cNvPr id="534" name="Google Shape;534;p57"/>
          <p:cNvSpPr/>
          <p:nvPr/>
        </p:nvSpPr>
        <p:spPr>
          <a:xfrm rot="-5400000">
            <a:off x="5942600" y="2861650"/>
            <a:ext cx="2857500" cy="323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0" spcFirstLastPara="1" rIns="91425" wrap="square" tIns="91425">
            <a:noAutofit/>
          </a:bodyPr>
          <a:lstStyle/>
          <a:p>
            <a:pPr indent="0" lvl="0" marL="0" rtl="0" algn="ctr">
              <a:spcBef>
                <a:spcPts val="0"/>
              </a:spcBef>
              <a:spcAft>
                <a:spcPts val="0"/>
              </a:spcAft>
              <a:buNone/>
            </a:pPr>
            <a:r>
              <a:rPr lang="en"/>
              <a:t>Firewall</a:t>
            </a:r>
            <a:endParaRPr/>
          </a:p>
        </p:txBody>
      </p:sp>
      <p:sp>
        <p:nvSpPr>
          <p:cNvPr id="523" name="Google Shape;523;p57"/>
          <p:cNvSpPr txBox="1"/>
          <p:nvPr/>
        </p:nvSpPr>
        <p:spPr>
          <a:xfrm>
            <a:off x="8614750" y="2013159"/>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r</a:t>
            </a:r>
            <a:endParaRPr b="1" sz="1000">
              <a:latin typeface="Courier New"/>
              <a:ea typeface="Courier New"/>
              <a:cs typeface="Courier New"/>
              <a:sym typeface="Courier New"/>
            </a:endParaRPr>
          </a:p>
        </p:txBody>
      </p:sp>
      <p:sp>
        <p:nvSpPr>
          <p:cNvPr id="525" name="Google Shape;525;p57"/>
          <p:cNvSpPr txBox="1"/>
          <p:nvPr/>
        </p:nvSpPr>
        <p:spPr>
          <a:xfrm>
            <a:off x="8614750" y="2386555"/>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27" name="Google Shape;527;p57"/>
          <p:cNvSpPr txBox="1"/>
          <p:nvPr/>
        </p:nvSpPr>
        <p:spPr>
          <a:xfrm>
            <a:off x="8614750" y="313334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29" name="Google Shape;529;p57"/>
          <p:cNvSpPr txBox="1"/>
          <p:nvPr/>
        </p:nvSpPr>
        <p:spPr>
          <a:xfrm>
            <a:off x="8614750" y="425353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t</a:t>
            </a:r>
            <a:endParaRPr b="1" sz="1000">
              <a:latin typeface="Courier New"/>
              <a:ea typeface="Courier New"/>
              <a:cs typeface="Courier New"/>
              <a:sym typeface="Courier New"/>
            </a:endParaRPr>
          </a:p>
        </p:txBody>
      </p:sp>
      <p:sp>
        <p:nvSpPr>
          <p:cNvPr id="535" name="Google Shape;535;p57"/>
          <p:cNvSpPr txBox="1"/>
          <p:nvPr/>
        </p:nvSpPr>
        <p:spPr>
          <a:xfrm>
            <a:off x="5987475" y="151662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4, TTL = 16</a:t>
            </a:r>
            <a:endParaRPr sz="1000"/>
          </a:p>
        </p:txBody>
      </p:sp>
      <p:sp>
        <p:nvSpPr>
          <p:cNvPr id="536" name="Google Shape;536;p57"/>
          <p:cNvSpPr txBox="1"/>
          <p:nvPr/>
        </p:nvSpPr>
        <p:spPr>
          <a:xfrm>
            <a:off x="5987475" y="189002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4, TTL = 22</a:t>
            </a:r>
            <a:endParaRPr sz="1000"/>
          </a:p>
        </p:txBody>
      </p:sp>
      <p:sp>
        <p:nvSpPr>
          <p:cNvPr id="537" name="Google Shape;537;p57"/>
          <p:cNvSpPr txBox="1"/>
          <p:nvPr/>
        </p:nvSpPr>
        <p:spPr>
          <a:xfrm>
            <a:off x="5987475" y="2263450"/>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5, TTL = 22</a:t>
            </a:r>
            <a:endParaRPr sz="1000"/>
          </a:p>
        </p:txBody>
      </p:sp>
      <p:sp>
        <p:nvSpPr>
          <p:cNvPr id="538" name="Google Shape;538;p57"/>
          <p:cNvSpPr txBox="1"/>
          <p:nvPr/>
        </p:nvSpPr>
        <p:spPr>
          <a:xfrm>
            <a:off x="5987475" y="263687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5, TTL = 16</a:t>
            </a:r>
            <a:endParaRPr sz="1000"/>
          </a:p>
        </p:txBody>
      </p:sp>
      <p:sp>
        <p:nvSpPr>
          <p:cNvPr id="539" name="Google Shape;539;p57"/>
          <p:cNvSpPr txBox="1"/>
          <p:nvPr/>
        </p:nvSpPr>
        <p:spPr>
          <a:xfrm>
            <a:off x="5987475" y="300627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6, TTL = 22</a:t>
            </a:r>
            <a:endParaRPr sz="1000"/>
          </a:p>
        </p:txBody>
      </p:sp>
      <p:sp>
        <p:nvSpPr>
          <p:cNvPr id="540" name="Google Shape;540;p57"/>
          <p:cNvSpPr txBox="1"/>
          <p:nvPr/>
        </p:nvSpPr>
        <p:spPr>
          <a:xfrm>
            <a:off x="5987475" y="337567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6, TTL = 16</a:t>
            </a:r>
            <a:endParaRPr sz="1000"/>
          </a:p>
        </p:txBody>
      </p:sp>
      <p:sp>
        <p:nvSpPr>
          <p:cNvPr id="541" name="Google Shape;541;p57"/>
          <p:cNvSpPr txBox="1"/>
          <p:nvPr/>
        </p:nvSpPr>
        <p:spPr>
          <a:xfrm>
            <a:off x="5987475" y="375712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7, TTL = 16</a:t>
            </a:r>
            <a:endParaRPr sz="1000"/>
          </a:p>
        </p:txBody>
      </p:sp>
      <p:sp>
        <p:nvSpPr>
          <p:cNvPr id="542" name="Google Shape;542;p57"/>
          <p:cNvSpPr txBox="1"/>
          <p:nvPr/>
        </p:nvSpPr>
        <p:spPr>
          <a:xfrm>
            <a:off x="5987475" y="4130650"/>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7, TTL = 22</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Subverting Packet Filters</a:t>
            </a:r>
            <a:endParaRPr/>
          </a:p>
        </p:txBody>
      </p:sp>
      <p:sp>
        <p:nvSpPr>
          <p:cNvPr id="549" name="Google Shape;549;p58"/>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Difficult for the stateful packet filter to defend against</a:t>
            </a:r>
            <a:endParaRPr/>
          </a:p>
          <a:p>
            <a:pPr indent="-317500" lvl="1" marL="914400" rtl="0" algn="l">
              <a:spcBef>
                <a:spcPts val="0"/>
              </a:spcBef>
              <a:spcAft>
                <a:spcPts val="0"/>
              </a:spcAft>
              <a:buSzPts val="1400"/>
              <a:buChar char="○"/>
            </a:pPr>
            <a:r>
              <a:rPr lang="en"/>
              <a:t>TTLs for different packets naturally vary, since packets may take different routes</a:t>
            </a:r>
            <a:endParaRPr/>
          </a:p>
          <a:p>
            <a:pPr indent="-317500" lvl="1" marL="914400" rtl="0" algn="l">
              <a:spcBef>
                <a:spcPts val="0"/>
              </a:spcBef>
              <a:spcAft>
                <a:spcPts val="0"/>
              </a:spcAft>
              <a:buSzPts val="1400"/>
              <a:buChar char="○"/>
            </a:pPr>
            <a:r>
              <a:rPr lang="en"/>
              <a:t>Storing all possible combinations takes exponential space</a:t>
            </a:r>
            <a:endParaRPr/>
          </a:p>
          <a:p>
            <a:pPr indent="-317500" lvl="1" marL="914400" rtl="0" algn="l">
              <a:spcBef>
                <a:spcPts val="0"/>
              </a:spcBef>
              <a:spcAft>
                <a:spcPts val="0"/>
              </a:spcAft>
              <a:buSzPts val="1400"/>
              <a:buChar char="○"/>
            </a:pPr>
            <a:r>
              <a:rPr lang="en"/>
              <a:t>Hard to predict which packets will reach the destination and which won’t</a:t>
            </a:r>
            <a:endParaRPr/>
          </a:p>
        </p:txBody>
      </p:sp>
      <p:sp>
        <p:nvSpPr>
          <p:cNvPr id="550" name="Google Shape;550;p58"/>
          <p:cNvSpPr txBox="1"/>
          <p:nvPr/>
        </p:nvSpPr>
        <p:spPr>
          <a:xfrm>
            <a:off x="5632450" y="1639775"/>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n</a:t>
            </a:r>
            <a:endParaRPr b="1" sz="1000">
              <a:latin typeface="Courier New"/>
              <a:ea typeface="Courier New"/>
              <a:cs typeface="Courier New"/>
              <a:sym typeface="Courier New"/>
            </a:endParaRPr>
          </a:p>
        </p:txBody>
      </p:sp>
      <p:sp>
        <p:nvSpPr>
          <p:cNvPr id="551" name="Google Shape;551;p58"/>
          <p:cNvSpPr txBox="1"/>
          <p:nvPr/>
        </p:nvSpPr>
        <p:spPr>
          <a:xfrm>
            <a:off x="5632450" y="2013171"/>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r</a:t>
            </a:r>
            <a:endParaRPr b="1" sz="1000">
              <a:latin typeface="Courier New"/>
              <a:ea typeface="Courier New"/>
              <a:cs typeface="Courier New"/>
              <a:sym typeface="Courier New"/>
            </a:endParaRPr>
          </a:p>
        </p:txBody>
      </p:sp>
      <p:sp>
        <p:nvSpPr>
          <p:cNvPr id="552" name="Google Shape;552;p58"/>
          <p:cNvSpPr txBox="1"/>
          <p:nvPr/>
        </p:nvSpPr>
        <p:spPr>
          <a:xfrm>
            <a:off x="5632450" y="238656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53" name="Google Shape;553;p58"/>
          <p:cNvSpPr txBox="1"/>
          <p:nvPr/>
        </p:nvSpPr>
        <p:spPr>
          <a:xfrm>
            <a:off x="5632450" y="2759964"/>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i</a:t>
            </a:r>
            <a:endParaRPr b="1" sz="1000">
              <a:latin typeface="Courier New"/>
              <a:ea typeface="Courier New"/>
              <a:cs typeface="Courier New"/>
              <a:sym typeface="Courier New"/>
            </a:endParaRPr>
          </a:p>
        </p:txBody>
      </p:sp>
      <p:sp>
        <p:nvSpPr>
          <p:cNvPr id="554" name="Google Shape;554;p58"/>
          <p:cNvSpPr txBox="1"/>
          <p:nvPr/>
        </p:nvSpPr>
        <p:spPr>
          <a:xfrm>
            <a:off x="5632450" y="3133361"/>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55" name="Google Shape;555;p58"/>
          <p:cNvSpPr txBox="1"/>
          <p:nvPr/>
        </p:nvSpPr>
        <p:spPr>
          <a:xfrm>
            <a:off x="5632450" y="3506757"/>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c</a:t>
            </a:r>
            <a:endParaRPr b="1" sz="1000">
              <a:latin typeface="Courier New"/>
              <a:ea typeface="Courier New"/>
              <a:cs typeface="Courier New"/>
              <a:sym typeface="Courier New"/>
            </a:endParaRPr>
          </a:p>
        </p:txBody>
      </p:sp>
      <p:sp>
        <p:nvSpPr>
          <p:cNvPr id="556" name="Google Shape;556;p58"/>
          <p:cNvSpPr txBox="1"/>
          <p:nvPr/>
        </p:nvSpPr>
        <p:spPr>
          <a:xfrm>
            <a:off x="5632450" y="3880154"/>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e</a:t>
            </a:r>
            <a:endParaRPr b="1" sz="1000">
              <a:latin typeface="Courier New"/>
              <a:ea typeface="Courier New"/>
              <a:cs typeface="Courier New"/>
              <a:sym typeface="Courier New"/>
            </a:endParaRPr>
          </a:p>
        </p:txBody>
      </p:sp>
      <p:sp>
        <p:nvSpPr>
          <p:cNvPr id="557" name="Google Shape;557;p58"/>
          <p:cNvSpPr txBox="1"/>
          <p:nvPr/>
        </p:nvSpPr>
        <p:spPr>
          <a:xfrm>
            <a:off x="5632450" y="4253550"/>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t</a:t>
            </a:r>
            <a:endParaRPr b="1" sz="1000">
              <a:latin typeface="Courier New"/>
              <a:ea typeface="Courier New"/>
              <a:cs typeface="Courier New"/>
              <a:sym typeface="Courier New"/>
            </a:endParaRPr>
          </a:p>
        </p:txBody>
      </p:sp>
      <p:cxnSp>
        <p:nvCxnSpPr>
          <p:cNvPr id="558" name="Google Shape;558;p58"/>
          <p:cNvCxnSpPr>
            <a:stCxn id="551" idx="3"/>
            <a:endCxn id="559" idx="1"/>
          </p:cNvCxnSpPr>
          <p:nvPr/>
        </p:nvCxnSpPr>
        <p:spPr>
          <a:xfrm>
            <a:off x="5903050" y="2136321"/>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60" name="Google Shape;560;p58"/>
          <p:cNvCxnSpPr>
            <a:stCxn id="552" idx="3"/>
            <a:endCxn id="561" idx="1"/>
          </p:cNvCxnSpPr>
          <p:nvPr/>
        </p:nvCxnSpPr>
        <p:spPr>
          <a:xfrm>
            <a:off x="5903050" y="2509718"/>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62" name="Google Shape;562;p58"/>
          <p:cNvCxnSpPr>
            <a:stCxn id="554" idx="3"/>
            <a:endCxn id="563" idx="1"/>
          </p:cNvCxnSpPr>
          <p:nvPr/>
        </p:nvCxnSpPr>
        <p:spPr>
          <a:xfrm>
            <a:off x="5903050" y="3256511"/>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64" name="Google Shape;564;p58"/>
          <p:cNvCxnSpPr>
            <a:stCxn id="557" idx="3"/>
            <a:endCxn id="565" idx="1"/>
          </p:cNvCxnSpPr>
          <p:nvPr/>
        </p:nvCxnSpPr>
        <p:spPr>
          <a:xfrm>
            <a:off x="5903050" y="4376700"/>
            <a:ext cx="2711700" cy="0"/>
          </a:xfrm>
          <a:prstGeom prst="straightConnector1">
            <a:avLst/>
          </a:prstGeom>
          <a:noFill/>
          <a:ln cap="flat" cmpd="sng" w="9525">
            <a:solidFill>
              <a:schemeClr val="dk2"/>
            </a:solidFill>
            <a:prstDash val="solid"/>
            <a:round/>
            <a:headEnd len="med" w="med" type="none"/>
            <a:tailEnd len="med" w="med" type="triangle"/>
          </a:ln>
        </p:spPr>
      </p:cxnSp>
      <p:cxnSp>
        <p:nvCxnSpPr>
          <p:cNvPr id="566" name="Google Shape;566;p58"/>
          <p:cNvCxnSpPr/>
          <p:nvPr/>
        </p:nvCxnSpPr>
        <p:spPr>
          <a:xfrm>
            <a:off x="5903050" y="1762925"/>
            <a:ext cx="2172000" cy="0"/>
          </a:xfrm>
          <a:prstGeom prst="straightConnector1">
            <a:avLst/>
          </a:prstGeom>
          <a:noFill/>
          <a:ln cap="flat" cmpd="sng" w="9525">
            <a:solidFill>
              <a:schemeClr val="dk2"/>
            </a:solidFill>
            <a:prstDash val="solid"/>
            <a:round/>
            <a:headEnd len="med" w="med" type="none"/>
            <a:tailEnd len="med" w="med" type="diamond"/>
          </a:ln>
        </p:spPr>
      </p:cxnSp>
      <p:cxnSp>
        <p:nvCxnSpPr>
          <p:cNvPr id="567" name="Google Shape;567;p58"/>
          <p:cNvCxnSpPr/>
          <p:nvPr/>
        </p:nvCxnSpPr>
        <p:spPr>
          <a:xfrm>
            <a:off x="5903050" y="2883125"/>
            <a:ext cx="2172000" cy="0"/>
          </a:xfrm>
          <a:prstGeom prst="straightConnector1">
            <a:avLst/>
          </a:prstGeom>
          <a:noFill/>
          <a:ln cap="flat" cmpd="sng" w="9525">
            <a:solidFill>
              <a:schemeClr val="dk2"/>
            </a:solidFill>
            <a:prstDash val="solid"/>
            <a:round/>
            <a:headEnd len="med" w="med" type="none"/>
            <a:tailEnd len="med" w="med" type="diamond"/>
          </a:ln>
        </p:spPr>
      </p:cxnSp>
      <p:cxnSp>
        <p:nvCxnSpPr>
          <p:cNvPr id="568" name="Google Shape;568;p58"/>
          <p:cNvCxnSpPr/>
          <p:nvPr/>
        </p:nvCxnSpPr>
        <p:spPr>
          <a:xfrm>
            <a:off x="5903050" y="3629900"/>
            <a:ext cx="2172000" cy="0"/>
          </a:xfrm>
          <a:prstGeom prst="straightConnector1">
            <a:avLst/>
          </a:prstGeom>
          <a:noFill/>
          <a:ln cap="flat" cmpd="sng" w="9525">
            <a:solidFill>
              <a:schemeClr val="dk2"/>
            </a:solidFill>
            <a:prstDash val="solid"/>
            <a:round/>
            <a:headEnd len="med" w="med" type="none"/>
            <a:tailEnd len="med" w="med" type="diamond"/>
          </a:ln>
        </p:spPr>
      </p:cxnSp>
      <p:cxnSp>
        <p:nvCxnSpPr>
          <p:cNvPr id="569" name="Google Shape;569;p58"/>
          <p:cNvCxnSpPr/>
          <p:nvPr/>
        </p:nvCxnSpPr>
        <p:spPr>
          <a:xfrm>
            <a:off x="5903050" y="4003300"/>
            <a:ext cx="2172000" cy="0"/>
          </a:xfrm>
          <a:prstGeom prst="straightConnector1">
            <a:avLst/>
          </a:prstGeom>
          <a:noFill/>
          <a:ln cap="flat" cmpd="sng" w="9525">
            <a:solidFill>
              <a:schemeClr val="dk2"/>
            </a:solidFill>
            <a:prstDash val="solid"/>
            <a:round/>
            <a:headEnd len="med" w="med" type="none"/>
            <a:tailEnd len="med" w="med" type="diamond"/>
          </a:ln>
        </p:spPr>
      </p:cxnSp>
      <p:sp>
        <p:nvSpPr>
          <p:cNvPr id="570" name="Google Shape;570;p58"/>
          <p:cNvSpPr/>
          <p:nvPr/>
        </p:nvSpPr>
        <p:spPr>
          <a:xfrm rot="-5400000">
            <a:off x="5942600" y="2861650"/>
            <a:ext cx="2857500" cy="323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0" spcFirstLastPara="1" rIns="91425" wrap="square" tIns="91425">
            <a:noAutofit/>
          </a:bodyPr>
          <a:lstStyle/>
          <a:p>
            <a:pPr indent="0" lvl="0" marL="0" rtl="0" algn="ctr">
              <a:spcBef>
                <a:spcPts val="0"/>
              </a:spcBef>
              <a:spcAft>
                <a:spcPts val="0"/>
              </a:spcAft>
              <a:buNone/>
            </a:pPr>
            <a:r>
              <a:rPr lang="en"/>
              <a:t>Firewall</a:t>
            </a:r>
            <a:endParaRPr/>
          </a:p>
        </p:txBody>
      </p:sp>
      <p:sp>
        <p:nvSpPr>
          <p:cNvPr id="559" name="Google Shape;559;p58"/>
          <p:cNvSpPr txBox="1"/>
          <p:nvPr/>
        </p:nvSpPr>
        <p:spPr>
          <a:xfrm>
            <a:off x="8614750" y="2013159"/>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r</a:t>
            </a:r>
            <a:endParaRPr b="1" sz="1000">
              <a:latin typeface="Courier New"/>
              <a:ea typeface="Courier New"/>
              <a:cs typeface="Courier New"/>
              <a:sym typeface="Courier New"/>
            </a:endParaRPr>
          </a:p>
        </p:txBody>
      </p:sp>
      <p:sp>
        <p:nvSpPr>
          <p:cNvPr id="561" name="Google Shape;561;p58"/>
          <p:cNvSpPr txBox="1"/>
          <p:nvPr/>
        </p:nvSpPr>
        <p:spPr>
          <a:xfrm>
            <a:off x="8614750" y="2386555"/>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63" name="Google Shape;563;p58"/>
          <p:cNvSpPr txBox="1"/>
          <p:nvPr/>
        </p:nvSpPr>
        <p:spPr>
          <a:xfrm>
            <a:off x="8614750" y="313334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o</a:t>
            </a:r>
            <a:endParaRPr b="1" sz="1000">
              <a:latin typeface="Courier New"/>
              <a:ea typeface="Courier New"/>
              <a:cs typeface="Courier New"/>
              <a:sym typeface="Courier New"/>
            </a:endParaRPr>
          </a:p>
        </p:txBody>
      </p:sp>
      <p:sp>
        <p:nvSpPr>
          <p:cNvPr id="565" name="Google Shape;565;p58"/>
          <p:cNvSpPr txBox="1"/>
          <p:nvPr/>
        </p:nvSpPr>
        <p:spPr>
          <a:xfrm>
            <a:off x="8614750" y="4253538"/>
            <a:ext cx="270600" cy="246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rtl="0" algn="ctr">
              <a:spcBef>
                <a:spcPts val="0"/>
              </a:spcBef>
              <a:spcAft>
                <a:spcPts val="0"/>
              </a:spcAft>
              <a:buNone/>
            </a:pPr>
            <a:r>
              <a:rPr b="1" lang="en" sz="1000">
                <a:latin typeface="Courier New"/>
                <a:ea typeface="Courier New"/>
                <a:cs typeface="Courier New"/>
                <a:sym typeface="Courier New"/>
              </a:rPr>
              <a:t>t</a:t>
            </a:r>
            <a:endParaRPr b="1" sz="1000">
              <a:latin typeface="Courier New"/>
              <a:ea typeface="Courier New"/>
              <a:cs typeface="Courier New"/>
              <a:sym typeface="Courier New"/>
            </a:endParaRPr>
          </a:p>
        </p:txBody>
      </p:sp>
      <p:sp>
        <p:nvSpPr>
          <p:cNvPr id="571" name="Google Shape;571;p58"/>
          <p:cNvSpPr txBox="1"/>
          <p:nvPr/>
        </p:nvSpPr>
        <p:spPr>
          <a:xfrm>
            <a:off x="5987475" y="151662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4, TTL = 16</a:t>
            </a:r>
            <a:endParaRPr sz="1000"/>
          </a:p>
        </p:txBody>
      </p:sp>
      <p:sp>
        <p:nvSpPr>
          <p:cNvPr id="572" name="Google Shape;572;p58"/>
          <p:cNvSpPr txBox="1"/>
          <p:nvPr/>
        </p:nvSpPr>
        <p:spPr>
          <a:xfrm>
            <a:off x="5987475" y="189002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4, TTL = 22</a:t>
            </a:r>
            <a:endParaRPr sz="1000"/>
          </a:p>
        </p:txBody>
      </p:sp>
      <p:sp>
        <p:nvSpPr>
          <p:cNvPr id="573" name="Google Shape;573;p58"/>
          <p:cNvSpPr txBox="1"/>
          <p:nvPr/>
        </p:nvSpPr>
        <p:spPr>
          <a:xfrm>
            <a:off x="5987475" y="2263450"/>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5, TTL = 22</a:t>
            </a:r>
            <a:endParaRPr sz="1000"/>
          </a:p>
        </p:txBody>
      </p:sp>
      <p:sp>
        <p:nvSpPr>
          <p:cNvPr id="574" name="Google Shape;574;p58"/>
          <p:cNvSpPr txBox="1"/>
          <p:nvPr/>
        </p:nvSpPr>
        <p:spPr>
          <a:xfrm>
            <a:off x="5987475" y="263687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5, TTL = 16</a:t>
            </a:r>
            <a:endParaRPr sz="1000"/>
          </a:p>
        </p:txBody>
      </p:sp>
      <p:sp>
        <p:nvSpPr>
          <p:cNvPr id="575" name="Google Shape;575;p58"/>
          <p:cNvSpPr txBox="1"/>
          <p:nvPr/>
        </p:nvSpPr>
        <p:spPr>
          <a:xfrm>
            <a:off x="5987475" y="300627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6, TTL = 22</a:t>
            </a:r>
            <a:endParaRPr sz="1000"/>
          </a:p>
        </p:txBody>
      </p:sp>
      <p:sp>
        <p:nvSpPr>
          <p:cNvPr id="576" name="Google Shape;576;p58"/>
          <p:cNvSpPr txBox="1"/>
          <p:nvPr/>
        </p:nvSpPr>
        <p:spPr>
          <a:xfrm>
            <a:off x="5987475" y="337567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6, TTL = 16</a:t>
            </a:r>
            <a:endParaRPr sz="1000"/>
          </a:p>
        </p:txBody>
      </p:sp>
      <p:sp>
        <p:nvSpPr>
          <p:cNvPr id="577" name="Google Shape;577;p58"/>
          <p:cNvSpPr txBox="1"/>
          <p:nvPr/>
        </p:nvSpPr>
        <p:spPr>
          <a:xfrm>
            <a:off x="5987475" y="3757125"/>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7, TTL = 16</a:t>
            </a:r>
            <a:endParaRPr sz="1000"/>
          </a:p>
        </p:txBody>
      </p:sp>
      <p:sp>
        <p:nvSpPr>
          <p:cNvPr id="578" name="Google Shape;578;p58"/>
          <p:cNvSpPr txBox="1"/>
          <p:nvPr/>
        </p:nvSpPr>
        <p:spPr>
          <a:xfrm>
            <a:off x="5987475" y="4130650"/>
            <a:ext cx="1222200" cy="246300"/>
          </a:xfrm>
          <a:prstGeom prst="rect">
            <a:avLst/>
          </a:prstGeom>
          <a:noFill/>
          <a:ln>
            <a:noFill/>
          </a:ln>
        </p:spPr>
        <p:txBody>
          <a:bodyPr anchorCtr="0" anchor="t" bIns="45700" lIns="45700" spcFirstLastPara="1" rIns="45700" wrap="square" tIns="45700">
            <a:spAutoFit/>
          </a:bodyPr>
          <a:lstStyle/>
          <a:p>
            <a:pPr indent="0" lvl="0" marL="0" rtl="0" algn="l">
              <a:spcBef>
                <a:spcPts val="0"/>
              </a:spcBef>
              <a:spcAft>
                <a:spcPts val="0"/>
              </a:spcAft>
              <a:buNone/>
            </a:pPr>
            <a:r>
              <a:rPr lang="en" sz="1000"/>
              <a:t>Seq = 7, TTL = 22</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4" name="Google Shape;584;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Types of Firewalls</a:t>
            </a:r>
            <a:endParaRPr/>
          </a:p>
        </p:txBody>
      </p:sp>
      <p:sp>
        <p:nvSpPr>
          <p:cNvPr id="585" name="Google Shape;585;p59"/>
          <p:cNvSpPr txBox="1"/>
          <p:nvPr>
            <p:ph idx="1" type="body"/>
          </p:nvPr>
        </p:nvSpPr>
        <p:spPr>
          <a:xfrm>
            <a:off x="198500" y="1246825"/>
            <a:ext cx="8520600" cy="270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Proxy firewall</a:t>
            </a:r>
            <a:r>
              <a:rPr lang="en"/>
              <a:t>: Instead of forwarding packets, form two TCP connections: One with the source, and one with the destination</a:t>
            </a:r>
            <a:endParaRPr/>
          </a:p>
          <a:p>
            <a:pPr indent="-317500" lvl="1" marL="914400" rtl="0" algn="l">
              <a:spcBef>
                <a:spcPts val="0"/>
              </a:spcBef>
              <a:spcAft>
                <a:spcPts val="0"/>
              </a:spcAft>
              <a:buSzPts val="1400"/>
              <a:buChar char="○"/>
            </a:pPr>
            <a:r>
              <a:rPr lang="en"/>
              <a:t>The firewall is really just a MITM, so it can easily spoof the addresses of the end hosts</a:t>
            </a:r>
            <a:endParaRPr/>
          </a:p>
          <a:p>
            <a:pPr indent="-317500" lvl="1" marL="914400" rtl="0" algn="l">
              <a:spcBef>
                <a:spcPts val="0"/>
              </a:spcBef>
              <a:spcAft>
                <a:spcPts val="0"/>
              </a:spcAft>
              <a:buSzPts val="1400"/>
              <a:buChar char="○"/>
            </a:pPr>
            <a:r>
              <a:rPr lang="en"/>
              <a:t>Avoids problems with packets, since the firewall has direct access to the TCP byte streams</a:t>
            </a:r>
            <a:endParaRPr/>
          </a:p>
          <a:p>
            <a:pPr indent="-342900" lvl="0" marL="457200" rtl="0" algn="l">
              <a:spcBef>
                <a:spcPts val="0"/>
              </a:spcBef>
              <a:spcAft>
                <a:spcPts val="0"/>
              </a:spcAft>
              <a:buSzPts val="1800"/>
              <a:buChar char="●"/>
            </a:pPr>
            <a:r>
              <a:rPr b="1" lang="en"/>
              <a:t>Application proxy firewall</a:t>
            </a:r>
            <a:r>
              <a:rPr lang="en"/>
              <a:t>: Certain protocols allow for proxying at the application layer</a:t>
            </a:r>
            <a:endParaRPr/>
          </a:p>
          <a:p>
            <a:pPr indent="-317500" lvl="1" marL="914400" rtl="0" algn="l">
              <a:spcBef>
                <a:spcPts val="0"/>
              </a:spcBef>
              <a:spcAft>
                <a:spcPts val="0"/>
              </a:spcAft>
              <a:buSzPts val="1400"/>
              <a:buChar char="○"/>
            </a:pPr>
            <a:r>
              <a:rPr lang="en"/>
              <a:t>Example: HTTP proxies will make an HTTP request on behalf of the user then return the HTTP response to the client</a:t>
            </a:r>
            <a:endParaRPr/>
          </a:p>
        </p:txBody>
      </p:sp>
      <p:sp>
        <p:nvSpPr>
          <p:cNvPr id="586" name="Google Shape;586;p59"/>
          <p:cNvSpPr/>
          <p:nvPr/>
        </p:nvSpPr>
        <p:spPr>
          <a:xfrm>
            <a:off x="3798550" y="4214400"/>
            <a:ext cx="1128900" cy="4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Firewall</a:t>
            </a:r>
            <a:endParaRPr/>
          </a:p>
        </p:txBody>
      </p:sp>
      <p:sp>
        <p:nvSpPr>
          <p:cNvPr id="587" name="Google Shape;587;p59"/>
          <p:cNvSpPr/>
          <p:nvPr/>
        </p:nvSpPr>
        <p:spPr>
          <a:xfrm>
            <a:off x="923425" y="4214400"/>
            <a:ext cx="1493400" cy="4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 (outside)</a:t>
            </a:r>
            <a:endParaRPr/>
          </a:p>
        </p:txBody>
      </p:sp>
      <p:sp>
        <p:nvSpPr>
          <p:cNvPr id="588" name="Google Shape;588;p59"/>
          <p:cNvSpPr/>
          <p:nvPr/>
        </p:nvSpPr>
        <p:spPr>
          <a:xfrm>
            <a:off x="6309175" y="4214400"/>
            <a:ext cx="1493400" cy="4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 (inside)</a:t>
            </a:r>
            <a:endParaRPr/>
          </a:p>
        </p:txBody>
      </p:sp>
      <p:cxnSp>
        <p:nvCxnSpPr>
          <p:cNvPr id="589" name="Google Shape;589;p59"/>
          <p:cNvCxnSpPr>
            <a:stCxn id="587" idx="3"/>
            <a:endCxn id="586" idx="1"/>
          </p:cNvCxnSpPr>
          <p:nvPr/>
        </p:nvCxnSpPr>
        <p:spPr>
          <a:xfrm>
            <a:off x="2416825" y="4443750"/>
            <a:ext cx="1381800" cy="0"/>
          </a:xfrm>
          <a:prstGeom prst="straightConnector1">
            <a:avLst/>
          </a:prstGeom>
          <a:noFill/>
          <a:ln cap="flat" cmpd="sng" w="9525">
            <a:solidFill>
              <a:schemeClr val="dk2"/>
            </a:solidFill>
            <a:prstDash val="solid"/>
            <a:round/>
            <a:headEnd len="med" w="med" type="triangle"/>
            <a:tailEnd len="med" w="med" type="triangle"/>
          </a:ln>
        </p:spPr>
      </p:cxnSp>
      <p:cxnSp>
        <p:nvCxnSpPr>
          <p:cNvPr id="590" name="Google Shape;590;p59"/>
          <p:cNvCxnSpPr>
            <a:stCxn id="586" idx="3"/>
            <a:endCxn id="588" idx="1"/>
          </p:cNvCxnSpPr>
          <p:nvPr/>
        </p:nvCxnSpPr>
        <p:spPr>
          <a:xfrm>
            <a:off x="4927450" y="4443750"/>
            <a:ext cx="1381800" cy="0"/>
          </a:xfrm>
          <a:prstGeom prst="straightConnector1">
            <a:avLst/>
          </a:prstGeom>
          <a:noFill/>
          <a:ln cap="flat" cmpd="sng" w="9525">
            <a:solidFill>
              <a:schemeClr val="dk2"/>
            </a:solidFill>
            <a:prstDash val="solid"/>
            <a:round/>
            <a:headEnd len="med" w="med" type="triangle"/>
            <a:tailEnd len="med" w="med" type="triangle"/>
          </a:ln>
        </p:spPr>
      </p:cxnSp>
      <p:sp>
        <p:nvSpPr>
          <p:cNvPr id="591" name="Google Shape;591;p59"/>
          <p:cNvSpPr txBox="1"/>
          <p:nvPr/>
        </p:nvSpPr>
        <p:spPr>
          <a:xfrm>
            <a:off x="2416825" y="4136350"/>
            <a:ext cx="138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TCP</a:t>
            </a:r>
            <a:endParaRPr/>
          </a:p>
        </p:txBody>
      </p:sp>
      <p:sp>
        <p:nvSpPr>
          <p:cNvPr id="592" name="Google Shape;592;p59"/>
          <p:cNvSpPr txBox="1"/>
          <p:nvPr/>
        </p:nvSpPr>
        <p:spPr>
          <a:xfrm>
            <a:off x="4927450" y="4136350"/>
            <a:ext cx="138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TCP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Alternatives to Allowing Firewall Traffic</a:t>
            </a:r>
            <a:endParaRPr/>
          </a:p>
        </p:txBody>
      </p:sp>
      <p:sp>
        <p:nvSpPr>
          <p:cNvPr id="598" name="Google Shape;598;p6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Virtual private network</a:t>
            </a:r>
            <a:r>
              <a:rPr lang="en"/>
              <a:t> (</a:t>
            </a:r>
            <a:r>
              <a:rPr b="1" lang="en"/>
              <a:t>VPN</a:t>
            </a:r>
            <a:r>
              <a:rPr lang="en"/>
              <a:t>): A set of protocols that allows direct access to an internal network via an external connection</a:t>
            </a:r>
            <a:endParaRPr/>
          </a:p>
          <a:p>
            <a:pPr indent="-317500" lvl="1" marL="914400" rtl="0" algn="l">
              <a:spcBef>
                <a:spcPts val="0"/>
              </a:spcBef>
              <a:spcAft>
                <a:spcPts val="0"/>
              </a:spcAft>
              <a:buSzPts val="1400"/>
              <a:buChar char="○"/>
            </a:pPr>
            <a:r>
              <a:rPr lang="en"/>
              <a:t>Creates an encrypted tunnel to allow internal network traffic to be sent securely over the Internet</a:t>
            </a:r>
            <a:endParaRPr/>
          </a:p>
          <a:p>
            <a:pPr indent="-317500" lvl="1" marL="914400" rtl="0" algn="l">
              <a:spcBef>
                <a:spcPts val="0"/>
              </a:spcBef>
              <a:spcAft>
                <a:spcPts val="0"/>
              </a:spcAft>
              <a:buSzPts val="1400"/>
              <a:buChar char="○"/>
            </a:pPr>
            <a:r>
              <a:rPr lang="en"/>
              <a:t>Intuition: The encrypted tunnel is an emulated Ethernet cable that allows you to connect “inside” the network</a:t>
            </a:r>
            <a:endParaRPr/>
          </a:p>
          <a:p>
            <a:pPr indent="-317500" lvl="1" marL="914400" rtl="0" algn="l">
              <a:spcBef>
                <a:spcPts val="0"/>
              </a:spcBef>
              <a:spcAft>
                <a:spcPts val="0"/>
              </a:spcAft>
              <a:buSzPts val="1400"/>
              <a:buChar char="○"/>
            </a:pPr>
            <a:r>
              <a:rPr lang="en"/>
              <a:t>The firewall allows VPN traffic, which allows arbitrary traffic to be tunneled inside</a:t>
            </a:r>
            <a:endParaRPr/>
          </a:p>
        </p:txBody>
      </p:sp>
      <p:sp>
        <p:nvSpPr>
          <p:cNvPr id="599" name="Google Shape;599;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 Pros and Cons</a:t>
            </a:r>
            <a:endParaRPr/>
          </a:p>
        </p:txBody>
      </p:sp>
      <p:sp>
        <p:nvSpPr>
          <p:cNvPr id="605" name="Google Shape;605;p6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Pros</a:t>
            </a:r>
            <a:endParaRPr/>
          </a:p>
          <a:p>
            <a:pPr indent="-317500" lvl="1" marL="914400" rtl="0" algn="l">
              <a:spcBef>
                <a:spcPts val="0"/>
              </a:spcBef>
              <a:spcAft>
                <a:spcPts val="0"/>
              </a:spcAft>
              <a:buSzPts val="1400"/>
              <a:buChar char="○"/>
            </a:pPr>
            <a:r>
              <a:rPr lang="en"/>
              <a:t>Centralized management of security policies (single point of control)</a:t>
            </a:r>
            <a:endParaRPr/>
          </a:p>
          <a:p>
            <a:pPr indent="-317500" lvl="1" marL="914400" rtl="0" algn="l">
              <a:spcBef>
                <a:spcPts val="0"/>
              </a:spcBef>
              <a:spcAft>
                <a:spcPts val="0"/>
              </a:spcAft>
              <a:buSzPts val="1400"/>
              <a:buChar char="○"/>
            </a:pPr>
            <a:r>
              <a:rPr lang="en"/>
              <a:t>Transparent operation to end users</a:t>
            </a:r>
            <a:endParaRPr/>
          </a:p>
          <a:p>
            <a:pPr indent="-317500" lvl="1" marL="914400" rtl="0" algn="l">
              <a:spcBef>
                <a:spcPts val="0"/>
              </a:spcBef>
              <a:spcAft>
                <a:spcPts val="0"/>
              </a:spcAft>
              <a:buSzPts val="1400"/>
              <a:buChar char="○"/>
            </a:pPr>
            <a:r>
              <a:rPr lang="en"/>
              <a:t>Mitigates security vulnerabilities on end hosts (e.g. block anything that looks like shellcode)</a:t>
            </a:r>
            <a:endParaRPr/>
          </a:p>
          <a:p>
            <a:pPr indent="-342900" lvl="0" marL="457200" rtl="0" algn="l">
              <a:spcBef>
                <a:spcPts val="0"/>
              </a:spcBef>
              <a:spcAft>
                <a:spcPts val="0"/>
              </a:spcAft>
              <a:buSzPts val="1800"/>
              <a:buChar char="●"/>
            </a:pPr>
            <a:r>
              <a:rPr lang="en"/>
              <a:t>Cons</a:t>
            </a:r>
            <a:endParaRPr/>
          </a:p>
          <a:p>
            <a:pPr indent="-317500" lvl="1" marL="914400" rtl="0" algn="l">
              <a:spcBef>
                <a:spcPts val="0"/>
              </a:spcBef>
              <a:spcAft>
                <a:spcPts val="0"/>
              </a:spcAft>
              <a:buSzPts val="1400"/>
              <a:buChar char="○"/>
            </a:pPr>
            <a:r>
              <a:rPr lang="en"/>
              <a:t>Reduced network connectivity</a:t>
            </a:r>
            <a:endParaRPr/>
          </a:p>
          <a:p>
            <a:pPr indent="-317500" lvl="2" marL="1371600" rtl="0" algn="l">
              <a:spcBef>
                <a:spcPts val="0"/>
              </a:spcBef>
              <a:spcAft>
                <a:spcPts val="0"/>
              </a:spcAft>
              <a:buSzPts val="1400"/>
              <a:buChar char="■"/>
            </a:pPr>
            <a:r>
              <a:rPr lang="en"/>
              <a:t>Some applications don’t work well inside a firewall</a:t>
            </a:r>
            <a:endParaRPr/>
          </a:p>
          <a:p>
            <a:pPr indent="-317500" lvl="1" marL="914400" rtl="0" algn="l">
              <a:spcBef>
                <a:spcPts val="0"/>
              </a:spcBef>
              <a:spcAft>
                <a:spcPts val="0"/>
              </a:spcAft>
              <a:buSzPts val="1400"/>
              <a:buChar char="○"/>
            </a:pPr>
            <a:r>
              <a:rPr lang="en"/>
              <a:t>Vulnerability to “insiders”</a:t>
            </a:r>
            <a:endParaRPr/>
          </a:p>
          <a:p>
            <a:pPr indent="-317500" lvl="2" marL="1371600" rtl="0" algn="l">
              <a:spcBef>
                <a:spcPts val="0"/>
              </a:spcBef>
              <a:spcAft>
                <a:spcPts val="0"/>
              </a:spcAft>
              <a:buSzPts val="1400"/>
              <a:buChar char="■"/>
            </a:pPr>
            <a:r>
              <a:rPr lang="en"/>
              <a:t>Employees could be bribed or threatened</a:t>
            </a:r>
            <a:endParaRPr/>
          </a:p>
          <a:p>
            <a:pPr indent="-317500" lvl="2" marL="1371600" rtl="0" algn="l">
              <a:spcBef>
                <a:spcPts val="0"/>
              </a:spcBef>
              <a:spcAft>
                <a:spcPts val="0"/>
              </a:spcAft>
              <a:buSzPts val="1400"/>
              <a:buChar char="■"/>
            </a:pPr>
            <a:r>
              <a:rPr lang="en"/>
              <a:t>Devices are often brought from into the network outside (e.g. cell phones, laptops)</a:t>
            </a:r>
            <a:endParaRPr/>
          </a:p>
          <a:p>
            <a:pPr indent="-317500" lvl="2" marL="1371600" rtl="0" algn="l">
              <a:spcBef>
                <a:spcPts val="0"/>
              </a:spcBef>
              <a:spcAft>
                <a:spcPts val="0"/>
              </a:spcAft>
              <a:buSzPts val="1400"/>
              <a:buChar char="■"/>
            </a:pPr>
            <a:r>
              <a:rPr lang="en"/>
              <a:t>Once one device is compromised, attackers can quickly spread through the network</a:t>
            </a:r>
            <a:endParaRPr/>
          </a:p>
          <a:p>
            <a:pPr indent="-317500" lvl="2" marL="1371600" rtl="0" algn="l">
              <a:spcBef>
                <a:spcPts val="0"/>
              </a:spcBef>
              <a:spcAft>
                <a:spcPts val="0"/>
              </a:spcAft>
              <a:buSzPts val="1400"/>
              <a:buChar char="■"/>
            </a:pPr>
            <a:r>
              <a:rPr lang="en"/>
              <a:t>Could be mitigated by layering firewalls for more sensitive devices</a:t>
            </a:r>
            <a:endParaRPr/>
          </a:p>
        </p:txBody>
      </p:sp>
      <p:sp>
        <p:nvSpPr>
          <p:cNvPr id="606" name="Google Shape;60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Denial of Service </a:t>
            </a:r>
            <a:endParaRPr/>
          </a:p>
        </p:txBody>
      </p:sp>
      <p:sp>
        <p:nvSpPr>
          <p:cNvPr id="612" name="Google Shape;612;p6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Availability</a:t>
            </a:r>
            <a:r>
              <a:rPr lang="en"/>
              <a:t>: Making sure users are able to use a service</a:t>
            </a:r>
            <a:endParaRPr/>
          </a:p>
          <a:p>
            <a:pPr indent="-317500" lvl="1" marL="914400" rtl="0" algn="l">
              <a:spcBef>
                <a:spcPts val="0"/>
              </a:spcBef>
              <a:spcAft>
                <a:spcPts val="0"/>
              </a:spcAft>
              <a:buSzPts val="1400"/>
              <a:buChar char="○"/>
            </a:pPr>
            <a:r>
              <a:rPr lang="en"/>
              <a:t>DoS attacks availability of services</a:t>
            </a:r>
            <a:endParaRPr/>
          </a:p>
          <a:p>
            <a:pPr indent="-342900" lvl="0" marL="457200" rtl="0" algn="l">
              <a:spcBef>
                <a:spcPts val="0"/>
              </a:spcBef>
              <a:spcAft>
                <a:spcPts val="0"/>
              </a:spcAft>
              <a:buSzPts val="1800"/>
              <a:buChar char="●"/>
            </a:pPr>
            <a:r>
              <a:rPr b="1" lang="en"/>
              <a:t>Application-level DoS</a:t>
            </a:r>
            <a:r>
              <a:rPr lang="en"/>
              <a:t>: Attacks the high-level applications</a:t>
            </a:r>
            <a:endParaRPr/>
          </a:p>
          <a:p>
            <a:pPr indent="-317500" lvl="1" marL="914400" rtl="0" algn="l">
              <a:spcBef>
                <a:spcPts val="0"/>
              </a:spcBef>
              <a:spcAft>
                <a:spcPts val="0"/>
              </a:spcAft>
              <a:buSzPts val="1400"/>
              <a:buChar char="○"/>
            </a:pPr>
            <a:r>
              <a:rPr lang="en"/>
              <a:t>Algorithmic complexity attacks: Attack using inputs that cause the worst-case runtime of an algorithm</a:t>
            </a:r>
            <a:endParaRPr/>
          </a:p>
          <a:p>
            <a:pPr indent="-317500" lvl="1" marL="914400" rtl="0" algn="l">
              <a:spcBef>
                <a:spcPts val="0"/>
              </a:spcBef>
              <a:spcAft>
                <a:spcPts val="0"/>
              </a:spcAft>
              <a:buSzPts val="1400"/>
              <a:buChar char="○"/>
            </a:pPr>
            <a:r>
              <a:rPr lang="en"/>
              <a:t>Defense: </a:t>
            </a:r>
            <a:r>
              <a:rPr lang="en"/>
              <a:t>Identification, isolation, and quotas</a:t>
            </a:r>
            <a:endParaRPr/>
          </a:p>
          <a:p>
            <a:pPr indent="-317500" lvl="1" marL="914400" rtl="0" algn="l">
              <a:spcBef>
                <a:spcPts val="0"/>
              </a:spcBef>
              <a:spcAft>
                <a:spcPts val="0"/>
              </a:spcAft>
              <a:buSzPts val="1400"/>
              <a:buChar char="○"/>
            </a:pPr>
            <a:r>
              <a:rPr lang="en"/>
              <a:t>Defense: Proof of work</a:t>
            </a:r>
            <a:endParaRPr/>
          </a:p>
          <a:p>
            <a:pPr indent="-342900" lvl="0" marL="457200" rtl="0" algn="l">
              <a:spcBef>
                <a:spcPts val="0"/>
              </a:spcBef>
              <a:spcAft>
                <a:spcPts val="0"/>
              </a:spcAft>
              <a:buSzPts val="1800"/>
              <a:buChar char="●"/>
            </a:pPr>
            <a:r>
              <a:rPr b="1" lang="en"/>
              <a:t>Network-level DoS</a:t>
            </a:r>
            <a:r>
              <a:rPr lang="en"/>
              <a:t>: Attacks the network of a service</a:t>
            </a:r>
            <a:endParaRPr/>
          </a:p>
          <a:p>
            <a:pPr indent="-317500" lvl="1" marL="914400" rtl="0" algn="l">
              <a:spcBef>
                <a:spcPts val="0"/>
              </a:spcBef>
              <a:spcAft>
                <a:spcPts val="0"/>
              </a:spcAft>
              <a:buSzPts val="1400"/>
              <a:buChar char="○"/>
            </a:pPr>
            <a:r>
              <a:rPr lang="en"/>
              <a:t>Typically floods either the network bandwidth or the packet processing capacity</a:t>
            </a:r>
            <a:endParaRPr/>
          </a:p>
          <a:p>
            <a:pPr indent="-317500" lvl="1" marL="914400" rtl="0" algn="l">
              <a:spcBef>
                <a:spcPts val="0"/>
              </a:spcBef>
              <a:spcAft>
                <a:spcPts val="0"/>
              </a:spcAft>
              <a:buSzPts val="1400"/>
              <a:buChar char="○"/>
            </a:pPr>
            <a:r>
              <a:rPr lang="en"/>
              <a:t>Distributed DoS: Use multiple computers to flood a network at the same time</a:t>
            </a:r>
            <a:endParaRPr/>
          </a:p>
          <a:p>
            <a:pPr indent="-317500" lvl="1" marL="914400" rtl="0" algn="l">
              <a:spcBef>
                <a:spcPts val="0"/>
              </a:spcBef>
              <a:spcAft>
                <a:spcPts val="0"/>
              </a:spcAft>
              <a:buSzPts val="1400"/>
              <a:buChar char="○"/>
            </a:pPr>
            <a:r>
              <a:rPr lang="en"/>
              <a:t>Amplified DoS: Use an amplifier to turn a small input into a large output, spoofing packets so the reply goes to the victim</a:t>
            </a:r>
            <a:endParaRPr/>
          </a:p>
          <a:p>
            <a:pPr indent="-317500" lvl="1" marL="914400" rtl="0" algn="l">
              <a:spcBef>
                <a:spcPts val="0"/>
              </a:spcBef>
              <a:spcAft>
                <a:spcPts val="0"/>
              </a:spcAft>
              <a:buSzPts val="1400"/>
              <a:buChar char="○"/>
            </a:pPr>
            <a:r>
              <a:rPr lang="en"/>
              <a:t>Defense: Packet filtering</a:t>
            </a:r>
            <a:endParaRPr/>
          </a:p>
          <a:p>
            <a:pPr indent="-342900" lvl="0" marL="457200" rtl="0" algn="l">
              <a:spcBef>
                <a:spcPts val="0"/>
              </a:spcBef>
              <a:spcAft>
                <a:spcPts val="0"/>
              </a:spcAft>
              <a:buSzPts val="1800"/>
              <a:buChar char="●"/>
            </a:pPr>
            <a:r>
              <a:rPr lang="en"/>
              <a:t>All DoS attacks can be defended against by overprovisioning</a:t>
            </a:r>
            <a:endParaRPr/>
          </a:p>
        </p:txBody>
      </p:sp>
      <p:sp>
        <p:nvSpPr>
          <p:cNvPr id="613" name="Google Shape;613;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SYN Cookies</a:t>
            </a:r>
            <a:endParaRPr/>
          </a:p>
        </p:txBody>
      </p:sp>
      <p:sp>
        <p:nvSpPr>
          <p:cNvPr id="619" name="Google Shape;619;p6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SYN flooding</a:t>
            </a:r>
            <a:r>
              <a:rPr lang="en"/>
              <a:t>: A type of DoS that causes a server to allocate state for unfinished TCP connections, upon receiving a SYN packet</a:t>
            </a:r>
            <a:endParaRPr/>
          </a:p>
          <a:p>
            <a:pPr indent="-317500" lvl="1" marL="914400" rtl="0" algn="l">
              <a:spcBef>
                <a:spcPts val="0"/>
              </a:spcBef>
              <a:spcAft>
                <a:spcPts val="0"/>
              </a:spcAft>
              <a:buSzPts val="1400"/>
              <a:buChar char="○"/>
            </a:pPr>
            <a:r>
              <a:rPr b="1" lang="en"/>
              <a:t>SYN cookies</a:t>
            </a:r>
            <a:r>
              <a:rPr lang="en"/>
              <a:t>: Instead of allocating state when receiving a SYN, send the state back to the client in the sequence number</a:t>
            </a:r>
            <a:endParaRPr/>
          </a:p>
          <a:p>
            <a:pPr indent="-317500" lvl="1" marL="914400" rtl="0" algn="l">
              <a:spcBef>
                <a:spcPts val="0"/>
              </a:spcBef>
              <a:spcAft>
                <a:spcPts val="0"/>
              </a:spcAft>
              <a:buSzPts val="1400"/>
              <a:buChar char="○"/>
            </a:pPr>
            <a:r>
              <a:rPr lang="en"/>
              <a:t>The client returns the state back to the server, which it only then allocates state for</a:t>
            </a:r>
            <a:endParaRPr/>
          </a:p>
        </p:txBody>
      </p:sp>
      <p:sp>
        <p:nvSpPr>
          <p:cNvPr id="620" name="Google Shape;620;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Availability and Denial of Service (DoS)</a:t>
            </a:r>
            <a:endParaRPr/>
          </a:p>
        </p:txBody>
      </p:sp>
      <p:sp>
        <p:nvSpPr>
          <p:cNvPr id="91" name="Google Shape;91;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Availability</a:t>
            </a:r>
            <a:r>
              <a:rPr lang="en"/>
              <a:t>: </a:t>
            </a:r>
            <a:r>
              <a:rPr lang="en"/>
              <a:t>Making</a:t>
            </a:r>
            <a:r>
              <a:rPr lang="en"/>
              <a:t> a service on the network available for legitimate users</a:t>
            </a:r>
            <a:endParaRPr/>
          </a:p>
          <a:p>
            <a:pPr indent="-342900" lvl="0" marL="457200" rtl="0" algn="l">
              <a:spcBef>
                <a:spcPts val="0"/>
              </a:spcBef>
              <a:spcAft>
                <a:spcPts val="0"/>
              </a:spcAft>
              <a:buSzPts val="1800"/>
              <a:buChar char="●"/>
            </a:pPr>
            <a:r>
              <a:rPr b="1" lang="en"/>
              <a:t>Denial of service </a:t>
            </a:r>
            <a:r>
              <a:rPr lang="en"/>
              <a:t>(</a:t>
            </a:r>
            <a:r>
              <a:rPr b="1" lang="en"/>
              <a:t>DoS</a:t>
            </a:r>
            <a:r>
              <a:rPr lang="en"/>
              <a:t>): An attack that disrupts availability of a service, making it unavailable for legitimate users</a:t>
            </a:r>
            <a:endParaRPr/>
          </a:p>
          <a:p>
            <a:pPr indent="-317500" lvl="1" marL="914400" rtl="0" algn="l">
              <a:spcBef>
                <a:spcPts val="0"/>
              </a:spcBef>
              <a:spcAft>
                <a:spcPts val="0"/>
              </a:spcAft>
              <a:buSzPts val="1400"/>
              <a:buChar char="○"/>
            </a:pPr>
            <a:r>
              <a:rPr lang="en"/>
              <a:t>Reasons for a DoS attack</a:t>
            </a:r>
            <a:endParaRPr/>
          </a:p>
          <a:p>
            <a:pPr indent="-317500" lvl="2" marL="1371600" rtl="0" algn="l">
              <a:spcBef>
                <a:spcPts val="0"/>
              </a:spcBef>
              <a:spcAft>
                <a:spcPts val="0"/>
              </a:spcAft>
              <a:buSzPts val="1400"/>
              <a:buChar char="■"/>
            </a:pPr>
            <a:r>
              <a:rPr lang="en"/>
              <a:t>Competitors might DoS each other to benefit their own services</a:t>
            </a:r>
            <a:endParaRPr/>
          </a:p>
          <a:p>
            <a:pPr indent="-317500" lvl="2" marL="1371600" rtl="0" algn="l">
              <a:spcBef>
                <a:spcPts val="0"/>
              </a:spcBef>
              <a:spcAft>
                <a:spcPts val="0"/>
              </a:spcAft>
              <a:buSzPts val="1400"/>
              <a:buChar char="■"/>
            </a:pPr>
            <a:r>
              <a:rPr lang="en"/>
              <a:t>Criminals might DoS services unless the services pay a ransom</a:t>
            </a:r>
            <a:endParaRPr/>
          </a:p>
          <a:p>
            <a:pPr indent="-317500" lvl="2" marL="1371600" rtl="0" algn="l">
              <a:spcBef>
                <a:spcPts val="0"/>
              </a:spcBef>
              <a:spcAft>
                <a:spcPts val="0"/>
              </a:spcAft>
              <a:buSzPts val="1400"/>
              <a:buChar char="■"/>
            </a:pPr>
            <a:r>
              <a:rPr lang="en"/>
              <a:t>People might DoS services to make a political statement</a:t>
            </a:r>
            <a:endParaRPr/>
          </a:p>
          <a:p>
            <a:pPr indent="-317500" lvl="2" marL="1371600" rtl="0" algn="l">
              <a:spcBef>
                <a:spcPts val="0"/>
              </a:spcBef>
              <a:spcAft>
                <a:spcPts val="0"/>
              </a:spcAft>
              <a:buSzPts val="1400"/>
              <a:buChar char="■"/>
            </a:pPr>
            <a:r>
              <a:rPr lang="en"/>
              <a:t>Entities might DoS each other as part of warfare tactics</a:t>
            </a:r>
            <a:endParaRPr/>
          </a:p>
          <a:p>
            <a:pPr indent="-317500" lvl="2" marL="1371600" rtl="0" algn="l">
              <a:spcBef>
                <a:spcPts val="0"/>
              </a:spcBef>
              <a:spcAft>
                <a:spcPts val="0"/>
              </a:spcAft>
              <a:buSzPts val="1400"/>
              <a:buChar char="■"/>
            </a:pPr>
            <a:r>
              <a:rPr lang="en"/>
              <a:t>Some people might DoS for fun or revenge (e.g. online games)</a:t>
            </a:r>
            <a:endParaRPr/>
          </a:p>
        </p:txBody>
      </p:sp>
      <p:sp>
        <p:nvSpPr>
          <p:cNvPr id="92" name="Google Shape;9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Firewalls</a:t>
            </a:r>
            <a:endParaRPr/>
          </a:p>
        </p:txBody>
      </p:sp>
      <p:sp>
        <p:nvSpPr>
          <p:cNvPr id="626" name="Google Shape;626;p6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Firewalls</a:t>
            </a:r>
            <a:r>
              <a:rPr lang="en"/>
              <a:t>: Defend many devices by defending the network</a:t>
            </a:r>
            <a:endParaRPr/>
          </a:p>
          <a:p>
            <a:pPr indent="-317500" lvl="1" marL="914400" rtl="0" algn="l">
              <a:spcBef>
                <a:spcPts val="0"/>
              </a:spcBef>
              <a:spcAft>
                <a:spcPts val="0"/>
              </a:spcAft>
              <a:buSzPts val="1400"/>
              <a:buChar char="○"/>
            </a:pPr>
            <a:r>
              <a:rPr b="1" lang="en"/>
              <a:t>Security policies</a:t>
            </a:r>
            <a:r>
              <a:rPr lang="en"/>
              <a:t> dictate how traffic on the network is handled</a:t>
            </a:r>
            <a:endParaRPr/>
          </a:p>
          <a:p>
            <a:pPr indent="-342900" lvl="0" marL="457200" rtl="0" algn="l">
              <a:spcBef>
                <a:spcPts val="0"/>
              </a:spcBef>
              <a:spcAft>
                <a:spcPts val="0"/>
              </a:spcAft>
              <a:buSzPts val="1800"/>
              <a:buChar char="●"/>
            </a:pPr>
            <a:r>
              <a:rPr b="1" lang="en"/>
              <a:t>Packet filters</a:t>
            </a:r>
            <a:r>
              <a:rPr lang="en"/>
              <a:t>: Choose to either forward or drop packets</a:t>
            </a:r>
            <a:endParaRPr/>
          </a:p>
          <a:p>
            <a:pPr indent="-317500" lvl="1" marL="914400" rtl="0" algn="l">
              <a:spcBef>
                <a:spcPts val="0"/>
              </a:spcBef>
              <a:spcAft>
                <a:spcPts val="0"/>
              </a:spcAft>
              <a:buSzPts val="1400"/>
              <a:buChar char="○"/>
            </a:pPr>
            <a:r>
              <a:rPr b="1" lang="en"/>
              <a:t>Stateless packet filters</a:t>
            </a:r>
            <a:r>
              <a:rPr lang="en"/>
              <a:t>: Choose depending on the packet only</a:t>
            </a:r>
            <a:endParaRPr/>
          </a:p>
          <a:p>
            <a:pPr indent="-317500" lvl="1" marL="914400" rtl="0" algn="l">
              <a:spcBef>
                <a:spcPts val="0"/>
              </a:spcBef>
              <a:spcAft>
                <a:spcPts val="0"/>
              </a:spcAft>
              <a:buSzPts val="1400"/>
              <a:buChar char="○"/>
            </a:pPr>
            <a:r>
              <a:rPr b="1" lang="en"/>
              <a:t>Stateful packet filters</a:t>
            </a:r>
            <a:r>
              <a:rPr lang="en"/>
              <a:t>: Choose depending on the packet and the history of the connection</a:t>
            </a:r>
            <a:endParaRPr/>
          </a:p>
          <a:p>
            <a:pPr indent="-317500" lvl="1" marL="914400" rtl="0" algn="l">
              <a:spcBef>
                <a:spcPts val="0"/>
              </a:spcBef>
              <a:spcAft>
                <a:spcPts val="0"/>
              </a:spcAft>
              <a:buSzPts val="1400"/>
              <a:buChar char="○"/>
            </a:pPr>
            <a:r>
              <a:rPr lang="en"/>
              <a:t>Attackers can subvert packet filters by splitting key payloads or exploiting the TTL</a:t>
            </a:r>
            <a:endParaRPr/>
          </a:p>
          <a:p>
            <a:pPr indent="-342900" lvl="0" marL="457200" rtl="0" algn="l">
              <a:spcBef>
                <a:spcPts val="0"/>
              </a:spcBef>
              <a:spcAft>
                <a:spcPts val="0"/>
              </a:spcAft>
              <a:buSzPts val="1800"/>
              <a:buChar char="●"/>
            </a:pPr>
            <a:r>
              <a:rPr b="1" lang="en"/>
              <a:t>Proxy firewalls</a:t>
            </a:r>
            <a:r>
              <a:rPr lang="en"/>
              <a:t>: Create a connection with both sides instead of forwarding packets</a:t>
            </a:r>
            <a:endParaRPr/>
          </a:p>
        </p:txBody>
      </p:sp>
      <p:sp>
        <p:nvSpPr>
          <p:cNvPr id="627" name="Google Shape;627;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DoS in the News</a:t>
            </a:r>
            <a:endParaRPr/>
          </a:p>
        </p:txBody>
      </p:sp>
      <p:sp>
        <p:nvSpPr>
          <p:cNvPr id="98" name="Google Shape;9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99" name="Google Shape;99;p20"/>
          <p:cNvGraphicFramePr/>
          <p:nvPr/>
        </p:nvGraphicFramePr>
        <p:xfrm>
          <a:off x="288475" y="1584135"/>
          <a:ext cx="3000000" cy="3000000"/>
        </p:xfrm>
        <a:graphic>
          <a:graphicData uri="http://schemas.openxmlformats.org/drawingml/2006/table">
            <a:tbl>
              <a:tblPr>
                <a:noFill/>
                <a:tableStyleId>{8E79CAB0-A2DA-4CA3-95AE-7AEE93F270F5}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Digital Hit Men for Hire</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32675">
                <a:tc>
                  <a:txBody>
                    <a:bodyPr/>
                    <a:lstStyle/>
                    <a:p>
                      <a:pPr indent="0" lvl="0" marL="0" rtl="0" algn="l">
                        <a:spcBef>
                          <a:spcPts val="0"/>
                        </a:spcBef>
                        <a:spcAft>
                          <a:spcPts val="0"/>
                        </a:spcAft>
                        <a:buNone/>
                      </a:pPr>
                      <a:r>
                        <a:rPr i="1" lang="en">
                          <a:solidFill>
                            <a:srgbClr val="595959"/>
                          </a:solidFill>
                        </a:rPr>
                        <a:t>Brian Krebs</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August 1, 2011</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Clr>
                          <a:schemeClr val="dk1"/>
                        </a:buClr>
                        <a:buSzPts val="1100"/>
                        <a:buFont typeface="Arial"/>
                        <a:buNone/>
                      </a:pPr>
                      <a:r>
                        <a:rPr lang="en" sz="1150">
                          <a:solidFill>
                            <a:srgbClr val="595959"/>
                          </a:solidFill>
                        </a:rPr>
                        <a:t>Cyber attacks designed to knock Web sites off line happen every day, yet shopping for a virtual hit man to launch one of these assaults has traditionally been a dicey affair. That’s starting to change: Hackers are openly competing to offer services that can take out a rival online business or to settle a score.</a:t>
                      </a:r>
                      <a:endParaRPr sz="1150">
                        <a:solidFill>
                          <a:srgbClr val="595959"/>
                        </a:solidFill>
                      </a:endParaRPr>
                    </a:p>
                    <a:p>
                      <a:pPr indent="0" lvl="0" marL="0" rtl="0" algn="l">
                        <a:spcBef>
                          <a:spcPts val="0"/>
                        </a:spcBef>
                        <a:spcAft>
                          <a:spcPts val="0"/>
                        </a:spcAft>
                        <a:buClr>
                          <a:schemeClr val="dk1"/>
                        </a:buClr>
                        <a:buSzPts val="1100"/>
                        <a:buFont typeface="Arial"/>
                        <a:buNone/>
                      </a:pPr>
                      <a:r>
                        <a:t/>
                      </a:r>
                      <a:endParaRPr sz="1150">
                        <a:solidFill>
                          <a:srgbClr val="595959"/>
                        </a:solidFill>
                      </a:endParaRPr>
                    </a:p>
                    <a:p>
                      <a:pPr indent="0" lvl="0" marL="0" rtl="0" algn="l">
                        <a:spcBef>
                          <a:spcPts val="0"/>
                        </a:spcBef>
                        <a:spcAft>
                          <a:spcPts val="0"/>
                        </a:spcAft>
                        <a:buNone/>
                      </a:pPr>
                      <a:r>
                        <a:rPr lang="en" sz="1150">
                          <a:solidFill>
                            <a:srgbClr val="595959"/>
                          </a:solidFill>
                        </a:rPr>
                        <a:t>There are dozens of underground forums where members advertise their ability to execute debilitating “distributed denial-of-service” or DDoS attacks for a price. DDoS attack services tend to charge the same prices, and </a:t>
                      </a:r>
                      <a:r>
                        <a:rPr b="1" lang="en" sz="1150">
                          <a:solidFill>
                            <a:srgbClr val="595959"/>
                          </a:solidFill>
                        </a:rPr>
                        <a:t>the average rate for taking a Web site offline is surprisingly affordable: about $5 to $10 per hour; $40 to $50 per day; $350-$400 a week; and upwards of $1,200 per month</a:t>
                      </a:r>
                      <a:r>
                        <a:rPr lang="en" sz="1150">
                          <a:solidFill>
                            <a:srgbClr val="595959"/>
                          </a:solidFill>
                        </a:rPr>
                        <a:t>.</a:t>
                      </a:r>
                      <a:endParaRPr sz="115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descr="Krebs on Security" id="100" name="Google Shape;100;p20"/>
          <p:cNvPicPr preferRelativeResize="0"/>
          <p:nvPr/>
        </p:nvPicPr>
        <p:blipFill rotWithShape="1">
          <a:blip r:embed="rId4">
            <a:alphaModFix/>
          </a:blip>
          <a:srcRect b="0" l="0" r="43772" t="0"/>
          <a:stretch/>
        </p:blipFill>
        <p:spPr>
          <a:xfrm>
            <a:off x="288475" y="1584125"/>
            <a:ext cx="1566835" cy="42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DoS in the News</a:t>
            </a:r>
            <a:endParaRPr/>
          </a:p>
        </p:txBody>
      </p:sp>
      <p:sp>
        <p:nvSpPr>
          <p:cNvPr id="106" name="Google Shape;10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7" name="Google Shape;107;p21"/>
          <p:cNvGraphicFramePr/>
          <p:nvPr/>
        </p:nvGraphicFramePr>
        <p:xfrm>
          <a:off x="288475" y="1584135"/>
          <a:ext cx="3000000" cy="3000000"/>
        </p:xfrm>
        <a:graphic>
          <a:graphicData uri="http://schemas.openxmlformats.org/drawingml/2006/table">
            <a:tbl>
              <a:tblPr>
                <a:noFill/>
                <a:tableStyleId>{8E79CAB0-A2DA-4CA3-95AE-7AEE93F270F5}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chemeClr val="hlink"/>
                          </a:solidFill>
                          <a:hlinkClick r:id="rId3"/>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Extortion via DDoS on the rise</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32675">
                <a:tc>
                  <a:txBody>
                    <a:bodyPr/>
                    <a:lstStyle/>
                    <a:p>
                      <a:pPr indent="0" lvl="0" marL="0" rtl="0" algn="l">
                        <a:spcBef>
                          <a:spcPts val="0"/>
                        </a:spcBef>
                        <a:spcAft>
                          <a:spcPts val="0"/>
                        </a:spcAft>
                        <a:buNone/>
                      </a:pPr>
                      <a:r>
                        <a:rPr i="1" lang="en">
                          <a:solidFill>
                            <a:srgbClr val="595959"/>
                          </a:solidFill>
                        </a:rPr>
                        <a:t>Denise Pappalardo and Ellen Messmer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May 16, 2005</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b="1" lang="en" sz="1150">
                          <a:solidFill>
                            <a:srgbClr val="595959"/>
                          </a:solidFill>
                        </a:rPr>
                        <a:t>Criminals are increasingly targeting corporations with distributed denial-of-service (DDoS) attacks designed not to disrupt business networks but to be used as tools to extort thousands of dollars from the companies.</a:t>
                      </a:r>
                      <a:endParaRPr b="1" sz="1150">
                        <a:solidFill>
                          <a:srgbClr val="595959"/>
                        </a:solidFill>
                      </a:endParaRPr>
                    </a:p>
                    <a:p>
                      <a:pPr indent="0" lvl="0" marL="0" rtl="0" algn="l">
                        <a:spcBef>
                          <a:spcPts val="0"/>
                        </a:spcBef>
                        <a:spcAft>
                          <a:spcPts val="0"/>
                        </a:spcAft>
                        <a:buNone/>
                      </a:pPr>
                      <a:r>
                        <a:t/>
                      </a:r>
                      <a:endParaRPr sz="1150">
                        <a:solidFill>
                          <a:srgbClr val="595959"/>
                        </a:solidFill>
                      </a:endParaRPr>
                    </a:p>
                    <a:p>
                      <a:pPr indent="0" lvl="0" marL="0" rtl="0" algn="l">
                        <a:spcBef>
                          <a:spcPts val="0"/>
                        </a:spcBef>
                        <a:spcAft>
                          <a:spcPts val="0"/>
                        </a:spcAft>
                        <a:buNone/>
                      </a:pPr>
                      <a:r>
                        <a:rPr lang="en" sz="1150">
                          <a:solidFill>
                            <a:srgbClr val="595959"/>
                          </a:solidFill>
                        </a:rPr>
                        <a:t>Those targeted are increasingly deciding to pay the extortionists rather than accept the consequences, experts say. While reports of this type of crime have circulated for several years, most victimized companies remain reluctant to acknowledge the attacks or enlist the help of law enforcement, resulting in limited awareness of the problem and few prosecutions.</a:t>
                      </a:r>
                      <a:endParaRPr sz="115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108" name="Google Shape;108;p21"/>
          <p:cNvPicPr preferRelativeResize="0"/>
          <p:nvPr/>
        </p:nvPicPr>
        <p:blipFill>
          <a:blip r:embed="rId4">
            <a:alphaModFix/>
          </a:blip>
          <a:stretch>
            <a:fillRect/>
          </a:stretch>
        </p:blipFill>
        <p:spPr>
          <a:xfrm>
            <a:off x="288475" y="1584125"/>
            <a:ext cx="1729486" cy="37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DoS in the News</a:t>
            </a:r>
            <a:endParaRPr/>
          </a:p>
        </p:txBody>
      </p:sp>
      <p:sp>
        <p:nvSpPr>
          <p:cNvPr id="114" name="Google Shape;11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5" name="Google Shape;115;p22"/>
          <p:cNvGraphicFramePr/>
          <p:nvPr/>
        </p:nvGraphicFramePr>
        <p:xfrm>
          <a:off x="288475" y="1584135"/>
          <a:ext cx="3000000" cy="3000000"/>
        </p:xfrm>
        <a:graphic>
          <a:graphicData uri="http://schemas.openxmlformats.org/drawingml/2006/table">
            <a:tbl>
              <a:tblPr>
                <a:noFill/>
                <a:tableStyleId>{8E79CAB0-A2DA-4CA3-95AE-7AEE93F270F5}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chemeClr val="hlink"/>
                          </a:solidFill>
                          <a:hlinkClick r:id="rId3"/>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DDoS makes a phishing e-mail look real</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32675">
                <a:tc>
                  <a:txBody>
                    <a:bodyPr/>
                    <a:lstStyle/>
                    <a:p>
                      <a:pPr indent="0" lvl="0" marL="0" rtl="0" algn="l">
                        <a:spcBef>
                          <a:spcPts val="0"/>
                        </a:spcBef>
                        <a:spcAft>
                          <a:spcPts val="0"/>
                        </a:spcAft>
                        <a:buNone/>
                      </a:pPr>
                      <a:r>
                        <a:rPr i="1" lang="en">
                          <a:solidFill>
                            <a:srgbClr val="595959"/>
                          </a:solidFill>
                        </a:rPr>
                        <a:t>Munir Kotadia</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November 8, 2006</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b="1" lang="en" sz="1150">
                          <a:solidFill>
                            <a:srgbClr val="595959"/>
                          </a:solidFill>
                        </a:rPr>
                        <a:t>Just as Internet users learn that clicking on a link in an e-mail purporting to come from their bank is a bad idea, phishers seem to be developing a new tactic -- launch a DDoS attack on the Web site of the company whose customers they are targeting and then send e-mails "explaining" the outage and offering an "alternative" URL.</a:t>
                      </a:r>
                      <a:endParaRPr sz="115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116" name="Google Shape;116;p22"/>
          <p:cNvPicPr preferRelativeResize="0"/>
          <p:nvPr/>
        </p:nvPicPr>
        <p:blipFill>
          <a:blip r:embed="rId4">
            <a:alphaModFix/>
          </a:blip>
          <a:stretch>
            <a:fillRect/>
          </a:stretch>
        </p:blipFill>
        <p:spPr>
          <a:xfrm>
            <a:off x="288475" y="1584129"/>
            <a:ext cx="609572" cy="42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DoS Attacks: Strategies</a:t>
            </a:r>
            <a:endParaRPr/>
          </a:p>
        </p:txBody>
      </p:sp>
      <p:sp>
        <p:nvSpPr>
          <p:cNvPr id="122" name="Google Shape;122;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Exploiting program flaws</a:t>
            </a:r>
            <a:endParaRPr/>
          </a:p>
          <a:p>
            <a:pPr indent="-317500" lvl="1" marL="914400" rtl="0" algn="l">
              <a:spcBef>
                <a:spcPts val="0"/>
              </a:spcBef>
              <a:spcAft>
                <a:spcPts val="0"/>
              </a:spcAft>
              <a:buSzPts val="1400"/>
              <a:buChar char="○"/>
            </a:pPr>
            <a:r>
              <a:rPr lang="en"/>
              <a:t>Software vulnerabilities can cause a service to go offline</a:t>
            </a:r>
            <a:endParaRPr/>
          </a:p>
          <a:p>
            <a:pPr indent="-317500" lvl="1" marL="914400" rtl="0" algn="l">
              <a:spcBef>
                <a:spcPts val="0"/>
              </a:spcBef>
              <a:spcAft>
                <a:spcPts val="0"/>
              </a:spcAft>
              <a:buSzPts val="1400"/>
              <a:buChar char="○"/>
            </a:pPr>
            <a:r>
              <a:rPr lang="en"/>
              <a:t>Example: Exploit a buffer overflow to execute a shutdown command to the system</a:t>
            </a:r>
            <a:endParaRPr/>
          </a:p>
          <a:p>
            <a:pPr indent="-317500" lvl="1" marL="914400" rtl="0" algn="l">
              <a:spcBef>
                <a:spcPts val="0"/>
              </a:spcBef>
              <a:spcAft>
                <a:spcPts val="0"/>
              </a:spcAft>
              <a:buSzPts val="1400"/>
              <a:buChar char="○"/>
            </a:pPr>
            <a:r>
              <a:rPr lang="en"/>
              <a:t>Example: Exploit a SQL injection vulnerability to delete the database</a:t>
            </a:r>
            <a:endParaRPr/>
          </a:p>
          <a:p>
            <a:pPr indent="-342900" lvl="0" marL="457200" rtl="0" algn="l">
              <a:spcBef>
                <a:spcPts val="0"/>
              </a:spcBef>
              <a:spcAft>
                <a:spcPts val="0"/>
              </a:spcAft>
              <a:buSzPts val="1800"/>
              <a:buChar char="●"/>
            </a:pPr>
            <a:r>
              <a:rPr lang="en"/>
              <a:t>Resource exhaustion</a:t>
            </a:r>
            <a:endParaRPr/>
          </a:p>
          <a:p>
            <a:pPr indent="-317500" lvl="1" marL="914400" rtl="0" algn="l">
              <a:spcBef>
                <a:spcPts val="0"/>
              </a:spcBef>
              <a:spcAft>
                <a:spcPts val="0"/>
              </a:spcAft>
              <a:buSzPts val="1400"/>
              <a:buChar char="○"/>
            </a:pPr>
            <a:r>
              <a:rPr lang="en"/>
              <a:t>Everything on the network has limited resources</a:t>
            </a:r>
            <a:endParaRPr/>
          </a:p>
          <a:p>
            <a:pPr indent="-317500" lvl="1" marL="914400" rtl="0" algn="l">
              <a:spcBef>
                <a:spcPts val="0"/>
              </a:spcBef>
              <a:spcAft>
                <a:spcPts val="0"/>
              </a:spcAft>
              <a:buSzPts val="1400"/>
              <a:buChar char="○"/>
            </a:pPr>
            <a:r>
              <a:rPr lang="en"/>
              <a:t>The attacker consumes all the limited resources so legitimate users can’t use them</a:t>
            </a:r>
            <a:endParaRPr/>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