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14AAF1-7291-4A9E-ACDD-24249279134B}">
  <a:tblStyle styleId="{1914AAF1-7291-4A9E-ACDD-2424927913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v-test.org/en/statistics/malwar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cir.org/vern/papers/taxonomy.pdf"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ida.org/catalog/papers/2003_sapphir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6UJftpQ-2Ak"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cmu.edu/~rdriley/487/papers/Thompson_1984_ReflectionsonTrustingTrust.pdf"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a3954a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0a3954a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0a3cb3a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0a3cb3a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77ac722e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77ac722e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f65bdd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f65bdd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0a3954a4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0a3954a4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0a3cb3a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0a3cb3a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0a3cb3a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0a3cb3a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0a3cb3a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0a3cb3a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0a3cb3a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0a3cb3a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0a3cb3ae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0a3cb3ae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58f6a3bf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58f6a3bf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7ac722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7ac722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0a3cb3a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0a3cb3a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0a3cb3a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0a3cb3a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7ac722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77ac722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0a3954a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0a3954a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0a3954a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0a3954a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“Cyberwars are not won by solving the halting problem...Cyberwars are won by making some other poor sod solve the halting problem!!!”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0a3954a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0a3954a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0a3954a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0a3954a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7ac722e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7ac722e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https://www.av-test.org/en/statistics/malware/</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0a3954a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0a3954a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58f6a3bf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58f6a3bf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a3954a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0a3954a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0a3954a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0a3954a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http://www.icir.org/vern/papers/taxonomy.pdf</a:t>
            </a: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0a3954a4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0a3954a4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0a3954a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0a3954a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0a3954a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0a3954a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https://www.caida.org/catalog/papers/2003_sapphire/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0a3954a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0a3954a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0a3954a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0a3954a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0a3954a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0a3954a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0a3954a4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0a3954a4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“Nick’s reaction to Code Red: Come on, we are computer people...what do we do that EVER takes 13 hours?!?!?!?”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0wn the Internet in your Spare Time”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0a3954a4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0a3954a4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https://www.caida.org/catalog/papers/2003_sapphire/</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58f6a3bf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58f6a3bf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0a3954a4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0a3954a4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0a3954a4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0a3954a4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0a3954a4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0a3954a4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Stuxnet as depicted in the 2015 movie Blackhat: </a:t>
            </a:r>
            <a:r>
              <a:rPr lang="en" u="sng">
                <a:solidFill>
                  <a:schemeClr val="hlink"/>
                </a:solidFill>
                <a:hlinkClick r:id="rId2"/>
              </a:rPr>
              <a:t>https://www.youtube.com/watch?v=6UJftpQ-2Ak</a:t>
            </a:r>
            <a:r>
              <a:rPr lang="e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0a3954a4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0a3954a4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0a3954a4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0a3954a4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0a3954a4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0a3954a4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0a3954a4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0a3954a4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77ac722e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77ac722e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https://www.cs.cmu.edu/~rdriley/487/papers/Thompson_1984_ReflectionsonTrustingTrust.pdf</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77ac722e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77ac722e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77ac722e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77ac722e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8f6a3bf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8f6a3bf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77ac722e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77ac722e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0a3954a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0a3954a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77ac722e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77ac722e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77ac722e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77ac722e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6992bb4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6992bb4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8f6a3bf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8f6a3bf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e61f0a8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e61f0a8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0a3cb3ae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0a3cb3ae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0a3cb3a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0a3cb3a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3" name="Shape 33"/>
        <p:cNvGrpSpPr/>
        <p:nvPr/>
      </p:nvGrpSpPr>
      <p:grpSpPr>
        <a:xfrm>
          <a:off x="0" y="0"/>
          <a:ext cx="0" cy="0"/>
          <a:chOff x="0" y="0"/>
          <a:chExt cx="0" cy="0"/>
        </a:xfrm>
      </p:grpSpPr>
      <p:sp>
        <p:nvSpPr>
          <p:cNvPr id="34" name="Google Shape;34;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www.av-test.org/en/statistics/malware/"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Malware</a:t>
            </a:r>
            <a:endParaRPr/>
          </a:p>
        </p:txBody>
      </p:sp>
      <p:sp>
        <p:nvSpPr>
          <p:cNvPr id="65" name="Google Shape;65;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Self-Replicating Code</a:t>
            </a:r>
            <a:endParaRPr/>
          </a:p>
        </p:txBody>
      </p:sp>
      <p:sp>
        <p:nvSpPr>
          <p:cNvPr id="126" name="Google Shape;126;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Self-replicating code</a:t>
            </a:r>
            <a:r>
              <a:rPr lang="en"/>
              <a:t>: A code snippet that outputs a copy of itself</a:t>
            </a:r>
            <a:endParaRPr/>
          </a:p>
          <a:p>
            <a:pPr indent="-342900" lvl="0" marL="457200" rtl="0" algn="l">
              <a:spcBef>
                <a:spcPts val="0"/>
              </a:spcBef>
              <a:spcAft>
                <a:spcPts val="0"/>
              </a:spcAft>
              <a:buSzPts val="1800"/>
              <a:buChar char="●"/>
            </a:pPr>
            <a:r>
              <a:rPr lang="en"/>
              <a:t>Can be used to automatically propagate malware</a:t>
            </a:r>
            <a:endParaRPr/>
          </a:p>
          <a:p>
            <a:pPr indent="-317500" lvl="1" marL="914400" rtl="0" algn="l">
              <a:spcBef>
                <a:spcPts val="0"/>
              </a:spcBef>
              <a:spcAft>
                <a:spcPts val="0"/>
              </a:spcAft>
              <a:buSzPts val="1400"/>
              <a:buChar char="○"/>
            </a:pPr>
            <a:r>
              <a:rPr lang="en"/>
              <a:t>When malware is run, the self-replicating code outputs a copy of itself and sends the code to other computers</a:t>
            </a:r>
            <a:endParaRPr/>
          </a:p>
        </p:txBody>
      </p:sp>
      <p:sp>
        <p:nvSpPr>
          <p:cNvPr id="127" name="Google Shape;12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Viruses and Worms</a:t>
            </a:r>
            <a:endParaRPr/>
          </a:p>
        </p:txBody>
      </p:sp>
      <p:sp>
        <p:nvSpPr>
          <p:cNvPr id="133" name="Google Shape;133;p2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Viruses and worms are both malware that automatically self-propagate</a:t>
            </a:r>
            <a:endParaRPr/>
          </a:p>
          <a:p>
            <a:pPr indent="-317500" lvl="1" marL="914400" rtl="0" algn="l">
              <a:spcBef>
                <a:spcPts val="0"/>
              </a:spcBef>
              <a:spcAft>
                <a:spcPts val="0"/>
              </a:spcAft>
              <a:buSzPts val="1400"/>
              <a:buChar char="○"/>
            </a:pPr>
            <a:r>
              <a:rPr lang="en"/>
              <a:t>The malicious code sends copies of itself to other users</a:t>
            </a:r>
            <a:endParaRPr/>
          </a:p>
          <a:p>
            <a:pPr indent="-342900" lvl="0" marL="457200" rtl="0" algn="l">
              <a:spcBef>
                <a:spcPts val="0"/>
              </a:spcBef>
              <a:spcAft>
                <a:spcPts val="0"/>
              </a:spcAft>
              <a:buSzPts val="1800"/>
              <a:buChar char="●"/>
            </a:pPr>
            <a:r>
              <a:rPr b="1" lang="en"/>
              <a:t>Virus</a:t>
            </a:r>
            <a:r>
              <a:rPr lang="en"/>
              <a:t>: Code that requires user action to propagate</a:t>
            </a:r>
            <a:endParaRPr/>
          </a:p>
          <a:p>
            <a:pPr indent="-317500" lvl="1" marL="914400" rtl="0" algn="l">
              <a:spcBef>
                <a:spcPts val="0"/>
              </a:spcBef>
              <a:spcAft>
                <a:spcPts val="0"/>
              </a:spcAft>
              <a:buSzPts val="1400"/>
              <a:buChar char="○"/>
            </a:pPr>
            <a:r>
              <a:rPr lang="en"/>
              <a:t>Usually infects a computer by altering some stored code</a:t>
            </a:r>
            <a:endParaRPr/>
          </a:p>
          <a:p>
            <a:pPr indent="-317500" lvl="1" marL="914400" rtl="0" algn="l">
              <a:spcBef>
                <a:spcPts val="0"/>
              </a:spcBef>
              <a:spcAft>
                <a:spcPts val="0"/>
              </a:spcAft>
              <a:buSzPts val="1400"/>
              <a:buChar char="○"/>
            </a:pPr>
            <a:r>
              <a:rPr lang="en"/>
              <a:t>When the user runs the code, the code spreads the virus to other users</a:t>
            </a:r>
            <a:endParaRPr/>
          </a:p>
          <a:p>
            <a:pPr indent="-342900" lvl="0" marL="457200" rtl="0" algn="l">
              <a:spcBef>
                <a:spcPts val="0"/>
              </a:spcBef>
              <a:spcAft>
                <a:spcPts val="0"/>
              </a:spcAft>
              <a:buSzPts val="1800"/>
              <a:buChar char="●"/>
            </a:pPr>
            <a:r>
              <a:rPr b="1" lang="en"/>
              <a:t>Worm</a:t>
            </a:r>
            <a:r>
              <a:rPr lang="en"/>
              <a:t>: Code that does not require user action to propagate</a:t>
            </a:r>
            <a:endParaRPr/>
          </a:p>
          <a:p>
            <a:pPr indent="-317500" lvl="1" marL="914400" rtl="0" algn="l">
              <a:spcBef>
                <a:spcPts val="0"/>
              </a:spcBef>
              <a:spcAft>
                <a:spcPts val="0"/>
              </a:spcAft>
              <a:buSzPts val="1400"/>
              <a:buChar char="○"/>
            </a:pPr>
            <a:r>
              <a:rPr lang="en"/>
              <a:t>Usually infects a computer by altering some already-running code</a:t>
            </a:r>
            <a:endParaRPr/>
          </a:p>
          <a:p>
            <a:pPr indent="-317500" lvl="1" marL="914400" rtl="0" algn="l">
              <a:spcBef>
                <a:spcPts val="0"/>
              </a:spcBef>
              <a:spcAft>
                <a:spcPts val="0"/>
              </a:spcAft>
              <a:buSzPts val="1400"/>
              <a:buChar char="○"/>
            </a:pPr>
            <a:r>
              <a:rPr lang="en"/>
              <a:t>No user interaction required for the worm to spread to other users</a:t>
            </a:r>
            <a:endParaRPr/>
          </a:p>
          <a:p>
            <a:pPr indent="-342900" lvl="0" marL="457200" rtl="0" algn="l">
              <a:spcBef>
                <a:spcPts val="0"/>
              </a:spcBef>
              <a:spcAft>
                <a:spcPts val="0"/>
              </a:spcAft>
              <a:buSzPts val="1800"/>
              <a:buChar char="●"/>
            </a:pPr>
            <a:r>
              <a:rPr lang="en"/>
              <a:t>The difference between a virus and a worm is not always clear</a:t>
            </a:r>
            <a:endParaRPr/>
          </a:p>
          <a:p>
            <a:pPr indent="-317500" lvl="1" marL="914400" rtl="0" algn="l">
              <a:spcBef>
                <a:spcPts val="0"/>
              </a:spcBef>
              <a:spcAft>
                <a:spcPts val="0"/>
              </a:spcAft>
              <a:buSzPts val="1400"/>
              <a:buChar char="○"/>
            </a:pPr>
            <a:r>
              <a:rPr lang="en"/>
              <a:t>Some malware uses both approaches together</a:t>
            </a:r>
            <a:endParaRPr/>
          </a:p>
          <a:p>
            <a:pPr indent="-317500" lvl="1" marL="914400" rtl="0" algn="l">
              <a:spcBef>
                <a:spcPts val="0"/>
              </a:spcBef>
              <a:spcAft>
                <a:spcPts val="0"/>
              </a:spcAft>
              <a:buSzPts val="1400"/>
              <a:buChar char="○"/>
            </a:pPr>
            <a:r>
              <a:rPr lang="en"/>
              <a:t>Example: Trojan malware does not self-propagate, but instead requires user action</a:t>
            </a:r>
            <a:endParaRPr/>
          </a:p>
        </p:txBody>
      </p:sp>
      <p:sp>
        <p:nvSpPr>
          <p:cNvPr id="134" name="Google Shape;13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Malware: Botnets</a:t>
            </a:r>
            <a:endParaRPr/>
          </a:p>
        </p:txBody>
      </p:sp>
      <p:sp>
        <p:nvSpPr>
          <p:cNvPr id="140" name="Google Shape;14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Botnet</a:t>
            </a:r>
            <a:r>
              <a:rPr lang="en"/>
              <a:t>: A set of compromised machines (“bots”) under central control</a:t>
            </a:r>
            <a:endParaRPr/>
          </a:p>
          <a:p>
            <a:pPr indent="-317500" lvl="1" marL="914400" rtl="0" algn="l">
              <a:spcBef>
                <a:spcPts val="0"/>
              </a:spcBef>
              <a:spcAft>
                <a:spcPts val="0"/>
              </a:spcAft>
              <a:buSzPts val="1400"/>
              <a:buChar char="○"/>
            </a:pPr>
            <a:r>
              <a:rPr lang="en"/>
              <a:t>The owner of the botnet now owns a huge amount of </a:t>
            </a:r>
            <a:r>
              <a:rPr lang="en"/>
              <a:t>resources</a:t>
            </a:r>
            <a:r>
              <a:rPr lang="en"/>
              <a:t> (e.g. can be used for DoS)</a:t>
            </a:r>
            <a:endParaRPr/>
          </a:p>
          <a:p>
            <a:pPr indent="-342900" lvl="0" marL="457200" rtl="0" algn="l">
              <a:spcBef>
                <a:spcPts val="0"/>
              </a:spcBef>
              <a:spcAft>
                <a:spcPts val="0"/>
              </a:spcAft>
              <a:buSzPts val="1800"/>
              <a:buChar char="●"/>
            </a:pPr>
            <a:r>
              <a:rPr lang="en"/>
              <a:t>Malware is one way to construct a botnet</a:t>
            </a:r>
            <a:endParaRPr/>
          </a:p>
          <a:p>
            <a:pPr indent="-317500" lvl="1" marL="914400" rtl="0" algn="l">
              <a:spcBef>
                <a:spcPts val="0"/>
              </a:spcBef>
              <a:spcAft>
                <a:spcPts val="0"/>
              </a:spcAft>
              <a:buSzPts val="1400"/>
              <a:buChar char="○"/>
            </a:pPr>
            <a:r>
              <a:rPr lang="en"/>
              <a:t>Use a virus or a worm to infect many different computers</a:t>
            </a:r>
            <a:endParaRPr/>
          </a:p>
          <a:p>
            <a:pPr indent="-317500" lvl="1" marL="914400" rtl="0" algn="l">
              <a:spcBef>
                <a:spcPts val="0"/>
              </a:spcBef>
              <a:spcAft>
                <a:spcPts val="0"/>
              </a:spcAft>
              <a:buSzPts val="1400"/>
              <a:buChar char="○"/>
            </a:pPr>
            <a:r>
              <a:rPr lang="en"/>
              <a:t>Every infected computer is now under the attacker’s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Viruses</a:t>
            </a:r>
            <a:endParaRPr/>
          </a:p>
        </p:txBody>
      </p:sp>
      <p:sp>
        <p:nvSpPr>
          <p:cNvPr id="147" name="Google Shape;14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Viruses</a:t>
            </a:r>
            <a:endParaRPr/>
          </a:p>
        </p:txBody>
      </p:sp>
      <p:sp>
        <p:nvSpPr>
          <p:cNvPr id="153" name="Google Shape;153;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Virus</a:t>
            </a:r>
            <a:r>
              <a:rPr lang="en"/>
              <a:t>: Code that requires user action to propagate</a:t>
            </a:r>
            <a:endParaRPr/>
          </a:p>
          <a:p>
            <a:pPr indent="-317500" lvl="1" marL="914400" rtl="0" algn="l">
              <a:spcBef>
                <a:spcPts val="0"/>
              </a:spcBef>
              <a:spcAft>
                <a:spcPts val="0"/>
              </a:spcAft>
              <a:buSzPts val="1400"/>
              <a:buChar char="○"/>
            </a:pPr>
            <a:r>
              <a:rPr lang="en"/>
              <a:t>Usually infects a computer by altering some stored code</a:t>
            </a:r>
            <a:endParaRPr/>
          </a:p>
          <a:p>
            <a:pPr indent="-317500" lvl="1" marL="914400" rtl="0" algn="l">
              <a:spcBef>
                <a:spcPts val="0"/>
              </a:spcBef>
              <a:spcAft>
                <a:spcPts val="0"/>
              </a:spcAft>
              <a:buSzPts val="1400"/>
              <a:buChar char="○"/>
            </a:pPr>
            <a:r>
              <a:rPr lang="en"/>
              <a:t>When the user runs the code, the code spreads the virus to other users</a:t>
            </a:r>
            <a:endParaRPr/>
          </a:p>
        </p:txBody>
      </p:sp>
      <p:sp>
        <p:nvSpPr>
          <p:cNvPr id="154" name="Google Shape;15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Propagation Strategies</a:t>
            </a:r>
            <a:endParaRPr/>
          </a:p>
        </p:txBody>
      </p:sp>
      <p:sp>
        <p:nvSpPr>
          <p:cNvPr id="160" name="Google Shape;160;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Infect existing code that will eventually be executed by the user</a:t>
            </a:r>
            <a:endParaRPr/>
          </a:p>
          <a:p>
            <a:pPr indent="-317500" lvl="1" marL="914400" rtl="0" algn="l">
              <a:spcBef>
                <a:spcPts val="0"/>
              </a:spcBef>
              <a:spcAft>
                <a:spcPts val="0"/>
              </a:spcAft>
              <a:buSzPts val="1400"/>
              <a:buChar char="○"/>
            </a:pPr>
            <a:r>
              <a:rPr lang="en"/>
              <a:t>Example: Code that runs when opening an app</a:t>
            </a:r>
            <a:endParaRPr/>
          </a:p>
          <a:p>
            <a:pPr indent="-317500" lvl="1" marL="914400" rtl="0" algn="l">
              <a:spcBef>
                <a:spcPts val="0"/>
              </a:spcBef>
              <a:spcAft>
                <a:spcPts val="0"/>
              </a:spcAft>
              <a:buSzPts val="1400"/>
              <a:buChar char="○"/>
            </a:pPr>
            <a:r>
              <a:rPr lang="en"/>
              <a:t>Example: Code that runs when the system starts up</a:t>
            </a:r>
            <a:endParaRPr/>
          </a:p>
          <a:p>
            <a:pPr indent="-317500" lvl="1" marL="914400" rtl="0" algn="l">
              <a:spcBef>
                <a:spcPts val="0"/>
              </a:spcBef>
              <a:spcAft>
                <a:spcPts val="0"/>
              </a:spcAft>
              <a:buSzPts val="1400"/>
              <a:buChar char="○"/>
            </a:pPr>
            <a:r>
              <a:rPr lang="en"/>
              <a:t>Example: Code that runs when the user opens an attachment</a:t>
            </a:r>
            <a:endParaRPr/>
          </a:p>
          <a:p>
            <a:pPr indent="-342900" lvl="0" marL="457200" rtl="0" algn="l">
              <a:spcBef>
                <a:spcPts val="0"/>
              </a:spcBef>
              <a:spcAft>
                <a:spcPts val="0"/>
              </a:spcAft>
              <a:buSzPts val="1800"/>
              <a:buChar char="●"/>
            </a:pPr>
            <a:r>
              <a:rPr lang="en"/>
              <a:t>Modify the existing code to include the malcode</a:t>
            </a:r>
            <a:endParaRPr/>
          </a:p>
          <a:p>
            <a:pPr indent="-342900" lvl="0" marL="457200" rtl="0" algn="l">
              <a:spcBef>
                <a:spcPts val="0"/>
              </a:spcBef>
              <a:spcAft>
                <a:spcPts val="0"/>
              </a:spcAft>
              <a:buSzPts val="1800"/>
              <a:buChar char="●"/>
            </a:pPr>
            <a:r>
              <a:rPr lang="en"/>
              <a:t>When the malcode runs, it looks for opportunities to infect more systems</a:t>
            </a:r>
            <a:endParaRPr/>
          </a:p>
          <a:p>
            <a:pPr indent="-317500" lvl="1" marL="914400" rtl="0" algn="l">
              <a:spcBef>
                <a:spcPts val="0"/>
              </a:spcBef>
              <a:spcAft>
                <a:spcPts val="0"/>
              </a:spcAft>
              <a:buSzPts val="1400"/>
              <a:buChar char="○"/>
            </a:pPr>
            <a:r>
              <a:rPr lang="en"/>
              <a:t>Example: Send emails to other users with the code attached</a:t>
            </a:r>
            <a:endParaRPr/>
          </a:p>
          <a:p>
            <a:pPr indent="-317500" lvl="1" marL="914400" rtl="0" algn="l">
              <a:spcBef>
                <a:spcPts val="0"/>
              </a:spcBef>
              <a:spcAft>
                <a:spcPts val="0"/>
              </a:spcAft>
              <a:buSzPts val="1400"/>
              <a:buChar char="○"/>
            </a:pPr>
            <a:r>
              <a:rPr lang="en"/>
              <a:t>Example: Copy the code to a USB flash drive (so any other users who run the files on the USB drive will be infected too)</a:t>
            </a:r>
            <a:endParaRPr/>
          </a:p>
        </p:txBody>
      </p:sp>
      <p:sp>
        <p:nvSpPr>
          <p:cNvPr id="161" name="Google Shape;16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Detection Strategies</a:t>
            </a:r>
            <a:endParaRPr/>
          </a:p>
        </p:txBody>
      </p:sp>
      <p:sp>
        <p:nvSpPr>
          <p:cNvPr id="167" name="Google Shape;167;p30"/>
          <p:cNvSpPr txBox="1"/>
          <p:nvPr>
            <p:ph idx="1" type="body"/>
          </p:nvPr>
        </p:nvSpPr>
        <p:spPr>
          <a:xfrm>
            <a:off x="198500" y="1246825"/>
            <a:ext cx="3188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Signature-based detection</a:t>
            </a:r>
            <a:endParaRPr/>
          </a:p>
          <a:p>
            <a:pPr indent="-317500" lvl="1" marL="914400" rtl="0" algn="l">
              <a:spcBef>
                <a:spcPts val="0"/>
              </a:spcBef>
              <a:spcAft>
                <a:spcPts val="0"/>
              </a:spcAft>
              <a:buSzPts val="1400"/>
              <a:buChar char="○"/>
            </a:pPr>
            <a:r>
              <a:rPr lang="en"/>
              <a:t>Viruses replicate by using copies of the same code</a:t>
            </a:r>
            <a:endParaRPr/>
          </a:p>
          <a:p>
            <a:pPr indent="-317500" lvl="1" marL="914400" rtl="0" algn="l">
              <a:spcBef>
                <a:spcPts val="0"/>
              </a:spcBef>
              <a:spcAft>
                <a:spcPts val="0"/>
              </a:spcAft>
              <a:buSzPts val="1400"/>
              <a:buChar char="○"/>
            </a:pPr>
            <a:r>
              <a:rPr lang="en"/>
              <a:t>Capture a virus on one system and look for bytes corresponding to the virus code on other systems</a:t>
            </a:r>
            <a:endParaRPr/>
          </a:p>
          <a:p>
            <a:pPr indent="-342900" lvl="0" marL="457200" rtl="0" algn="l">
              <a:spcBef>
                <a:spcPts val="0"/>
              </a:spcBef>
              <a:spcAft>
                <a:spcPts val="0"/>
              </a:spcAft>
              <a:buSzPts val="1800"/>
              <a:buChar char="●"/>
            </a:pPr>
            <a:r>
              <a:rPr lang="en"/>
              <a:t>Antivirus</a:t>
            </a:r>
            <a:endParaRPr/>
          </a:p>
          <a:p>
            <a:pPr indent="-317500" lvl="1" marL="914400" rtl="0" algn="l">
              <a:spcBef>
                <a:spcPts val="0"/>
              </a:spcBef>
              <a:spcAft>
                <a:spcPts val="0"/>
              </a:spcAft>
              <a:buSzPts val="1400"/>
              <a:buChar char="○"/>
            </a:pPr>
            <a:r>
              <a:rPr lang="en"/>
              <a:t>Antivirus software usually includes a checklist of common viruses</a:t>
            </a:r>
            <a:endParaRPr/>
          </a:p>
        </p:txBody>
      </p:sp>
      <p:sp>
        <p:nvSpPr>
          <p:cNvPr id="168" name="Google Shape;16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 screenshot of antivirus software detecting attacks." id="169" name="Google Shape;169;p30" title="VirusTotal"/>
          <p:cNvPicPr preferRelativeResize="0"/>
          <p:nvPr/>
        </p:nvPicPr>
        <p:blipFill>
          <a:blip r:embed="rId3">
            <a:alphaModFix/>
          </a:blip>
          <a:stretch>
            <a:fillRect/>
          </a:stretch>
        </p:blipFill>
        <p:spPr>
          <a:xfrm>
            <a:off x="3852027" y="1182275"/>
            <a:ext cx="4362022" cy="3765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Arms Race</a:t>
            </a:r>
            <a:endParaRPr/>
          </a:p>
        </p:txBody>
      </p:sp>
      <p:sp>
        <p:nvSpPr>
          <p:cNvPr id="175" name="Google Shape;175;p3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Viruses have existed for decades</a:t>
            </a:r>
            <a:endParaRPr/>
          </a:p>
          <a:p>
            <a:pPr indent="-342900" lvl="0" marL="457200" rtl="0" algn="l">
              <a:spcBef>
                <a:spcPts val="0"/>
              </a:spcBef>
              <a:spcAft>
                <a:spcPts val="0"/>
              </a:spcAft>
              <a:buSzPts val="1800"/>
              <a:buChar char="●"/>
            </a:pPr>
            <a:r>
              <a:rPr lang="en"/>
              <a:t>Active arms race between attackers writing viruses and antivirus companies detecting viruses</a:t>
            </a:r>
            <a:endParaRPr/>
          </a:p>
          <a:p>
            <a:pPr indent="-342900" lvl="0" marL="457200" rtl="0" algn="l">
              <a:spcBef>
                <a:spcPts val="0"/>
              </a:spcBef>
              <a:spcAft>
                <a:spcPts val="0"/>
              </a:spcAft>
              <a:buSzPts val="1800"/>
              <a:buChar char="●"/>
            </a:pPr>
            <a:r>
              <a:rPr lang="en"/>
              <a:t>This arms race has influenced the evolution of modern malware</a:t>
            </a:r>
            <a:endParaRPr/>
          </a:p>
          <a:p>
            <a:pPr indent="-342900" lvl="0" marL="457200" rtl="0" algn="l">
              <a:spcBef>
                <a:spcPts val="0"/>
              </a:spcBef>
              <a:spcAft>
                <a:spcPts val="0"/>
              </a:spcAft>
              <a:buSzPts val="1800"/>
              <a:buChar char="●"/>
            </a:pPr>
            <a:r>
              <a:rPr lang="en"/>
              <a:t>Attackers look for </a:t>
            </a:r>
            <a:r>
              <a:rPr b="1" lang="en"/>
              <a:t>evasion</a:t>
            </a:r>
            <a:r>
              <a:rPr lang="en"/>
              <a:t> strategies</a:t>
            </a:r>
            <a:endParaRPr/>
          </a:p>
          <a:p>
            <a:pPr indent="-317500" lvl="1" marL="914400" rtl="0" algn="l">
              <a:spcBef>
                <a:spcPts val="0"/>
              </a:spcBef>
              <a:spcAft>
                <a:spcPts val="0"/>
              </a:spcAft>
              <a:buSzPts val="1400"/>
              <a:buChar char="○"/>
            </a:pPr>
            <a:r>
              <a:rPr lang="en"/>
              <a:t>Change the appearance of the virus so that each copy looks different</a:t>
            </a:r>
            <a:endParaRPr/>
          </a:p>
          <a:p>
            <a:pPr indent="-317500" lvl="1" marL="914400" rtl="0" algn="l">
              <a:spcBef>
                <a:spcPts val="0"/>
              </a:spcBef>
              <a:spcAft>
                <a:spcPts val="0"/>
              </a:spcAft>
              <a:buSzPts val="1400"/>
              <a:buChar char="○"/>
            </a:pPr>
            <a:r>
              <a:rPr lang="en"/>
              <a:t>Makes signature-based detection harder</a:t>
            </a:r>
            <a:endParaRPr/>
          </a:p>
          <a:p>
            <a:pPr indent="-317500" lvl="1" marL="914400" rtl="0" algn="l">
              <a:spcBef>
                <a:spcPts val="0"/>
              </a:spcBef>
              <a:spcAft>
                <a:spcPts val="0"/>
              </a:spcAft>
              <a:buSzPts val="1400"/>
              <a:buChar char="○"/>
            </a:pPr>
            <a:r>
              <a:rPr lang="en"/>
              <a:t>Need to automate the process of changing the virus’s appearance</a:t>
            </a:r>
            <a:endParaRPr/>
          </a:p>
          <a:p>
            <a:pPr indent="-342900" lvl="0" marL="457200" rtl="0" algn="l">
              <a:spcBef>
                <a:spcPts val="0"/>
              </a:spcBef>
              <a:spcAft>
                <a:spcPts val="0"/>
              </a:spcAft>
              <a:buSzPts val="1800"/>
              <a:buChar char="●"/>
            </a:pPr>
            <a:r>
              <a:rPr lang="en"/>
              <a:t>Attackers have a slight advantage</a:t>
            </a:r>
            <a:endParaRPr/>
          </a:p>
          <a:p>
            <a:pPr indent="-317500" lvl="1" marL="914400" rtl="0" algn="l">
              <a:spcBef>
                <a:spcPts val="0"/>
              </a:spcBef>
              <a:spcAft>
                <a:spcPts val="0"/>
              </a:spcAft>
              <a:buSzPts val="1400"/>
              <a:buChar char="○"/>
            </a:pPr>
            <a:r>
              <a:rPr lang="en"/>
              <a:t>Attackers can see what detection strategies the antivirus software is using</a:t>
            </a:r>
            <a:endParaRPr/>
          </a:p>
          <a:p>
            <a:pPr indent="-317500" lvl="1" marL="914400" rtl="0" algn="l">
              <a:spcBef>
                <a:spcPts val="0"/>
              </a:spcBef>
              <a:spcAft>
                <a:spcPts val="0"/>
              </a:spcAft>
              <a:buSzPts val="1400"/>
              <a:buChar char="○"/>
            </a:pPr>
            <a:r>
              <a:rPr lang="en"/>
              <a:t>The antivirus cannot see what attacks the attacker is planning</a:t>
            </a:r>
            <a:endParaRPr/>
          </a:p>
        </p:txBody>
      </p:sp>
      <p:sp>
        <p:nvSpPr>
          <p:cNvPr id="176" name="Google Shape;17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Polymorphic Code</a:t>
            </a:r>
            <a:endParaRPr/>
          </a:p>
        </p:txBody>
      </p:sp>
      <p:sp>
        <p:nvSpPr>
          <p:cNvPr id="182" name="Google Shape;182;p3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Polymorphic code</a:t>
            </a:r>
            <a:r>
              <a:rPr lang="en"/>
              <a:t>: Each time the virus propagates, it inserts an encrypted copy of the code</a:t>
            </a:r>
            <a:endParaRPr/>
          </a:p>
          <a:p>
            <a:pPr indent="-317500" lvl="1" marL="914400" rtl="0" algn="l">
              <a:spcBef>
                <a:spcPts val="0"/>
              </a:spcBef>
              <a:spcAft>
                <a:spcPts val="0"/>
              </a:spcAft>
              <a:buSzPts val="1400"/>
              <a:buChar char="○"/>
            </a:pPr>
            <a:r>
              <a:rPr lang="en"/>
              <a:t>The code also includes the key and decryptor</a:t>
            </a:r>
            <a:endParaRPr/>
          </a:p>
          <a:p>
            <a:pPr indent="-317500" lvl="1" marL="914400" rtl="0" algn="l">
              <a:spcBef>
                <a:spcPts val="0"/>
              </a:spcBef>
              <a:spcAft>
                <a:spcPts val="0"/>
              </a:spcAft>
              <a:buSzPts val="1400"/>
              <a:buChar char="○"/>
            </a:pPr>
            <a:r>
              <a:rPr lang="en"/>
              <a:t>When the code runs, it uses the key and decryptor to obtain the original malcode</a:t>
            </a:r>
            <a:endParaRPr/>
          </a:p>
          <a:p>
            <a:pPr indent="-342900" lvl="0" marL="457200" rtl="0" algn="l">
              <a:spcBef>
                <a:spcPts val="0"/>
              </a:spcBef>
              <a:spcAft>
                <a:spcPts val="0"/>
              </a:spcAft>
              <a:buSzPts val="1800"/>
              <a:buChar char="●"/>
            </a:pPr>
            <a:r>
              <a:rPr lang="en"/>
              <a:t>Recall: Encryption schemes produce different-looking output on repeated encryptions</a:t>
            </a:r>
            <a:endParaRPr/>
          </a:p>
          <a:p>
            <a:pPr indent="-317500" lvl="1" marL="914400" rtl="0" algn="l">
              <a:spcBef>
                <a:spcPts val="0"/>
              </a:spcBef>
              <a:spcAft>
                <a:spcPts val="0"/>
              </a:spcAft>
              <a:buSzPts val="1400"/>
              <a:buChar char="○"/>
            </a:pPr>
            <a:r>
              <a:rPr lang="en"/>
              <a:t>Example: Using a different IV for each encryption</a:t>
            </a:r>
            <a:endParaRPr/>
          </a:p>
          <a:p>
            <a:pPr indent="-317500" lvl="1" marL="914400" rtl="0" algn="l">
              <a:spcBef>
                <a:spcPts val="0"/>
              </a:spcBef>
              <a:spcAft>
                <a:spcPts val="0"/>
              </a:spcAft>
              <a:buSzPts val="1400"/>
              <a:buChar char="○"/>
            </a:pPr>
            <a:r>
              <a:rPr lang="en"/>
              <a:t>Example: Using a different key for each encryption</a:t>
            </a:r>
            <a:endParaRPr/>
          </a:p>
          <a:p>
            <a:pPr indent="-342900" lvl="0" marL="457200" rtl="0" algn="l">
              <a:spcBef>
                <a:spcPts val="0"/>
              </a:spcBef>
              <a:spcAft>
                <a:spcPts val="0"/>
              </a:spcAft>
              <a:buSzPts val="1800"/>
              <a:buChar char="●"/>
            </a:pPr>
            <a:r>
              <a:rPr lang="en"/>
              <a:t>Encryption is being used for </a:t>
            </a:r>
            <a:r>
              <a:rPr b="1" lang="en"/>
              <a:t>obfuscation</a:t>
            </a:r>
            <a:r>
              <a:rPr lang="en"/>
              <a:t>, not confidentiality</a:t>
            </a:r>
            <a:endParaRPr/>
          </a:p>
          <a:p>
            <a:pPr indent="-317500" lvl="1" marL="914400" rtl="0" algn="l">
              <a:spcBef>
                <a:spcPts val="0"/>
              </a:spcBef>
              <a:spcAft>
                <a:spcPts val="0"/>
              </a:spcAft>
              <a:buSzPts val="1400"/>
              <a:buChar char="○"/>
            </a:pPr>
            <a:r>
              <a:rPr lang="en"/>
              <a:t>The goal is to evade detection by making the virus look different</a:t>
            </a:r>
            <a:endParaRPr/>
          </a:p>
          <a:p>
            <a:pPr indent="-317500" lvl="1" marL="914400" rtl="0" algn="l">
              <a:spcBef>
                <a:spcPts val="0"/>
              </a:spcBef>
              <a:spcAft>
                <a:spcPts val="0"/>
              </a:spcAft>
              <a:buSzPts val="1400"/>
              <a:buChar char="○"/>
            </a:pPr>
            <a:r>
              <a:rPr lang="en"/>
              <a:t>The goal is not to prevent anyone from reading the virus contents</a:t>
            </a:r>
            <a:endParaRPr/>
          </a:p>
          <a:p>
            <a:pPr indent="-317500" lvl="1" marL="914400" rtl="0" algn="l">
              <a:spcBef>
                <a:spcPts val="0"/>
              </a:spcBef>
              <a:spcAft>
                <a:spcPts val="0"/>
              </a:spcAft>
              <a:buSzPts val="1400"/>
              <a:buChar char="○"/>
            </a:pPr>
            <a:r>
              <a:rPr lang="en"/>
              <a:t>Weaker encryption algorithms can be used, and the key can be stored in plaintext</a:t>
            </a:r>
            <a:endParaRPr/>
          </a:p>
        </p:txBody>
      </p:sp>
      <p:sp>
        <p:nvSpPr>
          <p:cNvPr id="183" name="Google Shape;18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Polymorphic Code</a:t>
            </a:r>
            <a:endParaRPr/>
          </a:p>
        </p:txBody>
      </p:sp>
      <p:sp>
        <p:nvSpPr>
          <p:cNvPr id="189" name="Google Shape;18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0" name="Google Shape;190;p33"/>
          <p:cNvGraphicFramePr/>
          <p:nvPr/>
        </p:nvGraphicFramePr>
        <p:xfrm>
          <a:off x="4572000" y="1522413"/>
          <a:ext cx="3000000" cy="3000000"/>
        </p:xfrm>
        <a:graphic>
          <a:graphicData uri="http://schemas.openxmlformats.org/drawingml/2006/table">
            <a:tbl>
              <a:tblPr>
                <a:noFill/>
                <a:tableStyleId>{1914AAF1-7291-4A9E-ACDD-24249279134B}</a:tableStyleId>
              </a:tblPr>
              <a:tblGrid>
                <a:gridCol w="3337200"/>
              </a:tblGrid>
              <a:tr h="735200">
                <a:tc>
                  <a:txBody>
                    <a:bodyPr/>
                    <a:lstStyle/>
                    <a:p>
                      <a:pPr indent="0" lvl="0" marL="0" rtl="0" algn="ctr">
                        <a:spcBef>
                          <a:spcPts val="0"/>
                        </a:spcBef>
                        <a:spcAft>
                          <a:spcPts val="0"/>
                        </a:spcAft>
                        <a:buNone/>
                      </a:pPr>
                      <a:r>
                        <a:rPr lang="en"/>
                        <a:t>Decryptor Code</a:t>
                      </a:r>
                      <a:endParaRPr/>
                    </a:p>
                  </a:txBody>
                  <a:tcPr marT="91425" marB="91425" marR="91425" marL="91425" anchor="ctr">
                    <a:solidFill>
                      <a:srgbClr val="F4CCCC"/>
                    </a:solidFill>
                  </a:tcPr>
                </a:tc>
              </a:tr>
              <a:tr h="396200">
                <a:tc>
                  <a:txBody>
                    <a:bodyPr/>
                    <a:lstStyle/>
                    <a:p>
                      <a:pPr indent="0" lvl="0" marL="0" rtl="0" algn="ctr">
                        <a:spcBef>
                          <a:spcPts val="0"/>
                        </a:spcBef>
                        <a:spcAft>
                          <a:spcPts val="0"/>
                        </a:spcAft>
                        <a:buNone/>
                      </a:pPr>
                      <a:r>
                        <a:rPr lang="en"/>
                        <a:t>Key</a:t>
                      </a:r>
                      <a:endParaRPr/>
                    </a:p>
                  </a:txBody>
                  <a:tcPr marT="91425" marB="91425" marR="91425" marL="91425" anchor="ctr">
                    <a:solidFill>
                      <a:srgbClr val="FCE5CD"/>
                    </a:solidFill>
                  </a:tcPr>
                </a:tc>
              </a:tr>
              <a:tr h="1362125">
                <a:tc>
                  <a:txBody>
                    <a:bodyPr/>
                    <a:lstStyle/>
                    <a:p>
                      <a:pPr indent="0" lvl="0" marL="0" rtl="0" algn="ctr">
                        <a:spcBef>
                          <a:spcPts val="0"/>
                        </a:spcBef>
                        <a:spcAft>
                          <a:spcPts val="0"/>
                        </a:spcAft>
                        <a:buNone/>
                      </a:pPr>
                      <a:r>
                        <a:rPr lang="en"/>
                        <a:t> Encrypted Virus Code</a:t>
                      </a:r>
                      <a:endParaRPr/>
                    </a:p>
                  </a:txBody>
                  <a:tcPr marT="91425" marB="91425" marR="91425" marL="91425" anchor="ctr">
                    <a:solidFill>
                      <a:srgbClr val="C9DAF8"/>
                    </a:solidFill>
                  </a:tcPr>
                </a:tc>
              </a:tr>
            </a:tbl>
          </a:graphicData>
        </a:graphic>
      </p:graphicFrame>
      <p:graphicFrame>
        <p:nvGraphicFramePr>
          <p:cNvPr id="191" name="Google Shape;191;p33"/>
          <p:cNvGraphicFramePr/>
          <p:nvPr/>
        </p:nvGraphicFramePr>
        <p:xfrm>
          <a:off x="568038" y="1522413"/>
          <a:ext cx="3000000" cy="3000000"/>
        </p:xfrm>
        <a:graphic>
          <a:graphicData uri="http://schemas.openxmlformats.org/drawingml/2006/table">
            <a:tbl>
              <a:tblPr>
                <a:noFill/>
                <a:tableStyleId>{1914AAF1-7291-4A9E-ACDD-24249279134B}</a:tableStyleId>
              </a:tblPr>
              <a:tblGrid>
                <a:gridCol w="3337200"/>
              </a:tblGrid>
              <a:tr h="2493525">
                <a:tc>
                  <a:txBody>
                    <a:bodyPr/>
                    <a:lstStyle/>
                    <a:p>
                      <a:pPr indent="0" lvl="0" marL="0" rtl="0" algn="ctr">
                        <a:spcBef>
                          <a:spcPts val="0"/>
                        </a:spcBef>
                        <a:spcAft>
                          <a:spcPts val="0"/>
                        </a:spcAft>
                        <a:buNone/>
                      </a:pPr>
                      <a:r>
                        <a:rPr lang="en"/>
                        <a:t>Main Virus Code</a:t>
                      </a:r>
                      <a:endParaRPr/>
                    </a:p>
                  </a:txBody>
                  <a:tcPr marT="91425" marB="91425" marR="91425" marL="91425" anchor="ctr">
                    <a:solidFill>
                      <a:srgbClr val="F4CCCC"/>
                    </a:solidFill>
                  </a:tcPr>
                </a:tc>
              </a:tr>
            </a:tbl>
          </a:graphicData>
        </a:graphic>
      </p:graphicFrame>
      <p:sp>
        <p:nvSpPr>
          <p:cNvPr id="192" name="Google Shape;192;p33"/>
          <p:cNvSpPr txBox="1"/>
          <p:nvPr/>
        </p:nvSpPr>
        <p:spPr>
          <a:xfrm>
            <a:off x="629400"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Original Virus</a:t>
            </a:r>
            <a:endParaRPr/>
          </a:p>
        </p:txBody>
      </p:sp>
      <p:sp>
        <p:nvSpPr>
          <p:cNvPr id="193" name="Google Shape;193;p33"/>
          <p:cNvSpPr txBox="1"/>
          <p:nvPr/>
        </p:nvSpPr>
        <p:spPr>
          <a:xfrm>
            <a:off x="4571938"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Polymorphic Virus</a:t>
            </a:r>
            <a:endParaRPr/>
          </a:p>
        </p:txBody>
      </p:sp>
      <p:sp>
        <p:nvSpPr>
          <p:cNvPr id="194" name="Google Shape;194;p33"/>
          <p:cNvSpPr txBox="1"/>
          <p:nvPr/>
        </p:nvSpPr>
        <p:spPr>
          <a:xfrm>
            <a:off x="4571950" y="4126075"/>
            <a:ext cx="33372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decryptor code says: “Use the key to decrypt the encrypted virus, then execute the decrypted virus”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Path Traversal Attacks</a:t>
            </a:r>
            <a:endParaRPr/>
          </a:p>
        </p:txBody>
      </p:sp>
      <p:sp>
        <p:nvSpPr>
          <p:cNvPr id="71" name="Google Shape;71;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Path traversal attack</a:t>
            </a:r>
            <a:r>
              <a:rPr lang="en"/>
              <a:t>: Accessing unauthorized files on a remote server by exploiting Unix file path semantics</a:t>
            </a:r>
            <a:endParaRPr/>
          </a:p>
          <a:p>
            <a:pPr indent="-317500" lvl="1" marL="914400" rtl="0" algn="l">
              <a:spcBef>
                <a:spcPts val="0"/>
              </a:spcBef>
              <a:spcAft>
                <a:spcPts val="0"/>
              </a:spcAft>
              <a:buSzPts val="1400"/>
              <a:buChar char="○"/>
            </a:pPr>
            <a:r>
              <a:rPr lang="en"/>
              <a:t>Often makes use of </a:t>
            </a:r>
            <a:r>
              <a:rPr b="1" lang="en">
                <a:latin typeface="Courier New"/>
                <a:ea typeface="Courier New"/>
                <a:cs typeface="Courier New"/>
                <a:sym typeface="Courier New"/>
              </a:rPr>
              <a:t>../</a:t>
            </a:r>
            <a:r>
              <a:rPr lang="en"/>
              <a:t> to enter other directories</a:t>
            </a:r>
            <a:endParaRPr/>
          </a:p>
          <a:p>
            <a:pPr indent="-317500" lvl="1" marL="914400" rtl="0" algn="l">
              <a:spcBef>
                <a:spcPts val="0"/>
              </a:spcBef>
              <a:spcAft>
                <a:spcPts val="0"/>
              </a:spcAft>
              <a:buSzPts val="1400"/>
              <a:buChar char="○"/>
            </a:pPr>
            <a:r>
              <a:rPr lang="en"/>
              <a:t>Vulnerability: User input is interpreted as a file path by the Unix file system</a:t>
            </a:r>
            <a:endParaRPr/>
          </a:p>
          <a:p>
            <a:pPr indent="-342900" lvl="0" marL="457200" rtl="0" algn="l">
              <a:spcBef>
                <a:spcPts val="0"/>
              </a:spcBef>
              <a:spcAft>
                <a:spcPts val="0"/>
              </a:spcAft>
              <a:buSzPts val="1800"/>
              <a:buChar char="●"/>
            </a:pPr>
            <a:r>
              <a:rPr lang="en"/>
              <a:t>Defense: Check that user input is not interpreted as a file path</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Polymorphic Code</a:t>
            </a:r>
            <a:endParaRPr/>
          </a:p>
        </p:txBody>
      </p:sp>
      <p:sp>
        <p:nvSpPr>
          <p:cNvPr id="200" name="Google Shape;2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1" name="Google Shape;201;p34"/>
          <p:cNvGraphicFramePr/>
          <p:nvPr/>
        </p:nvGraphicFramePr>
        <p:xfrm>
          <a:off x="4572000" y="1522413"/>
          <a:ext cx="3000000" cy="3000000"/>
        </p:xfrm>
        <a:graphic>
          <a:graphicData uri="http://schemas.openxmlformats.org/drawingml/2006/table">
            <a:tbl>
              <a:tblPr>
                <a:noFill/>
                <a:tableStyleId>{1914AAF1-7291-4A9E-ACDD-24249279134B}</a:tableStyleId>
              </a:tblPr>
              <a:tblGrid>
                <a:gridCol w="3337200"/>
              </a:tblGrid>
              <a:tr h="735200">
                <a:tc>
                  <a:txBody>
                    <a:bodyPr/>
                    <a:lstStyle/>
                    <a:p>
                      <a:pPr indent="0" lvl="0" marL="0" rtl="0" algn="ctr">
                        <a:spcBef>
                          <a:spcPts val="0"/>
                        </a:spcBef>
                        <a:spcAft>
                          <a:spcPts val="0"/>
                        </a:spcAft>
                        <a:buNone/>
                      </a:pPr>
                      <a:r>
                        <a:rPr lang="en"/>
                        <a:t>Decryptor Code</a:t>
                      </a:r>
                      <a:endParaRPr/>
                    </a:p>
                  </a:txBody>
                  <a:tcPr marT="91425" marB="91425" marR="91425" marL="91425" anchor="ctr">
                    <a:solidFill>
                      <a:srgbClr val="F4CCCC"/>
                    </a:solidFill>
                  </a:tcPr>
                </a:tc>
              </a:tr>
              <a:tr h="396200">
                <a:tc>
                  <a:txBody>
                    <a:bodyPr/>
                    <a:lstStyle/>
                    <a:p>
                      <a:pPr indent="0" lvl="0" marL="0" rtl="0" algn="ctr">
                        <a:spcBef>
                          <a:spcPts val="0"/>
                        </a:spcBef>
                        <a:spcAft>
                          <a:spcPts val="0"/>
                        </a:spcAft>
                        <a:buNone/>
                      </a:pPr>
                      <a:r>
                        <a:rPr lang="en"/>
                        <a:t>Key 2</a:t>
                      </a:r>
                      <a:endParaRPr/>
                    </a:p>
                  </a:txBody>
                  <a:tcPr marT="91425" marB="91425" marR="91425" marL="91425" anchor="ctr">
                    <a:solidFill>
                      <a:srgbClr val="FCE5CD"/>
                    </a:solidFill>
                  </a:tcPr>
                </a:tc>
              </a:tr>
              <a:tr h="949350">
                <a:tc>
                  <a:txBody>
                    <a:bodyPr/>
                    <a:lstStyle/>
                    <a:p>
                      <a:pPr indent="0" lvl="0" marL="0" rtl="0" algn="ctr">
                        <a:spcBef>
                          <a:spcPts val="0"/>
                        </a:spcBef>
                        <a:spcAft>
                          <a:spcPts val="0"/>
                        </a:spcAft>
                        <a:buNone/>
                      </a:pPr>
                      <a:r>
                        <a:rPr lang="en"/>
                        <a:t> Encrypted Virus Code</a:t>
                      </a:r>
                      <a:endParaRPr/>
                    </a:p>
                  </a:txBody>
                  <a:tcPr marT="91425" marB="91425" marR="91425" marL="91425" anchor="ctr">
                    <a:solidFill>
                      <a:srgbClr val="D9EAD3"/>
                    </a:solidFill>
                  </a:tcPr>
                </a:tc>
              </a:tr>
              <a:tr h="412775">
                <a:tc>
                  <a:txBody>
                    <a:bodyPr/>
                    <a:lstStyle/>
                    <a:p>
                      <a:pPr indent="0" lvl="0" marL="0" rtl="0" algn="ctr">
                        <a:spcBef>
                          <a:spcPts val="0"/>
                        </a:spcBef>
                        <a:spcAft>
                          <a:spcPts val="0"/>
                        </a:spcAft>
                        <a:buNone/>
                      </a:pPr>
                      <a:r>
                        <a:rPr lang="en"/>
                        <a:t>Encrypted </a:t>
                      </a:r>
                      <a:r>
                        <a:rPr lang="en">
                          <a:solidFill>
                            <a:schemeClr val="dk1"/>
                          </a:solidFill>
                        </a:rPr>
                        <a:t>Propagation</a:t>
                      </a:r>
                      <a:r>
                        <a:rPr lang="en"/>
                        <a:t> Code</a:t>
                      </a:r>
                      <a:endParaRPr/>
                    </a:p>
                  </a:txBody>
                  <a:tcPr marT="91425" marB="91425" marR="91425" marL="91425" anchor="ctr">
                    <a:solidFill>
                      <a:srgbClr val="D9EAD3"/>
                    </a:solidFill>
                  </a:tcPr>
                </a:tc>
              </a:tr>
            </a:tbl>
          </a:graphicData>
        </a:graphic>
      </p:graphicFrame>
      <p:sp>
        <p:nvSpPr>
          <p:cNvPr id="202" name="Google Shape;202;p34"/>
          <p:cNvSpPr txBox="1"/>
          <p:nvPr/>
        </p:nvSpPr>
        <p:spPr>
          <a:xfrm>
            <a:off x="629400"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Polymorphic Virus</a:t>
            </a:r>
            <a:endParaRPr/>
          </a:p>
        </p:txBody>
      </p:sp>
      <p:sp>
        <p:nvSpPr>
          <p:cNvPr id="203" name="Google Shape;203;p34"/>
          <p:cNvSpPr txBox="1"/>
          <p:nvPr/>
        </p:nvSpPr>
        <p:spPr>
          <a:xfrm>
            <a:off x="4571938"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Polymorphic Virus</a:t>
            </a:r>
            <a:endParaRPr/>
          </a:p>
        </p:txBody>
      </p:sp>
      <p:sp>
        <p:nvSpPr>
          <p:cNvPr id="204" name="Google Shape;204;p34"/>
          <p:cNvSpPr txBox="1"/>
          <p:nvPr/>
        </p:nvSpPr>
        <p:spPr>
          <a:xfrm>
            <a:off x="4607050" y="4135050"/>
            <a:ext cx="3302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These two copies of the virus use </a:t>
            </a:r>
            <a:r>
              <a:rPr lang="en"/>
              <a:t>different keys! Everything but the short decryptor code looks different.</a:t>
            </a:r>
            <a:endParaRPr/>
          </a:p>
        </p:txBody>
      </p:sp>
      <p:graphicFrame>
        <p:nvGraphicFramePr>
          <p:cNvPr id="205" name="Google Shape;205;p34"/>
          <p:cNvGraphicFramePr/>
          <p:nvPr/>
        </p:nvGraphicFramePr>
        <p:xfrm>
          <a:off x="568050" y="1522413"/>
          <a:ext cx="3000000" cy="3000000"/>
        </p:xfrm>
        <a:graphic>
          <a:graphicData uri="http://schemas.openxmlformats.org/drawingml/2006/table">
            <a:tbl>
              <a:tblPr>
                <a:noFill/>
                <a:tableStyleId>{1914AAF1-7291-4A9E-ACDD-24249279134B}</a:tableStyleId>
              </a:tblPr>
              <a:tblGrid>
                <a:gridCol w="3337200"/>
              </a:tblGrid>
              <a:tr h="735200">
                <a:tc>
                  <a:txBody>
                    <a:bodyPr/>
                    <a:lstStyle/>
                    <a:p>
                      <a:pPr indent="0" lvl="0" marL="0" rtl="0" algn="ctr">
                        <a:spcBef>
                          <a:spcPts val="0"/>
                        </a:spcBef>
                        <a:spcAft>
                          <a:spcPts val="0"/>
                        </a:spcAft>
                        <a:buNone/>
                      </a:pPr>
                      <a:r>
                        <a:rPr lang="en"/>
                        <a:t>Decryptor Code</a:t>
                      </a:r>
                      <a:endParaRPr/>
                    </a:p>
                  </a:txBody>
                  <a:tcPr marT="91425" marB="91425" marR="91425" marL="91425" anchor="ctr">
                    <a:solidFill>
                      <a:srgbClr val="F4CCCC"/>
                    </a:solidFill>
                  </a:tcPr>
                </a:tc>
              </a:tr>
              <a:tr h="396200">
                <a:tc>
                  <a:txBody>
                    <a:bodyPr/>
                    <a:lstStyle/>
                    <a:p>
                      <a:pPr indent="0" lvl="0" marL="0" rtl="0" algn="ctr">
                        <a:spcBef>
                          <a:spcPts val="0"/>
                        </a:spcBef>
                        <a:spcAft>
                          <a:spcPts val="0"/>
                        </a:spcAft>
                        <a:buNone/>
                      </a:pPr>
                      <a:r>
                        <a:rPr lang="en"/>
                        <a:t>Key 1</a:t>
                      </a:r>
                      <a:endParaRPr/>
                    </a:p>
                  </a:txBody>
                  <a:tcPr marT="91425" marB="91425" marR="91425" marL="91425" anchor="ctr">
                    <a:solidFill>
                      <a:srgbClr val="FCE5CD"/>
                    </a:solidFill>
                  </a:tcPr>
                </a:tc>
              </a:tr>
              <a:tr h="949350">
                <a:tc>
                  <a:txBody>
                    <a:bodyPr/>
                    <a:lstStyle/>
                    <a:p>
                      <a:pPr indent="0" lvl="0" marL="0" rtl="0" algn="ctr">
                        <a:spcBef>
                          <a:spcPts val="0"/>
                        </a:spcBef>
                        <a:spcAft>
                          <a:spcPts val="0"/>
                        </a:spcAft>
                        <a:buNone/>
                      </a:pPr>
                      <a:r>
                        <a:rPr lang="en"/>
                        <a:t> Encrypted Virus Code</a:t>
                      </a:r>
                      <a:endParaRPr/>
                    </a:p>
                  </a:txBody>
                  <a:tcPr marT="91425" marB="91425" marR="91425" marL="91425" anchor="ctr">
                    <a:solidFill>
                      <a:srgbClr val="C9DAF8"/>
                    </a:solidFill>
                  </a:tcPr>
                </a:tc>
              </a:tr>
              <a:tr h="412775">
                <a:tc>
                  <a:txBody>
                    <a:bodyPr/>
                    <a:lstStyle/>
                    <a:p>
                      <a:pPr indent="0" lvl="0" marL="0" rtl="0" algn="ctr">
                        <a:spcBef>
                          <a:spcPts val="0"/>
                        </a:spcBef>
                        <a:spcAft>
                          <a:spcPts val="0"/>
                        </a:spcAft>
                        <a:buNone/>
                      </a:pPr>
                      <a:r>
                        <a:rPr lang="en"/>
                        <a:t>Encrypted Propagation Code</a:t>
                      </a:r>
                      <a:endParaRPr/>
                    </a:p>
                  </a:txBody>
                  <a:tcPr marT="91425" marB="91425" marR="91425" marL="91425" anchor="ctr">
                    <a:solidFill>
                      <a:srgbClr val="C9DAF8"/>
                    </a:solidFill>
                  </a:tcPr>
                </a:tc>
              </a:tr>
            </a:tbl>
          </a:graphicData>
        </a:graphic>
      </p:graphicFrame>
      <p:sp>
        <p:nvSpPr>
          <p:cNvPr id="206" name="Google Shape;206;p34"/>
          <p:cNvSpPr txBox="1"/>
          <p:nvPr/>
        </p:nvSpPr>
        <p:spPr>
          <a:xfrm>
            <a:off x="568050" y="4135050"/>
            <a:ext cx="33372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propagation code says: “Use a new key to encrypt the</a:t>
            </a:r>
            <a:r>
              <a:rPr lang="en"/>
              <a:t> virus, and spread the encrypted virus with decryptor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Polymorphic Code: Defenses</a:t>
            </a:r>
            <a:endParaRPr/>
          </a:p>
        </p:txBody>
      </p:sp>
      <p:sp>
        <p:nvSpPr>
          <p:cNvPr id="212" name="Google Shape;212;p3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#1: Add a signature for detecting the decryptor code</a:t>
            </a:r>
            <a:endParaRPr/>
          </a:p>
          <a:p>
            <a:pPr indent="-317500" lvl="1" marL="914400" rtl="0" algn="l">
              <a:spcBef>
                <a:spcPts val="0"/>
              </a:spcBef>
              <a:spcAft>
                <a:spcPts val="0"/>
              </a:spcAft>
              <a:buSzPts val="1400"/>
              <a:buChar char="○"/>
            </a:pPr>
            <a:r>
              <a:rPr lang="en"/>
              <a:t>I</a:t>
            </a:r>
            <a:r>
              <a:rPr lang="en"/>
              <a:t>ssue</a:t>
            </a:r>
            <a:r>
              <a:rPr lang="en"/>
              <a:t>: Less code to match against → More false positives</a:t>
            </a:r>
            <a:endParaRPr/>
          </a:p>
          <a:p>
            <a:pPr indent="-317500" lvl="1" marL="914400" rtl="0" algn="l">
              <a:spcBef>
                <a:spcPts val="0"/>
              </a:spcBef>
              <a:spcAft>
                <a:spcPts val="0"/>
              </a:spcAft>
              <a:buSzPts val="1400"/>
              <a:buChar char="○"/>
            </a:pPr>
            <a:r>
              <a:rPr lang="en"/>
              <a:t>Issue: The decryptor code could be scattered across </a:t>
            </a:r>
            <a:r>
              <a:rPr lang="en"/>
              <a:t>different</a:t>
            </a:r>
            <a:r>
              <a:rPr lang="en"/>
              <a:t> parts of memory</a:t>
            </a:r>
            <a:endParaRPr/>
          </a:p>
          <a:p>
            <a:pPr indent="-342900" lvl="0" marL="457200" rtl="0" algn="l">
              <a:spcBef>
                <a:spcPts val="0"/>
              </a:spcBef>
              <a:spcAft>
                <a:spcPts val="0"/>
              </a:spcAft>
              <a:buSzPts val="1800"/>
              <a:buChar char="●"/>
            </a:pPr>
            <a:r>
              <a:rPr lang="en"/>
              <a:t>Strategy #2: Safely check if the code performs decryption</a:t>
            </a:r>
            <a:endParaRPr/>
          </a:p>
          <a:p>
            <a:pPr indent="-317500" lvl="1" marL="914400" rtl="0" algn="l">
              <a:spcBef>
                <a:spcPts val="0"/>
              </a:spcBef>
              <a:spcAft>
                <a:spcPts val="0"/>
              </a:spcAft>
              <a:buSzPts val="1400"/>
              <a:buChar char="○"/>
            </a:pPr>
            <a:r>
              <a:rPr lang="en"/>
              <a:t>Execute the code in a sandbox</a:t>
            </a:r>
            <a:endParaRPr/>
          </a:p>
          <a:p>
            <a:pPr indent="-317500" lvl="1" marL="914400" rtl="0" algn="l">
              <a:spcBef>
                <a:spcPts val="0"/>
              </a:spcBef>
              <a:spcAft>
                <a:spcPts val="0"/>
              </a:spcAft>
              <a:buSzPts val="1400"/>
              <a:buChar char="○"/>
            </a:pPr>
            <a:r>
              <a:rPr lang="en"/>
              <a:t>Analyze the code structure without executing the code</a:t>
            </a:r>
            <a:endParaRPr/>
          </a:p>
          <a:p>
            <a:pPr indent="-317500" lvl="1" marL="914400" rtl="0" algn="l">
              <a:spcBef>
                <a:spcPts val="0"/>
              </a:spcBef>
              <a:spcAft>
                <a:spcPts val="0"/>
              </a:spcAft>
              <a:buSzPts val="1400"/>
              <a:buChar char="○"/>
            </a:pPr>
            <a:r>
              <a:rPr lang="en"/>
              <a:t>Issue: Legitimate programs might perform similar operations too (e.g. decompressing ZIP files)</a:t>
            </a:r>
            <a:endParaRPr/>
          </a:p>
          <a:p>
            <a:pPr indent="-317500" lvl="1" marL="914400" rtl="0" algn="l">
              <a:spcBef>
                <a:spcPts val="0"/>
              </a:spcBef>
              <a:spcAft>
                <a:spcPts val="0"/>
              </a:spcAft>
              <a:buSzPts val="1400"/>
              <a:buChar char="○"/>
            </a:pPr>
            <a:r>
              <a:rPr lang="en"/>
              <a:t>Issue: How long do you let the code execute? The decryptor might only execute after a long delay.</a:t>
            </a:r>
            <a:endParaRPr/>
          </a:p>
        </p:txBody>
      </p:sp>
      <p:sp>
        <p:nvSpPr>
          <p:cNvPr id="213" name="Google Shape;21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Metamorphic Code</a:t>
            </a:r>
            <a:endParaRPr/>
          </a:p>
        </p:txBody>
      </p:sp>
      <p:sp>
        <p:nvSpPr>
          <p:cNvPr id="219" name="Google Shape;219;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Metamorphic code</a:t>
            </a:r>
            <a:r>
              <a:rPr lang="en"/>
              <a:t>: </a:t>
            </a:r>
            <a:r>
              <a:rPr lang="en"/>
              <a:t>Each time the virus propagates, it generates a semantically different version of the code</a:t>
            </a:r>
            <a:endParaRPr/>
          </a:p>
          <a:p>
            <a:pPr indent="-317500" lvl="1" marL="914400" rtl="0" algn="l">
              <a:spcBef>
                <a:spcPts val="0"/>
              </a:spcBef>
              <a:spcAft>
                <a:spcPts val="0"/>
              </a:spcAft>
              <a:buSzPts val="1400"/>
              <a:buChar char="○"/>
            </a:pPr>
            <a:r>
              <a:rPr lang="en"/>
              <a:t>The code performs the same high-level action, but with minor differences in execution</a:t>
            </a:r>
            <a:endParaRPr/>
          </a:p>
          <a:p>
            <a:pPr indent="-342900" lvl="0" marL="457200" rtl="0" algn="l">
              <a:spcBef>
                <a:spcPts val="0"/>
              </a:spcBef>
              <a:spcAft>
                <a:spcPts val="0"/>
              </a:spcAft>
              <a:buSzPts val="1800"/>
              <a:buChar char="●"/>
            </a:pPr>
            <a:r>
              <a:rPr lang="en"/>
              <a:t>Include a code rewriter with the virus to change the code randomly each time</a:t>
            </a:r>
            <a:endParaRPr/>
          </a:p>
          <a:p>
            <a:pPr indent="-317500" lvl="1" marL="914400" rtl="0" algn="l">
              <a:spcBef>
                <a:spcPts val="0"/>
              </a:spcBef>
              <a:spcAft>
                <a:spcPts val="0"/>
              </a:spcAft>
              <a:buSzPts val="1400"/>
              <a:buChar char="○"/>
            </a:pPr>
            <a:r>
              <a:rPr lang="en"/>
              <a:t>Renumber registers</a:t>
            </a:r>
            <a:endParaRPr/>
          </a:p>
          <a:p>
            <a:pPr indent="-317500" lvl="1" marL="914400" rtl="0" algn="l">
              <a:spcBef>
                <a:spcPts val="0"/>
              </a:spcBef>
              <a:spcAft>
                <a:spcPts val="0"/>
              </a:spcAft>
              <a:buSzPts val="1400"/>
              <a:buChar char="○"/>
            </a:pPr>
            <a:r>
              <a:rPr lang="en"/>
              <a:t>Change order of conditional (if/else) statements</a:t>
            </a:r>
            <a:endParaRPr/>
          </a:p>
          <a:p>
            <a:pPr indent="-317500" lvl="1" marL="914400" rtl="0" algn="l">
              <a:spcBef>
                <a:spcPts val="0"/>
              </a:spcBef>
              <a:spcAft>
                <a:spcPts val="0"/>
              </a:spcAft>
              <a:buSzPts val="1400"/>
              <a:buChar char="○"/>
            </a:pPr>
            <a:r>
              <a:rPr lang="en"/>
              <a:t>Reorder independent operations</a:t>
            </a:r>
            <a:endParaRPr/>
          </a:p>
          <a:p>
            <a:pPr indent="-317500" lvl="1" marL="914400" rtl="0" algn="l">
              <a:spcBef>
                <a:spcPts val="0"/>
              </a:spcBef>
              <a:spcAft>
                <a:spcPts val="0"/>
              </a:spcAft>
              <a:buSzPts val="1400"/>
              <a:buChar char="○"/>
            </a:pPr>
            <a:r>
              <a:rPr lang="en"/>
              <a:t>Replace a low-level algorithm with another (e.g. mergesort and quicksort)</a:t>
            </a:r>
            <a:endParaRPr/>
          </a:p>
          <a:p>
            <a:pPr indent="-317500" lvl="1" marL="914400" rtl="0" algn="l">
              <a:spcBef>
                <a:spcPts val="0"/>
              </a:spcBef>
              <a:spcAft>
                <a:spcPts val="0"/>
              </a:spcAft>
              <a:buSzPts val="1400"/>
              <a:buChar char="○"/>
            </a:pPr>
            <a:r>
              <a:rPr lang="en"/>
              <a:t>Add some code that does nothing useful (or is never executed)</a:t>
            </a:r>
            <a:endParaRPr/>
          </a:p>
        </p:txBody>
      </p:sp>
      <p:sp>
        <p:nvSpPr>
          <p:cNvPr id="220" name="Google Shape;22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Metamorphic</a:t>
            </a:r>
            <a:r>
              <a:rPr lang="en"/>
              <a:t> Code</a:t>
            </a:r>
            <a:endParaRPr/>
          </a:p>
        </p:txBody>
      </p:sp>
      <p:sp>
        <p:nvSpPr>
          <p:cNvPr id="226" name="Google Shape;22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7" name="Google Shape;227;p37"/>
          <p:cNvGraphicFramePr/>
          <p:nvPr/>
        </p:nvGraphicFramePr>
        <p:xfrm>
          <a:off x="4572000" y="1522413"/>
          <a:ext cx="3000000" cy="3000000"/>
        </p:xfrm>
        <a:graphic>
          <a:graphicData uri="http://schemas.openxmlformats.org/drawingml/2006/table">
            <a:tbl>
              <a:tblPr>
                <a:noFill/>
                <a:tableStyleId>{1914AAF1-7291-4A9E-ACDD-24249279134B}</a:tableStyleId>
              </a:tblPr>
              <a:tblGrid>
                <a:gridCol w="3337200"/>
              </a:tblGrid>
              <a:tr h="1481275">
                <a:tc>
                  <a:txBody>
                    <a:bodyPr/>
                    <a:lstStyle/>
                    <a:p>
                      <a:pPr indent="0" lvl="0" marL="0" rtl="0" algn="ctr">
                        <a:spcBef>
                          <a:spcPts val="0"/>
                        </a:spcBef>
                        <a:spcAft>
                          <a:spcPts val="0"/>
                        </a:spcAft>
                        <a:buNone/>
                      </a:pPr>
                      <a:r>
                        <a:rPr lang="en"/>
                        <a:t>Virus code (version 2)</a:t>
                      </a:r>
                      <a:endParaRPr/>
                    </a:p>
                  </a:txBody>
                  <a:tcPr marT="91425" marB="91425" marR="91425" marL="91425" anchor="ctr">
                    <a:solidFill>
                      <a:srgbClr val="D9EAD3"/>
                    </a:solidFill>
                  </a:tcPr>
                </a:tc>
              </a:tr>
              <a:tr h="396200">
                <a:tc>
                  <a:txBody>
                    <a:bodyPr/>
                    <a:lstStyle/>
                    <a:p>
                      <a:pPr indent="0" lvl="0" marL="0" rtl="0" algn="ctr">
                        <a:spcBef>
                          <a:spcPts val="0"/>
                        </a:spcBef>
                        <a:spcAft>
                          <a:spcPts val="0"/>
                        </a:spcAft>
                        <a:buNone/>
                      </a:pPr>
                      <a:r>
                        <a:rPr lang="en"/>
                        <a:t>Rewriter (version 2)</a:t>
                      </a:r>
                      <a:endParaRPr/>
                    </a:p>
                  </a:txBody>
                  <a:tcPr marT="91425" marB="91425" marR="91425" marL="91425" anchor="ctr">
                    <a:solidFill>
                      <a:srgbClr val="D9D2E9"/>
                    </a:solidFill>
                  </a:tcPr>
                </a:tc>
              </a:tr>
            </a:tbl>
          </a:graphicData>
        </a:graphic>
      </p:graphicFrame>
      <p:sp>
        <p:nvSpPr>
          <p:cNvPr id="228" name="Google Shape;228;p37"/>
          <p:cNvSpPr txBox="1"/>
          <p:nvPr/>
        </p:nvSpPr>
        <p:spPr>
          <a:xfrm>
            <a:off x="629400"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Metamorphic</a:t>
            </a:r>
            <a:r>
              <a:rPr lang="en"/>
              <a:t> Virus</a:t>
            </a:r>
            <a:endParaRPr/>
          </a:p>
        </p:txBody>
      </p:sp>
      <p:sp>
        <p:nvSpPr>
          <p:cNvPr id="229" name="Google Shape;229;p37"/>
          <p:cNvSpPr txBox="1"/>
          <p:nvPr/>
        </p:nvSpPr>
        <p:spPr>
          <a:xfrm>
            <a:off x="4571938" y="1175675"/>
            <a:ext cx="321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Metamorphic</a:t>
            </a:r>
            <a:r>
              <a:rPr lang="en"/>
              <a:t> Virus</a:t>
            </a:r>
            <a:endParaRPr/>
          </a:p>
        </p:txBody>
      </p:sp>
      <p:sp>
        <p:nvSpPr>
          <p:cNvPr id="230" name="Google Shape;230;p37"/>
          <p:cNvSpPr txBox="1"/>
          <p:nvPr/>
        </p:nvSpPr>
        <p:spPr>
          <a:xfrm>
            <a:off x="568050" y="3650475"/>
            <a:ext cx="33372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rewriter code says: “Construct a semantically different version of this virus, and spread the new version”</a:t>
            </a:r>
            <a:endParaRPr/>
          </a:p>
        </p:txBody>
      </p:sp>
      <p:graphicFrame>
        <p:nvGraphicFramePr>
          <p:cNvPr id="231" name="Google Shape;231;p37"/>
          <p:cNvGraphicFramePr/>
          <p:nvPr/>
        </p:nvGraphicFramePr>
        <p:xfrm>
          <a:off x="568050" y="1522422"/>
          <a:ext cx="3000000" cy="3000000"/>
        </p:xfrm>
        <a:graphic>
          <a:graphicData uri="http://schemas.openxmlformats.org/drawingml/2006/table">
            <a:tbl>
              <a:tblPr>
                <a:noFill/>
                <a:tableStyleId>{1914AAF1-7291-4A9E-ACDD-24249279134B}</a:tableStyleId>
              </a:tblPr>
              <a:tblGrid>
                <a:gridCol w="3337200"/>
              </a:tblGrid>
              <a:tr h="1481275">
                <a:tc>
                  <a:txBody>
                    <a:bodyPr/>
                    <a:lstStyle/>
                    <a:p>
                      <a:pPr indent="0" lvl="0" marL="0" rtl="0" algn="ctr">
                        <a:spcBef>
                          <a:spcPts val="0"/>
                        </a:spcBef>
                        <a:spcAft>
                          <a:spcPts val="0"/>
                        </a:spcAft>
                        <a:buNone/>
                      </a:pPr>
                      <a:r>
                        <a:rPr lang="en"/>
                        <a:t>Virus code (version 1)</a:t>
                      </a:r>
                      <a:endParaRPr/>
                    </a:p>
                  </a:txBody>
                  <a:tcPr marT="91425" marB="91425" marR="91425" marL="91425" anchor="ctr">
                    <a:solidFill>
                      <a:srgbClr val="C9DAF8"/>
                    </a:solidFill>
                  </a:tcPr>
                </a:tc>
              </a:tr>
              <a:tr h="332250">
                <a:tc>
                  <a:txBody>
                    <a:bodyPr/>
                    <a:lstStyle/>
                    <a:p>
                      <a:pPr indent="0" lvl="0" marL="0" rtl="0" algn="ctr">
                        <a:spcBef>
                          <a:spcPts val="0"/>
                        </a:spcBef>
                        <a:spcAft>
                          <a:spcPts val="0"/>
                        </a:spcAft>
                        <a:buNone/>
                      </a:pPr>
                      <a:r>
                        <a:rPr lang="en"/>
                        <a:t>Rewriter (version 1)</a:t>
                      </a:r>
                      <a:endParaRPr/>
                    </a:p>
                  </a:txBody>
                  <a:tcPr marT="91425" marB="91425" marR="91425" marL="91425" anchor="ctr">
                    <a:solidFill>
                      <a:srgbClr val="FCE5CD"/>
                    </a:solidFill>
                  </a:tcPr>
                </a:tc>
              </a:tr>
            </a:tbl>
          </a:graphicData>
        </a:graphic>
      </p:graphicFrame>
      <p:sp>
        <p:nvSpPr>
          <p:cNvPr id="232" name="Google Shape;232;p37"/>
          <p:cNvSpPr txBox="1"/>
          <p:nvPr/>
        </p:nvSpPr>
        <p:spPr>
          <a:xfrm>
            <a:off x="4572000" y="3650475"/>
            <a:ext cx="33372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Note: The rewriter code itself can also be modified!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Metamorphic Code: Defenses</a:t>
            </a:r>
            <a:endParaRPr/>
          </a:p>
        </p:txBody>
      </p:sp>
      <p:sp>
        <p:nvSpPr>
          <p:cNvPr id="238" name="Google Shape;238;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Behavioral detection</a:t>
            </a:r>
            <a:endParaRPr/>
          </a:p>
          <a:p>
            <a:pPr indent="-317500" lvl="1" marL="914400" rtl="0" algn="l">
              <a:spcBef>
                <a:spcPts val="0"/>
              </a:spcBef>
              <a:spcAft>
                <a:spcPts val="0"/>
              </a:spcAft>
              <a:buSzPts val="1400"/>
              <a:buChar char="○"/>
            </a:pPr>
            <a:r>
              <a:rPr lang="en"/>
              <a:t>Need to analyze behavior instead of syntax</a:t>
            </a:r>
            <a:endParaRPr/>
          </a:p>
          <a:p>
            <a:pPr indent="-317500" lvl="1" marL="914400" rtl="0" algn="l">
              <a:spcBef>
                <a:spcPts val="0"/>
              </a:spcBef>
              <a:spcAft>
                <a:spcPts val="0"/>
              </a:spcAft>
              <a:buSzPts val="1400"/>
              <a:buChar char="○"/>
            </a:pPr>
            <a:r>
              <a:rPr lang="en"/>
              <a:t>Look at the effect of the instructions, not the appearance of the instructions</a:t>
            </a:r>
            <a:endParaRPr/>
          </a:p>
          <a:p>
            <a:pPr indent="-317500" lvl="1" marL="914400" rtl="0" algn="l">
              <a:spcBef>
                <a:spcPts val="0"/>
              </a:spcBef>
              <a:spcAft>
                <a:spcPts val="0"/>
              </a:spcAft>
              <a:buSzPts val="1400"/>
              <a:buChar char="○"/>
            </a:pPr>
            <a:r>
              <a:rPr lang="en"/>
              <a:t>Antivirus company analyzes a new virus to find a behavioral signature, and antivirus software analyzes code for the behavioral signature</a:t>
            </a:r>
            <a:endParaRPr/>
          </a:p>
          <a:p>
            <a:pPr indent="-342900" lvl="0" marL="457200" rtl="0" algn="l">
              <a:spcBef>
                <a:spcPts val="0"/>
              </a:spcBef>
              <a:spcAft>
                <a:spcPts val="0"/>
              </a:spcAft>
              <a:buSzPts val="1800"/>
              <a:buChar char="●"/>
            </a:pPr>
            <a:r>
              <a:rPr lang="en"/>
              <a:t>Subverting behavioral detection</a:t>
            </a:r>
            <a:endParaRPr/>
          </a:p>
          <a:p>
            <a:pPr indent="-317500" lvl="1" marL="914400" rtl="0" algn="l">
              <a:spcBef>
                <a:spcPts val="0"/>
              </a:spcBef>
              <a:spcAft>
                <a:spcPts val="0"/>
              </a:spcAft>
              <a:buSzPts val="1400"/>
              <a:buChar char="○"/>
            </a:pPr>
            <a:r>
              <a:rPr lang="en"/>
              <a:t>Delay analysis by waiting a long time before executing malcode</a:t>
            </a:r>
            <a:endParaRPr/>
          </a:p>
          <a:p>
            <a:pPr indent="-317500" lvl="1" marL="914400" rtl="0" algn="l">
              <a:spcBef>
                <a:spcPts val="0"/>
              </a:spcBef>
              <a:spcAft>
                <a:spcPts val="0"/>
              </a:spcAft>
              <a:buSzPts val="1400"/>
              <a:buChar char="○"/>
            </a:pPr>
            <a:r>
              <a:rPr lang="en"/>
              <a:t>Detect that the code is being analyzed (e.g. running in a debugger or a virtual machine) and choose different behavior</a:t>
            </a:r>
            <a:endParaRPr/>
          </a:p>
          <a:p>
            <a:pPr indent="-317500" lvl="1" marL="914400" rtl="0" algn="l">
              <a:spcBef>
                <a:spcPts val="0"/>
              </a:spcBef>
              <a:spcAft>
                <a:spcPts val="0"/>
              </a:spcAft>
              <a:buSzPts val="1400"/>
              <a:buChar char="○"/>
            </a:pPr>
            <a:r>
              <a:rPr lang="en"/>
              <a:t>Antivirus can look for these subversion strategies and skip over them</a:t>
            </a:r>
            <a:endParaRPr/>
          </a:p>
        </p:txBody>
      </p:sp>
      <p:sp>
        <p:nvSpPr>
          <p:cNvPr id="239" name="Google Shape;23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Defense: Flag Unfamiliar Code</a:t>
            </a:r>
            <a:endParaRPr/>
          </a:p>
        </p:txBody>
      </p:sp>
      <p:sp>
        <p:nvSpPr>
          <p:cNvPr id="245" name="Google Shape;245;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impossible to write a perfect algorithm to separate malicious code from safe code</a:t>
            </a:r>
            <a:endParaRPr/>
          </a:p>
          <a:p>
            <a:pPr indent="-317500" lvl="1" marL="914400" rtl="0" algn="l">
              <a:spcBef>
                <a:spcPts val="0"/>
              </a:spcBef>
              <a:spcAft>
                <a:spcPts val="0"/>
              </a:spcAft>
              <a:buSzPts val="1400"/>
              <a:buChar char="○"/>
            </a:pPr>
            <a:r>
              <a:rPr lang="en"/>
              <a:t>A perfect algorithm reduces to the halting problem, which is unsolvable (and out of scope)</a:t>
            </a:r>
            <a:endParaRPr/>
          </a:p>
          <a:p>
            <a:pPr indent="-342900" lvl="0" marL="457200" rtl="0" algn="l">
              <a:spcBef>
                <a:spcPts val="0"/>
              </a:spcBef>
              <a:spcAft>
                <a:spcPts val="0"/>
              </a:spcAft>
              <a:buSzPts val="1800"/>
              <a:buChar char="●"/>
            </a:pPr>
            <a:r>
              <a:rPr lang="en"/>
              <a:t>Antivirus software instead looks for new, unfamiliar code</a:t>
            </a:r>
            <a:endParaRPr/>
          </a:p>
          <a:p>
            <a:pPr indent="-317500" lvl="1" marL="914400" rtl="0" algn="l">
              <a:spcBef>
                <a:spcPts val="0"/>
              </a:spcBef>
              <a:spcAft>
                <a:spcPts val="0"/>
              </a:spcAft>
              <a:buSzPts val="1400"/>
              <a:buChar char="○"/>
            </a:pPr>
            <a:r>
              <a:rPr lang="en"/>
              <a:t>Keep a central repository of previously-seen code</a:t>
            </a:r>
            <a:endParaRPr/>
          </a:p>
          <a:p>
            <a:pPr indent="-317500" lvl="1" marL="914400" rtl="0" algn="l">
              <a:spcBef>
                <a:spcPts val="0"/>
              </a:spcBef>
              <a:spcAft>
                <a:spcPts val="0"/>
              </a:spcAft>
              <a:buSzPts val="1400"/>
              <a:buChar char="○"/>
            </a:pPr>
            <a:r>
              <a:rPr lang="en"/>
              <a:t>If some code has never been seen before, treat it as more suspicious</a:t>
            </a:r>
            <a:endParaRPr/>
          </a:p>
          <a:p>
            <a:pPr indent="-317500" lvl="1" marL="914400" rtl="0" algn="l">
              <a:spcBef>
                <a:spcPts val="0"/>
              </a:spcBef>
              <a:spcAft>
                <a:spcPts val="0"/>
              </a:spcAft>
              <a:buSzPts val="1400"/>
              <a:buChar char="○"/>
            </a:pPr>
            <a:r>
              <a:rPr lang="en"/>
              <a:t>The central repository can store secure cryptographic hashes of previously-seen code snippets for efficiency (the software hashes code and see if the hash matches a hash in the repository)</a:t>
            </a:r>
            <a:endParaRPr/>
          </a:p>
        </p:txBody>
      </p:sp>
      <p:sp>
        <p:nvSpPr>
          <p:cNvPr id="246" name="Google Shape;24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Defense: Flag Unfamiliar Code</a:t>
            </a:r>
            <a:endParaRPr/>
          </a:p>
        </p:txBody>
      </p:sp>
      <p:sp>
        <p:nvSpPr>
          <p:cNvPr id="252" name="Google Shape;252;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Flagging unfamiliar code is a powerful defense</a:t>
            </a:r>
            <a:endParaRPr/>
          </a:p>
          <a:p>
            <a:pPr indent="-317500" lvl="1" marL="914400" rtl="0" algn="l">
              <a:spcBef>
                <a:spcPts val="0"/>
              </a:spcBef>
              <a:spcAft>
                <a:spcPts val="0"/>
              </a:spcAft>
              <a:buSzPts val="1400"/>
              <a:buChar char="○"/>
            </a:pPr>
            <a:r>
              <a:rPr lang="en"/>
              <a:t>You have a detector for malicious behavior (e.g. signature detection)</a:t>
            </a:r>
            <a:endParaRPr/>
          </a:p>
          <a:p>
            <a:pPr indent="-317500" lvl="1" marL="914400" rtl="0" algn="l">
              <a:spcBef>
                <a:spcPts val="0"/>
              </a:spcBef>
              <a:spcAft>
                <a:spcPts val="0"/>
              </a:spcAft>
              <a:buSzPts val="1400"/>
              <a:buChar char="○"/>
            </a:pPr>
            <a:r>
              <a:rPr lang="en"/>
              <a:t>Now you also have a strategy for people avoiding your first detector</a:t>
            </a:r>
            <a:endParaRPr/>
          </a:p>
          <a:p>
            <a:pPr indent="-342900" lvl="0" marL="457200" rtl="0" algn="l">
              <a:spcBef>
                <a:spcPts val="0"/>
              </a:spcBef>
              <a:spcAft>
                <a:spcPts val="0"/>
              </a:spcAft>
              <a:buSzPts val="1800"/>
              <a:buChar char="●"/>
            </a:pPr>
            <a:r>
              <a:rPr lang="en"/>
              <a:t>Attacker is in trouble either way:</a:t>
            </a:r>
            <a:endParaRPr/>
          </a:p>
          <a:p>
            <a:pPr indent="-317500" lvl="1" marL="914400" rtl="0" algn="l">
              <a:spcBef>
                <a:spcPts val="0"/>
              </a:spcBef>
              <a:spcAft>
                <a:spcPts val="0"/>
              </a:spcAft>
              <a:buSzPts val="1400"/>
              <a:buChar char="○"/>
            </a:pPr>
            <a:r>
              <a:rPr lang="en"/>
              <a:t>If the attacker doesn’t modify the code for each propagation, it will have a detectable signature</a:t>
            </a:r>
            <a:endParaRPr/>
          </a:p>
          <a:p>
            <a:pPr indent="-317500" lvl="1" marL="914400" rtl="0" algn="l">
              <a:spcBef>
                <a:spcPts val="0"/>
              </a:spcBef>
              <a:spcAft>
                <a:spcPts val="0"/>
              </a:spcAft>
              <a:buSzPts val="1400"/>
              <a:buChar char="○"/>
            </a:pPr>
            <a:r>
              <a:rPr lang="en"/>
              <a:t>If the attacker modifies the code each time, it always appears as new and suspicious</a:t>
            </a:r>
            <a:endParaRPr/>
          </a:p>
          <a:p>
            <a:pPr indent="-317500" lvl="1" marL="914400" rtl="0" algn="l">
              <a:spcBef>
                <a:spcPts val="0"/>
              </a:spcBef>
              <a:spcAft>
                <a:spcPts val="0"/>
              </a:spcAft>
              <a:buSzPts val="1400"/>
              <a:buChar char="○"/>
            </a:pPr>
            <a:r>
              <a:rPr lang="en"/>
              <a:t>When avoiding one strategy, the attacker will be caught by the other strategy!</a:t>
            </a:r>
            <a:endParaRPr/>
          </a:p>
        </p:txBody>
      </p:sp>
      <p:sp>
        <p:nvSpPr>
          <p:cNvPr id="253" name="Google Shape;25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Counting Viruses</a:t>
            </a:r>
            <a:endParaRPr/>
          </a:p>
        </p:txBody>
      </p:sp>
      <p:sp>
        <p:nvSpPr>
          <p:cNvPr id="259" name="Google Shape;259;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Polymorphism and metamorphism can cause a single virus to be incorrectly counted as thousands of different viruses</a:t>
            </a:r>
            <a:endParaRPr/>
          </a:p>
          <a:p>
            <a:pPr indent="-342900" lvl="0" marL="457200" rtl="0" algn="l">
              <a:spcBef>
                <a:spcPts val="0"/>
              </a:spcBef>
              <a:spcAft>
                <a:spcPts val="0"/>
              </a:spcAft>
              <a:buSzPts val="1800"/>
              <a:buChar char="●"/>
            </a:pPr>
            <a:r>
              <a:rPr lang="en"/>
              <a:t>Antivirus companies may want to exaggerate the number of different viruses to convince the public to buy their software</a:t>
            </a:r>
            <a:endParaRPr/>
          </a:p>
          <a:p>
            <a:pPr indent="-342900" lvl="0" marL="457200" rtl="0" algn="l">
              <a:spcBef>
                <a:spcPts val="0"/>
              </a:spcBef>
              <a:spcAft>
                <a:spcPts val="0"/>
              </a:spcAft>
              <a:buSzPts val="1800"/>
              <a:buChar char="●"/>
            </a:pPr>
            <a:r>
              <a:rPr lang="en"/>
              <a:t>Antivirus companies may create signatures for every variant of a virus, then </a:t>
            </a:r>
            <a:r>
              <a:rPr lang="en"/>
              <a:t>advertise the number of signatures in their software (even though fewer, stronger signatures would be better)</a:t>
            </a:r>
            <a:endParaRPr/>
          </a:p>
        </p:txBody>
      </p:sp>
      <p:sp>
        <p:nvSpPr>
          <p:cNvPr id="260" name="Google Shape;26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Counting Viruses</a:t>
            </a:r>
            <a:endParaRPr/>
          </a:p>
        </p:txBody>
      </p:sp>
      <p:sp>
        <p:nvSpPr>
          <p:cNvPr id="266" name="Google Shape;26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42"/>
          <p:cNvSpPr txBox="1"/>
          <p:nvPr>
            <p:ph idx="1" type="body"/>
          </p:nvPr>
        </p:nvSpPr>
        <p:spPr>
          <a:xfrm>
            <a:off x="512100" y="4582650"/>
            <a:ext cx="8119800" cy="510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Antivirus companies might overcount different versions of one virus</a:t>
            </a:r>
            <a:endParaRPr/>
          </a:p>
        </p:txBody>
      </p:sp>
      <p:graphicFrame>
        <p:nvGraphicFramePr>
          <p:cNvPr id="268" name="Google Shape;268;p42"/>
          <p:cNvGraphicFramePr/>
          <p:nvPr/>
        </p:nvGraphicFramePr>
        <p:xfrm>
          <a:off x="752600" y="1237535"/>
          <a:ext cx="3000000" cy="3000000"/>
        </p:xfrm>
        <a:graphic>
          <a:graphicData uri="http://schemas.openxmlformats.org/drawingml/2006/table">
            <a:tbl>
              <a:tblPr>
                <a:noFill/>
                <a:tableStyleId>{1914AAF1-7291-4A9E-ACDD-24249279134B}</a:tableStyleId>
              </a:tblPr>
              <a:tblGrid>
                <a:gridCol w="2353850"/>
                <a:gridCol w="869625"/>
                <a:gridCol w="4740925"/>
              </a:tblGrid>
              <a:tr h="791975">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491275">
                <a:tc gridSpan="2">
                  <a:txBody>
                    <a:bodyPr/>
                    <a:lstStyle/>
                    <a:p>
                      <a:pPr indent="0" lvl="0" marL="0" rtl="0" algn="l">
                        <a:spcBef>
                          <a:spcPts val="0"/>
                        </a:spcBef>
                        <a:spcAft>
                          <a:spcPts val="0"/>
                        </a:spcAft>
                        <a:buNone/>
                      </a:pPr>
                      <a:r>
                        <a:rPr lang="en">
                          <a:solidFill>
                            <a:srgbClr val="595959"/>
                          </a:solidFill>
                        </a:rPr>
                        <a:t>Every day, the AV-TEST Institute registers over 350,000 new malicious programs (malware) and potentially unwanted applications (PUA). These are examined and classified according to their characteristics and saved. Visualisation programs then transform the results into diagrams that can be updated and produce current malware statistics.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c>
                  <a:txBody>
                    <a:bodyPr/>
                    <a:lstStyle/>
                    <a:p>
                      <a:pPr indent="0" lvl="0" marL="0" rtl="0" algn="l">
                        <a:spcBef>
                          <a:spcPts val="0"/>
                        </a:spcBef>
                        <a:spcAft>
                          <a:spcPts val="0"/>
                        </a:spcAft>
                        <a:buNone/>
                      </a:pPr>
                      <a:r>
                        <a:t/>
                      </a:r>
                      <a:endParaRPr sz="1150">
                        <a:solidFill>
                          <a:srgbClr val="595959"/>
                        </a:solidFill>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r>
            </a:tbl>
          </a:graphicData>
        </a:graphic>
      </p:graphicFrame>
      <p:pic>
        <p:nvPicPr>
          <p:cNvPr id="269" name="Google Shape;269;p42"/>
          <p:cNvPicPr preferRelativeResize="0"/>
          <p:nvPr/>
        </p:nvPicPr>
        <p:blipFill>
          <a:blip r:embed="rId4">
            <a:alphaModFix/>
          </a:blip>
          <a:stretch>
            <a:fillRect/>
          </a:stretch>
        </p:blipFill>
        <p:spPr>
          <a:xfrm>
            <a:off x="807325" y="1281825"/>
            <a:ext cx="1717400" cy="646900"/>
          </a:xfrm>
          <a:prstGeom prst="rect">
            <a:avLst/>
          </a:prstGeom>
          <a:noFill/>
          <a:ln>
            <a:noFill/>
          </a:ln>
        </p:spPr>
      </p:pic>
      <p:pic>
        <p:nvPicPr>
          <p:cNvPr descr="A bar chart showing increasing total numbers of malware from 2012 to 2021." id="270" name="Google Shape;270;p42" title="AV Test Total Malware Chart"/>
          <p:cNvPicPr preferRelativeResize="0"/>
          <p:nvPr/>
        </p:nvPicPr>
        <p:blipFill>
          <a:blip r:embed="rId5">
            <a:alphaModFix/>
          </a:blip>
          <a:stretch>
            <a:fillRect/>
          </a:stretch>
        </p:blipFill>
        <p:spPr>
          <a:xfrm>
            <a:off x="4536960" y="1281837"/>
            <a:ext cx="3519390" cy="319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Worms</a:t>
            </a:r>
            <a:endParaRPr/>
          </a:p>
        </p:txBody>
      </p:sp>
      <p:sp>
        <p:nvSpPr>
          <p:cNvPr id="276" name="Google Shape;27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Types of Detectors</a:t>
            </a:r>
            <a:endParaRPr/>
          </a:p>
        </p:txBody>
      </p:sp>
      <p:sp>
        <p:nvSpPr>
          <p:cNvPr id="78" name="Google Shape;78;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Intrusion Detection System (NIDS): Installed on the network</a:t>
            </a:r>
            <a:endParaRPr/>
          </a:p>
          <a:p>
            <a:pPr indent="-317500" lvl="1" marL="914400" rtl="0" algn="l">
              <a:spcBef>
                <a:spcPts val="0"/>
              </a:spcBef>
              <a:spcAft>
                <a:spcPts val="0"/>
              </a:spcAft>
              <a:buSzPts val="1400"/>
              <a:buChar char="○"/>
            </a:pPr>
            <a:r>
              <a:rPr lang="en"/>
              <a:t>Benefits: Cheap, easy to scale, simple management, end systems unaffected, small TCB</a:t>
            </a:r>
            <a:endParaRPr/>
          </a:p>
          <a:p>
            <a:pPr indent="-317500" lvl="1" marL="914400" rtl="0" algn="l">
              <a:spcBef>
                <a:spcPts val="0"/>
              </a:spcBef>
              <a:spcAft>
                <a:spcPts val="0"/>
              </a:spcAft>
              <a:buSzPts val="1400"/>
              <a:buChar char="○"/>
            </a:pPr>
            <a:r>
              <a:rPr lang="en"/>
              <a:t>Drawbacks: Inconsistent interpretation (leads to evasion attacks), encrypted traffic</a:t>
            </a:r>
            <a:endParaRPr/>
          </a:p>
          <a:p>
            <a:pPr indent="-342900" lvl="0" marL="457200" rtl="0" algn="l">
              <a:spcBef>
                <a:spcPts val="0"/>
              </a:spcBef>
              <a:spcAft>
                <a:spcPts val="0"/>
              </a:spcAft>
              <a:buSzPts val="1800"/>
              <a:buChar char="●"/>
            </a:pPr>
            <a:r>
              <a:rPr lang="en"/>
              <a:t>Host-based Intrusion Detection System (HIDS): Installed on the end host</a:t>
            </a:r>
            <a:endParaRPr/>
          </a:p>
          <a:p>
            <a:pPr indent="-317500" lvl="1" marL="914400" rtl="0" algn="l">
              <a:spcBef>
                <a:spcPts val="0"/>
              </a:spcBef>
              <a:spcAft>
                <a:spcPts val="0"/>
              </a:spcAft>
              <a:buSzPts val="1400"/>
              <a:buChar char="○"/>
            </a:pPr>
            <a:r>
              <a:rPr lang="en"/>
              <a:t>Benefits: Fewer inconsistencies, works with encrypted traffic, works inside the network, performance can scale</a:t>
            </a:r>
            <a:endParaRPr/>
          </a:p>
          <a:p>
            <a:pPr indent="-317500" lvl="1" marL="914400" rtl="0" algn="l">
              <a:spcBef>
                <a:spcPts val="0"/>
              </a:spcBef>
              <a:spcAft>
                <a:spcPts val="0"/>
              </a:spcAft>
              <a:buSzPts val="1400"/>
              <a:buChar char="○"/>
            </a:pPr>
            <a:r>
              <a:rPr lang="en"/>
              <a:t>Drawbacks: Expensive, evasion attacks still possible</a:t>
            </a:r>
            <a:endParaRPr/>
          </a:p>
          <a:p>
            <a:pPr indent="-342900" lvl="0" marL="457200" rtl="0" algn="l">
              <a:spcBef>
                <a:spcPts val="0"/>
              </a:spcBef>
              <a:spcAft>
                <a:spcPts val="0"/>
              </a:spcAft>
              <a:buSzPts val="1800"/>
              <a:buChar char="●"/>
            </a:pPr>
            <a:r>
              <a:rPr lang="en"/>
              <a:t>Logging: Analyze logs generated by servers</a:t>
            </a:r>
            <a:endParaRPr/>
          </a:p>
          <a:p>
            <a:pPr indent="-317500" lvl="1" marL="914400" rtl="0" algn="l">
              <a:spcBef>
                <a:spcPts val="0"/>
              </a:spcBef>
              <a:spcAft>
                <a:spcPts val="0"/>
              </a:spcAft>
              <a:buSzPts val="1400"/>
              <a:buChar char="○"/>
            </a:pPr>
            <a:r>
              <a:rPr lang="en"/>
              <a:t>Benefits: Cheap, fewer inconsistencies</a:t>
            </a:r>
            <a:endParaRPr/>
          </a:p>
          <a:p>
            <a:pPr indent="-317500" lvl="1" marL="914400" rtl="0" algn="l">
              <a:spcBef>
                <a:spcPts val="0"/>
              </a:spcBef>
              <a:spcAft>
                <a:spcPts val="0"/>
              </a:spcAft>
              <a:buSzPts val="1400"/>
              <a:buChar char="○"/>
            </a:pPr>
            <a:r>
              <a:rPr lang="en"/>
              <a:t>Drawbacks: Only detects attacks after they happen, evasion attacks still possible, attacker could change the logs</a:t>
            </a:r>
            <a:endParaRPr/>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Worms</a:t>
            </a:r>
            <a:endParaRPr/>
          </a:p>
        </p:txBody>
      </p:sp>
      <p:sp>
        <p:nvSpPr>
          <p:cNvPr id="282" name="Google Shape;282;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Worm</a:t>
            </a:r>
            <a:r>
              <a:rPr lang="en"/>
              <a:t>: Code that does not require user action to propagate</a:t>
            </a:r>
            <a:endParaRPr/>
          </a:p>
          <a:p>
            <a:pPr indent="-317500" lvl="1" marL="914400" rtl="0" algn="l">
              <a:spcBef>
                <a:spcPts val="0"/>
              </a:spcBef>
              <a:spcAft>
                <a:spcPts val="0"/>
              </a:spcAft>
              <a:buSzPts val="1400"/>
              <a:buChar char="○"/>
            </a:pPr>
            <a:r>
              <a:rPr lang="en"/>
              <a:t>Usually infects a computer by altering some already-running code</a:t>
            </a:r>
            <a:endParaRPr/>
          </a:p>
          <a:p>
            <a:pPr indent="-317500" lvl="1" marL="914400" rtl="0" algn="l">
              <a:spcBef>
                <a:spcPts val="0"/>
              </a:spcBef>
              <a:spcAft>
                <a:spcPts val="0"/>
              </a:spcAft>
              <a:buSzPts val="1400"/>
              <a:buChar char="○"/>
            </a:pPr>
            <a:r>
              <a:rPr lang="en"/>
              <a:t>Unlike malware, no user interaction is required for the worm to spread to other users</a:t>
            </a:r>
            <a:endParaRPr/>
          </a:p>
        </p:txBody>
      </p:sp>
      <p:sp>
        <p:nvSpPr>
          <p:cNvPr id="283" name="Google Shape;28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Propagation Strategies</a:t>
            </a:r>
            <a:endParaRPr/>
          </a:p>
        </p:txBody>
      </p:sp>
      <p:sp>
        <p:nvSpPr>
          <p:cNvPr id="289" name="Google Shape;289;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the worm find new users to infect?</a:t>
            </a:r>
            <a:endParaRPr/>
          </a:p>
          <a:p>
            <a:pPr indent="-317500" lvl="1" marL="914400" rtl="0" algn="l">
              <a:spcBef>
                <a:spcPts val="0"/>
              </a:spcBef>
              <a:spcAft>
                <a:spcPts val="0"/>
              </a:spcAft>
              <a:buSzPts val="1400"/>
              <a:buChar char="○"/>
            </a:pPr>
            <a:r>
              <a:rPr lang="en"/>
              <a:t>Randomly choose machines: generate a random 32-bit IP address and try connecting to it</a:t>
            </a:r>
            <a:endParaRPr/>
          </a:p>
          <a:p>
            <a:pPr indent="-317500" lvl="1" marL="914400" rtl="0" algn="l">
              <a:spcBef>
                <a:spcPts val="0"/>
              </a:spcBef>
              <a:spcAft>
                <a:spcPts val="0"/>
              </a:spcAft>
              <a:buSzPts val="1400"/>
              <a:buChar char="○"/>
            </a:pPr>
            <a:r>
              <a:rPr lang="en"/>
              <a:t>Search worms: Use Google searches to find victims</a:t>
            </a:r>
            <a:endParaRPr/>
          </a:p>
          <a:p>
            <a:pPr indent="-317500" lvl="1" marL="914400" rtl="0" algn="l">
              <a:spcBef>
                <a:spcPts val="0"/>
              </a:spcBef>
              <a:spcAft>
                <a:spcPts val="0"/>
              </a:spcAft>
              <a:buSzPts val="1400"/>
              <a:buChar char="○"/>
            </a:pPr>
            <a:r>
              <a:rPr lang="en"/>
              <a:t>Scanning: Look for targets (can be limited by bandwidth)</a:t>
            </a:r>
            <a:endParaRPr/>
          </a:p>
          <a:p>
            <a:pPr indent="-317500" lvl="1" marL="914400" rtl="0" algn="l">
              <a:spcBef>
                <a:spcPts val="0"/>
              </a:spcBef>
              <a:spcAft>
                <a:spcPts val="0"/>
              </a:spcAft>
              <a:buSzPts val="1400"/>
              <a:buChar char="○"/>
            </a:pPr>
            <a:r>
              <a:rPr lang="en"/>
              <a:t>Target lists</a:t>
            </a:r>
            <a:endParaRPr/>
          </a:p>
          <a:p>
            <a:pPr indent="-317500" lvl="2" marL="1371600" rtl="0" algn="l">
              <a:spcBef>
                <a:spcPts val="0"/>
              </a:spcBef>
              <a:spcAft>
                <a:spcPts val="0"/>
              </a:spcAft>
              <a:buSzPts val="1400"/>
              <a:buChar char="■"/>
            </a:pPr>
            <a:r>
              <a:rPr lang="en"/>
              <a:t>Pre-generated lists (hit lists)</a:t>
            </a:r>
            <a:endParaRPr/>
          </a:p>
          <a:p>
            <a:pPr indent="-317500" lvl="2" marL="1371600" rtl="0" algn="l">
              <a:spcBef>
                <a:spcPts val="0"/>
              </a:spcBef>
              <a:spcAft>
                <a:spcPts val="0"/>
              </a:spcAft>
              <a:buSzPts val="1400"/>
              <a:buChar char="■"/>
            </a:pPr>
            <a:r>
              <a:rPr lang="en"/>
              <a:t>Lists of users stored on infected hosts</a:t>
            </a:r>
            <a:endParaRPr/>
          </a:p>
          <a:p>
            <a:pPr indent="-317500" lvl="2" marL="1371600" rtl="0" algn="l">
              <a:spcBef>
                <a:spcPts val="0"/>
              </a:spcBef>
              <a:spcAft>
                <a:spcPts val="0"/>
              </a:spcAft>
              <a:buSzPts val="1400"/>
              <a:buChar char="■"/>
            </a:pPr>
            <a:r>
              <a:rPr lang="en"/>
              <a:t>Query a third-party server that lists other servers</a:t>
            </a:r>
            <a:endParaRPr/>
          </a:p>
          <a:p>
            <a:pPr indent="-317500" lvl="1" marL="914400" rtl="0" algn="l">
              <a:spcBef>
                <a:spcPts val="0"/>
              </a:spcBef>
              <a:spcAft>
                <a:spcPts val="0"/>
              </a:spcAft>
              <a:buSzPts val="1400"/>
              <a:buChar char="○"/>
            </a:pPr>
            <a:r>
              <a:rPr lang="en"/>
              <a:t>Passive: Wait for another user to contact you, and reply with the infection</a:t>
            </a:r>
            <a:endParaRPr/>
          </a:p>
          <a:p>
            <a:pPr indent="-342900" lvl="0" marL="457200" rtl="0" algn="l">
              <a:spcBef>
                <a:spcPts val="0"/>
              </a:spcBef>
              <a:spcAft>
                <a:spcPts val="0"/>
              </a:spcAft>
              <a:buSzPts val="1800"/>
              <a:buChar char="●"/>
            </a:pPr>
            <a:r>
              <a:rPr lang="en"/>
              <a:t>How does the worm force code to run?</a:t>
            </a:r>
            <a:endParaRPr/>
          </a:p>
          <a:p>
            <a:pPr indent="-317500" lvl="1" marL="914400" rtl="0" algn="l">
              <a:spcBef>
                <a:spcPts val="0"/>
              </a:spcBef>
              <a:spcAft>
                <a:spcPts val="0"/>
              </a:spcAft>
              <a:buSzPts val="1400"/>
              <a:buChar char="○"/>
            </a:pPr>
            <a:r>
              <a:rPr lang="en"/>
              <a:t>Buffer overflows for code injection</a:t>
            </a:r>
            <a:endParaRPr/>
          </a:p>
          <a:p>
            <a:pPr indent="-317500" lvl="1" marL="914400" rtl="0" algn="l">
              <a:spcBef>
                <a:spcPts val="0"/>
              </a:spcBef>
              <a:spcAft>
                <a:spcPts val="0"/>
              </a:spcAft>
              <a:buSzPts val="1400"/>
              <a:buChar char="○"/>
            </a:pPr>
            <a:r>
              <a:rPr lang="en"/>
              <a:t>A web worm might </a:t>
            </a:r>
            <a:r>
              <a:rPr lang="en"/>
              <a:t>propagate</a:t>
            </a:r>
            <a:r>
              <a:rPr lang="en"/>
              <a:t> with an XSS vulnerability</a:t>
            </a:r>
            <a:endParaRPr/>
          </a:p>
        </p:txBody>
      </p:sp>
      <p:sp>
        <p:nvSpPr>
          <p:cNvPr id="290" name="Google Shape;29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Worm Propagation</a:t>
            </a:r>
            <a:endParaRPr/>
          </a:p>
        </p:txBody>
      </p:sp>
      <p:sp>
        <p:nvSpPr>
          <p:cNvPr id="296" name="Google Shape;296;p46"/>
          <p:cNvSpPr txBox="1"/>
          <p:nvPr>
            <p:ph idx="1" type="body"/>
          </p:nvPr>
        </p:nvSpPr>
        <p:spPr>
          <a:xfrm>
            <a:off x="198500" y="1246825"/>
            <a:ext cx="8520600" cy="17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Worms can potentially spread extremely quickly because they parallelize the process of propagating/replicating</a:t>
            </a:r>
            <a:endParaRPr/>
          </a:p>
          <a:p>
            <a:pPr indent="-342900" lvl="0" marL="457200" rtl="0" algn="l">
              <a:spcBef>
                <a:spcPts val="0"/>
              </a:spcBef>
              <a:spcAft>
                <a:spcPts val="0"/>
              </a:spcAft>
              <a:buSzPts val="1800"/>
              <a:buChar char="●"/>
            </a:pPr>
            <a:r>
              <a:rPr lang="en"/>
              <a:t>More computers infected = more computers to spread the worm further</a:t>
            </a:r>
            <a:endParaRPr/>
          </a:p>
          <a:p>
            <a:pPr indent="-342900" lvl="0" marL="457200" rtl="0" algn="l">
              <a:spcBef>
                <a:spcPts val="0"/>
              </a:spcBef>
              <a:spcAft>
                <a:spcPts val="0"/>
              </a:spcAft>
              <a:buSzPts val="1800"/>
              <a:buChar char="●"/>
            </a:pPr>
            <a:r>
              <a:rPr lang="en"/>
              <a:t>Viruses have the same property, but usually spread more slowly, since user action is needed to activate the virus</a:t>
            </a:r>
            <a:endParaRPr/>
          </a:p>
        </p:txBody>
      </p:sp>
      <p:sp>
        <p:nvSpPr>
          <p:cNvPr id="297" name="Google Shape;297;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46"/>
          <p:cNvSpPr/>
          <p:nvPr/>
        </p:nvSpPr>
        <p:spPr>
          <a:xfrm>
            <a:off x="2604150" y="30060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6"/>
          <p:cNvSpPr/>
          <p:nvPr/>
        </p:nvSpPr>
        <p:spPr>
          <a:xfrm>
            <a:off x="1384950" y="3611650"/>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6"/>
          <p:cNvSpPr/>
          <p:nvPr/>
        </p:nvSpPr>
        <p:spPr>
          <a:xfrm>
            <a:off x="3823350" y="3611650"/>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46"/>
          <p:cNvCxnSpPr>
            <a:stCxn id="298" idx="2"/>
            <a:endCxn id="299" idx="0"/>
          </p:cNvCxnSpPr>
          <p:nvPr/>
        </p:nvCxnSpPr>
        <p:spPr>
          <a:xfrm flipH="1">
            <a:off x="1555500" y="3347125"/>
            <a:ext cx="1219200" cy="2646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46"/>
          <p:cNvCxnSpPr>
            <a:stCxn id="298" idx="2"/>
            <a:endCxn id="300" idx="0"/>
          </p:cNvCxnSpPr>
          <p:nvPr/>
        </p:nvCxnSpPr>
        <p:spPr>
          <a:xfrm>
            <a:off x="2774700" y="3347125"/>
            <a:ext cx="1219200" cy="26460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46"/>
          <p:cNvSpPr/>
          <p:nvPr/>
        </p:nvSpPr>
        <p:spPr>
          <a:xfrm>
            <a:off x="775350" y="41050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6"/>
          <p:cNvSpPr/>
          <p:nvPr/>
        </p:nvSpPr>
        <p:spPr>
          <a:xfrm>
            <a:off x="1994550" y="41050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46"/>
          <p:cNvCxnSpPr>
            <a:stCxn id="299" idx="2"/>
            <a:endCxn id="303" idx="0"/>
          </p:cNvCxnSpPr>
          <p:nvPr/>
        </p:nvCxnSpPr>
        <p:spPr>
          <a:xfrm flipH="1">
            <a:off x="945900" y="3952750"/>
            <a:ext cx="609600" cy="1524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46"/>
          <p:cNvCxnSpPr>
            <a:stCxn id="299" idx="2"/>
            <a:endCxn id="304" idx="0"/>
          </p:cNvCxnSpPr>
          <p:nvPr/>
        </p:nvCxnSpPr>
        <p:spPr>
          <a:xfrm>
            <a:off x="1555500" y="3952750"/>
            <a:ext cx="609600" cy="1524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46"/>
          <p:cNvSpPr/>
          <p:nvPr/>
        </p:nvSpPr>
        <p:spPr>
          <a:xfrm>
            <a:off x="3213750" y="41052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6"/>
          <p:cNvSpPr/>
          <p:nvPr/>
        </p:nvSpPr>
        <p:spPr>
          <a:xfrm>
            <a:off x="4432950" y="41052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46"/>
          <p:cNvCxnSpPr>
            <a:stCxn id="300" idx="2"/>
            <a:endCxn id="307" idx="0"/>
          </p:cNvCxnSpPr>
          <p:nvPr/>
        </p:nvCxnSpPr>
        <p:spPr>
          <a:xfrm flipH="1">
            <a:off x="3384300" y="3952750"/>
            <a:ext cx="609600" cy="1524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46"/>
          <p:cNvCxnSpPr>
            <a:stCxn id="300" idx="2"/>
            <a:endCxn id="308" idx="0"/>
          </p:cNvCxnSpPr>
          <p:nvPr/>
        </p:nvCxnSpPr>
        <p:spPr>
          <a:xfrm>
            <a:off x="3993900" y="3952750"/>
            <a:ext cx="609600" cy="15240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46"/>
          <p:cNvSpPr/>
          <p:nvPr/>
        </p:nvSpPr>
        <p:spPr>
          <a:xfrm>
            <a:off x="470550" y="45870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46"/>
          <p:cNvCxnSpPr>
            <a:stCxn id="303" idx="2"/>
            <a:endCxn id="311" idx="0"/>
          </p:cNvCxnSpPr>
          <p:nvPr/>
        </p:nvCxnSpPr>
        <p:spPr>
          <a:xfrm flipH="1">
            <a:off x="641100" y="4446125"/>
            <a:ext cx="304800" cy="1410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46"/>
          <p:cNvSpPr/>
          <p:nvPr/>
        </p:nvSpPr>
        <p:spPr>
          <a:xfrm>
            <a:off x="1080150" y="45870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 name="Google Shape;314;p46"/>
          <p:cNvCxnSpPr>
            <a:stCxn id="303" idx="2"/>
            <a:endCxn id="313" idx="0"/>
          </p:cNvCxnSpPr>
          <p:nvPr/>
        </p:nvCxnSpPr>
        <p:spPr>
          <a:xfrm>
            <a:off x="945900" y="4446125"/>
            <a:ext cx="304800" cy="141000"/>
          </a:xfrm>
          <a:prstGeom prst="straightConnector1">
            <a:avLst/>
          </a:prstGeom>
          <a:noFill/>
          <a:ln cap="flat" cmpd="sng" w="9525">
            <a:solidFill>
              <a:schemeClr val="dk2"/>
            </a:solidFill>
            <a:prstDash val="solid"/>
            <a:round/>
            <a:headEnd len="med" w="med" type="none"/>
            <a:tailEnd len="med" w="med" type="none"/>
          </a:ln>
        </p:spPr>
      </p:cxnSp>
      <p:sp>
        <p:nvSpPr>
          <p:cNvPr id="315" name="Google Shape;315;p46"/>
          <p:cNvSpPr/>
          <p:nvPr/>
        </p:nvSpPr>
        <p:spPr>
          <a:xfrm>
            <a:off x="1689750" y="458717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46"/>
          <p:cNvCxnSpPr>
            <a:stCxn id="304" idx="2"/>
            <a:endCxn id="315" idx="0"/>
          </p:cNvCxnSpPr>
          <p:nvPr/>
        </p:nvCxnSpPr>
        <p:spPr>
          <a:xfrm flipH="1">
            <a:off x="1860300" y="4446125"/>
            <a:ext cx="304800" cy="141000"/>
          </a:xfrm>
          <a:prstGeom prst="straightConnector1">
            <a:avLst/>
          </a:prstGeom>
          <a:noFill/>
          <a:ln cap="flat" cmpd="sng" w="9525">
            <a:solidFill>
              <a:schemeClr val="dk2"/>
            </a:solidFill>
            <a:prstDash val="solid"/>
            <a:round/>
            <a:headEnd len="med" w="med" type="none"/>
            <a:tailEnd len="med" w="med" type="none"/>
          </a:ln>
        </p:spPr>
      </p:cxnSp>
      <p:sp>
        <p:nvSpPr>
          <p:cNvPr id="317" name="Google Shape;317;p46"/>
          <p:cNvSpPr/>
          <p:nvPr/>
        </p:nvSpPr>
        <p:spPr>
          <a:xfrm>
            <a:off x="2299350" y="458717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46"/>
          <p:cNvCxnSpPr>
            <a:stCxn id="304" idx="2"/>
            <a:endCxn id="317" idx="0"/>
          </p:cNvCxnSpPr>
          <p:nvPr/>
        </p:nvCxnSpPr>
        <p:spPr>
          <a:xfrm>
            <a:off x="2165100" y="4446125"/>
            <a:ext cx="304800" cy="141000"/>
          </a:xfrm>
          <a:prstGeom prst="straightConnector1">
            <a:avLst/>
          </a:prstGeom>
          <a:noFill/>
          <a:ln cap="flat" cmpd="sng" w="9525">
            <a:solidFill>
              <a:schemeClr val="dk2"/>
            </a:solidFill>
            <a:prstDash val="solid"/>
            <a:round/>
            <a:headEnd len="med" w="med" type="none"/>
            <a:tailEnd len="med" w="med" type="none"/>
          </a:ln>
        </p:spPr>
      </p:cxnSp>
      <p:sp>
        <p:nvSpPr>
          <p:cNvPr id="319" name="Google Shape;319;p46"/>
          <p:cNvSpPr/>
          <p:nvPr/>
        </p:nvSpPr>
        <p:spPr>
          <a:xfrm>
            <a:off x="2906275" y="458717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46"/>
          <p:cNvCxnSpPr>
            <a:stCxn id="307" idx="2"/>
            <a:endCxn id="319" idx="0"/>
          </p:cNvCxnSpPr>
          <p:nvPr/>
        </p:nvCxnSpPr>
        <p:spPr>
          <a:xfrm flipH="1">
            <a:off x="3076800" y="4446325"/>
            <a:ext cx="307500" cy="1410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46"/>
          <p:cNvSpPr/>
          <p:nvPr/>
        </p:nvSpPr>
        <p:spPr>
          <a:xfrm>
            <a:off x="3515875" y="458717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46"/>
          <p:cNvCxnSpPr>
            <a:stCxn id="307" idx="2"/>
            <a:endCxn id="321" idx="0"/>
          </p:cNvCxnSpPr>
          <p:nvPr/>
        </p:nvCxnSpPr>
        <p:spPr>
          <a:xfrm>
            <a:off x="3384300" y="4446325"/>
            <a:ext cx="302100" cy="1410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46"/>
          <p:cNvSpPr/>
          <p:nvPr/>
        </p:nvSpPr>
        <p:spPr>
          <a:xfrm>
            <a:off x="4125475" y="45873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6"/>
          <p:cNvCxnSpPr>
            <a:stCxn id="308" idx="2"/>
            <a:endCxn id="323" idx="0"/>
          </p:cNvCxnSpPr>
          <p:nvPr/>
        </p:nvCxnSpPr>
        <p:spPr>
          <a:xfrm flipH="1">
            <a:off x="4296000" y="4446325"/>
            <a:ext cx="307500" cy="141000"/>
          </a:xfrm>
          <a:prstGeom prst="straightConnector1">
            <a:avLst/>
          </a:prstGeom>
          <a:noFill/>
          <a:ln cap="flat" cmpd="sng" w="9525">
            <a:solidFill>
              <a:schemeClr val="dk2"/>
            </a:solidFill>
            <a:prstDash val="solid"/>
            <a:round/>
            <a:headEnd len="med" w="med" type="none"/>
            <a:tailEnd len="med" w="med" type="none"/>
          </a:ln>
        </p:spPr>
      </p:cxnSp>
      <p:sp>
        <p:nvSpPr>
          <p:cNvPr id="325" name="Google Shape;325;p46"/>
          <p:cNvSpPr/>
          <p:nvPr/>
        </p:nvSpPr>
        <p:spPr>
          <a:xfrm>
            <a:off x="4735075" y="4587325"/>
            <a:ext cx="341100" cy="34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46"/>
          <p:cNvCxnSpPr>
            <a:stCxn id="308" idx="2"/>
            <a:endCxn id="325" idx="0"/>
          </p:cNvCxnSpPr>
          <p:nvPr/>
        </p:nvCxnSpPr>
        <p:spPr>
          <a:xfrm>
            <a:off x="4603500" y="4446325"/>
            <a:ext cx="302100" cy="1410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46"/>
          <p:cNvSpPr txBox="1"/>
          <p:nvPr/>
        </p:nvSpPr>
        <p:spPr>
          <a:xfrm>
            <a:off x="5371950" y="3515875"/>
            <a:ext cx="31005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If each infected computer can infect two more computers, we get exponential growth!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Worm Propagation</a:t>
            </a:r>
            <a:endParaRPr/>
          </a:p>
        </p:txBody>
      </p:sp>
      <p:sp>
        <p:nvSpPr>
          <p:cNvPr id="334" name="Google Shape;334;p47"/>
          <p:cNvSpPr txBox="1"/>
          <p:nvPr>
            <p:ph idx="1" type="body"/>
          </p:nvPr>
        </p:nvSpPr>
        <p:spPr>
          <a:xfrm>
            <a:off x="198500" y="1246825"/>
            <a:ext cx="8520600" cy="222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Worm propagation can be modeled as an </a:t>
            </a:r>
            <a:r>
              <a:rPr lang="en"/>
              <a:t>infectious</a:t>
            </a:r>
            <a:r>
              <a:rPr lang="en"/>
              <a:t> epidemic</a:t>
            </a:r>
            <a:endParaRPr/>
          </a:p>
          <a:p>
            <a:pPr indent="-317500" lvl="1" marL="914400" rtl="0" algn="l">
              <a:spcBef>
                <a:spcPts val="0"/>
              </a:spcBef>
              <a:spcAft>
                <a:spcPts val="0"/>
              </a:spcAft>
              <a:buSzPts val="1400"/>
              <a:buChar char="○"/>
            </a:pPr>
            <a:r>
              <a:rPr lang="en"/>
              <a:t>We can use the same models that biologists use to model the spread of infectious diseases</a:t>
            </a:r>
            <a:endParaRPr/>
          </a:p>
          <a:p>
            <a:pPr indent="-342900" lvl="0" marL="457200" rtl="0" algn="l">
              <a:spcBef>
                <a:spcPts val="0"/>
              </a:spcBef>
              <a:spcAft>
                <a:spcPts val="0"/>
              </a:spcAft>
              <a:buSzPts val="1800"/>
              <a:buChar char="●"/>
            </a:pPr>
            <a:r>
              <a:rPr lang="en"/>
              <a:t>The spread of the worm depends on:</a:t>
            </a:r>
            <a:endParaRPr/>
          </a:p>
          <a:p>
            <a:pPr indent="-317500" lvl="1" marL="914400" rtl="0" algn="l">
              <a:spcBef>
                <a:spcPts val="0"/>
              </a:spcBef>
              <a:spcAft>
                <a:spcPts val="0"/>
              </a:spcAft>
              <a:buSzPts val="1400"/>
              <a:buChar char="○"/>
            </a:pPr>
            <a:r>
              <a:rPr lang="en"/>
              <a:t>The size of the population</a:t>
            </a:r>
            <a:endParaRPr/>
          </a:p>
          <a:p>
            <a:pPr indent="-317500" lvl="1" marL="914400" rtl="0" algn="l">
              <a:spcBef>
                <a:spcPts val="0"/>
              </a:spcBef>
              <a:spcAft>
                <a:spcPts val="0"/>
              </a:spcAft>
              <a:buSzPts val="1400"/>
              <a:buChar char="○"/>
            </a:pPr>
            <a:r>
              <a:rPr lang="en"/>
              <a:t>The proportion of the population vulnerable to infection</a:t>
            </a:r>
            <a:endParaRPr/>
          </a:p>
          <a:p>
            <a:pPr indent="-317500" lvl="1" marL="914400" rtl="0" algn="l">
              <a:spcBef>
                <a:spcPts val="0"/>
              </a:spcBef>
              <a:spcAft>
                <a:spcPts val="0"/>
              </a:spcAft>
              <a:buSzPts val="1400"/>
              <a:buChar char="○"/>
            </a:pPr>
            <a:r>
              <a:rPr lang="en"/>
              <a:t>The number of infected hosts</a:t>
            </a:r>
            <a:endParaRPr/>
          </a:p>
          <a:p>
            <a:pPr indent="-317500" lvl="1" marL="914400" rtl="0" algn="l">
              <a:spcBef>
                <a:spcPts val="0"/>
              </a:spcBef>
              <a:spcAft>
                <a:spcPts val="0"/>
              </a:spcAft>
              <a:buSzPts val="1400"/>
              <a:buChar char="○"/>
            </a:pPr>
            <a:r>
              <a:rPr lang="en"/>
              <a:t>The contact rate (how often an infected host communicates with other hosts)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Worm Propagation</a:t>
            </a:r>
            <a:endParaRPr/>
          </a:p>
        </p:txBody>
      </p:sp>
      <p:sp>
        <p:nvSpPr>
          <p:cNvPr id="341" name="Google Shape;341;p48"/>
          <p:cNvSpPr txBox="1"/>
          <p:nvPr>
            <p:ph idx="1" type="body"/>
          </p:nvPr>
        </p:nvSpPr>
        <p:spPr>
          <a:xfrm>
            <a:off x="198500" y="1246825"/>
            <a:ext cx="34089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number of infected hosts grows </a:t>
            </a:r>
            <a:r>
              <a:rPr b="1" lang="en"/>
              <a:t>logistically</a:t>
            </a:r>
            <a:endParaRPr/>
          </a:p>
          <a:p>
            <a:pPr indent="-317500" lvl="1" marL="914400" rtl="0" algn="l">
              <a:spcBef>
                <a:spcPts val="0"/>
              </a:spcBef>
              <a:spcAft>
                <a:spcPts val="0"/>
              </a:spcAft>
              <a:buSzPts val="1400"/>
              <a:buChar char="○"/>
            </a:pPr>
            <a:r>
              <a:rPr lang="en"/>
              <a:t>Initial growth is exponential:</a:t>
            </a:r>
            <a:br>
              <a:rPr lang="en"/>
            </a:br>
            <a:r>
              <a:rPr lang="en"/>
              <a:t>More infected hosts = more opportunities to infect</a:t>
            </a:r>
            <a:endParaRPr/>
          </a:p>
          <a:p>
            <a:pPr indent="-317500" lvl="1" marL="914400" rtl="0" algn="l">
              <a:spcBef>
                <a:spcPts val="0"/>
              </a:spcBef>
              <a:spcAft>
                <a:spcPts val="0"/>
              </a:spcAft>
              <a:buSzPts val="1400"/>
              <a:buChar char="○"/>
            </a:pPr>
            <a:r>
              <a:rPr lang="en"/>
              <a:t>Later growth slows down: Harder to find new non-infected hosts to infect</a:t>
            </a:r>
            <a:endParaRPr/>
          </a:p>
          <a:p>
            <a:pPr indent="-342900" lvl="0" marL="457200" rtl="0" algn="l">
              <a:spcBef>
                <a:spcPts val="0"/>
              </a:spcBef>
              <a:spcAft>
                <a:spcPts val="0"/>
              </a:spcAft>
              <a:buSzPts val="1800"/>
              <a:buChar char="●"/>
            </a:pPr>
            <a:r>
              <a:rPr lang="en"/>
              <a:t>Logistic growth is a good model for worm propagation</a:t>
            </a:r>
            <a:endParaRPr/>
          </a:p>
        </p:txBody>
      </p:sp>
      <p:pic>
        <p:nvPicPr>
          <p:cNvPr id="342" name="Google Shape;342;p48"/>
          <p:cNvPicPr preferRelativeResize="0"/>
          <p:nvPr/>
        </p:nvPicPr>
        <p:blipFill rotWithShape="1">
          <a:blip r:embed="rId3">
            <a:alphaModFix/>
          </a:blip>
          <a:srcRect b="0" l="0" r="0" t="3316"/>
          <a:stretch/>
        </p:blipFill>
        <p:spPr>
          <a:xfrm>
            <a:off x="3607400" y="1194925"/>
            <a:ext cx="4865050" cy="3854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Morris Worm</a:t>
            </a:r>
            <a:endParaRPr/>
          </a:p>
        </p:txBody>
      </p:sp>
      <p:sp>
        <p:nvSpPr>
          <p:cNvPr id="348" name="Google Shape;348;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Morris Worm</a:t>
            </a:r>
            <a:r>
              <a:rPr lang="en"/>
              <a:t>: November 2, 1988</a:t>
            </a:r>
            <a:endParaRPr/>
          </a:p>
          <a:p>
            <a:pPr indent="-317500" lvl="1" marL="914400" rtl="0" algn="l">
              <a:spcBef>
                <a:spcPts val="0"/>
              </a:spcBef>
              <a:spcAft>
                <a:spcPts val="0"/>
              </a:spcAft>
              <a:buSzPts val="1400"/>
              <a:buChar char="○"/>
            </a:pPr>
            <a:r>
              <a:rPr lang="en"/>
              <a:t>Generally considered the first Internet worm</a:t>
            </a:r>
            <a:endParaRPr/>
          </a:p>
          <a:p>
            <a:pPr indent="-317500" lvl="1" marL="914400" rtl="0" algn="l">
              <a:spcBef>
                <a:spcPts val="0"/>
              </a:spcBef>
              <a:spcAft>
                <a:spcPts val="0"/>
              </a:spcAft>
              <a:buSzPts val="1400"/>
              <a:buChar char="○"/>
            </a:pPr>
            <a:r>
              <a:rPr lang="en"/>
              <a:t>Influenced generations of future worms (and malware)</a:t>
            </a:r>
            <a:endParaRPr/>
          </a:p>
          <a:p>
            <a:pPr indent="-342900" lvl="0" marL="457200" rtl="0" algn="l">
              <a:spcBef>
                <a:spcPts val="0"/>
              </a:spcBef>
              <a:spcAft>
                <a:spcPts val="0"/>
              </a:spcAft>
              <a:buSzPts val="1800"/>
              <a:buChar char="●"/>
            </a:pPr>
            <a:r>
              <a:rPr lang="en"/>
              <a:t>Strategies to infect systems</a:t>
            </a:r>
            <a:endParaRPr/>
          </a:p>
          <a:p>
            <a:pPr indent="-317500" lvl="1" marL="914400" rtl="0" algn="l">
              <a:spcBef>
                <a:spcPts val="0"/>
              </a:spcBef>
              <a:spcAft>
                <a:spcPts val="0"/>
              </a:spcAft>
              <a:buSzPts val="1400"/>
              <a:buChar char="○"/>
            </a:pPr>
            <a:r>
              <a:rPr lang="en"/>
              <a:t>Exploit multiple buffer overflows</a:t>
            </a:r>
            <a:endParaRPr/>
          </a:p>
          <a:p>
            <a:pPr indent="-317500" lvl="1" marL="914400" rtl="0" algn="l">
              <a:spcBef>
                <a:spcPts val="0"/>
              </a:spcBef>
              <a:spcAft>
                <a:spcPts val="0"/>
              </a:spcAft>
              <a:buSzPts val="1400"/>
              <a:buChar char="○"/>
            </a:pPr>
            <a:r>
              <a:rPr lang="en"/>
              <a:t>Guess common passwords</a:t>
            </a:r>
            <a:endParaRPr/>
          </a:p>
          <a:p>
            <a:pPr indent="-317500" lvl="1" marL="914400" rtl="0" algn="l">
              <a:spcBef>
                <a:spcPts val="0"/>
              </a:spcBef>
              <a:spcAft>
                <a:spcPts val="0"/>
              </a:spcAft>
              <a:buSzPts val="1400"/>
              <a:buChar char="○"/>
            </a:pPr>
            <a:r>
              <a:rPr lang="en"/>
              <a:t>Activate a “debug” configuration option that provided shell access</a:t>
            </a:r>
            <a:endParaRPr/>
          </a:p>
          <a:p>
            <a:pPr indent="-317500" lvl="1" marL="914400" rtl="0" algn="l">
              <a:spcBef>
                <a:spcPts val="0"/>
              </a:spcBef>
              <a:spcAft>
                <a:spcPts val="0"/>
              </a:spcAft>
              <a:buSzPts val="1400"/>
              <a:buChar char="○"/>
            </a:pPr>
            <a:r>
              <a:rPr lang="en"/>
              <a:t>Exploit common user accounts across different machines</a:t>
            </a:r>
            <a:endParaRPr/>
          </a:p>
          <a:p>
            <a:pPr indent="-342900" lvl="0" marL="457200" rtl="0" algn="l">
              <a:spcBef>
                <a:spcPts val="0"/>
              </a:spcBef>
              <a:spcAft>
                <a:spcPts val="0"/>
              </a:spcAft>
              <a:buSzPts val="1800"/>
              <a:buChar char="●"/>
            </a:pPr>
            <a:r>
              <a:rPr lang="en"/>
              <a:t>Strategies to find users to infect</a:t>
            </a:r>
            <a:endParaRPr/>
          </a:p>
          <a:p>
            <a:pPr indent="-317500" lvl="1" marL="914400" rtl="0" algn="l">
              <a:spcBef>
                <a:spcPts val="0"/>
              </a:spcBef>
              <a:spcAft>
                <a:spcPts val="0"/>
              </a:spcAft>
              <a:buSzPts val="1400"/>
              <a:buChar char="○"/>
            </a:pPr>
            <a:r>
              <a:rPr lang="en"/>
              <a:t>Scan local subnet</a:t>
            </a:r>
            <a:endParaRPr/>
          </a:p>
          <a:p>
            <a:pPr indent="-317500" lvl="1" marL="914400" rtl="0" algn="l">
              <a:spcBef>
                <a:spcPts val="0"/>
              </a:spcBef>
              <a:spcAft>
                <a:spcPts val="0"/>
              </a:spcAft>
              <a:buSzPts val="1400"/>
              <a:buChar char="○"/>
            </a:pPr>
            <a:r>
              <a:rPr lang="en"/>
              <a:t>Machines listed in the system’s network configuration</a:t>
            </a:r>
            <a:endParaRPr/>
          </a:p>
          <a:p>
            <a:pPr indent="-317500" lvl="1" marL="914400" rtl="0" algn="l">
              <a:spcBef>
                <a:spcPts val="0"/>
              </a:spcBef>
              <a:spcAft>
                <a:spcPts val="0"/>
              </a:spcAft>
              <a:buSzPts val="1400"/>
              <a:buChar char="○"/>
            </a:pPr>
            <a:r>
              <a:rPr lang="en"/>
              <a:t>Look through user files for mention of remote hosts</a:t>
            </a:r>
            <a:endParaRPr/>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Code Red</a:t>
            </a:r>
            <a:endParaRPr/>
          </a:p>
        </p:txBody>
      </p:sp>
      <p:sp>
        <p:nvSpPr>
          <p:cNvPr id="355" name="Google Shape;355;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Code Red</a:t>
            </a:r>
            <a:r>
              <a:rPr lang="en"/>
              <a:t>: July 13, 2001</a:t>
            </a:r>
            <a:endParaRPr/>
          </a:p>
          <a:p>
            <a:pPr indent="-317500" lvl="1" marL="914400" rtl="0" algn="l">
              <a:spcBef>
                <a:spcPts val="0"/>
              </a:spcBef>
              <a:spcAft>
                <a:spcPts val="0"/>
              </a:spcAft>
              <a:buSzPts val="1400"/>
              <a:buChar char="○"/>
            </a:pPr>
            <a:r>
              <a:rPr lang="en"/>
              <a:t>Generally considered the start of the “modern era” of worms</a:t>
            </a:r>
            <a:endParaRPr/>
          </a:p>
          <a:p>
            <a:pPr indent="-342900" lvl="0" marL="457200" rtl="0" algn="l">
              <a:spcBef>
                <a:spcPts val="0"/>
              </a:spcBef>
              <a:spcAft>
                <a:spcPts val="0"/>
              </a:spcAft>
              <a:buSzPts val="1800"/>
              <a:buChar char="●"/>
            </a:pPr>
            <a:r>
              <a:rPr lang="en"/>
              <a:t>Payload: Defacing vulnerable websites</a:t>
            </a:r>
            <a:endParaRPr/>
          </a:p>
          <a:p>
            <a:pPr indent="-317500" lvl="1" marL="914400" rtl="0" algn="l">
              <a:spcBef>
                <a:spcPts val="0"/>
              </a:spcBef>
              <a:spcAft>
                <a:spcPts val="0"/>
              </a:spcAft>
              <a:buSzPts val="1400"/>
              <a:buChar char="○"/>
            </a:pPr>
            <a:r>
              <a:rPr lang="en"/>
              <a:t>Add a “hacked” message on English-language websites</a:t>
            </a:r>
            <a:endParaRPr/>
          </a:p>
          <a:p>
            <a:pPr indent="-342900" lvl="0" marL="457200" rtl="0" algn="l">
              <a:spcBef>
                <a:spcPts val="0"/>
              </a:spcBef>
              <a:spcAft>
                <a:spcPts val="0"/>
              </a:spcAft>
              <a:buSzPts val="1800"/>
              <a:buChar char="●"/>
            </a:pPr>
            <a:r>
              <a:rPr lang="en"/>
              <a:t>Payload: DoS attack against the US White House</a:t>
            </a:r>
            <a:endParaRPr/>
          </a:p>
          <a:p>
            <a:pPr indent="-317500" lvl="1" marL="914400" rtl="0" algn="l">
              <a:spcBef>
                <a:spcPts val="0"/>
              </a:spcBef>
              <a:spcAft>
                <a:spcPts val="0"/>
              </a:spcAft>
              <a:buSzPts val="1400"/>
              <a:buChar char="○"/>
            </a:pPr>
            <a:r>
              <a:rPr lang="en"/>
              <a:t>For the first 20 days of every month, focus on spreading to other computers</a:t>
            </a:r>
            <a:endParaRPr/>
          </a:p>
          <a:p>
            <a:pPr indent="-317500" lvl="1" marL="914400" rtl="0" algn="l">
              <a:spcBef>
                <a:spcPts val="0"/>
              </a:spcBef>
              <a:spcAft>
                <a:spcPts val="0"/>
              </a:spcAft>
              <a:buSzPts val="1400"/>
              <a:buChar char="○"/>
            </a:pPr>
            <a:r>
              <a:rPr lang="en"/>
              <a:t>For the rest of the month, flood the White House’s website’s IP address with packets</a:t>
            </a:r>
            <a:endParaRPr/>
          </a:p>
          <a:p>
            <a:pPr indent="-317500" lvl="1" marL="914400" rtl="0" algn="l">
              <a:spcBef>
                <a:spcPts val="0"/>
              </a:spcBef>
              <a:spcAft>
                <a:spcPts val="0"/>
              </a:spcAft>
              <a:buSzPts val="1400"/>
              <a:buChar char="○"/>
            </a:pPr>
            <a:r>
              <a:rPr lang="en"/>
              <a:t>Forced the White House to change its website’s IP address</a:t>
            </a:r>
            <a:endParaRPr/>
          </a:p>
          <a:p>
            <a:pPr indent="-342900" lvl="0" marL="457200" rtl="0" algn="l">
              <a:spcBef>
                <a:spcPts val="0"/>
              </a:spcBef>
              <a:spcAft>
                <a:spcPts val="0"/>
              </a:spcAft>
              <a:buSzPts val="1800"/>
              <a:buChar char="●"/>
            </a:pPr>
            <a:r>
              <a:rPr lang="en"/>
              <a:t>Strategies to infect systems</a:t>
            </a:r>
            <a:endParaRPr/>
          </a:p>
          <a:p>
            <a:pPr indent="-317500" lvl="1" marL="914400" rtl="0" algn="l">
              <a:spcBef>
                <a:spcPts val="0"/>
              </a:spcBef>
              <a:spcAft>
                <a:spcPts val="0"/>
              </a:spcAft>
              <a:buSzPts val="1400"/>
              <a:buChar char="○"/>
            </a:pPr>
            <a:r>
              <a:rPr lang="en"/>
              <a:t>Exploit buffer overflow in Microsoft IIS web servers</a:t>
            </a:r>
            <a:endParaRPr/>
          </a:p>
          <a:p>
            <a:pPr indent="-317500" lvl="1" marL="914400" rtl="0" algn="l">
              <a:spcBef>
                <a:spcPts val="0"/>
              </a:spcBef>
              <a:spcAft>
                <a:spcPts val="0"/>
              </a:spcAft>
              <a:buSzPts val="1400"/>
              <a:buChar char="○"/>
            </a:pPr>
            <a:r>
              <a:rPr lang="en"/>
              <a:t>Vulnerable by default in many systems</a:t>
            </a:r>
            <a:endParaRPr/>
          </a:p>
          <a:p>
            <a:pPr indent="-317500" lvl="1" marL="914400" rtl="0" algn="l">
              <a:spcBef>
                <a:spcPts val="0"/>
              </a:spcBef>
              <a:spcAft>
                <a:spcPts val="0"/>
              </a:spcAft>
              <a:buSzPts val="1400"/>
              <a:buChar char="○"/>
            </a:pPr>
            <a:r>
              <a:rPr lang="en"/>
              <a:t>The vulnerability and fix were announced one month earlier</a:t>
            </a:r>
            <a:endParaRPr/>
          </a:p>
        </p:txBody>
      </p:sp>
      <p:sp>
        <p:nvSpPr>
          <p:cNvPr id="356" name="Google Shape;35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Code Red</a:t>
            </a:r>
            <a:endParaRPr/>
          </a:p>
        </p:txBody>
      </p:sp>
      <p:sp>
        <p:nvSpPr>
          <p:cNvPr id="362" name="Google Shape;362;p51"/>
          <p:cNvSpPr txBox="1"/>
          <p:nvPr>
            <p:ph idx="1" type="body"/>
          </p:nvPr>
        </p:nvSpPr>
        <p:spPr>
          <a:xfrm>
            <a:off x="198500" y="1246825"/>
            <a:ext cx="8520600" cy="37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Strategies to find users to infect</a:t>
            </a:r>
            <a:endParaRPr/>
          </a:p>
          <a:p>
            <a:pPr indent="-317500" lvl="1" marL="914400" rtl="0" algn="l">
              <a:spcBef>
                <a:spcPts val="0"/>
              </a:spcBef>
              <a:spcAft>
                <a:spcPts val="0"/>
              </a:spcAft>
              <a:buSzPts val="1400"/>
              <a:buChar char="○"/>
            </a:pPr>
            <a:r>
              <a:rPr lang="en"/>
              <a:t>Random scanning of 32-bit IP address space</a:t>
            </a:r>
            <a:endParaRPr/>
          </a:p>
          <a:p>
            <a:pPr indent="-317500" lvl="2" marL="1371600" rtl="0" algn="l">
              <a:spcBef>
                <a:spcPts val="0"/>
              </a:spcBef>
              <a:spcAft>
                <a:spcPts val="0"/>
              </a:spcAft>
              <a:buSzPts val="1400"/>
              <a:buChar char="■"/>
            </a:pPr>
            <a:r>
              <a:rPr lang="en"/>
              <a:t>Use a PRNG to generate a (pseudo)random 32-bit IP address</a:t>
            </a:r>
            <a:endParaRPr/>
          </a:p>
          <a:p>
            <a:pPr indent="-317500" lvl="2" marL="1371600" rtl="0" algn="l">
              <a:spcBef>
                <a:spcPts val="0"/>
              </a:spcBef>
              <a:spcAft>
                <a:spcPts val="0"/>
              </a:spcAft>
              <a:buSzPts val="1400"/>
              <a:buChar char="■"/>
            </a:pPr>
            <a:r>
              <a:rPr lang="en"/>
              <a:t>Try connecting to it</a:t>
            </a:r>
            <a:endParaRPr/>
          </a:p>
          <a:p>
            <a:pPr indent="-317500" lvl="2" marL="1371600" rtl="0" algn="l">
              <a:spcBef>
                <a:spcPts val="0"/>
              </a:spcBef>
              <a:spcAft>
                <a:spcPts val="0"/>
              </a:spcAft>
              <a:buSzPts val="1400"/>
              <a:buChar char="■"/>
            </a:pPr>
            <a:r>
              <a:rPr lang="en"/>
              <a:t>If connection successful, try infecting it</a:t>
            </a:r>
            <a:endParaRPr/>
          </a:p>
          <a:p>
            <a:pPr indent="-317500" lvl="2" marL="1371600" rtl="0" algn="l">
              <a:spcBef>
                <a:spcPts val="0"/>
              </a:spcBef>
              <a:spcAft>
                <a:spcPts val="0"/>
              </a:spcAft>
              <a:buSzPts val="1400"/>
              <a:buChar char="■"/>
            </a:pPr>
            <a:r>
              <a:rPr lang="en"/>
              <a:t>If not, generate another IP address and repeat</a:t>
            </a:r>
            <a:endParaRPr/>
          </a:p>
          <a:p>
            <a:pPr indent="-317500" lvl="1" marL="914400" rtl="0" algn="l">
              <a:spcBef>
                <a:spcPts val="0"/>
              </a:spcBef>
              <a:spcAft>
                <a:spcPts val="0"/>
              </a:spcAft>
              <a:buSzPts val="1400"/>
              <a:buChar char="○"/>
            </a:pPr>
            <a:r>
              <a:rPr lang="en"/>
              <a:t>First release (July 13, 2001): Every instance used the same PRNG seed</a:t>
            </a:r>
            <a:endParaRPr/>
          </a:p>
          <a:p>
            <a:pPr indent="-317500" lvl="2" marL="1371600" rtl="0" algn="l">
              <a:spcBef>
                <a:spcPts val="0"/>
              </a:spcBef>
              <a:spcAft>
                <a:spcPts val="0"/>
              </a:spcAft>
              <a:buSzPts val="1400"/>
              <a:buChar char="■"/>
            </a:pPr>
            <a:r>
              <a:rPr lang="en"/>
              <a:t>Worm spread was linear: every infected machine tried to infect the same computers</a:t>
            </a:r>
            <a:endParaRPr/>
          </a:p>
          <a:p>
            <a:pPr indent="-317500" lvl="1" marL="914400" rtl="0" algn="l">
              <a:spcBef>
                <a:spcPts val="0"/>
              </a:spcBef>
              <a:spcAft>
                <a:spcPts val="0"/>
              </a:spcAft>
              <a:buSzPts val="1400"/>
              <a:buChar char="○"/>
            </a:pPr>
            <a:r>
              <a:rPr lang="en"/>
              <a:t>Revision (July 19, 2001): PRNG is seeded differently for every machine</a:t>
            </a:r>
            <a:endParaRPr/>
          </a:p>
          <a:p>
            <a:pPr indent="-317500" lvl="2" marL="1371600" rtl="0" algn="l">
              <a:spcBef>
                <a:spcPts val="0"/>
              </a:spcBef>
              <a:spcAft>
                <a:spcPts val="0"/>
              </a:spcAft>
              <a:buSzPts val="1400"/>
              <a:buChar char="■"/>
            </a:pPr>
            <a:r>
              <a:rPr lang="en"/>
              <a:t>Worm spread is now logistic!</a:t>
            </a:r>
            <a:endParaRPr/>
          </a:p>
        </p:txBody>
      </p:sp>
      <p:sp>
        <p:nvSpPr>
          <p:cNvPr id="363" name="Google Shape;36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Code Red</a:t>
            </a:r>
            <a:endParaRPr/>
          </a:p>
        </p:txBody>
      </p:sp>
      <p:sp>
        <p:nvSpPr>
          <p:cNvPr id="370" name="Google Shape;370;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Code Red took 13 hours to reach peak infection rate</a:t>
            </a:r>
            <a:endParaRPr/>
          </a:p>
          <a:p>
            <a:pPr indent="-342900" lvl="0" marL="457200" rtl="0" algn="l">
              <a:spcBef>
                <a:spcPts val="0"/>
              </a:spcBef>
              <a:spcAft>
                <a:spcPts val="0"/>
              </a:spcAft>
              <a:buSzPts val="1800"/>
              <a:buChar char="●"/>
            </a:pPr>
            <a:r>
              <a:rPr lang="en"/>
              <a:t>Ideas for speeding up the infection rate of Code Red [TODO wording]</a:t>
            </a:r>
            <a:endParaRPr/>
          </a:p>
          <a:p>
            <a:pPr indent="-317500" lvl="1" marL="914400" rtl="0" algn="l">
              <a:spcBef>
                <a:spcPts val="0"/>
              </a:spcBef>
              <a:spcAft>
                <a:spcPts val="0"/>
              </a:spcAft>
              <a:buSzPts val="1400"/>
              <a:buChar char="○"/>
            </a:pPr>
            <a:r>
              <a:rPr lang="en"/>
              <a:t>Preseed to skip the initial ramp-up</a:t>
            </a:r>
            <a:endParaRPr/>
          </a:p>
          <a:p>
            <a:pPr indent="-317500" lvl="1" marL="914400" rtl="0" algn="l">
              <a:spcBef>
                <a:spcPts val="0"/>
              </a:spcBef>
              <a:spcAft>
                <a:spcPts val="0"/>
              </a:spcAft>
              <a:buSzPts val="1400"/>
              <a:buChar char="○"/>
            </a:pPr>
            <a:r>
              <a:rPr lang="en"/>
              <a:t>Scan faster: 100 times per second instead of 10 times per second</a:t>
            </a:r>
            <a:endParaRPr/>
          </a:p>
          <a:p>
            <a:pPr indent="-317500" lvl="1" marL="914400" rtl="0" algn="l">
              <a:spcBef>
                <a:spcPts val="0"/>
              </a:spcBef>
              <a:spcAft>
                <a:spcPts val="0"/>
              </a:spcAft>
              <a:buSzPts val="1400"/>
              <a:buChar char="○"/>
            </a:pPr>
            <a:r>
              <a:rPr lang="en"/>
              <a:t>Scan smarter: Self-coordinated scanning techniques with shutoff strategies</a:t>
            </a:r>
            <a:endParaRPr/>
          </a:p>
          <a:p>
            <a:pPr indent="-317500" lvl="1" marL="914400" rtl="0" algn="l">
              <a:spcBef>
                <a:spcPts val="0"/>
              </a:spcBef>
              <a:spcAft>
                <a:spcPts val="0"/>
              </a:spcAft>
              <a:buSzPts val="1400"/>
              <a:buChar char="○"/>
            </a:pPr>
            <a:r>
              <a:rPr lang="en"/>
              <a:t>Ideas were validated in simulation</a:t>
            </a:r>
            <a:endParaRPr/>
          </a:p>
          <a:p>
            <a:pPr indent="-342900" lvl="0" marL="457200" rtl="0" algn="l">
              <a:spcBef>
                <a:spcPts val="0"/>
              </a:spcBef>
              <a:spcAft>
                <a:spcPts val="0"/>
              </a:spcAft>
              <a:buSzPts val="1800"/>
              <a:buChar char="●"/>
            </a:pPr>
            <a:r>
              <a:rPr lang="en"/>
              <a:t>Warhol worms</a:t>
            </a:r>
            <a:endParaRPr/>
          </a:p>
          <a:p>
            <a:pPr indent="-317500" lvl="1" marL="914400" rtl="0" algn="l">
              <a:spcBef>
                <a:spcPts val="0"/>
              </a:spcBef>
              <a:spcAft>
                <a:spcPts val="0"/>
              </a:spcAft>
              <a:buSzPts val="1400"/>
              <a:buChar char="○"/>
            </a:pPr>
            <a:r>
              <a:rPr lang="en"/>
              <a:t>Idea: Spread as fast as possible</a:t>
            </a:r>
            <a:endParaRPr/>
          </a:p>
          <a:p>
            <a:pPr indent="-317500" lvl="1" marL="914400" rtl="0" algn="l">
              <a:spcBef>
                <a:spcPts val="0"/>
              </a:spcBef>
              <a:spcAft>
                <a:spcPts val="0"/>
              </a:spcAft>
              <a:buSzPts val="1400"/>
              <a:buChar char="○"/>
            </a:pPr>
            <a:r>
              <a:rPr lang="en"/>
              <a:t>Defenses against Warhol worms need to be automated: not enough time to manually defend</a:t>
            </a:r>
            <a:endParaRPr/>
          </a:p>
          <a:p>
            <a:pPr indent="-342900" lvl="0" marL="457200" rtl="0" algn="l">
              <a:spcBef>
                <a:spcPts val="0"/>
              </a:spcBef>
              <a:spcAft>
                <a:spcPts val="0"/>
              </a:spcAft>
              <a:buSzPts val="1800"/>
              <a:buChar char="●"/>
            </a:pPr>
            <a:r>
              <a:rPr lang="en"/>
              <a:t>[TODO takeaway?]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Slammer</a:t>
            </a:r>
            <a:endParaRPr/>
          </a:p>
        </p:txBody>
      </p:sp>
      <p:sp>
        <p:nvSpPr>
          <p:cNvPr id="376" name="Google Shape;376;p53"/>
          <p:cNvSpPr txBox="1"/>
          <p:nvPr>
            <p:ph idx="1" type="body"/>
          </p:nvPr>
        </p:nvSpPr>
        <p:spPr>
          <a:xfrm>
            <a:off x="198500" y="1246825"/>
            <a:ext cx="4162500" cy="37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Strategies to infect systems</a:t>
            </a:r>
            <a:endParaRPr/>
          </a:p>
          <a:p>
            <a:pPr indent="-317500" lvl="1" marL="914400" rtl="0" algn="l">
              <a:spcBef>
                <a:spcPts val="0"/>
              </a:spcBef>
              <a:spcAft>
                <a:spcPts val="0"/>
              </a:spcAft>
              <a:buSzPts val="1400"/>
              <a:buChar char="○"/>
            </a:pPr>
            <a:r>
              <a:rPr lang="en"/>
              <a:t>Use UDP instead of TCP to infect other computers (faster, avoid a three-way handshake)</a:t>
            </a:r>
            <a:endParaRPr/>
          </a:p>
          <a:p>
            <a:pPr indent="-317500" lvl="1" marL="914400" rtl="0" algn="l">
              <a:spcBef>
                <a:spcPts val="0"/>
              </a:spcBef>
              <a:spcAft>
                <a:spcPts val="0"/>
              </a:spcAft>
              <a:buSzPts val="1400"/>
              <a:buChar char="○"/>
            </a:pPr>
            <a:r>
              <a:rPr lang="en"/>
              <a:t>Entire worm fits in a single UDP packet</a:t>
            </a:r>
            <a:endParaRPr/>
          </a:p>
          <a:p>
            <a:pPr indent="-317500" lvl="1" marL="914400" rtl="0" algn="l">
              <a:spcBef>
                <a:spcPts val="0"/>
              </a:spcBef>
              <a:spcAft>
                <a:spcPts val="0"/>
              </a:spcAft>
              <a:buSzPts val="1400"/>
              <a:buChar char="○"/>
            </a:pPr>
            <a:r>
              <a:rPr lang="en"/>
              <a:t>Stateless spreading: Sending one packet is enough to infect a new computer (“fire and forget”)</a:t>
            </a:r>
            <a:endParaRPr/>
          </a:p>
          <a:p>
            <a:pPr indent="-342900" lvl="0" marL="457200" rtl="0" algn="l">
              <a:spcBef>
                <a:spcPts val="0"/>
              </a:spcBef>
              <a:spcAft>
                <a:spcPts val="0"/>
              </a:spcAft>
              <a:buSzPts val="1800"/>
              <a:buChar char="●"/>
            </a:pPr>
            <a:r>
              <a:rPr lang="en"/>
              <a:t>Result: Extremely quick spread</a:t>
            </a:r>
            <a:endParaRPr/>
          </a:p>
          <a:p>
            <a:pPr indent="-317500" lvl="1" marL="914400" rtl="0" algn="l">
              <a:spcBef>
                <a:spcPts val="0"/>
              </a:spcBef>
              <a:spcAft>
                <a:spcPts val="0"/>
              </a:spcAft>
              <a:buSzPts val="1400"/>
              <a:buChar char="○"/>
            </a:pPr>
            <a:r>
              <a:rPr lang="en"/>
              <a:t>75,000+ hosts infected in under 10 minutes</a:t>
            </a:r>
            <a:endParaRPr/>
          </a:p>
          <a:p>
            <a:pPr indent="-317500" lvl="1" marL="914400" rtl="0" algn="l">
              <a:spcBef>
                <a:spcPts val="0"/>
              </a:spcBef>
              <a:spcAft>
                <a:spcPts val="0"/>
              </a:spcAft>
              <a:buSzPts val="1400"/>
              <a:buChar char="○"/>
            </a:pPr>
            <a:r>
              <a:rPr lang="en"/>
              <a:t>Number of infected hosts doubled every 8.5 seconds</a:t>
            </a:r>
            <a:endParaRPr/>
          </a:p>
        </p:txBody>
      </p:sp>
      <p:sp>
        <p:nvSpPr>
          <p:cNvPr id="377" name="Google Shape;377;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8" name="Google Shape;378;p53"/>
          <p:cNvPicPr preferRelativeResize="0"/>
          <p:nvPr/>
        </p:nvPicPr>
        <p:blipFill rotWithShape="1">
          <a:blip r:embed="rId3">
            <a:alphaModFix/>
          </a:blip>
          <a:srcRect b="0" l="0" r="0" t="13314"/>
          <a:stretch/>
        </p:blipFill>
        <p:spPr>
          <a:xfrm>
            <a:off x="4419600" y="1246825"/>
            <a:ext cx="4139525" cy="2806875"/>
          </a:xfrm>
          <a:prstGeom prst="rect">
            <a:avLst/>
          </a:prstGeom>
          <a:noFill/>
          <a:ln>
            <a:noFill/>
          </a:ln>
        </p:spPr>
      </p:pic>
      <p:sp>
        <p:nvSpPr>
          <p:cNvPr id="379" name="Google Shape;379;p53"/>
          <p:cNvSpPr txBox="1"/>
          <p:nvPr/>
        </p:nvSpPr>
        <p:spPr>
          <a:xfrm>
            <a:off x="4584663" y="4135800"/>
            <a:ext cx="38094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Slammer was so fast that it overwhelmed the Internet: No more packets could be sent, slowing the exponential growth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Detection Accuracy</a:t>
            </a:r>
            <a:endParaRPr/>
          </a:p>
        </p:txBody>
      </p:sp>
      <p:sp>
        <p:nvSpPr>
          <p:cNvPr id="85" name="Google Shape;85;p18"/>
          <p:cNvSpPr txBox="1"/>
          <p:nvPr>
            <p:ph idx="1" type="body"/>
          </p:nvPr>
        </p:nvSpPr>
        <p:spPr>
          <a:xfrm>
            <a:off x="198500" y="1128550"/>
            <a:ext cx="8520600" cy="396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main types of detector errors</a:t>
            </a:r>
            <a:endParaRPr/>
          </a:p>
          <a:p>
            <a:pPr indent="-317500" lvl="1" marL="914400" rtl="0" algn="l">
              <a:spcBef>
                <a:spcPts val="0"/>
              </a:spcBef>
              <a:spcAft>
                <a:spcPts val="0"/>
              </a:spcAft>
              <a:buSzPts val="1400"/>
              <a:buChar char="○"/>
            </a:pPr>
            <a:r>
              <a:rPr lang="en"/>
              <a:t>False positive: Detector alerts when there is no attack</a:t>
            </a:r>
            <a:endParaRPr/>
          </a:p>
          <a:p>
            <a:pPr indent="-317500" lvl="1" marL="914400" rtl="0" algn="l">
              <a:spcBef>
                <a:spcPts val="0"/>
              </a:spcBef>
              <a:spcAft>
                <a:spcPts val="0"/>
              </a:spcAft>
              <a:buSzPts val="1400"/>
              <a:buChar char="○"/>
            </a:pPr>
            <a:r>
              <a:rPr lang="en"/>
              <a:t>False negative: Detector fails to alert when there is an attack</a:t>
            </a:r>
            <a:endParaRPr/>
          </a:p>
          <a:p>
            <a:pPr indent="-342900" lvl="0" marL="457200" rtl="0" algn="l">
              <a:spcBef>
                <a:spcPts val="0"/>
              </a:spcBef>
              <a:spcAft>
                <a:spcPts val="0"/>
              </a:spcAft>
              <a:buSzPts val="1800"/>
              <a:buChar char="●"/>
            </a:pPr>
            <a:r>
              <a:rPr lang="en"/>
              <a:t>Detector accuracy</a:t>
            </a:r>
            <a:endParaRPr/>
          </a:p>
          <a:p>
            <a:pPr indent="-317500" lvl="1" marL="914400" rtl="0" algn="l">
              <a:spcBef>
                <a:spcPts val="0"/>
              </a:spcBef>
              <a:spcAft>
                <a:spcPts val="0"/>
              </a:spcAft>
              <a:buSzPts val="1400"/>
              <a:buChar char="○"/>
            </a:pPr>
            <a:r>
              <a:rPr lang="en"/>
              <a:t>False positive rate (FPR): The probability the detector alerts, given there is no attack</a:t>
            </a:r>
            <a:endParaRPr/>
          </a:p>
          <a:p>
            <a:pPr indent="-317500" lvl="1" marL="914400" rtl="0" algn="l">
              <a:spcBef>
                <a:spcPts val="0"/>
              </a:spcBef>
              <a:spcAft>
                <a:spcPts val="0"/>
              </a:spcAft>
              <a:buSzPts val="1400"/>
              <a:buChar char="○"/>
            </a:pPr>
            <a:r>
              <a:rPr lang="en"/>
              <a:t>False negative rate (FNR): The probability the detector does not alert, given there is an attack</a:t>
            </a:r>
            <a:endParaRPr/>
          </a:p>
          <a:p>
            <a:pPr indent="-342900" lvl="0" marL="457200" rtl="0" algn="l">
              <a:spcBef>
                <a:spcPts val="0"/>
              </a:spcBef>
              <a:spcAft>
                <a:spcPts val="0"/>
              </a:spcAft>
              <a:buSzPts val="1800"/>
              <a:buChar char="●"/>
            </a:pPr>
            <a:r>
              <a:rPr lang="en"/>
              <a:t>Designing a good detector involves considering tradeoffs</a:t>
            </a:r>
            <a:endParaRPr/>
          </a:p>
          <a:p>
            <a:pPr indent="-317500" lvl="1" marL="914400" rtl="0" algn="l">
              <a:spcBef>
                <a:spcPts val="0"/>
              </a:spcBef>
              <a:spcAft>
                <a:spcPts val="0"/>
              </a:spcAft>
              <a:buSzPts val="1400"/>
              <a:buChar char="○"/>
            </a:pPr>
            <a:r>
              <a:rPr lang="en" sz="1400"/>
              <a:t>What is the rate of attacks on your system?</a:t>
            </a:r>
            <a:endParaRPr sz="1400"/>
          </a:p>
          <a:p>
            <a:pPr indent="-317500" lvl="1" marL="914400" rtl="0" algn="l">
              <a:spcBef>
                <a:spcPts val="0"/>
              </a:spcBef>
              <a:spcAft>
                <a:spcPts val="0"/>
              </a:spcAft>
              <a:buSzPts val="1400"/>
              <a:buChar char="○"/>
            </a:pPr>
            <a:r>
              <a:rPr lang="en" sz="1400"/>
              <a:t>How much does a false positive cost in your system?</a:t>
            </a:r>
            <a:endParaRPr sz="1400"/>
          </a:p>
          <a:p>
            <a:pPr indent="-317500" lvl="1" marL="914400" rtl="0" algn="l">
              <a:spcBef>
                <a:spcPts val="0"/>
              </a:spcBef>
              <a:spcAft>
                <a:spcPts val="0"/>
              </a:spcAft>
              <a:buSzPts val="1400"/>
              <a:buChar char="○"/>
            </a:pPr>
            <a:r>
              <a:rPr lang="en" sz="1400"/>
              <a:t>How much does a false negative cost in your system?</a:t>
            </a:r>
            <a:endParaRPr sz="1400"/>
          </a:p>
          <a:p>
            <a:pPr indent="-342900" lvl="0" marL="457200" rtl="0" algn="l">
              <a:spcBef>
                <a:spcPts val="0"/>
              </a:spcBef>
              <a:spcAft>
                <a:spcPts val="0"/>
              </a:spcAft>
              <a:buSzPts val="1800"/>
              <a:buChar char="●"/>
            </a:pPr>
            <a:r>
              <a:rPr lang="en"/>
              <a:t>Accurate detection is very challenging if the base rate of attacks is low</a:t>
            </a:r>
            <a:endParaRPr/>
          </a:p>
          <a:p>
            <a:pPr indent="-342900" lvl="0" marL="457200" rtl="0" algn="l">
              <a:spcBef>
                <a:spcPts val="0"/>
              </a:spcBef>
              <a:spcAft>
                <a:spcPts val="0"/>
              </a:spcAft>
              <a:buSzPts val="1800"/>
              <a:buChar char="●"/>
            </a:pPr>
            <a:r>
              <a:rPr lang="en"/>
              <a:t>Detectors can be combined</a:t>
            </a:r>
            <a:endParaRPr/>
          </a:p>
          <a:p>
            <a:pPr indent="-317500" lvl="1" marL="914400" rtl="0" algn="l">
              <a:spcBef>
                <a:spcPts val="0"/>
              </a:spcBef>
              <a:spcAft>
                <a:spcPts val="0"/>
              </a:spcAft>
              <a:buSzPts val="1400"/>
              <a:buChar char="○"/>
            </a:pPr>
            <a:r>
              <a:rPr lang="en"/>
              <a:t>Parallel: Fewer false negatives, more false positives</a:t>
            </a:r>
            <a:endParaRPr/>
          </a:p>
          <a:p>
            <a:pPr indent="-317500" lvl="1" marL="914400" rtl="0" algn="l">
              <a:spcBef>
                <a:spcPts val="0"/>
              </a:spcBef>
              <a:spcAft>
                <a:spcPts val="0"/>
              </a:spcAft>
              <a:buSzPts val="1400"/>
              <a:buChar char="○"/>
            </a:pPr>
            <a:r>
              <a:rPr lang="en"/>
              <a:t>Series: Fewer false positives, more false negatives</a:t>
            </a:r>
            <a:endParaRPr/>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Witty</a:t>
            </a:r>
            <a:endParaRPr/>
          </a:p>
        </p:txBody>
      </p:sp>
      <p:sp>
        <p:nvSpPr>
          <p:cNvPr id="385" name="Google Shape;38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 to Slammer</a:t>
            </a:r>
            <a:endParaRPr/>
          </a:p>
          <a:p>
            <a:pPr indent="-342900" lvl="0" marL="457200" rtl="0" algn="l">
              <a:spcBef>
                <a:spcPts val="0"/>
              </a:spcBef>
              <a:spcAft>
                <a:spcPts val="0"/>
              </a:spcAft>
              <a:buSzPts val="1800"/>
              <a:buChar char="●"/>
            </a:pPr>
            <a:r>
              <a:rPr lang="en"/>
              <a:t>Targeted network intrusion detection sensors</a:t>
            </a:r>
            <a:endParaRPr/>
          </a:p>
          <a:p>
            <a:pPr indent="-342900" lvl="0" marL="457200" rtl="0" algn="l">
              <a:spcBef>
                <a:spcPts val="0"/>
              </a:spcBef>
              <a:spcAft>
                <a:spcPts val="0"/>
              </a:spcAft>
              <a:buSzPts val="1800"/>
              <a:buChar char="●"/>
            </a:pPr>
            <a:r>
              <a:rPr lang="en"/>
              <a:t>Released ~36 hours after the vulnerability and patch were disclosed</a:t>
            </a:r>
            <a:endParaRPr/>
          </a:p>
          <a:p>
            <a:pPr indent="-342900" lvl="0" marL="457200" rtl="0" algn="l">
              <a:spcBef>
                <a:spcPts val="0"/>
              </a:spcBef>
              <a:spcAft>
                <a:spcPts val="0"/>
              </a:spcAft>
              <a:buSzPts val="1800"/>
              <a:buChar char="●"/>
            </a:pPr>
            <a:r>
              <a:rPr lang="en"/>
              <a:t>Payload</a:t>
            </a:r>
            <a:endParaRPr/>
          </a:p>
          <a:p>
            <a:pPr indent="-317500" lvl="1" marL="914400" rtl="0" algn="l">
              <a:spcBef>
                <a:spcPts val="0"/>
              </a:spcBef>
              <a:spcAft>
                <a:spcPts val="0"/>
              </a:spcAft>
              <a:buSzPts val="1400"/>
              <a:buChar char="○"/>
            </a:pPr>
            <a:r>
              <a:rPr lang="en"/>
              <a:t>Propagate to other users</a:t>
            </a:r>
            <a:endParaRPr/>
          </a:p>
          <a:p>
            <a:pPr indent="-317500" lvl="1" marL="914400" rtl="0" algn="l">
              <a:spcBef>
                <a:spcPts val="0"/>
              </a:spcBef>
              <a:spcAft>
                <a:spcPts val="0"/>
              </a:spcAft>
              <a:buSzPts val="1400"/>
              <a:buChar char="○"/>
            </a:pPr>
            <a:r>
              <a:rPr lang="en"/>
              <a:t>Delete random blocks on the filesystem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Stuxnet</a:t>
            </a:r>
            <a:endParaRPr/>
          </a:p>
        </p:txBody>
      </p:sp>
      <p:sp>
        <p:nvSpPr>
          <p:cNvPr id="392" name="Google Shape;392;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Stuxnet</a:t>
            </a:r>
            <a:r>
              <a:rPr lang="en"/>
              <a:t>: Discovered July 2010, released approximately March 2010</a:t>
            </a:r>
            <a:endParaRPr/>
          </a:p>
          <a:p>
            <a:pPr indent="-342900" lvl="0" marL="457200" rtl="0" algn="l">
              <a:spcBef>
                <a:spcPts val="0"/>
              </a:spcBef>
              <a:spcAft>
                <a:spcPts val="0"/>
              </a:spcAft>
              <a:buSzPts val="1800"/>
              <a:buChar char="●"/>
            </a:pPr>
            <a:r>
              <a:rPr lang="en"/>
              <a:t>Strategies to infect systems</a:t>
            </a:r>
            <a:endParaRPr/>
          </a:p>
          <a:p>
            <a:pPr indent="-317500" lvl="1" marL="914400" rtl="0" algn="l">
              <a:spcBef>
                <a:spcPts val="0"/>
              </a:spcBef>
              <a:spcAft>
                <a:spcPts val="0"/>
              </a:spcAft>
              <a:buSzPts val="1400"/>
              <a:buChar char="○"/>
            </a:pPr>
            <a:r>
              <a:rPr lang="en"/>
              <a:t>Used four zero-days</a:t>
            </a:r>
            <a:endParaRPr/>
          </a:p>
          <a:p>
            <a:pPr indent="-317500" lvl="2" marL="1371600" rtl="0" algn="l">
              <a:spcBef>
                <a:spcPts val="0"/>
              </a:spcBef>
              <a:spcAft>
                <a:spcPts val="0"/>
              </a:spcAft>
              <a:buSzPts val="1400"/>
              <a:buChar char="■"/>
            </a:pPr>
            <a:r>
              <a:rPr lang="en"/>
              <a:t>Recall zero-day: A vulnerability not known to the security community</a:t>
            </a:r>
            <a:endParaRPr/>
          </a:p>
          <a:p>
            <a:pPr indent="-317500" lvl="2" marL="1371600" rtl="0" algn="l">
              <a:spcBef>
                <a:spcPts val="0"/>
              </a:spcBef>
              <a:spcAft>
                <a:spcPts val="0"/>
              </a:spcAft>
              <a:buSzPts val="1400"/>
              <a:buChar char="■"/>
            </a:pPr>
            <a:r>
              <a:rPr lang="en"/>
              <a:t>Unprecedented cost to create the worm: zero-days are extremely valuable</a:t>
            </a:r>
            <a:endParaRPr/>
          </a:p>
          <a:p>
            <a:pPr indent="-317500" lvl="1" marL="914400" rtl="0" algn="l">
              <a:spcBef>
                <a:spcPts val="0"/>
              </a:spcBef>
              <a:spcAft>
                <a:spcPts val="0"/>
              </a:spcAft>
              <a:buSzPts val="1400"/>
              <a:buChar char="○"/>
            </a:pPr>
            <a:r>
              <a:rPr lang="en"/>
              <a:t>Hide code on Windows drivers</a:t>
            </a:r>
            <a:endParaRPr/>
          </a:p>
          <a:p>
            <a:pPr indent="-317500" lvl="2" marL="1371600" rtl="0" algn="l">
              <a:spcBef>
                <a:spcPts val="0"/>
              </a:spcBef>
              <a:spcAft>
                <a:spcPts val="0"/>
              </a:spcAft>
              <a:buSzPts val="1400"/>
              <a:buChar char="■"/>
            </a:pPr>
            <a:r>
              <a:rPr lang="en"/>
              <a:t>Attacker stole private keys for certificates from certificate authorities to sign the code</a:t>
            </a:r>
            <a:endParaRPr/>
          </a:p>
          <a:p>
            <a:pPr indent="-317500" lvl="2" marL="1371600" rtl="0" algn="l">
              <a:spcBef>
                <a:spcPts val="0"/>
              </a:spcBef>
              <a:spcAft>
                <a:spcPts val="0"/>
              </a:spcAft>
              <a:buSzPts val="1400"/>
              <a:buChar char="■"/>
            </a:pPr>
            <a:r>
              <a:rPr lang="en"/>
              <a:t>Signed code is trusted by the victim</a:t>
            </a:r>
            <a:endParaRPr/>
          </a:p>
          <a:p>
            <a:pPr indent="-342900" lvl="0" marL="457200" rtl="0" algn="l">
              <a:spcBef>
                <a:spcPts val="0"/>
              </a:spcBef>
              <a:spcAft>
                <a:spcPts val="0"/>
              </a:spcAft>
              <a:buSzPts val="1800"/>
              <a:buChar char="●"/>
            </a:pPr>
            <a:r>
              <a:rPr lang="en"/>
              <a:t>Strategies to find users to infect</a:t>
            </a:r>
            <a:endParaRPr/>
          </a:p>
          <a:p>
            <a:pPr indent="-317500" lvl="1" marL="914400" rtl="0" algn="l">
              <a:spcBef>
                <a:spcPts val="0"/>
              </a:spcBef>
              <a:spcAft>
                <a:spcPts val="0"/>
              </a:spcAft>
              <a:buSzPts val="1400"/>
              <a:buChar char="○"/>
            </a:pPr>
            <a:r>
              <a:rPr lang="en"/>
              <a:t>Initial spread with USB flash drives (similar to virus)</a:t>
            </a:r>
            <a:endParaRPr/>
          </a:p>
          <a:p>
            <a:pPr indent="-317500" lvl="1" marL="914400" rtl="0" algn="l">
              <a:spcBef>
                <a:spcPts val="0"/>
              </a:spcBef>
              <a:spcAft>
                <a:spcPts val="0"/>
              </a:spcAft>
              <a:buSzPts val="1400"/>
              <a:buChar char="○"/>
            </a:pPr>
            <a:r>
              <a:rPr lang="en"/>
              <a:t>Once inside a network, spread within the network using Windows Remote Procedure Call (RPC) scanning</a:t>
            </a:r>
            <a:endParaRPr/>
          </a:p>
        </p:txBody>
      </p:sp>
      <p:sp>
        <p:nvSpPr>
          <p:cNvPr id="393" name="Google Shape;39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Stuxnet</a:t>
            </a:r>
            <a:endParaRPr/>
          </a:p>
        </p:txBody>
      </p:sp>
      <p:sp>
        <p:nvSpPr>
          <p:cNvPr id="399" name="Google Shape;399;p56"/>
          <p:cNvSpPr txBox="1"/>
          <p:nvPr>
            <p:ph idx="1" type="body"/>
          </p:nvPr>
        </p:nvSpPr>
        <p:spPr>
          <a:xfrm>
            <a:off x="198500" y="1205550"/>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Payload</a:t>
            </a:r>
            <a:endParaRPr/>
          </a:p>
          <a:p>
            <a:pPr indent="-317500" lvl="1" marL="914400" rtl="0" algn="l">
              <a:spcBef>
                <a:spcPts val="0"/>
              </a:spcBef>
              <a:spcAft>
                <a:spcPts val="0"/>
              </a:spcAft>
              <a:buSzPts val="1400"/>
              <a:buChar char="○"/>
            </a:pPr>
            <a:r>
              <a:rPr lang="en"/>
              <a:t>Designed to only activate under very specific circumstances</a:t>
            </a:r>
            <a:endParaRPr/>
          </a:p>
          <a:p>
            <a:pPr indent="-317500" lvl="1" marL="914400" rtl="0" algn="l">
              <a:spcBef>
                <a:spcPts val="0"/>
              </a:spcBef>
              <a:spcAft>
                <a:spcPts val="0"/>
              </a:spcAft>
              <a:buSzPts val="1400"/>
              <a:buChar char="○"/>
            </a:pPr>
            <a:r>
              <a:rPr lang="en"/>
              <a:t>For most computers, do nothing</a:t>
            </a:r>
            <a:endParaRPr/>
          </a:p>
          <a:p>
            <a:pPr indent="-317500" lvl="1" marL="914400" rtl="0" algn="l">
              <a:spcBef>
                <a:spcPts val="0"/>
              </a:spcBef>
              <a:spcAft>
                <a:spcPts val="0"/>
              </a:spcAft>
              <a:buSzPts val="1400"/>
              <a:buChar char="○"/>
            </a:pPr>
            <a:r>
              <a:rPr lang="en"/>
              <a:t>For computers connected to centrifuges operating at </a:t>
            </a:r>
            <a:r>
              <a:rPr lang="en"/>
              <a:t>807–1,210 Hz…</a:t>
            </a:r>
            <a:endParaRPr/>
          </a:p>
          <a:p>
            <a:pPr indent="-317500" lvl="2" marL="1371600" rtl="0" algn="l">
              <a:spcBef>
                <a:spcPts val="0"/>
              </a:spcBef>
              <a:spcAft>
                <a:spcPts val="0"/>
              </a:spcAft>
              <a:buSzPts val="1400"/>
              <a:buChar char="■"/>
            </a:pPr>
            <a:r>
              <a:rPr lang="en"/>
              <a:t>… which are probably used for enriching uranium for nuclear </a:t>
            </a:r>
            <a:r>
              <a:rPr lang="en"/>
              <a:t>weapons in Iran</a:t>
            </a:r>
            <a:endParaRPr/>
          </a:p>
          <a:p>
            <a:pPr indent="-317500" lvl="2" marL="1371600" rtl="0" algn="l">
              <a:spcBef>
                <a:spcPts val="0"/>
              </a:spcBef>
              <a:spcAft>
                <a:spcPts val="0"/>
              </a:spcAft>
              <a:buSzPts val="1400"/>
              <a:buChar char="■"/>
            </a:pPr>
            <a:r>
              <a:rPr lang="en"/>
              <a:t>Increase the speed above the limit, causing the centrifuge to physically fly apart</a:t>
            </a:r>
            <a:endParaRPr/>
          </a:p>
          <a:p>
            <a:pPr indent="-317500" lvl="2" marL="1371600" rtl="0" algn="l">
              <a:spcBef>
                <a:spcPts val="0"/>
              </a:spcBef>
              <a:spcAft>
                <a:spcPts val="0"/>
              </a:spcAft>
              <a:buSzPts val="1400"/>
              <a:buChar char="■"/>
            </a:pPr>
            <a:r>
              <a:rPr lang="en"/>
              <a:t>Send fake readings from the control system indicating normal operation</a:t>
            </a:r>
            <a:endParaRPr/>
          </a:p>
          <a:p>
            <a:pPr indent="-317500" lvl="2" marL="1371600" rtl="0" algn="l">
              <a:spcBef>
                <a:spcPts val="0"/>
              </a:spcBef>
              <a:spcAft>
                <a:spcPts val="0"/>
              </a:spcAft>
              <a:buSzPts val="1400"/>
              <a:buChar char="■"/>
            </a:pPr>
            <a:r>
              <a:rPr lang="en"/>
              <a:t>Drop the frequency back to normal range once the centrifuge is broken</a:t>
            </a:r>
            <a:endParaRPr/>
          </a:p>
          <a:p>
            <a:pPr indent="-342900" lvl="0" marL="457200" rtl="0" algn="l">
              <a:spcBef>
                <a:spcPts val="0"/>
              </a:spcBef>
              <a:spcAft>
                <a:spcPts val="0"/>
              </a:spcAft>
              <a:buSzPts val="1800"/>
              <a:buChar char="●"/>
            </a:pPr>
            <a:r>
              <a:rPr lang="en"/>
              <a:t>Researchers later deduced that Stuxnet was created by the United States and Israel to target Iran’s nuclear program</a:t>
            </a:r>
            <a:endParaRPr/>
          </a:p>
        </p:txBody>
      </p:sp>
      <p:sp>
        <p:nvSpPr>
          <p:cNvPr id="400" name="Google Shape;400;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WannaCry</a:t>
            </a:r>
            <a:endParaRPr/>
          </a:p>
        </p:txBody>
      </p:sp>
      <p:sp>
        <p:nvSpPr>
          <p:cNvPr id="406" name="Google Shape;406;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57"/>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Ransomware</a:t>
            </a:r>
            <a:endParaRPr/>
          </a:p>
          <a:p>
            <a:pPr indent="-317500" lvl="1" marL="914400" rtl="0" algn="l">
              <a:spcBef>
                <a:spcPts val="0"/>
              </a:spcBef>
              <a:spcAft>
                <a:spcPts val="0"/>
              </a:spcAft>
              <a:buSzPts val="1400"/>
              <a:buChar char="○"/>
            </a:pPr>
            <a:r>
              <a:rPr lang="en"/>
              <a:t>Encrypt data on the infected computer</a:t>
            </a:r>
            <a:endParaRPr/>
          </a:p>
          <a:p>
            <a:pPr indent="-317500" lvl="1" marL="914400" rtl="0" algn="l">
              <a:spcBef>
                <a:spcPts val="0"/>
              </a:spcBef>
              <a:spcAft>
                <a:spcPts val="0"/>
              </a:spcAft>
              <a:buSzPts val="1400"/>
              <a:buChar char="○"/>
            </a:pPr>
            <a:r>
              <a:rPr lang="en"/>
              <a:t>Demand a Bitcoin payment in exchange for recovering the data</a:t>
            </a:r>
            <a:endParaRPr/>
          </a:p>
          <a:p>
            <a:pPr indent="-342900" lvl="0" marL="457200" rtl="0" algn="l">
              <a:spcBef>
                <a:spcPts val="0"/>
              </a:spcBef>
              <a:spcAft>
                <a:spcPts val="0"/>
              </a:spcAft>
              <a:buSzPts val="1800"/>
              <a:buChar char="●"/>
            </a:pPr>
            <a:r>
              <a:rPr lang="en"/>
              <a:t>WannaCry: May 2017</a:t>
            </a:r>
            <a:endParaRPr/>
          </a:p>
          <a:p>
            <a:pPr indent="-317500" lvl="1" marL="914400" rtl="0" algn="l">
              <a:spcBef>
                <a:spcPts val="0"/>
              </a:spcBef>
              <a:spcAft>
                <a:spcPts val="0"/>
              </a:spcAft>
              <a:buSzPts val="1400"/>
              <a:buChar char="○"/>
            </a:pPr>
            <a:r>
              <a:rPr lang="en"/>
              <a:t>A worm that infected computers with ransomware</a:t>
            </a:r>
            <a:endParaRPr/>
          </a:p>
          <a:p>
            <a:pPr indent="-342900" lvl="0" marL="457200" rtl="0" algn="l">
              <a:spcBef>
                <a:spcPts val="0"/>
              </a:spcBef>
              <a:spcAft>
                <a:spcPts val="0"/>
              </a:spcAft>
              <a:buSzPts val="1800"/>
              <a:buChar char="●"/>
            </a:pPr>
            <a:r>
              <a:rPr lang="en"/>
              <a:t>Problems</a:t>
            </a:r>
            <a:endParaRPr/>
          </a:p>
          <a:p>
            <a:pPr indent="-317500" lvl="1" marL="914400" rtl="0" algn="l">
              <a:spcBef>
                <a:spcPts val="0"/>
              </a:spcBef>
              <a:spcAft>
                <a:spcPts val="0"/>
              </a:spcAft>
              <a:buSzPts val="1400"/>
              <a:buChar char="○"/>
            </a:pPr>
            <a:r>
              <a:rPr lang="en"/>
              <a:t>The worm escaped early</a:t>
            </a:r>
            <a:endParaRPr/>
          </a:p>
          <a:p>
            <a:pPr indent="-317500" lvl="1" marL="914400" rtl="0" algn="l">
              <a:spcBef>
                <a:spcPts val="0"/>
              </a:spcBef>
              <a:spcAft>
                <a:spcPts val="0"/>
              </a:spcAft>
              <a:buSzPts val="1400"/>
              <a:buChar char="○"/>
            </a:pPr>
            <a:r>
              <a:rPr lang="en"/>
              <a:t>The ransomware payload was not fully tested</a:t>
            </a:r>
            <a:endParaRPr/>
          </a:p>
          <a:p>
            <a:pPr indent="-342900" lvl="0" marL="457200" rtl="0" algn="l">
              <a:spcBef>
                <a:spcPts val="0"/>
              </a:spcBef>
              <a:spcAft>
                <a:spcPts val="0"/>
              </a:spcAft>
              <a:buSzPts val="1800"/>
              <a:buChar char="●"/>
            </a:pPr>
            <a:r>
              <a:rPr lang="en"/>
              <a:t>Result</a:t>
            </a:r>
            <a:endParaRPr/>
          </a:p>
          <a:p>
            <a:pPr indent="-317500" lvl="1" marL="914400" rtl="0" algn="l">
              <a:spcBef>
                <a:spcPts val="0"/>
              </a:spcBef>
              <a:spcAft>
                <a:spcPts val="0"/>
              </a:spcAft>
              <a:buSzPts val="1400"/>
              <a:buChar char="○"/>
            </a:pPr>
            <a:r>
              <a:rPr lang="en"/>
              <a:t>Very </a:t>
            </a:r>
            <a:r>
              <a:rPr lang="en"/>
              <a:t>little</a:t>
            </a:r>
            <a:r>
              <a:rPr lang="en"/>
              <a:t> profit for the attackers</a:t>
            </a:r>
            <a:endParaRPr/>
          </a:p>
          <a:p>
            <a:pPr indent="-317500" lvl="1" marL="914400" rtl="0" algn="l">
              <a:spcBef>
                <a:spcPts val="0"/>
              </a:spcBef>
              <a:spcAft>
                <a:spcPts val="0"/>
              </a:spcAft>
              <a:buSzPts val="1400"/>
              <a:buChar char="○"/>
            </a:pPr>
            <a:r>
              <a:rPr lang="en"/>
              <a:t>Not many businesses disrupted</a:t>
            </a:r>
            <a:endParaRPr/>
          </a:p>
          <a:p>
            <a:pPr indent="-317500" lvl="1" marL="914400" rtl="0" algn="l">
              <a:spcBef>
                <a:spcPts val="0"/>
              </a:spcBef>
              <a:spcAft>
                <a:spcPts val="0"/>
              </a:spcAft>
              <a:buSzPts val="1400"/>
              <a:buChar char="○"/>
            </a:pPr>
            <a:r>
              <a:rPr lang="en"/>
              <a:t>Not much data destroyed</a:t>
            </a:r>
            <a:endParaRPr/>
          </a:p>
          <a:p>
            <a:pPr indent="-317500" lvl="1" marL="914400" rtl="0" algn="l">
              <a:spcBef>
                <a:spcPts val="0"/>
              </a:spcBef>
              <a:spcAft>
                <a:spcPts val="0"/>
              </a:spcAft>
              <a:buSzPts val="1400"/>
              <a:buChar char="○"/>
            </a:pPr>
            <a:r>
              <a:rPr lang="en"/>
              <a:t>The US and UK believe that North Korea was responsible for the worm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Worms: NotPetya</a:t>
            </a:r>
            <a:endParaRPr/>
          </a:p>
        </p:txBody>
      </p:sp>
      <p:sp>
        <p:nvSpPr>
          <p:cNvPr id="413" name="Google Shape;413;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NotPetya: 2017</a:t>
            </a:r>
            <a:endParaRPr/>
          </a:p>
          <a:p>
            <a:pPr indent="-317500" lvl="1" marL="914400" rtl="0" algn="l">
              <a:spcBef>
                <a:spcPts val="0"/>
              </a:spcBef>
              <a:spcAft>
                <a:spcPts val="0"/>
              </a:spcAft>
              <a:buSzPts val="1400"/>
              <a:buChar char="○"/>
            </a:pPr>
            <a:r>
              <a:rPr lang="en"/>
              <a:t>A worm deliberately launched by Russia against Ukraine</a:t>
            </a:r>
            <a:endParaRPr/>
          </a:p>
          <a:p>
            <a:pPr indent="-342900" lvl="0" marL="457200" rtl="0" algn="l">
              <a:spcBef>
                <a:spcPts val="0"/>
              </a:spcBef>
              <a:spcAft>
                <a:spcPts val="0"/>
              </a:spcAft>
              <a:buSzPts val="1800"/>
              <a:buChar char="●"/>
            </a:pPr>
            <a:r>
              <a:rPr lang="en"/>
              <a:t>Strategies to infect systems</a:t>
            </a:r>
            <a:endParaRPr/>
          </a:p>
          <a:p>
            <a:pPr indent="-317500" lvl="1" marL="914400" rtl="0" algn="l">
              <a:spcBef>
                <a:spcPts val="0"/>
              </a:spcBef>
              <a:spcAft>
                <a:spcPts val="0"/>
              </a:spcAft>
              <a:buSzPts val="1400"/>
              <a:buChar char="○"/>
            </a:pPr>
            <a:r>
              <a:rPr lang="en"/>
              <a:t>A corrupted update to MeDoc, a Ukrainian tax software</a:t>
            </a:r>
            <a:endParaRPr/>
          </a:p>
          <a:p>
            <a:pPr indent="-317500" lvl="1" marL="914400" rtl="0" algn="l">
              <a:spcBef>
                <a:spcPts val="0"/>
              </a:spcBef>
              <a:spcAft>
                <a:spcPts val="0"/>
              </a:spcAft>
              <a:buSzPts val="1400"/>
              <a:buChar char="○"/>
            </a:pPr>
            <a:r>
              <a:rPr lang="en"/>
              <a:t>Spread within an institution using a Windows vulnerability called Eternal Blue</a:t>
            </a:r>
            <a:endParaRPr/>
          </a:p>
          <a:p>
            <a:pPr indent="-317500" lvl="1" marL="914400" rtl="0" algn="l">
              <a:spcBef>
                <a:spcPts val="0"/>
              </a:spcBef>
              <a:spcAft>
                <a:spcPts val="0"/>
              </a:spcAft>
              <a:buSzPts val="1400"/>
              <a:buChar char="○"/>
            </a:pPr>
            <a:r>
              <a:rPr lang="en"/>
              <a:t>Spread within an institution using Mimikatz</a:t>
            </a:r>
            <a:endParaRPr/>
          </a:p>
          <a:p>
            <a:pPr indent="-317500" lvl="2" marL="1371600" rtl="0" algn="l">
              <a:spcBef>
                <a:spcPts val="0"/>
              </a:spcBef>
              <a:spcAft>
                <a:spcPts val="0"/>
              </a:spcAft>
              <a:buSzPts val="1400"/>
              <a:buChar char="■"/>
            </a:pPr>
            <a:r>
              <a:rPr lang="en"/>
              <a:t>Takes advantage of windows transitive authorization</a:t>
            </a:r>
            <a:endParaRPr/>
          </a:p>
          <a:p>
            <a:pPr indent="-317500" lvl="2" marL="1371600" rtl="0" algn="l">
              <a:spcBef>
                <a:spcPts val="0"/>
              </a:spcBef>
              <a:spcAft>
                <a:spcPts val="0"/>
              </a:spcAft>
              <a:buSzPts val="1400"/>
              <a:buChar char="■"/>
            </a:pPr>
            <a:r>
              <a:rPr lang="en"/>
              <a:t>If you’re running on the admin’s machine, you can take over the domain controller</a:t>
            </a:r>
            <a:endParaRPr/>
          </a:p>
          <a:p>
            <a:pPr indent="-317500" lvl="2" marL="1371600" rtl="0" algn="l">
              <a:spcBef>
                <a:spcPts val="0"/>
              </a:spcBef>
              <a:spcAft>
                <a:spcPts val="0"/>
              </a:spcAft>
              <a:buSzPts val="1400"/>
              <a:buChar char="■"/>
            </a:pPr>
            <a:r>
              <a:rPr lang="en"/>
              <a:t>If you are running on the domain controller, you can take over every computer!</a:t>
            </a:r>
            <a:endParaRPr/>
          </a:p>
          <a:p>
            <a:pPr indent="-342900" lvl="0" marL="457200" rtl="0" algn="l">
              <a:spcBef>
                <a:spcPts val="0"/>
              </a:spcBef>
              <a:spcAft>
                <a:spcPts val="0"/>
              </a:spcAft>
              <a:buSzPts val="1800"/>
              <a:buChar char="●"/>
            </a:pPr>
            <a:r>
              <a:rPr lang="en"/>
              <a:t>Payload</a:t>
            </a:r>
            <a:endParaRPr/>
          </a:p>
          <a:p>
            <a:pPr indent="-317500" lvl="1" marL="914400" rtl="0" algn="l">
              <a:spcBef>
                <a:spcPts val="0"/>
              </a:spcBef>
              <a:spcAft>
                <a:spcPts val="0"/>
              </a:spcAft>
              <a:buSzPts val="1400"/>
              <a:buChar char="○"/>
            </a:pPr>
            <a:r>
              <a:rPr lang="en"/>
              <a:t>Wiped machines (deleted all data)</a:t>
            </a:r>
            <a:endParaRPr/>
          </a:p>
          <a:p>
            <a:pPr indent="-317500" lvl="1" marL="914400" rtl="0" algn="l">
              <a:spcBef>
                <a:spcPts val="0"/>
              </a:spcBef>
              <a:spcAft>
                <a:spcPts val="0"/>
              </a:spcAft>
              <a:buSzPts val="1400"/>
              <a:buChar char="○"/>
            </a:pPr>
            <a:r>
              <a:rPr lang="en"/>
              <a:t>Claimed to be ransomware (only encrypting the data)</a:t>
            </a:r>
            <a:endParaRPr/>
          </a:p>
          <a:p>
            <a:pPr indent="-342900" lvl="0" marL="457200" rtl="0" algn="l">
              <a:spcBef>
                <a:spcPts val="0"/>
              </a:spcBef>
              <a:spcAft>
                <a:spcPts val="0"/>
              </a:spcAft>
              <a:buSzPts val="1800"/>
              <a:buChar char="●"/>
            </a:pPr>
            <a:r>
              <a:rPr lang="en"/>
              <a:t>Shut down many global companies, including Mersk</a:t>
            </a:r>
            <a:endParaRPr/>
          </a:p>
        </p:txBody>
      </p:sp>
      <p:sp>
        <p:nvSpPr>
          <p:cNvPr id="414" name="Google Shape;41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Infection Cleanup and Rootkits</a:t>
            </a:r>
            <a:endParaRPr/>
          </a:p>
        </p:txBody>
      </p:sp>
      <p:sp>
        <p:nvSpPr>
          <p:cNvPr id="420" name="Google Shape;42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Infection Cleanup</a:t>
            </a:r>
            <a:endParaRPr/>
          </a:p>
        </p:txBody>
      </p:sp>
      <p:sp>
        <p:nvSpPr>
          <p:cNvPr id="426" name="Google Shape;426;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find malware on a system, how do we get rid of it?</a:t>
            </a:r>
            <a:endParaRPr/>
          </a:p>
          <a:p>
            <a:pPr indent="-342900" lvl="0" marL="457200" rtl="0" algn="l">
              <a:spcBef>
                <a:spcPts val="0"/>
              </a:spcBef>
              <a:spcAft>
                <a:spcPts val="0"/>
              </a:spcAft>
              <a:buSzPts val="1800"/>
              <a:buChar char="●"/>
            </a:pPr>
            <a:r>
              <a:rPr lang="en"/>
              <a:t>May require restoring and repairing many files</a:t>
            </a:r>
            <a:endParaRPr/>
          </a:p>
          <a:p>
            <a:pPr indent="-317500" lvl="1" marL="914400" rtl="0" algn="l">
              <a:spcBef>
                <a:spcPts val="0"/>
              </a:spcBef>
              <a:spcAft>
                <a:spcPts val="0"/>
              </a:spcAft>
              <a:buSzPts val="1400"/>
              <a:buChar char="○"/>
            </a:pPr>
            <a:r>
              <a:rPr lang="en"/>
              <a:t>Antivirus companies sell software that helps with disinfection</a:t>
            </a:r>
            <a:endParaRPr/>
          </a:p>
          <a:p>
            <a:pPr indent="-342900" lvl="0" marL="457200" rtl="0" algn="l">
              <a:spcBef>
                <a:spcPts val="0"/>
              </a:spcBef>
              <a:spcAft>
                <a:spcPts val="0"/>
              </a:spcAft>
              <a:buSzPts val="1800"/>
              <a:buChar char="●"/>
            </a:pPr>
            <a:r>
              <a:rPr lang="en"/>
              <a:t>What if the malware executed with administrator privileges?</a:t>
            </a:r>
            <a:endParaRPr/>
          </a:p>
          <a:p>
            <a:pPr indent="-317500" lvl="1" marL="914400" rtl="0" algn="l">
              <a:spcBef>
                <a:spcPts val="0"/>
              </a:spcBef>
              <a:spcAft>
                <a:spcPts val="0"/>
              </a:spcAft>
              <a:buSzPts val="1400"/>
              <a:buChar char="○"/>
            </a:pPr>
            <a:r>
              <a:rPr lang="en"/>
              <a:t>The entire computer is potentially compromised</a:t>
            </a:r>
            <a:endParaRPr/>
          </a:p>
          <a:p>
            <a:pPr indent="-317500" lvl="1" marL="914400" rtl="0" algn="l">
              <a:spcBef>
                <a:spcPts val="0"/>
              </a:spcBef>
              <a:spcAft>
                <a:spcPts val="0"/>
              </a:spcAft>
              <a:buSzPts val="1400"/>
              <a:buChar char="○"/>
            </a:pPr>
            <a:r>
              <a:rPr lang="en"/>
              <a:t>The operating system might be compromised too</a:t>
            </a:r>
            <a:endParaRPr/>
          </a:p>
          <a:p>
            <a:pPr indent="-317500" lvl="1" marL="914400" rtl="0" algn="l">
              <a:spcBef>
                <a:spcPts val="0"/>
              </a:spcBef>
              <a:spcAft>
                <a:spcPts val="0"/>
              </a:spcAft>
              <a:buSzPts val="1400"/>
              <a:buChar char="○"/>
            </a:pPr>
            <a:r>
              <a:rPr lang="en"/>
              <a:t>Best solution: Rebuild the system from data backups and a fresh copy of the operating system</a:t>
            </a:r>
            <a:endParaRPr/>
          </a:p>
          <a:p>
            <a:pPr indent="-342900" lvl="0" marL="457200" rtl="0" algn="l">
              <a:spcBef>
                <a:spcPts val="0"/>
              </a:spcBef>
              <a:spcAft>
                <a:spcPts val="0"/>
              </a:spcAft>
              <a:buSzPts val="1800"/>
              <a:buChar char="●"/>
            </a:pPr>
            <a:r>
              <a:rPr lang="en"/>
              <a:t>What if malware infected the tools used to rebuild the operating system?</a:t>
            </a:r>
            <a:endParaRPr/>
          </a:p>
          <a:p>
            <a:pPr indent="-317500" lvl="1" marL="914400" rtl="0" algn="l">
              <a:spcBef>
                <a:spcPts val="0"/>
              </a:spcBef>
              <a:spcAft>
                <a:spcPts val="0"/>
              </a:spcAft>
              <a:buSzPts val="1400"/>
              <a:buChar char="○"/>
            </a:pPr>
            <a:r>
              <a:rPr lang="en"/>
              <a:t>There is no good way of cleaning up malware using only tools in the system!</a:t>
            </a:r>
            <a:endParaRPr/>
          </a:p>
        </p:txBody>
      </p:sp>
      <p:sp>
        <p:nvSpPr>
          <p:cNvPr id="427" name="Google Shape;42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 on Trusting Trust</a:t>
            </a:r>
            <a:endParaRPr/>
          </a:p>
        </p:txBody>
      </p:sp>
      <p:sp>
        <p:nvSpPr>
          <p:cNvPr id="433" name="Google Shape;43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61"/>
          <p:cNvSpPr txBox="1"/>
          <p:nvPr>
            <p:ph idx="1" type="body"/>
          </p:nvPr>
        </p:nvSpPr>
        <p:spPr>
          <a:xfrm>
            <a:off x="198500" y="124682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idea is from a Turing award lecture (Ken Thompson, 1984)</a:t>
            </a:r>
            <a:endParaRPr/>
          </a:p>
        </p:txBody>
      </p:sp>
      <p:sp>
        <p:nvSpPr>
          <p:cNvPr id="435" name="Google Shape;435;p61"/>
          <p:cNvSpPr/>
          <p:nvPr/>
        </p:nvSpPr>
        <p:spPr>
          <a:xfrm>
            <a:off x="673425" y="2222775"/>
            <a:ext cx="18057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Login source code</a:t>
            </a:r>
            <a:endParaRPr/>
          </a:p>
        </p:txBody>
      </p:sp>
      <p:sp>
        <p:nvSpPr>
          <p:cNvPr id="436" name="Google Shape;436;p61"/>
          <p:cNvSpPr txBox="1"/>
          <p:nvPr/>
        </p:nvSpPr>
        <p:spPr>
          <a:xfrm>
            <a:off x="673425" y="3686825"/>
            <a:ext cx="40407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Normal operation: The source code is compiled into the executable. The executable is run.</a:t>
            </a:r>
            <a:endParaRPr/>
          </a:p>
        </p:txBody>
      </p:sp>
      <p:sp>
        <p:nvSpPr>
          <p:cNvPr id="437" name="Google Shape;437;p61"/>
          <p:cNvSpPr/>
          <p:nvPr/>
        </p:nvSpPr>
        <p:spPr>
          <a:xfrm>
            <a:off x="6831975" y="2223725"/>
            <a:ext cx="16404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Login executable</a:t>
            </a:r>
            <a:endParaRPr/>
          </a:p>
        </p:txBody>
      </p:sp>
      <p:sp>
        <p:nvSpPr>
          <p:cNvPr id="438" name="Google Shape;438;p61"/>
          <p:cNvSpPr/>
          <p:nvPr/>
        </p:nvSpPr>
        <p:spPr>
          <a:xfrm>
            <a:off x="4104150" y="2222775"/>
            <a:ext cx="11028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Compiler executable</a:t>
            </a:r>
            <a:endParaRPr/>
          </a:p>
        </p:txBody>
      </p:sp>
      <p:cxnSp>
        <p:nvCxnSpPr>
          <p:cNvPr id="439" name="Google Shape;439;p61"/>
          <p:cNvCxnSpPr>
            <a:stCxn id="435" idx="3"/>
            <a:endCxn id="438" idx="1"/>
          </p:cNvCxnSpPr>
          <p:nvPr/>
        </p:nvCxnSpPr>
        <p:spPr>
          <a:xfrm>
            <a:off x="2479125" y="2793675"/>
            <a:ext cx="1625100" cy="0"/>
          </a:xfrm>
          <a:prstGeom prst="straightConnector1">
            <a:avLst/>
          </a:prstGeom>
          <a:noFill/>
          <a:ln cap="flat" cmpd="sng" w="9525">
            <a:solidFill>
              <a:schemeClr val="dk2"/>
            </a:solidFill>
            <a:prstDash val="solid"/>
            <a:round/>
            <a:headEnd len="med" w="med" type="none"/>
            <a:tailEnd len="med" w="med" type="triangle"/>
          </a:ln>
        </p:spPr>
      </p:cxnSp>
      <p:cxnSp>
        <p:nvCxnSpPr>
          <p:cNvPr id="440" name="Google Shape;440;p61"/>
          <p:cNvCxnSpPr>
            <a:stCxn id="438" idx="3"/>
            <a:endCxn id="437" idx="1"/>
          </p:cNvCxnSpPr>
          <p:nvPr/>
        </p:nvCxnSpPr>
        <p:spPr>
          <a:xfrm>
            <a:off x="5206950" y="2793675"/>
            <a:ext cx="16251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 on Trusting Trust</a:t>
            </a:r>
            <a:endParaRPr/>
          </a:p>
        </p:txBody>
      </p:sp>
      <p:sp>
        <p:nvSpPr>
          <p:cNvPr id="446" name="Google Shape;446;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62"/>
          <p:cNvSpPr txBox="1"/>
          <p:nvPr/>
        </p:nvSpPr>
        <p:spPr>
          <a:xfrm>
            <a:off x="5416774" y="3677075"/>
            <a:ext cx="3055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an attacker has compromised the login executable!</a:t>
            </a:r>
            <a:endParaRPr/>
          </a:p>
        </p:txBody>
      </p:sp>
      <p:sp>
        <p:nvSpPr>
          <p:cNvPr id="448" name="Google Shape;448;p62"/>
          <p:cNvSpPr txBox="1"/>
          <p:nvPr/>
        </p:nvSpPr>
        <p:spPr>
          <a:xfrm>
            <a:off x="5416774" y="4356525"/>
            <a:ext cx="30555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We should recover by re-compiling the legitimate executable.</a:t>
            </a:r>
            <a:endParaRPr/>
          </a:p>
        </p:txBody>
      </p:sp>
      <p:sp>
        <p:nvSpPr>
          <p:cNvPr id="449" name="Google Shape;449;p62"/>
          <p:cNvSpPr/>
          <p:nvPr/>
        </p:nvSpPr>
        <p:spPr>
          <a:xfrm>
            <a:off x="673425" y="2222775"/>
            <a:ext cx="18057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Login source code</a:t>
            </a:r>
            <a:endParaRPr/>
          </a:p>
        </p:txBody>
      </p:sp>
      <p:sp>
        <p:nvSpPr>
          <p:cNvPr id="450" name="Google Shape;450;p62"/>
          <p:cNvSpPr/>
          <p:nvPr/>
        </p:nvSpPr>
        <p:spPr>
          <a:xfrm>
            <a:off x="6831975" y="2223725"/>
            <a:ext cx="1640400" cy="1141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a:t>
            </a:r>
            <a:br>
              <a:rPr lang="en"/>
            </a:br>
            <a:r>
              <a:rPr lang="en"/>
              <a:t>l</a:t>
            </a:r>
            <a:r>
              <a:rPr lang="en"/>
              <a:t>ogin executable</a:t>
            </a:r>
            <a:endParaRPr/>
          </a:p>
        </p:txBody>
      </p:sp>
      <p:sp>
        <p:nvSpPr>
          <p:cNvPr id="451" name="Google Shape;451;p62"/>
          <p:cNvSpPr/>
          <p:nvPr/>
        </p:nvSpPr>
        <p:spPr>
          <a:xfrm>
            <a:off x="4104150" y="2222775"/>
            <a:ext cx="11028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Compiler executable</a:t>
            </a:r>
            <a:endParaRPr/>
          </a:p>
        </p:txBody>
      </p:sp>
      <p:cxnSp>
        <p:nvCxnSpPr>
          <p:cNvPr id="452" name="Google Shape;452;p62"/>
          <p:cNvCxnSpPr>
            <a:stCxn id="449" idx="3"/>
            <a:endCxn id="451" idx="1"/>
          </p:cNvCxnSpPr>
          <p:nvPr/>
        </p:nvCxnSpPr>
        <p:spPr>
          <a:xfrm>
            <a:off x="2479125" y="2793675"/>
            <a:ext cx="1625100" cy="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62"/>
          <p:cNvCxnSpPr>
            <a:stCxn id="451" idx="3"/>
            <a:endCxn id="450" idx="1"/>
          </p:cNvCxnSpPr>
          <p:nvPr/>
        </p:nvCxnSpPr>
        <p:spPr>
          <a:xfrm>
            <a:off x="5206950" y="2793675"/>
            <a:ext cx="16251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 on Trusting Trust</a:t>
            </a:r>
            <a:endParaRPr/>
          </a:p>
        </p:txBody>
      </p:sp>
      <p:sp>
        <p:nvSpPr>
          <p:cNvPr id="459" name="Google Shape;45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3"/>
          <p:cNvSpPr txBox="1"/>
          <p:nvPr/>
        </p:nvSpPr>
        <p:spPr>
          <a:xfrm>
            <a:off x="4328275" y="3491625"/>
            <a:ext cx="38409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an attacker has compromised the compiler! The malicious compiler produces a malicious login executable.</a:t>
            </a:r>
            <a:endParaRPr/>
          </a:p>
        </p:txBody>
      </p:sp>
      <p:sp>
        <p:nvSpPr>
          <p:cNvPr id="461" name="Google Shape;461;p63"/>
          <p:cNvSpPr/>
          <p:nvPr/>
        </p:nvSpPr>
        <p:spPr>
          <a:xfrm>
            <a:off x="673425" y="2222775"/>
            <a:ext cx="18057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Login source code</a:t>
            </a:r>
            <a:endParaRPr/>
          </a:p>
        </p:txBody>
      </p:sp>
      <p:sp>
        <p:nvSpPr>
          <p:cNvPr id="462" name="Google Shape;462;p63"/>
          <p:cNvSpPr/>
          <p:nvPr/>
        </p:nvSpPr>
        <p:spPr>
          <a:xfrm>
            <a:off x="6831975" y="2223725"/>
            <a:ext cx="1640400" cy="1141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a:t>
            </a:r>
            <a:br>
              <a:rPr lang="en"/>
            </a:br>
            <a:r>
              <a:rPr lang="en"/>
              <a:t>login executable</a:t>
            </a:r>
            <a:endParaRPr/>
          </a:p>
        </p:txBody>
      </p:sp>
      <p:sp>
        <p:nvSpPr>
          <p:cNvPr id="463" name="Google Shape;463;p63"/>
          <p:cNvSpPr/>
          <p:nvPr/>
        </p:nvSpPr>
        <p:spPr>
          <a:xfrm>
            <a:off x="4104150" y="2222775"/>
            <a:ext cx="1102800" cy="1141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a:t>
            </a:r>
            <a:endParaRPr/>
          </a:p>
          <a:p>
            <a:pPr indent="0" lvl="0" marL="0" rtl="0" algn="ctr">
              <a:spcBef>
                <a:spcPts val="0"/>
              </a:spcBef>
              <a:spcAft>
                <a:spcPts val="0"/>
              </a:spcAft>
              <a:buNone/>
            </a:pPr>
            <a:r>
              <a:rPr lang="en"/>
              <a:t>c</a:t>
            </a:r>
            <a:r>
              <a:rPr lang="en"/>
              <a:t>ompiler</a:t>
            </a:r>
            <a:endParaRPr/>
          </a:p>
          <a:p>
            <a:pPr indent="0" lvl="0" marL="0" rtl="0" algn="ctr">
              <a:spcBef>
                <a:spcPts val="0"/>
              </a:spcBef>
              <a:spcAft>
                <a:spcPts val="0"/>
              </a:spcAft>
              <a:buNone/>
            </a:pPr>
            <a:r>
              <a:rPr lang="en"/>
              <a:t>executable</a:t>
            </a:r>
            <a:endParaRPr/>
          </a:p>
        </p:txBody>
      </p:sp>
      <p:cxnSp>
        <p:nvCxnSpPr>
          <p:cNvPr id="464" name="Google Shape;464;p63"/>
          <p:cNvCxnSpPr>
            <a:stCxn id="461" idx="3"/>
            <a:endCxn id="463" idx="1"/>
          </p:cNvCxnSpPr>
          <p:nvPr/>
        </p:nvCxnSpPr>
        <p:spPr>
          <a:xfrm>
            <a:off x="2479125" y="2793675"/>
            <a:ext cx="1625100" cy="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63"/>
          <p:cNvCxnSpPr>
            <a:stCxn id="463" idx="3"/>
            <a:endCxn id="462" idx="1"/>
          </p:cNvCxnSpPr>
          <p:nvPr/>
        </p:nvCxnSpPr>
        <p:spPr>
          <a:xfrm>
            <a:off x="5206950" y="2793675"/>
            <a:ext cx="1625100" cy="90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63"/>
          <p:cNvSpPr txBox="1"/>
          <p:nvPr/>
        </p:nvSpPr>
        <p:spPr>
          <a:xfrm>
            <a:off x="4328275" y="4449025"/>
            <a:ext cx="38016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We should recover by rebuilding the compiler.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Styles of Detection</a:t>
            </a:r>
            <a:endParaRPr/>
          </a:p>
        </p:txBody>
      </p:sp>
      <p:sp>
        <p:nvSpPr>
          <p:cNvPr id="92" name="Google Shape;92;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Signature-based</a:t>
            </a:r>
            <a:endParaRPr/>
          </a:p>
          <a:p>
            <a:pPr indent="-317500" lvl="1" marL="914400" rtl="0" algn="l">
              <a:spcBef>
                <a:spcPts val="0"/>
              </a:spcBef>
              <a:spcAft>
                <a:spcPts val="0"/>
              </a:spcAft>
              <a:buSzPts val="1400"/>
              <a:buChar char="○"/>
            </a:pPr>
            <a:r>
              <a:rPr lang="en"/>
              <a:t>Flag any activity that matches the structure of a known attack (blacklisting)</a:t>
            </a:r>
            <a:endParaRPr/>
          </a:p>
          <a:p>
            <a:pPr indent="-317500" lvl="1" marL="914400" rtl="0" algn="l">
              <a:spcBef>
                <a:spcPts val="0"/>
              </a:spcBef>
              <a:spcAft>
                <a:spcPts val="0"/>
              </a:spcAft>
              <a:buSzPts val="1400"/>
              <a:buChar char="○"/>
            </a:pPr>
            <a:r>
              <a:rPr lang="en"/>
              <a:t>Good at detecting known attacks, but bad at detecting unknown attacks</a:t>
            </a:r>
            <a:endParaRPr/>
          </a:p>
          <a:p>
            <a:pPr indent="-342900" lvl="0" marL="457200" rtl="0" algn="l">
              <a:spcBef>
                <a:spcPts val="0"/>
              </a:spcBef>
              <a:spcAft>
                <a:spcPts val="0"/>
              </a:spcAft>
              <a:buSzPts val="1800"/>
              <a:buChar char="●"/>
            </a:pPr>
            <a:r>
              <a:rPr lang="en"/>
              <a:t>Specification-based</a:t>
            </a:r>
            <a:endParaRPr/>
          </a:p>
          <a:p>
            <a:pPr indent="-317500" lvl="1" marL="914400" rtl="0" algn="l">
              <a:spcBef>
                <a:spcPts val="0"/>
              </a:spcBef>
              <a:spcAft>
                <a:spcPts val="0"/>
              </a:spcAft>
              <a:buSzPts val="1400"/>
              <a:buChar char="○"/>
            </a:pPr>
            <a:r>
              <a:rPr lang="en"/>
              <a:t>Specify allowed behavior and flag any behavior that isn’t allowed behavior (whitelisting)</a:t>
            </a:r>
            <a:endParaRPr/>
          </a:p>
          <a:p>
            <a:pPr indent="-317500" lvl="1" marL="914400" rtl="0" algn="l">
              <a:spcBef>
                <a:spcPts val="0"/>
              </a:spcBef>
              <a:spcAft>
                <a:spcPts val="0"/>
              </a:spcAft>
              <a:buSzPts val="1400"/>
              <a:buChar char="○"/>
            </a:pPr>
            <a:r>
              <a:rPr lang="en"/>
              <a:t>Can detect unknown attacks, but requires work to manually write specifications</a:t>
            </a:r>
            <a:endParaRPr/>
          </a:p>
          <a:p>
            <a:pPr indent="-342900" lvl="0" marL="457200" rtl="0" algn="l">
              <a:spcBef>
                <a:spcPts val="0"/>
              </a:spcBef>
              <a:spcAft>
                <a:spcPts val="0"/>
              </a:spcAft>
              <a:buSzPts val="1800"/>
              <a:buChar char="●"/>
            </a:pPr>
            <a:r>
              <a:rPr lang="en"/>
              <a:t>Anomaly-based</a:t>
            </a:r>
            <a:endParaRPr/>
          </a:p>
          <a:p>
            <a:pPr indent="-317500" lvl="1" marL="914400" rtl="0" algn="l">
              <a:spcBef>
                <a:spcPts val="0"/>
              </a:spcBef>
              <a:spcAft>
                <a:spcPts val="0"/>
              </a:spcAft>
              <a:buSzPts val="1400"/>
              <a:buChar char="○"/>
            </a:pPr>
            <a:r>
              <a:rPr lang="en"/>
              <a:t>Develop a model of what normal activity looks like. Alert on any activity that deviates from normal activity.</a:t>
            </a:r>
            <a:endParaRPr/>
          </a:p>
          <a:p>
            <a:pPr indent="-317500" lvl="1" marL="914400" rtl="0" algn="l">
              <a:spcBef>
                <a:spcPts val="0"/>
              </a:spcBef>
              <a:spcAft>
                <a:spcPts val="0"/>
              </a:spcAft>
              <a:buSzPts val="1400"/>
              <a:buChar char="○"/>
            </a:pPr>
            <a:r>
              <a:rPr lang="en"/>
              <a:t>Mostly seen in research papers, not in practice</a:t>
            </a:r>
            <a:endParaRPr/>
          </a:p>
          <a:p>
            <a:pPr indent="-342900" lvl="0" marL="457200" rtl="0" algn="l">
              <a:spcBef>
                <a:spcPts val="0"/>
              </a:spcBef>
              <a:spcAft>
                <a:spcPts val="0"/>
              </a:spcAft>
              <a:buSzPts val="1800"/>
              <a:buChar char="●"/>
            </a:pPr>
            <a:r>
              <a:rPr lang="en"/>
              <a:t>Behavioral</a:t>
            </a:r>
            <a:endParaRPr/>
          </a:p>
          <a:p>
            <a:pPr indent="-317500" lvl="1" marL="914400" rtl="0" algn="l">
              <a:spcBef>
                <a:spcPts val="0"/>
              </a:spcBef>
              <a:spcAft>
                <a:spcPts val="0"/>
              </a:spcAft>
              <a:buSzPts val="1400"/>
              <a:buChar char="○"/>
            </a:pPr>
            <a:r>
              <a:rPr lang="en"/>
              <a:t>Look for evidence of compromise</a:t>
            </a:r>
            <a:endParaRPr/>
          </a:p>
          <a:p>
            <a:pPr indent="-317500" lvl="1" marL="914400" rtl="0" algn="l">
              <a:spcBef>
                <a:spcPts val="0"/>
              </a:spcBef>
              <a:spcAft>
                <a:spcPts val="0"/>
              </a:spcAft>
              <a:buSzPts val="1400"/>
              <a:buChar char="○"/>
            </a:pPr>
            <a:r>
              <a:rPr lang="en"/>
              <a:t>Can cheaply detect new attacks with few false positives, but only detects after the attack</a:t>
            </a:r>
            <a:endParaRPr/>
          </a:p>
        </p:txBody>
      </p:sp>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 on Trusting Trust</a:t>
            </a:r>
            <a:endParaRPr/>
          </a:p>
        </p:txBody>
      </p:sp>
      <p:sp>
        <p:nvSpPr>
          <p:cNvPr id="472" name="Google Shape;472;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64"/>
          <p:cNvSpPr txBox="1"/>
          <p:nvPr/>
        </p:nvSpPr>
        <p:spPr>
          <a:xfrm>
            <a:off x="3464775" y="3491625"/>
            <a:ext cx="47043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an attacker has compromised the compiler! The malicious compiler produces a malicious compiler, which creates a malicious login executable.</a:t>
            </a:r>
            <a:endParaRPr/>
          </a:p>
        </p:txBody>
      </p:sp>
      <p:sp>
        <p:nvSpPr>
          <p:cNvPr id="474" name="Google Shape;474;p64"/>
          <p:cNvSpPr/>
          <p:nvPr/>
        </p:nvSpPr>
        <p:spPr>
          <a:xfrm>
            <a:off x="673425" y="2222775"/>
            <a:ext cx="1805700" cy="11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Login source code</a:t>
            </a:r>
            <a:endParaRPr/>
          </a:p>
        </p:txBody>
      </p:sp>
      <p:sp>
        <p:nvSpPr>
          <p:cNvPr id="475" name="Google Shape;475;p64"/>
          <p:cNvSpPr/>
          <p:nvPr/>
        </p:nvSpPr>
        <p:spPr>
          <a:xfrm>
            <a:off x="6831975" y="2223725"/>
            <a:ext cx="1640400" cy="1141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a:t>
            </a:r>
            <a:br>
              <a:rPr lang="en"/>
            </a:br>
            <a:r>
              <a:rPr lang="en"/>
              <a:t>login executable</a:t>
            </a:r>
            <a:endParaRPr/>
          </a:p>
        </p:txBody>
      </p:sp>
      <p:sp>
        <p:nvSpPr>
          <p:cNvPr id="476" name="Google Shape;476;p64"/>
          <p:cNvSpPr/>
          <p:nvPr/>
        </p:nvSpPr>
        <p:spPr>
          <a:xfrm>
            <a:off x="4104150" y="2222775"/>
            <a:ext cx="1102800" cy="1141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a:t>
            </a:r>
            <a:endParaRPr/>
          </a:p>
          <a:p>
            <a:pPr indent="0" lvl="0" marL="0" rtl="0" algn="ctr">
              <a:spcBef>
                <a:spcPts val="0"/>
              </a:spcBef>
              <a:spcAft>
                <a:spcPts val="0"/>
              </a:spcAft>
              <a:buNone/>
            </a:pPr>
            <a:r>
              <a:rPr lang="en"/>
              <a:t>compiler</a:t>
            </a:r>
            <a:endParaRPr/>
          </a:p>
          <a:p>
            <a:pPr indent="0" lvl="0" marL="0" rtl="0" algn="ctr">
              <a:spcBef>
                <a:spcPts val="0"/>
              </a:spcBef>
              <a:spcAft>
                <a:spcPts val="0"/>
              </a:spcAft>
              <a:buNone/>
            </a:pPr>
            <a:r>
              <a:rPr lang="en"/>
              <a:t>executable</a:t>
            </a:r>
            <a:endParaRPr/>
          </a:p>
        </p:txBody>
      </p:sp>
      <p:cxnSp>
        <p:nvCxnSpPr>
          <p:cNvPr id="477" name="Google Shape;477;p64"/>
          <p:cNvCxnSpPr>
            <a:stCxn id="474" idx="3"/>
            <a:endCxn id="476" idx="1"/>
          </p:cNvCxnSpPr>
          <p:nvPr/>
        </p:nvCxnSpPr>
        <p:spPr>
          <a:xfrm>
            <a:off x="2479125" y="2793675"/>
            <a:ext cx="1625100" cy="0"/>
          </a:xfrm>
          <a:prstGeom prst="straightConnector1">
            <a:avLst/>
          </a:prstGeom>
          <a:noFill/>
          <a:ln cap="flat" cmpd="sng" w="9525">
            <a:solidFill>
              <a:schemeClr val="dk2"/>
            </a:solidFill>
            <a:prstDash val="solid"/>
            <a:round/>
            <a:headEnd len="med" w="med" type="none"/>
            <a:tailEnd len="med" w="med" type="triangle"/>
          </a:ln>
        </p:spPr>
      </p:cxnSp>
      <p:cxnSp>
        <p:nvCxnSpPr>
          <p:cNvPr id="478" name="Google Shape;478;p64"/>
          <p:cNvCxnSpPr>
            <a:stCxn id="476" idx="3"/>
            <a:endCxn id="475" idx="1"/>
          </p:cNvCxnSpPr>
          <p:nvPr/>
        </p:nvCxnSpPr>
        <p:spPr>
          <a:xfrm>
            <a:off x="5206950" y="2793675"/>
            <a:ext cx="1625100" cy="9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64"/>
          <p:cNvSpPr/>
          <p:nvPr/>
        </p:nvSpPr>
        <p:spPr>
          <a:xfrm>
            <a:off x="673425" y="1296525"/>
            <a:ext cx="1805700" cy="6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Compiler source</a:t>
            </a:r>
            <a:endParaRPr/>
          </a:p>
        </p:txBody>
      </p:sp>
      <p:sp>
        <p:nvSpPr>
          <p:cNvPr id="480" name="Google Shape;480;p64"/>
          <p:cNvSpPr/>
          <p:nvPr/>
        </p:nvSpPr>
        <p:spPr>
          <a:xfrm>
            <a:off x="4104150" y="1296525"/>
            <a:ext cx="1102800" cy="6084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Malicious compiler</a:t>
            </a:r>
            <a:endParaRPr/>
          </a:p>
        </p:txBody>
      </p:sp>
      <p:cxnSp>
        <p:nvCxnSpPr>
          <p:cNvPr id="481" name="Google Shape;481;p64"/>
          <p:cNvCxnSpPr>
            <a:stCxn id="479" idx="3"/>
            <a:endCxn id="480" idx="1"/>
          </p:cNvCxnSpPr>
          <p:nvPr/>
        </p:nvCxnSpPr>
        <p:spPr>
          <a:xfrm>
            <a:off x="2479125" y="1600725"/>
            <a:ext cx="1625100" cy="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64"/>
          <p:cNvCxnSpPr>
            <a:stCxn id="480" idx="2"/>
            <a:endCxn id="476" idx="0"/>
          </p:cNvCxnSpPr>
          <p:nvPr/>
        </p:nvCxnSpPr>
        <p:spPr>
          <a:xfrm>
            <a:off x="4655550" y="1904925"/>
            <a:ext cx="0" cy="3180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64"/>
          <p:cNvSpPr txBox="1"/>
          <p:nvPr/>
        </p:nvSpPr>
        <p:spPr>
          <a:xfrm>
            <a:off x="3464775" y="4449025"/>
            <a:ext cx="47043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t>Takeaway</a:t>
            </a:r>
            <a:r>
              <a:rPr lang="en"/>
              <a:t>: Trusting existing code can be very hard.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Rootkits</a:t>
            </a:r>
            <a:endParaRPr/>
          </a:p>
        </p:txBody>
      </p:sp>
      <p:sp>
        <p:nvSpPr>
          <p:cNvPr id="489" name="Google Shape;489;p6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Rootkit</a:t>
            </a:r>
            <a:r>
              <a:rPr lang="en"/>
              <a:t>: Malcode in the operating system that hides its presence</a:t>
            </a:r>
            <a:endParaRPr/>
          </a:p>
          <a:p>
            <a:pPr indent="-317500" lvl="1" marL="914400" rtl="0" algn="l">
              <a:spcBef>
                <a:spcPts val="0"/>
              </a:spcBef>
              <a:spcAft>
                <a:spcPts val="0"/>
              </a:spcAft>
              <a:buSzPts val="1400"/>
              <a:buChar char="○"/>
            </a:pPr>
            <a:r>
              <a:rPr lang="en"/>
              <a:t>Note that the operating system controls disk storage, running processes, etc.</a:t>
            </a:r>
            <a:endParaRPr/>
          </a:p>
        </p:txBody>
      </p:sp>
      <p:sp>
        <p:nvSpPr>
          <p:cNvPr id="490" name="Google Shape;490;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Rootkit Strategies</a:t>
            </a:r>
            <a:endParaRPr/>
          </a:p>
        </p:txBody>
      </p:sp>
      <p:sp>
        <p:nvSpPr>
          <p:cNvPr id="496" name="Google Shape;496;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Hide that the malcode is stored on disk</a:t>
            </a:r>
            <a:endParaRPr/>
          </a:p>
          <a:p>
            <a:pPr indent="-317500" lvl="1" marL="914400" rtl="0" algn="l">
              <a:spcBef>
                <a:spcPts val="0"/>
              </a:spcBef>
              <a:spcAft>
                <a:spcPts val="0"/>
              </a:spcAft>
              <a:buSzPts val="1400"/>
              <a:buChar char="○"/>
            </a:pPr>
            <a:r>
              <a:rPr lang="en"/>
              <a:t>When other processes (e.g. antivirus) try to read the malware, the rootkit reports “file doesn’t exist”</a:t>
            </a:r>
            <a:endParaRPr/>
          </a:p>
          <a:p>
            <a:pPr indent="-342900" lvl="0" marL="457200" rtl="0" algn="l">
              <a:spcBef>
                <a:spcPts val="0"/>
              </a:spcBef>
              <a:spcAft>
                <a:spcPts val="0"/>
              </a:spcAft>
              <a:buSzPts val="1800"/>
              <a:buChar char="●"/>
            </a:pPr>
            <a:r>
              <a:rPr lang="en"/>
              <a:t>Hide that the malcode is currently running in a process</a:t>
            </a:r>
            <a:endParaRPr/>
          </a:p>
          <a:p>
            <a:pPr indent="-317500" lvl="1" marL="914400" rtl="0" algn="l">
              <a:spcBef>
                <a:spcPts val="0"/>
              </a:spcBef>
              <a:spcAft>
                <a:spcPts val="0"/>
              </a:spcAft>
              <a:buSzPts val="1400"/>
              <a:buChar char="○"/>
            </a:pPr>
            <a:r>
              <a:rPr lang="en"/>
              <a:t>When other processes (e.g. antivirus) list running processes, the rootkit doesn’t report the running malware</a:t>
            </a:r>
            <a:endParaRPr/>
          </a:p>
          <a:p>
            <a:pPr indent="-342900" lvl="0" marL="457200" rtl="0" algn="l">
              <a:spcBef>
                <a:spcPts val="0"/>
              </a:spcBef>
              <a:spcAft>
                <a:spcPts val="0"/>
              </a:spcAft>
              <a:buSzPts val="1800"/>
              <a:buChar char="●"/>
            </a:pPr>
            <a:r>
              <a:rPr lang="en"/>
              <a:t>Hide inside the startup code</a:t>
            </a:r>
            <a:endParaRPr/>
          </a:p>
          <a:p>
            <a:pPr indent="-317500" lvl="1" marL="914400" rtl="0" algn="l">
              <a:spcBef>
                <a:spcPts val="0"/>
              </a:spcBef>
              <a:spcAft>
                <a:spcPts val="0"/>
              </a:spcAft>
              <a:buSzPts val="1400"/>
              <a:buChar char="○"/>
            </a:pPr>
            <a:r>
              <a:rPr lang="en"/>
              <a:t>Examples: BIOS/EFI firmware, disk controller firmware</a:t>
            </a:r>
            <a:endParaRPr/>
          </a:p>
          <a:p>
            <a:pPr indent="-317500" lvl="1" marL="914400" rtl="0" algn="l">
              <a:spcBef>
                <a:spcPts val="0"/>
              </a:spcBef>
              <a:spcAft>
                <a:spcPts val="0"/>
              </a:spcAft>
              <a:buSzPts val="1400"/>
              <a:buChar char="○"/>
            </a:pPr>
            <a:r>
              <a:rPr lang="en"/>
              <a:t>The startup code can inject malcode into the operating system</a:t>
            </a:r>
            <a:endParaRPr/>
          </a:p>
          <a:p>
            <a:pPr indent="-317500" lvl="1" marL="914400" rtl="0" algn="l">
              <a:spcBef>
                <a:spcPts val="0"/>
              </a:spcBef>
              <a:spcAft>
                <a:spcPts val="0"/>
              </a:spcAft>
              <a:buSzPts val="1400"/>
              <a:buChar char="○"/>
            </a:pPr>
            <a:r>
              <a:rPr lang="en"/>
              <a:t>Defense: Only run cryptographically signed startup code</a:t>
            </a:r>
            <a:endParaRPr/>
          </a:p>
          <a:p>
            <a:pPr indent="-342900" lvl="0" marL="457200" rtl="0" algn="l">
              <a:spcBef>
                <a:spcPts val="0"/>
              </a:spcBef>
              <a:spcAft>
                <a:spcPts val="0"/>
              </a:spcAft>
              <a:buSzPts val="1800"/>
              <a:buChar char="●"/>
            </a:pPr>
            <a:r>
              <a:rPr lang="en"/>
              <a:t>Recall: The TCB (trusted computing base) should be as small as possible</a:t>
            </a:r>
            <a:endParaRPr/>
          </a:p>
          <a:p>
            <a:pPr indent="-317500" lvl="1" marL="914400" rtl="0" algn="l">
              <a:spcBef>
                <a:spcPts val="0"/>
              </a:spcBef>
              <a:spcAft>
                <a:spcPts val="0"/>
              </a:spcAft>
              <a:buSzPts val="1400"/>
              <a:buChar char="○"/>
            </a:pPr>
            <a:r>
              <a:rPr lang="en"/>
              <a:t>In the presence of rootkits, we can’t trust the disk or the operating system</a:t>
            </a:r>
            <a:endParaRPr/>
          </a:p>
        </p:txBody>
      </p:sp>
      <p:sp>
        <p:nvSpPr>
          <p:cNvPr id="497" name="Google Shape;497;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Detecting Rootkits</a:t>
            </a:r>
            <a:endParaRPr/>
          </a:p>
        </p:txBody>
      </p:sp>
      <p:sp>
        <p:nvSpPr>
          <p:cNvPr id="503" name="Google Shape;50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Finding rootkits on disks: Compare scans across systems</a:t>
            </a:r>
            <a:endParaRPr/>
          </a:p>
          <a:p>
            <a:pPr indent="-317500" lvl="1" marL="914400" rtl="0" algn="l">
              <a:spcBef>
                <a:spcPts val="0"/>
              </a:spcBef>
              <a:spcAft>
                <a:spcPts val="0"/>
              </a:spcAft>
              <a:buSzPts val="1400"/>
              <a:buChar char="○"/>
            </a:pPr>
            <a:r>
              <a:rPr lang="en"/>
              <a:t>Perform a scan of the disk using the infected computer and record the results</a:t>
            </a:r>
            <a:endParaRPr/>
          </a:p>
          <a:p>
            <a:pPr indent="-317500" lvl="1" marL="914400" rtl="0" algn="l">
              <a:spcBef>
                <a:spcPts val="0"/>
              </a:spcBef>
              <a:spcAft>
                <a:spcPts val="0"/>
              </a:spcAft>
              <a:buSzPts val="1400"/>
              <a:buChar char="○"/>
            </a:pPr>
            <a:r>
              <a:rPr lang="en"/>
              <a:t>Reboot the computer with a trusted operating system and perform the same scan of the disk</a:t>
            </a:r>
            <a:endParaRPr/>
          </a:p>
          <a:p>
            <a:pPr indent="-317500" lvl="1" marL="914400" rtl="0" algn="l">
              <a:spcBef>
                <a:spcPts val="0"/>
              </a:spcBef>
              <a:spcAft>
                <a:spcPts val="0"/>
              </a:spcAft>
              <a:buSzPts val="1400"/>
              <a:buChar char="○"/>
            </a:pPr>
            <a:r>
              <a:rPr lang="en"/>
              <a:t>If the scans are different, the disk has a rootkit!</a:t>
            </a:r>
            <a:endParaRPr/>
          </a:p>
          <a:p>
            <a:pPr indent="-342900" lvl="0" marL="457200" rtl="0" algn="l">
              <a:spcBef>
                <a:spcPts val="0"/>
              </a:spcBef>
              <a:spcAft>
                <a:spcPts val="0"/>
              </a:spcAft>
              <a:buSzPts val="1800"/>
              <a:buChar char="●"/>
            </a:pPr>
            <a:r>
              <a:rPr lang="en"/>
              <a:t>Makes it harder for attackers to install rootkits</a:t>
            </a:r>
            <a:endParaRPr/>
          </a:p>
          <a:p>
            <a:pPr indent="-317500" lvl="1" marL="914400" rtl="0" algn="l">
              <a:spcBef>
                <a:spcPts val="0"/>
              </a:spcBef>
              <a:spcAft>
                <a:spcPts val="0"/>
              </a:spcAft>
              <a:buSzPts val="1400"/>
              <a:buChar char="○"/>
            </a:pPr>
            <a:r>
              <a:rPr lang="en"/>
              <a:t>If the rootkit isn’t saved on disk, it will be deleted on reboot</a:t>
            </a:r>
            <a:endParaRPr/>
          </a:p>
          <a:p>
            <a:pPr indent="-317500" lvl="1" marL="914400" rtl="0" algn="l">
              <a:spcBef>
                <a:spcPts val="0"/>
              </a:spcBef>
              <a:spcAft>
                <a:spcPts val="0"/>
              </a:spcAft>
              <a:buSzPts val="1400"/>
              <a:buChar char="○"/>
            </a:pPr>
            <a:r>
              <a:rPr lang="en"/>
              <a:t>If the rootkit is saved on disk, the detection method will find it</a:t>
            </a:r>
            <a:endParaRPr/>
          </a:p>
          <a:p>
            <a:pPr indent="-342900" lvl="0" marL="457200" rtl="0" algn="l">
              <a:spcBef>
                <a:spcPts val="0"/>
              </a:spcBef>
              <a:spcAft>
                <a:spcPts val="0"/>
              </a:spcAft>
              <a:buSzPts val="1800"/>
              <a:buChar char="●"/>
            </a:pPr>
            <a:r>
              <a:rPr b="1" lang="en"/>
              <a:t>Takeaway</a:t>
            </a:r>
            <a:r>
              <a:rPr lang="en"/>
              <a:t>: Rootkits are can be very hard to detect and eliminate</a:t>
            </a:r>
            <a:endParaRPr/>
          </a:p>
          <a:p>
            <a:pPr indent="-317500" lvl="1" marL="914400" rtl="0" algn="l">
              <a:spcBef>
                <a:spcPts val="0"/>
              </a:spcBef>
              <a:spcAft>
                <a:spcPts val="0"/>
              </a:spcAft>
              <a:buSzPts val="1400"/>
              <a:buChar char="○"/>
            </a:pPr>
            <a:r>
              <a:rPr lang="en"/>
              <a:t>Often the best recovery solution is to delete everything and start over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r>
              <a:rPr lang="en"/>
              <a:t>Malware</a:t>
            </a:r>
            <a:endParaRPr/>
          </a:p>
        </p:txBody>
      </p:sp>
      <p:sp>
        <p:nvSpPr>
          <p:cNvPr id="510" name="Google Shape;510;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Malware: </a:t>
            </a:r>
            <a:r>
              <a:rPr lang="en"/>
              <a:t>Attacker code running on victim computers</a:t>
            </a:r>
            <a:endParaRPr/>
          </a:p>
          <a:p>
            <a:pPr indent="-317500" lvl="1" marL="914400" rtl="0" algn="l">
              <a:spcBef>
                <a:spcPts val="0"/>
              </a:spcBef>
              <a:spcAft>
                <a:spcPts val="0"/>
              </a:spcAft>
              <a:buSzPts val="1400"/>
              <a:buChar char="○"/>
            </a:pPr>
            <a:r>
              <a:rPr lang="en"/>
              <a:t>Can be used to launch different attacks</a:t>
            </a:r>
            <a:endParaRPr/>
          </a:p>
          <a:p>
            <a:pPr indent="-317500" lvl="1" marL="914400" rtl="0" algn="l">
              <a:spcBef>
                <a:spcPts val="0"/>
              </a:spcBef>
              <a:spcAft>
                <a:spcPts val="0"/>
              </a:spcAft>
              <a:buSzPts val="1400"/>
              <a:buChar char="○"/>
            </a:pPr>
            <a:r>
              <a:rPr lang="en"/>
              <a:t>Uses self-replicating code</a:t>
            </a:r>
            <a:endParaRPr/>
          </a:p>
          <a:p>
            <a:pPr indent="-317500" lvl="1" marL="914400" rtl="0" algn="l">
              <a:spcBef>
                <a:spcPts val="0"/>
              </a:spcBef>
              <a:spcAft>
                <a:spcPts val="0"/>
              </a:spcAft>
              <a:buSzPts val="1400"/>
              <a:buChar char="○"/>
            </a:pPr>
            <a:r>
              <a:rPr lang="en"/>
              <a:t>Viruses: Require user action to spread</a:t>
            </a:r>
            <a:endParaRPr/>
          </a:p>
          <a:p>
            <a:pPr indent="-317500" lvl="1" marL="914400" rtl="0" algn="l">
              <a:spcBef>
                <a:spcPts val="0"/>
              </a:spcBef>
              <a:spcAft>
                <a:spcPts val="0"/>
              </a:spcAft>
              <a:buSzPts val="1400"/>
              <a:buChar char="○"/>
            </a:pPr>
            <a:r>
              <a:rPr lang="en"/>
              <a:t>Worms: Don’t require user action to spread</a:t>
            </a:r>
            <a:endParaRPr/>
          </a:p>
          <a:p>
            <a:pPr indent="-342900" lvl="0" marL="457200" rtl="0" algn="l">
              <a:spcBef>
                <a:spcPts val="0"/>
              </a:spcBef>
              <a:spcAft>
                <a:spcPts val="0"/>
              </a:spcAft>
              <a:buSzPts val="1800"/>
              <a:buChar char="●"/>
            </a:pPr>
            <a:r>
              <a:rPr lang="en"/>
              <a:t>Detection methods: Signature-based detection, antivirus, flag unfamiliar code</a:t>
            </a:r>
            <a:endParaRPr/>
          </a:p>
          <a:p>
            <a:pPr indent="-342900" lvl="0" marL="457200" rtl="0" algn="l">
              <a:spcBef>
                <a:spcPts val="0"/>
              </a:spcBef>
              <a:spcAft>
                <a:spcPts val="0"/>
              </a:spcAft>
              <a:buSzPts val="1800"/>
              <a:buChar char="●"/>
            </a:pPr>
            <a:r>
              <a:rPr lang="en"/>
              <a:t>Propagation methods</a:t>
            </a:r>
            <a:endParaRPr/>
          </a:p>
          <a:p>
            <a:pPr indent="-317500" lvl="1" marL="914400" rtl="0" algn="l">
              <a:spcBef>
                <a:spcPts val="0"/>
              </a:spcBef>
              <a:spcAft>
                <a:spcPts val="0"/>
              </a:spcAft>
              <a:buSzPts val="1400"/>
              <a:buChar char="○"/>
            </a:pPr>
            <a:r>
              <a:rPr lang="en"/>
              <a:t>Polymorphic code: Encrypt the malware with a different key each time</a:t>
            </a:r>
            <a:endParaRPr/>
          </a:p>
          <a:p>
            <a:pPr indent="-317500" lvl="1" marL="914400" rtl="0" algn="l">
              <a:spcBef>
                <a:spcPts val="0"/>
              </a:spcBef>
              <a:spcAft>
                <a:spcPts val="0"/>
              </a:spcAft>
              <a:buSzPts val="1400"/>
              <a:buChar char="○"/>
            </a:pPr>
            <a:r>
              <a:rPr lang="en"/>
              <a:t>Metamorphic code: Change the semantics of the code each time</a:t>
            </a:r>
            <a:endParaRPr/>
          </a:p>
          <a:p>
            <a:pPr indent="-317500" lvl="1" marL="914400" rtl="0" algn="l">
              <a:spcBef>
                <a:spcPts val="0"/>
              </a:spcBef>
              <a:spcAft>
                <a:spcPts val="0"/>
              </a:spcAft>
              <a:buSzPts val="1400"/>
              <a:buChar char="○"/>
            </a:pPr>
            <a:r>
              <a:rPr lang="en"/>
              <a:t>Helps avoid signature-based detection</a:t>
            </a:r>
            <a:endParaRPr/>
          </a:p>
          <a:p>
            <a:pPr indent="-342900" lvl="0" marL="457200" rtl="0" algn="l">
              <a:spcBef>
                <a:spcPts val="0"/>
              </a:spcBef>
              <a:spcAft>
                <a:spcPts val="0"/>
              </a:spcAft>
              <a:buSzPts val="1800"/>
              <a:buChar char="●"/>
            </a:pPr>
            <a:r>
              <a:rPr lang="en"/>
              <a:t>Recovery method: Reset everything and start from scratch</a:t>
            </a:r>
            <a:endParaRPr/>
          </a:p>
          <a:p>
            <a:pPr indent="-342900" lvl="0" marL="457200" rtl="0" algn="l">
              <a:spcBef>
                <a:spcPts val="0"/>
              </a:spcBef>
              <a:spcAft>
                <a:spcPts val="0"/>
              </a:spcAft>
              <a:buSzPts val="1800"/>
              <a:buChar char="●"/>
            </a:pPr>
            <a:r>
              <a:rPr lang="en"/>
              <a:t>Rootkits: Malware in the operating system that hides its presence</a:t>
            </a:r>
            <a:endParaRPr/>
          </a:p>
        </p:txBody>
      </p:sp>
      <p:sp>
        <p:nvSpPr>
          <p:cNvPr id="511" name="Google Shape;51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Other Intrusion Detection Strategies</a:t>
            </a:r>
            <a:endParaRPr/>
          </a:p>
        </p:txBody>
      </p:sp>
      <p:sp>
        <p:nvSpPr>
          <p:cNvPr id="99" name="Google Shape;99;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Vulnerability scanning: Use a tool that probes your own system with a wide range of attacks (and fix any successful attacks)</a:t>
            </a:r>
            <a:endParaRPr/>
          </a:p>
          <a:p>
            <a:pPr indent="-317500" lvl="1" marL="914400" rtl="0" algn="l">
              <a:spcBef>
                <a:spcPts val="0"/>
              </a:spcBef>
              <a:spcAft>
                <a:spcPts val="0"/>
              </a:spcAft>
              <a:buSzPts val="1400"/>
              <a:buChar char="○"/>
            </a:pPr>
            <a:r>
              <a:rPr lang="en"/>
              <a:t>Can accurately prevent attacks before they happen, but can be expensive</a:t>
            </a:r>
            <a:endParaRPr/>
          </a:p>
          <a:p>
            <a:pPr indent="-342900" lvl="0" marL="457200" rtl="0" algn="l">
              <a:spcBef>
                <a:spcPts val="0"/>
              </a:spcBef>
              <a:spcAft>
                <a:spcPts val="0"/>
              </a:spcAft>
              <a:buSzPts val="1800"/>
              <a:buChar char="●"/>
            </a:pPr>
            <a:r>
              <a:rPr lang="en"/>
              <a:t>Honeypot: a sacrificial system with no real purpose</a:t>
            </a:r>
            <a:endParaRPr/>
          </a:p>
          <a:p>
            <a:pPr indent="-317500" lvl="1" marL="914400" rtl="0" algn="l">
              <a:spcBef>
                <a:spcPts val="0"/>
              </a:spcBef>
              <a:spcAft>
                <a:spcPts val="0"/>
              </a:spcAft>
              <a:buSzPts val="1400"/>
              <a:buChar char="○"/>
            </a:pPr>
            <a:r>
              <a:rPr lang="en"/>
              <a:t>Can detect attackers and analyze their actions, but may take work to trick the attacker into using the honeypot</a:t>
            </a:r>
            <a:endParaRPr/>
          </a:p>
          <a:p>
            <a:pPr indent="-342900" lvl="0" marL="457200" rtl="0" algn="l">
              <a:spcBef>
                <a:spcPts val="0"/>
              </a:spcBef>
              <a:spcAft>
                <a:spcPts val="0"/>
              </a:spcAft>
              <a:buSzPts val="1800"/>
              <a:buChar char="●"/>
            </a:pPr>
            <a:r>
              <a:rPr lang="en"/>
              <a:t>Forensics: Analyzing what happened after a successful attack</a:t>
            </a:r>
            <a:endParaRPr/>
          </a:p>
          <a:p>
            <a:pPr indent="-342900" lvl="0" marL="457200" rtl="0" algn="l">
              <a:spcBef>
                <a:spcPts val="0"/>
              </a:spcBef>
              <a:spcAft>
                <a:spcPts val="0"/>
              </a:spcAft>
              <a:buSzPts val="1800"/>
              <a:buChar char="●"/>
            </a:pPr>
            <a:r>
              <a:rPr lang="en"/>
              <a:t>Intrusion Prevention System (IPS): An intrusion detection system that also blocks attacks</a:t>
            </a:r>
            <a:endParaRPr/>
          </a:p>
        </p:txBody>
      </p:sp>
      <p:sp>
        <p:nvSpPr>
          <p:cNvPr id="100" name="Google Shape;10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06" name="Google Shape;106;p2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Malware</a:t>
            </a:r>
            <a:endParaRPr/>
          </a:p>
          <a:p>
            <a:pPr indent="-317500" lvl="1" marL="914400" rtl="0" algn="l">
              <a:spcBef>
                <a:spcPts val="0"/>
              </a:spcBef>
              <a:spcAft>
                <a:spcPts val="0"/>
              </a:spcAft>
              <a:buSzPts val="1400"/>
              <a:buChar char="○"/>
            </a:pPr>
            <a:r>
              <a:rPr lang="en"/>
              <a:t>Self-replicating code</a:t>
            </a:r>
            <a:endParaRPr/>
          </a:p>
          <a:p>
            <a:pPr indent="-342900" lvl="0" marL="457200" rtl="0" algn="l">
              <a:spcBef>
                <a:spcPts val="0"/>
              </a:spcBef>
              <a:spcAft>
                <a:spcPts val="0"/>
              </a:spcAft>
              <a:buSzPts val="1800"/>
              <a:buChar char="●"/>
            </a:pPr>
            <a:r>
              <a:rPr lang="en"/>
              <a:t>Viruses</a:t>
            </a:r>
            <a:endParaRPr/>
          </a:p>
          <a:p>
            <a:pPr indent="-317500" lvl="1" marL="914400" rtl="0" algn="l">
              <a:spcBef>
                <a:spcPts val="0"/>
              </a:spcBef>
              <a:spcAft>
                <a:spcPts val="0"/>
              </a:spcAft>
              <a:buSzPts val="1400"/>
              <a:buChar char="○"/>
            </a:pPr>
            <a:r>
              <a:rPr lang="en"/>
              <a:t>Propagation strategies</a:t>
            </a:r>
            <a:endParaRPr/>
          </a:p>
          <a:p>
            <a:pPr indent="-317500" lvl="1" marL="914400" rtl="0" algn="l">
              <a:spcBef>
                <a:spcPts val="0"/>
              </a:spcBef>
              <a:spcAft>
                <a:spcPts val="0"/>
              </a:spcAft>
              <a:buSzPts val="1400"/>
              <a:buChar char="○"/>
            </a:pPr>
            <a:r>
              <a:rPr lang="en"/>
              <a:t>Detection strategies</a:t>
            </a:r>
            <a:endParaRPr/>
          </a:p>
          <a:p>
            <a:pPr indent="-317500" lvl="1" marL="914400" rtl="0" algn="l">
              <a:spcBef>
                <a:spcPts val="0"/>
              </a:spcBef>
              <a:spcAft>
                <a:spcPts val="0"/>
              </a:spcAft>
              <a:buSzPts val="1400"/>
              <a:buChar char="○"/>
            </a:pPr>
            <a:r>
              <a:rPr lang="en"/>
              <a:t>Polymorphic code</a:t>
            </a:r>
            <a:endParaRPr/>
          </a:p>
          <a:p>
            <a:pPr indent="-317500" lvl="1" marL="914400" rtl="0" algn="l">
              <a:spcBef>
                <a:spcPts val="0"/>
              </a:spcBef>
              <a:spcAft>
                <a:spcPts val="0"/>
              </a:spcAft>
              <a:buSzPts val="1400"/>
              <a:buChar char="○"/>
            </a:pPr>
            <a:r>
              <a:rPr lang="en"/>
              <a:t>Metamorphic code</a:t>
            </a:r>
            <a:endParaRPr/>
          </a:p>
          <a:p>
            <a:pPr indent="-342900" lvl="0" marL="457200" rtl="0" algn="l">
              <a:spcBef>
                <a:spcPts val="0"/>
              </a:spcBef>
              <a:spcAft>
                <a:spcPts val="0"/>
              </a:spcAft>
              <a:buSzPts val="1800"/>
              <a:buChar char="●"/>
            </a:pPr>
            <a:r>
              <a:rPr lang="en"/>
              <a:t>Worms</a:t>
            </a:r>
            <a:endParaRPr/>
          </a:p>
          <a:p>
            <a:pPr indent="-317500" lvl="1" marL="914400" rtl="0" algn="l">
              <a:spcBef>
                <a:spcPts val="0"/>
              </a:spcBef>
              <a:spcAft>
                <a:spcPts val="0"/>
              </a:spcAft>
              <a:buSzPts val="1400"/>
              <a:buChar char="○"/>
            </a:pPr>
            <a:r>
              <a:rPr lang="en"/>
              <a:t>Propagation strategies</a:t>
            </a:r>
            <a:endParaRPr/>
          </a:p>
          <a:p>
            <a:pPr indent="-317500" lvl="1" marL="914400" rtl="0" algn="l">
              <a:spcBef>
                <a:spcPts val="0"/>
              </a:spcBef>
              <a:spcAft>
                <a:spcPts val="0"/>
              </a:spcAft>
              <a:buSzPts val="1400"/>
              <a:buChar char="○"/>
            </a:pPr>
            <a:r>
              <a:rPr lang="en"/>
              <a:t>Modeling worm propagation</a:t>
            </a:r>
            <a:endParaRPr/>
          </a:p>
          <a:p>
            <a:pPr indent="-317500" lvl="1" marL="914400" rtl="0" algn="l">
              <a:spcBef>
                <a:spcPts val="0"/>
              </a:spcBef>
              <a:spcAft>
                <a:spcPts val="0"/>
              </a:spcAft>
              <a:buSzPts val="1400"/>
              <a:buChar char="○"/>
            </a:pPr>
            <a:r>
              <a:rPr lang="en"/>
              <a:t>History of worms</a:t>
            </a:r>
            <a:endParaRPr/>
          </a:p>
          <a:p>
            <a:pPr indent="-342900" lvl="0" marL="457200" rtl="0" algn="l">
              <a:spcBef>
                <a:spcPts val="0"/>
              </a:spcBef>
              <a:spcAft>
                <a:spcPts val="0"/>
              </a:spcAft>
              <a:buSzPts val="1800"/>
              <a:buChar char="●"/>
            </a:pPr>
            <a:r>
              <a:rPr lang="en"/>
              <a:t>Infection cleanup and rootkits</a:t>
            </a:r>
            <a:endParaRPr/>
          </a:p>
        </p:txBody>
      </p:sp>
      <p:sp>
        <p:nvSpPr>
          <p:cNvPr id="107" name="Google Shape;10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Malware</a:t>
            </a:r>
            <a:endParaRPr/>
          </a:p>
        </p:txBody>
      </p:sp>
      <p:sp>
        <p:nvSpPr>
          <p:cNvPr id="113" name="Google Shape;11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a:t>
            </a:r>
            <a:endParaRPr/>
          </a:p>
        </p:txBody>
      </p:sp>
      <p:sp>
        <p:nvSpPr>
          <p:cNvPr id="119" name="Google Shape;119;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Malware </a:t>
            </a:r>
            <a:r>
              <a:rPr lang="en"/>
              <a:t>(</a:t>
            </a:r>
            <a:r>
              <a:rPr b="1" lang="en"/>
              <a:t>mal</a:t>
            </a:r>
            <a:r>
              <a:rPr lang="en"/>
              <a:t>icious soft</a:t>
            </a:r>
            <a:r>
              <a:rPr b="1" lang="en"/>
              <a:t>ware</a:t>
            </a:r>
            <a:r>
              <a:rPr lang="en"/>
              <a:t>): Attacker code running on victim computers</a:t>
            </a:r>
            <a:endParaRPr/>
          </a:p>
          <a:p>
            <a:pPr indent="-317500" lvl="1" marL="914400" rtl="0" algn="l">
              <a:spcBef>
                <a:spcPts val="0"/>
              </a:spcBef>
              <a:spcAft>
                <a:spcPts val="0"/>
              </a:spcAft>
              <a:buSzPts val="1400"/>
              <a:buChar char="○"/>
            </a:pPr>
            <a:r>
              <a:rPr lang="en"/>
              <a:t>Sometimes called </a:t>
            </a:r>
            <a:r>
              <a:rPr b="1" lang="en"/>
              <a:t>malcode</a:t>
            </a:r>
            <a:r>
              <a:rPr lang="en"/>
              <a:t> (</a:t>
            </a:r>
            <a:r>
              <a:rPr b="1" lang="en"/>
              <a:t>mal</a:t>
            </a:r>
            <a:r>
              <a:rPr lang="en"/>
              <a:t>icious </a:t>
            </a:r>
            <a:r>
              <a:rPr b="1" lang="en"/>
              <a:t>code</a:t>
            </a:r>
            <a:r>
              <a:rPr lang="en"/>
              <a:t>)</a:t>
            </a:r>
            <a:endParaRPr/>
          </a:p>
          <a:p>
            <a:pPr indent="-342900" lvl="0" marL="457200" rtl="0" algn="l">
              <a:spcBef>
                <a:spcPts val="0"/>
              </a:spcBef>
              <a:spcAft>
                <a:spcPts val="0"/>
              </a:spcAft>
              <a:buSzPts val="1800"/>
              <a:buChar char="●"/>
            </a:pPr>
            <a:r>
              <a:rPr lang="en"/>
              <a:t>Catch-all term for many different types of attacker code, </a:t>
            </a:r>
            <a:r>
              <a:rPr lang="en"/>
              <a:t>including code that:</a:t>
            </a:r>
            <a:endParaRPr/>
          </a:p>
          <a:p>
            <a:pPr indent="-317500" lvl="1" marL="914400" rtl="0" algn="l">
              <a:spcBef>
                <a:spcPts val="0"/>
              </a:spcBef>
              <a:spcAft>
                <a:spcPts val="0"/>
              </a:spcAft>
              <a:buSzPts val="1400"/>
              <a:buChar char="○"/>
            </a:pPr>
            <a:r>
              <a:rPr lang="en"/>
              <a:t>Deletes files</a:t>
            </a:r>
            <a:endParaRPr/>
          </a:p>
          <a:p>
            <a:pPr indent="-317500" lvl="1" marL="914400" rtl="0" algn="l">
              <a:spcBef>
                <a:spcPts val="0"/>
              </a:spcBef>
              <a:spcAft>
                <a:spcPts val="0"/>
              </a:spcAft>
              <a:buSzPts val="1400"/>
              <a:buChar char="○"/>
            </a:pPr>
            <a:r>
              <a:rPr lang="en"/>
              <a:t>Sends </a:t>
            </a:r>
            <a:r>
              <a:rPr lang="en"/>
              <a:t>spam</a:t>
            </a:r>
            <a:r>
              <a:rPr lang="en"/>
              <a:t> email</a:t>
            </a:r>
            <a:endParaRPr/>
          </a:p>
          <a:p>
            <a:pPr indent="-317500" lvl="1" marL="914400" rtl="0" algn="l">
              <a:spcBef>
                <a:spcPts val="0"/>
              </a:spcBef>
              <a:spcAft>
                <a:spcPts val="0"/>
              </a:spcAft>
              <a:buSzPts val="1400"/>
              <a:buChar char="○"/>
            </a:pPr>
            <a:r>
              <a:rPr lang="en"/>
              <a:t>Launches a DoS attack</a:t>
            </a:r>
            <a:endParaRPr/>
          </a:p>
          <a:p>
            <a:pPr indent="-317500" lvl="1" marL="914400" rtl="0" algn="l">
              <a:spcBef>
                <a:spcPts val="0"/>
              </a:spcBef>
              <a:spcAft>
                <a:spcPts val="0"/>
              </a:spcAft>
              <a:buSzPts val="1400"/>
              <a:buChar char="○"/>
            </a:pPr>
            <a:r>
              <a:rPr lang="en"/>
              <a:t>Steals private information</a:t>
            </a:r>
            <a:endParaRPr/>
          </a:p>
          <a:p>
            <a:pPr indent="-317500" lvl="1" marL="914400" rtl="0" algn="l">
              <a:spcBef>
                <a:spcPts val="0"/>
              </a:spcBef>
              <a:spcAft>
                <a:spcPts val="0"/>
              </a:spcAft>
              <a:buSzPts val="1400"/>
              <a:buChar char="○"/>
            </a:pPr>
            <a:r>
              <a:rPr lang="en"/>
              <a:t>Records user inputs (keylogging, screen capture, webcam capture)</a:t>
            </a:r>
            <a:endParaRPr/>
          </a:p>
          <a:p>
            <a:pPr indent="-317500" lvl="1" marL="914400" rtl="0" algn="l">
              <a:spcBef>
                <a:spcPts val="0"/>
              </a:spcBef>
              <a:spcAft>
                <a:spcPts val="0"/>
              </a:spcAft>
              <a:buSzPts val="1400"/>
              <a:buChar char="○"/>
            </a:pPr>
            <a:r>
              <a:rPr lang="en"/>
              <a:t>Encrypts files and demands money to decrypt them (ransomware)</a:t>
            </a:r>
            <a:endParaRPr/>
          </a:p>
          <a:p>
            <a:pPr indent="-317500" lvl="1" marL="914400" rtl="0" algn="l">
              <a:spcBef>
                <a:spcPts val="0"/>
              </a:spcBef>
              <a:spcAft>
                <a:spcPts val="0"/>
              </a:spcAft>
              <a:buSzPts val="1400"/>
              <a:buChar char="○"/>
            </a:pPr>
            <a:r>
              <a:rPr lang="en"/>
              <a:t>Physically damages machines</a:t>
            </a:r>
            <a:endParaRPr/>
          </a:p>
          <a:p>
            <a:pPr indent="-342900" lvl="0" marL="457200" rtl="0" algn="l">
              <a:spcBef>
                <a:spcPts val="0"/>
              </a:spcBef>
              <a:spcAft>
                <a:spcPts val="0"/>
              </a:spcAft>
              <a:buSzPts val="1800"/>
              <a:buChar char="●"/>
            </a:pPr>
            <a:r>
              <a:rPr lang="en"/>
              <a:t>Today: How does malware propagate?</a:t>
            </a:r>
            <a:endParaRPr/>
          </a:p>
          <a:p>
            <a:pPr indent="-317500" lvl="1" marL="914400" rtl="0" algn="l">
              <a:spcBef>
                <a:spcPts val="0"/>
              </a:spcBef>
              <a:spcAft>
                <a:spcPts val="0"/>
              </a:spcAft>
              <a:buSzPts val="1400"/>
              <a:buChar char="○"/>
            </a:pPr>
            <a:r>
              <a:rPr lang="en"/>
              <a:t>Propagation: Spread copies of the code from machine to machine</a:t>
            </a:r>
            <a:endParaRPr/>
          </a:p>
          <a:p>
            <a:pPr indent="-317500" lvl="1" marL="914400" rtl="0" algn="l">
              <a:spcBef>
                <a:spcPts val="0"/>
              </a:spcBef>
              <a:spcAft>
                <a:spcPts val="0"/>
              </a:spcAft>
              <a:buSzPts val="1400"/>
              <a:buChar char="○"/>
            </a:pPr>
            <a:r>
              <a:rPr lang="en"/>
              <a:t>Strategies for automatic propagation</a:t>
            </a:r>
            <a:endParaRPr/>
          </a:p>
        </p:txBody>
      </p:sp>
      <p:sp>
        <p:nvSpPr>
          <p:cNvPr id="120" name="Google Shape;12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