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6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54213F-6F75-46B6-A400-1879BFC111C5}">
  <a:tblStyle styleId="{7854213F-6F75-46B6-A400-1879BFC111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B0FEC22-E1B6-41EF-8EEF-271AE4B5B364}"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26"/>
    <p:restoredTop sz="94697"/>
  </p:normalViewPr>
  <p:slideViewPr>
    <p:cSldViewPr snapToGrid="0">
      <p:cViewPr varScale="1">
        <p:scale>
          <a:sx n="364" d="100"/>
          <a:sy n="364" d="100"/>
        </p:scale>
        <p:origin x="1928"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cwe.mitre.org/top25/archive/2020/2020_cwe_top25.html"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www.internetnews.com/security/article.php/3835596/Facebook+Hit+by+CrossSite+Request+Forgery+Attack.htm"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daf639f2a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daf639f2a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af639f2a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af639f2a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af639f2a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af639f2a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af639f2a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af639f2a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af639f2a2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daf639f2a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af639f2a2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af639f2a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af639f2a2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af639f2a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44adf36c7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44adf36c7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44adf36c7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44adf36c7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af639f2a2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af639f2a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44adf36c7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44adf36c7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af639f2a2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af639f2a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e44adf36c7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e44adf36c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e44adf36c7_0_3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e44adf36c7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daf639f2a2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daf639f2a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daf639f2a2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daf639f2a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af639f2a2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daf639f2a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daf639f2a2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daf639f2a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daf639f2a2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daf639f2a2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daf639f2a2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daf639f2a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af639f2a2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af639f2a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44adf36c7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44adf36c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daf639f2a2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daf639f2a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af639f2a2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daf639f2a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af639f2a2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af639f2a2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daf639f2a2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daf639f2a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daf639f2a2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daf639f2a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daf639f2a2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daf639f2a2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daf639f2a2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daf639f2a2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daf639f2a2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daf639f2a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af639f2a2_0_1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af639f2a2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af639f2a2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af639f2a2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4adf36c7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4adf36c7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daf639f2a2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daf639f2a2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641c01f61b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641c01f61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641c01f61b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641c01f61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641c01f61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641c01f61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daf639f2a2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daf639f2a2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daf639f2a2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daf639f2a2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daf639f2a2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daf639f2a2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daf639f2a2_0_2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daf639f2a2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daf639f2a2_0_3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daf639f2a2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https://cwe.mitre.org/top25/archive/2020/2020_cwe_top25.html</a:t>
            </a:r>
            <a:r>
              <a:rPr lang="en"/>
              <a:t>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daf639f2a2_0_2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daf639f2a2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Nick calls it the "Internet of Shit"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44adf36c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44adf36c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daf639f2a2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daf639f2a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daf639f2a2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daf639f2a2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daf639f2a2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daf639f2a2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http://www.internetnews.com/security/article.php/3835596/Facebook+Hit+by+CrossSite+Request+Forgery+Attack.htm</a:t>
            </a:r>
            <a:r>
              <a:rPr lang="en"/>
              <a:t>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daf639f2a2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daf639f2a2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daf639f2a2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daf639f2a2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daf639f2a2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daf639f2a2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Why not in a cookie?</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db122ed6e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db122ed6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e44adf36c7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e44adf36c7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daf639f2a2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daf639f2a2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daf639f2a2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daf639f2a2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dce61f0a8f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dce61f0a8f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daf639f2a2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daf639f2a2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daf639f2a2_0_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daf639f2a2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e44adf36c7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e44adf36c7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daf639f2a2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daf639f2a2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daf639f2a2_0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daf639f2a2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e44adf36c7_0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e44adf36c7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ce61f0a8f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ce61f0a8f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ce61f0a8f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ce61f0a8f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af639f2a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af639f2a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5DC95F9B-31B0-02C5-1C17-63221E4E4F90}"/>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hyperlink" Target="https://cwe.mitre.org/data/definitions/89.html" TargetMode="External"/><Relationship Id="rId13" Type="http://schemas.openxmlformats.org/officeDocument/2006/relationships/hyperlink" Target="https://cwe.mitre.org/data/definitions/190.html" TargetMode="External"/><Relationship Id="rId18" Type="http://schemas.openxmlformats.org/officeDocument/2006/relationships/hyperlink" Target="https://cwe.mitre.org/data/definitions/732.html" TargetMode="External"/><Relationship Id="rId3" Type="http://schemas.openxmlformats.org/officeDocument/2006/relationships/hyperlink" Target="https://cwe.mitre.org/data/definitions/79.html" TargetMode="External"/><Relationship Id="rId7" Type="http://schemas.openxmlformats.org/officeDocument/2006/relationships/hyperlink" Target="https://cwe.mitre.org/data/definitions/119.html" TargetMode="External"/><Relationship Id="rId12" Type="http://schemas.openxmlformats.org/officeDocument/2006/relationships/hyperlink" Target="https://cwe.mitre.org/data/definitions/78.html" TargetMode="External"/><Relationship Id="rId17" Type="http://schemas.openxmlformats.org/officeDocument/2006/relationships/hyperlink" Target="https://cwe.mitre.org/data/definitions/434.html" TargetMode="External"/><Relationship Id="rId2" Type="http://schemas.openxmlformats.org/officeDocument/2006/relationships/notesSlide" Target="../notesSlides/notesSlide48.xml"/><Relationship Id="rId16" Type="http://schemas.openxmlformats.org/officeDocument/2006/relationships/hyperlink" Target="https://cwe.mitre.org/data/definitions/287.html" TargetMode="External"/><Relationship Id="rId1" Type="http://schemas.openxmlformats.org/officeDocument/2006/relationships/slideLayout" Target="../slideLayouts/slideLayout13.xml"/><Relationship Id="rId6" Type="http://schemas.openxmlformats.org/officeDocument/2006/relationships/hyperlink" Target="https://cwe.mitre.org/data/definitions/125.html" TargetMode="External"/><Relationship Id="rId11" Type="http://schemas.openxmlformats.org/officeDocument/2006/relationships/hyperlink" Target="https://cwe.mitre.org/data/definitions/352.html" TargetMode="External"/><Relationship Id="rId5" Type="http://schemas.openxmlformats.org/officeDocument/2006/relationships/hyperlink" Target="https://cwe.mitre.org/data/definitions/20.html" TargetMode="External"/><Relationship Id="rId15" Type="http://schemas.openxmlformats.org/officeDocument/2006/relationships/hyperlink" Target="https://cwe.mitre.org/data/definitions/476.html" TargetMode="External"/><Relationship Id="rId10" Type="http://schemas.openxmlformats.org/officeDocument/2006/relationships/hyperlink" Target="https://cwe.mitre.org/data/definitions/416.html" TargetMode="External"/><Relationship Id="rId19" Type="http://schemas.openxmlformats.org/officeDocument/2006/relationships/hyperlink" Target="https://cwe.mitre.org/data/definitions/94.html" TargetMode="External"/><Relationship Id="rId4" Type="http://schemas.openxmlformats.org/officeDocument/2006/relationships/hyperlink" Target="https://cwe.mitre.org/data/definitions/787.html" TargetMode="External"/><Relationship Id="rId9" Type="http://schemas.openxmlformats.org/officeDocument/2006/relationships/hyperlink" Target="https://cwe.mitre.org/data/definitions/200.html" TargetMode="External"/><Relationship Id="rId14" Type="http://schemas.openxmlformats.org/officeDocument/2006/relationships/hyperlink" Target="https://cwe.mitre.org/data/definitions/22.html"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hyperlink" Target="http://www.internetnews.com/security/article.php/3835596/Facebook+Hit+by+CrossSite+Request+Forgery+Attack.htm" TargetMode="External"/><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Cookies and CSRF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Name and Value</a:t>
            </a:r>
            <a:endParaRPr/>
          </a:p>
        </p:txBody>
      </p:sp>
      <p:sp>
        <p:nvSpPr>
          <p:cNvPr id="134" name="Google Shape;134;p2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actual data in the cookie is stored as a </a:t>
            </a:r>
            <a:r>
              <a:rPr lang="en" b="1"/>
              <a:t>name-value pair</a:t>
            </a:r>
            <a:endParaRPr/>
          </a:p>
          <a:p>
            <a:pPr marL="457200" lvl="0" indent="-342900" algn="l" rtl="0">
              <a:spcBef>
                <a:spcPts val="0"/>
              </a:spcBef>
              <a:spcAft>
                <a:spcPts val="0"/>
              </a:spcAft>
              <a:buSzPts val="1800"/>
              <a:buChar char="●"/>
            </a:pPr>
            <a:r>
              <a:rPr lang="en"/>
              <a:t>The name and value can be any string</a:t>
            </a:r>
            <a:endParaRPr/>
          </a:p>
          <a:p>
            <a:pPr marL="914400" lvl="1" indent="-317500" algn="l" rtl="0">
              <a:spcBef>
                <a:spcPts val="0"/>
              </a:spcBef>
              <a:spcAft>
                <a:spcPts val="0"/>
              </a:spcAft>
              <a:buSzPts val="1400"/>
              <a:buChar char="○"/>
            </a:pPr>
            <a:r>
              <a:rPr lang="en"/>
              <a:t>Some special characters can’t be used (e.g. semicolons)</a:t>
            </a:r>
            <a:endParaRPr/>
          </a:p>
        </p:txBody>
      </p:sp>
      <p:sp>
        <p:nvSpPr>
          <p:cNvPr id="135" name="Google Shape;13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graphicFrame>
        <p:nvGraphicFramePr>
          <p:cNvPr id="136" name="Google Shape;136;p25"/>
          <p:cNvGraphicFramePr/>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solidFill>
                            <a:srgbClr val="FF0000"/>
                          </a:solidFill>
                        </a:rPr>
                        <a:t>Name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Theme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solidFill>
                            <a:srgbClr val="FF0000"/>
                          </a:solidFill>
                        </a:rPr>
                        <a:t>Value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Dark</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toon.cs161.org</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/xorcist</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12 Aug 2021 20:00:00</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a:t>(</a:t>
                      </a:r>
                      <a:r>
                        <a:rPr lang="en" i="1"/>
                        <a:t>other fields omitted</a:t>
                      </a:r>
                      <a:r>
                        <a:rPr lang="en"/>
                        <a:t>)</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Domain and Path</a:t>
            </a:r>
            <a:endParaRPr/>
          </a:p>
        </p:txBody>
      </p:sp>
      <p:sp>
        <p:nvSpPr>
          <p:cNvPr id="142" name="Google Shape;142;p26"/>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t>
            </a:r>
            <a:r>
              <a:rPr lang="en" b="1"/>
              <a:t>domain attribute</a:t>
            </a:r>
            <a:r>
              <a:rPr lang="en"/>
              <a:t> and </a:t>
            </a:r>
            <a:r>
              <a:rPr lang="en" b="1"/>
              <a:t>path attribute</a:t>
            </a:r>
            <a:r>
              <a:rPr lang="en"/>
              <a:t> define which requests the browser should attach this cookie for</a:t>
            </a:r>
            <a:endParaRPr/>
          </a:p>
          <a:p>
            <a:pPr marL="457200" lvl="0" indent="-342900" algn="l" rtl="0">
              <a:spcBef>
                <a:spcPts val="0"/>
              </a:spcBef>
              <a:spcAft>
                <a:spcPts val="0"/>
              </a:spcAft>
              <a:buSzPts val="1800"/>
              <a:buChar char="●"/>
            </a:pPr>
            <a:r>
              <a:rPr lang="en"/>
              <a:t>The domain attribute usually looks like the domain in a URL</a:t>
            </a:r>
            <a:endParaRPr/>
          </a:p>
          <a:p>
            <a:pPr marL="457200" lvl="0" indent="-342900" algn="l" rtl="0">
              <a:spcBef>
                <a:spcPts val="0"/>
              </a:spcBef>
              <a:spcAft>
                <a:spcPts val="0"/>
              </a:spcAft>
              <a:buSzPts val="1800"/>
              <a:buChar char="●"/>
            </a:pPr>
            <a:r>
              <a:rPr lang="en"/>
              <a:t>The path attribute usually looks like a path in a URL</a:t>
            </a:r>
            <a:endParaRPr/>
          </a:p>
        </p:txBody>
      </p:sp>
      <p:sp>
        <p:nvSpPr>
          <p:cNvPr id="143" name="Google Shape;14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graphicFrame>
        <p:nvGraphicFramePr>
          <p:cNvPr id="144" name="Google Shape;144;p26"/>
          <p:cNvGraphicFramePr/>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toon.cs161.org</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/xorcist</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12 Aug 2021 20:00:00</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a:t>(</a:t>
                      </a:r>
                      <a:r>
                        <a:rPr lang="en" i="1"/>
                        <a:t>other fields omitted</a:t>
                      </a:r>
                      <a:r>
                        <a:rPr lang="en"/>
                        <a:t>)</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Secure and HttpOnly</a:t>
            </a:r>
            <a:endParaRPr/>
          </a:p>
        </p:txBody>
      </p:sp>
      <p:sp>
        <p:nvSpPr>
          <p:cNvPr id="150" name="Google Shape;150;p2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Secure attribute and HttpOnly attribute restrict the cookie for security purposes</a:t>
            </a:r>
            <a:endParaRPr/>
          </a:p>
          <a:p>
            <a:pPr marL="457200" lvl="0" indent="-342900" algn="l" rtl="0">
              <a:spcBef>
                <a:spcPts val="0"/>
              </a:spcBef>
              <a:spcAft>
                <a:spcPts val="0"/>
              </a:spcAft>
              <a:buSzPts val="1800"/>
              <a:buChar char="●"/>
            </a:pPr>
            <a:r>
              <a:rPr lang="en"/>
              <a:t>Each attribute is either True or False</a:t>
            </a:r>
            <a:endParaRPr/>
          </a:p>
          <a:p>
            <a:pPr marL="457200" lvl="0" indent="-342900" algn="l" rtl="0">
              <a:spcBef>
                <a:spcPts val="0"/>
              </a:spcBef>
              <a:spcAft>
                <a:spcPts val="0"/>
              </a:spcAft>
              <a:buSzPts val="1800"/>
              <a:buChar char="●"/>
            </a:pPr>
            <a:r>
              <a:rPr lang="en"/>
              <a:t>If the </a:t>
            </a:r>
            <a:r>
              <a:rPr lang="en" b="1"/>
              <a:t>Secure attribute</a:t>
            </a:r>
            <a:r>
              <a:rPr lang="en"/>
              <a:t> is True, then the browser only sends the cookie if the request is made over HTTPS (not HTTP)</a:t>
            </a:r>
            <a:endParaRPr/>
          </a:p>
          <a:p>
            <a:pPr marL="457200" lvl="0" indent="-342900" algn="l" rtl="0">
              <a:spcBef>
                <a:spcPts val="0"/>
              </a:spcBef>
              <a:spcAft>
                <a:spcPts val="0"/>
              </a:spcAft>
              <a:buSzPts val="1800"/>
              <a:buChar char="●"/>
            </a:pPr>
            <a:r>
              <a:rPr lang="en"/>
              <a:t>If the </a:t>
            </a:r>
            <a:r>
              <a:rPr lang="en" b="1"/>
              <a:t>HttpOnly attribute</a:t>
            </a:r>
            <a:r>
              <a:rPr lang="en"/>
              <a:t> is True, then JavaScript in the browser is not allowed to access the cookie</a:t>
            </a:r>
            <a:endParaRPr u="sng"/>
          </a:p>
        </p:txBody>
      </p:sp>
      <p:sp>
        <p:nvSpPr>
          <p:cNvPr id="151" name="Google Shape;151;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graphicFrame>
        <p:nvGraphicFramePr>
          <p:cNvPr id="152" name="Google Shape;152;p27"/>
          <p:cNvGraphicFramePr/>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toon.cs161.org</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/xorcist</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solidFill>
                            <a:srgbClr val="FF0000"/>
                          </a:solidFill>
                        </a:rPr>
                        <a:t>Secure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True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solidFill>
                            <a:srgbClr val="FF0000"/>
                          </a:solidFill>
                        </a:rPr>
                        <a:t>HttpOnly</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False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12 Aug 2021 20:00:00</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a:t>(</a:t>
                      </a:r>
                      <a:r>
                        <a:rPr lang="en" i="1"/>
                        <a:t>other fields omitted</a:t>
                      </a:r>
                      <a:r>
                        <a:rPr lang="en"/>
                        <a:t>)</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Expires</a:t>
            </a:r>
            <a:endParaRPr/>
          </a:p>
        </p:txBody>
      </p:sp>
      <p:sp>
        <p:nvSpPr>
          <p:cNvPr id="158" name="Google Shape;158;p2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t>
            </a:r>
            <a:r>
              <a:rPr lang="en" b="1"/>
              <a:t>Expires attribute</a:t>
            </a:r>
            <a:r>
              <a:rPr lang="en"/>
              <a:t> defines when the cookie is no longer valid</a:t>
            </a:r>
            <a:endParaRPr/>
          </a:p>
          <a:p>
            <a:pPr marL="457200" lvl="0" indent="-342900" algn="l" rtl="0">
              <a:spcBef>
                <a:spcPts val="0"/>
              </a:spcBef>
              <a:spcAft>
                <a:spcPts val="0"/>
              </a:spcAft>
              <a:buSzPts val="1800"/>
              <a:buChar char="●"/>
            </a:pPr>
            <a:r>
              <a:rPr lang="en"/>
              <a:t>The expires attribute is usually a timestamp</a:t>
            </a:r>
            <a:endParaRPr/>
          </a:p>
          <a:p>
            <a:pPr marL="457200" lvl="0" indent="-342900" algn="l" rtl="0">
              <a:spcBef>
                <a:spcPts val="0"/>
              </a:spcBef>
              <a:spcAft>
                <a:spcPts val="0"/>
              </a:spcAft>
              <a:buSzPts val="1800"/>
              <a:buChar char="●"/>
            </a:pPr>
            <a:r>
              <a:rPr lang="en"/>
              <a:t>If the timestamp is in the past, then the cookie has expired, and the browser deletes it from the cookie jar</a:t>
            </a:r>
            <a:endParaRPr/>
          </a:p>
        </p:txBody>
      </p:sp>
      <p:sp>
        <p:nvSpPr>
          <p:cNvPr id="159" name="Google Shape;159;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graphicFrame>
        <p:nvGraphicFramePr>
          <p:cNvPr id="160" name="Google Shape;160;p28"/>
          <p:cNvGraphicFramePr/>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toon.cs161.org</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/xorcist</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solidFill>
                            <a:srgbClr val="FF0000"/>
                          </a:solidFill>
                        </a:rPr>
                        <a:t>Expires</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12 Aug 2021 20:00:00</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a:t>(</a:t>
                      </a:r>
                      <a:r>
                        <a:rPr lang="en" i="1"/>
                        <a:t>other fields omitted</a:t>
                      </a:r>
                      <a:r>
                        <a:rPr lang="en"/>
                        <a:t>)</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Cookie Policy</a:t>
            </a:r>
            <a:endParaRPr/>
          </a:p>
        </p:txBody>
      </p:sp>
      <p:sp>
        <p:nvSpPr>
          <p:cNvPr id="166" name="Google Shape;16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Issues</a:t>
            </a:r>
            <a:endParaRPr/>
          </a:p>
        </p:txBody>
      </p:sp>
      <p:sp>
        <p:nvSpPr>
          <p:cNvPr id="172" name="Google Shape;172;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Recall:</a:t>
            </a:r>
            <a:endParaRPr/>
          </a:p>
          <a:p>
            <a:pPr marL="914400" lvl="1" indent="-317500" algn="l" rtl="0">
              <a:spcBef>
                <a:spcPts val="0"/>
              </a:spcBef>
              <a:spcAft>
                <a:spcPts val="0"/>
              </a:spcAft>
              <a:buSzPts val="1400"/>
              <a:buChar char="○"/>
            </a:pPr>
            <a:r>
              <a:rPr lang="en"/>
              <a:t>The server can create a cookie by including a </a:t>
            </a:r>
            <a:r>
              <a:rPr lang="en" b="1">
                <a:latin typeface="Courier New"/>
                <a:ea typeface="Courier New"/>
                <a:cs typeface="Courier New"/>
                <a:sym typeface="Courier New"/>
              </a:rPr>
              <a:t>Set-Cookie</a:t>
            </a:r>
            <a:r>
              <a:rPr lang="en"/>
              <a:t> header in its response</a:t>
            </a:r>
            <a:endParaRPr/>
          </a:p>
          <a:p>
            <a:pPr marL="914400" lvl="1" indent="-317500" algn="l" rtl="0">
              <a:spcBef>
                <a:spcPts val="0"/>
              </a:spcBef>
              <a:spcAft>
                <a:spcPts val="0"/>
              </a:spcAft>
              <a:buSzPts val="1400"/>
              <a:buChar char="○"/>
            </a:pPr>
            <a:r>
              <a:rPr lang="en"/>
              <a:t>The browser automatically attaches relevant cookies in every request</a:t>
            </a:r>
            <a:endParaRPr/>
          </a:p>
          <a:p>
            <a:pPr marL="457200" lvl="0" indent="-342900" algn="l" rtl="0">
              <a:spcBef>
                <a:spcPts val="0"/>
              </a:spcBef>
              <a:spcAft>
                <a:spcPts val="0"/>
              </a:spcAft>
              <a:buSzPts val="1800"/>
              <a:buChar char="●"/>
            </a:pPr>
            <a:r>
              <a:rPr lang="en"/>
              <a:t>Security issues:</a:t>
            </a:r>
            <a:endParaRPr/>
          </a:p>
          <a:p>
            <a:pPr marL="914400" lvl="1" indent="-317500" algn="l" rtl="0">
              <a:spcBef>
                <a:spcPts val="0"/>
              </a:spcBef>
              <a:spcAft>
                <a:spcPts val="0"/>
              </a:spcAft>
              <a:buSzPts val="1400"/>
              <a:buChar char="○"/>
            </a:pPr>
            <a:r>
              <a:rPr lang="en"/>
              <a:t>A server should not be able to set cookies for unrelated websites</a:t>
            </a:r>
            <a:endParaRPr/>
          </a:p>
          <a:p>
            <a:pPr marL="1371600" lvl="2" indent="-317500" algn="l" rtl="0">
              <a:spcBef>
                <a:spcPts val="0"/>
              </a:spcBef>
              <a:spcAft>
                <a:spcPts val="0"/>
              </a:spcAft>
              <a:buSzPts val="1400"/>
              <a:buChar char="■"/>
            </a:pPr>
            <a:r>
              <a:rPr lang="en"/>
              <a:t>Example: </a:t>
            </a:r>
            <a:r>
              <a:rPr lang="en" b="1">
                <a:latin typeface="Courier New"/>
                <a:ea typeface="Courier New"/>
                <a:cs typeface="Courier New"/>
                <a:sym typeface="Courier New"/>
              </a:rPr>
              <a:t>evil.com</a:t>
            </a:r>
            <a:r>
              <a:rPr lang="en"/>
              <a:t> should not be able to set a cookie that gets sent to </a:t>
            </a:r>
            <a:r>
              <a:rPr lang="en" b="1">
                <a:latin typeface="Courier New"/>
                <a:ea typeface="Courier New"/>
                <a:cs typeface="Courier New"/>
                <a:sym typeface="Courier New"/>
              </a:rPr>
              <a:t>google.com</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Cookies shouldn’t be sent to the wrong websites</a:t>
            </a:r>
            <a:endParaRPr/>
          </a:p>
          <a:p>
            <a:pPr marL="1371600" lvl="2" indent="-317500" algn="l" rtl="0">
              <a:spcBef>
                <a:spcPts val="0"/>
              </a:spcBef>
              <a:spcAft>
                <a:spcPts val="0"/>
              </a:spcAft>
              <a:buSzPts val="1400"/>
              <a:buChar char="■"/>
            </a:pPr>
            <a:r>
              <a:rPr lang="en"/>
              <a:t>Example: A cookie used for authenticating a user to Google should not be sent to evil.com</a:t>
            </a:r>
            <a:endParaRPr/>
          </a:p>
          <a:p>
            <a:pPr marL="1371600" lvl="2" indent="-317500" algn="l" rtl="0">
              <a:spcBef>
                <a:spcPts val="0"/>
              </a:spcBef>
              <a:spcAft>
                <a:spcPts val="0"/>
              </a:spcAft>
              <a:buSzPts val="1400"/>
              <a:buChar char="■"/>
            </a:pPr>
            <a:r>
              <a:rPr lang="en"/>
              <a:t>We’ll see how cookies are used for logins later</a:t>
            </a:r>
            <a:endParaRPr/>
          </a:p>
        </p:txBody>
      </p:sp>
      <p:sp>
        <p:nvSpPr>
          <p:cNvPr id="173" name="Google Shape;17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a:t>
            </a:r>
            <a:endParaRPr/>
          </a:p>
        </p:txBody>
      </p:sp>
      <p:sp>
        <p:nvSpPr>
          <p:cNvPr id="179" name="Google Shape;179;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Cookie policy</a:t>
            </a:r>
            <a:r>
              <a:rPr lang="en"/>
              <a:t>: A set of rules enforced by the browser</a:t>
            </a:r>
            <a:endParaRPr/>
          </a:p>
          <a:p>
            <a:pPr marL="914400" lvl="1" indent="-317500" algn="l" rtl="0">
              <a:spcBef>
                <a:spcPts val="0"/>
              </a:spcBef>
              <a:spcAft>
                <a:spcPts val="0"/>
              </a:spcAft>
              <a:buSzPts val="1400"/>
              <a:buChar char="○"/>
            </a:pPr>
            <a:r>
              <a:rPr lang="en"/>
              <a:t>When the browser receives a cookie from a server, should the cookie be accepted?</a:t>
            </a:r>
            <a:endParaRPr/>
          </a:p>
          <a:p>
            <a:pPr marL="914400" lvl="1" indent="-317500" algn="l" rtl="0">
              <a:spcBef>
                <a:spcPts val="0"/>
              </a:spcBef>
              <a:spcAft>
                <a:spcPts val="0"/>
              </a:spcAft>
              <a:buSzPts val="1400"/>
              <a:buChar char="○"/>
            </a:pPr>
            <a:r>
              <a:rPr lang="en"/>
              <a:t>When the browser makes a request to a server, should the cookie be attached?</a:t>
            </a:r>
            <a:endParaRPr/>
          </a:p>
          <a:p>
            <a:pPr marL="457200" lvl="0" indent="-342900" algn="l" rtl="0">
              <a:spcBef>
                <a:spcPts val="0"/>
              </a:spcBef>
              <a:spcAft>
                <a:spcPts val="0"/>
              </a:spcAft>
              <a:buSzPts val="1800"/>
              <a:buChar char="●"/>
            </a:pPr>
            <a:r>
              <a:rPr lang="en"/>
              <a:t>Cookie policy is </a:t>
            </a:r>
            <a:r>
              <a:rPr lang="en" b="1"/>
              <a:t>not</a:t>
            </a:r>
            <a:r>
              <a:rPr lang="en"/>
              <a:t> the same as same-origin policy</a:t>
            </a:r>
            <a:endParaRPr/>
          </a:p>
        </p:txBody>
      </p:sp>
      <p:sp>
        <p:nvSpPr>
          <p:cNvPr id="180" name="Google Shape;18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Hierarchy</a:t>
            </a:r>
            <a:endParaRPr/>
          </a:p>
        </p:txBody>
      </p:sp>
      <p:sp>
        <p:nvSpPr>
          <p:cNvPr id="186" name="Google Shape;186;p32"/>
          <p:cNvSpPr txBox="1">
            <a:spLocks noGrp="1"/>
          </p:cNvSpPr>
          <p:nvPr>
            <p:ph type="body" idx="1"/>
          </p:nvPr>
        </p:nvSpPr>
        <p:spPr>
          <a:xfrm>
            <a:off x="198500" y="1246825"/>
            <a:ext cx="8520600" cy="159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Recall: Domains</a:t>
            </a:r>
            <a:endParaRPr/>
          </a:p>
          <a:p>
            <a:pPr marL="914400" lvl="1" indent="-317500" algn="l" rtl="0">
              <a:spcBef>
                <a:spcPts val="0"/>
              </a:spcBef>
              <a:spcAft>
                <a:spcPts val="0"/>
              </a:spcAft>
              <a:buSzPts val="1400"/>
              <a:buChar char="○"/>
            </a:pPr>
            <a:r>
              <a:rPr lang="en"/>
              <a:t>Located after the double slashes, but before the next single slash</a:t>
            </a:r>
            <a:endParaRPr/>
          </a:p>
          <a:p>
            <a:pPr marL="914400" lvl="1" indent="-317500" algn="l" rtl="0">
              <a:spcBef>
                <a:spcPts val="0"/>
              </a:spcBef>
              <a:spcAft>
                <a:spcPts val="0"/>
              </a:spcAft>
              <a:buSzPts val="1400"/>
              <a:buChar char="○"/>
            </a:pPr>
            <a:r>
              <a:rPr lang="en"/>
              <a:t>Written as several phrases separated by dots</a:t>
            </a:r>
            <a:endParaRPr/>
          </a:p>
          <a:p>
            <a:pPr marL="457200" lvl="0" indent="-342900" algn="l" rtl="0">
              <a:spcBef>
                <a:spcPts val="0"/>
              </a:spcBef>
              <a:spcAft>
                <a:spcPts val="0"/>
              </a:spcAft>
              <a:buSzPts val="1800"/>
              <a:buChar char="●"/>
            </a:pPr>
            <a:r>
              <a:rPr lang="en"/>
              <a:t>Domains can be sorted into a hierarchy</a:t>
            </a:r>
            <a:endParaRPr/>
          </a:p>
          <a:p>
            <a:pPr marL="914400" lvl="1" indent="-317500" algn="l" rtl="0">
              <a:spcBef>
                <a:spcPts val="0"/>
              </a:spcBef>
              <a:spcAft>
                <a:spcPts val="0"/>
              </a:spcAft>
              <a:buSzPts val="1400"/>
              <a:buChar char="○"/>
            </a:pPr>
            <a:r>
              <a:rPr lang="en"/>
              <a:t>The hierarchy is separated by dots</a:t>
            </a:r>
            <a:endParaRPr/>
          </a:p>
        </p:txBody>
      </p:sp>
      <p:sp>
        <p:nvSpPr>
          <p:cNvPr id="187" name="Google Shape;18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grpSp>
        <p:nvGrpSpPr>
          <p:cNvPr id="188" name="Google Shape;188;p32"/>
          <p:cNvGrpSpPr/>
          <p:nvPr/>
        </p:nvGrpSpPr>
        <p:grpSpPr>
          <a:xfrm>
            <a:off x="89151" y="2881825"/>
            <a:ext cx="6355374" cy="2083719"/>
            <a:chOff x="89151" y="2881825"/>
            <a:chExt cx="6355374" cy="2083719"/>
          </a:xfrm>
        </p:grpSpPr>
        <p:sp>
          <p:nvSpPr>
            <p:cNvPr id="189" name="Google Shape;189;p32"/>
            <p:cNvSpPr txBox="1"/>
            <p:nvPr/>
          </p:nvSpPr>
          <p:spPr>
            <a:xfrm>
              <a:off x="2703200" y="2881825"/>
              <a:ext cx="12381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urier New"/>
                  <a:ea typeface="Courier New"/>
                  <a:cs typeface="Courier New"/>
                  <a:sym typeface="Courier New"/>
                </a:rPr>
                <a:t>. (root)</a:t>
              </a:r>
              <a:endParaRPr>
                <a:latin typeface="Courier New"/>
                <a:ea typeface="Courier New"/>
                <a:cs typeface="Courier New"/>
                <a:sym typeface="Courier New"/>
              </a:endParaRPr>
            </a:p>
          </p:txBody>
        </p:sp>
        <p:sp>
          <p:nvSpPr>
            <p:cNvPr id="190" name="Google Shape;190;p32"/>
            <p:cNvSpPr txBox="1"/>
            <p:nvPr/>
          </p:nvSpPr>
          <p:spPr>
            <a:xfrm>
              <a:off x="1357675"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.edu</a:t>
              </a:r>
              <a:endParaRPr>
                <a:latin typeface="Calibri"/>
                <a:ea typeface="Calibri"/>
                <a:cs typeface="Calibri"/>
                <a:sym typeface="Calibri"/>
              </a:endParaRPr>
            </a:p>
          </p:txBody>
        </p:sp>
        <p:sp>
          <p:nvSpPr>
            <p:cNvPr id="191" name="Google Shape;191;p32"/>
            <p:cNvSpPr txBox="1"/>
            <p:nvPr/>
          </p:nvSpPr>
          <p:spPr>
            <a:xfrm>
              <a:off x="2988050"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ourier New"/>
                  <a:ea typeface="Courier New"/>
                  <a:cs typeface="Courier New"/>
                  <a:sym typeface="Courier New"/>
                </a:rPr>
                <a:t>.org</a:t>
              </a:r>
              <a:endParaRPr dirty="0">
                <a:latin typeface="Calibri"/>
                <a:ea typeface="Calibri"/>
                <a:cs typeface="Calibri"/>
                <a:sym typeface="Calibri"/>
              </a:endParaRPr>
            </a:p>
          </p:txBody>
        </p:sp>
        <p:sp>
          <p:nvSpPr>
            <p:cNvPr id="192" name="Google Shape;192;p32"/>
            <p:cNvSpPr txBox="1"/>
            <p:nvPr/>
          </p:nvSpPr>
          <p:spPr>
            <a:xfrm>
              <a:off x="4618425"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.com</a:t>
              </a:r>
              <a:endParaRPr>
                <a:latin typeface="Calibri"/>
                <a:ea typeface="Calibri"/>
                <a:cs typeface="Calibri"/>
                <a:sym typeface="Calibri"/>
              </a:endParaRPr>
            </a:p>
          </p:txBody>
        </p:sp>
        <p:sp>
          <p:nvSpPr>
            <p:cNvPr id="193" name="Google Shape;193;p32"/>
            <p:cNvSpPr txBox="1"/>
            <p:nvPr/>
          </p:nvSpPr>
          <p:spPr>
            <a:xfrm>
              <a:off x="5286825" y="4570275"/>
              <a:ext cx="11577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google.com</a:t>
              </a:r>
              <a:endParaRPr sz="1200">
                <a:latin typeface="Calibri"/>
                <a:ea typeface="Calibri"/>
                <a:cs typeface="Calibri"/>
                <a:sym typeface="Calibri"/>
              </a:endParaRPr>
            </a:p>
          </p:txBody>
        </p:sp>
        <p:sp>
          <p:nvSpPr>
            <p:cNvPr id="194" name="Google Shape;194;p32"/>
            <p:cNvSpPr txBox="1"/>
            <p:nvPr/>
          </p:nvSpPr>
          <p:spPr>
            <a:xfrm>
              <a:off x="3989200" y="4570275"/>
              <a:ext cx="11577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piazza.com</a:t>
              </a:r>
              <a:endParaRPr sz="1200">
                <a:latin typeface="Calibri"/>
                <a:ea typeface="Calibri"/>
                <a:cs typeface="Calibri"/>
                <a:sym typeface="Calibri"/>
              </a:endParaRPr>
            </a:p>
          </p:txBody>
        </p:sp>
        <p:sp>
          <p:nvSpPr>
            <p:cNvPr id="195" name="Google Shape;195;p32"/>
            <p:cNvSpPr txBox="1"/>
            <p:nvPr/>
          </p:nvSpPr>
          <p:spPr>
            <a:xfrm>
              <a:off x="2754487" y="4571944"/>
              <a:ext cx="1135525"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err="1">
                  <a:latin typeface="Courier New"/>
                  <a:ea typeface="Courier New"/>
                  <a:cs typeface="Courier New"/>
                  <a:sym typeface="Courier New"/>
                </a:rPr>
                <a:t>python.org</a:t>
              </a:r>
              <a:endParaRPr sz="1200" dirty="0">
                <a:latin typeface="Calibri"/>
                <a:ea typeface="Calibri"/>
                <a:cs typeface="Calibri"/>
                <a:sym typeface="Calibri"/>
              </a:endParaRPr>
            </a:p>
          </p:txBody>
        </p:sp>
        <p:sp>
          <p:nvSpPr>
            <p:cNvPr id="196" name="Google Shape;196;p32"/>
            <p:cNvSpPr txBox="1"/>
            <p:nvPr/>
          </p:nvSpPr>
          <p:spPr>
            <a:xfrm>
              <a:off x="1676502" y="4570179"/>
              <a:ext cx="962173"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err="1">
                  <a:latin typeface="Courier New"/>
                  <a:ea typeface="Courier New"/>
                  <a:cs typeface="Courier New"/>
                  <a:sym typeface="Courier New"/>
                </a:rPr>
                <a:t>ncsu.edu</a:t>
              </a:r>
              <a:endParaRPr sz="1200" dirty="0">
                <a:latin typeface="Calibri"/>
                <a:ea typeface="Calibri"/>
                <a:cs typeface="Calibri"/>
                <a:sym typeface="Calibri"/>
              </a:endParaRPr>
            </a:p>
          </p:txBody>
        </p:sp>
        <p:sp>
          <p:nvSpPr>
            <p:cNvPr id="197" name="Google Shape;197;p32"/>
            <p:cNvSpPr txBox="1"/>
            <p:nvPr/>
          </p:nvSpPr>
          <p:spPr>
            <a:xfrm>
              <a:off x="89151" y="4570202"/>
              <a:ext cx="1383662"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err="1">
                  <a:latin typeface="Courier New"/>
                  <a:ea typeface="Courier New"/>
                  <a:cs typeface="Courier New"/>
                  <a:sym typeface="Courier New"/>
                </a:rPr>
                <a:t>charlotte.edu</a:t>
              </a:r>
              <a:endParaRPr sz="1200" dirty="0">
                <a:latin typeface="Calibri"/>
                <a:ea typeface="Calibri"/>
                <a:cs typeface="Calibri"/>
                <a:sym typeface="Calibri"/>
              </a:endParaRPr>
            </a:p>
          </p:txBody>
        </p:sp>
        <p:cxnSp>
          <p:nvCxnSpPr>
            <p:cNvPr id="198" name="Google Shape;198;p32"/>
            <p:cNvCxnSpPr>
              <a:stCxn id="189" idx="2"/>
              <a:endCxn id="190" idx="0"/>
            </p:cNvCxnSpPr>
            <p:nvPr/>
          </p:nvCxnSpPr>
          <p:spPr>
            <a:xfrm flipH="1">
              <a:off x="1691750" y="3275425"/>
              <a:ext cx="1630500" cy="534000"/>
            </a:xfrm>
            <a:prstGeom prst="straightConnector1">
              <a:avLst/>
            </a:prstGeom>
            <a:noFill/>
            <a:ln w="9525" cap="flat" cmpd="sng">
              <a:solidFill>
                <a:srgbClr val="000000"/>
              </a:solidFill>
              <a:prstDash val="solid"/>
              <a:round/>
              <a:headEnd type="none" w="med" len="med"/>
              <a:tailEnd type="none" w="med" len="med"/>
            </a:ln>
          </p:spPr>
        </p:cxnSp>
        <p:cxnSp>
          <p:nvCxnSpPr>
            <p:cNvPr id="199" name="Google Shape;199;p32"/>
            <p:cNvCxnSpPr>
              <a:stCxn id="189" idx="2"/>
              <a:endCxn id="191" idx="0"/>
            </p:cNvCxnSpPr>
            <p:nvPr/>
          </p:nvCxnSpPr>
          <p:spPr>
            <a:xfrm>
              <a:off x="3322250" y="3275425"/>
              <a:ext cx="0" cy="534000"/>
            </a:xfrm>
            <a:prstGeom prst="straightConnector1">
              <a:avLst/>
            </a:prstGeom>
            <a:noFill/>
            <a:ln w="9525" cap="flat" cmpd="sng">
              <a:solidFill>
                <a:srgbClr val="000000"/>
              </a:solidFill>
              <a:prstDash val="solid"/>
              <a:round/>
              <a:headEnd type="none" w="med" len="med"/>
              <a:tailEnd type="none" w="med" len="med"/>
            </a:ln>
          </p:spPr>
        </p:cxnSp>
        <p:cxnSp>
          <p:nvCxnSpPr>
            <p:cNvPr id="200" name="Google Shape;200;p32"/>
            <p:cNvCxnSpPr>
              <a:stCxn id="189" idx="2"/>
              <a:endCxn id="192" idx="0"/>
            </p:cNvCxnSpPr>
            <p:nvPr/>
          </p:nvCxnSpPr>
          <p:spPr>
            <a:xfrm>
              <a:off x="3322250" y="3275425"/>
              <a:ext cx="1630500" cy="534000"/>
            </a:xfrm>
            <a:prstGeom prst="straightConnector1">
              <a:avLst/>
            </a:prstGeom>
            <a:noFill/>
            <a:ln w="9525" cap="flat" cmpd="sng">
              <a:solidFill>
                <a:srgbClr val="000000"/>
              </a:solidFill>
              <a:prstDash val="solid"/>
              <a:round/>
              <a:headEnd type="none" w="med" len="med"/>
              <a:tailEnd type="none" w="med" len="med"/>
            </a:ln>
          </p:spPr>
        </p:cxnSp>
        <p:cxnSp>
          <p:nvCxnSpPr>
            <p:cNvPr id="201" name="Google Shape;201;p32"/>
            <p:cNvCxnSpPr>
              <a:cxnSpLocks/>
              <a:stCxn id="190" idx="2"/>
              <a:endCxn id="197" idx="0"/>
            </p:cNvCxnSpPr>
            <p:nvPr/>
          </p:nvCxnSpPr>
          <p:spPr>
            <a:xfrm flipH="1">
              <a:off x="780982" y="4203002"/>
              <a:ext cx="910893" cy="367200"/>
            </a:xfrm>
            <a:prstGeom prst="straightConnector1">
              <a:avLst/>
            </a:prstGeom>
            <a:noFill/>
            <a:ln w="9525" cap="flat" cmpd="sng">
              <a:solidFill>
                <a:srgbClr val="000000"/>
              </a:solidFill>
              <a:prstDash val="solid"/>
              <a:round/>
              <a:headEnd type="none" w="med" len="med"/>
              <a:tailEnd type="none" w="med" len="med"/>
            </a:ln>
          </p:spPr>
        </p:cxnSp>
        <p:cxnSp>
          <p:nvCxnSpPr>
            <p:cNvPr id="202" name="Google Shape;202;p32"/>
            <p:cNvCxnSpPr>
              <a:cxnSpLocks/>
              <a:stCxn id="190" idx="2"/>
              <a:endCxn id="196" idx="0"/>
            </p:cNvCxnSpPr>
            <p:nvPr/>
          </p:nvCxnSpPr>
          <p:spPr>
            <a:xfrm>
              <a:off x="1691875" y="4203002"/>
              <a:ext cx="465714" cy="367177"/>
            </a:xfrm>
            <a:prstGeom prst="straightConnector1">
              <a:avLst/>
            </a:prstGeom>
            <a:noFill/>
            <a:ln w="9525" cap="flat" cmpd="sng">
              <a:solidFill>
                <a:srgbClr val="000000"/>
              </a:solidFill>
              <a:prstDash val="solid"/>
              <a:round/>
              <a:headEnd type="none" w="med" len="med"/>
              <a:tailEnd type="none" w="med" len="med"/>
            </a:ln>
          </p:spPr>
        </p:cxnSp>
        <p:cxnSp>
          <p:nvCxnSpPr>
            <p:cNvPr id="203" name="Google Shape;203;p32"/>
            <p:cNvCxnSpPr>
              <a:cxnSpLocks/>
              <a:stCxn id="191" idx="2"/>
              <a:endCxn id="195" idx="0"/>
            </p:cNvCxnSpPr>
            <p:nvPr/>
          </p:nvCxnSpPr>
          <p:spPr>
            <a:xfrm>
              <a:off x="3322250" y="4203002"/>
              <a:ext cx="0" cy="368942"/>
            </a:xfrm>
            <a:prstGeom prst="straightConnector1">
              <a:avLst/>
            </a:prstGeom>
            <a:noFill/>
            <a:ln w="9525" cap="flat" cmpd="sng">
              <a:solidFill>
                <a:srgbClr val="000000"/>
              </a:solidFill>
              <a:prstDash val="solid"/>
              <a:round/>
              <a:headEnd type="none" w="med" len="med"/>
              <a:tailEnd type="none" w="med" len="med"/>
            </a:ln>
          </p:spPr>
        </p:cxnSp>
        <p:cxnSp>
          <p:nvCxnSpPr>
            <p:cNvPr id="204" name="Google Shape;204;p32"/>
            <p:cNvCxnSpPr>
              <a:stCxn id="192" idx="2"/>
              <a:endCxn id="194" idx="0"/>
            </p:cNvCxnSpPr>
            <p:nvPr/>
          </p:nvCxnSpPr>
          <p:spPr>
            <a:xfrm flipH="1">
              <a:off x="4568025" y="4203002"/>
              <a:ext cx="384600" cy="367200"/>
            </a:xfrm>
            <a:prstGeom prst="straightConnector1">
              <a:avLst/>
            </a:prstGeom>
            <a:noFill/>
            <a:ln w="9525" cap="flat" cmpd="sng">
              <a:solidFill>
                <a:srgbClr val="000000"/>
              </a:solidFill>
              <a:prstDash val="solid"/>
              <a:round/>
              <a:headEnd type="none" w="med" len="med"/>
              <a:tailEnd type="none" w="med" len="med"/>
            </a:ln>
          </p:spPr>
        </p:cxnSp>
        <p:cxnSp>
          <p:nvCxnSpPr>
            <p:cNvPr id="205" name="Google Shape;205;p32"/>
            <p:cNvCxnSpPr>
              <a:stCxn id="192" idx="2"/>
              <a:endCxn id="193" idx="0"/>
            </p:cNvCxnSpPr>
            <p:nvPr/>
          </p:nvCxnSpPr>
          <p:spPr>
            <a:xfrm>
              <a:off x="4952625" y="4203002"/>
              <a:ext cx="913200" cy="367200"/>
            </a:xfrm>
            <a:prstGeom prst="straightConnector1">
              <a:avLst/>
            </a:prstGeom>
            <a:noFill/>
            <a:ln w="9525" cap="flat" cmpd="sng">
              <a:solidFill>
                <a:srgbClr val="000000"/>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Hierarchy</a:t>
            </a:r>
            <a:endParaRPr/>
          </a:p>
        </p:txBody>
      </p:sp>
      <p:sp>
        <p:nvSpPr>
          <p:cNvPr id="211" name="Google Shape;211;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212" name="Google Shape;212;p33"/>
          <p:cNvSpPr txBox="1"/>
          <p:nvPr/>
        </p:nvSpPr>
        <p:spPr>
          <a:xfrm>
            <a:off x="926398" y="1566250"/>
            <a:ext cx="15735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urier New"/>
                <a:ea typeface="Courier New"/>
                <a:cs typeface="Courier New"/>
                <a:sym typeface="Courier New"/>
              </a:rPr>
              <a:t>. (root)</a:t>
            </a:r>
            <a:endParaRPr sz="1800">
              <a:latin typeface="Courier New"/>
              <a:ea typeface="Courier New"/>
              <a:cs typeface="Courier New"/>
              <a:sym typeface="Courier New"/>
            </a:endParaRPr>
          </a:p>
        </p:txBody>
      </p:sp>
      <p:sp>
        <p:nvSpPr>
          <p:cNvPr id="213" name="Google Shape;213;p33"/>
          <p:cNvSpPr txBox="1"/>
          <p:nvPr/>
        </p:nvSpPr>
        <p:spPr>
          <a:xfrm>
            <a:off x="1288409" y="2399392"/>
            <a:ext cx="8496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Courier New"/>
                <a:ea typeface="Courier New"/>
                <a:cs typeface="Courier New"/>
                <a:sym typeface="Courier New"/>
              </a:rPr>
              <a:t>.edu</a:t>
            </a:r>
            <a:endParaRPr sz="1800">
              <a:latin typeface="Calibri"/>
              <a:ea typeface="Calibri"/>
              <a:cs typeface="Calibri"/>
              <a:sym typeface="Calibri"/>
            </a:endParaRPr>
          </a:p>
        </p:txBody>
      </p:sp>
      <p:sp>
        <p:nvSpPr>
          <p:cNvPr id="214" name="Google Shape;214;p33"/>
          <p:cNvSpPr txBox="1"/>
          <p:nvPr/>
        </p:nvSpPr>
        <p:spPr>
          <a:xfrm>
            <a:off x="706141" y="3232550"/>
            <a:ext cx="2014117"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err="1">
                <a:latin typeface="Courier New"/>
                <a:ea typeface="Courier New"/>
                <a:cs typeface="Courier New"/>
                <a:sym typeface="Courier New"/>
              </a:rPr>
              <a:t>charlotte.edu</a:t>
            </a:r>
            <a:endParaRPr sz="1800" dirty="0">
              <a:latin typeface="Calibri"/>
              <a:ea typeface="Calibri"/>
              <a:cs typeface="Calibri"/>
              <a:sym typeface="Calibri"/>
            </a:endParaRPr>
          </a:p>
        </p:txBody>
      </p:sp>
      <p:cxnSp>
        <p:nvCxnSpPr>
          <p:cNvPr id="215" name="Google Shape;215;p33"/>
          <p:cNvCxnSpPr>
            <a:stCxn id="212" idx="2"/>
            <a:endCxn id="213" idx="0"/>
          </p:cNvCxnSpPr>
          <p:nvPr/>
        </p:nvCxnSpPr>
        <p:spPr>
          <a:xfrm>
            <a:off x="1713148" y="1984450"/>
            <a:ext cx="0" cy="414900"/>
          </a:xfrm>
          <a:prstGeom prst="straightConnector1">
            <a:avLst/>
          </a:prstGeom>
          <a:noFill/>
          <a:ln w="9525" cap="flat" cmpd="sng">
            <a:solidFill>
              <a:srgbClr val="000000"/>
            </a:solidFill>
            <a:prstDash val="solid"/>
            <a:round/>
            <a:headEnd type="none" w="med" len="med"/>
            <a:tailEnd type="none" w="med" len="med"/>
          </a:ln>
        </p:spPr>
      </p:cxnSp>
      <p:cxnSp>
        <p:nvCxnSpPr>
          <p:cNvPr id="216" name="Google Shape;216;p33"/>
          <p:cNvCxnSpPr>
            <a:cxnSpLocks/>
            <a:stCxn id="213" idx="2"/>
            <a:endCxn id="214" idx="0"/>
          </p:cNvCxnSpPr>
          <p:nvPr/>
        </p:nvCxnSpPr>
        <p:spPr>
          <a:xfrm flipH="1">
            <a:off x="1713200" y="2817592"/>
            <a:ext cx="9" cy="414958"/>
          </a:xfrm>
          <a:prstGeom prst="straightConnector1">
            <a:avLst/>
          </a:prstGeom>
          <a:noFill/>
          <a:ln w="9525" cap="flat" cmpd="sng">
            <a:solidFill>
              <a:srgbClr val="000000"/>
            </a:solidFill>
            <a:prstDash val="solid"/>
            <a:round/>
            <a:headEnd type="none" w="med" len="med"/>
            <a:tailEnd type="none" w="med" len="med"/>
          </a:ln>
        </p:spPr>
      </p:cxnSp>
      <p:sp>
        <p:nvSpPr>
          <p:cNvPr id="217" name="Google Shape;217;p33"/>
          <p:cNvSpPr txBox="1"/>
          <p:nvPr/>
        </p:nvSpPr>
        <p:spPr>
          <a:xfrm>
            <a:off x="406850" y="4065699"/>
            <a:ext cx="26127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err="1">
                <a:latin typeface="Courier New"/>
                <a:ea typeface="Courier New"/>
                <a:cs typeface="Courier New"/>
                <a:sym typeface="Courier New"/>
              </a:rPr>
              <a:t>cci.charlotte.edu</a:t>
            </a:r>
            <a:endParaRPr sz="1800" dirty="0">
              <a:latin typeface="Calibri"/>
              <a:ea typeface="Calibri"/>
              <a:cs typeface="Calibri"/>
              <a:sym typeface="Calibri"/>
            </a:endParaRPr>
          </a:p>
        </p:txBody>
      </p:sp>
      <p:cxnSp>
        <p:nvCxnSpPr>
          <p:cNvPr id="218" name="Google Shape;218;p33"/>
          <p:cNvCxnSpPr>
            <a:cxnSpLocks/>
            <a:stCxn id="214" idx="2"/>
            <a:endCxn id="217" idx="0"/>
          </p:cNvCxnSpPr>
          <p:nvPr/>
        </p:nvCxnSpPr>
        <p:spPr>
          <a:xfrm>
            <a:off x="1713200" y="3650750"/>
            <a:ext cx="0" cy="414949"/>
          </a:xfrm>
          <a:prstGeom prst="straightConnector1">
            <a:avLst/>
          </a:prstGeom>
          <a:noFill/>
          <a:ln w="9525" cap="flat" cmpd="sng">
            <a:solidFill>
              <a:srgbClr val="000000"/>
            </a:solidFill>
            <a:prstDash val="solid"/>
            <a:round/>
            <a:headEnd type="none" w="med" len="med"/>
            <a:tailEnd type="none" w="med" len="med"/>
          </a:ln>
        </p:spPr>
      </p:cxnSp>
      <p:sp>
        <p:nvSpPr>
          <p:cNvPr id="219" name="Google Shape;219;p33"/>
          <p:cNvSpPr txBox="1"/>
          <p:nvPr/>
        </p:nvSpPr>
        <p:spPr>
          <a:xfrm>
            <a:off x="3623375" y="3519650"/>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err="1">
                <a:latin typeface="Courier New"/>
                <a:ea typeface="Courier New"/>
                <a:cs typeface="Courier New"/>
                <a:sym typeface="Courier New"/>
              </a:rPr>
              <a:t>cci.charlotte.edu</a:t>
            </a:r>
            <a:r>
              <a:rPr lang="en" sz="1600" dirty="0"/>
              <a:t> is a </a:t>
            </a:r>
            <a:r>
              <a:rPr lang="en" sz="1600" b="1" dirty="0"/>
              <a:t>subdomain</a:t>
            </a:r>
            <a:r>
              <a:rPr lang="en" sz="1600" dirty="0"/>
              <a:t> of </a:t>
            </a:r>
            <a:r>
              <a:rPr lang="en" sz="1600" dirty="0" err="1">
                <a:latin typeface="Courier New"/>
                <a:ea typeface="Courier New"/>
                <a:cs typeface="Courier New"/>
                <a:sym typeface="Courier New"/>
              </a:rPr>
              <a:t>charlotte.edu</a:t>
            </a:r>
            <a:r>
              <a:rPr lang="en" sz="1600" dirty="0"/>
              <a:t>.</a:t>
            </a:r>
            <a:endParaRPr sz="1600" dirty="0">
              <a:solidFill>
                <a:srgbClr val="000000"/>
              </a:solidFill>
            </a:endParaRPr>
          </a:p>
        </p:txBody>
      </p:sp>
      <p:sp>
        <p:nvSpPr>
          <p:cNvPr id="220" name="Google Shape;220;p33"/>
          <p:cNvSpPr txBox="1"/>
          <p:nvPr/>
        </p:nvSpPr>
        <p:spPr>
          <a:xfrm>
            <a:off x="3623375" y="2110050"/>
            <a:ext cx="3331500" cy="9234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Courier New"/>
                <a:ea typeface="Courier New"/>
                <a:cs typeface="Courier New"/>
                <a:sym typeface="Courier New"/>
              </a:rPr>
              <a:t>.edu</a:t>
            </a:r>
            <a:r>
              <a:rPr lang="en" sz="1600"/>
              <a:t> is a </a:t>
            </a:r>
            <a:r>
              <a:rPr lang="en" sz="1600" b="1"/>
              <a:t>top-level domain</a:t>
            </a:r>
            <a:r>
              <a:rPr lang="en" sz="1600"/>
              <a:t> (TLD), because it is directly below the root of the tree.</a:t>
            </a:r>
            <a:endParaRPr sz="16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body" idx="1"/>
          </p:nvPr>
        </p:nvSpPr>
        <p:spPr>
          <a:xfrm>
            <a:off x="198500" y="1246825"/>
            <a:ext cx="85206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When the browser receives a cookie from a server, should the cookie be accepted?</a:t>
            </a:r>
            <a:endParaRPr/>
          </a:p>
          <a:p>
            <a:pPr marL="457200" lvl="0" indent="-342900" algn="l" rtl="0">
              <a:spcBef>
                <a:spcPts val="0"/>
              </a:spcBef>
              <a:spcAft>
                <a:spcPts val="0"/>
              </a:spcAft>
              <a:buSzPts val="1800"/>
              <a:buChar char="●"/>
            </a:pPr>
            <a:r>
              <a:rPr lang="en"/>
              <a:t>Server with </a:t>
            </a:r>
            <a:r>
              <a:rPr lang="en">
                <a:solidFill>
                  <a:srgbClr val="0000FF"/>
                </a:solidFill>
              </a:rPr>
              <a:t>domain X</a:t>
            </a:r>
            <a:r>
              <a:rPr lang="en"/>
              <a:t> can set a cookie with </a:t>
            </a:r>
            <a:r>
              <a:rPr lang="en">
                <a:solidFill>
                  <a:srgbClr val="FF0000"/>
                </a:solidFill>
              </a:rPr>
              <a:t>domain attribute Y</a:t>
            </a:r>
            <a:r>
              <a:rPr lang="en"/>
              <a:t> if</a:t>
            </a:r>
            <a:endParaRPr/>
          </a:p>
          <a:p>
            <a:pPr marL="914400" lvl="1" indent="-317500" algn="l" rtl="0">
              <a:spcBef>
                <a:spcPts val="0"/>
              </a:spcBef>
              <a:spcAft>
                <a:spcPts val="0"/>
              </a:spcAft>
              <a:buSzPts val="1400"/>
              <a:buChar char="○"/>
            </a:pPr>
            <a:r>
              <a:rPr lang="en"/>
              <a:t>The </a:t>
            </a:r>
            <a:r>
              <a:rPr lang="en">
                <a:solidFill>
                  <a:srgbClr val="FF0000"/>
                </a:solidFill>
              </a:rPr>
              <a:t>domain attribute</a:t>
            </a:r>
            <a:r>
              <a:rPr lang="en"/>
              <a:t> is a </a:t>
            </a:r>
            <a:r>
              <a:rPr lang="en" b="1"/>
              <a:t>domain suffix</a:t>
            </a:r>
            <a:r>
              <a:rPr lang="en"/>
              <a:t> of the </a:t>
            </a:r>
            <a:r>
              <a:rPr lang="en">
                <a:solidFill>
                  <a:srgbClr val="0000FF"/>
                </a:solidFill>
              </a:rPr>
              <a:t>server’s domain</a:t>
            </a:r>
            <a:endParaRPr>
              <a:solidFill>
                <a:srgbClr val="0000FF"/>
              </a:solidFill>
            </a:endParaRPr>
          </a:p>
          <a:p>
            <a:pPr marL="1371600" lvl="2" indent="-317500" algn="l" rtl="0">
              <a:spcBef>
                <a:spcPts val="0"/>
              </a:spcBef>
              <a:spcAft>
                <a:spcPts val="0"/>
              </a:spcAft>
              <a:buSzPts val="1400"/>
              <a:buChar char="■"/>
            </a:pPr>
            <a:r>
              <a:rPr lang="en">
                <a:solidFill>
                  <a:srgbClr val="0000FF"/>
                </a:solidFill>
              </a:rPr>
              <a:t>X</a:t>
            </a:r>
            <a:r>
              <a:rPr lang="en"/>
              <a:t> ends in </a:t>
            </a:r>
            <a:r>
              <a:rPr lang="en">
                <a:solidFill>
                  <a:srgbClr val="FF0000"/>
                </a:solidFill>
              </a:rPr>
              <a:t>Y</a:t>
            </a:r>
            <a:endParaRPr/>
          </a:p>
          <a:p>
            <a:pPr marL="1371600" lvl="2" indent="-317500" algn="l" rtl="0">
              <a:spcBef>
                <a:spcPts val="0"/>
              </a:spcBef>
              <a:spcAft>
                <a:spcPts val="0"/>
              </a:spcAft>
              <a:buSzPts val="1400"/>
              <a:buChar char="■"/>
            </a:pPr>
            <a:r>
              <a:rPr lang="en">
                <a:solidFill>
                  <a:srgbClr val="0000FF"/>
                </a:solidFill>
              </a:rPr>
              <a:t>X</a:t>
            </a:r>
            <a:r>
              <a:rPr lang="en"/>
              <a:t> is below or equal to </a:t>
            </a:r>
            <a:r>
              <a:rPr lang="en">
                <a:solidFill>
                  <a:srgbClr val="FF0000"/>
                </a:solidFill>
              </a:rPr>
              <a:t>Y</a:t>
            </a:r>
            <a:r>
              <a:rPr lang="en"/>
              <a:t> on the hierarchy</a:t>
            </a:r>
            <a:endParaRPr/>
          </a:p>
          <a:p>
            <a:pPr marL="1371600" lvl="2" indent="-317500" algn="l" rtl="0">
              <a:spcBef>
                <a:spcPts val="0"/>
              </a:spcBef>
              <a:spcAft>
                <a:spcPts val="0"/>
              </a:spcAft>
              <a:buSzPts val="1400"/>
              <a:buChar char="■"/>
            </a:pPr>
            <a:r>
              <a:rPr lang="en">
                <a:solidFill>
                  <a:srgbClr val="0000FF"/>
                </a:solidFill>
              </a:rPr>
              <a:t>X</a:t>
            </a:r>
            <a:r>
              <a:rPr lang="en"/>
              <a:t> is more specific or equal to </a:t>
            </a:r>
            <a:r>
              <a:rPr lang="en">
                <a:solidFill>
                  <a:srgbClr val="FF0000"/>
                </a:solidFill>
              </a:rPr>
              <a:t>Y</a:t>
            </a:r>
            <a:endParaRPr/>
          </a:p>
          <a:p>
            <a:pPr marL="914400" lvl="1" indent="-317500" algn="l" rtl="0">
              <a:spcBef>
                <a:spcPts val="0"/>
              </a:spcBef>
              <a:spcAft>
                <a:spcPts val="0"/>
              </a:spcAft>
              <a:buSzPts val="1400"/>
              <a:buChar char="○"/>
            </a:pPr>
            <a:r>
              <a:rPr lang="en"/>
              <a:t>The </a:t>
            </a:r>
            <a:r>
              <a:rPr lang="en">
                <a:solidFill>
                  <a:srgbClr val="FF0000"/>
                </a:solidFill>
              </a:rPr>
              <a:t>domain attribute Y</a:t>
            </a:r>
            <a:r>
              <a:rPr lang="en"/>
              <a:t> is not a top-level domain (TLD)</a:t>
            </a:r>
            <a:endParaRPr/>
          </a:p>
          <a:p>
            <a:pPr marL="914400" lvl="1" indent="-317500" algn="l" rtl="0">
              <a:spcBef>
                <a:spcPts val="0"/>
              </a:spcBef>
              <a:spcAft>
                <a:spcPts val="0"/>
              </a:spcAft>
              <a:buSzPts val="1400"/>
              <a:buChar char="○"/>
            </a:pPr>
            <a:r>
              <a:rPr lang="en"/>
              <a:t>No restrictions for the Path attribute (the browser will accept any path)</a:t>
            </a:r>
            <a:endParaRPr/>
          </a:p>
          <a:p>
            <a:pPr marL="457200" lvl="0" indent="-342900" algn="l" rtl="0">
              <a:spcBef>
                <a:spcPts val="0"/>
              </a:spcBef>
              <a:spcAft>
                <a:spcPts val="0"/>
              </a:spcAft>
              <a:buSzPts val="1800"/>
              <a:buChar char="●"/>
            </a:pPr>
            <a:r>
              <a:rPr lang="en"/>
              <a:t>Examples:</a:t>
            </a:r>
            <a:endParaRPr/>
          </a:p>
          <a:p>
            <a:pPr marL="914400" lvl="1" indent="-317500" algn="l" rtl="0">
              <a:spcBef>
                <a:spcPts val="0"/>
              </a:spcBef>
              <a:spcAft>
                <a:spcPts val="0"/>
              </a:spcAft>
              <a:buSzPts val="1400"/>
              <a:buChar char="○"/>
            </a:pPr>
            <a:r>
              <a:rPr lang="en">
                <a:solidFill>
                  <a:srgbClr val="0000FF"/>
                </a:solidFill>
              </a:rPr>
              <a:t>mail.</a:t>
            </a:r>
            <a:r>
              <a:rPr lang="en" b="1">
                <a:solidFill>
                  <a:srgbClr val="0000FF"/>
                </a:solidFill>
              </a:rPr>
              <a:t>google.com</a:t>
            </a:r>
            <a:r>
              <a:rPr lang="en"/>
              <a:t> can set cookies for Domain=</a:t>
            </a:r>
            <a:r>
              <a:rPr lang="en">
                <a:solidFill>
                  <a:srgbClr val="FF0000"/>
                </a:solidFill>
              </a:rPr>
              <a:t>google.com</a:t>
            </a:r>
            <a:endParaRPr>
              <a:solidFill>
                <a:srgbClr val="FF0000"/>
              </a:solidFill>
            </a:endParaRPr>
          </a:p>
          <a:p>
            <a:pPr marL="914400" lvl="1" indent="-317500" algn="l" rtl="0">
              <a:spcBef>
                <a:spcPts val="0"/>
              </a:spcBef>
              <a:spcAft>
                <a:spcPts val="0"/>
              </a:spcAft>
              <a:buSzPts val="1400"/>
              <a:buChar char="○"/>
            </a:pPr>
            <a:r>
              <a:rPr lang="en" b="1">
                <a:solidFill>
                  <a:srgbClr val="0000FF"/>
                </a:solidFill>
              </a:rPr>
              <a:t>google.com</a:t>
            </a:r>
            <a:r>
              <a:rPr lang="en"/>
              <a:t> can set cookies for Domain=</a:t>
            </a:r>
            <a:r>
              <a:rPr lang="en">
                <a:solidFill>
                  <a:srgbClr val="FF0000"/>
                </a:solidFill>
              </a:rPr>
              <a:t>google.com</a:t>
            </a:r>
            <a:endParaRPr>
              <a:solidFill>
                <a:srgbClr val="FF0000"/>
              </a:solidFill>
            </a:endParaRPr>
          </a:p>
          <a:p>
            <a:pPr marL="914400" lvl="1" indent="-317500" algn="l" rtl="0">
              <a:spcBef>
                <a:spcPts val="0"/>
              </a:spcBef>
              <a:spcAft>
                <a:spcPts val="0"/>
              </a:spcAft>
              <a:buSzPts val="1400"/>
              <a:buChar char="○"/>
            </a:pPr>
            <a:r>
              <a:rPr lang="en">
                <a:solidFill>
                  <a:srgbClr val="0000FF"/>
                </a:solidFill>
              </a:rPr>
              <a:t>google.</a:t>
            </a:r>
            <a:r>
              <a:rPr lang="en" b="1">
                <a:solidFill>
                  <a:srgbClr val="0000FF"/>
                </a:solidFill>
              </a:rPr>
              <a:t>com</a:t>
            </a:r>
            <a:r>
              <a:rPr lang="en"/>
              <a:t> </a:t>
            </a:r>
            <a:r>
              <a:rPr lang="en" b="1"/>
              <a:t>cannot</a:t>
            </a:r>
            <a:r>
              <a:rPr lang="en"/>
              <a:t> set cookies for Domain=</a:t>
            </a:r>
            <a:r>
              <a:rPr lang="en">
                <a:solidFill>
                  <a:srgbClr val="FF0000"/>
                </a:solidFill>
              </a:rPr>
              <a:t>com</a:t>
            </a:r>
            <a:r>
              <a:rPr lang="en"/>
              <a:t>, because com is a top-level domain</a:t>
            </a:r>
            <a:endParaRPr/>
          </a:p>
        </p:txBody>
      </p:sp>
      <p:sp>
        <p:nvSpPr>
          <p:cNvPr id="226" name="Google Shape;226;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Setting Cookies</a:t>
            </a:r>
            <a:endParaRPr/>
          </a:p>
        </p:txBody>
      </p:sp>
      <p:sp>
        <p:nvSpPr>
          <p:cNvPr id="227" name="Google Shape;22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2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URLs</a:t>
            </a:r>
            <a:endParaRPr/>
          </a:p>
        </p:txBody>
      </p:sp>
      <p:sp>
        <p:nvSpPr>
          <p:cNvPr id="79" name="Google Shape;79;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URL: A string that uniquely identifies one piece of data on the web</a:t>
            </a:r>
            <a:endParaRPr/>
          </a:p>
          <a:p>
            <a:pPr marL="457200" lvl="0" indent="-342900" algn="l" rtl="0">
              <a:spcBef>
                <a:spcPts val="0"/>
              </a:spcBef>
              <a:spcAft>
                <a:spcPts val="0"/>
              </a:spcAft>
              <a:buSzPts val="1800"/>
              <a:buChar char="●"/>
            </a:pPr>
            <a:r>
              <a:rPr lang="en"/>
              <a:t>Parts of a URL:</a:t>
            </a:r>
            <a:endParaRPr/>
          </a:p>
          <a:p>
            <a:pPr marL="914400" lvl="1" indent="-317500" algn="l" rtl="0">
              <a:spcBef>
                <a:spcPts val="0"/>
              </a:spcBef>
              <a:spcAft>
                <a:spcPts val="0"/>
              </a:spcAft>
              <a:buSzPts val="1400"/>
              <a:buChar char="○"/>
            </a:pPr>
            <a:r>
              <a:rPr lang="en"/>
              <a:t>Protocol: Defines which Internet protocol to use to retrieve the data (e.g. HTTP or HTTPS)</a:t>
            </a:r>
            <a:endParaRPr/>
          </a:p>
          <a:p>
            <a:pPr marL="914400" lvl="1" indent="-317500" algn="l" rtl="0">
              <a:spcBef>
                <a:spcPts val="0"/>
              </a:spcBef>
              <a:spcAft>
                <a:spcPts val="0"/>
              </a:spcAft>
              <a:buSzPts val="1400"/>
              <a:buChar char="○"/>
            </a:pPr>
            <a:r>
              <a:rPr lang="en"/>
              <a:t>Location: Defines which web server to contact</a:t>
            </a:r>
            <a:endParaRPr/>
          </a:p>
          <a:p>
            <a:pPr marL="1371600" lvl="2" indent="-317500" algn="l" rtl="0">
              <a:spcBef>
                <a:spcPts val="0"/>
              </a:spcBef>
              <a:spcAft>
                <a:spcPts val="0"/>
              </a:spcAft>
              <a:buSzPts val="1400"/>
              <a:buChar char="■"/>
            </a:pPr>
            <a:r>
              <a:rPr lang="en"/>
              <a:t>Can optionally contain a username or port</a:t>
            </a:r>
            <a:endParaRPr/>
          </a:p>
          <a:p>
            <a:pPr marL="914400" lvl="1" indent="-317500" algn="l" rtl="0">
              <a:spcBef>
                <a:spcPts val="0"/>
              </a:spcBef>
              <a:spcAft>
                <a:spcPts val="0"/>
              </a:spcAft>
              <a:buSzPts val="1400"/>
              <a:buChar char="○"/>
            </a:pPr>
            <a:r>
              <a:rPr lang="en"/>
              <a:t>Path: Defines which file on the web server to fetch</a:t>
            </a:r>
            <a:endParaRPr/>
          </a:p>
          <a:p>
            <a:pPr marL="914400" lvl="1" indent="-317500" algn="l" rtl="0">
              <a:spcBef>
                <a:spcPts val="0"/>
              </a:spcBef>
              <a:spcAft>
                <a:spcPts val="0"/>
              </a:spcAft>
              <a:buSzPts val="1400"/>
              <a:buChar char="○"/>
            </a:pPr>
            <a:r>
              <a:rPr lang="en"/>
              <a:t>Query (optional): Sends arguments in name-value pairs to the web server</a:t>
            </a:r>
            <a:endParaRPr/>
          </a:p>
          <a:p>
            <a:pPr marL="914400" lvl="1" indent="-317500" algn="l" rtl="0">
              <a:spcBef>
                <a:spcPts val="0"/>
              </a:spcBef>
              <a:spcAft>
                <a:spcPts val="0"/>
              </a:spcAft>
              <a:buSzPts val="1400"/>
              <a:buChar char="○"/>
            </a:pPr>
            <a:r>
              <a:rPr lang="en"/>
              <a:t>Fragment (optional): Not sent to the web server, but used by the browser for processing</a:t>
            </a:r>
            <a:endParaRPr/>
          </a:p>
          <a:p>
            <a:pPr marL="457200" lvl="0" indent="-342900" algn="l" rtl="0">
              <a:spcBef>
                <a:spcPts val="0"/>
              </a:spcBef>
              <a:spcAft>
                <a:spcPts val="0"/>
              </a:spcAft>
              <a:buSzPts val="1800"/>
              <a:buChar char="●"/>
            </a:pPr>
            <a:r>
              <a:rPr lang="en"/>
              <a:t>Special characters should be URL escaped</a:t>
            </a:r>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33" name="Google Shape;233;p35"/>
          <p:cNvSpPr txBox="1">
            <a:spLocks noGrp="1"/>
          </p:cNvSpPr>
          <p:nvPr>
            <p:ph type="body" idx="1"/>
          </p:nvPr>
        </p:nvSpPr>
        <p:spPr>
          <a:xfrm>
            <a:off x="198500" y="1246825"/>
            <a:ext cx="8520600" cy="2645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When the browser makes a request to a server, should the cookie be attached?</a:t>
            </a:r>
            <a:endParaRPr/>
          </a:p>
          <a:p>
            <a:pPr marL="457200" lvl="0" indent="-342900" algn="l" rtl="0">
              <a:spcBef>
                <a:spcPts val="0"/>
              </a:spcBef>
              <a:spcAft>
                <a:spcPts val="0"/>
              </a:spcAft>
              <a:buSzPts val="1800"/>
              <a:buChar char="●"/>
            </a:pPr>
            <a:r>
              <a:rPr lang="en"/>
              <a:t>The browser sends the cookie if both of these are true:</a:t>
            </a:r>
            <a:endParaRPr/>
          </a:p>
          <a:p>
            <a:pPr marL="914400" lvl="1" indent="-317500" algn="l" rtl="0">
              <a:spcBef>
                <a:spcPts val="0"/>
              </a:spcBef>
              <a:spcAft>
                <a:spcPts val="0"/>
              </a:spcAft>
              <a:buSzPts val="1400"/>
              <a:buChar char="○"/>
            </a:pPr>
            <a:r>
              <a:rPr lang="en"/>
              <a:t>The </a:t>
            </a:r>
            <a:r>
              <a:rPr lang="en">
                <a:solidFill>
                  <a:srgbClr val="FF0000"/>
                </a:solidFill>
              </a:rPr>
              <a:t>domain attribute</a:t>
            </a:r>
            <a:r>
              <a:rPr lang="en"/>
              <a:t> is a </a:t>
            </a:r>
            <a:r>
              <a:rPr lang="en" b="1"/>
              <a:t>domain suffix</a:t>
            </a:r>
            <a:r>
              <a:rPr lang="en"/>
              <a:t> of the </a:t>
            </a:r>
            <a:r>
              <a:rPr lang="en">
                <a:solidFill>
                  <a:srgbClr val="0000FF"/>
                </a:solidFill>
              </a:rPr>
              <a:t>server’s domain</a:t>
            </a:r>
            <a:endParaRPr/>
          </a:p>
          <a:p>
            <a:pPr marL="914400" lvl="1" indent="-317500" algn="l" rtl="0">
              <a:spcBef>
                <a:spcPts val="0"/>
              </a:spcBef>
              <a:spcAft>
                <a:spcPts val="0"/>
              </a:spcAft>
              <a:buSzPts val="1400"/>
              <a:buChar char="○"/>
            </a:pPr>
            <a:r>
              <a:rPr lang="en"/>
              <a:t>The </a:t>
            </a:r>
            <a:r>
              <a:rPr lang="en">
                <a:solidFill>
                  <a:srgbClr val="FF0000"/>
                </a:solidFill>
              </a:rPr>
              <a:t>path attribute</a:t>
            </a:r>
            <a:r>
              <a:rPr lang="en"/>
              <a:t> is a </a:t>
            </a:r>
            <a:r>
              <a:rPr lang="en" b="1"/>
              <a:t>prefix</a:t>
            </a:r>
            <a:r>
              <a:rPr lang="en"/>
              <a:t> of the </a:t>
            </a:r>
            <a:r>
              <a:rPr lang="en">
                <a:solidFill>
                  <a:srgbClr val="0000FF"/>
                </a:solidFill>
              </a:rPr>
              <a:t>server’s path</a:t>
            </a:r>
            <a:endParaRPr/>
          </a:p>
        </p:txBody>
      </p:sp>
      <p:sp>
        <p:nvSpPr>
          <p:cNvPr id="234" name="Google Shape;234;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40" name="Google Shape;240;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241" name="Google Shape;241;p36"/>
          <p:cNvSpPr txBox="1"/>
          <p:nvPr/>
        </p:nvSpPr>
        <p:spPr>
          <a:xfrm>
            <a:off x="564025" y="1471075"/>
            <a:ext cx="8014200" cy="9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onsolas"/>
                <a:ea typeface="Consolas"/>
                <a:cs typeface="Consolas"/>
                <a:sym typeface="Consolas"/>
              </a:rPr>
              <a:t>https://toon.cs161.org/cryptoverse/oneshots/subway.html</a:t>
            </a:r>
            <a:endParaRPr sz="2000">
              <a:latin typeface="Consolas"/>
              <a:ea typeface="Consolas"/>
              <a:cs typeface="Consolas"/>
              <a:sym typeface="Consolas"/>
            </a:endParaRPr>
          </a:p>
          <a:p>
            <a:pPr marL="0" lvl="0" indent="0" algn="l" rtl="0">
              <a:spcBef>
                <a:spcPts val="0"/>
              </a:spcBef>
              <a:spcAft>
                <a:spcPts val="0"/>
              </a:spcAft>
              <a:buNone/>
            </a:pPr>
            <a:endParaRPr sz="900">
              <a:solidFill>
                <a:srgbClr val="000000"/>
              </a:solidFill>
              <a:latin typeface="Consolas"/>
              <a:ea typeface="Consolas"/>
              <a:cs typeface="Consolas"/>
              <a:sym typeface="Consolas"/>
            </a:endParaRPr>
          </a:p>
          <a:p>
            <a:pPr marL="0" lvl="0" indent="0" algn="l" rtl="0">
              <a:spcBef>
                <a:spcPts val="0"/>
              </a:spcBef>
              <a:spcAft>
                <a:spcPts val="0"/>
              </a:spcAft>
              <a:buNone/>
            </a:pPr>
            <a:r>
              <a:rPr lang="en" sz="2000">
                <a:latin typeface="Consolas"/>
                <a:ea typeface="Consolas"/>
                <a:cs typeface="Consolas"/>
                <a:sym typeface="Consolas"/>
              </a:rPr>
              <a:t> </a:t>
            </a:r>
            <a:r>
              <a:rPr lang="en" sz="2000">
                <a:solidFill>
                  <a:srgbClr val="000000"/>
                </a:solidFill>
                <a:latin typeface="Consolas"/>
                <a:ea typeface="Consolas"/>
                <a:cs typeface="Consolas"/>
                <a:sym typeface="Consolas"/>
              </a:rPr>
              <a:t>            </a:t>
            </a:r>
            <a:r>
              <a:rPr lang="en" sz="2000">
                <a:solidFill>
                  <a:srgbClr val="FF0000"/>
                </a:solidFill>
                <a:latin typeface="Consolas"/>
                <a:ea typeface="Consolas"/>
                <a:cs typeface="Consolas"/>
                <a:sym typeface="Consolas"/>
              </a:rPr>
              <a:t>cs161.org</a:t>
            </a:r>
            <a:r>
              <a:rPr lang="en" sz="2000">
                <a:solidFill>
                  <a:srgbClr val="0000FF"/>
                </a:solidFill>
                <a:latin typeface="Consolas"/>
                <a:ea typeface="Consolas"/>
                <a:cs typeface="Consolas"/>
                <a:sym typeface="Consolas"/>
              </a:rPr>
              <a:t>/cryptoverse</a:t>
            </a:r>
            <a:endParaRPr sz="2000">
              <a:solidFill>
                <a:srgbClr val="000000"/>
              </a:solidFill>
            </a:endParaRPr>
          </a:p>
        </p:txBody>
      </p:sp>
      <p:sp>
        <p:nvSpPr>
          <p:cNvPr id="242" name="Google Shape;242;p36"/>
          <p:cNvSpPr txBox="1"/>
          <p:nvPr/>
        </p:nvSpPr>
        <p:spPr>
          <a:xfrm>
            <a:off x="2250675" y="2312550"/>
            <a:ext cx="16239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0000"/>
                </a:solidFill>
              </a:rPr>
              <a:t>(cookie domain)</a:t>
            </a:r>
            <a:endParaRPr>
              <a:solidFill>
                <a:srgbClr val="FF0000"/>
              </a:solidFill>
            </a:endParaRPr>
          </a:p>
        </p:txBody>
      </p:sp>
      <p:sp>
        <p:nvSpPr>
          <p:cNvPr id="243" name="Google Shape;243;p36"/>
          <p:cNvSpPr txBox="1"/>
          <p:nvPr/>
        </p:nvSpPr>
        <p:spPr>
          <a:xfrm>
            <a:off x="3676050" y="2312550"/>
            <a:ext cx="17919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FF"/>
                </a:solidFill>
              </a:rPr>
              <a:t>(cookie path)</a:t>
            </a:r>
            <a:endParaRPr>
              <a:solidFill>
                <a:srgbClr val="0000FF"/>
              </a:solidFill>
            </a:endParaRPr>
          </a:p>
        </p:txBody>
      </p:sp>
      <p:sp>
        <p:nvSpPr>
          <p:cNvPr id="244" name="Google Shape;244;p36"/>
          <p:cNvSpPr txBox="1"/>
          <p:nvPr/>
        </p:nvSpPr>
        <p:spPr>
          <a:xfrm>
            <a:off x="564025" y="1238100"/>
            <a:ext cx="80142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(server URL)</a:t>
            </a:r>
            <a:endParaRPr>
              <a:solidFill>
                <a:schemeClr val="dk1"/>
              </a:solidFill>
            </a:endParaRPr>
          </a:p>
        </p:txBody>
      </p:sp>
      <p:sp>
        <p:nvSpPr>
          <p:cNvPr id="245" name="Google Shape;245;p36"/>
          <p:cNvSpPr txBox="1"/>
          <p:nvPr/>
        </p:nvSpPr>
        <p:spPr>
          <a:xfrm>
            <a:off x="484500" y="2870350"/>
            <a:ext cx="4087500" cy="1169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Quick method to check cookie sending: Concatenate the cookie domain and path. Line it up below the requested URL at the first single slash.</a:t>
            </a:r>
            <a:endParaRPr sz="1600">
              <a:solidFill>
                <a:srgbClr val="000000"/>
              </a:solidFill>
            </a:endParaRPr>
          </a:p>
        </p:txBody>
      </p:sp>
      <p:sp>
        <p:nvSpPr>
          <p:cNvPr id="246" name="Google Shape;246;p36"/>
          <p:cNvSpPr txBox="1"/>
          <p:nvPr/>
        </p:nvSpPr>
        <p:spPr>
          <a:xfrm>
            <a:off x="1740250" y="3986125"/>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If the domains and paths all match, then the cookie is sent.</a:t>
            </a:r>
            <a:endParaRPr sz="16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52" name="Google Shape;25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253" name="Google Shape;253;p37"/>
          <p:cNvSpPr txBox="1"/>
          <p:nvPr/>
        </p:nvSpPr>
        <p:spPr>
          <a:xfrm>
            <a:off x="564025" y="1471075"/>
            <a:ext cx="8014200" cy="9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Consolas"/>
                <a:ea typeface="Consolas"/>
                <a:cs typeface="Consolas"/>
                <a:sym typeface="Consolas"/>
              </a:rPr>
              <a:t>https://toon.cs161.org/cryptoverse/oneshots/subway.html</a:t>
            </a:r>
            <a:endParaRPr sz="2000">
              <a:latin typeface="Consolas"/>
              <a:ea typeface="Consolas"/>
              <a:cs typeface="Consolas"/>
              <a:sym typeface="Consolas"/>
            </a:endParaRPr>
          </a:p>
          <a:p>
            <a:pPr marL="0" lvl="0" indent="0" algn="l" rtl="0">
              <a:spcBef>
                <a:spcPts val="0"/>
              </a:spcBef>
              <a:spcAft>
                <a:spcPts val="0"/>
              </a:spcAft>
              <a:buNone/>
            </a:pPr>
            <a:endParaRPr sz="900">
              <a:solidFill>
                <a:srgbClr val="000000"/>
              </a:solidFill>
              <a:latin typeface="Consolas"/>
              <a:ea typeface="Consolas"/>
              <a:cs typeface="Consolas"/>
              <a:sym typeface="Consolas"/>
            </a:endParaRPr>
          </a:p>
          <a:p>
            <a:pPr marL="0" lvl="0" indent="0" algn="l" rtl="0">
              <a:spcBef>
                <a:spcPts val="0"/>
              </a:spcBef>
              <a:spcAft>
                <a:spcPts val="0"/>
              </a:spcAft>
              <a:buNone/>
            </a:pPr>
            <a:r>
              <a:rPr lang="en" sz="2000">
                <a:latin typeface="Consolas"/>
                <a:ea typeface="Consolas"/>
                <a:cs typeface="Consolas"/>
                <a:sym typeface="Consolas"/>
              </a:rPr>
              <a:t> </a:t>
            </a:r>
            <a:r>
              <a:rPr lang="en" sz="2000">
                <a:solidFill>
                  <a:srgbClr val="000000"/>
                </a:solidFill>
                <a:latin typeface="Consolas"/>
                <a:ea typeface="Consolas"/>
                <a:cs typeface="Consolas"/>
                <a:sym typeface="Consolas"/>
              </a:rPr>
              <a:t>            </a:t>
            </a:r>
            <a:r>
              <a:rPr lang="en" sz="2000">
                <a:solidFill>
                  <a:srgbClr val="FF0000"/>
                </a:solidFill>
                <a:latin typeface="Consolas"/>
                <a:ea typeface="Consolas"/>
                <a:cs typeface="Consolas"/>
                <a:sym typeface="Consolas"/>
              </a:rPr>
              <a:t>cs161.org</a:t>
            </a:r>
            <a:r>
              <a:rPr lang="en" sz="2000">
                <a:solidFill>
                  <a:srgbClr val="0000FF"/>
                </a:solidFill>
                <a:latin typeface="Consolas"/>
                <a:ea typeface="Consolas"/>
                <a:cs typeface="Consolas"/>
                <a:sym typeface="Consolas"/>
              </a:rPr>
              <a:t>/xorcist</a:t>
            </a:r>
            <a:endParaRPr sz="2000">
              <a:solidFill>
                <a:srgbClr val="000000"/>
              </a:solidFill>
            </a:endParaRPr>
          </a:p>
        </p:txBody>
      </p:sp>
      <p:sp>
        <p:nvSpPr>
          <p:cNvPr id="254" name="Google Shape;254;p37"/>
          <p:cNvSpPr txBox="1"/>
          <p:nvPr/>
        </p:nvSpPr>
        <p:spPr>
          <a:xfrm>
            <a:off x="564025" y="1238100"/>
            <a:ext cx="80142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(server URL)</a:t>
            </a:r>
            <a:endParaRPr>
              <a:solidFill>
                <a:schemeClr val="dk1"/>
              </a:solidFill>
            </a:endParaRPr>
          </a:p>
        </p:txBody>
      </p:sp>
      <p:sp>
        <p:nvSpPr>
          <p:cNvPr id="255" name="Google Shape;255;p37"/>
          <p:cNvSpPr txBox="1"/>
          <p:nvPr/>
        </p:nvSpPr>
        <p:spPr>
          <a:xfrm>
            <a:off x="484500" y="2870350"/>
            <a:ext cx="4087500" cy="1169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Quick method to check cookie sending: Concatenate the cookie domain and path. Line it up below the requested URL at the first single slash.</a:t>
            </a:r>
            <a:endParaRPr sz="1600">
              <a:solidFill>
                <a:srgbClr val="000000"/>
              </a:solidFill>
            </a:endParaRPr>
          </a:p>
        </p:txBody>
      </p:sp>
      <p:sp>
        <p:nvSpPr>
          <p:cNvPr id="256" name="Google Shape;256;p37"/>
          <p:cNvSpPr txBox="1"/>
          <p:nvPr/>
        </p:nvSpPr>
        <p:spPr>
          <a:xfrm>
            <a:off x="1740250" y="3986125"/>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If the domain or path doesn’t match, then the cookie is not sent.</a:t>
            </a:r>
            <a:endParaRPr sz="1600">
              <a:solidFill>
                <a:srgbClr val="000000"/>
              </a:solidFill>
            </a:endParaRPr>
          </a:p>
        </p:txBody>
      </p:sp>
      <p:sp>
        <p:nvSpPr>
          <p:cNvPr id="257" name="Google Shape;257;p37"/>
          <p:cNvSpPr txBox="1"/>
          <p:nvPr/>
        </p:nvSpPr>
        <p:spPr>
          <a:xfrm>
            <a:off x="2250675" y="2312550"/>
            <a:ext cx="16239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FF0000"/>
                </a:solidFill>
              </a:rPr>
              <a:t>(cookie domain)</a:t>
            </a:r>
            <a:endParaRPr>
              <a:solidFill>
                <a:srgbClr val="FF0000"/>
              </a:solidFill>
            </a:endParaRPr>
          </a:p>
        </p:txBody>
      </p:sp>
      <p:sp>
        <p:nvSpPr>
          <p:cNvPr id="258" name="Google Shape;258;p37"/>
          <p:cNvSpPr txBox="1"/>
          <p:nvPr/>
        </p:nvSpPr>
        <p:spPr>
          <a:xfrm>
            <a:off x="3676050" y="2312550"/>
            <a:ext cx="17919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FF"/>
                </a:solidFill>
              </a:rPr>
              <a:t>(cookie path)</a:t>
            </a:r>
            <a:endParaRPr>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Attacks on Cookies</a:t>
            </a:r>
            <a:endParaRPr/>
          </a:p>
        </p:txBody>
      </p:sp>
      <p:sp>
        <p:nvSpPr>
          <p:cNvPr id="264" name="Google Shape;264;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Ambiguity</a:t>
            </a:r>
            <a:endParaRPr/>
          </a:p>
        </p:txBody>
      </p:sp>
      <p:sp>
        <p:nvSpPr>
          <p:cNvPr id="270" name="Google Shape;270;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two cookies should both be sent to a page with the same name, they are sent in an </a:t>
            </a:r>
            <a:r>
              <a:rPr lang="en" b="1"/>
              <a:t>undefined</a:t>
            </a:r>
            <a:r>
              <a:rPr lang="en"/>
              <a:t> order!</a:t>
            </a:r>
            <a:endParaRPr/>
          </a:p>
          <a:p>
            <a:pPr marL="914400" lvl="1" indent="-317500" algn="l" rtl="0">
              <a:spcBef>
                <a:spcPts val="0"/>
              </a:spcBef>
              <a:spcAft>
                <a:spcPts val="0"/>
              </a:spcAft>
              <a:buSzPts val="1400"/>
              <a:buChar char="○"/>
            </a:pPr>
            <a:r>
              <a:rPr lang="en"/>
              <a:t>Consider two cookies:</a:t>
            </a:r>
            <a:endParaRPr/>
          </a:p>
          <a:p>
            <a:pPr marL="1371600" lvl="2" indent="-317500" algn="l" rtl="0">
              <a:spcBef>
                <a:spcPts val="0"/>
              </a:spcBef>
              <a:spcAft>
                <a:spcPts val="0"/>
              </a:spcAft>
              <a:buSzPts val="1400"/>
              <a:buFont typeface="Courier New"/>
              <a:buChar char="■"/>
            </a:pPr>
            <a:r>
              <a:rPr lang="en" b="1">
                <a:latin typeface="Courier New"/>
                <a:ea typeface="Courier New"/>
                <a:cs typeface="Courier New"/>
                <a:sym typeface="Courier New"/>
              </a:rPr>
              <a:t>name=value1; Domain=bank.com; Path=/</a:t>
            </a:r>
            <a:endParaRPr b="1">
              <a:latin typeface="Courier New"/>
              <a:ea typeface="Courier New"/>
              <a:cs typeface="Courier New"/>
              <a:sym typeface="Courier New"/>
            </a:endParaRPr>
          </a:p>
          <a:p>
            <a:pPr marL="1371600" lvl="2" indent="-317500" algn="l" rtl="0">
              <a:spcBef>
                <a:spcPts val="0"/>
              </a:spcBef>
              <a:spcAft>
                <a:spcPts val="0"/>
              </a:spcAft>
              <a:buSzPts val="1400"/>
              <a:buFont typeface="Courier New"/>
              <a:buChar char="■"/>
            </a:pPr>
            <a:r>
              <a:rPr lang="en" b="1">
                <a:latin typeface="Courier New"/>
                <a:ea typeface="Courier New"/>
                <a:cs typeface="Courier New"/>
                <a:sym typeface="Courier New"/>
              </a:rPr>
              <a:t>name=value2; Domain=bank.com; Path=/page</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 browser would send both cookies to </a:t>
            </a:r>
            <a:r>
              <a:rPr lang="en" b="1">
                <a:latin typeface="Courier New"/>
                <a:ea typeface="Courier New"/>
                <a:cs typeface="Courier New"/>
                <a:sym typeface="Courier New"/>
              </a:rPr>
              <a:t>bank.com/page</a:t>
            </a:r>
            <a:r>
              <a:rPr lang="en"/>
              <a:t> in an undefined order!</a:t>
            </a:r>
            <a:endParaRPr/>
          </a:p>
          <a:p>
            <a:pPr marL="1371600" lvl="2" indent="-317500" algn="l" rtl="0">
              <a:spcBef>
                <a:spcPts val="0"/>
              </a:spcBef>
              <a:spcAft>
                <a:spcPts val="0"/>
              </a:spcAft>
              <a:buSzPts val="1400"/>
              <a:buChar char="■"/>
            </a:pPr>
            <a:r>
              <a:rPr lang="en"/>
              <a:t>The server doesn’t receive the Domain and Path attributes</a:t>
            </a:r>
            <a:endParaRPr/>
          </a:p>
          <a:p>
            <a:pPr marL="1371600" lvl="2" indent="-317500" algn="l" rtl="0">
              <a:spcBef>
                <a:spcPts val="0"/>
              </a:spcBef>
              <a:spcAft>
                <a:spcPts val="0"/>
              </a:spcAft>
              <a:buSzPts val="1400"/>
              <a:buChar char="■"/>
            </a:pPr>
            <a:r>
              <a:rPr lang="en"/>
              <a:t>The server might not be able to tell the cookies apart</a:t>
            </a:r>
            <a:endParaRPr/>
          </a:p>
        </p:txBody>
      </p:sp>
      <p:sp>
        <p:nvSpPr>
          <p:cNvPr id="271" name="Google Shape;271;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Vulnerability</a:t>
            </a:r>
            <a:endParaRPr/>
          </a:p>
        </p:txBody>
      </p:sp>
      <p:sp>
        <p:nvSpPr>
          <p:cNvPr id="277" name="Google Shape;277;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278" name="Google Shape;278;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Original browser design: Chrome isolated each tab in its own Unix process</a:t>
            </a:r>
            <a:endParaRPr/>
          </a:p>
          <a:p>
            <a:pPr marL="914400" lvl="1" indent="-317500" algn="l" rtl="0">
              <a:spcBef>
                <a:spcPts val="0"/>
              </a:spcBef>
              <a:spcAft>
                <a:spcPts val="0"/>
              </a:spcAft>
              <a:buSzPts val="1400"/>
              <a:buChar char="○"/>
            </a:pPr>
            <a:r>
              <a:rPr lang="en"/>
              <a:t>Security sandboxing: The operating system (OS) makes sure that one process cannot access other processes</a:t>
            </a:r>
            <a:endParaRPr/>
          </a:p>
          <a:p>
            <a:pPr marL="914400" lvl="1" indent="-317500" algn="l" rtl="0">
              <a:spcBef>
                <a:spcPts val="0"/>
              </a:spcBef>
              <a:spcAft>
                <a:spcPts val="0"/>
              </a:spcAft>
              <a:buSzPts val="1400"/>
              <a:buChar char="○"/>
            </a:pPr>
            <a:r>
              <a:rPr lang="en"/>
              <a:t>Makes attacks harder: To compromise another tab, you have to exploit the browser code and escape the Unix sandbox</a:t>
            </a:r>
            <a:endParaRPr/>
          </a:p>
          <a:p>
            <a:pPr marL="914400" lvl="1" indent="-317500" algn="l" rtl="0">
              <a:spcBef>
                <a:spcPts val="0"/>
              </a:spcBef>
              <a:spcAft>
                <a:spcPts val="0"/>
              </a:spcAft>
              <a:buSzPts val="1400"/>
              <a:buChar char="○"/>
            </a:pPr>
            <a:r>
              <a:rPr lang="en"/>
              <a:t>Usability: If one tab crashes, the rest of the browser won’t crash</a:t>
            </a:r>
            <a:endParaRPr/>
          </a:p>
          <a:p>
            <a:pPr marL="457200" lvl="0" indent="-342900" algn="l" rtl="0">
              <a:spcBef>
                <a:spcPts val="0"/>
              </a:spcBef>
              <a:spcAft>
                <a:spcPts val="0"/>
              </a:spcAft>
              <a:buSzPts val="1800"/>
              <a:buChar char="●"/>
            </a:pPr>
            <a:r>
              <a:rPr lang="en"/>
              <a:t>Issues with this design</a:t>
            </a:r>
            <a:endParaRPr/>
          </a:p>
          <a:p>
            <a:pPr marL="914400" lvl="1" indent="-317500" algn="l" rtl="0">
              <a:spcBef>
                <a:spcPts val="0"/>
              </a:spcBef>
              <a:spcAft>
                <a:spcPts val="0"/>
              </a:spcAft>
              <a:buSzPts val="1400"/>
              <a:buChar char="○"/>
            </a:pPr>
            <a:r>
              <a:rPr lang="en"/>
              <a:t>There are many scenarios where a program wants to protect data from other parts of the same program</a:t>
            </a:r>
            <a:endParaRPr/>
          </a:p>
          <a:p>
            <a:pPr marL="914400" lvl="1" indent="-317500" algn="l" rtl="0">
              <a:spcBef>
                <a:spcPts val="0"/>
              </a:spcBef>
              <a:spcAft>
                <a:spcPts val="0"/>
              </a:spcAft>
              <a:buSzPts val="1400"/>
              <a:buChar char="○"/>
            </a:pPr>
            <a:r>
              <a:rPr lang="en"/>
              <a:t>Notable example: If one tab includes multiple origins (e.g. from an iframe embed), the browser must enforce same-origin policy: JavaScript from one origin cannot read cookies related to the other origin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browser design</a:t>
            </a:r>
            <a:endParaRPr/>
          </a:p>
        </p:txBody>
      </p:sp>
      <p:sp>
        <p:nvSpPr>
          <p:cNvPr id="284" name="Google Shape;284;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285" name="Google Shape;285;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Spectre: An attack exploiting this browser design</a:t>
            </a:r>
            <a:endParaRPr/>
          </a:p>
          <a:p>
            <a:pPr marL="914400" lvl="1" indent="-317500" algn="l" rtl="0">
              <a:spcBef>
                <a:spcPts val="0"/>
              </a:spcBef>
              <a:spcAft>
                <a:spcPts val="0"/>
              </a:spcAft>
              <a:buSzPts val="1400"/>
              <a:buChar char="○"/>
            </a:pPr>
            <a:r>
              <a:rPr lang="en"/>
              <a:t>The victim visits </a:t>
            </a:r>
            <a:r>
              <a:rPr lang="en" b="1">
                <a:latin typeface="Courier New"/>
                <a:ea typeface="Courier New"/>
                <a:cs typeface="Courier New"/>
                <a:sym typeface="Courier New"/>
              </a:rPr>
              <a:t>evil.com</a:t>
            </a:r>
            <a:r>
              <a:rPr lang="en"/>
              <a:t> in a browser tab</a:t>
            </a:r>
            <a:endParaRPr/>
          </a:p>
          <a:p>
            <a:pPr marL="914400" lvl="1" indent="-317500" algn="l" rtl="0">
              <a:spcBef>
                <a:spcPts val="0"/>
              </a:spcBef>
              <a:spcAft>
                <a:spcPts val="0"/>
              </a:spcAft>
              <a:buSzPts val="1400"/>
              <a:buChar char="○"/>
            </a:pPr>
            <a:r>
              <a:rPr lang="en" b="1">
                <a:latin typeface="Courier New"/>
                <a:ea typeface="Courier New"/>
                <a:cs typeface="Courier New"/>
                <a:sym typeface="Courier New"/>
              </a:rPr>
              <a:t>evil.com</a:t>
            </a:r>
            <a:r>
              <a:rPr lang="en"/>
              <a:t> opens an iframe with </a:t>
            </a:r>
            <a:r>
              <a:rPr lang="en" b="1">
                <a:latin typeface="Courier New"/>
                <a:ea typeface="Courier New"/>
                <a:cs typeface="Courier New"/>
                <a:sym typeface="Courier New"/>
              </a:rPr>
              <a:t>victim.com</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Recall: JavaScript in </a:t>
            </a:r>
            <a:r>
              <a:rPr lang="en" b="1">
                <a:latin typeface="Courier New"/>
                <a:ea typeface="Courier New"/>
                <a:cs typeface="Courier New"/>
                <a:sym typeface="Courier New"/>
              </a:rPr>
              <a:t>evil.com</a:t>
            </a:r>
            <a:r>
              <a:rPr lang="en"/>
              <a:t> should not be able to read any cookies from </a:t>
            </a:r>
            <a:r>
              <a:rPr lang="en" b="1">
                <a:latin typeface="Courier New"/>
                <a:ea typeface="Courier New"/>
                <a:cs typeface="Courier New"/>
                <a:sym typeface="Courier New"/>
              </a:rPr>
              <a:t>victim.com</a:t>
            </a:r>
            <a:endParaRPr/>
          </a:p>
          <a:p>
            <a:pPr marL="914400" lvl="1" indent="-317500" algn="l" rtl="0">
              <a:spcBef>
                <a:spcPts val="0"/>
              </a:spcBef>
              <a:spcAft>
                <a:spcPts val="0"/>
              </a:spcAft>
              <a:buSzPts val="1400"/>
              <a:buChar char="○"/>
            </a:pPr>
            <a:r>
              <a:rPr lang="en" b="1">
                <a:latin typeface="Courier New"/>
                <a:ea typeface="Courier New"/>
                <a:cs typeface="Courier New"/>
                <a:sym typeface="Courier New"/>
              </a:rPr>
              <a:t>evil.com</a:t>
            </a:r>
            <a:r>
              <a:rPr lang="en"/>
              <a:t> and </a:t>
            </a:r>
            <a:r>
              <a:rPr lang="en" b="1">
                <a:latin typeface="Courier New"/>
                <a:ea typeface="Courier New"/>
                <a:cs typeface="Courier New"/>
                <a:sym typeface="Courier New"/>
              </a:rPr>
              <a:t>victim.com</a:t>
            </a:r>
            <a:r>
              <a:rPr lang="en" b="1"/>
              <a:t> </a:t>
            </a:r>
            <a:r>
              <a:rPr lang="en"/>
              <a:t>are now running in the same operating system process</a:t>
            </a:r>
            <a:endParaRPr/>
          </a:p>
          <a:p>
            <a:pPr marL="914400" lvl="1" indent="-317500" algn="l" rtl="0">
              <a:spcBef>
                <a:spcPts val="0"/>
              </a:spcBef>
              <a:spcAft>
                <a:spcPts val="0"/>
              </a:spcAft>
              <a:buSzPts val="1400"/>
              <a:buChar char="○"/>
            </a:pPr>
            <a:r>
              <a:rPr lang="en"/>
              <a:t>No operating system sandboxing is active! The only memory protection is enforced by the JavaScript compiler</a:t>
            </a:r>
            <a:endParaRPr/>
          </a:p>
          <a:p>
            <a:pPr marL="914400" lvl="1" indent="-317500" algn="l" rtl="0">
              <a:spcBef>
                <a:spcPts val="0"/>
              </a:spcBef>
              <a:spcAft>
                <a:spcPts val="0"/>
              </a:spcAft>
              <a:buSzPts val="1400"/>
              <a:buChar char="○"/>
            </a:pPr>
            <a:r>
              <a:rPr lang="en"/>
              <a:t>If we can break the JavaScript compiler, we can read memory from </a:t>
            </a:r>
            <a:r>
              <a:rPr lang="en" b="1">
                <a:latin typeface="Courier New"/>
                <a:ea typeface="Courier New"/>
                <a:cs typeface="Courier New"/>
                <a:sym typeface="Courier New"/>
              </a:rPr>
              <a:t>victim.com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the processor</a:t>
            </a:r>
            <a:endParaRPr/>
          </a:p>
        </p:txBody>
      </p:sp>
      <p:sp>
        <p:nvSpPr>
          <p:cNvPr id="291" name="Google Shape;291;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292" name="Google Shape;292;p42"/>
          <p:cNvSpPr txBox="1">
            <a:spLocks noGrp="1"/>
          </p:cNvSpPr>
          <p:nvPr>
            <p:ph type="body" idx="1"/>
          </p:nvPr>
        </p:nvSpPr>
        <p:spPr>
          <a:xfrm>
            <a:off x="198500" y="1246825"/>
            <a:ext cx="86973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Quick review: Modern processors</a:t>
            </a:r>
            <a:endParaRPr/>
          </a:p>
          <a:p>
            <a:pPr marL="914400" lvl="1" indent="-317500" algn="l" rtl="0">
              <a:spcBef>
                <a:spcPts val="0"/>
              </a:spcBef>
              <a:spcAft>
                <a:spcPts val="0"/>
              </a:spcAft>
              <a:buSzPts val="1400"/>
              <a:buChar char="○"/>
            </a:pPr>
            <a:r>
              <a:rPr lang="en"/>
              <a:t>Designed to be very fast: High instructions per cycle (IPC)</a:t>
            </a:r>
            <a:endParaRPr/>
          </a:p>
          <a:p>
            <a:pPr marL="914400" lvl="1" indent="-317500" algn="l" rtl="0">
              <a:spcBef>
                <a:spcPts val="0"/>
              </a:spcBef>
              <a:spcAft>
                <a:spcPts val="0"/>
              </a:spcAft>
              <a:buSzPts val="1400"/>
              <a:buChar char="○"/>
            </a:pPr>
            <a:r>
              <a:rPr lang="en"/>
              <a:t>Uses aggressive behavior to achieve high IPC</a:t>
            </a:r>
            <a:endParaRPr/>
          </a:p>
          <a:p>
            <a:pPr marL="1371600" lvl="2" indent="-317500" algn="l" rtl="0">
              <a:spcBef>
                <a:spcPts val="0"/>
              </a:spcBef>
              <a:spcAft>
                <a:spcPts val="0"/>
              </a:spcAft>
              <a:buSzPts val="1400"/>
              <a:buChar char="■"/>
            </a:pPr>
            <a:r>
              <a:rPr lang="en"/>
              <a:t>Aggressive caching</a:t>
            </a:r>
            <a:endParaRPr/>
          </a:p>
          <a:p>
            <a:pPr marL="1371600" lvl="2" indent="-317500" algn="l" rtl="0">
              <a:spcBef>
                <a:spcPts val="0"/>
              </a:spcBef>
              <a:spcAft>
                <a:spcPts val="0"/>
              </a:spcAft>
              <a:buSzPts val="1400"/>
              <a:buChar char="■"/>
            </a:pPr>
            <a:r>
              <a:rPr lang="en"/>
              <a:t>Branch prediction: Guess the outcome of a branch and start executing that branch before the outcome is known</a:t>
            </a:r>
            <a:endParaRPr/>
          </a:p>
          <a:p>
            <a:pPr marL="1371600" lvl="2" indent="-317500" algn="l" rtl="0">
              <a:spcBef>
                <a:spcPts val="0"/>
              </a:spcBef>
              <a:spcAft>
                <a:spcPts val="0"/>
              </a:spcAft>
              <a:buSzPts val="1400"/>
              <a:buChar char="■"/>
            </a:pPr>
            <a:r>
              <a:rPr lang="en"/>
              <a:t>Speculative execution: Execute some code if the processor thinks it’ll be executed later</a:t>
            </a:r>
            <a:endParaRPr/>
          </a:p>
          <a:p>
            <a:pPr marL="914400" lvl="1" indent="-317500" algn="l" rtl="0">
              <a:spcBef>
                <a:spcPts val="0"/>
              </a:spcBef>
              <a:spcAft>
                <a:spcPts val="0"/>
              </a:spcAft>
              <a:buSzPts val="1400"/>
              <a:buChar char="○"/>
            </a:pPr>
            <a:r>
              <a:rPr lang="en"/>
              <a:t>Note: Predictions are not always correct</a:t>
            </a:r>
            <a:endParaRPr/>
          </a:p>
          <a:p>
            <a:pPr marL="457200" lvl="0" indent="-342900" algn="l" rtl="0">
              <a:spcBef>
                <a:spcPts val="0"/>
              </a:spcBef>
              <a:spcAft>
                <a:spcPts val="0"/>
              </a:spcAft>
              <a:buSzPts val="1800"/>
              <a:buChar char="●"/>
            </a:pPr>
            <a:r>
              <a:rPr lang="en"/>
              <a:t>Spectre: Exploits a hardware side-channel attack</a:t>
            </a:r>
            <a:endParaRPr/>
          </a:p>
          <a:p>
            <a:pPr marL="914400" lvl="1" indent="-317500" algn="l" rtl="0">
              <a:spcBef>
                <a:spcPts val="0"/>
              </a:spcBef>
              <a:spcAft>
                <a:spcPts val="0"/>
              </a:spcAft>
              <a:buSzPts val="1400"/>
              <a:buChar char="○"/>
            </a:pPr>
            <a:r>
              <a:rPr lang="en"/>
              <a:t>Use a side channel (e.g. timing, cache state) to detect the results of failed speculative execution</a:t>
            </a:r>
            <a:endParaRPr/>
          </a:p>
          <a:p>
            <a:pPr marL="914400" lvl="1" indent="-317500" algn="l" rtl="0">
              <a:spcBef>
                <a:spcPts val="0"/>
              </a:spcBef>
              <a:spcAft>
                <a:spcPts val="0"/>
              </a:spcAft>
              <a:buSzPts val="1400"/>
              <a:buChar char="○"/>
            </a:pPr>
            <a:r>
              <a:rPr lang="en"/>
              <a:t>Use a side channel to see what the input to the speculative execution was</a:t>
            </a:r>
            <a:endParaRPr/>
          </a:p>
          <a:p>
            <a:pPr marL="914400" lvl="1" indent="-317500" algn="l" rtl="0">
              <a:spcBef>
                <a:spcPts val="0"/>
              </a:spcBef>
              <a:spcAft>
                <a:spcPts val="0"/>
              </a:spcAft>
              <a:buSzPts val="1400"/>
              <a:buChar char="○"/>
            </a:pPr>
            <a:r>
              <a:rPr lang="en"/>
              <a:t>Idea: Force speculative execution by forcing the processor to make wrong predictions</a:t>
            </a:r>
            <a:endParaRPr/>
          </a:p>
          <a:p>
            <a:pPr marL="914400" lvl="1" indent="-317500" algn="l" rtl="0">
              <a:spcBef>
                <a:spcPts val="0"/>
              </a:spcBef>
              <a:spcAft>
                <a:spcPts val="0"/>
              </a:spcAft>
              <a:buSzPts val="1400"/>
              <a:buChar char="○"/>
            </a:pPr>
            <a:r>
              <a:rPr lang="en"/>
              <a:t>Idea: Read the side channel to see the results of the speculative execution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the processor</a:t>
            </a:r>
            <a:endParaRPr/>
          </a:p>
        </p:txBody>
      </p:sp>
      <p:sp>
        <p:nvSpPr>
          <p:cNvPr id="298" name="Google Shape;29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299" name="Google Shape;299;p43"/>
          <p:cNvSpPr txBox="1">
            <a:spLocks noGrp="1"/>
          </p:cNvSpPr>
          <p:nvPr>
            <p:ph type="body" idx="1"/>
          </p:nvPr>
        </p:nvSpPr>
        <p:spPr>
          <a:xfrm>
            <a:off x="198500" y="1246825"/>
            <a:ext cx="61320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Using the side-channel to break the JavaScript compiler’s memory isolation</a:t>
            </a:r>
            <a:endParaRPr/>
          </a:p>
          <a:p>
            <a:pPr marL="914400" lvl="1" indent="-317500" algn="l" rtl="0">
              <a:spcBef>
                <a:spcPts val="0"/>
              </a:spcBef>
              <a:spcAft>
                <a:spcPts val="0"/>
              </a:spcAft>
              <a:buSzPts val="1400"/>
              <a:buChar char="○"/>
            </a:pPr>
            <a:r>
              <a:rPr lang="en"/>
              <a:t>Recall: </a:t>
            </a:r>
            <a:r>
              <a:rPr lang="en" b="1">
                <a:latin typeface="Courier New"/>
                <a:ea typeface="Courier New"/>
                <a:cs typeface="Courier New"/>
                <a:sym typeface="Courier New"/>
              </a:rPr>
              <a:t>evil.com</a:t>
            </a:r>
            <a:r>
              <a:rPr lang="en"/>
              <a:t> has loaded an iframe with </a:t>
            </a:r>
            <a:r>
              <a:rPr lang="en" b="1">
                <a:latin typeface="Courier New"/>
                <a:ea typeface="Courier New"/>
                <a:cs typeface="Courier New"/>
                <a:sym typeface="Courier New"/>
              </a:rPr>
              <a:t>victim.com</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b="1">
                <a:latin typeface="Courier New"/>
                <a:ea typeface="Courier New"/>
                <a:cs typeface="Courier New"/>
                <a:sym typeface="Courier New"/>
              </a:rPr>
              <a:t>evil.com</a:t>
            </a:r>
            <a:r>
              <a:rPr lang="en"/>
              <a:t> executes a repeated loop with legitimate instructions</a:t>
            </a:r>
            <a:endParaRPr/>
          </a:p>
          <a:p>
            <a:pPr marL="914400" lvl="1" indent="-317500" algn="l" rtl="0">
              <a:spcBef>
                <a:spcPts val="0"/>
              </a:spcBef>
              <a:spcAft>
                <a:spcPts val="0"/>
              </a:spcAft>
              <a:buSzPts val="1400"/>
              <a:buChar char="○"/>
            </a:pPr>
            <a:r>
              <a:rPr lang="en"/>
              <a:t>The branch predictor is trained to think this loop will keep going (it will keep guessing the </a:t>
            </a:r>
            <a:r>
              <a:rPr lang="en" b="1">
                <a:latin typeface="Courier New"/>
                <a:ea typeface="Courier New"/>
                <a:cs typeface="Courier New"/>
                <a:sym typeface="Courier New"/>
              </a:rPr>
              <a:t>while</a:t>
            </a:r>
            <a:r>
              <a:rPr lang="en"/>
              <a:t> condition is true)</a:t>
            </a:r>
            <a:endParaRPr/>
          </a:p>
          <a:p>
            <a:pPr marL="914400" lvl="1" indent="-317500" algn="l" rtl="0">
              <a:spcBef>
                <a:spcPts val="0"/>
              </a:spcBef>
              <a:spcAft>
                <a:spcPts val="0"/>
              </a:spcAft>
              <a:buSzPts val="1400"/>
              <a:buChar char="○"/>
            </a:pPr>
            <a:r>
              <a:rPr lang="en"/>
              <a:t>On the last run of the loop, the processor incorrectly guesses it will keep going and starts running the loop one more time (speculative execution)</a:t>
            </a:r>
            <a:endParaRPr/>
          </a:p>
          <a:p>
            <a:pPr marL="914400" lvl="1" indent="-317500" algn="l" rtl="0">
              <a:spcBef>
                <a:spcPts val="0"/>
              </a:spcBef>
              <a:spcAft>
                <a:spcPts val="0"/>
              </a:spcAft>
              <a:buSzPts val="1400"/>
              <a:buChar char="○"/>
            </a:pPr>
            <a:r>
              <a:rPr lang="en"/>
              <a:t>In the speculative run of the loop, do computation on illegal memory (e.g. </a:t>
            </a:r>
            <a:r>
              <a:rPr lang="en" b="1">
                <a:latin typeface="Courier New"/>
                <a:ea typeface="Courier New"/>
                <a:cs typeface="Courier New"/>
                <a:sym typeface="Courier New"/>
              </a:rPr>
              <a:t>victim.com</a:t>
            </a:r>
            <a:r>
              <a:rPr lang="en"/>
              <a:t>’s cookies)</a:t>
            </a:r>
            <a:endParaRPr/>
          </a:p>
          <a:p>
            <a:pPr marL="914400" lvl="1" indent="-317500" algn="l" rtl="0">
              <a:spcBef>
                <a:spcPts val="0"/>
              </a:spcBef>
              <a:spcAft>
                <a:spcPts val="0"/>
              </a:spcAft>
              <a:buSzPts val="1400"/>
              <a:buChar char="○"/>
            </a:pPr>
            <a:r>
              <a:rPr lang="en"/>
              <a:t>Use the side-channel to leak some information about the illegal memory being read</a:t>
            </a:r>
            <a:endParaRPr/>
          </a:p>
          <a:p>
            <a:pPr marL="914400" lvl="1" indent="-317500" algn="l" rtl="0">
              <a:spcBef>
                <a:spcPts val="0"/>
              </a:spcBef>
              <a:spcAft>
                <a:spcPts val="0"/>
              </a:spcAft>
              <a:buSzPts val="1400"/>
              <a:buChar char="○"/>
            </a:pPr>
            <a:r>
              <a:rPr lang="en"/>
              <a:t>Repeat this process to leak all the desired information</a:t>
            </a:r>
            <a:endParaRPr/>
          </a:p>
        </p:txBody>
      </p:sp>
      <p:sp>
        <p:nvSpPr>
          <p:cNvPr id="300" name="Google Shape;300;p43"/>
          <p:cNvSpPr txBox="1"/>
          <p:nvPr/>
        </p:nvSpPr>
        <p:spPr>
          <a:xfrm>
            <a:off x="6545625" y="1357125"/>
            <a:ext cx="24342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i = 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while i &lt;= 1000: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if i &lt;= 1000: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[legal things]</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else:</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[illegal things]</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 += 1</a:t>
            </a:r>
            <a:endParaRPr b="1">
              <a:latin typeface="Courier New"/>
              <a:ea typeface="Courier New"/>
              <a:cs typeface="Courier New"/>
              <a:sym typeface="Courier New"/>
            </a:endParaRPr>
          </a:p>
        </p:txBody>
      </p:sp>
      <p:sp>
        <p:nvSpPr>
          <p:cNvPr id="301" name="Google Shape;301;p43"/>
          <p:cNvSpPr txBox="1"/>
          <p:nvPr/>
        </p:nvSpPr>
        <p:spPr>
          <a:xfrm>
            <a:off x="6545625" y="3050325"/>
            <a:ext cx="2159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Speculative execution: The else case never runs, but the predictor will try to execute it after the last run of the loop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Defenses</a:t>
            </a:r>
            <a:endParaRPr/>
          </a:p>
        </p:txBody>
      </p:sp>
      <p:sp>
        <p:nvSpPr>
          <p:cNvPr id="307" name="Google Shape;307;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308" name="Google Shape;308;p44"/>
          <p:cNvSpPr txBox="1">
            <a:spLocks noGrp="1"/>
          </p:cNvSpPr>
          <p:nvPr>
            <p:ph type="body" idx="1"/>
          </p:nvPr>
        </p:nvSpPr>
        <p:spPr>
          <a:xfrm>
            <a:off x="198500" y="1246825"/>
            <a:ext cx="85206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Chrome and Firefox now run each </a:t>
            </a:r>
            <a:r>
              <a:rPr lang="en" i="1"/>
              <a:t>origin</a:t>
            </a:r>
            <a:r>
              <a:rPr lang="en"/>
              <a:t>, not tab, in its own process</a:t>
            </a:r>
            <a:endParaRPr/>
          </a:p>
          <a:p>
            <a:pPr marL="914400" lvl="1" indent="-317500" algn="l" rtl="0">
              <a:spcBef>
                <a:spcPts val="0"/>
              </a:spcBef>
              <a:spcAft>
                <a:spcPts val="0"/>
              </a:spcAft>
              <a:buSzPts val="1400"/>
              <a:buChar char="○"/>
            </a:pPr>
            <a:r>
              <a:rPr lang="en"/>
              <a:t>Known as "Site Isolation"</a:t>
            </a:r>
            <a:endParaRPr/>
          </a:p>
          <a:p>
            <a:pPr marL="914400" lvl="1" indent="-317500" algn="l" rtl="0">
              <a:spcBef>
                <a:spcPts val="0"/>
              </a:spcBef>
              <a:spcAft>
                <a:spcPts val="0"/>
              </a:spcAft>
              <a:buSzPts val="1400"/>
              <a:buChar char="○"/>
            </a:pPr>
            <a:r>
              <a:rPr lang="en"/>
              <a:t>Recall: The operating system (OS) makes sure that one process cannot access other processes</a:t>
            </a:r>
            <a:endParaRPr/>
          </a:p>
          <a:p>
            <a:pPr marL="457200" lvl="0" indent="-342900" algn="l" rtl="0">
              <a:spcBef>
                <a:spcPts val="0"/>
              </a:spcBef>
              <a:spcAft>
                <a:spcPts val="0"/>
              </a:spcAft>
              <a:buSzPts val="1800"/>
              <a:buChar char="●"/>
            </a:pPr>
            <a:r>
              <a:rPr lang="en"/>
              <a:t>Security: Spectre attack is defeated</a:t>
            </a:r>
            <a:endParaRPr/>
          </a:p>
          <a:p>
            <a:pPr marL="914400" lvl="1" indent="-317500" algn="l" rtl="0">
              <a:spcBef>
                <a:spcPts val="0"/>
              </a:spcBef>
              <a:spcAft>
                <a:spcPts val="0"/>
              </a:spcAft>
              <a:buSzPts val="1400"/>
              <a:buChar char="○"/>
            </a:pPr>
            <a:r>
              <a:rPr lang="en"/>
              <a:t>When </a:t>
            </a:r>
            <a:r>
              <a:rPr lang="en" b="1">
                <a:latin typeface="Courier New"/>
                <a:ea typeface="Courier New"/>
                <a:cs typeface="Courier New"/>
                <a:sym typeface="Courier New"/>
              </a:rPr>
              <a:t>evil.com</a:t>
            </a:r>
            <a:r>
              <a:rPr lang="en"/>
              <a:t> loads an iframe with </a:t>
            </a:r>
            <a:r>
              <a:rPr lang="en" b="1">
                <a:latin typeface="Courier New"/>
                <a:ea typeface="Courier New"/>
                <a:cs typeface="Courier New"/>
                <a:sym typeface="Courier New"/>
              </a:rPr>
              <a:t>victim.com</a:t>
            </a:r>
            <a:r>
              <a:rPr lang="en"/>
              <a:t>, the two frames are run in different processes</a:t>
            </a:r>
            <a:endParaRPr/>
          </a:p>
          <a:p>
            <a:pPr marL="914400" lvl="1" indent="-317500" algn="l" rtl="0">
              <a:spcBef>
                <a:spcPts val="0"/>
              </a:spcBef>
              <a:spcAft>
                <a:spcPts val="0"/>
              </a:spcAft>
              <a:buSzPts val="1400"/>
              <a:buChar char="○"/>
            </a:pPr>
            <a:r>
              <a:rPr lang="en"/>
              <a:t>Speculative execution no longer works: the OS prevents the </a:t>
            </a:r>
            <a:r>
              <a:rPr lang="en" b="1">
                <a:latin typeface="Courier New"/>
                <a:ea typeface="Courier New"/>
                <a:cs typeface="Courier New"/>
                <a:sym typeface="Courier New"/>
              </a:rPr>
              <a:t>evil.com</a:t>
            </a:r>
            <a:r>
              <a:rPr lang="en"/>
              <a:t> process from accessing memory of the </a:t>
            </a:r>
            <a:r>
              <a:rPr lang="en" b="1">
                <a:latin typeface="Courier New"/>
                <a:ea typeface="Courier New"/>
                <a:cs typeface="Courier New"/>
                <a:sym typeface="Courier New"/>
              </a:rPr>
              <a:t>victim.com</a:t>
            </a:r>
            <a:r>
              <a:rPr lang="en"/>
              <a:t> process</a:t>
            </a:r>
            <a:endParaRPr/>
          </a:p>
          <a:p>
            <a:pPr marL="914400" lvl="1" indent="-317500" algn="l" rtl="0">
              <a:spcBef>
                <a:spcPts val="0"/>
              </a:spcBef>
              <a:spcAft>
                <a:spcPts val="0"/>
              </a:spcAft>
              <a:buSzPts val="1400"/>
              <a:buChar char="○"/>
            </a:pPr>
            <a:r>
              <a:rPr lang="en"/>
              <a:t>The attack now requires breaking the OS isolation (much harder)</a:t>
            </a:r>
            <a:endParaRPr/>
          </a:p>
          <a:p>
            <a:pPr marL="457200" lvl="0" indent="-342900" algn="l" rtl="0">
              <a:spcBef>
                <a:spcPts val="0"/>
              </a:spcBef>
              <a:spcAft>
                <a:spcPts val="0"/>
              </a:spcAft>
              <a:buSzPts val="1800"/>
              <a:buChar char="●"/>
            </a:pPr>
            <a:r>
              <a:rPr lang="en"/>
              <a:t>Cost: Processes are expensive</a:t>
            </a:r>
            <a:endParaRPr/>
          </a:p>
          <a:p>
            <a:pPr marL="914400" lvl="1" indent="-317500" algn="l" rtl="0">
              <a:spcBef>
                <a:spcPts val="0"/>
              </a:spcBef>
              <a:spcAft>
                <a:spcPts val="0"/>
              </a:spcAft>
              <a:buSzPts val="1400"/>
              <a:buChar char="○"/>
            </a:pPr>
            <a:r>
              <a:rPr lang="en"/>
              <a:t>Lots of memory overhead</a:t>
            </a:r>
            <a:endParaRPr/>
          </a:p>
          <a:p>
            <a:pPr marL="914400" lvl="1" indent="-317500" algn="l" rtl="0">
              <a:spcBef>
                <a:spcPts val="0"/>
              </a:spcBef>
              <a:spcAft>
                <a:spcPts val="0"/>
              </a:spcAft>
              <a:buSzPts val="1400"/>
              <a:buChar char="○"/>
            </a:pPr>
            <a:r>
              <a:rPr lang="en"/>
              <a:t>Switching between processes is expensive: optimizations (e.g. caches) must be wiped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Parts of a Webpage</a:t>
            </a:r>
            <a:endParaRPr/>
          </a:p>
        </p:txBody>
      </p:sp>
      <p:sp>
        <p:nvSpPr>
          <p:cNvPr id="86" name="Google Shape;86;p1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HTML: A markup language to create structured documents</a:t>
            </a:r>
            <a:endParaRPr/>
          </a:p>
          <a:p>
            <a:pPr marL="914400" lvl="1" indent="-317500" algn="l" rtl="0">
              <a:spcBef>
                <a:spcPts val="0"/>
              </a:spcBef>
              <a:spcAft>
                <a:spcPts val="0"/>
              </a:spcAft>
              <a:buSzPts val="1400"/>
              <a:buChar char="○"/>
            </a:pPr>
            <a:r>
              <a:rPr lang="en"/>
              <a:t>Create a link</a:t>
            </a:r>
            <a:endParaRPr/>
          </a:p>
          <a:p>
            <a:pPr marL="914400" lvl="1" indent="-317500" algn="l" rtl="0">
              <a:spcBef>
                <a:spcPts val="0"/>
              </a:spcBef>
              <a:spcAft>
                <a:spcPts val="0"/>
              </a:spcAft>
              <a:buSzPts val="1400"/>
              <a:buChar char="○"/>
            </a:pPr>
            <a:r>
              <a:rPr lang="en"/>
              <a:t>Create a form</a:t>
            </a:r>
            <a:endParaRPr/>
          </a:p>
          <a:p>
            <a:pPr marL="914400" lvl="1" indent="-317500" algn="l" rtl="0">
              <a:spcBef>
                <a:spcPts val="0"/>
              </a:spcBef>
              <a:spcAft>
                <a:spcPts val="0"/>
              </a:spcAft>
              <a:buSzPts val="1400"/>
              <a:buChar char="○"/>
            </a:pPr>
            <a:r>
              <a:rPr lang="en"/>
              <a:t>Embed an image</a:t>
            </a:r>
            <a:endParaRPr/>
          </a:p>
          <a:p>
            <a:pPr marL="914400" lvl="1" indent="-317500" algn="l" rtl="0">
              <a:spcBef>
                <a:spcPts val="0"/>
              </a:spcBef>
              <a:spcAft>
                <a:spcPts val="0"/>
              </a:spcAft>
              <a:buSzPts val="1400"/>
              <a:buChar char="○"/>
            </a:pPr>
            <a:r>
              <a:rPr lang="en"/>
              <a:t>Embed another webpage (iframe or frame)</a:t>
            </a:r>
            <a:endParaRPr/>
          </a:p>
          <a:p>
            <a:pPr marL="457200" lvl="0" indent="-342900" algn="l" rtl="0">
              <a:spcBef>
                <a:spcPts val="0"/>
              </a:spcBef>
              <a:spcAft>
                <a:spcPts val="0"/>
              </a:spcAft>
              <a:buSzPts val="1800"/>
              <a:buChar char="●"/>
            </a:pPr>
            <a:r>
              <a:rPr lang="en"/>
              <a:t>CSS: A style sheet language for defining the appearance of webpages</a:t>
            </a:r>
            <a:endParaRPr/>
          </a:p>
          <a:p>
            <a:pPr marL="914400" lvl="1" indent="-317500" algn="l" rtl="0">
              <a:spcBef>
                <a:spcPts val="0"/>
              </a:spcBef>
              <a:spcAft>
                <a:spcPts val="0"/>
              </a:spcAft>
              <a:buSzPts val="1400"/>
              <a:buChar char="○"/>
            </a:pPr>
            <a:r>
              <a:rPr lang="en"/>
              <a:t>As powerful as JavaScript if used maliciously!</a:t>
            </a:r>
            <a:endParaRPr/>
          </a:p>
          <a:p>
            <a:pPr marL="457200" lvl="0" indent="-342900" algn="l" rtl="0">
              <a:spcBef>
                <a:spcPts val="0"/>
              </a:spcBef>
              <a:spcAft>
                <a:spcPts val="0"/>
              </a:spcAft>
              <a:buSzPts val="1800"/>
              <a:buChar char="●"/>
            </a:pPr>
            <a:r>
              <a:rPr lang="en"/>
              <a:t>JavaScript: A programming language for running code in the web browser</a:t>
            </a:r>
            <a:endParaRPr/>
          </a:p>
          <a:p>
            <a:pPr marL="914400" lvl="1" indent="-317500" algn="l" rtl="0">
              <a:spcBef>
                <a:spcPts val="0"/>
              </a:spcBef>
              <a:spcAft>
                <a:spcPts val="0"/>
              </a:spcAft>
              <a:buSzPts val="1400"/>
              <a:buChar char="○"/>
            </a:pPr>
            <a:r>
              <a:rPr lang="en"/>
              <a:t>JavaScript code runs in the web browser</a:t>
            </a:r>
            <a:endParaRPr/>
          </a:p>
          <a:p>
            <a:pPr marL="914400" lvl="1" indent="-317500" algn="l" rtl="0">
              <a:spcBef>
                <a:spcPts val="0"/>
              </a:spcBef>
              <a:spcAft>
                <a:spcPts val="0"/>
              </a:spcAft>
              <a:buSzPts val="1400"/>
              <a:buChar char="○"/>
            </a:pPr>
            <a:r>
              <a:rPr lang="en"/>
              <a:t>Modify any part of the webpage (e.g. HTML or CSS)</a:t>
            </a:r>
            <a:endParaRPr/>
          </a:p>
          <a:p>
            <a:pPr marL="914400" lvl="1" indent="-317500" algn="l" rtl="0">
              <a:spcBef>
                <a:spcPts val="0"/>
              </a:spcBef>
              <a:spcAft>
                <a:spcPts val="0"/>
              </a:spcAft>
              <a:buSzPts val="1400"/>
              <a:buChar char="○"/>
            </a:pPr>
            <a:r>
              <a:rPr lang="en"/>
              <a:t>Create pop-up messages</a:t>
            </a:r>
            <a:endParaRPr/>
          </a:p>
          <a:p>
            <a:pPr marL="914400" lvl="1" indent="-317500" algn="l" rtl="0">
              <a:spcBef>
                <a:spcPts val="0"/>
              </a:spcBef>
              <a:spcAft>
                <a:spcPts val="0"/>
              </a:spcAft>
              <a:buSzPts val="1400"/>
              <a:buChar char="○"/>
            </a:pPr>
            <a:r>
              <a:rPr lang="en"/>
              <a:t>Make HTTP requests</a:t>
            </a:r>
            <a:endParaRPr/>
          </a:p>
        </p:txBody>
      </p:sp>
      <p:sp>
        <p:nvSpPr>
          <p:cNvPr id="87" name="Google Shape;8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Takeaways</a:t>
            </a:r>
            <a:endParaRPr/>
          </a:p>
        </p:txBody>
      </p:sp>
      <p:sp>
        <p:nvSpPr>
          <p:cNvPr id="314" name="Google Shape;314;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
        <p:nvSpPr>
          <p:cNvPr id="315" name="Google Shape;315;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Takeaway</a:t>
            </a:r>
            <a:r>
              <a:rPr lang="en"/>
              <a:t>: Enforcing isolation between websites (same-origin policy, cookie policy) requires the browser to be securely designed. Getting this right can be very tricky!</a:t>
            </a:r>
            <a:endParaRPr/>
          </a:p>
          <a:p>
            <a:pPr marL="457200" lvl="0" indent="-342900" algn="l" rtl="0">
              <a:spcBef>
                <a:spcPts val="0"/>
              </a:spcBef>
              <a:spcAft>
                <a:spcPts val="0"/>
              </a:spcAft>
              <a:buSzPts val="1800"/>
              <a:buChar char="●"/>
            </a:pPr>
            <a:r>
              <a:rPr lang="en" b="1"/>
              <a:t>Takeaway</a:t>
            </a:r>
            <a:r>
              <a:rPr lang="en"/>
              <a:t>: The web was not designed in security in mind. Many defenses (e.g. same-origin policy) were added afterwards, leading to awkward design and expensive performance costs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Session Authentication</a:t>
            </a:r>
            <a:endParaRPr/>
          </a:p>
        </p:txBody>
      </p:sp>
      <p:sp>
        <p:nvSpPr>
          <p:cNvPr id="321" name="Google Shape;321;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a:t>
            </a:r>
            <a:endParaRPr/>
          </a:p>
        </p:txBody>
      </p:sp>
      <p:sp>
        <p:nvSpPr>
          <p:cNvPr id="327" name="Google Shape;327;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
        <p:nvSpPr>
          <p:cNvPr id="328" name="Google Shape;328;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Session</a:t>
            </a:r>
            <a:r>
              <a:rPr lang="en"/>
              <a:t>: A sequence of requests and responses associated with the same authenticated user</a:t>
            </a:r>
            <a:endParaRPr/>
          </a:p>
          <a:p>
            <a:pPr marL="914400" lvl="1" indent="-317500" algn="l" rtl="0">
              <a:spcBef>
                <a:spcPts val="0"/>
              </a:spcBef>
              <a:spcAft>
                <a:spcPts val="0"/>
              </a:spcAft>
              <a:buSzPts val="1400"/>
              <a:buChar char="○"/>
            </a:pPr>
            <a:r>
              <a:rPr lang="en"/>
              <a:t>Example: When you check all your unread emails, you make many requests to Gmail. The Gmail server needs a way to know all these requests are from you</a:t>
            </a:r>
            <a:endParaRPr/>
          </a:p>
          <a:p>
            <a:pPr marL="914400" lvl="1" indent="-317500" algn="l" rtl="0">
              <a:spcBef>
                <a:spcPts val="0"/>
              </a:spcBef>
              <a:spcAft>
                <a:spcPts val="0"/>
              </a:spcAft>
              <a:buSzPts val="1400"/>
              <a:buChar char="○"/>
            </a:pPr>
            <a:r>
              <a:rPr lang="en"/>
              <a:t>When the session is over (you log out, or the session expires), future requests are not associated with you</a:t>
            </a:r>
            <a:endParaRPr/>
          </a:p>
          <a:p>
            <a:pPr marL="457200" lvl="0" indent="-342900" algn="l" rtl="0">
              <a:spcBef>
                <a:spcPts val="0"/>
              </a:spcBef>
              <a:spcAft>
                <a:spcPts val="0"/>
              </a:spcAft>
              <a:buSzPts val="1800"/>
              <a:buChar char="●"/>
            </a:pPr>
            <a:r>
              <a:rPr lang="en"/>
              <a:t>Naïve solution: Type your username and password before each request</a:t>
            </a:r>
            <a:endParaRPr/>
          </a:p>
          <a:p>
            <a:pPr marL="914400" lvl="1" indent="-317500" algn="l" rtl="0">
              <a:spcBef>
                <a:spcPts val="0"/>
              </a:spcBef>
              <a:spcAft>
                <a:spcPts val="0"/>
              </a:spcAft>
              <a:buSzPts val="1400"/>
              <a:buChar char="○"/>
            </a:pPr>
            <a:r>
              <a:rPr lang="en"/>
              <a:t>Problem: Very inconvenient for the user!</a:t>
            </a:r>
            <a:endParaRPr/>
          </a:p>
          <a:p>
            <a:pPr marL="457200" lvl="0" indent="-342900" algn="l" rtl="0">
              <a:spcBef>
                <a:spcPts val="0"/>
              </a:spcBef>
              <a:spcAft>
                <a:spcPts val="0"/>
              </a:spcAft>
              <a:buSzPts val="1800"/>
              <a:buChar char="●"/>
            </a:pPr>
            <a:r>
              <a:rPr lang="en"/>
              <a:t>Better solution: Is there a way the browser can automatically send some information in a request for us?</a:t>
            </a:r>
            <a:endParaRPr/>
          </a:p>
          <a:p>
            <a:pPr marL="914400" lvl="1" indent="-317500" algn="l" rtl="0">
              <a:spcBef>
                <a:spcPts val="0"/>
              </a:spcBef>
              <a:spcAft>
                <a:spcPts val="0"/>
              </a:spcAft>
              <a:buSzPts val="1400"/>
              <a:buChar char="○"/>
            </a:pPr>
            <a:r>
              <a:rPr lang="en"/>
              <a:t>Yes: Cookies!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 Intuition</a:t>
            </a:r>
            <a:endParaRPr/>
          </a:p>
        </p:txBody>
      </p:sp>
      <p:sp>
        <p:nvSpPr>
          <p:cNvPr id="334" name="Google Shape;334;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Imagine you’re attending a concert</a:t>
            </a:r>
            <a:endParaRPr/>
          </a:p>
          <a:p>
            <a:pPr marL="457200" lvl="0" indent="-342900" algn="l" rtl="0">
              <a:spcBef>
                <a:spcPts val="0"/>
              </a:spcBef>
              <a:spcAft>
                <a:spcPts val="0"/>
              </a:spcAft>
              <a:buSzPts val="1800"/>
              <a:buChar char="●"/>
            </a:pPr>
            <a:r>
              <a:rPr lang="en"/>
              <a:t>The first time you enter the venue:</a:t>
            </a:r>
            <a:endParaRPr/>
          </a:p>
          <a:p>
            <a:pPr marL="914400" lvl="1" indent="-317500" algn="l" rtl="0">
              <a:spcBef>
                <a:spcPts val="0"/>
              </a:spcBef>
              <a:spcAft>
                <a:spcPts val="0"/>
              </a:spcAft>
              <a:buSzPts val="1400"/>
              <a:buChar char="○"/>
            </a:pPr>
            <a:r>
              <a:rPr lang="en"/>
              <a:t>Present your ticket and ID</a:t>
            </a:r>
            <a:endParaRPr/>
          </a:p>
          <a:p>
            <a:pPr marL="914400" lvl="1" indent="-317500" algn="l" rtl="0">
              <a:spcBef>
                <a:spcPts val="0"/>
              </a:spcBef>
              <a:spcAft>
                <a:spcPts val="0"/>
              </a:spcAft>
              <a:buSzPts val="1400"/>
              <a:buChar char="○"/>
            </a:pPr>
            <a:r>
              <a:rPr lang="en"/>
              <a:t>The doorperson checks your ticket and ID</a:t>
            </a:r>
            <a:endParaRPr/>
          </a:p>
          <a:p>
            <a:pPr marL="914400" lvl="1" indent="-317500" algn="l" rtl="0">
              <a:spcBef>
                <a:spcPts val="0"/>
              </a:spcBef>
              <a:spcAft>
                <a:spcPts val="0"/>
              </a:spcAft>
              <a:buSzPts val="1400"/>
              <a:buChar char="○"/>
            </a:pPr>
            <a:r>
              <a:rPr lang="en"/>
              <a:t>If they’re valid, you receive a wristband</a:t>
            </a:r>
            <a:endParaRPr/>
          </a:p>
          <a:p>
            <a:pPr marL="457200" lvl="0" indent="-342900" algn="l" rtl="0">
              <a:spcBef>
                <a:spcPts val="0"/>
              </a:spcBef>
              <a:spcAft>
                <a:spcPts val="0"/>
              </a:spcAft>
              <a:buSzPts val="1800"/>
              <a:buChar char="●"/>
            </a:pPr>
            <a:r>
              <a:rPr lang="en"/>
              <a:t>If you leave and want to re-enter later</a:t>
            </a:r>
            <a:endParaRPr/>
          </a:p>
          <a:p>
            <a:pPr marL="914400" lvl="1" indent="-317500" algn="l" rtl="0">
              <a:spcBef>
                <a:spcPts val="0"/>
              </a:spcBef>
              <a:spcAft>
                <a:spcPts val="0"/>
              </a:spcAft>
              <a:buSzPts val="1400"/>
              <a:buChar char="○"/>
            </a:pPr>
            <a:r>
              <a:rPr lang="en"/>
              <a:t>Just show your wristband!</a:t>
            </a:r>
            <a:endParaRPr/>
          </a:p>
          <a:p>
            <a:pPr marL="914400" lvl="1" indent="-317500" algn="l" rtl="0">
              <a:spcBef>
                <a:spcPts val="0"/>
              </a:spcBef>
              <a:spcAft>
                <a:spcPts val="0"/>
              </a:spcAft>
              <a:buSzPts val="1400"/>
              <a:buChar char="○"/>
            </a:pPr>
            <a:r>
              <a:rPr lang="en"/>
              <a:t>No need to present your ticket and ID again</a:t>
            </a:r>
            <a:endParaRPr/>
          </a:p>
        </p:txBody>
      </p:sp>
      <p:sp>
        <p:nvSpPr>
          <p:cNvPr id="335" name="Google Shape;335;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pic>
        <p:nvPicPr>
          <p:cNvPr id="336" name="Google Shape;336;p48"/>
          <p:cNvPicPr preferRelativeResize="0"/>
          <p:nvPr/>
        </p:nvPicPr>
        <p:blipFill>
          <a:blip r:embed="rId3">
            <a:alphaModFix/>
          </a:blip>
          <a:stretch>
            <a:fillRect/>
          </a:stretch>
        </p:blipFill>
        <p:spPr>
          <a:xfrm>
            <a:off x="5274574" y="1210398"/>
            <a:ext cx="3601900" cy="27227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a:t>
            </a:r>
            <a:endParaRPr/>
          </a:p>
        </p:txBody>
      </p:sp>
      <p:sp>
        <p:nvSpPr>
          <p:cNvPr id="342" name="Google Shape;342;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
        <p:nvSpPr>
          <p:cNvPr id="343" name="Google Shape;343;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Session token</a:t>
            </a:r>
            <a:r>
              <a:rPr lang="en"/>
              <a:t>: A secret value used to associate requests with an authenticated user</a:t>
            </a:r>
            <a:endParaRPr/>
          </a:p>
          <a:p>
            <a:pPr marL="457200" lvl="0" indent="-342900" algn="l" rtl="0">
              <a:spcBef>
                <a:spcPts val="0"/>
              </a:spcBef>
              <a:spcAft>
                <a:spcPts val="0"/>
              </a:spcAft>
              <a:buSzPts val="1800"/>
              <a:buChar char="●"/>
            </a:pPr>
            <a:r>
              <a:rPr lang="en"/>
              <a:t>The first time you visit the website:</a:t>
            </a:r>
            <a:endParaRPr/>
          </a:p>
          <a:p>
            <a:pPr marL="914400" lvl="1" indent="-317500" algn="l" rtl="0">
              <a:spcBef>
                <a:spcPts val="0"/>
              </a:spcBef>
              <a:spcAft>
                <a:spcPts val="0"/>
              </a:spcAft>
              <a:buSzPts val="1400"/>
              <a:buChar char="○"/>
            </a:pPr>
            <a:r>
              <a:rPr lang="en"/>
              <a:t>Present your username and password</a:t>
            </a:r>
            <a:endParaRPr/>
          </a:p>
          <a:p>
            <a:pPr marL="914400" lvl="1" indent="-317500" algn="l" rtl="0">
              <a:spcBef>
                <a:spcPts val="0"/>
              </a:spcBef>
              <a:spcAft>
                <a:spcPts val="0"/>
              </a:spcAft>
              <a:buSzPts val="1400"/>
              <a:buChar char="○"/>
            </a:pPr>
            <a:r>
              <a:rPr lang="en"/>
              <a:t>If they’re valid, you receive a session token</a:t>
            </a:r>
            <a:endParaRPr/>
          </a:p>
          <a:p>
            <a:pPr marL="914400" lvl="1" indent="-317500" algn="l" rtl="0">
              <a:spcBef>
                <a:spcPts val="0"/>
              </a:spcBef>
              <a:spcAft>
                <a:spcPts val="0"/>
              </a:spcAft>
              <a:buSzPts val="1400"/>
              <a:buChar char="○"/>
            </a:pPr>
            <a:r>
              <a:rPr lang="en"/>
              <a:t>The server associates you with the session token</a:t>
            </a:r>
            <a:endParaRPr/>
          </a:p>
          <a:p>
            <a:pPr marL="457200" lvl="0" indent="-342900" algn="l" rtl="0">
              <a:spcBef>
                <a:spcPts val="0"/>
              </a:spcBef>
              <a:spcAft>
                <a:spcPts val="0"/>
              </a:spcAft>
              <a:buSzPts val="1800"/>
              <a:buChar char="●"/>
            </a:pPr>
            <a:r>
              <a:rPr lang="en"/>
              <a:t>When you make future requests to the website:</a:t>
            </a:r>
            <a:endParaRPr/>
          </a:p>
          <a:p>
            <a:pPr marL="914400" lvl="1" indent="-317500" algn="l" rtl="0">
              <a:spcBef>
                <a:spcPts val="0"/>
              </a:spcBef>
              <a:spcAft>
                <a:spcPts val="0"/>
              </a:spcAft>
              <a:buSzPts val="1400"/>
              <a:buChar char="○"/>
            </a:pPr>
            <a:r>
              <a:rPr lang="en"/>
              <a:t>Attach the session token in your request</a:t>
            </a:r>
            <a:endParaRPr/>
          </a:p>
          <a:p>
            <a:pPr marL="914400" lvl="1" indent="-317500" algn="l" rtl="0">
              <a:spcBef>
                <a:spcPts val="0"/>
              </a:spcBef>
              <a:spcAft>
                <a:spcPts val="0"/>
              </a:spcAft>
              <a:buSzPts val="1400"/>
              <a:buChar char="○"/>
            </a:pPr>
            <a:r>
              <a:rPr lang="en"/>
              <a:t>The server checks the session token to figure out that the request is from you</a:t>
            </a:r>
            <a:endParaRPr/>
          </a:p>
          <a:p>
            <a:pPr marL="914400" lvl="1" indent="-317500" algn="l" rtl="0">
              <a:spcBef>
                <a:spcPts val="0"/>
              </a:spcBef>
              <a:spcAft>
                <a:spcPts val="0"/>
              </a:spcAft>
              <a:buSzPts val="1400"/>
              <a:buChar char="○"/>
            </a:pPr>
            <a:r>
              <a:rPr lang="en"/>
              <a:t>No need to re-enter your username and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 with Cookies</a:t>
            </a:r>
            <a:endParaRPr/>
          </a:p>
        </p:txBody>
      </p:sp>
      <p:sp>
        <p:nvSpPr>
          <p:cNvPr id="349" name="Google Shape;349;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Session tokens can be implemented with cookies</a:t>
            </a:r>
            <a:endParaRPr/>
          </a:p>
          <a:p>
            <a:pPr marL="914400" lvl="1" indent="-317500" algn="l" rtl="0">
              <a:spcBef>
                <a:spcPts val="0"/>
              </a:spcBef>
              <a:spcAft>
                <a:spcPts val="0"/>
              </a:spcAft>
              <a:buSzPts val="1400"/>
              <a:buChar char="○"/>
            </a:pPr>
            <a:r>
              <a:rPr lang="en"/>
              <a:t>Cookies can be used to save </a:t>
            </a:r>
            <a:r>
              <a:rPr lang="en" i="1"/>
              <a:t>any</a:t>
            </a:r>
            <a:r>
              <a:rPr lang="en"/>
              <a:t> state across requests (e.g. dark mode)</a:t>
            </a:r>
            <a:endParaRPr/>
          </a:p>
          <a:p>
            <a:pPr marL="914400" lvl="1" indent="-317500" algn="l" rtl="0">
              <a:spcBef>
                <a:spcPts val="0"/>
              </a:spcBef>
              <a:spcAft>
                <a:spcPts val="0"/>
              </a:spcAft>
              <a:buSzPts val="1400"/>
              <a:buChar char="○"/>
            </a:pPr>
            <a:r>
              <a:rPr lang="en"/>
              <a:t>Session tokens are just one way to use cookies</a:t>
            </a:r>
            <a:endParaRPr/>
          </a:p>
          <a:p>
            <a:pPr marL="457200" lvl="0" indent="-342900" algn="l" rtl="0">
              <a:spcBef>
                <a:spcPts val="0"/>
              </a:spcBef>
              <a:spcAft>
                <a:spcPts val="0"/>
              </a:spcAft>
              <a:buSzPts val="1800"/>
              <a:buChar char="●"/>
            </a:pPr>
            <a:r>
              <a:rPr lang="en"/>
              <a:t>The first time you visit a website:</a:t>
            </a:r>
            <a:endParaRPr/>
          </a:p>
          <a:p>
            <a:pPr marL="914400" lvl="1" indent="-317500" algn="l" rtl="0">
              <a:spcBef>
                <a:spcPts val="0"/>
              </a:spcBef>
              <a:spcAft>
                <a:spcPts val="0"/>
              </a:spcAft>
              <a:buSzPts val="1400"/>
              <a:buChar char="○"/>
            </a:pPr>
            <a:r>
              <a:rPr lang="en"/>
              <a:t>Make a request with your username and password</a:t>
            </a:r>
            <a:endParaRPr/>
          </a:p>
          <a:p>
            <a:pPr marL="914400" lvl="1" indent="-317500" algn="l" rtl="0">
              <a:spcBef>
                <a:spcPts val="0"/>
              </a:spcBef>
              <a:spcAft>
                <a:spcPts val="0"/>
              </a:spcAft>
              <a:buSzPts val="1400"/>
              <a:buChar char="○"/>
            </a:pPr>
            <a:r>
              <a:rPr lang="en"/>
              <a:t>If they’re valid, the server sends you a cookie with the session token</a:t>
            </a:r>
            <a:endParaRPr/>
          </a:p>
          <a:p>
            <a:pPr marL="914400" lvl="1" indent="-317500" algn="l" rtl="0">
              <a:spcBef>
                <a:spcPts val="0"/>
              </a:spcBef>
              <a:spcAft>
                <a:spcPts val="0"/>
              </a:spcAft>
              <a:buSzPts val="1400"/>
              <a:buChar char="○"/>
            </a:pPr>
            <a:r>
              <a:rPr lang="en"/>
              <a:t>The server associates you with the session token</a:t>
            </a:r>
            <a:endParaRPr/>
          </a:p>
          <a:p>
            <a:pPr marL="457200" lvl="0" indent="-342900" algn="l" rtl="0">
              <a:spcBef>
                <a:spcPts val="0"/>
              </a:spcBef>
              <a:spcAft>
                <a:spcPts val="0"/>
              </a:spcAft>
              <a:buSzPts val="1800"/>
              <a:buChar char="●"/>
            </a:pPr>
            <a:r>
              <a:rPr lang="en"/>
              <a:t>When you make future requests to the website:</a:t>
            </a:r>
            <a:endParaRPr/>
          </a:p>
          <a:p>
            <a:pPr marL="914400" lvl="1" indent="-317500" algn="l" rtl="0">
              <a:spcBef>
                <a:spcPts val="0"/>
              </a:spcBef>
              <a:spcAft>
                <a:spcPts val="0"/>
              </a:spcAft>
              <a:buSzPts val="1400"/>
              <a:buChar char="○"/>
            </a:pPr>
            <a:r>
              <a:rPr lang="en"/>
              <a:t>The browser attaches the session token cookie in your request</a:t>
            </a:r>
            <a:endParaRPr/>
          </a:p>
          <a:p>
            <a:pPr marL="914400" lvl="1" indent="-317500" algn="l" rtl="0">
              <a:spcBef>
                <a:spcPts val="0"/>
              </a:spcBef>
              <a:spcAft>
                <a:spcPts val="0"/>
              </a:spcAft>
              <a:buSzPts val="1400"/>
              <a:buChar char="○"/>
            </a:pPr>
            <a:r>
              <a:rPr lang="en"/>
              <a:t>The server checks the session token to figure out that the request is from you</a:t>
            </a:r>
            <a:endParaRPr/>
          </a:p>
          <a:p>
            <a:pPr marL="914400" lvl="1" indent="-317500" algn="l" rtl="0">
              <a:spcBef>
                <a:spcPts val="0"/>
              </a:spcBef>
              <a:spcAft>
                <a:spcPts val="0"/>
              </a:spcAft>
              <a:buSzPts val="1400"/>
              <a:buChar char="○"/>
            </a:pPr>
            <a:r>
              <a:rPr lang="en"/>
              <a:t>No need to re-enter your username and password!</a:t>
            </a:r>
            <a:endParaRPr/>
          </a:p>
          <a:p>
            <a:pPr marL="457200" lvl="0" indent="-342900" algn="l" rtl="0">
              <a:spcBef>
                <a:spcPts val="0"/>
              </a:spcBef>
              <a:spcAft>
                <a:spcPts val="0"/>
              </a:spcAft>
              <a:buSzPts val="1800"/>
              <a:buChar char="●"/>
            </a:pPr>
            <a:r>
              <a:rPr lang="en"/>
              <a:t>When you log out (or when the session times out):</a:t>
            </a:r>
            <a:endParaRPr/>
          </a:p>
          <a:p>
            <a:pPr marL="914400" lvl="1" indent="-317500" algn="l" rtl="0">
              <a:spcBef>
                <a:spcPts val="0"/>
              </a:spcBef>
              <a:spcAft>
                <a:spcPts val="0"/>
              </a:spcAft>
              <a:buSzPts val="1400"/>
              <a:buChar char="○"/>
            </a:pPr>
            <a:r>
              <a:rPr lang="en"/>
              <a:t>The browser and server delete the session token</a:t>
            </a:r>
            <a:endParaRPr/>
          </a:p>
        </p:txBody>
      </p:sp>
      <p:sp>
        <p:nvSpPr>
          <p:cNvPr id="350" name="Google Shape;350;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 Security</a:t>
            </a:r>
            <a:endParaRPr/>
          </a:p>
        </p:txBody>
      </p:sp>
      <p:sp>
        <p:nvSpPr>
          <p:cNvPr id="356" name="Google Shape;356;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an attacker steals your session token, they can log in as you!</a:t>
            </a:r>
            <a:endParaRPr/>
          </a:p>
          <a:p>
            <a:pPr marL="914400" lvl="1" indent="-317500" algn="l" rtl="0">
              <a:spcBef>
                <a:spcPts val="0"/>
              </a:spcBef>
              <a:spcAft>
                <a:spcPts val="0"/>
              </a:spcAft>
              <a:buSzPts val="1400"/>
              <a:buChar char="○"/>
            </a:pPr>
            <a:r>
              <a:rPr lang="en"/>
              <a:t>The attacker can make requests and attach your session token</a:t>
            </a:r>
            <a:endParaRPr/>
          </a:p>
          <a:p>
            <a:pPr marL="914400" lvl="1" indent="-317500" algn="l" rtl="0">
              <a:spcBef>
                <a:spcPts val="0"/>
              </a:spcBef>
              <a:spcAft>
                <a:spcPts val="0"/>
              </a:spcAft>
              <a:buSzPts val="1400"/>
              <a:buChar char="○"/>
            </a:pPr>
            <a:r>
              <a:rPr lang="en"/>
              <a:t>The browser will think the attacker’s requests come from you</a:t>
            </a:r>
            <a:endParaRPr/>
          </a:p>
          <a:p>
            <a:pPr marL="457200" lvl="0" indent="-342900" algn="l" rtl="0">
              <a:spcBef>
                <a:spcPts val="0"/>
              </a:spcBef>
              <a:spcAft>
                <a:spcPts val="0"/>
              </a:spcAft>
              <a:buSzPts val="1800"/>
              <a:buChar char="●"/>
            </a:pPr>
            <a:r>
              <a:rPr lang="en"/>
              <a:t>Servers need to generate session tokens </a:t>
            </a:r>
            <a:r>
              <a:rPr lang="en" i="1"/>
              <a:t>randomly</a:t>
            </a:r>
            <a:r>
              <a:rPr lang="en"/>
              <a:t> and </a:t>
            </a:r>
            <a:r>
              <a:rPr lang="en" i="1"/>
              <a:t>securely</a:t>
            </a:r>
            <a:endParaRPr/>
          </a:p>
          <a:p>
            <a:pPr marL="457200" lvl="0" indent="-342900" algn="l" rtl="0">
              <a:spcBef>
                <a:spcPts val="0"/>
              </a:spcBef>
              <a:spcAft>
                <a:spcPts val="0"/>
              </a:spcAft>
              <a:buSzPts val="1800"/>
              <a:buChar char="●"/>
            </a:pPr>
            <a:r>
              <a:rPr lang="en"/>
              <a:t>Browsers need to make sure malicious websites cannot steal session tokens</a:t>
            </a:r>
            <a:endParaRPr/>
          </a:p>
          <a:p>
            <a:pPr marL="914400" lvl="1" indent="-317500" algn="l" rtl="0">
              <a:spcBef>
                <a:spcPts val="0"/>
              </a:spcBef>
              <a:spcAft>
                <a:spcPts val="0"/>
              </a:spcAft>
              <a:buSzPts val="1400"/>
              <a:buChar char="○"/>
            </a:pPr>
            <a:r>
              <a:rPr lang="en"/>
              <a:t>Enforce isolation with cookie policy and same-origin policy</a:t>
            </a:r>
            <a:endParaRPr/>
          </a:p>
          <a:p>
            <a:pPr marL="457200" lvl="0" indent="-342900" algn="l" rtl="0">
              <a:spcBef>
                <a:spcPts val="0"/>
              </a:spcBef>
              <a:spcAft>
                <a:spcPts val="0"/>
              </a:spcAft>
              <a:buSzPts val="1800"/>
              <a:buChar char="●"/>
            </a:pPr>
            <a:r>
              <a:rPr lang="en"/>
              <a:t>Browsers should not send session tokens to the wrong websites</a:t>
            </a:r>
            <a:endParaRPr/>
          </a:p>
          <a:p>
            <a:pPr marL="914400" lvl="1" indent="-317500" algn="l" rtl="0">
              <a:spcBef>
                <a:spcPts val="0"/>
              </a:spcBef>
              <a:spcAft>
                <a:spcPts val="0"/>
              </a:spcAft>
              <a:buSzPts val="1400"/>
              <a:buChar char="○"/>
            </a:pPr>
            <a:r>
              <a:rPr lang="en"/>
              <a:t>Enforced by cookie policy</a:t>
            </a:r>
            <a:endParaRPr/>
          </a:p>
        </p:txBody>
      </p:sp>
      <p:sp>
        <p:nvSpPr>
          <p:cNvPr id="357" name="Google Shape;357;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 Cookie Attributes</a:t>
            </a:r>
            <a:endParaRPr/>
          </a:p>
        </p:txBody>
      </p:sp>
      <p:sp>
        <p:nvSpPr>
          <p:cNvPr id="363" name="Google Shape;363;p5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attributes should the server set for the session token?</a:t>
            </a:r>
            <a:endParaRPr/>
          </a:p>
          <a:p>
            <a:pPr marL="914400" lvl="1" indent="-317500" algn="l" rtl="0">
              <a:spcBef>
                <a:spcPts val="0"/>
              </a:spcBef>
              <a:spcAft>
                <a:spcPts val="0"/>
              </a:spcAft>
              <a:buSzPts val="1400"/>
              <a:buChar char="○"/>
            </a:pPr>
            <a:r>
              <a:rPr lang="en"/>
              <a:t>Domain and Path: Set so that the cookie is only sent on requests that require authentication</a:t>
            </a:r>
            <a:endParaRPr/>
          </a:p>
          <a:p>
            <a:pPr marL="914400" lvl="1" indent="-317500" algn="l" rtl="0">
              <a:spcBef>
                <a:spcPts val="0"/>
              </a:spcBef>
              <a:spcAft>
                <a:spcPts val="0"/>
              </a:spcAft>
              <a:buSzPts val="1400"/>
              <a:buChar char="○"/>
            </a:pPr>
            <a:r>
              <a:rPr lang="en"/>
              <a:t>Secure: Can set to True to so the cookie is only sent over secure HTTPS connections</a:t>
            </a:r>
            <a:endParaRPr/>
          </a:p>
          <a:p>
            <a:pPr marL="914400" lvl="1" indent="-317500" algn="l" rtl="0">
              <a:spcBef>
                <a:spcPts val="0"/>
              </a:spcBef>
              <a:spcAft>
                <a:spcPts val="0"/>
              </a:spcAft>
              <a:buSzPts val="1400"/>
              <a:buChar char="○"/>
            </a:pPr>
            <a:r>
              <a:rPr lang="en"/>
              <a:t>HttpOnly: Can set to True so JavaScript can’t access session tokens</a:t>
            </a:r>
            <a:endParaRPr/>
          </a:p>
          <a:p>
            <a:pPr marL="914400" lvl="1" indent="-317500" algn="l" rtl="0">
              <a:spcBef>
                <a:spcPts val="0"/>
              </a:spcBef>
              <a:spcAft>
                <a:spcPts val="0"/>
              </a:spcAft>
              <a:buSzPts val="1400"/>
              <a:buChar char="○"/>
            </a:pPr>
            <a:r>
              <a:rPr lang="en"/>
              <a:t>Expires: Set so that the cookie expires when the session times out</a:t>
            </a:r>
            <a:endParaRPr/>
          </a:p>
        </p:txBody>
      </p:sp>
      <p:sp>
        <p:nvSpPr>
          <p:cNvPr id="364" name="Google Shape;364;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graphicFrame>
        <p:nvGraphicFramePr>
          <p:cNvPr id="365" name="Google Shape;365;p52"/>
          <p:cNvGraphicFramePr/>
          <p:nvPr/>
        </p:nvGraphicFramePr>
        <p:xfrm>
          <a:off x="5512600" y="1246825"/>
          <a:ext cx="3000000" cy="3000000"/>
        </p:xfrm>
        <a:graphic>
          <a:graphicData uri="http://schemas.openxmlformats.org/drawingml/2006/table">
            <a:tbl>
              <a:tblPr>
                <a:noFill/>
                <a:tableStyleId>{7854213F-6F75-46B6-A400-1879BFC111C5}</a:tableStyleId>
              </a:tblPr>
              <a:tblGrid>
                <a:gridCol w="1030475">
                  <a:extLst>
                    <a:ext uri="{9D8B030D-6E8A-4147-A177-3AD203B41FA5}">
                      <a16:colId xmlns:a16="http://schemas.microsoft.com/office/drawing/2014/main" val="20000"/>
                    </a:ext>
                  </a:extLst>
                </a:gridCol>
                <a:gridCol w="2202375">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token</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{random value}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mail.google.com</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43305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{15 minutes later}</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a:t>(</a:t>
                      </a:r>
                      <a:r>
                        <a:rPr lang="en" i="1"/>
                        <a:t>other fields omitted</a:t>
                      </a:r>
                      <a:r>
                        <a:rPr lang="en"/>
                        <a:t>)</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Cross-Site Request Forgery (CSRF)</a:t>
            </a:r>
            <a:endParaRPr/>
          </a:p>
        </p:txBody>
      </p:sp>
      <p:sp>
        <p:nvSpPr>
          <p:cNvPr id="371" name="Google Shape;371;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pic>
        <p:nvPicPr>
          <p:cNvPr id="372" name="Google Shape;372;p53"/>
          <p:cNvPicPr preferRelativeResize="0"/>
          <p:nvPr/>
        </p:nvPicPr>
        <p:blipFill>
          <a:blip r:embed="rId3">
            <a:alphaModFix/>
          </a:blip>
          <a:stretch>
            <a:fillRect/>
          </a:stretch>
        </p:blipFill>
        <p:spPr>
          <a:xfrm>
            <a:off x="2693763" y="3095025"/>
            <a:ext cx="3756464" cy="18460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Cookies and Session Tokens</a:t>
            </a:r>
            <a:endParaRPr/>
          </a:p>
        </p:txBody>
      </p:sp>
      <p:sp>
        <p:nvSpPr>
          <p:cNvPr id="378" name="Google Shape;378;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
        <p:nvSpPr>
          <p:cNvPr id="379" name="Google Shape;379;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Session token cookies are used to associate a request with a user</a:t>
            </a:r>
            <a:endParaRPr/>
          </a:p>
          <a:p>
            <a:pPr marL="457200" lvl="0" indent="-342900" algn="l" rtl="0">
              <a:spcBef>
                <a:spcPts val="0"/>
              </a:spcBef>
              <a:spcAft>
                <a:spcPts val="0"/>
              </a:spcAft>
              <a:buSzPts val="1800"/>
              <a:buChar char="●"/>
            </a:pPr>
            <a:r>
              <a:rPr lang="en"/>
              <a:t>The browser automatically attaches relevant cookies in every request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Same-Origin Policy</a:t>
            </a:r>
            <a:endParaRPr/>
          </a:p>
        </p:txBody>
      </p:sp>
      <p:sp>
        <p:nvSpPr>
          <p:cNvPr id="93" name="Google Shape;93;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Rule enforced by the browser: Two websites with different origins cannot interact with each other</a:t>
            </a:r>
            <a:endParaRPr/>
          </a:p>
          <a:p>
            <a:pPr marL="457200" lvl="0" indent="-342900" algn="l" rtl="0">
              <a:spcBef>
                <a:spcPts val="0"/>
              </a:spcBef>
              <a:spcAft>
                <a:spcPts val="0"/>
              </a:spcAft>
              <a:buSzPts val="1800"/>
              <a:buChar char="●"/>
            </a:pPr>
            <a:r>
              <a:rPr lang="en"/>
              <a:t>Two webpages have the same origin </a:t>
            </a:r>
            <a:r>
              <a:rPr lang="en" i="1"/>
              <a:t>if and only if</a:t>
            </a:r>
            <a:r>
              <a:rPr lang="en"/>
              <a:t> the protocol, domain, and port of the URL all match exactly (string matching)</a:t>
            </a:r>
            <a:endParaRPr/>
          </a:p>
          <a:p>
            <a:pPr marL="457200" lvl="0" indent="-342900" algn="l" rtl="0">
              <a:spcBef>
                <a:spcPts val="0"/>
              </a:spcBef>
              <a:spcAft>
                <a:spcPts val="0"/>
              </a:spcAft>
              <a:buSzPts val="1800"/>
              <a:buChar char="●"/>
            </a:pPr>
            <a:r>
              <a:rPr lang="en"/>
              <a:t>Exceptions</a:t>
            </a:r>
            <a:endParaRPr/>
          </a:p>
          <a:p>
            <a:pPr marL="914400" lvl="1" indent="-317500" algn="l" rtl="0">
              <a:spcBef>
                <a:spcPts val="0"/>
              </a:spcBef>
              <a:spcAft>
                <a:spcPts val="0"/>
              </a:spcAft>
              <a:buSzPts val="1400"/>
              <a:buChar char="○"/>
            </a:pPr>
            <a:r>
              <a:rPr lang="en"/>
              <a:t>JavaScript runs with the origin of the page that loads it</a:t>
            </a:r>
            <a:endParaRPr/>
          </a:p>
          <a:p>
            <a:pPr marL="914400" lvl="1" indent="-317500" algn="l" rtl="0">
              <a:spcBef>
                <a:spcPts val="0"/>
              </a:spcBef>
              <a:spcAft>
                <a:spcPts val="0"/>
              </a:spcAft>
              <a:buSzPts val="1400"/>
              <a:buChar char="○"/>
            </a:pPr>
            <a:r>
              <a:rPr lang="en"/>
              <a:t>Websites can fetch and display images from other origins</a:t>
            </a:r>
            <a:endParaRPr/>
          </a:p>
          <a:p>
            <a:pPr marL="914400" lvl="1" indent="-317500" algn="l" rtl="0">
              <a:spcBef>
                <a:spcPts val="0"/>
              </a:spcBef>
              <a:spcAft>
                <a:spcPts val="0"/>
              </a:spcAft>
              <a:buSzPts val="1400"/>
              <a:buChar char="○"/>
            </a:pPr>
            <a:r>
              <a:rPr lang="en"/>
              <a:t>Websites can agree to allow some limited sharing</a:t>
            </a:r>
            <a:endParaRPr/>
          </a:p>
        </p:txBody>
      </p:sp>
      <p:sp>
        <p:nvSpPr>
          <p:cNvPr id="94" name="Google Shape;9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Cross-Site Request Forgery (CSRF)</a:t>
            </a:r>
            <a:endParaRPr/>
          </a:p>
        </p:txBody>
      </p:sp>
      <p:sp>
        <p:nvSpPr>
          <p:cNvPr id="385" name="Google Shape;385;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What if the attacker tricks the victim into making an unintended request?</a:t>
            </a:r>
            <a:endParaRPr/>
          </a:p>
          <a:p>
            <a:pPr marL="914400" lvl="1" indent="-317500" algn="l" rtl="0">
              <a:spcBef>
                <a:spcPts val="0"/>
              </a:spcBef>
              <a:spcAft>
                <a:spcPts val="0"/>
              </a:spcAft>
              <a:buSzPts val="1400"/>
              <a:buChar char="○"/>
            </a:pPr>
            <a:r>
              <a:rPr lang="en"/>
              <a:t>The victim’s browser will automatically attach relevant cookies</a:t>
            </a:r>
            <a:endParaRPr/>
          </a:p>
          <a:p>
            <a:pPr marL="914400" lvl="1" indent="-317500" algn="l" rtl="0">
              <a:spcBef>
                <a:spcPts val="0"/>
              </a:spcBef>
              <a:spcAft>
                <a:spcPts val="0"/>
              </a:spcAft>
              <a:buSzPts val="1400"/>
              <a:buChar char="○"/>
            </a:pPr>
            <a:r>
              <a:rPr lang="en"/>
              <a:t>The server will think the request came from the victim!</a:t>
            </a:r>
            <a:endParaRPr/>
          </a:p>
          <a:p>
            <a:pPr marL="457200" lvl="0" indent="-342900" algn="l" rtl="0">
              <a:spcBef>
                <a:spcPts val="0"/>
              </a:spcBef>
              <a:spcAft>
                <a:spcPts val="0"/>
              </a:spcAft>
              <a:buSzPts val="1800"/>
              <a:buChar char="●"/>
            </a:pPr>
            <a:r>
              <a:rPr lang="en" b="1"/>
              <a:t>Cross-site request forgery (CSRF or XSRF)</a:t>
            </a:r>
            <a:r>
              <a:rPr lang="en"/>
              <a:t>: An attack that exploits cookie-based authentication to perform an action as the victim</a:t>
            </a:r>
            <a:endParaRPr/>
          </a:p>
        </p:txBody>
      </p:sp>
      <p:sp>
        <p:nvSpPr>
          <p:cNvPr id="386" name="Google Shape;386;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392" name="Google Shape;392;p56"/>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393" name="Google Shape;393;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
        <p:nvSpPr>
          <p:cNvPr id="394" name="Google Shape;394;p56"/>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395" name="Google Shape;395;p56"/>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396" name="Google Shape;396;p56"/>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02" name="Google Shape;402;p57"/>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0" lvl="0" indent="0" algn="l" rtl="0">
              <a:spcBef>
                <a:spcPts val="1200"/>
              </a:spcBef>
              <a:spcAft>
                <a:spcPts val="1200"/>
              </a:spcAft>
              <a:buNone/>
            </a:pPr>
            <a:endParaRPr/>
          </a:p>
        </p:txBody>
      </p:sp>
      <p:sp>
        <p:nvSpPr>
          <p:cNvPr id="403" name="Google Shape;403;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404" name="Google Shape;404;p57"/>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05" name="Google Shape;405;p57"/>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06" name="Google Shape;406;p57"/>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07" name="Google Shape;407;p57"/>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08" name="Google Shape;408;p57"/>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14" name="Google Shape;414;p58"/>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SzPts val="1800"/>
              <a:buAutoNum type="arabicPeriod"/>
            </a:pPr>
            <a:r>
              <a:rPr lang="en"/>
              <a:t>Attacker tricks the victim into making a malicious request to the server</a:t>
            </a:r>
            <a:endParaRPr/>
          </a:p>
        </p:txBody>
      </p:sp>
      <p:sp>
        <p:nvSpPr>
          <p:cNvPr id="415" name="Google Shape;415;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
        <p:nvSpPr>
          <p:cNvPr id="416" name="Google Shape;416;p58"/>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17" name="Google Shape;417;p58"/>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18" name="Google Shape;418;p58"/>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19" name="Google Shape;419;p58"/>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20" name="Google Shape;420;p58"/>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421" name="Google Shape;421;p58"/>
          <p:cNvCxnSpPr>
            <a:stCxn id="416" idx="0"/>
            <a:endCxn id="417" idx="2"/>
          </p:cNvCxnSpPr>
          <p:nvPr/>
        </p:nvCxnSpPr>
        <p:spPr>
          <a:xfrm rot="10800000">
            <a:off x="1992750" y="3500425"/>
            <a:ext cx="0" cy="787500"/>
          </a:xfrm>
          <a:prstGeom prst="straightConnector1">
            <a:avLst/>
          </a:prstGeom>
          <a:noFill/>
          <a:ln w="9525" cap="flat" cmpd="sng">
            <a:solidFill>
              <a:schemeClr val="dk2"/>
            </a:solidFill>
            <a:prstDash val="solid"/>
            <a:round/>
            <a:headEnd type="none" w="med" len="med"/>
            <a:tailEnd type="triangle" w="med" len="med"/>
          </a:ln>
        </p:spPr>
      </p:cxnSp>
      <p:sp>
        <p:nvSpPr>
          <p:cNvPr id="422" name="Google Shape;422;p58"/>
          <p:cNvSpPr txBox="1"/>
          <p:nvPr/>
        </p:nvSpPr>
        <p:spPr>
          <a:xfrm rot="1761">
            <a:off x="832276" y="358637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2. Make this request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28" name="Google Shape;428;p59"/>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SzPts val="1800"/>
              <a:buAutoNum type="arabicPeriod"/>
            </a:pPr>
            <a:r>
              <a:rPr lang="en"/>
              <a:t>Attacker tricks the victim into making a malicious request to the server</a:t>
            </a:r>
            <a:endParaRPr/>
          </a:p>
          <a:p>
            <a:pPr marL="457200" lvl="0" indent="-342900" algn="l" rtl="0">
              <a:spcBef>
                <a:spcPts val="0"/>
              </a:spcBef>
              <a:spcAft>
                <a:spcPts val="0"/>
              </a:spcAft>
              <a:buSzPts val="1800"/>
              <a:buAutoNum type="arabicPeriod"/>
            </a:pPr>
            <a:r>
              <a:rPr lang="en"/>
              <a:t>The server accepts the malicious request from the victim</a:t>
            </a:r>
            <a:endParaRPr/>
          </a:p>
          <a:p>
            <a:pPr marL="914400" lvl="1" indent="-317500" algn="l" rtl="0">
              <a:spcBef>
                <a:spcPts val="0"/>
              </a:spcBef>
              <a:spcAft>
                <a:spcPts val="0"/>
              </a:spcAft>
              <a:buSzPts val="1400"/>
              <a:buChar char="○"/>
            </a:pPr>
            <a:r>
              <a:rPr lang="en"/>
              <a:t>Recall: The cookie is automatically attached in the request</a:t>
            </a:r>
            <a:endParaRPr/>
          </a:p>
        </p:txBody>
      </p:sp>
      <p:sp>
        <p:nvSpPr>
          <p:cNvPr id="429" name="Google Shape;429;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
        <p:nvSpPr>
          <p:cNvPr id="430" name="Google Shape;430;p59"/>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31" name="Google Shape;431;p59"/>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32" name="Google Shape;432;p59"/>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33" name="Google Shape;433;p59"/>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34" name="Google Shape;434;p59"/>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435" name="Google Shape;435;p59"/>
          <p:cNvCxnSpPr>
            <a:stCxn id="430" idx="0"/>
            <a:endCxn id="431" idx="2"/>
          </p:cNvCxnSpPr>
          <p:nvPr/>
        </p:nvCxnSpPr>
        <p:spPr>
          <a:xfrm rot="10800000">
            <a:off x="1992750" y="3500425"/>
            <a:ext cx="0" cy="787500"/>
          </a:xfrm>
          <a:prstGeom prst="straightConnector1">
            <a:avLst/>
          </a:prstGeom>
          <a:noFill/>
          <a:ln w="9525" cap="flat" cmpd="sng">
            <a:solidFill>
              <a:schemeClr val="dk2"/>
            </a:solidFill>
            <a:prstDash val="solid"/>
            <a:round/>
            <a:headEnd type="none" w="med" len="med"/>
            <a:tailEnd type="triangle" w="med" len="med"/>
          </a:ln>
        </p:spPr>
      </p:cxnSp>
      <p:sp>
        <p:nvSpPr>
          <p:cNvPr id="436" name="Google Shape;436;p59"/>
          <p:cNvSpPr txBox="1"/>
          <p:nvPr/>
        </p:nvSpPr>
        <p:spPr>
          <a:xfrm rot="1761">
            <a:off x="832276" y="358637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2. Make this request</a:t>
            </a:r>
            <a:endParaRPr/>
          </a:p>
        </p:txBody>
      </p:sp>
      <p:cxnSp>
        <p:nvCxnSpPr>
          <p:cNvPr id="437" name="Google Shape;437;p59"/>
          <p:cNvCxnSpPr/>
          <p:nvPr/>
        </p:nvCxnSpPr>
        <p:spPr>
          <a:xfrm>
            <a:off x="2512350" y="3366475"/>
            <a:ext cx="2449500" cy="513900"/>
          </a:xfrm>
          <a:prstGeom prst="straightConnector1">
            <a:avLst/>
          </a:prstGeom>
          <a:noFill/>
          <a:ln w="9525" cap="flat" cmpd="sng">
            <a:solidFill>
              <a:schemeClr val="dk2"/>
            </a:solidFill>
            <a:prstDash val="solid"/>
            <a:round/>
            <a:headEnd type="none" w="med" len="med"/>
            <a:tailEnd type="triangle" w="med" len="med"/>
          </a:ln>
        </p:spPr>
      </p:cxnSp>
      <p:sp>
        <p:nvSpPr>
          <p:cNvPr id="438" name="Google Shape;438;p59"/>
          <p:cNvSpPr txBox="1"/>
          <p:nvPr/>
        </p:nvSpPr>
        <p:spPr>
          <a:xfrm rot="686063">
            <a:off x="2508757" y="354631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3. Malicious request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44" name="Google Shape;444;p60"/>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Clr>
                <a:srgbClr val="FF0000"/>
              </a:buClr>
              <a:buSzPts val="1800"/>
              <a:buAutoNum type="arabicPeriod"/>
            </a:pPr>
            <a:r>
              <a:rPr lang="en">
                <a:solidFill>
                  <a:srgbClr val="FF0000"/>
                </a:solidFill>
              </a:rPr>
              <a:t>Attacker tricks the victim into making a malicious request to the server</a:t>
            </a:r>
            <a:endParaRPr>
              <a:solidFill>
                <a:srgbClr val="FF0000"/>
              </a:solidFill>
            </a:endParaRPr>
          </a:p>
          <a:p>
            <a:pPr marL="457200" lvl="0" indent="-342900" algn="l" rtl="0">
              <a:spcBef>
                <a:spcPts val="0"/>
              </a:spcBef>
              <a:spcAft>
                <a:spcPts val="0"/>
              </a:spcAft>
              <a:buSzPts val="1800"/>
              <a:buAutoNum type="arabicPeriod"/>
            </a:pPr>
            <a:r>
              <a:rPr lang="en"/>
              <a:t>The server accepts the malicious request from the victim</a:t>
            </a:r>
            <a:endParaRPr/>
          </a:p>
          <a:p>
            <a:pPr marL="914400" lvl="1" indent="-317500" algn="l" rtl="0">
              <a:spcBef>
                <a:spcPts val="0"/>
              </a:spcBef>
              <a:spcAft>
                <a:spcPts val="0"/>
              </a:spcAft>
              <a:buSzPts val="1400"/>
              <a:buChar char="○"/>
            </a:pPr>
            <a:r>
              <a:rPr lang="en"/>
              <a:t>Recall: The cookie is automatically attached in the request</a:t>
            </a:r>
            <a:endParaRPr/>
          </a:p>
        </p:txBody>
      </p:sp>
      <p:sp>
        <p:nvSpPr>
          <p:cNvPr id="445" name="Google Shape;445;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Executing a CSRF Attack</a:t>
            </a:r>
            <a:endParaRPr/>
          </a:p>
        </p:txBody>
      </p:sp>
      <p:sp>
        <p:nvSpPr>
          <p:cNvPr id="451" name="Google Shape;451;p61"/>
          <p:cNvSpPr txBox="1">
            <a:spLocks noGrp="1"/>
          </p:cNvSpPr>
          <p:nvPr>
            <p:ph type="body" idx="1"/>
          </p:nvPr>
        </p:nvSpPr>
        <p:spPr>
          <a:xfrm>
            <a:off x="198500" y="1246825"/>
            <a:ext cx="86229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might we trick the victim into making a GET request?</a:t>
            </a:r>
            <a:endParaRPr/>
          </a:p>
          <a:p>
            <a:pPr marL="457200" lvl="0" indent="-342900" algn="l" rtl="0">
              <a:spcBef>
                <a:spcPts val="0"/>
              </a:spcBef>
              <a:spcAft>
                <a:spcPts val="0"/>
              </a:spcAft>
              <a:buSzPts val="1800"/>
              <a:buChar char="●"/>
            </a:pPr>
            <a:r>
              <a:rPr lang="en"/>
              <a:t>Strategy #1: Trick the victim into clicking a link</a:t>
            </a:r>
            <a:endParaRPr/>
          </a:p>
          <a:p>
            <a:pPr marL="914400" lvl="1" indent="-317500" algn="l" rtl="0">
              <a:spcBef>
                <a:spcPts val="0"/>
              </a:spcBef>
              <a:spcAft>
                <a:spcPts val="0"/>
              </a:spcAft>
              <a:buSzPts val="1400"/>
              <a:buChar char="○"/>
            </a:pPr>
            <a:r>
              <a:rPr lang="en"/>
              <a:t>Later we’ll see how to trick a victim into clicking a link</a:t>
            </a:r>
            <a:endParaRPr/>
          </a:p>
          <a:p>
            <a:pPr marL="914400" lvl="1" indent="-317500" algn="l" rtl="0">
              <a:spcBef>
                <a:spcPts val="0"/>
              </a:spcBef>
              <a:spcAft>
                <a:spcPts val="0"/>
              </a:spcAft>
              <a:buSzPts val="1400"/>
              <a:buChar char="○"/>
            </a:pPr>
            <a:r>
              <a:rPr lang="en"/>
              <a:t>The link can directly make a GET request:</a:t>
            </a:r>
            <a:br>
              <a:rPr lang="en"/>
            </a:br>
            <a:r>
              <a:rPr lang="en" b="1">
                <a:latin typeface="Courier New"/>
                <a:ea typeface="Courier New"/>
                <a:cs typeface="Courier New"/>
                <a:sym typeface="Courier New"/>
              </a:rPr>
              <a:t>https://www.bank.com/transfer?amount=100&amp;to=Mallory</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 link can open an attacker’s website, which contains some JavaScript that makes the actual malicious request</a:t>
            </a:r>
            <a:endParaRPr/>
          </a:p>
          <a:p>
            <a:pPr marL="457200" lvl="0" indent="-342900" algn="l" rtl="0">
              <a:spcBef>
                <a:spcPts val="0"/>
              </a:spcBef>
              <a:spcAft>
                <a:spcPts val="0"/>
              </a:spcAft>
              <a:buSzPts val="1800"/>
              <a:buChar char="●"/>
            </a:pPr>
            <a:r>
              <a:rPr lang="en"/>
              <a:t>Strategy #2: Put some HTML on a website the victim will visit</a:t>
            </a:r>
            <a:endParaRPr/>
          </a:p>
          <a:p>
            <a:pPr marL="914400" lvl="1" indent="-317500" algn="l" rtl="0">
              <a:spcBef>
                <a:spcPts val="0"/>
              </a:spcBef>
              <a:spcAft>
                <a:spcPts val="0"/>
              </a:spcAft>
              <a:buSzPts val="1400"/>
              <a:buChar char="○"/>
            </a:pPr>
            <a:r>
              <a:rPr lang="en"/>
              <a:t>Example: The victim will visit a forum. Make a post with some HTML on the forum</a:t>
            </a:r>
            <a:endParaRPr/>
          </a:p>
          <a:p>
            <a:pPr marL="914400" lvl="1" indent="-317500" algn="l" rtl="0">
              <a:spcBef>
                <a:spcPts val="0"/>
              </a:spcBef>
              <a:spcAft>
                <a:spcPts val="0"/>
              </a:spcAft>
              <a:buSzPts val="1400"/>
              <a:buFont typeface="Courier New"/>
              <a:buChar char="○"/>
            </a:pPr>
            <a:r>
              <a:rPr lang="en"/>
              <a:t>HTML to automatically make a GET request to a URL:</a:t>
            </a:r>
            <a:br>
              <a:rPr lang="en" b="1">
                <a:latin typeface="Courier New"/>
                <a:ea typeface="Courier New"/>
                <a:cs typeface="Courier New"/>
                <a:sym typeface="Courier New"/>
              </a:rPr>
            </a:br>
            <a:r>
              <a:rPr lang="en" b="1">
                <a:latin typeface="Courier New"/>
                <a:ea typeface="Courier New"/>
                <a:cs typeface="Courier New"/>
                <a:sym typeface="Courier New"/>
              </a:rPr>
              <a:t>&lt;img src="https://www.bank.com/transfer?amount=100&amp;to=Mallory"&gt;</a:t>
            </a:r>
            <a:endParaRPr b="1">
              <a:latin typeface="Courier New"/>
              <a:ea typeface="Courier New"/>
              <a:cs typeface="Courier New"/>
              <a:sym typeface="Courier New"/>
            </a:endParaRPr>
          </a:p>
          <a:p>
            <a:pPr marL="1371600" lvl="2" indent="-317500" algn="l" rtl="0">
              <a:spcBef>
                <a:spcPts val="0"/>
              </a:spcBef>
              <a:spcAft>
                <a:spcPts val="0"/>
              </a:spcAft>
              <a:buSzPts val="1400"/>
              <a:buChar char="■"/>
            </a:pPr>
            <a:r>
              <a:rPr lang="en"/>
              <a:t>This HTML will probably return an error or a blank 1 pixel by 1 pixel image, but the GET request will still be sent...with the relevant cookies!</a:t>
            </a:r>
            <a:endParaRPr/>
          </a:p>
        </p:txBody>
      </p:sp>
      <p:sp>
        <p:nvSpPr>
          <p:cNvPr id="452" name="Google Shape;452;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Executing a CSRF Attack</a:t>
            </a:r>
            <a:endParaRPr/>
          </a:p>
        </p:txBody>
      </p:sp>
      <p:sp>
        <p:nvSpPr>
          <p:cNvPr id="458" name="Google Shape;458;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might we trick the victim into making a POST request?</a:t>
            </a:r>
            <a:endParaRPr/>
          </a:p>
          <a:p>
            <a:pPr marL="914400" lvl="1" indent="-317500" algn="l" rtl="0">
              <a:spcBef>
                <a:spcPts val="0"/>
              </a:spcBef>
              <a:spcAft>
                <a:spcPts val="0"/>
              </a:spcAft>
              <a:buSzPts val="1400"/>
              <a:buChar char="○"/>
            </a:pPr>
            <a:r>
              <a:rPr lang="en"/>
              <a:t>Example POST request: Submitting a form</a:t>
            </a:r>
            <a:endParaRPr/>
          </a:p>
          <a:p>
            <a:pPr marL="457200" lvl="0" indent="-342900" algn="l" rtl="0">
              <a:spcBef>
                <a:spcPts val="0"/>
              </a:spcBef>
              <a:spcAft>
                <a:spcPts val="0"/>
              </a:spcAft>
              <a:buSzPts val="1800"/>
              <a:buChar char="●"/>
            </a:pPr>
            <a:r>
              <a:rPr lang="en"/>
              <a:t>Strategy #1: Trick the victim into clicking a link</a:t>
            </a:r>
            <a:endParaRPr/>
          </a:p>
          <a:p>
            <a:pPr marL="914400" lvl="1" indent="-317500" algn="l" rtl="0">
              <a:spcBef>
                <a:spcPts val="0"/>
              </a:spcBef>
              <a:spcAft>
                <a:spcPts val="0"/>
              </a:spcAft>
              <a:buSzPts val="1400"/>
              <a:buChar char="○"/>
            </a:pPr>
            <a:r>
              <a:rPr lang="en"/>
              <a:t>Note: Clicking a link in your browser makes a GET request, not a POST request, so the link cannot directly make the malicious POST request</a:t>
            </a:r>
            <a:endParaRPr/>
          </a:p>
          <a:p>
            <a:pPr marL="914400" lvl="1" indent="-317500" algn="l" rtl="0">
              <a:spcBef>
                <a:spcPts val="0"/>
              </a:spcBef>
              <a:spcAft>
                <a:spcPts val="0"/>
              </a:spcAft>
              <a:buSzPts val="1400"/>
              <a:buChar char="○"/>
            </a:pPr>
            <a:r>
              <a:rPr lang="en"/>
              <a:t>The link can open an attacker’s website, which contains some JavaScript that makes the actual malicious POST request</a:t>
            </a:r>
            <a:endParaRPr/>
          </a:p>
          <a:p>
            <a:pPr marL="457200" lvl="0" indent="-342900" algn="l" rtl="0">
              <a:spcBef>
                <a:spcPts val="0"/>
              </a:spcBef>
              <a:spcAft>
                <a:spcPts val="0"/>
              </a:spcAft>
              <a:buSzPts val="1800"/>
              <a:buChar char="●"/>
            </a:pPr>
            <a:r>
              <a:rPr lang="en"/>
              <a:t>Strategy #2: Put some JavaScript on a website the victim will visit</a:t>
            </a:r>
            <a:endParaRPr/>
          </a:p>
          <a:p>
            <a:pPr marL="914400" lvl="1" indent="-317500" algn="l" rtl="0">
              <a:spcBef>
                <a:spcPts val="0"/>
              </a:spcBef>
              <a:spcAft>
                <a:spcPts val="0"/>
              </a:spcAft>
              <a:buSzPts val="1400"/>
              <a:buChar char="○"/>
            </a:pPr>
            <a:r>
              <a:rPr lang="en"/>
              <a:t>Example: Pay for an advertisement on the website, and put JavaScript in the ad</a:t>
            </a:r>
            <a:endParaRPr/>
          </a:p>
          <a:p>
            <a:pPr marL="914400" lvl="1" indent="-317500" algn="l" rtl="0">
              <a:spcBef>
                <a:spcPts val="0"/>
              </a:spcBef>
              <a:spcAft>
                <a:spcPts val="0"/>
              </a:spcAft>
              <a:buSzPts val="1400"/>
              <a:buChar char="○"/>
            </a:pPr>
            <a:r>
              <a:rPr lang="en"/>
              <a:t>Recall: JavaScript can make a POST request</a:t>
            </a:r>
            <a:endParaRPr/>
          </a:p>
        </p:txBody>
      </p:sp>
      <p:sp>
        <p:nvSpPr>
          <p:cNvPr id="459" name="Google Shape;459;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 25 Most Dangerous Software Weaknesses (2020)</a:t>
            </a:r>
            <a:endParaRPr/>
          </a:p>
        </p:txBody>
      </p:sp>
      <p:sp>
        <p:nvSpPr>
          <p:cNvPr id="465" name="Google Shape;465;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graphicFrame>
        <p:nvGraphicFramePr>
          <p:cNvPr id="466" name="Google Shape;466;p63"/>
          <p:cNvGraphicFramePr/>
          <p:nvPr/>
        </p:nvGraphicFramePr>
        <p:xfrm>
          <a:off x="412300" y="1239875"/>
          <a:ext cx="3000000" cy="3000000"/>
        </p:xfrm>
        <a:graphic>
          <a:graphicData uri="http://schemas.openxmlformats.org/drawingml/2006/table">
            <a:tbl>
              <a:tblPr>
                <a:noFill/>
                <a:tableStyleId>{6B0FEC22-E1B6-41EF-8EEF-271AE4B5B364}</a:tableStyleId>
              </a:tblPr>
              <a:tblGrid>
                <a:gridCol w="535825">
                  <a:extLst>
                    <a:ext uri="{9D8B030D-6E8A-4147-A177-3AD203B41FA5}">
                      <a16:colId xmlns:a16="http://schemas.microsoft.com/office/drawing/2014/main" val="20000"/>
                    </a:ext>
                  </a:extLst>
                </a:gridCol>
                <a:gridCol w="779400">
                  <a:extLst>
                    <a:ext uri="{9D8B030D-6E8A-4147-A177-3AD203B41FA5}">
                      <a16:colId xmlns:a16="http://schemas.microsoft.com/office/drawing/2014/main" val="20001"/>
                    </a:ext>
                  </a:extLst>
                </a:gridCol>
                <a:gridCol w="5653200">
                  <a:extLst>
                    <a:ext uri="{9D8B030D-6E8A-4147-A177-3AD203B41FA5}">
                      <a16:colId xmlns:a16="http://schemas.microsoft.com/office/drawing/2014/main" val="20002"/>
                    </a:ext>
                  </a:extLst>
                </a:gridCol>
                <a:gridCol w="746075">
                  <a:extLst>
                    <a:ext uri="{9D8B030D-6E8A-4147-A177-3AD203B41FA5}">
                      <a16:colId xmlns:a16="http://schemas.microsoft.com/office/drawing/2014/main" val="20003"/>
                    </a:ext>
                  </a:extLst>
                </a:gridCol>
              </a:tblGrid>
              <a:tr h="213425">
                <a:tc>
                  <a:txBody>
                    <a:bodyPr/>
                    <a:lstStyle/>
                    <a:p>
                      <a:pPr marL="0" lvl="0" indent="0" algn="ctr" rtl="0">
                        <a:lnSpc>
                          <a:spcPct val="100000"/>
                        </a:lnSpc>
                        <a:spcBef>
                          <a:spcPts val="0"/>
                        </a:spcBef>
                        <a:spcAft>
                          <a:spcPts val="0"/>
                        </a:spcAft>
                        <a:buNone/>
                      </a:pPr>
                      <a:r>
                        <a:rPr lang="en" sz="1000" b="1"/>
                        <a:t>Rank</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ID</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Name</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Score</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120675">
                <a:tc>
                  <a:txBody>
                    <a:bodyPr/>
                    <a:lstStyle/>
                    <a:p>
                      <a:pPr marL="0" lvl="0" indent="0" algn="ctr" rtl="0">
                        <a:lnSpc>
                          <a:spcPct val="100000"/>
                        </a:lnSpc>
                        <a:spcBef>
                          <a:spcPts val="0"/>
                        </a:spcBef>
                        <a:spcAft>
                          <a:spcPts val="0"/>
                        </a:spcAft>
                        <a:buNone/>
                      </a:pPr>
                      <a:r>
                        <a:rPr lang="en" sz="1000" b="1"/>
                        <a:t>[1]</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3"/>
                        </a:rPr>
                        <a:t>CWE-79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Input During Web Page Generation (’Cross-site Scripting’)</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46.82</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1"/>
                  </a:ext>
                </a:extLst>
              </a:tr>
              <a:tr h="110825">
                <a:tc>
                  <a:txBody>
                    <a:bodyPr/>
                    <a:lstStyle/>
                    <a:p>
                      <a:pPr marL="0" lvl="0" indent="0" algn="ctr" rtl="0">
                        <a:lnSpc>
                          <a:spcPct val="100000"/>
                        </a:lnSpc>
                        <a:spcBef>
                          <a:spcPts val="0"/>
                        </a:spcBef>
                        <a:spcAft>
                          <a:spcPts val="0"/>
                        </a:spcAft>
                        <a:buNone/>
                      </a:pPr>
                      <a:r>
                        <a:rPr lang="en" sz="1000" b="1"/>
                        <a:t>[2]</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4"/>
                        </a:rPr>
                        <a:t>CWE-787</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Out-of-bounds Write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46.17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213425">
                <a:tc>
                  <a:txBody>
                    <a:bodyPr/>
                    <a:lstStyle/>
                    <a:p>
                      <a:pPr marL="0" lvl="0" indent="0" algn="ctr" rtl="0">
                        <a:lnSpc>
                          <a:spcPct val="100000"/>
                        </a:lnSpc>
                        <a:spcBef>
                          <a:spcPts val="0"/>
                        </a:spcBef>
                        <a:spcAft>
                          <a:spcPts val="0"/>
                        </a:spcAft>
                        <a:buNone/>
                      </a:pPr>
                      <a:r>
                        <a:rPr lang="en" sz="1000" b="1"/>
                        <a:t>[3]</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5"/>
                        </a:rPr>
                        <a:t>CWE-20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Input Validation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33.47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3"/>
                  </a:ext>
                </a:extLst>
              </a:tr>
              <a:tr h="213425">
                <a:tc>
                  <a:txBody>
                    <a:bodyPr/>
                    <a:lstStyle/>
                    <a:p>
                      <a:pPr marL="0" lvl="0" indent="0" algn="ctr" rtl="0">
                        <a:lnSpc>
                          <a:spcPct val="100000"/>
                        </a:lnSpc>
                        <a:spcBef>
                          <a:spcPts val="0"/>
                        </a:spcBef>
                        <a:spcAft>
                          <a:spcPts val="0"/>
                        </a:spcAft>
                        <a:buNone/>
                      </a:pPr>
                      <a:r>
                        <a:rPr lang="en" sz="1000" b="1"/>
                        <a:t>[4]</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6"/>
                        </a:rPr>
                        <a:t>CWE-125</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Out-of-bounds Read</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26.50</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4"/>
                  </a:ext>
                </a:extLst>
              </a:tr>
              <a:tr h="213425">
                <a:tc>
                  <a:txBody>
                    <a:bodyPr/>
                    <a:lstStyle/>
                    <a:p>
                      <a:pPr marL="0" lvl="0" indent="0" algn="ctr" rtl="0">
                        <a:lnSpc>
                          <a:spcPct val="100000"/>
                        </a:lnSpc>
                        <a:spcBef>
                          <a:spcPts val="0"/>
                        </a:spcBef>
                        <a:spcAft>
                          <a:spcPts val="0"/>
                        </a:spcAft>
                        <a:buNone/>
                      </a:pPr>
                      <a:r>
                        <a:rPr lang="en" sz="1000" b="1"/>
                        <a:t>[5]</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7"/>
                        </a:rPr>
                        <a:t>CWE-119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Restriction of Operations within the Bounds of a Memory Buffer</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23.73</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5"/>
                  </a:ext>
                </a:extLst>
              </a:tr>
              <a:tr h="202750">
                <a:tc>
                  <a:txBody>
                    <a:bodyPr/>
                    <a:lstStyle/>
                    <a:p>
                      <a:pPr marL="0" lvl="0" indent="0" algn="ctr" rtl="0">
                        <a:lnSpc>
                          <a:spcPct val="100000"/>
                        </a:lnSpc>
                        <a:spcBef>
                          <a:spcPts val="0"/>
                        </a:spcBef>
                        <a:spcAft>
                          <a:spcPts val="0"/>
                        </a:spcAft>
                        <a:buNone/>
                      </a:pPr>
                      <a:r>
                        <a:rPr lang="en" sz="1000" b="1"/>
                        <a:t>[6]</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8"/>
                        </a:rPr>
                        <a:t>CWE-89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Special Elements used in an SQL Command (’SQL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20.69</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6"/>
                  </a:ext>
                </a:extLst>
              </a:tr>
              <a:tr h="213425">
                <a:tc>
                  <a:txBody>
                    <a:bodyPr/>
                    <a:lstStyle/>
                    <a:p>
                      <a:pPr marL="0" lvl="0" indent="0" algn="ctr" rtl="0">
                        <a:lnSpc>
                          <a:spcPct val="100000"/>
                        </a:lnSpc>
                        <a:spcBef>
                          <a:spcPts val="0"/>
                        </a:spcBef>
                        <a:spcAft>
                          <a:spcPts val="0"/>
                        </a:spcAft>
                        <a:buNone/>
                      </a:pPr>
                      <a:r>
                        <a:rPr lang="en" sz="1000" b="1"/>
                        <a:t>[7]</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9"/>
                        </a:rPr>
                        <a:t>CWE-200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Exposure of Sensitive Information to an Unauthorized Actor</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19.16</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7"/>
                  </a:ext>
                </a:extLst>
              </a:tr>
              <a:tr h="213425">
                <a:tc>
                  <a:txBody>
                    <a:bodyPr/>
                    <a:lstStyle/>
                    <a:p>
                      <a:pPr marL="0" lvl="0" indent="0" algn="ctr" rtl="0">
                        <a:lnSpc>
                          <a:spcPct val="100000"/>
                        </a:lnSpc>
                        <a:spcBef>
                          <a:spcPts val="0"/>
                        </a:spcBef>
                        <a:spcAft>
                          <a:spcPts val="0"/>
                        </a:spcAft>
                        <a:buNone/>
                      </a:pPr>
                      <a:r>
                        <a:rPr lang="en" sz="1000" b="1"/>
                        <a:t>[8]</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0"/>
                        </a:rPr>
                        <a:t>CWE-416</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Use After Free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18.87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8"/>
                  </a:ext>
                </a:extLst>
              </a:tr>
              <a:tr h="213425">
                <a:tc>
                  <a:txBody>
                    <a:bodyPr/>
                    <a:lstStyle/>
                    <a:p>
                      <a:pPr marL="0" lvl="0" indent="0" algn="ctr" rtl="0">
                        <a:lnSpc>
                          <a:spcPct val="100000"/>
                        </a:lnSpc>
                        <a:spcBef>
                          <a:spcPts val="0"/>
                        </a:spcBef>
                        <a:spcAft>
                          <a:spcPts val="0"/>
                        </a:spcAft>
                        <a:buNone/>
                      </a:pPr>
                      <a:r>
                        <a:rPr lang="en" sz="1000" b="1"/>
                        <a:t>[9]</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1"/>
                        </a:rPr>
                        <a:t>CWE-352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00000"/>
                        </a:lnSpc>
                        <a:spcBef>
                          <a:spcPts val="0"/>
                        </a:spcBef>
                        <a:spcAft>
                          <a:spcPts val="0"/>
                        </a:spcAft>
                        <a:buNone/>
                      </a:pPr>
                      <a:r>
                        <a:rPr lang="en" sz="1000"/>
                        <a:t>Cross-Site Request Forgery (CSRF)</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000"/>
                        <a:t>17.29</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extLst>
                  <a:ext uri="{0D108BD9-81ED-4DB2-BD59-A6C34878D82A}">
                    <a16:rowId xmlns:a16="http://schemas.microsoft.com/office/drawing/2014/main" val="10009"/>
                  </a:ext>
                </a:extLst>
              </a:tr>
              <a:tr h="202750">
                <a:tc>
                  <a:txBody>
                    <a:bodyPr/>
                    <a:lstStyle/>
                    <a:p>
                      <a:pPr marL="0" lvl="0" indent="0" algn="ctr" rtl="0">
                        <a:lnSpc>
                          <a:spcPct val="100000"/>
                        </a:lnSpc>
                        <a:spcBef>
                          <a:spcPts val="0"/>
                        </a:spcBef>
                        <a:spcAft>
                          <a:spcPts val="0"/>
                        </a:spcAft>
                        <a:buNone/>
                      </a:pPr>
                      <a:r>
                        <a:rPr lang="en" sz="1000" b="1"/>
                        <a:t>[10]</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2"/>
                        </a:rPr>
                        <a:t>CWE-78</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Special Elements used in an OS Command (’OS Command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16.44</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0"/>
                  </a:ext>
                </a:extLst>
              </a:tr>
              <a:tr h="213425">
                <a:tc>
                  <a:txBody>
                    <a:bodyPr/>
                    <a:lstStyle/>
                    <a:p>
                      <a:pPr marL="0" lvl="0" indent="0" algn="ctr" rtl="0">
                        <a:lnSpc>
                          <a:spcPct val="100000"/>
                        </a:lnSpc>
                        <a:spcBef>
                          <a:spcPts val="0"/>
                        </a:spcBef>
                        <a:spcAft>
                          <a:spcPts val="0"/>
                        </a:spcAft>
                        <a:buNone/>
                      </a:pPr>
                      <a:r>
                        <a:rPr lang="en" sz="1000" b="1"/>
                        <a:t>[11]</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3"/>
                        </a:rPr>
                        <a:t>CWE-190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Integer Overflow or Wraparound</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15.81</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1"/>
                  </a:ext>
                </a:extLst>
              </a:tr>
              <a:tr h="213425">
                <a:tc>
                  <a:txBody>
                    <a:bodyPr/>
                    <a:lstStyle/>
                    <a:p>
                      <a:pPr marL="0" lvl="0" indent="0" algn="ctr" rtl="0">
                        <a:lnSpc>
                          <a:spcPct val="100000"/>
                        </a:lnSpc>
                        <a:spcBef>
                          <a:spcPts val="0"/>
                        </a:spcBef>
                        <a:spcAft>
                          <a:spcPts val="0"/>
                        </a:spcAft>
                        <a:buNone/>
                      </a:pPr>
                      <a:r>
                        <a:rPr lang="en" sz="1000" b="1"/>
                        <a:t>[12]</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4"/>
                        </a:rPr>
                        <a:t>CWE-22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Limitation of a Pathname to a Restricted Directory (’Path Traversal’)</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13.67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2"/>
                  </a:ext>
                </a:extLst>
              </a:tr>
              <a:tr h="213425">
                <a:tc>
                  <a:txBody>
                    <a:bodyPr/>
                    <a:lstStyle/>
                    <a:p>
                      <a:pPr marL="0" lvl="0" indent="0" algn="ctr" rtl="0">
                        <a:lnSpc>
                          <a:spcPct val="100000"/>
                        </a:lnSpc>
                        <a:spcBef>
                          <a:spcPts val="0"/>
                        </a:spcBef>
                        <a:spcAft>
                          <a:spcPts val="0"/>
                        </a:spcAft>
                        <a:buNone/>
                      </a:pPr>
                      <a:r>
                        <a:rPr lang="en" sz="1000" b="1"/>
                        <a:t>[13]</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5"/>
                        </a:rPr>
                        <a:t>CWE-476</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NULL Pointer Dereference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8.35</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3"/>
                  </a:ext>
                </a:extLst>
              </a:tr>
              <a:tr h="213425">
                <a:tc>
                  <a:txBody>
                    <a:bodyPr/>
                    <a:lstStyle/>
                    <a:p>
                      <a:pPr marL="0" lvl="0" indent="0" algn="ctr" rtl="0">
                        <a:lnSpc>
                          <a:spcPct val="100000"/>
                        </a:lnSpc>
                        <a:spcBef>
                          <a:spcPts val="0"/>
                        </a:spcBef>
                        <a:spcAft>
                          <a:spcPts val="0"/>
                        </a:spcAft>
                        <a:buNone/>
                      </a:pPr>
                      <a:r>
                        <a:rPr lang="en" sz="1000" b="1"/>
                        <a:t>[14]</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6"/>
                        </a:rPr>
                        <a:t>CWE-287</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Authentication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8.17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4"/>
                  </a:ext>
                </a:extLst>
              </a:tr>
              <a:tr h="213425">
                <a:tc>
                  <a:txBody>
                    <a:bodyPr/>
                    <a:lstStyle/>
                    <a:p>
                      <a:pPr marL="0" lvl="0" indent="0" algn="ctr" rtl="0">
                        <a:lnSpc>
                          <a:spcPct val="100000"/>
                        </a:lnSpc>
                        <a:spcBef>
                          <a:spcPts val="0"/>
                        </a:spcBef>
                        <a:spcAft>
                          <a:spcPts val="0"/>
                        </a:spcAft>
                        <a:buNone/>
                      </a:pPr>
                      <a:r>
                        <a:rPr lang="en" sz="1000" b="1"/>
                        <a:t>[15]</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7"/>
                        </a:rPr>
                        <a:t>CWE-434</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Unrestricted Upload of File with Dangerous Type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7.38</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5"/>
                  </a:ext>
                </a:extLst>
              </a:tr>
              <a:tr h="213425">
                <a:tc>
                  <a:txBody>
                    <a:bodyPr/>
                    <a:lstStyle/>
                    <a:p>
                      <a:pPr marL="0" lvl="0" indent="0" algn="ctr" rtl="0">
                        <a:lnSpc>
                          <a:spcPct val="100000"/>
                        </a:lnSpc>
                        <a:spcBef>
                          <a:spcPts val="0"/>
                        </a:spcBef>
                        <a:spcAft>
                          <a:spcPts val="0"/>
                        </a:spcAft>
                        <a:buNone/>
                      </a:pPr>
                      <a:r>
                        <a:rPr lang="en" sz="1000" b="1"/>
                        <a:t>[16]</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8"/>
                        </a:rPr>
                        <a:t>CWE-732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Incorrect Permission Assignment for Critical Resource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6.95</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6"/>
                  </a:ext>
                </a:extLst>
              </a:tr>
              <a:tr h="213425">
                <a:tc>
                  <a:txBody>
                    <a:bodyPr/>
                    <a:lstStyle/>
                    <a:p>
                      <a:pPr marL="0" lvl="0" indent="0" algn="ctr" rtl="0">
                        <a:lnSpc>
                          <a:spcPct val="100000"/>
                        </a:lnSpc>
                        <a:spcBef>
                          <a:spcPts val="0"/>
                        </a:spcBef>
                        <a:spcAft>
                          <a:spcPts val="0"/>
                        </a:spcAft>
                        <a:buNone/>
                      </a:pPr>
                      <a:r>
                        <a:rPr lang="en" sz="1000" b="1"/>
                        <a:t>[17]</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9"/>
                        </a:rPr>
                        <a:t>CWE-94</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Control of Generation of Code (’Code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6.53</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Internet of Things (IoT)</a:t>
            </a:r>
            <a:endParaRPr/>
          </a:p>
        </p:txBody>
      </p:sp>
      <p:sp>
        <p:nvSpPr>
          <p:cNvPr id="472" name="Google Shape;472;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IoT devices often use default passwords</a:t>
            </a:r>
            <a:endParaRPr/>
          </a:p>
          <a:p>
            <a:pPr marL="914400" lvl="1" indent="-317500" algn="l" rtl="0">
              <a:spcBef>
                <a:spcPts val="0"/>
              </a:spcBef>
              <a:spcAft>
                <a:spcPts val="0"/>
              </a:spcAft>
              <a:buSzPts val="1400"/>
              <a:buChar char="○"/>
            </a:pPr>
            <a:r>
              <a:rPr lang="en"/>
              <a:t>Example login URL: </a:t>
            </a:r>
            <a:r>
              <a:rPr lang="en" b="1">
                <a:latin typeface="Courier New"/>
                <a:ea typeface="Courier New"/>
                <a:cs typeface="Courier New"/>
                <a:sym typeface="Courier New"/>
              </a:rPr>
              <a:t>http://10.1.1.1/login?user=admin&amp;password=admin</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 attacker tricks the victim into making a request to this link, which gives the victim a session token cookie</a:t>
            </a:r>
            <a:endParaRPr/>
          </a:p>
          <a:p>
            <a:pPr marL="457200" lvl="0" indent="-342900" algn="l" rtl="0">
              <a:spcBef>
                <a:spcPts val="0"/>
              </a:spcBef>
              <a:spcAft>
                <a:spcPts val="0"/>
              </a:spcAft>
              <a:buSzPts val="1800"/>
              <a:buChar char="●"/>
            </a:pPr>
            <a:r>
              <a:rPr lang="en"/>
              <a:t>IoT devices often process commands with web requests</a:t>
            </a:r>
            <a:endParaRPr/>
          </a:p>
          <a:p>
            <a:pPr marL="914400" lvl="1" indent="-317500" algn="l" rtl="0">
              <a:spcBef>
                <a:spcPts val="0"/>
              </a:spcBef>
              <a:spcAft>
                <a:spcPts val="0"/>
              </a:spcAft>
              <a:buSzPts val="1400"/>
              <a:buChar char="○"/>
            </a:pPr>
            <a:r>
              <a:rPr lang="en"/>
              <a:t>Example request URL: </a:t>
            </a:r>
            <a:r>
              <a:rPr lang="en" b="1">
                <a:latin typeface="Courier New"/>
                <a:ea typeface="Courier New"/>
                <a:cs typeface="Courier New"/>
                <a:sym typeface="Courier New"/>
              </a:rPr>
              <a:t>http://10.1.1.1/set-dns-server?server=8.8.8.8</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These requests can perform actions that help the attacker mount other attacks</a:t>
            </a:r>
            <a:endParaRPr/>
          </a:p>
          <a:p>
            <a:pPr marL="457200" lvl="0" indent="-342900" algn="l" rtl="0">
              <a:spcBef>
                <a:spcPts val="0"/>
              </a:spcBef>
              <a:spcAft>
                <a:spcPts val="0"/>
              </a:spcAft>
              <a:buSzPts val="1800"/>
              <a:buChar char="●"/>
            </a:pPr>
            <a:r>
              <a:rPr lang="en"/>
              <a:t>IoT devices don’t implement CSRF defenses</a:t>
            </a:r>
            <a:endParaRPr/>
          </a:p>
          <a:p>
            <a:pPr marL="914400" lvl="1" indent="-317500" algn="l" rtl="0">
              <a:spcBef>
                <a:spcPts val="0"/>
              </a:spcBef>
              <a:spcAft>
                <a:spcPts val="0"/>
              </a:spcAft>
              <a:buSzPts val="1400"/>
              <a:buChar char="○"/>
            </a:pPr>
            <a:r>
              <a:rPr lang="en"/>
              <a:t>An attacker can publish an advertisement that makes these two requests</a:t>
            </a:r>
            <a:endParaRPr/>
          </a:p>
          <a:p>
            <a:pPr marL="914400" lvl="1" indent="-317500" algn="l" rtl="0">
              <a:spcBef>
                <a:spcPts val="0"/>
              </a:spcBef>
              <a:spcAft>
                <a:spcPts val="0"/>
              </a:spcAft>
              <a:buSzPts val="1400"/>
              <a:buChar char="○"/>
            </a:pPr>
            <a:r>
              <a:rPr lang="en"/>
              <a:t>Any victim who opens a webpage with the advertisement will get their IoT device compromised!</a:t>
            </a:r>
            <a:endParaRPr/>
          </a:p>
        </p:txBody>
      </p:sp>
      <p:sp>
        <p:nvSpPr>
          <p:cNvPr id="473" name="Google Shape;473;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HTTP</a:t>
            </a:r>
            <a:endParaRPr/>
          </a:p>
        </p:txBody>
      </p:sp>
      <p:sp>
        <p:nvSpPr>
          <p:cNvPr id="100" name="Google Shape;100;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HTTP: A protocol used to request and retrieve data from a web server</a:t>
            </a:r>
            <a:endParaRPr/>
          </a:p>
          <a:p>
            <a:pPr marL="914400" lvl="1" indent="-317500" algn="l" rtl="0">
              <a:spcBef>
                <a:spcPts val="0"/>
              </a:spcBef>
              <a:spcAft>
                <a:spcPts val="0"/>
              </a:spcAft>
              <a:buSzPts val="1400"/>
              <a:buChar char="○"/>
            </a:pPr>
            <a:r>
              <a:rPr lang="en"/>
              <a:t>HTTPS: A secure version of HTTP</a:t>
            </a:r>
            <a:endParaRPr/>
          </a:p>
          <a:p>
            <a:pPr marL="914400" lvl="1" indent="-317500" algn="l" rtl="0">
              <a:spcBef>
                <a:spcPts val="0"/>
              </a:spcBef>
              <a:spcAft>
                <a:spcPts val="0"/>
              </a:spcAft>
              <a:buSzPts val="1400"/>
              <a:buChar char="○"/>
            </a:pPr>
            <a:r>
              <a:rPr lang="en"/>
              <a:t>HTTP is a request-response protocol</a:t>
            </a:r>
            <a:endParaRPr/>
          </a:p>
          <a:p>
            <a:pPr marL="457200" lvl="0" indent="-342900" algn="l" rtl="0">
              <a:spcBef>
                <a:spcPts val="0"/>
              </a:spcBef>
              <a:spcAft>
                <a:spcPts val="0"/>
              </a:spcAft>
              <a:buSzPts val="1800"/>
              <a:buChar char="●"/>
            </a:pPr>
            <a:r>
              <a:rPr lang="en"/>
              <a:t>HTTP request</a:t>
            </a:r>
            <a:endParaRPr/>
          </a:p>
          <a:p>
            <a:pPr marL="914400" lvl="1" indent="-317500" algn="l" rtl="0">
              <a:spcBef>
                <a:spcPts val="0"/>
              </a:spcBef>
              <a:spcAft>
                <a:spcPts val="0"/>
              </a:spcAft>
              <a:buSzPts val="1400"/>
              <a:buChar char="○"/>
            </a:pPr>
            <a:r>
              <a:rPr lang="en"/>
              <a:t>Method (GET or POST)</a:t>
            </a:r>
            <a:endParaRPr/>
          </a:p>
          <a:p>
            <a:pPr marL="914400" lvl="1" indent="-317500" algn="l" rtl="0">
              <a:spcBef>
                <a:spcPts val="0"/>
              </a:spcBef>
              <a:spcAft>
                <a:spcPts val="0"/>
              </a:spcAft>
              <a:buSzPts val="1400"/>
              <a:buChar char="○"/>
            </a:pPr>
            <a:r>
              <a:rPr lang="en"/>
              <a:t>URL path and query parameters</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Data (only for POST requests)</a:t>
            </a:r>
            <a:endParaRPr/>
          </a:p>
          <a:p>
            <a:pPr marL="457200" lvl="0" indent="-342900" algn="l" rtl="0">
              <a:spcBef>
                <a:spcPts val="0"/>
              </a:spcBef>
              <a:spcAft>
                <a:spcPts val="0"/>
              </a:spcAft>
              <a:buSzPts val="1800"/>
              <a:buChar char="●"/>
            </a:pPr>
            <a:r>
              <a:rPr lang="en"/>
              <a:t>HTTP response</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Status code: A number indicating what happened with the request</a:t>
            </a:r>
            <a:endParaRPr/>
          </a:p>
          <a:p>
            <a:pPr marL="914400" lvl="1" indent="-317500" algn="l" rtl="0">
              <a:spcBef>
                <a:spcPts val="0"/>
              </a:spcBef>
              <a:spcAft>
                <a:spcPts val="0"/>
              </a:spcAft>
              <a:buSzPts val="1400"/>
              <a:buChar char="○"/>
            </a:pPr>
            <a:r>
              <a:rPr lang="en"/>
              <a:t>Headers: Metadata about the response</a:t>
            </a:r>
            <a:endParaRPr/>
          </a:p>
          <a:p>
            <a:pPr marL="914400" lvl="1" indent="-317500" algn="l" rtl="0">
              <a:spcBef>
                <a:spcPts val="0"/>
              </a:spcBef>
              <a:spcAft>
                <a:spcPts val="0"/>
              </a:spcAft>
              <a:buSzPts val="1400"/>
              <a:buChar char="○"/>
            </a:pPr>
            <a:r>
              <a:rPr lang="en"/>
              <a:t>Data</a:t>
            </a:r>
            <a:endParaRPr/>
          </a:p>
        </p:txBody>
      </p:sp>
      <p:sp>
        <p:nvSpPr>
          <p:cNvPr id="101" name="Google Shape;10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477"/>
        <p:cNvGrpSpPr/>
        <p:nvPr/>
      </p:nvGrpSpPr>
      <p:grpSpPr>
        <a:xfrm>
          <a:off x="0" y="0"/>
          <a:ext cx="0" cy="0"/>
          <a:chOff x="0" y="0"/>
          <a:chExt cx="0" cy="0"/>
        </a:xfrm>
      </p:grpSpPr>
      <p:sp>
        <p:nvSpPr>
          <p:cNvPr id="478" name="Google Shape;478;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Malvertising</a:t>
            </a:r>
            <a:endParaRPr/>
          </a:p>
        </p:txBody>
      </p:sp>
      <p:sp>
        <p:nvSpPr>
          <p:cNvPr id="479" name="Google Shape;479;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
        <p:nvSpPr>
          <p:cNvPr id="480" name="Google Shape;480;p6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Short for </a:t>
            </a:r>
            <a:r>
              <a:rPr lang="en" b="1"/>
              <a:t>malicious advertising</a:t>
            </a:r>
            <a:endParaRPr b="1"/>
          </a:p>
          <a:p>
            <a:pPr marL="457200" lvl="0" indent="-342900" algn="l" rtl="0">
              <a:spcBef>
                <a:spcPts val="0"/>
              </a:spcBef>
              <a:spcAft>
                <a:spcPts val="0"/>
              </a:spcAft>
              <a:buSzPts val="1800"/>
              <a:buChar char="●"/>
            </a:pPr>
            <a:r>
              <a:rPr lang="en"/>
              <a:t>The attacker writes some JavaScript</a:t>
            </a:r>
            <a:endParaRPr/>
          </a:p>
          <a:p>
            <a:pPr marL="914400" lvl="1" indent="-317500" algn="l" rtl="0">
              <a:spcBef>
                <a:spcPts val="0"/>
              </a:spcBef>
              <a:spcAft>
                <a:spcPts val="0"/>
              </a:spcAft>
              <a:buSzPts val="1400"/>
              <a:buChar char="○"/>
            </a:pPr>
            <a:r>
              <a:rPr lang="en"/>
              <a:t>The script opens a 1 pixel by 1 pixel frame (too small for human users to notice)</a:t>
            </a:r>
            <a:endParaRPr/>
          </a:p>
          <a:p>
            <a:pPr marL="914400" lvl="1" indent="-317500" algn="l" rtl="0">
              <a:spcBef>
                <a:spcPts val="0"/>
              </a:spcBef>
              <a:spcAft>
                <a:spcPts val="0"/>
              </a:spcAft>
              <a:buSzPts val="1400"/>
              <a:buChar char="○"/>
            </a:pPr>
            <a:r>
              <a:rPr lang="en"/>
              <a:t>The frame opens a huge number of internal frames</a:t>
            </a:r>
            <a:endParaRPr/>
          </a:p>
          <a:p>
            <a:pPr marL="914400" lvl="1" indent="-317500" algn="l" rtl="0">
              <a:spcBef>
                <a:spcPts val="0"/>
              </a:spcBef>
              <a:spcAft>
                <a:spcPts val="0"/>
              </a:spcAft>
              <a:buSzPts val="1400"/>
              <a:buChar char="○"/>
            </a:pPr>
            <a:r>
              <a:rPr lang="en"/>
              <a:t>Each frame launches possible CSRF attacks</a:t>
            </a:r>
            <a:endParaRPr/>
          </a:p>
          <a:p>
            <a:pPr marL="457200" lvl="0" indent="-342900" algn="l" rtl="0">
              <a:spcBef>
                <a:spcPts val="0"/>
              </a:spcBef>
              <a:spcAft>
                <a:spcPts val="0"/>
              </a:spcAft>
              <a:buSzPts val="1800"/>
              <a:buChar char="●"/>
            </a:pPr>
            <a:r>
              <a:rPr lang="en"/>
              <a:t>The attacker pays for advertisements to put this JavaScript on legitimate websites</a:t>
            </a:r>
            <a:endParaRPr/>
          </a:p>
          <a:p>
            <a:pPr marL="457200" lvl="0" indent="-342900" algn="l" rtl="0">
              <a:spcBef>
                <a:spcPts val="0"/>
              </a:spcBef>
              <a:spcAft>
                <a:spcPts val="0"/>
              </a:spcAft>
              <a:buSzPts val="1800"/>
              <a:buChar char="●"/>
            </a:pPr>
            <a:r>
              <a:rPr lang="en" b="1"/>
              <a:t>Takeaway</a:t>
            </a:r>
            <a:r>
              <a:rPr lang="en"/>
              <a:t>: Many advertisers will publish malicious scripts for you as long as you pay for it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YouTube</a:t>
            </a:r>
            <a:endParaRPr/>
          </a:p>
        </p:txBody>
      </p:sp>
      <p:sp>
        <p:nvSpPr>
          <p:cNvPr id="486" name="Google Shape;486;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
        <p:nvSpPr>
          <p:cNvPr id="487" name="Google Shape;487;p6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2008: Attackers exploit a CSRF vulnerability on YouTube</a:t>
            </a:r>
            <a:endParaRPr/>
          </a:p>
          <a:p>
            <a:pPr marL="457200" lvl="0" indent="-342900" algn="l" rtl="0">
              <a:spcBef>
                <a:spcPts val="0"/>
              </a:spcBef>
              <a:spcAft>
                <a:spcPts val="0"/>
              </a:spcAft>
              <a:buSzPts val="1800"/>
              <a:buChar char="●"/>
            </a:pPr>
            <a:r>
              <a:rPr lang="en"/>
              <a:t>By forcing the victim to make a request, the attacker could:</a:t>
            </a:r>
            <a:endParaRPr/>
          </a:p>
          <a:p>
            <a:pPr marL="914400" lvl="1" indent="-317500" algn="l" rtl="0">
              <a:spcBef>
                <a:spcPts val="0"/>
              </a:spcBef>
              <a:spcAft>
                <a:spcPts val="0"/>
              </a:spcAft>
              <a:buSzPts val="1400"/>
              <a:buChar char="○"/>
            </a:pPr>
            <a:r>
              <a:rPr lang="en"/>
              <a:t>Add any videos to the victim’s "Favorites"</a:t>
            </a:r>
            <a:endParaRPr/>
          </a:p>
          <a:p>
            <a:pPr marL="914400" lvl="1" indent="-317500" algn="l" rtl="0">
              <a:spcBef>
                <a:spcPts val="0"/>
              </a:spcBef>
              <a:spcAft>
                <a:spcPts val="0"/>
              </a:spcAft>
              <a:buSzPts val="1400"/>
              <a:buChar char="○"/>
            </a:pPr>
            <a:r>
              <a:rPr lang="en"/>
              <a:t>Add any user to the victim’s "Friend" or "Family" list</a:t>
            </a:r>
            <a:endParaRPr/>
          </a:p>
          <a:p>
            <a:pPr marL="914400" lvl="1" indent="-317500" algn="l" rtl="0">
              <a:spcBef>
                <a:spcPts val="0"/>
              </a:spcBef>
              <a:spcAft>
                <a:spcPts val="0"/>
              </a:spcAft>
              <a:buSzPts val="1400"/>
              <a:buChar char="○"/>
            </a:pPr>
            <a:r>
              <a:rPr lang="en"/>
              <a:t>Send arbitrary messages as the victim</a:t>
            </a:r>
            <a:endParaRPr/>
          </a:p>
          <a:p>
            <a:pPr marL="914400" lvl="1" indent="-317500" algn="l" rtl="0">
              <a:spcBef>
                <a:spcPts val="0"/>
              </a:spcBef>
              <a:spcAft>
                <a:spcPts val="0"/>
              </a:spcAft>
              <a:buSzPts val="1400"/>
              <a:buChar char="○"/>
            </a:pPr>
            <a:r>
              <a:rPr lang="en"/>
              <a:t>Make the victim flag any videos as inappropriate</a:t>
            </a:r>
            <a:endParaRPr/>
          </a:p>
          <a:p>
            <a:pPr marL="914400" lvl="1" indent="-317500" algn="l" rtl="0">
              <a:spcBef>
                <a:spcPts val="0"/>
              </a:spcBef>
              <a:spcAft>
                <a:spcPts val="0"/>
              </a:spcAft>
              <a:buSzPts val="1400"/>
              <a:buChar char="○"/>
            </a:pPr>
            <a:r>
              <a:rPr lang="en"/>
              <a:t>Make the victim share a video with their contacts</a:t>
            </a:r>
            <a:endParaRPr/>
          </a:p>
          <a:p>
            <a:pPr marL="914400" lvl="1" indent="-317500" algn="l" rtl="0">
              <a:spcBef>
                <a:spcPts val="0"/>
              </a:spcBef>
              <a:spcAft>
                <a:spcPts val="0"/>
              </a:spcAft>
              <a:buSzPts val="1400"/>
              <a:buChar char="○"/>
            </a:pPr>
            <a:r>
              <a:rPr lang="en"/>
              <a:t>Make the victim subscribe to any channel</a:t>
            </a:r>
            <a:endParaRPr/>
          </a:p>
          <a:p>
            <a:pPr marL="914400" lvl="1" indent="-317500" algn="l" rtl="0">
              <a:spcBef>
                <a:spcPts val="0"/>
              </a:spcBef>
              <a:spcAft>
                <a:spcPts val="0"/>
              </a:spcAft>
              <a:buSzPts val="1400"/>
              <a:buChar char="○"/>
            </a:pPr>
            <a:r>
              <a:rPr lang="en"/>
              <a:t>Add any videos to the user’s watchlist</a:t>
            </a:r>
            <a:endParaRPr/>
          </a:p>
          <a:p>
            <a:pPr marL="457200" lvl="0" indent="-342900" algn="l" rtl="0">
              <a:spcBef>
                <a:spcPts val="0"/>
              </a:spcBef>
              <a:spcAft>
                <a:spcPts val="0"/>
              </a:spcAft>
              <a:buSzPts val="1800"/>
              <a:buChar char="●"/>
            </a:pPr>
            <a:r>
              <a:rPr lang="en" b="1"/>
              <a:t>Takeaway</a:t>
            </a:r>
            <a:r>
              <a:rPr lang="en"/>
              <a:t>: With a CSRF attack, the attacker can force the victim to perform a wide variety of actions!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8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Facebook</a:t>
            </a:r>
            <a:endParaRPr/>
          </a:p>
        </p:txBody>
      </p:sp>
      <p:sp>
        <p:nvSpPr>
          <p:cNvPr id="493" name="Google Shape;493;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sp>
        <p:nvSpPr>
          <p:cNvPr id="494" name="Google Shape;494;p67"/>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The HTML image tag can be used to execute a CSRF attack</a:t>
            </a:r>
            <a:endParaRPr/>
          </a:p>
        </p:txBody>
      </p:sp>
      <p:graphicFrame>
        <p:nvGraphicFramePr>
          <p:cNvPr id="495" name="Google Shape;495;p67"/>
          <p:cNvGraphicFramePr/>
          <p:nvPr/>
        </p:nvGraphicFramePr>
        <p:xfrm>
          <a:off x="288475" y="1279335"/>
          <a:ext cx="3000000" cy="3000000"/>
        </p:xfrm>
        <a:graphic>
          <a:graphicData uri="http://schemas.openxmlformats.org/drawingml/2006/table">
            <a:tbl>
              <a:tblPr>
                <a:noFill/>
                <a:tableStyleId>{7854213F-6F75-46B6-A400-1879BFC111C5}</a:tableStyleId>
              </a:tblPr>
              <a:tblGrid>
                <a:gridCol w="5897150">
                  <a:extLst>
                    <a:ext uri="{9D8B030D-6E8A-4147-A177-3AD203B41FA5}">
                      <a16:colId xmlns:a16="http://schemas.microsoft.com/office/drawing/2014/main" val="20000"/>
                    </a:ext>
                  </a:extLst>
                </a:gridCol>
                <a:gridCol w="2669900">
                  <a:extLst>
                    <a:ext uri="{9D8B030D-6E8A-4147-A177-3AD203B41FA5}">
                      <a16:colId xmlns:a16="http://schemas.microsoft.com/office/drawing/2014/main" val="20001"/>
                    </a:ext>
                  </a:extLst>
                </a:gridCol>
              </a:tblGrid>
              <a:tr h="341650">
                <a:tc>
                  <a:txBody>
                    <a:bodyPr/>
                    <a:lstStyle/>
                    <a:p>
                      <a:pPr marL="24574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341650">
                <a:tc gridSpan="2">
                  <a:txBody>
                    <a:bodyPr/>
                    <a:lstStyle/>
                    <a:p>
                      <a:pPr marL="0" lvl="0" indent="0" algn="l" rtl="0">
                        <a:spcBef>
                          <a:spcPts val="0"/>
                        </a:spcBef>
                        <a:spcAft>
                          <a:spcPts val="0"/>
                        </a:spcAft>
                        <a:buNone/>
                      </a:pPr>
                      <a:r>
                        <a:rPr lang="en" sz="1600" b="1">
                          <a:solidFill>
                            <a:srgbClr val="595959"/>
                          </a:solidFill>
                        </a:rPr>
                        <a:t>Facebook Hit by Cross-Site Request Forgery Attack</a:t>
                      </a:r>
                      <a:endParaRPr sz="1600" b="1">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313450">
                <a:tc>
                  <a:txBody>
                    <a:bodyPr/>
                    <a:lstStyle/>
                    <a:p>
                      <a:pPr marL="0" lvl="0" indent="0" algn="l" rtl="0">
                        <a:spcBef>
                          <a:spcPts val="0"/>
                        </a:spcBef>
                        <a:spcAft>
                          <a:spcPts val="0"/>
                        </a:spcAft>
                        <a:buNone/>
                      </a:pPr>
                      <a:r>
                        <a:rPr lang="en" i="1">
                          <a:solidFill>
                            <a:srgbClr val="595959"/>
                          </a:solidFill>
                        </a:rPr>
                        <a:t>Sean Michael Kerner</a:t>
                      </a:r>
                      <a:endParaRPr i="1">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21, 2009</a:t>
                      </a:r>
                      <a:endParaRPr i="1">
                        <a:solidFill>
                          <a:srgbClr val="595959"/>
                        </a:solidFill>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937325">
                <a:tc gridSpan="2">
                  <a:txBody>
                    <a:bodyPr/>
                    <a:lstStyle/>
                    <a:p>
                      <a:pPr marL="0" lvl="0" indent="0" algn="l" rtl="0">
                        <a:spcBef>
                          <a:spcPts val="0"/>
                        </a:spcBef>
                        <a:spcAft>
                          <a:spcPts val="0"/>
                        </a:spcAft>
                        <a:buNone/>
                      </a:pPr>
                      <a:r>
                        <a:rPr lang="en">
                          <a:solidFill>
                            <a:srgbClr val="595959"/>
                          </a:solidFill>
                        </a:rPr>
                        <a:t>Nevertheless, that Facebook accounts were compromised in the wild is noteworthy because the attack used a legitimate HTML tag to violate users’ privacy.</a:t>
                      </a:r>
                      <a:endParaRPr>
                        <a:solidFill>
                          <a:srgbClr val="595959"/>
                        </a:solidFill>
                      </a:endParaRPr>
                    </a:p>
                    <a:p>
                      <a:pPr marL="0" lvl="0" indent="0" algn="l" rtl="0">
                        <a:spcBef>
                          <a:spcPts val="0"/>
                        </a:spcBef>
                        <a:spcAft>
                          <a:spcPts val="0"/>
                        </a:spcAft>
                        <a:buNone/>
                      </a:pPr>
                      <a:endParaRPr>
                        <a:solidFill>
                          <a:srgbClr val="595959"/>
                        </a:solidFill>
                      </a:endParaRPr>
                    </a:p>
                    <a:p>
                      <a:pPr marL="0" lvl="0" indent="0" algn="l" rtl="0">
                        <a:spcBef>
                          <a:spcPts val="0"/>
                        </a:spcBef>
                        <a:spcAft>
                          <a:spcPts val="0"/>
                        </a:spcAft>
                        <a:buNone/>
                      </a:pPr>
                      <a:r>
                        <a:rPr lang="en">
                          <a:solidFill>
                            <a:srgbClr val="595959"/>
                          </a:solidFill>
                        </a:rPr>
                        <a:t>According to Zilberman’s disclosure, the attack simply involved the malicious HTML image tag residing on any site, including any blog or forum that permits the use of image tags even in the comments section.</a:t>
                      </a:r>
                      <a:endParaRPr>
                        <a:solidFill>
                          <a:srgbClr val="595959"/>
                        </a:solidFill>
                      </a:endParaRPr>
                    </a:p>
                    <a:p>
                      <a:pPr marL="0" lvl="0" indent="0" algn="l" rtl="0">
                        <a:spcBef>
                          <a:spcPts val="0"/>
                        </a:spcBef>
                        <a:spcAft>
                          <a:spcPts val="0"/>
                        </a:spcAft>
                        <a:buNone/>
                      </a:pPr>
                      <a:endParaRPr>
                        <a:solidFill>
                          <a:srgbClr val="595959"/>
                        </a:solidFill>
                      </a:endParaRPr>
                    </a:p>
                    <a:p>
                      <a:pPr marL="0" lvl="0" indent="0" algn="l" rtl="0">
                        <a:spcBef>
                          <a:spcPts val="0"/>
                        </a:spcBef>
                        <a:spcAft>
                          <a:spcPts val="0"/>
                        </a:spcAft>
                        <a:buNone/>
                      </a:pPr>
                      <a:r>
                        <a:rPr lang="en">
                          <a:solidFill>
                            <a:srgbClr val="595959"/>
                          </a:solidFill>
                        </a:rPr>
                        <a:t>"The attack elegantly ends with a valid image so the page renders normally, and the attacked user does not notice that anything peculiar has happened," Zilberman said.</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96" name="Google Shape;496;p67"/>
          <p:cNvPicPr preferRelativeResize="0"/>
          <p:nvPr/>
        </p:nvPicPr>
        <p:blipFill>
          <a:blip r:embed="rId4">
            <a:alphaModFix/>
          </a:blip>
          <a:stretch>
            <a:fillRect/>
          </a:stretch>
        </p:blipFill>
        <p:spPr>
          <a:xfrm>
            <a:off x="339850" y="1334725"/>
            <a:ext cx="2487350" cy="3109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CSRF Defenses</a:t>
            </a:r>
            <a:endParaRPr/>
          </a:p>
        </p:txBody>
      </p:sp>
      <p:sp>
        <p:nvSpPr>
          <p:cNvPr id="502" name="Google Shape;502;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pic>
        <p:nvPicPr>
          <p:cNvPr id="503" name="Google Shape;503;p68"/>
          <p:cNvPicPr preferRelativeResize="0"/>
          <p:nvPr/>
        </p:nvPicPr>
        <p:blipFill>
          <a:blip r:embed="rId3">
            <a:alphaModFix/>
          </a:blip>
          <a:stretch>
            <a:fillRect/>
          </a:stretch>
        </p:blipFill>
        <p:spPr>
          <a:xfrm>
            <a:off x="3085688" y="3064125"/>
            <a:ext cx="2972625" cy="20793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Defenses</a:t>
            </a:r>
            <a:endParaRPr/>
          </a:p>
        </p:txBody>
      </p:sp>
      <p:sp>
        <p:nvSpPr>
          <p:cNvPr id="509" name="Google Shape;509;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sp>
        <p:nvSpPr>
          <p:cNvPr id="510" name="Google Shape;510;p6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CSRF defenses are implemented by the server (not the browser)</a:t>
            </a:r>
            <a:endParaRPr/>
          </a:p>
          <a:p>
            <a:pPr marL="457200" lvl="0" indent="-342900" algn="l" rtl="0">
              <a:spcBef>
                <a:spcPts val="0"/>
              </a:spcBef>
              <a:spcAft>
                <a:spcPts val="0"/>
              </a:spcAft>
              <a:buSzPts val="1800"/>
              <a:buChar char="●"/>
            </a:pPr>
            <a:r>
              <a:rPr lang="en"/>
              <a:t>Defense: CSRF tokens</a:t>
            </a:r>
            <a:endParaRPr/>
          </a:p>
          <a:p>
            <a:pPr marL="457200" lvl="0" indent="-342900" algn="l" rtl="0">
              <a:spcBef>
                <a:spcPts val="0"/>
              </a:spcBef>
              <a:spcAft>
                <a:spcPts val="0"/>
              </a:spcAft>
              <a:buSzPts val="1800"/>
              <a:buChar char="●"/>
            </a:pPr>
            <a:r>
              <a:rPr lang="en"/>
              <a:t>Defense: Referer validation</a:t>
            </a:r>
            <a:endParaRPr/>
          </a:p>
          <a:p>
            <a:pPr marL="457200" lvl="0" indent="-342900" algn="l" rtl="0">
              <a:spcBef>
                <a:spcPts val="0"/>
              </a:spcBef>
              <a:spcAft>
                <a:spcPts val="0"/>
              </a:spcAft>
              <a:buSzPts val="1800"/>
              <a:buChar char="●"/>
            </a:pPr>
            <a:r>
              <a:rPr lang="en"/>
              <a:t>Defense: SameSite cookie attribute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a:t>
            </a:r>
            <a:endParaRPr/>
          </a:p>
        </p:txBody>
      </p:sp>
      <p:sp>
        <p:nvSpPr>
          <p:cNvPr id="516" name="Google Shape;516;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Add a secret value in the request that the attacker doesn’t know</a:t>
            </a:r>
            <a:endParaRPr/>
          </a:p>
          <a:p>
            <a:pPr marL="914400" lvl="1" indent="-317500" algn="l" rtl="0">
              <a:spcBef>
                <a:spcPts val="0"/>
              </a:spcBef>
              <a:spcAft>
                <a:spcPts val="0"/>
              </a:spcAft>
              <a:buSzPts val="1400"/>
              <a:buChar char="○"/>
            </a:pPr>
            <a:r>
              <a:rPr lang="en"/>
              <a:t>The server only accepts requests if it has a valid secret</a:t>
            </a:r>
            <a:endParaRPr/>
          </a:p>
          <a:p>
            <a:pPr marL="914400" lvl="1" indent="-317500" algn="l" rtl="0">
              <a:spcBef>
                <a:spcPts val="0"/>
              </a:spcBef>
              <a:spcAft>
                <a:spcPts val="0"/>
              </a:spcAft>
              <a:buSzPts val="1400"/>
              <a:buChar char="○"/>
            </a:pPr>
            <a:r>
              <a:rPr lang="en"/>
              <a:t>Now, the attacker can’t create a malicious request without knowing the secret</a:t>
            </a:r>
            <a:endParaRPr/>
          </a:p>
          <a:p>
            <a:pPr marL="457200" lvl="0" indent="-342900" algn="l" rtl="0">
              <a:spcBef>
                <a:spcPts val="0"/>
              </a:spcBef>
              <a:spcAft>
                <a:spcPts val="0"/>
              </a:spcAft>
              <a:buSzPts val="1800"/>
              <a:buChar char="●"/>
            </a:pPr>
            <a:r>
              <a:rPr lang="en" b="1"/>
              <a:t>CSRF token</a:t>
            </a:r>
            <a:r>
              <a:rPr lang="en"/>
              <a:t>: A secret value provided by the server to the user. The user must attach the same value in the request for the server to accept the request.</a:t>
            </a:r>
            <a:endParaRPr/>
          </a:p>
          <a:p>
            <a:pPr marL="914400" lvl="1" indent="-317500" algn="l" rtl="0">
              <a:spcBef>
                <a:spcPts val="0"/>
              </a:spcBef>
              <a:spcAft>
                <a:spcPts val="0"/>
              </a:spcAft>
              <a:buSzPts val="1400"/>
              <a:buChar char="○"/>
            </a:pPr>
            <a:r>
              <a:rPr lang="en"/>
              <a:t>CSRF tokens cannot be sent to the server in a cookie!</a:t>
            </a:r>
            <a:endParaRPr/>
          </a:p>
          <a:p>
            <a:pPr marL="1371600" lvl="2" indent="-317500" algn="l" rtl="0">
              <a:spcBef>
                <a:spcPts val="0"/>
              </a:spcBef>
              <a:spcAft>
                <a:spcPts val="0"/>
              </a:spcAft>
              <a:buSzPts val="1400"/>
              <a:buChar char="■"/>
            </a:pPr>
            <a:r>
              <a:rPr lang="en"/>
              <a:t>The token must be sent somewhere else (e.g. a header, GET parameter, or POST content)</a:t>
            </a:r>
            <a:endParaRPr/>
          </a:p>
          <a:p>
            <a:pPr marL="914400" lvl="1" indent="-317500" algn="l" rtl="0">
              <a:spcBef>
                <a:spcPts val="0"/>
              </a:spcBef>
              <a:spcAft>
                <a:spcPts val="0"/>
              </a:spcAft>
              <a:buSzPts val="1400"/>
              <a:buChar char="○"/>
            </a:pPr>
            <a:r>
              <a:rPr lang="en"/>
              <a:t>CSRF tokens are usually valid for only one or two requests</a:t>
            </a:r>
            <a:endParaRPr/>
          </a:p>
        </p:txBody>
      </p:sp>
      <p:sp>
        <p:nvSpPr>
          <p:cNvPr id="517" name="Google Shape;517;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 Usage</a:t>
            </a:r>
            <a:endParaRPr/>
          </a:p>
        </p:txBody>
      </p:sp>
      <p:sp>
        <p:nvSpPr>
          <p:cNvPr id="523" name="Google Shape;523;p7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Example: HTML forms</a:t>
            </a:r>
            <a:endParaRPr/>
          </a:p>
          <a:p>
            <a:pPr marL="914400" lvl="1" indent="-317500" algn="l" rtl="0">
              <a:spcBef>
                <a:spcPts val="0"/>
              </a:spcBef>
              <a:spcAft>
                <a:spcPts val="0"/>
              </a:spcAft>
              <a:buSzPts val="1400"/>
              <a:buChar char="○"/>
            </a:pPr>
            <a:r>
              <a:rPr lang="en"/>
              <a:t>Forms are vulnerable to CSRF</a:t>
            </a:r>
            <a:endParaRPr/>
          </a:p>
          <a:p>
            <a:pPr marL="1371600" lvl="2" indent="-317500" algn="l" rtl="0">
              <a:spcBef>
                <a:spcPts val="0"/>
              </a:spcBef>
              <a:spcAft>
                <a:spcPts val="0"/>
              </a:spcAft>
              <a:buSzPts val="1400"/>
              <a:buChar char="■"/>
            </a:pPr>
            <a:r>
              <a:rPr lang="en"/>
              <a:t>If the victim visits the attacker’s page, the attacker’s JavaScript can make a POST request with a filled-out form</a:t>
            </a:r>
            <a:endParaRPr/>
          </a:p>
          <a:p>
            <a:pPr marL="457200" lvl="0" indent="-342900" algn="l" rtl="0">
              <a:spcBef>
                <a:spcPts val="0"/>
              </a:spcBef>
              <a:spcAft>
                <a:spcPts val="0"/>
              </a:spcAft>
              <a:buSzPts val="1800"/>
              <a:buChar char="●"/>
            </a:pPr>
            <a:r>
              <a:rPr lang="en"/>
              <a:t>CSRF tokens are a defense against this attack</a:t>
            </a:r>
            <a:endParaRPr/>
          </a:p>
          <a:p>
            <a:pPr marL="914400" lvl="1" indent="-317500" algn="l" rtl="0">
              <a:spcBef>
                <a:spcPts val="0"/>
              </a:spcBef>
              <a:spcAft>
                <a:spcPts val="0"/>
              </a:spcAft>
              <a:buSzPts val="1400"/>
              <a:buChar char="○"/>
            </a:pPr>
            <a:r>
              <a:rPr lang="en"/>
              <a:t>Every time the user requests a form from the legitimate website, the server attaches a CSRF token as a </a:t>
            </a:r>
            <a:r>
              <a:rPr lang="en" i="1"/>
              <a:t>hidden form field</a:t>
            </a:r>
            <a:r>
              <a:rPr lang="en"/>
              <a:t> (in the HTML, but not visible to the user)</a:t>
            </a:r>
            <a:endParaRPr/>
          </a:p>
          <a:p>
            <a:pPr marL="914400" lvl="1" indent="-317500" algn="l" rtl="0">
              <a:spcBef>
                <a:spcPts val="0"/>
              </a:spcBef>
              <a:spcAft>
                <a:spcPts val="0"/>
              </a:spcAft>
              <a:buSzPts val="1400"/>
              <a:buChar char="○"/>
            </a:pPr>
            <a:r>
              <a:rPr lang="en"/>
              <a:t>When the user submits the form, the form contains the CSRF token</a:t>
            </a:r>
            <a:endParaRPr/>
          </a:p>
          <a:p>
            <a:pPr marL="914400" lvl="1" indent="-317500" algn="l" rtl="0">
              <a:spcBef>
                <a:spcPts val="0"/>
              </a:spcBef>
              <a:spcAft>
                <a:spcPts val="0"/>
              </a:spcAft>
              <a:buSzPts val="1400"/>
              <a:buChar char="○"/>
            </a:pPr>
            <a:r>
              <a:rPr lang="en"/>
              <a:t>The attacker’s JavaScript won’t be able to create a valid form, because they don’t know the CSRF token!</a:t>
            </a:r>
            <a:endParaRPr/>
          </a:p>
          <a:p>
            <a:pPr marL="914400" lvl="1" indent="-317500" algn="l" rtl="0">
              <a:spcBef>
                <a:spcPts val="0"/>
              </a:spcBef>
              <a:spcAft>
                <a:spcPts val="0"/>
              </a:spcAft>
              <a:buSzPts val="1400"/>
              <a:buChar char="○"/>
            </a:pPr>
            <a:r>
              <a:rPr lang="en"/>
              <a:t>The attacker can try to fetch their own CSRF token, but it will only be valid for the attacker, not the victim</a:t>
            </a:r>
            <a:endParaRPr/>
          </a:p>
        </p:txBody>
      </p:sp>
      <p:sp>
        <p:nvSpPr>
          <p:cNvPr id="524" name="Google Shape;524;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 Usage</a:t>
            </a:r>
            <a:endParaRPr/>
          </a:p>
        </p:txBody>
      </p:sp>
      <p:sp>
        <p:nvSpPr>
          <p:cNvPr id="530" name="Google Shape;530;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sp>
        <p:nvSpPr>
          <p:cNvPr id="531" name="Google Shape;531;p72"/>
          <p:cNvSpPr/>
          <p:nvPr/>
        </p:nvSpPr>
        <p:spPr>
          <a:xfrm>
            <a:off x="4935625" y="1350432"/>
            <a:ext cx="1039200" cy="194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grpSp>
        <p:nvGrpSpPr>
          <p:cNvPr id="532" name="Google Shape;532;p72"/>
          <p:cNvGrpSpPr/>
          <p:nvPr/>
        </p:nvGrpSpPr>
        <p:grpSpPr>
          <a:xfrm>
            <a:off x="2485875" y="1522676"/>
            <a:ext cx="2449752" cy="850200"/>
            <a:chOff x="2485875" y="1522676"/>
            <a:chExt cx="2449752" cy="850200"/>
          </a:xfrm>
        </p:grpSpPr>
        <p:sp>
          <p:nvSpPr>
            <p:cNvPr id="533" name="Google Shape;533;p72"/>
            <p:cNvSpPr txBox="1"/>
            <p:nvPr/>
          </p:nvSpPr>
          <p:spPr>
            <a:xfrm rot="686041">
              <a:off x="2609611" y="174762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534" name="Google Shape;534;p72"/>
            <p:cNvCxnSpPr/>
            <p:nvPr/>
          </p:nvCxnSpPr>
          <p:spPr>
            <a:xfrm>
              <a:off x="2485875" y="1555025"/>
              <a:ext cx="2449500" cy="513900"/>
            </a:xfrm>
            <a:prstGeom prst="straightConnector1">
              <a:avLst/>
            </a:prstGeom>
            <a:noFill/>
            <a:ln w="9525" cap="flat" cmpd="sng">
              <a:solidFill>
                <a:schemeClr val="dk2"/>
              </a:solidFill>
              <a:prstDash val="solid"/>
              <a:round/>
              <a:headEnd type="triangle" w="med" len="med"/>
              <a:tailEnd type="triangle" w="med" len="med"/>
            </a:ln>
          </p:spPr>
        </p:cxnSp>
      </p:grpSp>
      <p:grpSp>
        <p:nvGrpSpPr>
          <p:cNvPr id="535" name="Google Shape;535;p72"/>
          <p:cNvGrpSpPr/>
          <p:nvPr/>
        </p:nvGrpSpPr>
        <p:grpSpPr>
          <a:xfrm>
            <a:off x="805801" y="3363475"/>
            <a:ext cx="1680074" cy="1360200"/>
            <a:chOff x="805801" y="3363475"/>
            <a:chExt cx="1680074" cy="1360200"/>
          </a:xfrm>
        </p:grpSpPr>
        <p:sp>
          <p:nvSpPr>
            <p:cNvPr id="536" name="Google Shape;536;p72"/>
            <p:cNvSpPr/>
            <p:nvPr/>
          </p:nvSpPr>
          <p:spPr>
            <a:xfrm>
              <a:off x="1446675" y="415097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grpSp>
          <p:nvGrpSpPr>
            <p:cNvPr id="537" name="Google Shape;537;p72"/>
            <p:cNvGrpSpPr/>
            <p:nvPr/>
          </p:nvGrpSpPr>
          <p:grpSpPr>
            <a:xfrm>
              <a:off x="805801" y="3363475"/>
              <a:ext cx="1171200" cy="787500"/>
              <a:chOff x="805801" y="3363475"/>
              <a:chExt cx="1171200" cy="787500"/>
            </a:xfrm>
          </p:grpSpPr>
          <p:cxnSp>
            <p:nvCxnSpPr>
              <p:cNvPr id="538" name="Google Shape;538;p72"/>
              <p:cNvCxnSpPr>
                <a:stCxn id="536" idx="0"/>
                <a:endCxn id="539" idx="2"/>
              </p:cNvCxnSpPr>
              <p:nvPr/>
            </p:nvCxnSpPr>
            <p:spPr>
              <a:xfrm rot="10800000">
                <a:off x="1966275" y="3363475"/>
                <a:ext cx="0" cy="787500"/>
              </a:xfrm>
              <a:prstGeom prst="straightConnector1">
                <a:avLst/>
              </a:prstGeom>
              <a:noFill/>
              <a:ln w="9525" cap="flat" cmpd="sng">
                <a:solidFill>
                  <a:schemeClr val="dk2"/>
                </a:solidFill>
                <a:prstDash val="solid"/>
                <a:round/>
                <a:headEnd type="none" w="med" len="med"/>
                <a:tailEnd type="triangle" w="med" len="med"/>
              </a:ln>
            </p:spPr>
          </p:cxnSp>
          <p:sp>
            <p:nvSpPr>
              <p:cNvPr id="540" name="Google Shape;540;p72"/>
              <p:cNvSpPr txBox="1"/>
              <p:nvPr/>
            </p:nvSpPr>
            <p:spPr>
              <a:xfrm rot="1761">
                <a:off x="805801" y="344942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3. Make this request</a:t>
                </a:r>
                <a:endParaRPr/>
              </a:p>
            </p:txBody>
          </p:sp>
        </p:grpSp>
      </p:grpSp>
      <p:grpSp>
        <p:nvGrpSpPr>
          <p:cNvPr id="541" name="Google Shape;541;p72"/>
          <p:cNvGrpSpPr/>
          <p:nvPr/>
        </p:nvGrpSpPr>
        <p:grpSpPr>
          <a:xfrm>
            <a:off x="2466875" y="2030575"/>
            <a:ext cx="2468700" cy="875700"/>
            <a:chOff x="2466875" y="2030575"/>
            <a:chExt cx="2468700" cy="875700"/>
          </a:xfrm>
        </p:grpSpPr>
        <p:sp>
          <p:nvSpPr>
            <p:cNvPr id="542" name="Google Shape;542;p72"/>
            <p:cNvSpPr txBox="1"/>
            <p:nvPr/>
          </p:nvSpPr>
          <p:spPr>
            <a:xfrm rot="686063">
              <a:off x="2482282" y="226826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2. Get token</a:t>
              </a:r>
              <a:endParaRPr/>
            </a:p>
          </p:txBody>
        </p:sp>
        <p:cxnSp>
          <p:nvCxnSpPr>
            <p:cNvPr id="543" name="Google Shape;543;p72"/>
            <p:cNvCxnSpPr/>
            <p:nvPr/>
          </p:nvCxnSpPr>
          <p:spPr>
            <a:xfrm>
              <a:off x="2485875" y="2088425"/>
              <a:ext cx="2449500" cy="513900"/>
            </a:xfrm>
            <a:prstGeom prst="straightConnector1">
              <a:avLst/>
            </a:prstGeom>
            <a:noFill/>
            <a:ln w="9525" cap="flat" cmpd="sng">
              <a:solidFill>
                <a:schemeClr val="dk2"/>
              </a:solidFill>
              <a:prstDash val="solid"/>
              <a:round/>
              <a:headEnd type="triangle" w="med" len="med"/>
              <a:tailEnd type="triangle" w="med" len="med"/>
            </a:ln>
          </p:spPr>
        </p:cxnSp>
      </p:grpSp>
      <p:sp>
        <p:nvSpPr>
          <p:cNvPr id="544" name="Google Shape;544;p72"/>
          <p:cNvSpPr/>
          <p:nvPr/>
        </p:nvSpPr>
        <p:spPr>
          <a:xfrm>
            <a:off x="1446675" y="1350424"/>
            <a:ext cx="1039200" cy="194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grpSp>
        <p:nvGrpSpPr>
          <p:cNvPr id="545" name="Google Shape;545;p72"/>
          <p:cNvGrpSpPr/>
          <p:nvPr/>
        </p:nvGrpSpPr>
        <p:grpSpPr>
          <a:xfrm>
            <a:off x="2466875" y="2563975"/>
            <a:ext cx="2468700" cy="875700"/>
            <a:chOff x="2466875" y="2563975"/>
            <a:chExt cx="2468700" cy="875700"/>
          </a:xfrm>
        </p:grpSpPr>
        <p:sp>
          <p:nvSpPr>
            <p:cNvPr id="546" name="Google Shape;546;p72"/>
            <p:cNvSpPr txBox="1"/>
            <p:nvPr/>
          </p:nvSpPr>
          <p:spPr>
            <a:xfrm rot="686063">
              <a:off x="2482282" y="280166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4. Make request</a:t>
              </a:r>
              <a:endParaRPr/>
            </a:p>
          </p:txBody>
        </p:sp>
        <p:cxnSp>
          <p:nvCxnSpPr>
            <p:cNvPr id="547" name="Google Shape;547;p72"/>
            <p:cNvCxnSpPr/>
            <p:nvPr/>
          </p:nvCxnSpPr>
          <p:spPr>
            <a:xfrm>
              <a:off x="2485875" y="2621825"/>
              <a:ext cx="2449500" cy="513900"/>
            </a:xfrm>
            <a:prstGeom prst="straightConnector1">
              <a:avLst/>
            </a:prstGeom>
            <a:noFill/>
            <a:ln w="9525" cap="flat" cmpd="sng">
              <a:solidFill>
                <a:schemeClr val="dk2"/>
              </a:solidFill>
              <a:prstDash val="solid"/>
              <a:round/>
              <a:headEnd type="none" w="med" len="med"/>
              <a:tailEnd type="triangle" w="med" len="med"/>
            </a:ln>
          </p:spPr>
        </p:cxnSp>
      </p:grpSp>
      <p:sp>
        <p:nvSpPr>
          <p:cNvPr id="548" name="Google Shape;548;p72"/>
          <p:cNvSpPr txBox="1"/>
          <p:nvPr/>
        </p:nvSpPr>
        <p:spPr>
          <a:xfrm>
            <a:off x="3443700" y="4065325"/>
            <a:ext cx="39261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The request in step 4 will fail, because the attacker doesn’t know the token!</a:t>
            </a:r>
            <a:endParaRPr sz="16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a:t>
            </a:r>
            <a:endParaRPr/>
          </a:p>
        </p:txBody>
      </p:sp>
      <p:sp>
        <p:nvSpPr>
          <p:cNvPr id="554" name="Google Shape;554;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In a CSRF attack, the victim usually makes the malicious request from a different website</a:t>
            </a:r>
            <a:endParaRPr/>
          </a:p>
          <a:p>
            <a:pPr marL="457200" lvl="0" indent="-342900" algn="l" rtl="0">
              <a:spcBef>
                <a:spcPts val="0"/>
              </a:spcBef>
              <a:spcAft>
                <a:spcPts val="0"/>
              </a:spcAft>
              <a:buSzPts val="1800"/>
              <a:buChar char="●"/>
            </a:pPr>
            <a:r>
              <a:rPr lang="en"/>
              <a:t>Referer header: A header in an HTTP request that indicates which webpage made the request</a:t>
            </a:r>
            <a:endParaRPr/>
          </a:p>
          <a:p>
            <a:pPr marL="914400" lvl="1" indent="-317500" algn="l" rtl="0">
              <a:spcBef>
                <a:spcPts val="0"/>
              </a:spcBef>
              <a:spcAft>
                <a:spcPts val="0"/>
              </a:spcAft>
              <a:buSzPts val="1400"/>
              <a:buChar char="○"/>
            </a:pPr>
            <a:r>
              <a:rPr lang="en"/>
              <a:t>“Referer” is a 30-year typo in the HTTP standard (supposed to be “Referrer”)!</a:t>
            </a:r>
            <a:endParaRPr/>
          </a:p>
          <a:p>
            <a:pPr marL="914400" lvl="1" indent="-317500" algn="l" rtl="0">
              <a:spcBef>
                <a:spcPts val="0"/>
              </a:spcBef>
              <a:spcAft>
                <a:spcPts val="0"/>
              </a:spcAft>
              <a:buSzPts val="1400"/>
              <a:buChar char="○"/>
            </a:pPr>
            <a:r>
              <a:rPr lang="en"/>
              <a:t>Example: If you type your username and password into the Facebook homepage, the Referer header for that request is </a:t>
            </a:r>
            <a:r>
              <a:rPr lang="en" b="1">
                <a:latin typeface="Courier New"/>
                <a:ea typeface="Courier New"/>
                <a:cs typeface="Courier New"/>
                <a:sym typeface="Courier New"/>
              </a:rPr>
              <a:t>https://www.facebook.com</a:t>
            </a:r>
            <a:endParaRPr/>
          </a:p>
          <a:p>
            <a:pPr marL="914400" lvl="1" indent="-317500" algn="l" rtl="0">
              <a:spcBef>
                <a:spcPts val="0"/>
              </a:spcBef>
              <a:spcAft>
                <a:spcPts val="0"/>
              </a:spcAft>
              <a:buSzPts val="1400"/>
              <a:buChar char="○"/>
            </a:pPr>
            <a:r>
              <a:rPr lang="en"/>
              <a:t>Example: If an </a:t>
            </a:r>
            <a:r>
              <a:rPr lang="en" b="1">
                <a:latin typeface="Courier New"/>
                <a:ea typeface="Courier New"/>
                <a:cs typeface="Courier New"/>
                <a:sym typeface="Courier New"/>
              </a:rPr>
              <a:t>img</a:t>
            </a:r>
            <a:r>
              <a:rPr lang="en"/>
              <a:t> HTML tag on a forum forces your browser to make a request, the Referer header for that request is the forum’s URL</a:t>
            </a:r>
            <a:endParaRPr/>
          </a:p>
          <a:p>
            <a:pPr marL="914400" lvl="1" indent="-317500" algn="l" rtl="0">
              <a:spcBef>
                <a:spcPts val="0"/>
              </a:spcBef>
              <a:spcAft>
                <a:spcPts val="0"/>
              </a:spcAft>
              <a:buSzPts val="1400"/>
              <a:buChar char="○"/>
            </a:pPr>
            <a:r>
              <a:rPr lang="en"/>
              <a:t>Example: If JavaScript on an attacker’s website forces your browser to make a request, the Referer header for that request is the attacker’s URL</a:t>
            </a:r>
            <a:endParaRPr/>
          </a:p>
        </p:txBody>
      </p:sp>
      <p:sp>
        <p:nvSpPr>
          <p:cNvPr id="555" name="Google Shape;555;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a:t>
            </a:r>
            <a:endParaRPr/>
          </a:p>
        </p:txBody>
      </p:sp>
      <p:sp>
        <p:nvSpPr>
          <p:cNvPr id="561" name="Google Shape;561;p7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Checking the Referer header</a:t>
            </a:r>
            <a:endParaRPr/>
          </a:p>
          <a:p>
            <a:pPr marL="914400" lvl="1" indent="-317500" algn="l" rtl="0">
              <a:spcBef>
                <a:spcPts val="0"/>
              </a:spcBef>
              <a:spcAft>
                <a:spcPts val="0"/>
              </a:spcAft>
              <a:buSzPts val="1400"/>
              <a:buChar char="○"/>
            </a:pPr>
            <a:r>
              <a:rPr lang="en"/>
              <a:t>Allow </a:t>
            </a:r>
            <a:r>
              <a:rPr lang="en" b="1"/>
              <a:t>same-site requests</a:t>
            </a:r>
            <a:r>
              <a:rPr lang="en"/>
              <a:t>: The Referer header matches an expected URL</a:t>
            </a:r>
            <a:endParaRPr/>
          </a:p>
          <a:p>
            <a:pPr marL="1371600" lvl="2" indent="-317500" algn="l" rtl="0">
              <a:spcBef>
                <a:spcPts val="0"/>
              </a:spcBef>
              <a:spcAft>
                <a:spcPts val="0"/>
              </a:spcAft>
              <a:buSzPts val="1400"/>
              <a:buChar char="■"/>
            </a:pPr>
            <a:r>
              <a:rPr lang="en"/>
              <a:t>Example: For a login request, expect it to come from </a:t>
            </a:r>
            <a:r>
              <a:rPr lang="en" b="1">
                <a:latin typeface="Courier New"/>
                <a:ea typeface="Courier New"/>
                <a:cs typeface="Courier New"/>
                <a:sym typeface="Courier New"/>
              </a:rPr>
              <a:t>https://bank.com/login</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Disallow </a:t>
            </a:r>
            <a:r>
              <a:rPr lang="en" b="1"/>
              <a:t>cross-site requests</a:t>
            </a:r>
            <a:r>
              <a:rPr lang="en"/>
              <a:t>: The Referer header does not match an expected URL</a:t>
            </a:r>
            <a:endParaRPr/>
          </a:p>
          <a:p>
            <a:pPr marL="457200" lvl="0" indent="-342900" algn="l" rtl="0">
              <a:spcBef>
                <a:spcPts val="0"/>
              </a:spcBef>
              <a:spcAft>
                <a:spcPts val="0"/>
              </a:spcAft>
              <a:buSzPts val="1800"/>
              <a:buChar char="●"/>
            </a:pPr>
            <a:r>
              <a:rPr lang="en"/>
              <a:t>If the server sees a cross-site request, reject it</a:t>
            </a:r>
            <a:endParaRPr/>
          </a:p>
        </p:txBody>
      </p:sp>
      <p:sp>
        <p:nvSpPr>
          <p:cNvPr id="562" name="Google Shape;562;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Cookies and CSRF</a:t>
            </a:r>
            <a:endParaRPr/>
          </a:p>
        </p:txBody>
      </p:sp>
      <p:sp>
        <p:nvSpPr>
          <p:cNvPr id="107" name="Google Shape;107;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Cookies</a:t>
            </a:r>
            <a:endParaRPr/>
          </a:p>
          <a:p>
            <a:pPr marL="914400" lvl="1" indent="-317500" algn="l" rtl="0">
              <a:spcBef>
                <a:spcPts val="0"/>
              </a:spcBef>
              <a:spcAft>
                <a:spcPts val="0"/>
              </a:spcAft>
              <a:buSzPts val="1400"/>
              <a:buChar char="○"/>
            </a:pPr>
            <a:r>
              <a:rPr lang="en"/>
              <a:t>Parts of a cookie</a:t>
            </a:r>
            <a:endParaRPr/>
          </a:p>
          <a:p>
            <a:pPr marL="457200" lvl="0" indent="-342900" algn="l" rtl="0">
              <a:spcBef>
                <a:spcPts val="0"/>
              </a:spcBef>
              <a:spcAft>
                <a:spcPts val="0"/>
              </a:spcAft>
              <a:buSzPts val="1800"/>
              <a:buChar char="●"/>
            </a:pPr>
            <a:r>
              <a:rPr lang="en"/>
              <a:t>Cookie Policy</a:t>
            </a:r>
            <a:endParaRPr/>
          </a:p>
          <a:p>
            <a:pPr marL="914400" lvl="1" indent="-317500" algn="l" rtl="0">
              <a:spcBef>
                <a:spcPts val="0"/>
              </a:spcBef>
              <a:spcAft>
                <a:spcPts val="0"/>
              </a:spcAft>
              <a:buSzPts val="1400"/>
              <a:buChar char="○"/>
            </a:pPr>
            <a:r>
              <a:rPr lang="en"/>
              <a:t>Setting cookies</a:t>
            </a:r>
            <a:endParaRPr/>
          </a:p>
          <a:p>
            <a:pPr marL="914400" lvl="1" indent="-317500" algn="l" rtl="0">
              <a:spcBef>
                <a:spcPts val="0"/>
              </a:spcBef>
              <a:spcAft>
                <a:spcPts val="0"/>
              </a:spcAft>
              <a:buSzPts val="1400"/>
              <a:buChar char="○"/>
            </a:pPr>
            <a:r>
              <a:rPr lang="en"/>
              <a:t>Sending cookies</a:t>
            </a:r>
            <a:endParaRPr/>
          </a:p>
          <a:p>
            <a:pPr marL="457200" lvl="0" indent="-342900" algn="l" rtl="0">
              <a:spcBef>
                <a:spcPts val="0"/>
              </a:spcBef>
              <a:spcAft>
                <a:spcPts val="0"/>
              </a:spcAft>
              <a:buSzPts val="1800"/>
              <a:buChar char="●"/>
            </a:pPr>
            <a:r>
              <a:rPr lang="en"/>
              <a:t>Session Authentication</a:t>
            </a:r>
            <a:endParaRPr/>
          </a:p>
          <a:p>
            <a:pPr marL="457200" lvl="0" indent="-342900" algn="l" rtl="0">
              <a:spcBef>
                <a:spcPts val="0"/>
              </a:spcBef>
              <a:spcAft>
                <a:spcPts val="0"/>
              </a:spcAft>
              <a:buSzPts val="1800"/>
              <a:buChar char="●"/>
            </a:pPr>
            <a:r>
              <a:rPr lang="en"/>
              <a:t>Cross-Site Request Forgery (CSRF)</a:t>
            </a:r>
            <a:endParaRPr/>
          </a:p>
          <a:p>
            <a:pPr marL="457200" lvl="0" indent="-342900" algn="l" rtl="0">
              <a:spcBef>
                <a:spcPts val="0"/>
              </a:spcBef>
              <a:spcAft>
                <a:spcPts val="0"/>
              </a:spcAft>
              <a:buSzPts val="1800"/>
              <a:buChar char="●"/>
            </a:pPr>
            <a:r>
              <a:rPr lang="en"/>
              <a:t>CSRF Defenses</a:t>
            </a:r>
            <a:endParaRPr/>
          </a:p>
        </p:txBody>
      </p:sp>
      <p:sp>
        <p:nvSpPr>
          <p:cNvPr id="108" name="Google Shape;10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 Issues</a:t>
            </a:r>
            <a:endParaRPr/>
          </a:p>
        </p:txBody>
      </p:sp>
      <p:sp>
        <p:nvSpPr>
          <p:cNvPr id="568" name="Google Shape;568;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sp>
        <p:nvSpPr>
          <p:cNvPr id="569" name="Google Shape;569;p75"/>
          <p:cNvSpPr txBox="1">
            <a:spLocks noGrp="1"/>
          </p:cNvSpPr>
          <p:nvPr>
            <p:ph type="body" idx="1"/>
          </p:nvPr>
        </p:nvSpPr>
        <p:spPr>
          <a:xfrm>
            <a:off x="198500" y="1170625"/>
            <a:ext cx="8520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Referer header may leak private information</a:t>
            </a:r>
            <a:endParaRPr/>
          </a:p>
          <a:p>
            <a:pPr marL="914400" lvl="1" indent="-317500" algn="l" rtl="0">
              <a:spcBef>
                <a:spcPts val="0"/>
              </a:spcBef>
              <a:spcAft>
                <a:spcPts val="0"/>
              </a:spcAft>
              <a:buSzPts val="1400"/>
              <a:buChar char="○"/>
            </a:pPr>
            <a:r>
              <a:rPr lang="en"/>
              <a:t>Example: If you made the request on a top-secret website, the Referer header might show you visited </a:t>
            </a:r>
            <a:r>
              <a:rPr lang="en" b="1">
                <a:latin typeface="Courier New"/>
                <a:ea typeface="Courier New"/>
                <a:cs typeface="Courier New"/>
                <a:sym typeface="Courier New"/>
              </a:rPr>
              <a:t>http://intranet.corp.apple.com/projects/iphone/competitors.html</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Example: If you make a request to an advertiser, the Referer header gives the advertiser information about how you saw the ad</a:t>
            </a:r>
            <a:endParaRPr/>
          </a:p>
          <a:p>
            <a:pPr marL="457200" lvl="0" indent="-342900" algn="l" rtl="0">
              <a:spcBef>
                <a:spcPts val="0"/>
              </a:spcBef>
              <a:spcAft>
                <a:spcPts val="0"/>
              </a:spcAft>
              <a:buSzPts val="1800"/>
              <a:buChar char="●"/>
            </a:pPr>
            <a:r>
              <a:rPr lang="en"/>
              <a:t>The Referer header might be removed before the request reaches the server</a:t>
            </a:r>
            <a:endParaRPr/>
          </a:p>
          <a:p>
            <a:pPr marL="914400" lvl="1" indent="-317500" algn="l" rtl="0">
              <a:spcBef>
                <a:spcPts val="0"/>
              </a:spcBef>
              <a:spcAft>
                <a:spcPts val="0"/>
              </a:spcAft>
              <a:buSzPts val="1400"/>
              <a:buChar char="○"/>
            </a:pPr>
            <a:r>
              <a:rPr lang="en"/>
              <a:t>Example: Your company firewall removes the header before sending the request</a:t>
            </a:r>
            <a:endParaRPr/>
          </a:p>
          <a:p>
            <a:pPr marL="914400" lvl="1" indent="-317500" algn="l" rtl="0">
              <a:spcBef>
                <a:spcPts val="0"/>
              </a:spcBef>
              <a:spcAft>
                <a:spcPts val="0"/>
              </a:spcAft>
              <a:buSzPts val="1400"/>
              <a:buChar char="○"/>
            </a:pPr>
            <a:r>
              <a:rPr lang="en"/>
              <a:t>Example: The browser removes the header because of your privacy settings</a:t>
            </a:r>
            <a:endParaRPr/>
          </a:p>
          <a:p>
            <a:pPr marL="457200" lvl="0" indent="-342900" algn="l" rtl="0">
              <a:spcBef>
                <a:spcPts val="0"/>
              </a:spcBef>
              <a:spcAft>
                <a:spcPts val="0"/>
              </a:spcAft>
              <a:buSzPts val="1800"/>
              <a:buChar char="●"/>
            </a:pPr>
            <a:r>
              <a:rPr lang="en"/>
              <a:t>The Referer header is optional. What if the request leaves the header blank?</a:t>
            </a:r>
            <a:endParaRPr/>
          </a:p>
          <a:p>
            <a:pPr marL="914400" lvl="1" indent="-317500" algn="l" rtl="0">
              <a:spcBef>
                <a:spcPts val="0"/>
              </a:spcBef>
              <a:spcAft>
                <a:spcPts val="0"/>
              </a:spcAft>
              <a:buSzPts val="1400"/>
              <a:buChar char="○"/>
            </a:pPr>
            <a:r>
              <a:rPr lang="en"/>
              <a:t>Allow requests without a header?</a:t>
            </a:r>
            <a:endParaRPr/>
          </a:p>
          <a:p>
            <a:pPr marL="1371600" lvl="2" indent="-317500" algn="l" rtl="0">
              <a:spcBef>
                <a:spcPts val="0"/>
              </a:spcBef>
              <a:spcAft>
                <a:spcPts val="0"/>
              </a:spcAft>
              <a:buSzPts val="1400"/>
              <a:buChar char="■"/>
            </a:pPr>
            <a:r>
              <a:rPr lang="en"/>
              <a:t>Less secure: CSRF attacks might be possible</a:t>
            </a:r>
            <a:endParaRPr/>
          </a:p>
          <a:p>
            <a:pPr marL="914400" lvl="1" indent="-317500" algn="l" rtl="0">
              <a:spcBef>
                <a:spcPts val="0"/>
              </a:spcBef>
              <a:spcAft>
                <a:spcPts val="0"/>
              </a:spcAft>
              <a:buSzPts val="1400"/>
              <a:buChar char="○"/>
            </a:pPr>
            <a:r>
              <a:rPr lang="en"/>
              <a:t>Deny requests without a header?</a:t>
            </a:r>
            <a:endParaRPr/>
          </a:p>
          <a:p>
            <a:pPr marL="1371600" lvl="2" indent="-317500" algn="l" rtl="0">
              <a:spcBef>
                <a:spcPts val="0"/>
              </a:spcBef>
              <a:spcAft>
                <a:spcPts val="0"/>
              </a:spcAft>
              <a:buSzPts val="1400"/>
              <a:buChar char="■"/>
            </a:pPr>
            <a:r>
              <a:rPr lang="en"/>
              <a:t>Less usable: Legitimate requests might be denied</a:t>
            </a:r>
            <a:endParaRPr/>
          </a:p>
          <a:p>
            <a:pPr marL="914400" lvl="1" indent="-317500" algn="l" rtl="0">
              <a:spcBef>
                <a:spcPts val="0"/>
              </a:spcBef>
              <a:spcAft>
                <a:spcPts val="0"/>
              </a:spcAft>
              <a:buSzPts val="1400"/>
              <a:buChar char="○"/>
            </a:pPr>
            <a:r>
              <a:rPr lang="en"/>
              <a:t>Need to consider fail-safe defaults: No clear answer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6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SameSite Cookie Attribute</a:t>
            </a:r>
            <a:endParaRPr/>
          </a:p>
        </p:txBody>
      </p:sp>
      <p:sp>
        <p:nvSpPr>
          <p:cNvPr id="575" name="Google Shape;575;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Implement a flag on a cookie that makes it unexploitable by CSRF attacks</a:t>
            </a:r>
            <a:endParaRPr/>
          </a:p>
          <a:p>
            <a:pPr marL="914400" lvl="1" indent="-317500" algn="l" rtl="0">
              <a:spcBef>
                <a:spcPts val="0"/>
              </a:spcBef>
              <a:spcAft>
                <a:spcPts val="0"/>
              </a:spcAft>
              <a:buSzPts val="1400"/>
              <a:buChar char="○"/>
            </a:pPr>
            <a:r>
              <a:rPr lang="en"/>
              <a:t>This flag must specify that </a:t>
            </a:r>
            <a:r>
              <a:rPr lang="en" b="1"/>
              <a:t>cross-site</a:t>
            </a:r>
            <a:r>
              <a:rPr lang="en"/>
              <a:t> requests will not contain the cookie</a:t>
            </a:r>
            <a:endParaRPr/>
          </a:p>
          <a:p>
            <a:pPr marL="457200" lvl="0" indent="-342900" algn="l" rtl="0">
              <a:spcBef>
                <a:spcPts val="0"/>
              </a:spcBef>
              <a:spcAft>
                <a:spcPts val="0"/>
              </a:spcAft>
              <a:buSzPts val="1800"/>
              <a:buChar char="●"/>
            </a:pPr>
            <a:r>
              <a:rPr lang="en" b="1"/>
              <a:t>SameSite flag</a:t>
            </a:r>
            <a:r>
              <a:rPr lang="en"/>
              <a:t>: A flag on a cookie that specifies it should be sent only when the domain of the cookie </a:t>
            </a:r>
            <a:r>
              <a:rPr lang="en" b="1"/>
              <a:t>exactly</a:t>
            </a:r>
            <a:r>
              <a:rPr lang="en"/>
              <a:t> matches the domain of the origin</a:t>
            </a:r>
            <a:endParaRPr/>
          </a:p>
          <a:p>
            <a:pPr marL="914400" lvl="1" indent="-317500" algn="l" rtl="0">
              <a:spcBef>
                <a:spcPts val="0"/>
              </a:spcBef>
              <a:spcAft>
                <a:spcPts val="0"/>
              </a:spcAft>
              <a:buSzPts val="1400"/>
              <a:buChar char="○"/>
            </a:pPr>
            <a:r>
              <a:rPr lang="en"/>
              <a:t>SameSite=None: No effect</a:t>
            </a:r>
            <a:endParaRPr/>
          </a:p>
          <a:p>
            <a:pPr marL="914400" lvl="1" indent="-317500" algn="l" rtl="0">
              <a:spcBef>
                <a:spcPts val="0"/>
              </a:spcBef>
              <a:spcAft>
                <a:spcPts val="0"/>
              </a:spcAft>
              <a:buSzPts val="1400"/>
              <a:buChar char="○"/>
            </a:pPr>
            <a:r>
              <a:rPr lang="en"/>
              <a:t>SameSite=Strict: The cookie will not be sent if the cookie domain does not match the origin domain</a:t>
            </a:r>
            <a:endParaRPr/>
          </a:p>
          <a:p>
            <a:pPr marL="914400" lvl="1" indent="-317500" algn="l" rtl="0">
              <a:spcBef>
                <a:spcPts val="0"/>
              </a:spcBef>
              <a:spcAft>
                <a:spcPts val="0"/>
              </a:spcAft>
              <a:buSzPts val="1400"/>
              <a:buChar char="○"/>
            </a:pPr>
            <a:r>
              <a:rPr lang="en"/>
              <a:t>Example: If </a:t>
            </a:r>
            <a:r>
              <a:rPr lang="en" b="1">
                <a:latin typeface="Courier New"/>
                <a:ea typeface="Courier New"/>
                <a:cs typeface="Courier New"/>
                <a:sym typeface="Courier New"/>
              </a:rPr>
              <a:t>https://evil.com/</a:t>
            </a:r>
            <a:r>
              <a:rPr lang="en"/>
              <a:t> causes your browser to make a request to </a:t>
            </a:r>
            <a:r>
              <a:rPr lang="en" b="1">
                <a:latin typeface="Courier New"/>
                <a:ea typeface="Courier New"/>
                <a:cs typeface="Courier New"/>
                <a:sym typeface="Courier New"/>
              </a:rPr>
              <a:t>https://bank.com/transfer?to=mallory</a:t>
            </a:r>
            <a:r>
              <a:rPr lang="en"/>
              <a:t>, cookies for bank.com will not be sent if SameSite=Strict, because the origin domain (</a:t>
            </a:r>
            <a:r>
              <a:rPr lang="en" b="1">
                <a:latin typeface="Courier New"/>
                <a:ea typeface="Courier New"/>
                <a:cs typeface="Courier New"/>
                <a:sym typeface="Courier New"/>
              </a:rPr>
              <a:t>evil.com</a:t>
            </a:r>
            <a:r>
              <a:rPr lang="en"/>
              <a:t>) and cookie domain (</a:t>
            </a:r>
            <a:r>
              <a:rPr lang="en" b="1">
                <a:latin typeface="Courier New"/>
                <a:ea typeface="Courier New"/>
                <a:cs typeface="Courier New"/>
                <a:sym typeface="Courier New"/>
              </a:rPr>
              <a:t>bank.com</a:t>
            </a:r>
            <a:r>
              <a:rPr lang="en"/>
              <a:t>) are different</a:t>
            </a:r>
            <a:endParaRPr/>
          </a:p>
          <a:p>
            <a:pPr marL="457200" lvl="0" indent="-342900" algn="l" rtl="0">
              <a:spcBef>
                <a:spcPts val="0"/>
              </a:spcBef>
              <a:spcAft>
                <a:spcPts val="0"/>
              </a:spcAft>
              <a:buSzPts val="1800"/>
              <a:buChar char="●"/>
            </a:pPr>
            <a:r>
              <a:rPr lang="en"/>
              <a:t>Issue: Not yet implemented on all browsers</a:t>
            </a:r>
            <a:endParaRPr/>
          </a:p>
        </p:txBody>
      </p:sp>
      <p:sp>
        <p:nvSpPr>
          <p:cNvPr id="576" name="Google Shape;576;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
        <p:nvSpPr>
          <p:cNvPr id="582" name="Google Shape;582;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Summary</a:t>
            </a:r>
            <a:endParaRPr/>
          </a:p>
        </p:txBody>
      </p:sp>
      <p:sp>
        <p:nvSpPr>
          <p:cNvPr id="583" name="Google Shape;583;p7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Cookie: a piece of data used to maintain state across multiple requests</a:t>
            </a:r>
            <a:endParaRPr/>
          </a:p>
          <a:p>
            <a:pPr marL="914400" lvl="1" indent="-317500" algn="l" rtl="0">
              <a:spcBef>
                <a:spcPts val="0"/>
              </a:spcBef>
              <a:spcAft>
                <a:spcPts val="0"/>
              </a:spcAft>
              <a:buSzPts val="1400"/>
              <a:buChar char="○"/>
            </a:pPr>
            <a:r>
              <a:rPr lang="en"/>
              <a:t>Set by the browser or server</a:t>
            </a:r>
            <a:endParaRPr/>
          </a:p>
          <a:p>
            <a:pPr marL="914400" lvl="1" indent="-317500" algn="l" rtl="0">
              <a:spcBef>
                <a:spcPts val="0"/>
              </a:spcBef>
              <a:spcAft>
                <a:spcPts val="0"/>
              </a:spcAft>
              <a:buSzPts val="1400"/>
              <a:buChar char="○"/>
            </a:pPr>
            <a:r>
              <a:rPr lang="en"/>
              <a:t>Stored by the browser</a:t>
            </a:r>
            <a:endParaRPr/>
          </a:p>
          <a:p>
            <a:pPr marL="914400" lvl="1" indent="-317500" algn="l" rtl="0">
              <a:spcBef>
                <a:spcPts val="0"/>
              </a:spcBef>
              <a:spcAft>
                <a:spcPts val="0"/>
              </a:spcAft>
              <a:buSzPts val="1400"/>
              <a:buChar char="○"/>
            </a:pPr>
            <a:r>
              <a:rPr lang="en"/>
              <a:t>Attributes: Name, value, domain, path, secure, HttpOnly, expires</a:t>
            </a:r>
            <a:endParaRPr/>
          </a:p>
          <a:p>
            <a:pPr marL="457200" lvl="0" indent="-342900" algn="l" rtl="0">
              <a:spcBef>
                <a:spcPts val="0"/>
              </a:spcBef>
              <a:spcAft>
                <a:spcPts val="0"/>
              </a:spcAft>
              <a:buSzPts val="1800"/>
              <a:buChar char="●"/>
            </a:pPr>
            <a:r>
              <a:rPr lang="en"/>
              <a:t>Cookie policy</a:t>
            </a:r>
            <a:endParaRPr/>
          </a:p>
          <a:p>
            <a:pPr marL="914400" lvl="1" indent="-317500" algn="l" rtl="0">
              <a:spcBef>
                <a:spcPts val="0"/>
              </a:spcBef>
              <a:spcAft>
                <a:spcPts val="0"/>
              </a:spcAft>
              <a:buSzPts val="1400"/>
              <a:buChar char="○"/>
            </a:pPr>
            <a:r>
              <a:rPr lang="en"/>
              <a:t>Server with </a:t>
            </a:r>
            <a:r>
              <a:rPr lang="en">
                <a:solidFill>
                  <a:srgbClr val="0000FF"/>
                </a:solidFill>
              </a:rPr>
              <a:t>domain X</a:t>
            </a:r>
            <a:r>
              <a:rPr lang="en"/>
              <a:t> can set a cookie with </a:t>
            </a:r>
            <a:r>
              <a:rPr lang="en">
                <a:solidFill>
                  <a:srgbClr val="FF0000"/>
                </a:solidFill>
              </a:rPr>
              <a:t>domain attribute Y</a:t>
            </a:r>
            <a:r>
              <a:rPr lang="en"/>
              <a:t> if the </a:t>
            </a:r>
            <a:r>
              <a:rPr lang="en">
                <a:solidFill>
                  <a:srgbClr val="FF0000"/>
                </a:solidFill>
              </a:rPr>
              <a:t>domain attribute</a:t>
            </a:r>
            <a:r>
              <a:rPr lang="en"/>
              <a:t> is a </a:t>
            </a:r>
            <a:r>
              <a:rPr lang="en" b="1"/>
              <a:t>domain suffix</a:t>
            </a:r>
            <a:r>
              <a:rPr lang="en"/>
              <a:t> of the </a:t>
            </a:r>
            <a:r>
              <a:rPr lang="en">
                <a:solidFill>
                  <a:srgbClr val="0000FF"/>
                </a:solidFill>
              </a:rPr>
              <a:t>server’s domain</a:t>
            </a:r>
            <a:r>
              <a:rPr lang="en"/>
              <a:t>, and the </a:t>
            </a:r>
            <a:r>
              <a:rPr lang="en">
                <a:solidFill>
                  <a:srgbClr val="FF0000"/>
                </a:solidFill>
              </a:rPr>
              <a:t>domain attribute Y</a:t>
            </a:r>
            <a:r>
              <a:rPr lang="en"/>
              <a:t> is not a top-level domain (TLD)</a:t>
            </a:r>
            <a:endParaRPr/>
          </a:p>
          <a:p>
            <a:pPr marL="914400" lvl="1" indent="-317500" algn="l" rtl="0">
              <a:spcBef>
                <a:spcPts val="0"/>
              </a:spcBef>
              <a:spcAft>
                <a:spcPts val="0"/>
              </a:spcAft>
              <a:buSzPts val="1400"/>
              <a:buChar char="○"/>
            </a:pPr>
            <a:r>
              <a:rPr lang="en"/>
              <a:t>The browser attaches a cookie on a request if the </a:t>
            </a:r>
            <a:r>
              <a:rPr lang="en">
                <a:solidFill>
                  <a:srgbClr val="FF0000"/>
                </a:solidFill>
              </a:rPr>
              <a:t>domain attribute</a:t>
            </a:r>
            <a:r>
              <a:rPr lang="en"/>
              <a:t> is a </a:t>
            </a:r>
            <a:r>
              <a:rPr lang="en" b="1"/>
              <a:t>domain suffix</a:t>
            </a:r>
            <a:r>
              <a:rPr lang="en"/>
              <a:t> of the </a:t>
            </a:r>
            <a:r>
              <a:rPr lang="en">
                <a:solidFill>
                  <a:srgbClr val="0000FF"/>
                </a:solidFill>
              </a:rPr>
              <a:t>server’s domain</a:t>
            </a:r>
            <a:r>
              <a:rPr lang="en"/>
              <a:t>, and the </a:t>
            </a:r>
            <a:r>
              <a:rPr lang="en">
                <a:solidFill>
                  <a:srgbClr val="FF0000"/>
                </a:solidFill>
              </a:rPr>
              <a:t>path attribute</a:t>
            </a:r>
            <a:r>
              <a:rPr lang="en"/>
              <a:t> is a </a:t>
            </a:r>
            <a:r>
              <a:rPr lang="en" b="1"/>
              <a:t>prefix</a:t>
            </a:r>
            <a:r>
              <a:rPr lang="en"/>
              <a:t> of the </a:t>
            </a:r>
            <a:r>
              <a:rPr lang="en">
                <a:solidFill>
                  <a:srgbClr val="0000FF"/>
                </a:solidFill>
              </a:rPr>
              <a:t>server’s path</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
        <p:nvSpPr>
          <p:cNvPr id="589" name="Google Shape;589;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 Summary</a:t>
            </a:r>
            <a:endParaRPr/>
          </a:p>
        </p:txBody>
      </p:sp>
      <p:sp>
        <p:nvSpPr>
          <p:cNvPr id="590" name="Google Shape;590;p7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Session authentication</a:t>
            </a:r>
            <a:endParaRPr/>
          </a:p>
          <a:p>
            <a:pPr marL="914400" lvl="1" indent="-317500" algn="l" rtl="0">
              <a:spcBef>
                <a:spcPts val="0"/>
              </a:spcBef>
              <a:spcAft>
                <a:spcPts val="0"/>
              </a:spcAft>
              <a:buSzPts val="1400"/>
              <a:buChar char="○"/>
            </a:pPr>
            <a:r>
              <a:rPr lang="en"/>
              <a:t>Use cookies to associate requests with an authenticated user</a:t>
            </a:r>
            <a:endParaRPr/>
          </a:p>
          <a:p>
            <a:pPr marL="914400" lvl="1" indent="-317500" algn="l" rtl="0">
              <a:spcBef>
                <a:spcPts val="0"/>
              </a:spcBef>
              <a:spcAft>
                <a:spcPts val="0"/>
              </a:spcAft>
              <a:buSzPts val="1400"/>
              <a:buChar char="○"/>
            </a:pPr>
            <a:r>
              <a:rPr lang="en"/>
              <a:t>First request: Enter username and password, receive session token (as a cookie)</a:t>
            </a:r>
            <a:endParaRPr/>
          </a:p>
          <a:p>
            <a:pPr marL="914400" lvl="1" indent="-317500" algn="l" rtl="0">
              <a:spcBef>
                <a:spcPts val="0"/>
              </a:spcBef>
              <a:spcAft>
                <a:spcPts val="0"/>
              </a:spcAft>
              <a:buSzPts val="1400"/>
              <a:buChar char="○"/>
            </a:pPr>
            <a:r>
              <a:rPr lang="en"/>
              <a:t>Future requests: Browser automatically attaches the session token cookie</a:t>
            </a:r>
            <a:endParaRPr/>
          </a:p>
          <a:p>
            <a:pPr marL="457200" lvl="0" indent="-342900" algn="l" rtl="0">
              <a:spcBef>
                <a:spcPts val="0"/>
              </a:spcBef>
              <a:spcAft>
                <a:spcPts val="0"/>
              </a:spcAft>
              <a:buSzPts val="1800"/>
              <a:buChar char="●"/>
            </a:pPr>
            <a:r>
              <a:rPr lang="en"/>
              <a:t>Session tokens</a:t>
            </a:r>
            <a:endParaRPr/>
          </a:p>
          <a:p>
            <a:pPr marL="914400" lvl="1" indent="-317500" algn="l" rtl="0">
              <a:spcBef>
                <a:spcPts val="0"/>
              </a:spcBef>
              <a:spcAft>
                <a:spcPts val="0"/>
              </a:spcAft>
              <a:buSzPts val="1400"/>
              <a:buChar char="○"/>
            </a:pPr>
            <a:r>
              <a:rPr lang="en"/>
              <a:t>If an attacker steals your session token, they can log in as you</a:t>
            </a:r>
            <a:endParaRPr/>
          </a:p>
          <a:p>
            <a:pPr marL="914400" lvl="1" indent="-317500" algn="l" rtl="0">
              <a:spcBef>
                <a:spcPts val="0"/>
              </a:spcBef>
              <a:spcAft>
                <a:spcPts val="0"/>
              </a:spcAft>
              <a:buSzPts val="1400"/>
              <a:buChar char="○"/>
            </a:pPr>
            <a:r>
              <a:rPr lang="en"/>
              <a:t>Should be randomly and securely generated by the server</a:t>
            </a:r>
            <a:endParaRPr/>
          </a:p>
          <a:p>
            <a:pPr marL="914400" lvl="1" indent="-317500" algn="l" rtl="0">
              <a:spcBef>
                <a:spcPts val="0"/>
              </a:spcBef>
              <a:spcAft>
                <a:spcPts val="0"/>
              </a:spcAft>
              <a:buSzPts val="1400"/>
              <a:buChar char="○"/>
            </a:pPr>
            <a:r>
              <a:rPr lang="en"/>
              <a:t>The browser should not send tokens to the wrong place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7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Summary</a:t>
            </a:r>
            <a:endParaRPr/>
          </a:p>
        </p:txBody>
      </p:sp>
      <p:sp>
        <p:nvSpPr>
          <p:cNvPr id="596" name="Google Shape;596;p7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Cross-site request forgery (CSRF or XSRF): An attack that exploits cookie-based authentication to perform an action as the victim</a:t>
            </a:r>
            <a:endParaRPr/>
          </a:p>
          <a:p>
            <a:pPr marL="914400" lvl="1" indent="-317500" algn="l" rtl="0">
              <a:spcBef>
                <a:spcPts val="0"/>
              </a:spcBef>
              <a:spcAft>
                <a:spcPts val="0"/>
              </a:spcAft>
              <a:buSzPts val="1400"/>
              <a:buChar char="○"/>
            </a:pPr>
            <a:r>
              <a:rPr lang="en"/>
              <a:t>User authenticates to the server</a:t>
            </a:r>
            <a:endParaRPr/>
          </a:p>
          <a:p>
            <a:pPr marL="1371600" lvl="2" indent="-317500" algn="l" rtl="0">
              <a:spcBef>
                <a:spcPts val="0"/>
              </a:spcBef>
              <a:spcAft>
                <a:spcPts val="0"/>
              </a:spcAft>
              <a:buSzPts val="1400"/>
              <a:buChar char="■"/>
            </a:pPr>
            <a:r>
              <a:rPr lang="en"/>
              <a:t>User receives a cookie with a valid session token</a:t>
            </a:r>
            <a:endParaRPr/>
          </a:p>
          <a:p>
            <a:pPr marL="914400" lvl="1" indent="-317500" algn="l" rtl="0">
              <a:spcBef>
                <a:spcPts val="0"/>
              </a:spcBef>
              <a:spcAft>
                <a:spcPts val="0"/>
              </a:spcAft>
              <a:buSzPts val="1400"/>
              <a:buChar char="○"/>
            </a:pPr>
            <a:r>
              <a:rPr lang="en"/>
              <a:t>Attacker tricks the victim into making a malicious request to the server</a:t>
            </a:r>
            <a:endParaRPr/>
          </a:p>
          <a:p>
            <a:pPr marL="914400" lvl="1" indent="-317500" algn="l" rtl="0">
              <a:spcBef>
                <a:spcPts val="0"/>
              </a:spcBef>
              <a:spcAft>
                <a:spcPts val="0"/>
              </a:spcAft>
              <a:buSzPts val="1400"/>
              <a:buChar char="○"/>
            </a:pPr>
            <a:r>
              <a:rPr lang="en"/>
              <a:t>The server accepts the malicious request from the victim</a:t>
            </a:r>
            <a:endParaRPr/>
          </a:p>
          <a:p>
            <a:pPr marL="1371600" lvl="2" indent="-317500" algn="l" rtl="0">
              <a:spcBef>
                <a:spcPts val="0"/>
              </a:spcBef>
              <a:spcAft>
                <a:spcPts val="0"/>
              </a:spcAft>
              <a:buSzPts val="1400"/>
              <a:buChar char="■"/>
            </a:pPr>
            <a:r>
              <a:rPr lang="en"/>
              <a:t>Recall: The cookie is automatically attached in the request</a:t>
            </a:r>
            <a:endParaRPr/>
          </a:p>
          <a:p>
            <a:pPr marL="457200" lvl="0" indent="-342900" algn="l" rtl="0">
              <a:spcBef>
                <a:spcPts val="0"/>
              </a:spcBef>
              <a:spcAft>
                <a:spcPts val="0"/>
              </a:spcAft>
              <a:buSzPts val="1800"/>
              <a:buChar char="●"/>
            </a:pPr>
            <a:r>
              <a:rPr lang="en"/>
              <a:t>Attacker must trick the victim into creating a request</a:t>
            </a:r>
            <a:endParaRPr/>
          </a:p>
          <a:p>
            <a:pPr marL="914400" lvl="1" indent="-317500" algn="l" rtl="0">
              <a:spcBef>
                <a:spcPts val="0"/>
              </a:spcBef>
              <a:spcAft>
                <a:spcPts val="0"/>
              </a:spcAft>
              <a:buSzPts val="1400"/>
              <a:buChar char="○"/>
            </a:pPr>
            <a:r>
              <a:rPr lang="en"/>
              <a:t>GET request: click on a link</a:t>
            </a:r>
            <a:endParaRPr/>
          </a:p>
          <a:p>
            <a:pPr marL="914400" lvl="1" indent="-317500" algn="l" rtl="0">
              <a:spcBef>
                <a:spcPts val="0"/>
              </a:spcBef>
              <a:spcAft>
                <a:spcPts val="0"/>
              </a:spcAft>
              <a:buSzPts val="1400"/>
              <a:buChar char="○"/>
            </a:pPr>
            <a:r>
              <a:rPr lang="en"/>
              <a:t>POST request: use JavaScript</a:t>
            </a:r>
            <a:endParaRPr/>
          </a:p>
        </p:txBody>
      </p:sp>
      <p:sp>
        <p:nvSpPr>
          <p:cNvPr id="597" name="Google Shape;597;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Defenses: Summary</a:t>
            </a:r>
            <a:endParaRPr/>
          </a:p>
        </p:txBody>
      </p:sp>
      <p:sp>
        <p:nvSpPr>
          <p:cNvPr id="603" name="Google Shape;603;p8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CSRF token: A secret value provided by the server to the user. The user must attach the same value in the request for the server to accept the request.</a:t>
            </a:r>
            <a:endParaRPr/>
          </a:p>
          <a:p>
            <a:pPr marL="914400" lvl="1" indent="-317500" algn="l" rtl="0">
              <a:spcBef>
                <a:spcPts val="0"/>
              </a:spcBef>
              <a:spcAft>
                <a:spcPts val="0"/>
              </a:spcAft>
              <a:buSzPts val="1400"/>
              <a:buChar char="○"/>
            </a:pPr>
            <a:r>
              <a:rPr lang="en"/>
              <a:t>The attacker does not know the token when tricking the user into making a request</a:t>
            </a:r>
            <a:endParaRPr/>
          </a:p>
          <a:p>
            <a:pPr marL="457200" lvl="0" indent="-342900" algn="l" rtl="0">
              <a:spcBef>
                <a:spcPts val="0"/>
              </a:spcBef>
              <a:spcAft>
                <a:spcPts val="0"/>
              </a:spcAft>
              <a:buSzPts val="1800"/>
              <a:buChar char="●"/>
            </a:pPr>
            <a:r>
              <a:rPr lang="en"/>
              <a:t>Referer Header: Allow same-site requests, but disallow cross-site requests</a:t>
            </a:r>
            <a:endParaRPr/>
          </a:p>
          <a:p>
            <a:pPr marL="914400" lvl="1" indent="-317500" algn="l" rtl="0">
              <a:spcBef>
                <a:spcPts val="0"/>
              </a:spcBef>
              <a:spcAft>
                <a:spcPts val="0"/>
              </a:spcAft>
              <a:buSzPts val="1400"/>
              <a:buChar char="○"/>
            </a:pPr>
            <a:r>
              <a:rPr lang="en"/>
              <a:t>Header may be blank or removed for privacy reasons</a:t>
            </a:r>
            <a:endParaRPr/>
          </a:p>
          <a:p>
            <a:pPr marL="457200" lvl="0" indent="-342900" algn="l" rtl="0">
              <a:spcBef>
                <a:spcPts val="0"/>
              </a:spcBef>
              <a:spcAft>
                <a:spcPts val="0"/>
              </a:spcAft>
              <a:buSzPts val="1800"/>
              <a:buChar char="●"/>
            </a:pPr>
            <a:r>
              <a:rPr lang="en"/>
              <a:t>Same-site cookie attribute: The cookie is sent only when the domain of the cookie exactly matches the domain of the origin</a:t>
            </a:r>
            <a:endParaRPr/>
          </a:p>
          <a:p>
            <a:pPr marL="914400" lvl="1" indent="-317500" algn="l" rtl="0">
              <a:spcBef>
                <a:spcPts val="0"/>
              </a:spcBef>
              <a:spcAft>
                <a:spcPts val="0"/>
              </a:spcAft>
              <a:buSzPts val="1400"/>
              <a:buChar char="○"/>
            </a:pPr>
            <a:r>
              <a:rPr lang="en"/>
              <a:t>Not implemented on all browsers</a:t>
            </a:r>
            <a:endParaRPr/>
          </a:p>
        </p:txBody>
      </p:sp>
      <p:sp>
        <p:nvSpPr>
          <p:cNvPr id="604" name="Google Shape;604;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Cookies</a:t>
            </a:r>
            <a:endParaRPr/>
          </a:p>
        </p:txBody>
      </p:sp>
      <p:sp>
        <p:nvSpPr>
          <p:cNvPr id="114" name="Google Shape;11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Customizing HTTP Responses</a:t>
            </a:r>
            <a:endParaRPr/>
          </a:p>
        </p:txBody>
      </p:sp>
      <p:sp>
        <p:nvSpPr>
          <p:cNvPr id="120" name="Google Shape;120;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HTTP is a request-response protocol</a:t>
            </a:r>
            <a:endParaRPr/>
          </a:p>
          <a:p>
            <a:pPr marL="914400" lvl="1" indent="-317500" algn="l" rtl="0">
              <a:spcBef>
                <a:spcPts val="0"/>
              </a:spcBef>
              <a:spcAft>
                <a:spcPts val="0"/>
              </a:spcAft>
              <a:buSzPts val="1400"/>
              <a:buChar char="○"/>
            </a:pPr>
            <a:r>
              <a:rPr lang="en"/>
              <a:t>The web server processes each request independently of other requests</a:t>
            </a:r>
            <a:endParaRPr/>
          </a:p>
          <a:p>
            <a:pPr marL="457200" lvl="0" indent="-342900" algn="l" rtl="0">
              <a:spcBef>
                <a:spcPts val="0"/>
              </a:spcBef>
              <a:spcAft>
                <a:spcPts val="0"/>
              </a:spcAft>
              <a:buSzPts val="1800"/>
              <a:buChar char="●"/>
            </a:pPr>
            <a:r>
              <a:rPr lang="en"/>
              <a:t>What if we want our responses to be customized?</a:t>
            </a:r>
            <a:endParaRPr/>
          </a:p>
          <a:p>
            <a:pPr marL="914400" lvl="1" indent="-317500" algn="l" rtl="0">
              <a:spcBef>
                <a:spcPts val="0"/>
              </a:spcBef>
              <a:spcAft>
                <a:spcPts val="0"/>
              </a:spcAft>
              <a:buSzPts val="1400"/>
              <a:buChar char="○"/>
            </a:pPr>
            <a:r>
              <a:rPr lang="en"/>
              <a:t>Example: If I enable dark mode on a website, I want future responses from the website to be in dark mode</a:t>
            </a:r>
            <a:endParaRPr/>
          </a:p>
          <a:p>
            <a:pPr marL="914400" lvl="1" indent="-317500" algn="l" rtl="0">
              <a:spcBef>
                <a:spcPts val="0"/>
              </a:spcBef>
              <a:spcAft>
                <a:spcPts val="0"/>
              </a:spcAft>
              <a:buSzPts val="1400"/>
              <a:buChar char="○"/>
            </a:pPr>
            <a:r>
              <a:rPr lang="en"/>
              <a:t>Example: If I log in to a website, I want future responses from the website to be related to my account</a:t>
            </a:r>
            <a:endParaRPr/>
          </a:p>
        </p:txBody>
      </p:sp>
      <p:sp>
        <p:nvSpPr>
          <p:cNvPr id="121" name="Google Shape;12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Definition</a:t>
            </a:r>
            <a:endParaRPr/>
          </a:p>
        </p:txBody>
      </p:sp>
      <p:sp>
        <p:nvSpPr>
          <p:cNvPr id="127" name="Google Shape;127;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Cookie</a:t>
            </a:r>
            <a:r>
              <a:rPr lang="en"/>
              <a:t>: a piece of data used to maintain state across multiple requests</a:t>
            </a:r>
            <a:endParaRPr/>
          </a:p>
          <a:p>
            <a:pPr marL="457200" lvl="0" indent="-342900" algn="l" rtl="0">
              <a:spcBef>
                <a:spcPts val="0"/>
              </a:spcBef>
              <a:spcAft>
                <a:spcPts val="0"/>
              </a:spcAft>
              <a:buSzPts val="1800"/>
              <a:buChar char="●"/>
            </a:pPr>
            <a:r>
              <a:rPr lang="en"/>
              <a:t>Creating cookies</a:t>
            </a:r>
            <a:endParaRPr/>
          </a:p>
          <a:p>
            <a:pPr marL="914400" lvl="1" indent="-317500" algn="l" rtl="0">
              <a:spcBef>
                <a:spcPts val="0"/>
              </a:spcBef>
              <a:spcAft>
                <a:spcPts val="0"/>
              </a:spcAft>
              <a:buSzPts val="1400"/>
              <a:buChar char="○"/>
            </a:pPr>
            <a:r>
              <a:rPr lang="en"/>
              <a:t>The server can create a cookie by including a </a:t>
            </a:r>
            <a:r>
              <a:rPr lang="en" b="1">
                <a:latin typeface="Courier New"/>
                <a:ea typeface="Courier New"/>
                <a:cs typeface="Courier New"/>
                <a:sym typeface="Courier New"/>
              </a:rPr>
              <a:t>Set-Cookie</a:t>
            </a:r>
            <a:r>
              <a:rPr lang="en"/>
              <a:t> header in its response</a:t>
            </a:r>
            <a:endParaRPr/>
          </a:p>
          <a:p>
            <a:pPr marL="914400" lvl="1" indent="-317500" algn="l" rtl="0">
              <a:spcBef>
                <a:spcPts val="0"/>
              </a:spcBef>
              <a:spcAft>
                <a:spcPts val="0"/>
              </a:spcAft>
              <a:buSzPts val="1400"/>
              <a:buChar char="○"/>
            </a:pPr>
            <a:r>
              <a:rPr lang="en"/>
              <a:t>JavaScript in the browser can create a cookie</a:t>
            </a:r>
            <a:endParaRPr/>
          </a:p>
          <a:p>
            <a:pPr marL="914400" lvl="1" indent="-317500" algn="l" rtl="0">
              <a:spcBef>
                <a:spcPts val="0"/>
              </a:spcBef>
              <a:spcAft>
                <a:spcPts val="0"/>
              </a:spcAft>
              <a:buSzPts val="1400"/>
              <a:buChar char="○"/>
            </a:pPr>
            <a:r>
              <a:rPr lang="en"/>
              <a:t>Users can manually create cookies in their browser</a:t>
            </a:r>
            <a:endParaRPr/>
          </a:p>
          <a:p>
            <a:pPr marL="457200" lvl="0" indent="-342900" algn="l" rtl="0">
              <a:spcBef>
                <a:spcPts val="0"/>
              </a:spcBef>
              <a:spcAft>
                <a:spcPts val="0"/>
              </a:spcAft>
              <a:buSzPts val="1800"/>
              <a:buChar char="●"/>
            </a:pPr>
            <a:r>
              <a:rPr lang="en"/>
              <a:t>Storing cookies</a:t>
            </a:r>
            <a:endParaRPr/>
          </a:p>
          <a:p>
            <a:pPr marL="914400" lvl="1" indent="-317500" algn="l" rtl="0">
              <a:spcBef>
                <a:spcPts val="0"/>
              </a:spcBef>
              <a:spcAft>
                <a:spcPts val="0"/>
              </a:spcAft>
              <a:buSzPts val="1400"/>
              <a:buChar char="○"/>
            </a:pPr>
            <a:r>
              <a:rPr lang="en"/>
              <a:t>Cookies are stored in the web browser (not the web server)</a:t>
            </a:r>
            <a:endParaRPr/>
          </a:p>
          <a:p>
            <a:pPr marL="914400" lvl="1" indent="-317500" algn="l" rtl="0">
              <a:spcBef>
                <a:spcPts val="0"/>
              </a:spcBef>
              <a:spcAft>
                <a:spcPts val="0"/>
              </a:spcAft>
              <a:buSzPts val="1400"/>
              <a:buChar char="○"/>
            </a:pPr>
            <a:r>
              <a:rPr lang="en"/>
              <a:t>The browser’s cookie storage is sometimes called a </a:t>
            </a:r>
            <a:r>
              <a:rPr lang="en" b="1"/>
              <a:t>cookie jar</a:t>
            </a:r>
            <a:endParaRPr/>
          </a:p>
          <a:p>
            <a:pPr marL="457200" lvl="0" indent="-342900" algn="l" rtl="0">
              <a:spcBef>
                <a:spcPts val="0"/>
              </a:spcBef>
              <a:spcAft>
                <a:spcPts val="0"/>
              </a:spcAft>
              <a:buSzPts val="1800"/>
              <a:buChar char="●"/>
            </a:pPr>
            <a:r>
              <a:rPr lang="en"/>
              <a:t>Sending cookies</a:t>
            </a:r>
            <a:endParaRPr/>
          </a:p>
          <a:p>
            <a:pPr marL="914400" lvl="1" indent="-317500" algn="l" rtl="0">
              <a:spcBef>
                <a:spcPts val="0"/>
              </a:spcBef>
              <a:spcAft>
                <a:spcPts val="0"/>
              </a:spcAft>
              <a:buSzPts val="1400"/>
              <a:buChar char="○"/>
            </a:pPr>
            <a:r>
              <a:rPr lang="en"/>
              <a:t>The browser </a:t>
            </a:r>
            <a:r>
              <a:rPr lang="en" i="1"/>
              <a:t>automatically</a:t>
            </a:r>
            <a:r>
              <a:rPr lang="en"/>
              <a:t> attaches relevant cookies in every request</a:t>
            </a:r>
            <a:endParaRPr/>
          </a:p>
          <a:p>
            <a:pPr marL="914400" lvl="1" indent="-317500" algn="l" rtl="0">
              <a:spcBef>
                <a:spcPts val="0"/>
              </a:spcBef>
              <a:spcAft>
                <a:spcPts val="0"/>
              </a:spcAft>
              <a:buSzPts val="1400"/>
              <a:buChar char="○"/>
            </a:pPr>
            <a:r>
              <a:rPr lang="en"/>
              <a:t>The server uses received cookies to customize responses and connect related requests</a:t>
            </a:r>
            <a:endParaRPr/>
          </a:p>
        </p:txBody>
      </p:sp>
      <p:sp>
        <p:nvSpPr>
          <p:cNvPr id="128" name="Google Shape;12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TotalTime>
  <Words>5483</Words>
  <Application>Microsoft Macintosh PowerPoint</Application>
  <PresentationFormat>On-screen Show (16:9)</PresentationFormat>
  <Paragraphs>712</Paragraphs>
  <Slides>65</Slides>
  <Notes>65</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Calibri</vt:lpstr>
      <vt:lpstr>Consolas</vt:lpstr>
      <vt:lpstr>Courier New</vt:lpstr>
      <vt:lpstr>CS 161</vt:lpstr>
      <vt:lpstr>Cookies and CSRF</vt:lpstr>
      <vt:lpstr>Last Time: URLs</vt:lpstr>
      <vt:lpstr>Last Time: Parts of a Webpage</vt:lpstr>
      <vt:lpstr>Last Time: Same-Origin Policy</vt:lpstr>
      <vt:lpstr>Last Time: HTTP</vt:lpstr>
      <vt:lpstr>Today: Cookies and CSRF</vt:lpstr>
      <vt:lpstr>Cookies</vt:lpstr>
      <vt:lpstr>Customizing HTTP Responses</vt:lpstr>
      <vt:lpstr>Cookies: Definition</vt:lpstr>
      <vt:lpstr>Parts of a Cookie: Name and Value</vt:lpstr>
      <vt:lpstr>Parts of a Cookie: Domain and Path</vt:lpstr>
      <vt:lpstr>Parts of a Cookie: Secure and HttpOnly</vt:lpstr>
      <vt:lpstr>Parts of a Cookie: Expires</vt:lpstr>
      <vt:lpstr>Cookie Policy</vt:lpstr>
      <vt:lpstr>Cookies: Issues</vt:lpstr>
      <vt:lpstr>Cookie Policy</vt:lpstr>
      <vt:lpstr>Domain Hierarchy</vt:lpstr>
      <vt:lpstr>Domain Hierarchy</vt:lpstr>
      <vt:lpstr>Cookie Policy: Setting Cookies</vt:lpstr>
      <vt:lpstr>Cookie Policy: Sending Cookies</vt:lpstr>
      <vt:lpstr>Cookie Policy: Sending Cookies</vt:lpstr>
      <vt:lpstr>Cookie Policy: Sending Cookies</vt:lpstr>
      <vt:lpstr>Attacks on Cookies</vt:lpstr>
      <vt:lpstr>Cookie Ambiguity</vt:lpstr>
      <vt:lpstr>Spectre Attack: Vulnerability</vt:lpstr>
      <vt:lpstr>Spectre Attack: Exploiting browser design</vt:lpstr>
      <vt:lpstr>Spectre Attack: Exploiting the processor</vt:lpstr>
      <vt:lpstr>Spectre Attack: Exploiting the processor</vt:lpstr>
      <vt:lpstr>Spectre Attack: Defenses</vt:lpstr>
      <vt:lpstr>Spectre Attack: Takeaways</vt:lpstr>
      <vt:lpstr>Session Authentication</vt:lpstr>
      <vt:lpstr>Session Authentication</vt:lpstr>
      <vt:lpstr>Session Authentication: Intuition</vt:lpstr>
      <vt:lpstr>Session Tokens</vt:lpstr>
      <vt:lpstr>Session Tokens with Cookies</vt:lpstr>
      <vt:lpstr>Session Tokens: Security</vt:lpstr>
      <vt:lpstr>Session Token Cookie Attributes</vt:lpstr>
      <vt:lpstr>Cross-Site Request Forgery (CSRF)</vt:lpstr>
      <vt:lpstr>Review: Cookies and Session Tokens</vt:lpstr>
      <vt:lpstr>Cross-Site Request Forgery (CSRF)</vt:lpstr>
      <vt:lpstr>Steps of a CSRF Attack</vt:lpstr>
      <vt:lpstr>Steps of a CSRF Attack</vt:lpstr>
      <vt:lpstr>Steps of a CSRF Attack</vt:lpstr>
      <vt:lpstr>Steps of a CSRF Attack</vt:lpstr>
      <vt:lpstr>Steps of a CSRF Attack</vt:lpstr>
      <vt:lpstr>Executing a CSRF Attack</vt:lpstr>
      <vt:lpstr>Executing a CSRF Attack</vt:lpstr>
      <vt:lpstr>Top 25 Most Dangerous Software Weaknesses (2020)</vt:lpstr>
      <vt:lpstr>CSRF Example: Internet of Things (IoT)</vt:lpstr>
      <vt:lpstr>CSRF Example: Malvertising</vt:lpstr>
      <vt:lpstr>CSRF Example: YouTube</vt:lpstr>
      <vt:lpstr>CSRF Example: Facebook</vt:lpstr>
      <vt:lpstr>CSRF Defenses</vt:lpstr>
      <vt:lpstr>CSRF Defenses</vt:lpstr>
      <vt:lpstr>CSRF Tokens</vt:lpstr>
      <vt:lpstr>CSRF Tokens: Usage</vt:lpstr>
      <vt:lpstr>CSRF Tokens: Usage</vt:lpstr>
      <vt:lpstr>Referer Header</vt:lpstr>
      <vt:lpstr>Referer Header</vt:lpstr>
      <vt:lpstr>Referer Header: Issues</vt:lpstr>
      <vt:lpstr>SameSite Cookie Attribute</vt:lpstr>
      <vt:lpstr>Cookies: Summary</vt:lpstr>
      <vt:lpstr>Session Authentication: Summary</vt:lpstr>
      <vt:lpstr>CSRF: Summary</vt:lpstr>
      <vt:lpstr>CSRF Defenses: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Cookies and CSRF</dc:title>
  <cp:lastModifiedBy>Jian Xiang</cp:lastModifiedBy>
  <cp:revision>2</cp:revision>
  <dcterms:modified xsi:type="dcterms:W3CDTF">2023-10-09T11:05:40Z</dcterms:modified>
</cp:coreProperties>
</file>