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2"/>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6" r:id="rId20"/>
    <p:sldId id="277" r:id="rId21"/>
    <p:sldId id="278" r:id="rId22"/>
    <p:sldId id="279" r:id="rId23"/>
    <p:sldId id="280" r:id="rId24"/>
    <p:sldId id="336" r:id="rId25"/>
    <p:sldId id="281" r:id="rId26"/>
    <p:sldId id="282" r:id="rId27"/>
    <p:sldId id="283" r:id="rId28"/>
    <p:sldId id="284" r:id="rId29"/>
    <p:sldId id="337"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38"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9" r:id="rId62"/>
    <p:sldId id="320" r:id="rId63"/>
    <p:sldId id="321" r:id="rId64"/>
    <p:sldId id="325" r:id="rId65"/>
    <p:sldId id="326" r:id="rId66"/>
    <p:sldId id="327" r:id="rId67"/>
    <p:sldId id="328" r:id="rId68"/>
    <p:sldId id="329" r:id="rId69"/>
    <p:sldId id="330" r:id="rId70"/>
    <p:sldId id="331" r:id="rId7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6"/>
    <p:restoredTop sz="67442"/>
  </p:normalViewPr>
  <p:slideViewPr>
    <p:cSldViewPr snapToGrid="0">
      <p:cViewPr varScale="1">
        <p:scale>
          <a:sx n="183" d="100"/>
          <a:sy n="183" d="100"/>
        </p:scale>
        <p:origin x="240" y="184"/>
      </p:cViewPr>
      <p:guideLst>
        <p:guide orient="horz" pos="1620"/>
        <p:guide pos="2880"/>
      </p:guideLst>
    </p:cSldViewPr>
  </p:slideViewPr>
  <p:notesTextViewPr>
    <p:cViewPr>
      <p:scale>
        <a:sx n="200" d="100"/>
        <a:sy n="200" d="100"/>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evanbot@berkeley.ed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Want to submit an announcements doodle? Email </a:t>
            </a:r>
            <a:r>
              <a:rPr lang="en" u="sng">
                <a:solidFill>
                  <a:schemeClr val="hlink"/>
                </a:solidFill>
                <a:hlinkClick r:id="rId3"/>
              </a:rPr>
              <a:t>evanbot@berkeley.edu</a:t>
            </a:r>
            <a:r>
              <a:rPr lang="en"/>
              <a:t> or post on Piazza!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Block ciphers can only encrypt one-block at a time.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want to encrypt a large message?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have more than one block for example so if I'm using AES with 128 bit block size, that would be 16 bytes What if I want to encrypt something like a 30 megabyte video. Well there's more than one block in a 30 megabyte video.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we could just break up the big chunk of data into blocks that are the right size and just encrypt each of those blocks. 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can encrypt these this set of blocks of data and we call them operating modes. We're going to cover three ways in this lecture.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try to design some approaches ourselves. </a:t>
            </a:r>
          </a:p>
          <a:p>
            <a:pPr marL="0" lvl="0" indent="0" algn="l" rtl="0">
              <a:spcBef>
                <a:spcPts val="0"/>
              </a:spcBef>
              <a:spcAft>
                <a:spcPts val="0"/>
              </a:spcAft>
              <a:buNone/>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They're also going to have the exact same cipher text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ECB cipher it's just you know a different idea because we're dealing with bits and entire pieces of computer files instead of just individual letters.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To illustrate this so here's an example of a picture of a penguin and if you encrypt that with ECB and then you just display the encrypted data as if it were an image you get this now if you look at that you should pause and say: that's kind of disturbing the encrypted image shouldn't look like the original one.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But this one kind of does now of course it's not as detailed but no it still kind of looks the same.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You know so you look here and you can kind of see that the white background here became this pattern here and it's consistent throughout wherever the white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black part of the body became some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the yellow on the feet became again a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Because of the fact that in an image file we have a lot of repeated blocks of data such as color, I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That's a problem with encryption. </a:t>
            </a: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Cipher Block Chaining (CBC) an improved approach something better than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is called cipher block chaining or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even if this plain text and this plain text are identical, even if they were the same they would result in different cipher texts because what was encrypted was mixed in with the previous ciphertext. </a:t>
            </a:r>
          </a:p>
          <a:p>
            <a:pPr marL="158750" indent="0">
              <a:buNone/>
            </a:pPr>
            <a:r>
              <a:rPr lang="en-US" b="0" dirty="0">
                <a:solidFill>
                  <a:srgbClr val="CCCCCC"/>
                </a:solidFill>
                <a:effectLst/>
                <a:latin typeface="Menlo" panose="020B0609030804020204" pitchFamily="49" charset="0"/>
              </a:rPr>
              <a:t>It wasn't just encrypting the plaintext data so this solves that problem </a:t>
            </a:r>
          </a:p>
          <a:p>
            <a:pPr marL="158750" indent="0">
              <a:buNone/>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a piece of plain text in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what I do is that before I encrypt it I exclusive OR it with the ciphertext of the previous block so I take the ciphertext to the previous block I exclusive OR that with the plain text of the current block and then I encrypt that to produce my ciphertext and what this does is this means that my plain text is mixed in with the previous ciphertext so that even if two plain text blocks are identical when they get encrypted with CBC they're mixed in with something else before the encryption so they don't result in identical ciphertext.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Now one thing I want to point out on here is that the very first block of data that you're encrypting needs what's called an initialization vector because it doesn't have a previous ciphertext block let's take a look at that CBC: Initialization Vector (IV) an initialization vector is put in place because the ciphertext of each block is dependent on the previous block and the first block has no previous block it's the first block of data there's nothing that came before it so you can't exclusive or it with the previous ciphertext there is no previous ciphertext so we pick a random value we call it the initialization vector and we use that as if it were the the previous ciphertext block so that's just what 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what does decryption look like for CBC.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in in decryption it operates kind of like you would expect we're doing the reverse of what the encryption was so in decryption, we take the ciphertext that we have.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decrypt it but that doesn't result in the original plaintext that results in a value that's the original plaintext exclusive OR with the previous ciphertext, because that's what was encrypted before.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order to recover the original plaintext we have to take that value and exclusive or it with the previous ciphertext which we happen to have, because we have all the ciphertext and that allows us to get the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we're simply reversing the procedure that we used to encrypt with CBC which now means that we exclusive or with the previous ciphertext after the decryption.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again for the first block we have that initial vector and in this case when you're doing decryption the initial vector is not a random value it's the value that was used during the encryption but since it's not a secret that value can be shared freely.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can encrypt choose a random initial vector to start with and I can send you my ciphertext and the initial vector I used and it doesn't change the security of the problem as long as the key remains a secret between you and me so the initial vector is not a secret. </a:t>
            </a: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CBC also has its own problems the biggest one is that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change the plain text of one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to re-encrypt every following block because it's a chain right the following block is dependent on the ciphertext of the previous block which is dependent on the ciphertext of the block before that which is dependent on the ciphertext of the block before that so we end up with this big chain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going to change one plaintext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end up needing to re-encrypt every block that follows it in the file well.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That's bad if I'm doing something like a large encrypted file system or even a large encrypted file where someone might want to change just a few bytes on the inside that makes the operation really slow because even if they only change one byte inside of the file or on the file system you have to re-encrypt everything that follows and that would be not wise for certain applications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09376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(CTR) so another type of operating mode and the third one we're going to talk about today is called counter mode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mode is an operating mode that uses a block cipher to simulate a stream cipher now you may remember that a stream cipher just generates a pseudo random string of bits and then exclusive ores that with the plain text in counter mode each block is encrypted independently but it involves incrementing </a:t>
            </a:r>
            <a:r>
              <a:rPr lang="en-US" b="0" dirty="0" err="1">
                <a:solidFill>
                  <a:srgbClr val="CCCCCC"/>
                </a:solidFill>
                <a:effectLst/>
                <a:latin typeface="Menlo" panose="020B0609030804020204" pitchFamily="49" charset="0"/>
              </a:rPr>
              <a:t>nons</a:t>
            </a:r>
            <a:r>
              <a:rPr lang="en-US" b="0" dirty="0">
                <a:solidFill>
                  <a:srgbClr val="CCCCCC"/>
                </a:solidFill>
                <a:effectLst/>
                <a:latin typeface="Menlo" panose="020B0609030804020204" pitchFamily="49" charset="0"/>
              </a:rPr>
              <a:t> and we'll look at that in just a second a nonce is just a number that's chosen randomly but but it's not a secret just like the initial vector it's not a secret in fact a nonce an initial vector are effectively identical in terms of what we're doing but we give them a different name just because of how they're used the initial vector is called an initial vector because it's the initial block used during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but a nonce is used because that's traditionally the word for a random value used in an encryption operation CTR: Encryption so anyway let's look at our diagram here so in this case we take our random value our knots and we append a counter to it and then we encrypt that random value using our key we just encrypt the value and that produces some sort of bitstream right it produces a set of bits and those bits are effectively random and we take those bits and we exclusive for them with the plain text in order to get the cipher text for the first block we do the same thing for the second block except now we've incremented our counter when we increment the counter that means that we should get on the output of the encryption a new a totally new set of bits ones that are substantially changed compared to the previous ones so even though my plain text is only changing by potentially one bit my cipher text on the output of the encryption changes significantly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take those bits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exclusive or them with the plain text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get more ciphertext so it's important to note here that unlike the other operating modes we looked at in this case the block cipher is not being used to encrypt the plain text the block cipher is being used to generate a stream of bits that's exclusive </a:t>
            </a:r>
            <a:r>
              <a:rPr lang="en-US" b="0" dirty="0" err="1">
                <a:solidFill>
                  <a:srgbClr val="CCCCCC"/>
                </a:solidFill>
                <a:effectLst/>
                <a:latin typeface="Menlo" panose="020B0609030804020204" pitchFamily="49" charset="0"/>
              </a:rPr>
              <a:t>ored</a:t>
            </a:r>
            <a:r>
              <a:rPr lang="en-US" b="0" dirty="0">
                <a:solidFill>
                  <a:srgbClr val="CCCCCC"/>
                </a:solidFill>
                <a:effectLst/>
                <a:latin typeface="Menlo" panose="020B0609030804020204" pitchFamily="49" charset="0"/>
              </a:rPr>
              <a:t> with the plain text that's a very important distinction well in this case decryption then just involves producing the same set of bits and exclusive ring it with the cipher text just like we would do with a stream cipher you encrypt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the bit stream and you decrypt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that same bit stream so in this case our goal is to produce the same bit stream as before and that means that when we're using the block cipher we're still using it in encryption mode because we're just trying to produce the same bit stream we did when we had counter mode encryption so with decryption we're still going to use the encryption mode of the block cipher because again we're not encrypting or decrypting the plain text with the block cipher we're just using it to generate that stream of bits so operating modes are one of those topics that the first time you're exposed to them they're they're difficult to think about and reason about but if you spend more time reading and thinking about them then they kind of become second nature and they become more obvious for you and easier to understand so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encourage you to do is to go spend more time with them by reading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on block cipher modes of operation it's a really really really good entry apparently cryptographers love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and spend a lot of time on there making it strong so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for these is very good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would say go to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look for block cipher mode of operation and you can find an excellent page that describes the five general modes and a few more but gives their pluses and minuses and give you more information about them and </a:t>
            </a:r>
            <a:r>
              <a:rPr lang="en-US" b="0" dirty="0" err="1">
                <a:solidFill>
                  <a:srgbClr val="CCCCCC"/>
                </a:solidFill>
                <a:effectLst/>
                <a:latin typeface="Menlo" panose="020B0609030804020204" pitchFamily="49" charset="0"/>
              </a:rPr>
              <a:t>i'll</a:t>
            </a:r>
            <a:r>
              <a:rPr lang="en-US" b="0" dirty="0">
                <a:solidFill>
                  <a:srgbClr val="CCCCCC"/>
                </a:solidFill>
                <a:effectLst/>
                <a:latin typeface="Menlo" panose="020B0609030804020204" pitchFamily="49" charset="0"/>
              </a:rPr>
              <a:t> add just as a side note if you're ever building something and you need an operating mode chances are really high that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is what you want to use the other two modes are useful for specific types of scenarios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encounter but </a:t>
            </a:r>
            <a:r>
              <a:rPr lang="en-US" b="0" dirty="0" err="1">
                <a:solidFill>
                  <a:srgbClr val="CCCCCC"/>
                </a:solidFill>
                <a:effectLst/>
                <a:latin typeface="Menlo" panose="020B0609030804020204" pitchFamily="49" charset="0"/>
              </a:rPr>
              <a:t>cbc's</a:t>
            </a:r>
            <a:r>
              <a:rPr lang="en-US" b="0" dirty="0">
                <a:solidFill>
                  <a:srgbClr val="CCCCCC"/>
                </a:solidFill>
                <a:effectLst/>
                <a:latin typeface="Menlo" panose="020B0609030804020204" pitchFamily="49" charset="0"/>
              </a:rPr>
              <a:t> is in general useful for most scenarios that people operate under Summing Up so let's summarize when using block ciphers to encrypt data larger than one block you need to pick an operating mode and your choice of operating mode impacts security performance </a:t>
            </a:r>
            <a:r>
              <a:rPr lang="en-US" b="0" dirty="0" err="1">
                <a:solidFill>
                  <a:srgbClr val="CCCCCC"/>
                </a:solidFill>
                <a:effectLst/>
                <a:latin typeface="Menlo" panose="020B0609030804020204" pitchFamily="49" charset="0"/>
              </a:rPr>
              <a:t>etc</a:t>
            </a:r>
            <a:r>
              <a:rPr lang="en-US" b="0" dirty="0">
                <a:solidFill>
                  <a:srgbClr val="CCCCCC"/>
                </a:solidFill>
                <a:effectLst/>
                <a:latin typeface="Menlo" panose="020B0609030804020204" pitchFamily="49" charset="0"/>
              </a:rPr>
              <a:t> so you have to be able to understand how they work and to think about and reason about them so hopefully this lecture gives you a good introduction to that thanks </a:t>
            </a:r>
          </a:p>
          <a:p>
            <a:pPr marL="0" lvl="0" indent="0" algn="l" rtl="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 in one-time pad, the keys should be random for each message it encrypts. </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TODO Nick (elaborate on encrypting more than 2</a:t>
            </a:r>
            <a:r>
              <a:rPr lang="en" baseline="30000" dirty="0"/>
              <a:t>n/2</a:t>
            </a:r>
            <a:r>
              <a:rPr lang="en" dirty="0"/>
              <a:t> blocks)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Every letter in the plaintext had a one-to-one correspondence with a letter in the ciphertext, and we have </a:t>
            </a:r>
            <a:r>
              <a:rPr lang="en-US" dirty="0"/>
              <a:t>a mapping table that represents such one-to-one correspondence.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block cipher is basically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it's every possible say 64 bit value 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It doesn't build an actual table but the idea is the same in concept. Every 64 bits of plaintext would have a corresponding cipher text for a given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q=https://meet.google.com/xde-dmob-ipa&amp;sa=D&amp;source=calendar&amp;usd=2&amp;usg=AOvVaw3UAZEPt8lwxW2BgbufL57H"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google.com/url?q=https://meet.google.com/irn-doeo-uhr?hs%3D122%26authuser%3D0&amp;sa=D&amp;source=calendar&amp;usd=2&amp;usg=AOvVaw2wFV6wxM1HGjQfVnlnR-K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Desired 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201103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1900" dirty="0"/>
              <a:t>When the key </a:t>
            </a:r>
            <a:r>
              <a:rPr lang="en" sz="1900" i="1" dirty="0"/>
              <a:t>k</a:t>
            </a:r>
            <a:r>
              <a:rPr lang="en" sz="1900" dirty="0"/>
              <a:t> is fixed, </a:t>
            </a:r>
            <a:r>
              <a:rPr lang="en" sz="1900" i="1" dirty="0"/>
              <a:t>EK</a:t>
            </a:r>
            <a:r>
              <a:rPr lang="en" sz="1900" dirty="0"/>
              <a:t>(</a:t>
            </a:r>
            <a:r>
              <a:rPr lang="en" sz="1900" i="1" dirty="0"/>
              <a:t>M</a:t>
            </a:r>
            <a:r>
              <a:rPr lang="en" sz="1900" dirty="0"/>
              <a:t>) must be a </a:t>
            </a:r>
            <a:r>
              <a:rPr lang="en" sz="1900" b="1" dirty="0"/>
              <a:t>permutation</a:t>
            </a:r>
            <a:r>
              <a:rPr lang="en" sz="1900" dirty="0"/>
              <a:t> (</a:t>
            </a:r>
            <a:r>
              <a:rPr lang="en" sz="1900" b="1" dirty="0"/>
              <a:t>bijective function</a:t>
            </a:r>
            <a:r>
              <a:rPr lang="en" sz="1900" dirty="0"/>
              <a:t>) on </a:t>
            </a:r>
            <a:r>
              <a:rPr lang="en" sz="1900" i="1" dirty="0"/>
              <a:t>n</a:t>
            </a:r>
            <a:r>
              <a:rPr lang="en" sz="1900" dirty="0"/>
              <a:t>-bit strings</a:t>
            </a:r>
            <a:endParaRPr sz="1900" dirty="0"/>
          </a:p>
          <a:p>
            <a:pPr marL="914400" lvl="1" indent="-317500" algn="l" rtl="0">
              <a:spcBef>
                <a:spcPts val="0"/>
              </a:spcBef>
              <a:spcAft>
                <a:spcPts val="0"/>
              </a:spcAft>
              <a:buSzPts val="1400"/>
              <a:buChar char="○"/>
            </a:pPr>
            <a:r>
              <a:rPr lang="en" sz="1500" dirty="0"/>
              <a:t>Each input must correspond to exactly one unique output</a:t>
            </a:r>
            <a:endParaRPr sz="1500" dirty="0"/>
          </a:p>
          <a:p>
            <a:pPr marL="457200" lvl="0" indent="-342900" algn="l" rtl="0">
              <a:spcBef>
                <a:spcPts val="0"/>
              </a:spcBef>
              <a:spcAft>
                <a:spcPts val="0"/>
              </a:spcAft>
              <a:buSzPts val="1800"/>
              <a:buChar char="●"/>
            </a:pPr>
            <a:r>
              <a:rPr lang="en" sz="1900" dirty="0"/>
              <a:t>Intuition</a:t>
            </a:r>
            <a:endParaRPr dirty="0"/>
          </a:p>
          <a:p>
            <a:pPr marL="914400" lvl="1" indent="-317500" algn="l" rtl="0">
              <a:spcBef>
                <a:spcPts val="0"/>
              </a:spcBef>
              <a:spcAft>
                <a:spcPts val="0"/>
              </a:spcAft>
              <a:buSzPts val="1400"/>
              <a:buChar char="○"/>
            </a:pPr>
            <a:r>
              <a:rPr lang="en" sz="1500" dirty="0"/>
              <a:t>Suppose </a:t>
            </a:r>
            <a:r>
              <a:rPr lang="en" sz="1500" i="1" dirty="0"/>
              <a:t>EK</a:t>
            </a:r>
            <a:r>
              <a:rPr lang="en" sz="1500" dirty="0"/>
              <a:t>(</a:t>
            </a:r>
            <a:r>
              <a:rPr lang="en" sz="1500" i="1" dirty="0"/>
              <a:t>M</a:t>
            </a:r>
            <a:r>
              <a:rPr lang="en" sz="1500" dirty="0"/>
              <a:t>) is not bijective</a:t>
            </a:r>
            <a:endParaRPr sz="1500" dirty="0"/>
          </a:p>
          <a:p>
            <a:pPr marL="914400" lvl="1" indent="-317500" algn="l" rtl="0">
              <a:spcBef>
                <a:spcPts val="0"/>
              </a:spcBef>
              <a:spcAft>
                <a:spcPts val="0"/>
              </a:spcAft>
              <a:buSzPts val="1400"/>
              <a:buChar char="○"/>
            </a:pPr>
            <a:r>
              <a:rPr lang="en" sz="1500" dirty="0"/>
              <a:t>Then two inputs might correspond to the same output: </a:t>
            </a:r>
            <a:r>
              <a:rPr lang="en" sz="1500" i="1" dirty="0"/>
              <a:t>E</a:t>
            </a:r>
            <a:r>
              <a:rPr lang="en" sz="1500" dirty="0"/>
              <a:t>(</a:t>
            </a:r>
            <a:r>
              <a:rPr lang="en" sz="1500" i="1" dirty="0"/>
              <a:t>K</a:t>
            </a:r>
            <a:r>
              <a:rPr lang="en" sz="1500" dirty="0"/>
              <a:t>, </a:t>
            </a:r>
            <a:r>
              <a:rPr lang="en" sz="1500" i="1" dirty="0"/>
              <a:t>x</a:t>
            </a:r>
            <a:r>
              <a:rPr lang="en" sz="1500" dirty="0"/>
              <a:t>1) = </a:t>
            </a:r>
            <a:r>
              <a:rPr lang="en" sz="1500" i="1" dirty="0"/>
              <a:t>E</a:t>
            </a:r>
            <a:r>
              <a:rPr lang="en" sz="1500" dirty="0"/>
              <a:t>(</a:t>
            </a:r>
            <a:r>
              <a:rPr lang="en" sz="1500" i="1" dirty="0"/>
              <a:t>K</a:t>
            </a:r>
            <a:r>
              <a:rPr lang="en" sz="1500" dirty="0"/>
              <a:t>, </a:t>
            </a:r>
            <a:r>
              <a:rPr lang="en" sz="1500" i="1" dirty="0"/>
              <a:t>x</a:t>
            </a:r>
            <a:r>
              <a:rPr lang="en" sz="1500" dirty="0"/>
              <a:t>2) = </a:t>
            </a:r>
            <a:r>
              <a:rPr lang="en" sz="1500" i="1" dirty="0"/>
              <a:t>y</a:t>
            </a:r>
            <a:endParaRPr sz="1500" i="1" dirty="0"/>
          </a:p>
          <a:p>
            <a:pPr marL="914400" lvl="1" indent="-317500" algn="l" rtl="0">
              <a:spcBef>
                <a:spcPts val="0"/>
              </a:spcBef>
              <a:spcAft>
                <a:spcPts val="0"/>
              </a:spcAft>
              <a:buSzPts val="1400"/>
              <a:buChar char="○"/>
            </a:pPr>
            <a:r>
              <a:rPr lang="en" sz="1500" dirty="0"/>
              <a:t>Given ciphertext </a:t>
            </a:r>
            <a:r>
              <a:rPr lang="en" sz="1500" i="1" dirty="0"/>
              <a:t>y</a:t>
            </a:r>
            <a:r>
              <a:rPr lang="en" sz="1500" dirty="0"/>
              <a:t>, you can’t uniquely decrypt.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1?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2?</a:t>
            </a:r>
            <a:endParaRPr sz="1500" dirty="0"/>
          </a:p>
        </p:txBody>
      </p:sp>
      <p:sp>
        <p:nvSpPr>
          <p:cNvPr id="148" name="Google Shape;148;p24"/>
          <p:cNvSpPr txBox="1"/>
          <p:nvPr/>
        </p:nvSpPr>
        <p:spPr>
          <a:xfrm>
            <a:off x="16972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Courier New"/>
                <a:ea typeface="Courier New"/>
                <a:cs typeface="Courier New"/>
                <a:sym typeface="Courier New"/>
              </a:rPr>
              <a:t>00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01</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11</a:t>
            </a:r>
            <a:endParaRPr sz="1600" dirty="0">
              <a:latin typeface="Courier New"/>
              <a:ea typeface="Courier New"/>
              <a:cs typeface="Courier New"/>
              <a:sym typeface="Courier New"/>
            </a:endParaRPr>
          </a:p>
        </p:txBody>
      </p:sp>
      <p:sp>
        <p:nvSpPr>
          <p:cNvPr id="149" name="Google Shape;149;p24"/>
          <p:cNvSpPr txBox="1"/>
          <p:nvPr/>
        </p:nvSpPr>
        <p:spPr>
          <a:xfrm>
            <a:off x="29850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317792"/>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317892"/>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830767"/>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63317"/>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3110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31110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682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68305"/>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22386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22551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Key size 128, 192, or 256 bits (</a:t>
            </a:r>
            <a:r>
              <a:rPr lang="en" sz="2000" i="1" dirty="0"/>
              <a:t>k</a:t>
            </a:r>
            <a:r>
              <a:rPr lang="en" sz="2000" dirty="0"/>
              <a:t> = 128, 192, or 256)</a:t>
            </a:r>
            <a:endParaRPr sz="2000" dirty="0"/>
          </a:p>
          <a:p>
            <a:pPr marL="914400" lvl="1" indent="-317500" algn="l" rtl="0">
              <a:spcBef>
                <a:spcPts val="0"/>
              </a:spcBef>
              <a:spcAft>
                <a:spcPts val="0"/>
              </a:spcAft>
              <a:buSzPts val="1400"/>
              <a:buChar char="○"/>
            </a:pPr>
            <a:r>
              <a:rPr lang="en" sz="1600" dirty="0"/>
              <a:t>Actual cipher names are AES-128, AES-192, and AES-256</a:t>
            </a:r>
            <a:endParaRPr sz="1600" dirty="0"/>
          </a:p>
          <a:p>
            <a:pPr marL="457200" lvl="0" indent="-342900" algn="l" rtl="0">
              <a:spcBef>
                <a:spcPts val="0"/>
              </a:spcBef>
              <a:spcAft>
                <a:spcPts val="0"/>
              </a:spcAft>
              <a:buSzPts val="1800"/>
              <a:buChar char="●"/>
            </a:pPr>
            <a:r>
              <a:rPr lang="en" sz="2000" dirty="0"/>
              <a:t>Block size 128 bits (</a:t>
            </a:r>
            <a:r>
              <a:rPr lang="en" sz="2000" i="1" dirty="0"/>
              <a:t>n</a:t>
            </a:r>
            <a:r>
              <a:rPr lang="en" sz="2000" dirty="0"/>
              <a:t> = 128)</a:t>
            </a:r>
            <a:endParaRPr sz="2000" dirty="0"/>
          </a:p>
          <a:p>
            <a:pPr marL="914400" lvl="1" indent="-317500" algn="l" rtl="0">
              <a:spcBef>
                <a:spcPts val="0"/>
              </a:spcBef>
              <a:spcAft>
                <a:spcPts val="0"/>
              </a:spcAft>
              <a:buSzPts val="1400"/>
              <a:buChar char="○"/>
            </a:pPr>
            <a:r>
              <a:rPr lang="en" sz="1600" dirty="0"/>
              <a:t>Note: The block size is still always 128 bits, regardless of key size</a:t>
            </a:r>
            <a:endParaRPr sz="1600" dirty="0"/>
          </a:p>
          <a:p>
            <a:pPr marL="457200" lvl="0" indent="-342900" algn="l" rtl="0">
              <a:spcBef>
                <a:spcPts val="0"/>
              </a:spcBef>
              <a:spcAft>
                <a:spcPts val="0"/>
              </a:spcAft>
              <a:buSzPts val="1800"/>
              <a:buChar char="●"/>
            </a:pPr>
            <a:r>
              <a:rPr lang="en" sz="2000" dirty="0"/>
              <a:t>You don’t need to know how AES works, but you do need to know its parameters</a:t>
            </a:r>
            <a:endParaRPr sz="2000"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499" y="1246825"/>
            <a:ext cx="6802593"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lvl="1" indent="-334327">
              <a:buSzPct val="100000"/>
              <a:buChar char="●"/>
            </a:pPr>
            <a:r>
              <a:rPr lang="en-US" dirty="0"/>
              <a:t>Instructor: Tu / Th 1:45-3 PM</a:t>
            </a:r>
          </a:p>
          <a:p>
            <a:pPr lvl="2" indent="-334327">
              <a:buSzPct val="100000"/>
              <a:buChar char="●"/>
            </a:pPr>
            <a:r>
              <a:rPr lang="en-US" dirty="0"/>
              <a:t>Woodward Hall, 330D </a:t>
            </a:r>
          </a:p>
          <a:p>
            <a:pPr lvl="1" indent="-334327">
              <a:buSzPct val="100000"/>
              <a:buChar char="●"/>
            </a:pPr>
            <a:r>
              <a:rPr lang="en-US" dirty="0"/>
              <a:t>TA (Vineeth): Mon 7-8 PM</a:t>
            </a:r>
          </a:p>
          <a:p>
            <a:pPr lvl="2" indent="-334327">
              <a:buSzPct val="100000"/>
              <a:buChar char="●"/>
            </a:pPr>
            <a:r>
              <a:rPr lang="en-US" dirty="0"/>
              <a:t>COED-065</a:t>
            </a:r>
          </a:p>
          <a:p>
            <a:pPr lvl="2" indent="-334327">
              <a:buSzPct val="100000"/>
              <a:buChar char="●"/>
            </a:pPr>
            <a:r>
              <a:rPr lang="en-US" b="0" i="0" u="sng" dirty="0">
                <a:effectLst/>
                <a:latin typeface="Roboto" panose="02000000000000000000" pitchFamily="2" charset="0"/>
                <a:hlinkClick r:id="rId3"/>
              </a:rPr>
              <a:t>https://meet.google.com/xde-dmob-ipa</a:t>
            </a:r>
            <a:endParaRPr lang="en-US" dirty="0"/>
          </a:p>
          <a:p>
            <a:pPr lvl="1" indent="-334327">
              <a:buSzPct val="100000"/>
              <a:buFont typeface="Arial"/>
              <a:buChar char="●"/>
            </a:pPr>
            <a:r>
              <a:rPr lang="en-US" dirty="0"/>
              <a:t>TA (</a:t>
            </a:r>
            <a:r>
              <a:rPr lang="en-US" dirty="0" err="1"/>
              <a:t>Tarun</a:t>
            </a:r>
            <a:r>
              <a:rPr lang="en-US" dirty="0"/>
              <a:t>): Wed 6-7 PM</a:t>
            </a:r>
          </a:p>
          <a:p>
            <a:pPr lvl="2" indent="-334327">
              <a:buSzPct val="100000"/>
              <a:buFont typeface="Arial"/>
              <a:buChar char="●"/>
            </a:pPr>
            <a:r>
              <a:rPr lang="en-US" dirty="0"/>
              <a:t>Woodward Hall, 309</a:t>
            </a:r>
          </a:p>
          <a:p>
            <a:pPr lvl="2" indent="-334327">
              <a:buSzPct val="100000"/>
              <a:buFont typeface="Arial"/>
              <a:buChar char="●"/>
            </a:pPr>
            <a:r>
              <a:rPr lang="en-US" b="0" i="0" u="sng" dirty="0">
                <a:effectLst/>
                <a:latin typeface="Roboto" panose="02000000000000000000" pitchFamily="2" charset="0"/>
                <a:hlinkClick r:id="rId4"/>
              </a:rPr>
              <a:t>https://meet.google.com/irn-doeo-uhr?hs=122&amp;authuser=0</a:t>
            </a:r>
            <a:endParaRPr lang="en-US" dirty="0"/>
          </a:p>
          <a:p>
            <a:pPr lvl="2" indent="-334327">
              <a:buSzPct val="100000"/>
              <a:buFont typeface="Arial"/>
              <a:buChar char="●"/>
            </a:pPr>
            <a:endParaRPr lang="en-US" dirty="0"/>
          </a:p>
          <a:p>
            <a:pPr marL="580073" lvl="1" indent="0">
              <a:buSzPct val="100000"/>
              <a:buNone/>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Encryption: input a </a:t>
            </a:r>
            <a:r>
              <a:rPr lang="en" i="1" dirty="0"/>
              <a:t>k</a:t>
            </a:r>
            <a:r>
              <a:rPr lang="en" dirty="0"/>
              <a:t>-bit key and </a:t>
            </a:r>
            <a:r>
              <a:rPr lang="en" i="1" dirty="0"/>
              <a:t>n</a:t>
            </a:r>
            <a:r>
              <a:rPr lang="en" dirty="0"/>
              <a:t>-bit plaintext, receive </a:t>
            </a:r>
            <a:r>
              <a:rPr lang="en" i="1" dirty="0"/>
              <a:t>n</a:t>
            </a:r>
            <a:r>
              <a:rPr lang="en" dirty="0"/>
              <a:t>-bit ciphertext</a:t>
            </a:r>
            <a:endParaRPr dirty="0"/>
          </a:p>
          <a:p>
            <a:pPr marL="457200" lvl="0" indent="-342900" algn="l" rtl="0">
              <a:spcBef>
                <a:spcPts val="0"/>
              </a:spcBef>
              <a:spcAft>
                <a:spcPts val="0"/>
              </a:spcAft>
              <a:buSzPts val="1800"/>
              <a:buChar char="●"/>
            </a:pPr>
            <a:r>
              <a:rPr lang="en" dirty="0"/>
              <a:t>Decryption: input a </a:t>
            </a:r>
            <a:r>
              <a:rPr lang="en" i="1" dirty="0"/>
              <a:t>k</a:t>
            </a:r>
            <a:r>
              <a:rPr lang="en" dirty="0"/>
              <a:t>-bit key and </a:t>
            </a:r>
            <a:r>
              <a:rPr lang="en" i="1" dirty="0"/>
              <a:t>n</a:t>
            </a:r>
            <a:r>
              <a:rPr lang="en" dirty="0"/>
              <a:t>-bit ciphertext, receive </a:t>
            </a:r>
            <a:r>
              <a:rPr lang="en" i="1" dirty="0"/>
              <a:t>n</a:t>
            </a:r>
            <a:r>
              <a:rPr lang="en" dirty="0"/>
              <a:t>-bit plaintext</a:t>
            </a:r>
            <a:endParaRPr dirty="0"/>
          </a:p>
          <a:p>
            <a:pPr marL="457200" lvl="0" indent="-342900" algn="l" rtl="0">
              <a:spcBef>
                <a:spcPts val="0"/>
              </a:spcBef>
              <a:spcAft>
                <a:spcPts val="0"/>
              </a:spcAft>
              <a:buSzPts val="1800"/>
              <a:buChar char="●"/>
            </a:pPr>
            <a:r>
              <a:rPr lang="en" dirty="0"/>
              <a:t>Correctness: when the key is fixed, </a:t>
            </a:r>
            <a:r>
              <a:rPr lang="en" i="1" dirty="0"/>
              <a:t>E</a:t>
            </a:r>
            <a:r>
              <a:rPr lang="en" sz="1300" i="1" dirty="0"/>
              <a:t>K</a:t>
            </a:r>
            <a:r>
              <a:rPr lang="en" dirty="0"/>
              <a:t>(</a:t>
            </a:r>
            <a:r>
              <a:rPr lang="en" i="1" dirty="0"/>
              <a:t>M</a:t>
            </a:r>
            <a:r>
              <a:rPr lang="en" dirty="0"/>
              <a:t>) should be bijective</a:t>
            </a:r>
            <a:endParaRPr dirty="0"/>
          </a:p>
          <a:p>
            <a:pPr marL="457200" lvl="0" indent="-342900" algn="l" rtl="0">
              <a:spcBef>
                <a:spcPts val="0"/>
              </a:spcBef>
              <a:spcAft>
                <a:spcPts val="0"/>
              </a:spcAft>
              <a:buSzPts val="1800"/>
              <a:buChar char="●"/>
            </a:pPr>
            <a:r>
              <a:rPr lang="en" dirty="0"/>
              <a:t>Security</a:t>
            </a:r>
            <a:endParaRPr dirty="0"/>
          </a:p>
          <a:p>
            <a:pPr marL="914400" lvl="1" indent="-317500" algn="l" rtl="0">
              <a:spcBef>
                <a:spcPts val="0"/>
              </a:spcBef>
              <a:spcAft>
                <a:spcPts val="0"/>
              </a:spcAft>
              <a:buSzPts val="1400"/>
              <a:buChar char="○"/>
            </a:pPr>
            <a:r>
              <a:rPr lang="en" dirty="0"/>
              <a:t>Without the key, </a:t>
            </a:r>
            <a:r>
              <a:rPr lang="en" i="1" dirty="0"/>
              <a:t>E</a:t>
            </a:r>
            <a:r>
              <a:rPr lang="en" sz="900" i="1" dirty="0"/>
              <a:t>K</a:t>
            </a:r>
            <a:r>
              <a:rPr lang="en" dirty="0"/>
              <a:t>(m) is computationally indistinguishable from a random permutation</a:t>
            </a:r>
            <a:endParaRPr dirty="0"/>
          </a:p>
          <a:p>
            <a:pPr marL="914400" lvl="1" indent="-317500" algn="l" rtl="0">
              <a:spcBef>
                <a:spcPts val="0"/>
              </a:spcBef>
              <a:spcAft>
                <a:spcPts val="0"/>
              </a:spcAft>
              <a:buSzPts val="1400"/>
              <a:buChar char="○"/>
            </a:pPr>
            <a:r>
              <a:rPr lang="en" dirty="0"/>
              <a:t>Brute-force attacks take astronomically long and are not possible</a:t>
            </a:r>
            <a:endParaRPr dirty="0"/>
          </a:p>
          <a:p>
            <a:pPr marL="457200" lvl="0" indent="-342900" algn="l" rtl="0">
              <a:spcBef>
                <a:spcPts val="0"/>
              </a:spcBef>
              <a:spcAft>
                <a:spcPts val="0"/>
              </a:spcAft>
              <a:buSzPts val="1800"/>
              <a:buChar char="●"/>
            </a:pPr>
            <a:r>
              <a:rPr lang="en" dirty="0"/>
              <a:t>Efficiency: algorithms use XORs and bit-shifting (very fast)</a:t>
            </a:r>
            <a:endParaRPr dirty="0"/>
          </a:p>
          <a:p>
            <a:pPr marL="457200" lvl="0" indent="-342900" algn="l" rtl="0">
              <a:spcBef>
                <a:spcPts val="0"/>
              </a:spcBef>
              <a:spcAft>
                <a:spcPts val="0"/>
              </a:spcAft>
              <a:buSzPts val="1800"/>
              <a:buChar char="●"/>
            </a:pPr>
            <a:r>
              <a:rPr lang="en" dirty="0"/>
              <a:t>Implementation: AES is the modern standard</a:t>
            </a:r>
            <a:endParaRPr dirty="0"/>
          </a:p>
          <a:p>
            <a:pPr marL="457200" lvl="0" indent="-342900" algn="l" rtl="0">
              <a:spcBef>
                <a:spcPts val="0"/>
              </a:spcBef>
              <a:spcAft>
                <a:spcPts val="0"/>
              </a:spcAft>
              <a:buSzPts val="1800"/>
              <a:buChar char="●"/>
            </a:pPr>
            <a:r>
              <a:rPr lang="en" dirty="0"/>
              <a:t>Issues</a:t>
            </a:r>
            <a:endParaRPr dirty="0"/>
          </a:p>
          <a:p>
            <a:pPr marL="914400" lvl="1" indent="-317500" algn="l" rtl="0">
              <a:spcBef>
                <a:spcPts val="0"/>
              </a:spcBef>
              <a:spcAft>
                <a:spcPts val="0"/>
              </a:spcAft>
              <a:buSzPts val="1400"/>
              <a:buChar char="○"/>
            </a:pPr>
            <a:r>
              <a:rPr lang="en" dirty="0"/>
              <a:t>Not IND-CPA secure because they’re deterministic</a:t>
            </a:r>
            <a:endParaRPr dirty="0"/>
          </a:p>
          <a:p>
            <a:pPr marL="914400" lvl="1" indent="-317500" algn="l" rtl="0">
              <a:spcBef>
                <a:spcPts val="0"/>
              </a:spcBef>
              <a:spcAft>
                <a:spcPts val="0"/>
              </a:spcAft>
              <a:buSzPts val="1400"/>
              <a:buChar char="○"/>
            </a:pPr>
            <a:r>
              <a:rPr lang="en" dirty="0"/>
              <a:t>Can only encrypt </a:t>
            </a:r>
            <a:r>
              <a:rPr lang="en" i="1" dirty="0"/>
              <a:t>n</a:t>
            </a:r>
            <a:r>
              <a:rPr lang="en" dirty="0"/>
              <a:t>-bit messages</a:t>
            </a:r>
            <a:endParaRPr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US" sz="2400" dirty="0"/>
              <a:t>What to do with large messages? </a:t>
            </a:r>
          </a:p>
          <a:p>
            <a:pPr lvl="1" indent="-342900">
              <a:buSzPts val="1800"/>
            </a:pPr>
            <a:r>
              <a:rPr lang="en-US" sz="2000" dirty="0"/>
              <a:t>We need to break up the data into blocks and encrypt those</a:t>
            </a:r>
          </a:p>
          <a:p>
            <a:pPr lvl="1"/>
            <a:endParaRPr lang="en-US" sz="2000" dirty="0"/>
          </a:p>
          <a:p>
            <a:pPr lvl="1"/>
            <a:r>
              <a:rPr lang="en-US" sz="2000" dirty="0"/>
              <a:t>The way we encrypt the blocks impacts security</a:t>
            </a:r>
          </a:p>
          <a:p>
            <a:pPr lvl="1"/>
            <a:endParaRPr lang="en-US" sz="2000" dirty="0"/>
          </a:p>
          <a:p>
            <a:pPr lvl="1"/>
            <a:r>
              <a:rPr lang="en-US" sz="2000" dirty="0"/>
              <a:t>The ways of encrypting blocks are called </a:t>
            </a:r>
            <a:r>
              <a:rPr lang="en-US" sz="2000" i="1" dirty="0"/>
              <a:t>operating modes</a:t>
            </a:r>
            <a:endParaRPr sz="20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852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17056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a:t>
            </a:r>
            <a:r>
              <a:rPr lang="en" dirty="0" err="1"/>
              <a:t>C</a:t>
            </a:r>
            <a:r>
              <a:rPr lang="en" sz="900" i="1" dirty="0" err="1"/>
              <a:t>j</a:t>
            </a:r>
            <a:endParaRPr sz="900" i="1" dirty="0"/>
          </a:p>
          <a:p>
            <a:pPr marL="914400" lvl="1" indent="-317500" algn="l" rtl="0">
              <a:spcBef>
                <a:spcPts val="0"/>
              </a:spcBef>
              <a:spcAft>
                <a:spcPts val="0"/>
              </a:spcAft>
              <a:buSzPts val="1400"/>
              <a:buChar char="○"/>
            </a:pPr>
            <a:r>
              <a:rPr lang="en" dirty="0"/>
              <a:t>Assume j is the number of blocks of plaintext in </a:t>
            </a:r>
            <a:r>
              <a:rPr lang="en" i="1" dirty="0"/>
              <a:t>M</a:t>
            </a:r>
            <a:r>
              <a:rPr lang="en" dirty="0"/>
              <a:t>, each of size </a:t>
            </a:r>
            <a:r>
              <a:rPr lang="en" i="1" dirty="0"/>
              <a:t>n</a:t>
            </a:r>
            <a:endParaRPr i="1"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46" y="2109234"/>
            <a:ext cx="6543467" cy="2634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F3AEB6-A4DE-AF1F-CD4B-95670F20DAD6}"/>
              </a:ext>
            </a:extLst>
          </p:cNvPr>
          <p:cNvSpPr txBox="1"/>
          <p:nvPr/>
        </p:nvSpPr>
        <p:spPr>
          <a:xfrm>
            <a:off x="495008" y="1387399"/>
            <a:ext cx="8026687" cy="584775"/>
          </a:xfrm>
          <a:prstGeom prst="rect">
            <a:avLst/>
          </a:prstGeom>
          <a:noFill/>
        </p:spPr>
        <p:txBody>
          <a:bodyPr wrap="square">
            <a:spAutoFit/>
          </a:bodyPr>
          <a:lstStyle/>
          <a:p>
            <a:pPr marL="457200" lvl="0" indent="-342900" algn="l" rtl="0">
              <a:spcBef>
                <a:spcPts val="0"/>
              </a:spcBef>
              <a:spcAft>
                <a:spcPts val="0"/>
              </a:spcAft>
              <a:buSzPts val="1800"/>
              <a:buChar char="●"/>
            </a:pPr>
            <a:r>
              <a:rPr lang="en-US" sz="1800" dirty="0"/>
              <a:t>AES-ECB is not IND-CPA secure. Why?</a:t>
            </a:r>
          </a:p>
          <a:p>
            <a:pPr marL="914400" lvl="1" indent="-317500" algn="l" rtl="0">
              <a:spcBef>
                <a:spcPts val="0"/>
              </a:spcBef>
              <a:spcAft>
                <a:spcPts val="0"/>
              </a:spcAft>
              <a:buSzPts val="1400"/>
              <a:buChar char="○"/>
            </a:pPr>
            <a:r>
              <a:rPr lang="en-US" dirty="0"/>
              <a:t>Because ECB is deterministic</a:t>
            </a:r>
          </a:p>
        </p:txBody>
      </p:sp>
    </p:spTree>
    <p:extLst>
      <p:ext uri="{BB962C8B-B14F-4D97-AF65-F5344CB8AC3E}">
        <p14:creationId xmlns:p14="http://schemas.microsoft.com/office/powerpoint/2010/main" val="326811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p>
          <a:p>
            <a:pPr marL="914400" lvl="1" indent="-317500" algn="l" rtl="0">
              <a:spcBef>
                <a:spcPts val="0"/>
              </a:spcBef>
              <a:spcAft>
                <a:spcPts val="0"/>
              </a:spcAft>
              <a:buSzPts val="1400"/>
              <a:buChar char="○"/>
            </a:pPr>
            <a:r>
              <a:rPr lang="en" dirty="0"/>
              <a:t>Provide rigorous guarantees of security</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30725" y="1214771"/>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plaintext blocks produce the same ciphertext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60671" y="1167541"/>
            <a:ext cx="8822658" cy="2045015"/>
          </a:xfrm>
          <a:prstGeom prst="rect">
            <a:avLst/>
          </a:prstGeom>
        </p:spPr>
        <p:txBody>
          <a:bodyPr spcFirstLastPara="1" wrap="square" lIns="91425" tIns="91425" rIns="91425" bIns="91425" anchor="t" anchorCtr="0">
            <a:normAutofit fontScale="85000" lnSpcReduction="20000"/>
          </a:bodyPr>
          <a:lstStyle/>
          <a:p>
            <a:pPr marL="457200" lvl="0" indent="-325755" algn="l" rtl="0">
              <a:lnSpc>
                <a:spcPct val="125000"/>
              </a:lnSpc>
              <a:spcBef>
                <a:spcPts val="0"/>
              </a:spcBef>
              <a:spcAft>
                <a:spcPts val="0"/>
              </a:spcAft>
              <a:buSzPct val="100000"/>
              <a:buChar char="●"/>
            </a:pPr>
            <a:r>
              <a:rPr lang="en" sz="2100" dirty="0"/>
              <a:t>This is called </a:t>
            </a:r>
            <a:r>
              <a:rPr lang="en" sz="2100" b="1" dirty="0"/>
              <a:t>cipher block chaining (CBC) mode</a:t>
            </a:r>
            <a:endParaRPr sz="2100" b="1" dirty="0"/>
          </a:p>
          <a:p>
            <a:pPr marL="457200" lvl="0" indent="-325755" algn="l" rtl="0">
              <a:lnSpc>
                <a:spcPct val="125000"/>
              </a:lnSpc>
              <a:spcBef>
                <a:spcPts val="0"/>
              </a:spcBef>
              <a:spcAft>
                <a:spcPts val="0"/>
              </a:spcAft>
              <a:buSzPct val="100000"/>
              <a:buChar char="●"/>
            </a:pPr>
            <a:r>
              <a:rPr lang="en" sz="2100" dirty="0"/>
              <a:t>C</a:t>
            </a:r>
            <a:r>
              <a:rPr lang="en" sz="2100" baseline="-25000" dirty="0"/>
              <a:t>i</a:t>
            </a:r>
            <a:r>
              <a:rPr lang="en" sz="2100" dirty="0"/>
              <a:t> = E</a:t>
            </a:r>
            <a:r>
              <a:rPr lang="en" sz="2100" baseline="-25000" dirty="0"/>
              <a:t>K</a:t>
            </a:r>
            <a:r>
              <a:rPr lang="en" sz="2100" dirty="0"/>
              <a:t>(M</a:t>
            </a:r>
            <a:r>
              <a:rPr lang="en" sz="2100" baseline="-25000" dirty="0"/>
              <a:t>i</a:t>
            </a:r>
            <a:r>
              <a:rPr lang="en" sz="2100" dirty="0"/>
              <a:t> ⊕ C</a:t>
            </a:r>
            <a:r>
              <a:rPr lang="en" sz="2100" baseline="-25000" dirty="0"/>
              <a:t>i-1</a:t>
            </a:r>
            <a:r>
              <a:rPr lang="en" sz="2100" dirty="0"/>
              <a:t>); C</a:t>
            </a:r>
            <a:r>
              <a:rPr lang="en" sz="2100" baseline="-25000" dirty="0"/>
              <a:t>0</a:t>
            </a:r>
            <a:r>
              <a:rPr lang="en" sz="2100" dirty="0"/>
              <a:t> = IV</a:t>
            </a:r>
            <a:endParaRPr sz="2100" dirty="0"/>
          </a:p>
          <a:p>
            <a:pPr marL="457200" lvl="0" indent="-325755" algn="l" rtl="0">
              <a:lnSpc>
                <a:spcPct val="125000"/>
              </a:lnSpc>
              <a:spcBef>
                <a:spcPts val="0"/>
              </a:spcBef>
              <a:spcAft>
                <a:spcPts val="0"/>
              </a:spcAft>
              <a:buSzPct val="100000"/>
              <a:buChar char="●"/>
            </a:pPr>
            <a:r>
              <a:rPr lang="en" sz="2100" dirty="0"/>
              <a:t>Enc(K, M): </a:t>
            </a:r>
            <a:endParaRPr sz="2100" dirty="0"/>
          </a:p>
          <a:p>
            <a:pPr marL="914400" lvl="1" indent="-304165" algn="l" rtl="0">
              <a:lnSpc>
                <a:spcPct val="125000"/>
              </a:lnSpc>
              <a:spcBef>
                <a:spcPts val="0"/>
              </a:spcBef>
              <a:spcAft>
                <a:spcPts val="0"/>
              </a:spcAft>
              <a:buSzPct val="100000"/>
              <a:buChar char="○"/>
            </a:pPr>
            <a:r>
              <a:rPr lang="en" sz="1600" dirty="0"/>
              <a:t>Split M into j plaintext blocks M</a:t>
            </a:r>
            <a:r>
              <a:rPr lang="en" sz="1600" baseline="-25000" dirty="0"/>
              <a:t>1 </a:t>
            </a:r>
            <a:r>
              <a:rPr lang="en" sz="1600" dirty="0"/>
              <a:t>… </a:t>
            </a:r>
            <a:r>
              <a:rPr lang="en" sz="1600" dirty="0" err="1"/>
              <a:t>M</a:t>
            </a:r>
            <a:r>
              <a:rPr lang="en" sz="1600" baseline="-25000" dirty="0" err="1"/>
              <a:t>j</a:t>
            </a:r>
            <a:r>
              <a:rPr lang="en" sz="1600" dirty="0"/>
              <a:t> each of size n </a:t>
            </a:r>
            <a:endParaRPr sz="1600" dirty="0"/>
          </a:p>
          <a:p>
            <a:pPr marL="914400" lvl="1" indent="-304165" algn="l" rtl="0">
              <a:lnSpc>
                <a:spcPct val="125000"/>
              </a:lnSpc>
              <a:spcBef>
                <a:spcPts val="0"/>
              </a:spcBef>
              <a:spcAft>
                <a:spcPts val="0"/>
              </a:spcAft>
              <a:buSzPct val="100000"/>
              <a:buChar char="○"/>
            </a:pPr>
            <a:r>
              <a:rPr lang="en" sz="1600" dirty="0"/>
              <a:t>Choose a random IV</a:t>
            </a:r>
            <a:endParaRPr sz="1600" dirty="0"/>
          </a:p>
          <a:p>
            <a:pPr marL="914400" lvl="1" indent="-304165" algn="l" rtl="0">
              <a:lnSpc>
                <a:spcPct val="125000"/>
              </a:lnSpc>
              <a:spcBef>
                <a:spcPts val="0"/>
              </a:spcBef>
              <a:spcAft>
                <a:spcPts val="0"/>
              </a:spcAft>
              <a:buSzPct val="100000"/>
              <a:buChar char="○"/>
            </a:pPr>
            <a:r>
              <a:rPr lang="en" sz="1600" dirty="0"/>
              <a:t>Compute and output (IV, C</a:t>
            </a:r>
            <a:r>
              <a:rPr lang="en" sz="1600" baseline="-25000" dirty="0"/>
              <a:t>1</a:t>
            </a:r>
            <a:r>
              <a:rPr lang="en" sz="1600" dirty="0"/>
              <a:t>, …, </a:t>
            </a:r>
            <a:r>
              <a:rPr lang="en" sz="1600" dirty="0" err="1"/>
              <a:t>C</a:t>
            </a:r>
            <a:r>
              <a:rPr lang="en" sz="1600" baseline="-25000" dirty="0" err="1"/>
              <a:t>j</a:t>
            </a:r>
            <a:r>
              <a:rPr lang="en" sz="1600" dirty="0"/>
              <a:t>) as the overall ciphertext</a:t>
            </a:r>
            <a:endParaRPr sz="1600" dirty="0"/>
          </a:p>
          <a:p>
            <a:pPr marL="457200" lvl="0" indent="-325755" algn="l" rtl="0">
              <a:lnSpc>
                <a:spcPct val="125000"/>
              </a:lnSpc>
              <a:spcBef>
                <a:spcPts val="0"/>
              </a:spcBef>
              <a:spcAft>
                <a:spcPts val="0"/>
              </a:spcAft>
              <a:buSzPct val="100000"/>
              <a:buChar char="●"/>
            </a:pPr>
            <a:r>
              <a:rPr lang="en" sz="2300" dirty="0"/>
              <a:t>How do we decrypt?</a:t>
            </a:r>
            <a:endParaRPr sz="2300" dirty="0"/>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66" name="Google Shape;466;p52"/>
          <p:cNvPicPr preferRelativeResize="0"/>
          <p:nvPr/>
        </p:nvPicPr>
        <p:blipFill>
          <a:blip r:embed="rId3">
            <a:alphaModFix/>
          </a:blip>
          <a:stretch>
            <a:fillRect/>
          </a:stretch>
        </p:blipFill>
        <p:spPr>
          <a:xfrm>
            <a:off x="2225649" y="3012156"/>
            <a:ext cx="5491075" cy="2210722"/>
          </a:xfrm>
          <a:prstGeom prst="rect">
            <a:avLst/>
          </a:prstGeom>
          <a:noFill/>
          <a:ln>
            <a:noFill/>
          </a:ln>
        </p:spPr>
      </p:pic>
      <p:sp>
        <p:nvSpPr>
          <p:cNvPr id="467" name="Google Shape;467;p52"/>
          <p:cNvSpPr txBox="1"/>
          <p:nvPr/>
        </p:nvSpPr>
        <p:spPr>
          <a:xfrm>
            <a:off x="3457653" y="2812177"/>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468" name="Google Shape;468;p52"/>
          <p:cNvSpPr txBox="1"/>
          <p:nvPr/>
        </p:nvSpPr>
        <p:spPr>
          <a:xfrm>
            <a:off x="5143485" y="2812356"/>
            <a:ext cx="4760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469" name="Google Shape;469;p52"/>
          <p:cNvSpPr txBox="1"/>
          <p:nvPr/>
        </p:nvSpPr>
        <p:spPr>
          <a:xfrm>
            <a:off x="6886136" y="2812056"/>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
        <p:nvSpPr>
          <p:cNvPr id="2" name="Google Shape;467;p52">
            <a:extLst>
              <a:ext uri="{FF2B5EF4-FFF2-40B4-BE49-F238E27FC236}">
                <a16:creationId xmlns:a16="http://schemas.microsoft.com/office/drawing/2014/main" id="{8EE73928-6B50-DE95-C34D-AFB0122DB344}"/>
              </a:ext>
            </a:extLst>
          </p:cNvPr>
          <p:cNvSpPr txBox="1"/>
          <p:nvPr/>
        </p:nvSpPr>
        <p:spPr>
          <a:xfrm>
            <a:off x="3950022" y="4572332"/>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3" name="Google Shape;467;p52">
            <a:extLst>
              <a:ext uri="{FF2B5EF4-FFF2-40B4-BE49-F238E27FC236}">
                <a16:creationId xmlns:a16="http://schemas.microsoft.com/office/drawing/2014/main" id="{60BE5EF2-7EAF-5F6C-6B47-B5E5BB114F1F}"/>
              </a:ext>
            </a:extLst>
          </p:cNvPr>
          <p:cNvSpPr txBox="1"/>
          <p:nvPr/>
        </p:nvSpPr>
        <p:spPr>
          <a:xfrm>
            <a:off x="5619530" y="46207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2</a:t>
            </a:r>
            <a:endParaRPr baseline="-25000" dirty="0"/>
          </a:p>
        </p:txBody>
      </p:sp>
      <p:sp>
        <p:nvSpPr>
          <p:cNvPr id="4" name="Google Shape;467;p52">
            <a:extLst>
              <a:ext uri="{FF2B5EF4-FFF2-40B4-BE49-F238E27FC236}">
                <a16:creationId xmlns:a16="http://schemas.microsoft.com/office/drawing/2014/main" id="{B49B9674-7F5F-A94F-94E7-1BA34629DC37}"/>
              </a:ext>
            </a:extLst>
          </p:cNvPr>
          <p:cNvSpPr txBox="1"/>
          <p:nvPr/>
        </p:nvSpPr>
        <p:spPr>
          <a:xfrm>
            <a:off x="7297497" y="46038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Decryption</a:t>
            </a:r>
            <a:endParaRPr dirty="0"/>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decrypt CBC mode?</a:t>
            </a:r>
            <a:endParaRPr dirty="0"/>
          </a:p>
          <a:p>
            <a:pPr marL="914400" lvl="1" indent="-342900" algn="l" rtl="0">
              <a:spcBef>
                <a:spcPts val="0"/>
              </a:spcBef>
              <a:spcAft>
                <a:spcPts val="0"/>
              </a:spcAft>
              <a:buSzPts val="1800"/>
              <a:buChar char="○"/>
            </a:pPr>
            <a:r>
              <a:rPr lang="en" sz="1800" dirty="0"/>
              <a:t>Parse ciphertext as (IV, C</a:t>
            </a:r>
            <a:r>
              <a:rPr lang="en" sz="1800" baseline="-25000" dirty="0"/>
              <a:t>1</a:t>
            </a:r>
            <a:r>
              <a:rPr lang="en" sz="1800" dirty="0"/>
              <a:t>, …, </a:t>
            </a:r>
            <a:r>
              <a:rPr lang="en" sz="1800" dirty="0" err="1"/>
              <a:t>C</a:t>
            </a:r>
            <a:r>
              <a:rPr lang="en" sz="1800" baseline="-25000" dirty="0" err="1"/>
              <a:t>j</a:t>
            </a:r>
            <a:r>
              <a:rPr lang="en" sz="1800" dirty="0"/>
              <a:t>) </a:t>
            </a:r>
            <a:endParaRPr sz="1800" dirty="0"/>
          </a:p>
          <a:p>
            <a:pPr marL="914400" lvl="1" indent="-342900" algn="l" rtl="0">
              <a:spcBef>
                <a:spcPts val="0"/>
              </a:spcBef>
              <a:spcAft>
                <a:spcPts val="0"/>
              </a:spcAft>
              <a:buSzPts val="1800"/>
              <a:buChar char="○"/>
            </a:pPr>
            <a:r>
              <a:rPr lang="en" sz="1800" dirty="0"/>
              <a:t>Decrypt each ciphertext and then XOR with IV or previous ciphertext</a:t>
            </a:r>
            <a:endParaRPr sz="1800" dirty="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cxnSp>
        <p:nvCxnSpPr>
          <p:cNvPr id="2" name="Google Shape;128;p23">
            <a:extLst>
              <a:ext uri="{FF2B5EF4-FFF2-40B4-BE49-F238E27FC236}">
                <a16:creationId xmlns:a16="http://schemas.microsoft.com/office/drawing/2014/main" id="{6CBA1CE1-B6F3-54B3-99A3-C81E93CF63BF}"/>
              </a:ext>
            </a:extLst>
          </p:cNvPr>
          <p:cNvCxnSpPr>
            <a:cxnSpLocks/>
          </p:cNvCxnSpPr>
          <p:nvPr/>
        </p:nvCxnSpPr>
        <p:spPr>
          <a:xfrm flipV="1">
            <a:off x="1316132" y="2588497"/>
            <a:ext cx="1382240" cy="1032220"/>
          </a:xfrm>
          <a:prstGeom prst="straightConnector1">
            <a:avLst/>
          </a:prstGeom>
          <a:noFill/>
          <a:ln w="12700" cap="flat" cmpd="sng">
            <a:solidFill>
              <a:srgbClr val="FF0000"/>
            </a:solidFill>
            <a:prstDash val="solid"/>
            <a:round/>
            <a:headEnd type="triangle" w="med" len="med"/>
            <a:tailEnd type="none" w="med" len="med"/>
          </a:ln>
        </p:spPr>
      </p:cxnSp>
      <p:cxnSp>
        <p:nvCxnSpPr>
          <p:cNvPr id="5" name="Google Shape;128;p23">
            <a:extLst>
              <a:ext uri="{FF2B5EF4-FFF2-40B4-BE49-F238E27FC236}">
                <a16:creationId xmlns:a16="http://schemas.microsoft.com/office/drawing/2014/main" id="{04E0AF4E-23F0-77FE-7624-0F82D14768BC}"/>
              </a:ext>
            </a:extLst>
          </p:cNvPr>
          <p:cNvCxnSpPr>
            <a:cxnSpLocks/>
          </p:cNvCxnSpPr>
          <p:nvPr/>
        </p:nvCxnSpPr>
        <p:spPr>
          <a:xfrm flipH="1" flipV="1">
            <a:off x="3586439" y="2560577"/>
            <a:ext cx="2001992" cy="1310653"/>
          </a:xfrm>
          <a:prstGeom prst="straightConnector1">
            <a:avLst/>
          </a:prstGeom>
          <a:noFill/>
          <a:ln w="12700" cap="flat" cmpd="sng">
            <a:solidFill>
              <a:srgbClr val="FF0000"/>
            </a:solidFill>
            <a:prstDash val="solid"/>
            <a:round/>
            <a:headEnd type="triangle" w="med" len="med"/>
            <a:tailEnd type="none" w="med" len="med"/>
          </a:ln>
        </p:spPr>
      </p:cxnSp>
      <p:sp>
        <p:nvSpPr>
          <p:cNvPr id="10" name="TextBox 9">
            <a:extLst>
              <a:ext uri="{FF2B5EF4-FFF2-40B4-BE49-F238E27FC236}">
                <a16:creationId xmlns:a16="http://schemas.microsoft.com/office/drawing/2014/main" id="{D4CF5979-060C-178D-0D4D-22D6098EBFBC}"/>
              </a:ext>
            </a:extLst>
          </p:cNvPr>
          <p:cNvSpPr txBox="1"/>
          <p:nvPr/>
        </p:nvSpPr>
        <p:spPr>
          <a:xfrm>
            <a:off x="2705352" y="2406688"/>
            <a:ext cx="909223"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p>
        </p:txBody>
      </p:sp>
      <p:cxnSp>
        <p:nvCxnSpPr>
          <p:cNvPr id="13" name="Google Shape;128;p23">
            <a:extLst>
              <a:ext uri="{FF2B5EF4-FFF2-40B4-BE49-F238E27FC236}">
                <a16:creationId xmlns:a16="http://schemas.microsoft.com/office/drawing/2014/main" id="{A73C505D-DAAB-55EA-D796-99BB78863EE8}"/>
              </a:ext>
            </a:extLst>
          </p:cNvPr>
          <p:cNvCxnSpPr>
            <a:cxnSpLocks/>
            <a:endCxn id="15" idx="1"/>
          </p:cNvCxnSpPr>
          <p:nvPr/>
        </p:nvCxnSpPr>
        <p:spPr>
          <a:xfrm flipV="1">
            <a:off x="2576830" y="2507318"/>
            <a:ext cx="1827899" cy="1137440"/>
          </a:xfrm>
          <a:prstGeom prst="straightConnector1">
            <a:avLst/>
          </a:prstGeom>
          <a:noFill/>
          <a:ln w="12700" cap="flat" cmpd="sng">
            <a:solidFill>
              <a:srgbClr val="FF0000"/>
            </a:solidFill>
            <a:prstDash val="solid"/>
            <a:round/>
            <a:headEnd type="triangle" w="med" len="med"/>
            <a:tailEnd type="none" w="med" len="med"/>
          </a:ln>
        </p:spPr>
      </p:cxnSp>
      <p:cxnSp>
        <p:nvCxnSpPr>
          <p:cNvPr id="14" name="Google Shape;128;p23">
            <a:extLst>
              <a:ext uri="{FF2B5EF4-FFF2-40B4-BE49-F238E27FC236}">
                <a16:creationId xmlns:a16="http://schemas.microsoft.com/office/drawing/2014/main" id="{AF76F16C-3831-4B2F-4EE0-BB9CAF2C8E86}"/>
              </a:ext>
            </a:extLst>
          </p:cNvPr>
          <p:cNvCxnSpPr>
            <a:cxnSpLocks/>
            <a:endCxn id="15" idx="3"/>
          </p:cNvCxnSpPr>
          <p:nvPr/>
        </p:nvCxnSpPr>
        <p:spPr>
          <a:xfrm flipH="1" flipV="1">
            <a:off x="5334792" y="2507318"/>
            <a:ext cx="1498601" cy="1370334"/>
          </a:xfrm>
          <a:prstGeom prst="straightConnector1">
            <a:avLst/>
          </a:prstGeom>
          <a:noFill/>
          <a:ln w="12700" cap="flat" cmpd="sng">
            <a:solidFill>
              <a:srgbClr val="FF0000"/>
            </a:solidFill>
            <a:prstDash val="solid"/>
            <a:round/>
            <a:headEnd type="triangle" w="med" len="med"/>
            <a:tailEnd type="none" w="med" len="med"/>
          </a:ln>
        </p:spPr>
      </p:cxnSp>
      <p:sp>
        <p:nvSpPr>
          <p:cNvPr id="15" name="TextBox 14">
            <a:extLst>
              <a:ext uri="{FF2B5EF4-FFF2-40B4-BE49-F238E27FC236}">
                <a16:creationId xmlns:a16="http://schemas.microsoft.com/office/drawing/2014/main" id="{D80D3524-6CDA-553D-C366-3763307C5A7D}"/>
              </a:ext>
            </a:extLst>
          </p:cNvPr>
          <p:cNvSpPr txBox="1"/>
          <p:nvPr/>
        </p:nvSpPr>
        <p:spPr>
          <a:xfrm>
            <a:off x="4404729" y="2353429"/>
            <a:ext cx="930063" cy="307777"/>
          </a:xfrm>
          <a:prstGeom prst="rect">
            <a:avLst/>
          </a:prstGeom>
          <a:noFill/>
        </p:spPr>
        <p:txBody>
          <a:bodyPr wrap="none" rtlCol="0">
            <a:spAutoFit/>
          </a:bodyPr>
          <a:lstStyle/>
          <a:p>
            <a:r>
              <a:rPr lang="en" i="1" dirty="0"/>
              <a:t>M</a:t>
            </a:r>
            <a:r>
              <a:rPr lang="en" sz="1100" i="1" dirty="0"/>
              <a:t>2</a:t>
            </a:r>
            <a:r>
              <a:rPr lang="en" dirty="0"/>
              <a:t> ⊕ </a:t>
            </a:r>
            <a:r>
              <a:rPr lang="en" i="1" dirty="0"/>
              <a:t>C</a:t>
            </a:r>
            <a:r>
              <a:rPr lang="en" sz="1100" dirty="0"/>
              <a:t>1</a:t>
            </a:r>
            <a:endParaRPr lang="en-US" dirty="0"/>
          </a:p>
        </p:txBody>
      </p:sp>
      <p:sp>
        <p:nvSpPr>
          <p:cNvPr id="16" name="TextBox 15">
            <a:extLst>
              <a:ext uri="{FF2B5EF4-FFF2-40B4-BE49-F238E27FC236}">
                <a16:creationId xmlns:a16="http://schemas.microsoft.com/office/drawing/2014/main" id="{25A0E08E-F384-B3ED-4788-7A65EEEDE8E1}"/>
              </a:ext>
            </a:extLst>
          </p:cNvPr>
          <p:cNvSpPr txBox="1"/>
          <p:nvPr/>
        </p:nvSpPr>
        <p:spPr>
          <a:xfrm>
            <a:off x="4119496" y="4663217"/>
            <a:ext cx="1787669"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r>
              <a:rPr lang="en" dirty="0"/>
              <a:t>⊕ </a:t>
            </a:r>
            <a:r>
              <a:rPr lang="en" i="1" dirty="0"/>
              <a:t>IV</a:t>
            </a:r>
            <a:r>
              <a:rPr lang="en-US" dirty="0"/>
              <a:t>  = </a:t>
            </a:r>
            <a:r>
              <a:rPr lang="en" i="1" dirty="0"/>
              <a:t>M</a:t>
            </a:r>
            <a:r>
              <a:rPr lang="en" sz="1100" i="1" dirty="0"/>
              <a:t>1</a:t>
            </a:r>
            <a:endParaRPr lang="en-US" dirty="0"/>
          </a:p>
        </p:txBody>
      </p:sp>
      <p:cxnSp>
        <p:nvCxnSpPr>
          <p:cNvPr id="17" name="Google Shape;128;p23">
            <a:extLst>
              <a:ext uri="{FF2B5EF4-FFF2-40B4-BE49-F238E27FC236}">
                <a16:creationId xmlns:a16="http://schemas.microsoft.com/office/drawing/2014/main" id="{5D29D240-5C8D-2695-710A-33ACD0A7CAB4}"/>
              </a:ext>
            </a:extLst>
          </p:cNvPr>
          <p:cNvCxnSpPr>
            <a:cxnSpLocks/>
            <a:endCxn id="16" idx="0"/>
          </p:cNvCxnSpPr>
          <p:nvPr/>
        </p:nvCxnSpPr>
        <p:spPr>
          <a:xfrm flipH="1">
            <a:off x="5013331" y="4030729"/>
            <a:ext cx="521930" cy="632488"/>
          </a:xfrm>
          <a:prstGeom prst="straightConnector1">
            <a:avLst/>
          </a:prstGeom>
          <a:noFill/>
          <a:ln w="12700" cap="flat" cmpd="sng">
            <a:solidFill>
              <a:srgbClr val="FF0000"/>
            </a:solidFill>
            <a:prstDash val="solid"/>
            <a:round/>
            <a:headEnd type="triangle" w="med" len="med"/>
            <a:tailEnd type="none" w="med" len="med"/>
          </a:ln>
        </p:spPr>
      </p:cxnSp>
      <p:sp>
        <p:nvSpPr>
          <p:cNvPr id="20" name="TextBox 19">
            <a:extLst>
              <a:ext uri="{FF2B5EF4-FFF2-40B4-BE49-F238E27FC236}">
                <a16:creationId xmlns:a16="http://schemas.microsoft.com/office/drawing/2014/main" id="{9AF7DE9F-041D-2C94-8285-7B1E30125494}"/>
              </a:ext>
            </a:extLst>
          </p:cNvPr>
          <p:cNvSpPr txBox="1"/>
          <p:nvPr/>
        </p:nvSpPr>
        <p:spPr>
          <a:xfrm>
            <a:off x="6047709" y="4650682"/>
            <a:ext cx="1964705" cy="307777"/>
          </a:xfrm>
          <a:prstGeom prst="rect">
            <a:avLst/>
          </a:prstGeom>
          <a:noFill/>
        </p:spPr>
        <p:txBody>
          <a:bodyPr wrap="square" rtlCol="0">
            <a:spAutoFit/>
          </a:bodyPr>
          <a:lstStyle/>
          <a:p>
            <a:r>
              <a:rPr lang="en" i="1" dirty="0"/>
              <a:t>M</a:t>
            </a:r>
            <a:r>
              <a:rPr lang="en" sz="1100" i="1" dirty="0"/>
              <a:t>2</a:t>
            </a:r>
            <a:r>
              <a:rPr lang="en" dirty="0"/>
              <a:t> ⊕ </a:t>
            </a:r>
            <a:r>
              <a:rPr lang="en" i="1" dirty="0"/>
              <a:t>C</a:t>
            </a:r>
            <a:r>
              <a:rPr lang="en" sz="1100" dirty="0"/>
              <a:t>1</a:t>
            </a:r>
            <a:r>
              <a:rPr lang="en-US" dirty="0"/>
              <a:t> </a:t>
            </a:r>
            <a:r>
              <a:rPr lang="en" dirty="0"/>
              <a:t>⊕ </a:t>
            </a:r>
            <a:r>
              <a:rPr lang="en" i="1" dirty="0"/>
              <a:t>C</a:t>
            </a:r>
            <a:r>
              <a:rPr lang="en" sz="1100" dirty="0"/>
              <a:t>1</a:t>
            </a:r>
            <a:r>
              <a:rPr lang="en-US" dirty="0"/>
              <a:t>  = </a:t>
            </a:r>
            <a:r>
              <a:rPr lang="en" i="1" dirty="0"/>
              <a:t>M</a:t>
            </a:r>
            <a:r>
              <a:rPr lang="en" sz="1100" i="1" dirty="0"/>
              <a:t>2</a:t>
            </a:r>
            <a:endParaRPr lang="en-US" dirty="0"/>
          </a:p>
        </p:txBody>
      </p:sp>
      <p:cxnSp>
        <p:nvCxnSpPr>
          <p:cNvPr id="21" name="Google Shape;128;p23">
            <a:extLst>
              <a:ext uri="{FF2B5EF4-FFF2-40B4-BE49-F238E27FC236}">
                <a16:creationId xmlns:a16="http://schemas.microsoft.com/office/drawing/2014/main" id="{273BF61C-1B1C-4304-D3AC-52EA8A8250C1}"/>
              </a:ext>
            </a:extLst>
          </p:cNvPr>
          <p:cNvCxnSpPr>
            <a:cxnSpLocks/>
            <a:endCxn id="20" idx="0"/>
          </p:cNvCxnSpPr>
          <p:nvPr/>
        </p:nvCxnSpPr>
        <p:spPr>
          <a:xfrm>
            <a:off x="6882783" y="4031679"/>
            <a:ext cx="147279" cy="619003"/>
          </a:xfrm>
          <a:prstGeom prst="straightConnector1">
            <a:avLst/>
          </a:prstGeom>
          <a:noFill/>
          <a:ln w="12700" cap="flat" cmpd="sng">
            <a:solidFill>
              <a:srgbClr val="FF0000"/>
            </a:solidFill>
            <a:prstDash val="solid"/>
            <a:round/>
            <a:headEnd type="triangle" w="med" len="med"/>
            <a:tailEnd type="none" w="med" len="med"/>
          </a:ln>
        </p:spPr>
      </p:cxnSp>
      <p:sp>
        <p:nvSpPr>
          <p:cNvPr id="25" name="TextBox 24">
            <a:extLst>
              <a:ext uri="{FF2B5EF4-FFF2-40B4-BE49-F238E27FC236}">
                <a16:creationId xmlns:a16="http://schemas.microsoft.com/office/drawing/2014/main" id="{A92EC3E2-26D2-FD05-063C-34CA1074226E}"/>
              </a:ext>
            </a:extLst>
          </p:cNvPr>
          <p:cNvSpPr txBox="1"/>
          <p:nvPr/>
        </p:nvSpPr>
        <p:spPr>
          <a:xfrm>
            <a:off x="1419044" y="2971692"/>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26" name="TextBox 25">
            <a:extLst>
              <a:ext uri="{FF2B5EF4-FFF2-40B4-BE49-F238E27FC236}">
                <a16:creationId xmlns:a16="http://schemas.microsoft.com/office/drawing/2014/main" id="{34DAEF67-B5C7-B8EF-BA4E-E4E37A6DF7FF}"/>
              </a:ext>
            </a:extLst>
          </p:cNvPr>
          <p:cNvSpPr txBox="1"/>
          <p:nvPr/>
        </p:nvSpPr>
        <p:spPr>
          <a:xfrm>
            <a:off x="1477357" y="4173508"/>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27" name="TextBox 26">
            <a:extLst>
              <a:ext uri="{FF2B5EF4-FFF2-40B4-BE49-F238E27FC236}">
                <a16:creationId xmlns:a16="http://schemas.microsoft.com/office/drawing/2014/main" id="{DA5DEAA4-040B-F2C5-0DCE-590F36A83A2C}"/>
              </a:ext>
            </a:extLst>
          </p:cNvPr>
          <p:cNvSpPr txBox="1"/>
          <p:nvPr/>
        </p:nvSpPr>
        <p:spPr>
          <a:xfrm>
            <a:off x="2689056" y="2990614"/>
            <a:ext cx="477888" cy="276999"/>
          </a:xfrm>
          <a:prstGeom prst="rect">
            <a:avLst/>
          </a:prstGeom>
          <a:noFill/>
        </p:spPr>
        <p:txBody>
          <a:bodyPr wrap="square">
            <a:spAutoFit/>
          </a:bodyPr>
          <a:lstStyle/>
          <a:p>
            <a:r>
              <a:rPr lang="en" sz="1200" i="1" dirty="0"/>
              <a:t>M</a:t>
            </a:r>
            <a:r>
              <a:rPr lang="en" sz="1050" i="1" dirty="0"/>
              <a:t>2</a:t>
            </a:r>
            <a:endParaRPr lang="en-US" sz="1200" dirty="0"/>
          </a:p>
        </p:txBody>
      </p:sp>
      <p:sp>
        <p:nvSpPr>
          <p:cNvPr id="28" name="TextBox 27">
            <a:extLst>
              <a:ext uri="{FF2B5EF4-FFF2-40B4-BE49-F238E27FC236}">
                <a16:creationId xmlns:a16="http://schemas.microsoft.com/office/drawing/2014/main" id="{4DE11558-16D0-913A-165B-4390E3F94BE6}"/>
              </a:ext>
            </a:extLst>
          </p:cNvPr>
          <p:cNvSpPr txBox="1"/>
          <p:nvPr/>
        </p:nvSpPr>
        <p:spPr>
          <a:xfrm>
            <a:off x="2727988" y="4184618"/>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4" name="TextBox 33">
            <a:extLst>
              <a:ext uri="{FF2B5EF4-FFF2-40B4-BE49-F238E27FC236}">
                <a16:creationId xmlns:a16="http://schemas.microsoft.com/office/drawing/2014/main" id="{3262D065-0129-2AE9-F094-00965D7CA7B3}"/>
              </a:ext>
            </a:extLst>
          </p:cNvPr>
          <p:cNvSpPr txBox="1"/>
          <p:nvPr/>
        </p:nvSpPr>
        <p:spPr>
          <a:xfrm>
            <a:off x="5756299" y="4190794"/>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35" name="TextBox 34">
            <a:extLst>
              <a:ext uri="{FF2B5EF4-FFF2-40B4-BE49-F238E27FC236}">
                <a16:creationId xmlns:a16="http://schemas.microsoft.com/office/drawing/2014/main" id="{F65F399A-4AF9-FB4E-B5C3-DCF7DA080B88}"/>
              </a:ext>
            </a:extLst>
          </p:cNvPr>
          <p:cNvSpPr txBox="1"/>
          <p:nvPr/>
        </p:nvSpPr>
        <p:spPr>
          <a:xfrm>
            <a:off x="5759676" y="3020087"/>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36" name="TextBox 35">
            <a:extLst>
              <a:ext uri="{FF2B5EF4-FFF2-40B4-BE49-F238E27FC236}">
                <a16:creationId xmlns:a16="http://schemas.microsoft.com/office/drawing/2014/main" id="{96E93336-B0AD-388D-0EC5-490A191AB8A2}"/>
              </a:ext>
            </a:extLst>
          </p:cNvPr>
          <p:cNvSpPr txBox="1"/>
          <p:nvPr/>
        </p:nvSpPr>
        <p:spPr>
          <a:xfrm>
            <a:off x="7042902" y="3009700"/>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7" name="TextBox 36">
            <a:extLst>
              <a:ext uri="{FF2B5EF4-FFF2-40B4-BE49-F238E27FC236}">
                <a16:creationId xmlns:a16="http://schemas.microsoft.com/office/drawing/2014/main" id="{76B5BF56-80F4-A760-FA07-5D69BB5BC646}"/>
              </a:ext>
            </a:extLst>
          </p:cNvPr>
          <p:cNvSpPr txBox="1"/>
          <p:nvPr/>
        </p:nvSpPr>
        <p:spPr>
          <a:xfrm>
            <a:off x="6990047" y="4190793"/>
            <a:ext cx="477888" cy="276999"/>
          </a:xfrm>
          <a:prstGeom prst="rect">
            <a:avLst/>
          </a:prstGeom>
          <a:noFill/>
        </p:spPr>
        <p:txBody>
          <a:bodyPr wrap="square">
            <a:spAutoFit/>
          </a:bodyPr>
          <a:lstStyle/>
          <a:p>
            <a:r>
              <a:rPr lang="en" sz="1200" i="1" dirty="0"/>
              <a:t>M</a:t>
            </a:r>
            <a:r>
              <a:rPr lang="en" sz="1050" i="1" dirty="0"/>
              <a:t>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6" grpId="0"/>
      <p:bldP spid="16" grpId="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padding scheme should we use?</a:t>
            </a:r>
            <a:endParaRPr dirty="0"/>
          </a:p>
          <a:p>
            <a:pPr marL="914400" lvl="1" indent="-317500" algn="l" rtl="0">
              <a:spcBef>
                <a:spcPts val="0"/>
              </a:spcBef>
              <a:spcAft>
                <a:spcPts val="0"/>
              </a:spcAft>
              <a:buSzPts val="1400"/>
              <a:buChar char="○"/>
            </a:pPr>
            <a:r>
              <a:rPr lang="en" dirty="0"/>
              <a:t>Padding with 0’s?</a:t>
            </a:r>
            <a:endParaRPr dirty="0"/>
          </a:p>
          <a:p>
            <a:pPr marL="1371600" lvl="2" indent="-317500" algn="l" rtl="0">
              <a:spcBef>
                <a:spcPts val="0"/>
              </a:spcBef>
              <a:spcAft>
                <a:spcPts val="0"/>
              </a:spcAft>
              <a:buSzPts val="1400"/>
              <a:buChar char="■"/>
            </a:pPr>
            <a:r>
              <a:rPr lang="en" dirty="0"/>
              <a:t>Doesn’t work: What if our message already ends with 0’s?</a:t>
            </a:r>
            <a:endParaRPr dirty="0"/>
          </a:p>
          <a:p>
            <a:pPr marL="914400" lvl="1" indent="-317500" algn="l" rtl="0">
              <a:spcBef>
                <a:spcPts val="0"/>
              </a:spcBef>
              <a:spcAft>
                <a:spcPts val="0"/>
              </a:spcAft>
              <a:buSzPts val="1400"/>
              <a:buChar char="○"/>
            </a:pPr>
            <a:r>
              <a:rPr lang="en" dirty="0"/>
              <a:t>Padding with 1’s?</a:t>
            </a:r>
            <a:endParaRPr dirty="0"/>
          </a:p>
          <a:p>
            <a:pPr marL="1371600" lvl="2" indent="-317500" algn="l" rtl="0">
              <a:spcBef>
                <a:spcPts val="0"/>
              </a:spcBef>
              <a:spcAft>
                <a:spcPts val="0"/>
              </a:spcAft>
              <a:buSzPts val="1400"/>
              <a:buChar char="■"/>
            </a:pPr>
            <a:r>
              <a:rPr lang="en" dirty="0"/>
              <a:t>Same problem</a:t>
            </a:r>
            <a:endParaRPr dirty="0"/>
          </a:p>
          <a:p>
            <a:pPr marL="457200" lvl="0" indent="-342900" algn="l" rtl="0">
              <a:spcBef>
                <a:spcPts val="0"/>
              </a:spcBef>
              <a:spcAft>
                <a:spcPts val="0"/>
              </a:spcAft>
              <a:buSzPts val="1800"/>
              <a:buChar char="●"/>
            </a:pPr>
            <a:r>
              <a:rPr lang="en" dirty="0"/>
              <a:t>We need a scheme that can be unpadded without ambiguity</a:t>
            </a:r>
            <a:endParaRPr dirty="0"/>
          </a:p>
          <a:p>
            <a:pPr marL="914400" lvl="1" indent="-317500" algn="l" rtl="0">
              <a:spcBef>
                <a:spcPts val="0"/>
              </a:spcBef>
              <a:spcAft>
                <a:spcPts val="0"/>
              </a:spcAft>
              <a:buSzPts val="1400"/>
              <a:buChar char="○"/>
            </a:pPr>
            <a:r>
              <a:rPr lang="en" dirty="0"/>
              <a:t>One scheme that works: Append a 1, then pad with 0’s</a:t>
            </a:r>
            <a:endParaRPr dirty="0"/>
          </a:p>
          <a:p>
            <a:pPr marL="1371600" lvl="2" indent="-317500" algn="l" rtl="0">
              <a:spcBef>
                <a:spcPts val="0"/>
              </a:spcBef>
              <a:spcAft>
                <a:spcPts val="0"/>
              </a:spcAft>
              <a:buSzPts val="1400"/>
              <a:buChar char="■"/>
            </a:pPr>
            <a:r>
              <a:rPr lang="en" dirty="0"/>
              <a:t>If plaintext is multiple of n, you still need to pad with an entire block</a:t>
            </a:r>
            <a:endParaRPr dirty="0"/>
          </a:p>
          <a:p>
            <a:pPr marL="914400" lvl="1" indent="-317500" algn="l" rtl="0">
              <a:spcBef>
                <a:spcPts val="0"/>
              </a:spcBef>
              <a:spcAft>
                <a:spcPts val="0"/>
              </a:spcAft>
              <a:buSzPts val="1400"/>
              <a:buChar char="○"/>
            </a:pPr>
            <a:r>
              <a:rPr lang="en" dirty="0"/>
              <a:t>Another scheme: Pad with the number of padding bytes</a:t>
            </a:r>
            <a:endParaRPr dirty="0"/>
          </a:p>
          <a:p>
            <a:pPr marL="1371600" lvl="2" indent="-317500" algn="l" rtl="0">
              <a:spcBef>
                <a:spcPts val="0"/>
              </a:spcBef>
              <a:spcAft>
                <a:spcPts val="0"/>
              </a:spcAft>
              <a:buSzPts val="1400"/>
              <a:buChar char="■"/>
            </a:pPr>
            <a:r>
              <a:rPr lang="en" dirty="0"/>
              <a:t>So if you need 1 byte, pad with </a:t>
            </a:r>
            <a:r>
              <a:rPr lang="en" b="1" dirty="0"/>
              <a:t>01</a:t>
            </a:r>
            <a:r>
              <a:rPr lang="en" dirty="0"/>
              <a:t>; if you need 3 bytes, pad with </a:t>
            </a:r>
            <a:r>
              <a:rPr lang="en" b="1" dirty="0"/>
              <a:t>03 03 03</a:t>
            </a:r>
            <a:endParaRPr dirty="0"/>
          </a:p>
          <a:p>
            <a:pPr marL="1371600" lvl="2" indent="-317500" algn="l" rtl="0">
              <a:spcBef>
                <a:spcPts val="0"/>
              </a:spcBef>
              <a:spcAft>
                <a:spcPts val="0"/>
              </a:spcAft>
              <a:buSzPts val="1400"/>
              <a:buChar char="■"/>
            </a:pPr>
            <a:r>
              <a:rPr lang="en" dirty="0"/>
              <a:t>If you need 0 padding bytes, pad an entire dummy block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two three-block messages: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4A7D6"/>
                </a:highlight>
              </a:rPr>
              <a:t>P</a:t>
            </a:r>
            <a:r>
              <a:rPr lang="en" sz="1300">
                <a:highlight>
                  <a:srgbClr val="B4A7D6"/>
                </a:highlight>
              </a:rPr>
              <a:t>3</a:t>
            </a:r>
            <a:r>
              <a:rPr lang="en"/>
              <a:t> and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6D7A8"/>
                </a:highlight>
              </a:rPr>
              <a:t>P</a:t>
            </a:r>
            <a:r>
              <a:rPr lang="en" sz="1300">
                <a:highlight>
                  <a:srgbClr val="B6D7A8"/>
                </a:highlight>
              </a:rPr>
              <a:t>4</a:t>
            </a:r>
            <a:endParaRPr sz="2200"/>
          </a:p>
          <a:p>
            <a:pPr marL="914400" lvl="1" indent="-317500" algn="l" rtl="0">
              <a:spcBef>
                <a:spcPts val="0"/>
              </a:spcBef>
              <a:spcAft>
                <a:spcPts val="0"/>
              </a:spcAft>
              <a:buSzPts val="1400"/>
              <a:buChar char="○"/>
            </a:pPr>
            <a:r>
              <a:rPr lang="en"/>
              <a:t>The first two blocks are the same for both messages, but the last block is different</a:t>
            </a:r>
            <a:endParaRPr>
              <a:highlight>
                <a:srgbClr val="B6D7A8"/>
              </a:highlight>
            </a:endParaRPr>
          </a:p>
          <a:p>
            <a:pPr marL="914400" lvl="1" indent="-317500" algn="l" rtl="0">
              <a:spcBef>
                <a:spcPts val="0"/>
              </a:spcBef>
              <a:spcAft>
                <a:spcPts val="0"/>
              </a:spcAft>
              <a:buSzPts val="1400"/>
              <a:buChar char="○"/>
            </a:pPr>
            <a:r>
              <a:rPr lang="en"/>
              <a:t>What if we encrypt them with the same IV?</a:t>
            </a:r>
            <a:endParaRPr/>
          </a:p>
          <a:p>
            <a:pPr marL="457200" lvl="0" indent="-342900" algn="l" rtl="0">
              <a:spcBef>
                <a:spcPts val="0"/>
              </a:spcBef>
              <a:spcAft>
                <a:spcPts val="0"/>
              </a:spcAft>
              <a:buSzPts val="1800"/>
              <a:buChar char="●"/>
            </a:pPr>
            <a:r>
              <a:rPr lang="en"/>
              <a:t>When the IV is reused, CBC mode reveals when two messages start with the same plaintext blocks, up to the first different plaintext block</a:t>
            </a:r>
            <a:endParaRPr i="1"/>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a:t>
            </a:r>
            <a:r>
              <a:rPr lang="en" i="1" dirty="0"/>
              <a:t>K</a:t>
            </a:r>
            <a:r>
              <a:rPr lang="en" dirty="0"/>
              <a:t>, </a:t>
            </a:r>
            <a:r>
              <a:rPr lang="en" i="1" dirty="0"/>
              <a:t>M</a:t>
            </a:r>
            <a:r>
              <a:rPr lang="en" dirty="0"/>
              <a:t>): </a:t>
            </a:r>
            <a:endParaRPr dirty="0"/>
          </a:p>
          <a:p>
            <a:pPr marL="914400" lvl="1" indent="-317500" algn="l" rtl="0">
              <a:spcBef>
                <a:spcPts val="0"/>
              </a:spcBef>
              <a:spcAft>
                <a:spcPts val="0"/>
              </a:spcAft>
              <a:buSzPts val="1400"/>
              <a:buChar char="○"/>
            </a:pPr>
            <a:r>
              <a:rPr lang="en" dirty="0"/>
              <a:t>Split M into j plaintext blocks </a:t>
            </a:r>
            <a:r>
              <a:rPr lang="en" i="1" dirty="0"/>
              <a:t>M</a:t>
            </a:r>
            <a:r>
              <a:rPr lang="en" sz="900" dirty="0"/>
              <a:t>1</a:t>
            </a:r>
            <a:r>
              <a:rPr lang="en" baseline="-25000" dirty="0"/>
              <a:t> </a:t>
            </a:r>
            <a:r>
              <a:rPr lang="en" dirty="0"/>
              <a:t>… </a:t>
            </a:r>
            <a:r>
              <a:rPr lang="en" i="1" dirty="0" err="1"/>
              <a:t>M</a:t>
            </a:r>
            <a:r>
              <a:rPr lang="en" sz="900" i="1" dirty="0" err="1"/>
              <a:t>j</a:t>
            </a:r>
            <a:r>
              <a:rPr lang="en" dirty="0"/>
              <a:t> each of size </a:t>
            </a:r>
            <a:r>
              <a:rPr lang="en" i="1" dirty="0"/>
              <a:t>n</a:t>
            </a:r>
            <a:r>
              <a:rPr lang="en" dirty="0"/>
              <a:t> </a:t>
            </a:r>
            <a:endParaRPr dirty="0"/>
          </a:p>
          <a:p>
            <a:pPr marL="914400" lvl="1" indent="-317500" algn="l" rtl="0">
              <a:spcBef>
                <a:spcPts val="0"/>
              </a:spcBef>
              <a:spcAft>
                <a:spcPts val="0"/>
              </a:spcAft>
              <a:buSzPts val="1400"/>
              <a:buChar char="○"/>
            </a:pPr>
            <a:r>
              <a:rPr lang="en" dirty="0"/>
              <a:t>Choose random IV, compute and output (</a:t>
            </a:r>
            <a:r>
              <a:rPr lang="en" i="1" dirty="0"/>
              <a:t>IV</a:t>
            </a:r>
            <a:r>
              <a:rPr lang="en" dirty="0"/>
              <a:t>, </a:t>
            </a:r>
            <a:r>
              <a:rPr lang="en" i="1" dirty="0"/>
              <a:t>C</a:t>
            </a:r>
            <a:r>
              <a:rPr lang="en" sz="900" dirty="0"/>
              <a:t>1</a:t>
            </a:r>
            <a:r>
              <a:rPr lang="en" dirty="0"/>
              <a:t>, …, </a:t>
            </a:r>
            <a:r>
              <a:rPr lang="en" i="1" dirty="0" err="1"/>
              <a:t>C</a:t>
            </a:r>
            <a:r>
              <a:rPr lang="en" sz="900" i="1" dirty="0" err="1"/>
              <a:t>j</a:t>
            </a:r>
            <a:r>
              <a:rPr lang="en" dirty="0"/>
              <a:t>) as the overall ciphertext</a:t>
            </a:r>
            <a:endParaRPr dirty="0"/>
          </a:p>
          <a:p>
            <a:pPr marL="457200" lvl="0" indent="-342900" algn="l" rtl="0">
              <a:spcBef>
                <a:spcPts val="0"/>
              </a:spcBef>
              <a:spcAft>
                <a:spcPts val="0"/>
              </a:spcAft>
              <a:buSzPts val="1800"/>
              <a:buChar char="●"/>
            </a:pPr>
            <a:r>
              <a:rPr lang="en" dirty="0"/>
              <a:t>Why IND-CPA?</a:t>
            </a:r>
            <a:endParaRPr dirty="0"/>
          </a:p>
          <a:p>
            <a:pPr marL="914400" lvl="1" indent="-317500" algn="l" rtl="0">
              <a:spcBef>
                <a:spcPts val="0"/>
              </a:spcBef>
              <a:spcAft>
                <a:spcPts val="0"/>
              </a:spcAft>
              <a:buSzPts val="1400"/>
              <a:buChar char="○"/>
            </a:pPr>
            <a:r>
              <a:rPr lang="en" dirty="0"/>
              <a:t>If there exists an attacker that wins in the IND-CPA game, then there exists an attacker that breaks the block cipher security. Proof is out of scope.</a:t>
            </a:r>
            <a:endParaRPr dirty="0"/>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Penguin</a:t>
            </a:r>
            <a:endParaRPr dirty="0"/>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51" name="Google Shape;551;p61"/>
          <p:cNvPicPr preferRelativeResize="0"/>
          <p:nvPr/>
        </p:nvPicPr>
        <p:blipFill>
          <a:blip r:embed="rId3">
            <a:alphaModFix/>
          </a:blip>
          <a:stretch>
            <a:fillRect/>
          </a:stretch>
        </p:blipFill>
        <p:spPr>
          <a:xfrm>
            <a:off x="267705" y="1221974"/>
            <a:ext cx="2661500" cy="2933075"/>
          </a:xfrm>
          <a:prstGeom prst="rect">
            <a:avLst/>
          </a:prstGeom>
          <a:noFill/>
          <a:ln>
            <a:noFill/>
          </a:ln>
        </p:spPr>
      </p:pic>
      <p:sp>
        <p:nvSpPr>
          <p:cNvPr id="552" name="Google Shape;552;p61"/>
          <p:cNvSpPr txBox="1">
            <a:spLocks noGrp="1"/>
          </p:cNvSpPr>
          <p:nvPr>
            <p:ph type="body" idx="1"/>
          </p:nvPr>
        </p:nvSpPr>
        <p:spPr>
          <a:xfrm>
            <a:off x="457890" y="4376867"/>
            <a:ext cx="1768779" cy="572700"/>
          </a:xfrm>
          <a:prstGeom prst="rect">
            <a:avLst/>
          </a:prstGeom>
        </p:spPr>
        <p:txBody>
          <a:bodyPr spcFirstLastPara="1" wrap="square" lIns="91425" tIns="91425" rIns="91425" bIns="91425" anchor="t" anchorCtr="0">
            <a:normAutofit/>
          </a:bodyPr>
          <a:lstStyle/>
          <a:p>
            <a:pPr marL="0" lvl="0" indent="0" algn="ctr" rtl="0">
              <a:spcBef>
                <a:spcPts val="0"/>
              </a:spcBef>
              <a:buNone/>
            </a:pPr>
            <a:r>
              <a:rPr lang="en" dirty="0"/>
              <a:t>Original image</a:t>
            </a:r>
            <a:endParaRPr dirty="0"/>
          </a:p>
        </p:txBody>
      </p:sp>
      <p:pic>
        <p:nvPicPr>
          <p:cNvPr id="2" name="Google Shape;560;p62">
            <a:extLst>
              <a:ext uri="{FF2B5EF4-FFF2-40B4-BE49-F238E27FC236}">
                <a16:creationId xmlns:a16="http://schemas.microsoft.com/office/drawing/2014/main" id="{FDECA71A-7602-7989-DE9D-2203C03A1222}"/>
              </a:ext>
            </a:extLst>
          </p:cNvPr>
          <p:cNvPicPr preferRelativeResize="0"/>
          <p:nvPr/>
        </p:nvPicPr>
        <p:blipFill>
          <a:blip r:embed="rId4">
            <a:alphaModFix/>
          </a:blip>
          <a:stretch>
            <a:fillRect/>
          </a:stretch>
        </p:blipFill>
        <p:spPr>
          <a:xfrm>
            <a:off x="6214797" y="1221974"/>
            <a:ext cx="2661500" cy="2933082"/>
          </a:xfrm>
          <a:prstGeom prst="rect">
            <a:avLst/>
          </a:prstGeom>
          <a:noFill/>
          <a:ln>
            <a:noFill/>
          </a:ln>
        </p:spPr>
      </p:pic>
      <p:sp>
        <p:nvSpPr>
          <p:cNvPr id="3" name="Google Shape;559;p62">
            <a:extLst>
              <a:ext uri="{FF2B5EF4-FFF2-40B4-BE49-F238E27FC236}">
                <a16:creationId xmlns:a16="http://schemas.microsoft.com/office/drawing/2014/main" id="{692E3216-EA5F-8971-97F8-FE8D3E2A5B6C}"/>
              </a:ext>
            </a:extLst>
          </p:cNvPr>
          <p:cNvSpPr txBox="1">
            <a:spLocks/>
          </p:cNvSpPr>
          <p:nvPr/>
        </p:nvSpPr>
        <p:spPr>
          <a:xfrm>
            <a:off x="6495669" y="4321360"/>
            <a:ext cx="1976789"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CBC </a:t>
            </a:r>
          </a:p>
          <a:p>
            <a:pPr marL="0" indent="0">
              <a:buFont typeface="Arial"/>
              <a:buNone/>
            </a:pPr>
            <a:r>
              <a:rPr lang="en-US" dirty="0"/>
              <a:t>with random IVs</a:t>
            </a:r>
          </a:p>
        </p:txBody>
      </p:sp>
      <p:pic>
        <p:nvPicPr>
          <p:cNvPr id="4" name="Google Shape;380;p47">
            <a:extLst>
              <a:ext uri="{FF2B5EF4-FFF2-40B4-BE49-F238E27FC236}">
                <a16:creationId xmlns:a16="http://schemas.microsoft.com/office/drawing/2014/main" id="{725C4D3F-EA89-DC0F-3373-7B797C3D6E05}"/>
              </a:ext>
            </a:extLst>
          </p:cNvPr>
          <p:cNvPicPr preferRelativeResize="0"/>
          <p:nvPr/>
        </p:nvPicPr>
        <p:blipFill>
          <a:blip r:embed="rId5">
            <a:alphaModFix/>
          </a:blip>
          <a:stretch>
            <a:fillRect/>
          </a:stretch>
        </p:blipFill>
        <p:spPr>
          <a:xfrm>
            <a:off x="2980923" y="1221974"/>
            <a:ext cx="2826564" cy="2933075"/>
          </a:xfrm>
          <a:prstGeom prst="rect">
            <a:avLst/>
          </a:prstGeom>
          <a:noFill/>
          <a:ln>
            <a:noFill/>
          </a:ln>
        </p:spPr>
      </p:pic>
      <p:sp>
        <p:nvSpPr>
          <p:cNvPr id="5" name="Google Shape;559;p62">
            <a:extLst>
              <a:ext uri="{FF2B5EF4-FFF2-40B4-BE49-F238E27FC236}">
                <a16:creationId xmlns:a16="http://schemas.microsoft.com/office/drawing/2014/main" id="{64263794-0093-DA41-5C51-18257445CCF0}"/>
              </a:ext>
            </a:extLst>
          </p:cNvPr>
          <p:cNvSpPr txBox="1">
            <a:spLocks/>
          </p:cNvSpPr>
          <p:nvPr/>
        </p:nvSpPr>
        <p:spPr>
          <a:xfrm>
            <a:off x="3405810" y="4376867"/>
            <a:ext cx="19767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ECB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106364" cy="33921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If I want to change the plaintext of one block, I must re-encrypt every following block</a:t>
            </a:r>
          </a:p>
          <a:p>
            <a:pPr lvl="1" indent="-342900" algn="l">
              <a:buSzPts val="1800"/>
            </a:pPr>
            <a:r>
              <a:rPr lang="en-US" sz="1800" dirty="0"/>
              <a:t>It’s a chain, remember? </a:t>
            </a:r>
          </a:p>
          <a:p>
            <a:pPr indent="-342900" algn="l">
              <a:buSzPts val="1800"/>
            </a:pPr>
            <a:endParaRPr lang="en-US" dirty="0"/>
          </a:p>
          <a:p>
            <a:pPr indent="-342900" algn="l">
              <a:buSzPts val="1800"/>
            </a:pPr>
            <a:r>
              <a:rPr lang="en-US" sz="2400" dirty="0"/>
              <a:t>For some cases, this is bad</a:t>
            </a:r>
          </a:p>
          <a:p>
            <a:pPr lvl="1" indent="-342900" algn="l">
              <a:buSzPts val="1800"/>
            </a:pPr>
            <a:r>
              <a:rPr lang="en-US" sz="1800" dirty="0"/>
              <a:t>Encrypted file systems, for example</a:t>
            </a:r>
          </a:p>
          <a:p>
            <a:pPr lvl="1" indent="-342900" algn="l">
              <a:buSzPts val="1800"/>
            </a:pPr>
            <a:endParaRPr lang="en-US" dirty="0"/>
          </a:p>
        </p:txBody>
      </p:sp>
    </p:spTree>
    <p:extLst>
      <p:ext uri="{BB962C8B-B14F-4D97-AF65-F5344CB8AC3E}">
        <p14:creationId xmlns:p14="http://schemas.microsoft.com/office/powerpoint/2010/main" val="1319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CTR Mode Scratchpad: Let’s design it together</a:t>
            </a:r>
            <a:endParaRPr dirty="0"/>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Note: the random value is named the nonce here, but the idea is the same as the IV in CBC mode</a:t>
            </a:r>
            <a:endParaRPr dirty="0"/>
          </a:p>
          <a:p>
            <a:pPr marL="457200" lvl="0" indent="-342900" algn="l" rtl="0">
              <a:spcBef>
                <a:spcPts val="0"/>
              </a:spcBef>
              <a:spcAft>
                <a:spcPts val="0"/>
              </a:spcAft>
              <a:buSzPts val="1800"/>
              <a:buChar char="●"/>
            </a:pPr>
            <a:r>
              <a:rPr lang="en" dirty="0"/>
              <a:t>Overall ciphertext is (Nonce, C</a:t>
            </a:r>
            <a:r>
              <a:rPr lang="en" baseline="-25000" dirty="0"/>
              <a:t>1</a:t>
            </a:r>
            <a:r>
              <a:rPr lang="en" dirty="0"/>
              <a:t>, …, </a:t>
            </a:r>
            <a:r>
              <a:rPr lang="en" dirty="0" err="1"/>
              <a:t>C</a:t>
            </a:r>
            <a:r>
              <a:rPr lang="en" baseline="-25000" dirty="0" err="1"/>
              <a:t>j</a:t>
            </a:r>
            <a:r>
              <a:rPr lang="en" dirty="0"/>
              <a:t>)</a:t>
            </a:r>
            <a:endParaRPr dirty="0"/>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Enc(K, M):</a:t>
            </a:r>
            <a:endParaRPr dirty="0"/>
          </a:p>
          <a:p>
            <a:pPr marL="914400" lvl="1" indent="-317500" algn="l" rtl="0">
              <a:spcBef>
                <a:spcPts val="0"/>
              </a:spcBef>
              <a:spcAft>
                <a:spcPts val="0"/>
              </a:spcAft>
              <a:buSzPts val="1400"/>
              <a:buChar char="○"/>
            </a:pPr>
            <a:r>
              <a:rPr lang="en" dirty="0"/>
              <a:t>Split M in plaintext blocks M</a:t>
            </a:r>
            <a:r>
              <a:rPr lang="en" baseline="-25000" dirty="0"/>
              <a:t>1</a:t>
            </a:r>
            <a:r>
              <a:rPr lang="en" dirty="0"/>
              <a:t>...</a:t>
            </a:r>
            <a:r>
              <a:rPr lang="en" dirty="0" err="1"/>
              <a:t>M</a:t>
            </a:r>
            <a:r>
              <a:rPr lang="en" baseline="-25000" dirty="0" err="1"/>
              <a:t>j</a:t>
            </a:r>
            <a:r>
              <a:rPr lang="en" baseline="-25000" dirty="0"/>
              <a:t>  </a:t>
            </a:r>
            <a:r>
              <a:rPr lang="en" dirty="0"/>
              <a:t>(each of block size n)</a:t>
            </a:r>
            <a:endParaRPr baseline="-25000" dirty="0"/>
          </a:p>
          <a:p>
            <a:pPr marL="914400" lvl="1" indent="-317500" algn="l" rtl="0">
              <a:spcBef>
                <a:spcPts val="0"/>
              </a:spcBef>
              <a:spcAft>
                <a:spcPts val="0"/>
              </a:spcAft>
              <a:buSzPts val="1400"/>
              <a:buChar char="○"/>
            </a:pPr>
            <a:r>
              <a:rPr lang="en" dirty="0"/>
              <a:t>Choose random nonce</a:t>
            </a:r>
            <a:endParaRPr dirty="0"/>
          </a:p>
          <a:p>
            <a:pPr marL="914400" lvl="1" indent="-317500" algn="l" rtl="0">
              <a:spcBef>
                <a:spcPts val="0"/>
              </a:spcBef>
              <a:spcAft>
                <a:spcPts val="0"/>
              </a:spcAft>
              <a:buSzPts val="1400"/>
              <a:buChar char="○"/>
            </a:pPr>
            <a:r>
              <a:rPr lang="en" dirty="0"/>
              <a:t>Compute and output (Nonce, C</a:t>
            </a:r>
            <a:r>
              <a:rPr lang="en" baseline="-25000" dirty="0"/>
              <a:t>1</a:t>
            </a:r>
            <a:r>
              <a:rPr lang="en" dirty="0"/>
              <a:t>, …, </a:t>
            </a:r>
            <a:r>
              <a:rPr lang="en" dirty="0" err="1"/>
              <a:t>C</a:t>
            </a:r>
            <a:r>
              <a:rPr lang="en" baseline="-25000" dirty="0" err="1"/>
              <a:t>j</a:t>
            </a:r>
            <a:r>
              <a:rPr lang="en" dirty="0"/>
              <a:t>)</a:t>
            </a:r>
            <a:endParaRPr dirty="0"/>
          </a:p>
          <a:p>
            <a:pPr marL="457200" lvl="0" indent="-342900" algn="l" rtl="0">
              <a:spcBef>
                <a:spcPts val="0"/>
              </a:spcBef>
              <a:spcAft>
                <a:spcPts val="0"/>
              </a:spcAft>
              <a:buSzPts val="1800"/>
              <a:buChar char="●"/>
            </a:pPr>
            <a:r>
              <a:rPr lang="en" dirty="0"/>
              <a:t>How do you decrypt?</a:t>
            </a:r>
            <a:endParaRPr dirty="0"/>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one-time pad: XOR with ciphertext to get plaintext</a:t>
            </a:r>
            <a:endParaRPr dirty="0"/>
          </a:p>
          <a:p>
            <a:pPr marL="457200" lvl="0" indent="-342900" algn="l" rtl="0">
              <a:spcBef>
                <a:spcPts val="0"/>
              </a:spcBef>
              <a:spcAft>
                <a:spcPts val="0"/>
              </a:spcAft>
              <a:buSzPts val="1800"/>
              <a:buChar char="●"/>
            </a:pPr>
            <a:r>
              <a:rPr lang="en" dirty="0"/>
              <a:t>Note: we are only using block cipher </a:t>
            </a:r>
            <a:r>
              <a:rPr lang="en" b="1" dirty="0"/>
              <a:t>encryption</a:t>
            </a:r>
            <a:r>
              <a:rPr lang="en" dirty="0"/>
              <a:t>, not decryption</a:t>
            </a:r>
            <a:endParaRPr dirty="0"/>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59" name="Google Shape;659;p72"/>
          <p:cNvPicPr preferRelativeResize="0"/>
          <p:nvPr/>
        </p:nvPicPr>
        <p:blipFill>
          <a:blip r:embed="rId3">
            <a:alphaModFix/>
          </a:blip>
          <a:stretch>
            <a:fillRect/>
          </a:stretch>
        </p:blipFill>
        <p:spPr>
          <a:xfrm>
            <a:off x="1826462" y="2571750"/>
            <a:ext cx="5491075" cy="221072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Dec(K, C):</a:t>
            </a:r>
            <a:endParaRPr dirty="0"/>
          </a:p>
          <a:p>
            <a:pPr marL="914400" lvl="1" indent="-317500" algn="l" rtl="0">
              <a:spcBef>
                <a:spcPts val="0"/>
              </a:spcBef>
              <a:spcAft>
                <a:spcPts val="0"/>
              </a:spcAft>
              <a:buSzPts val="1400"/>
              <a:buChar char="○"/>
            </a:pPr>
            <a:r>
              <a:rPr lang="en" dirty="0"/>
              <a:t>Parse C into (nonce, C</a:t>
            </a:r>
            <a:r>
              <a:rPr lang="en" baseline="-25000" dirty="0"/>
              <a:t>1</a:t>
            </a:r>
            <a:r>
              <a:rPr lang="en" dirty="0"/>
              <a:t>, …, </a:t>
            </a:r>
            <a:r>
              <a:rPr lang="en" dirty="0" err="1"/>
              <a:t>C</a:t>
            </a:r>
            <a:r>
              <a:rPr lang="en" baseline="-25000" dirty="0" err="1"/>
              <a:t>j</a:t>
            </a:r>
            <a:r>
              <a:rPr lang="en" dirty="0"/>
              <a:t>)</a:t>
            </a:r>
            <a:endParaRPr dirty="0"/>
          </a:p>
          <a:p>
            <a:pPr marL="914400" lvl="1" indent="-317500" algn="l" rtl="0">
              <a:spcBef>
                <a:spcPts val="0"/>
              </a:spcBef>
              <a:spcAft>
                <a:spcPts val="0"/>
              </a:spcAft>
              <a:buSzPts val="1400"/>
              <a:buChar char="○"/>
            </a:pPr>
            <a:r>
              <a:rPr lang="en" dirty="0"/>
              <a:t>Compute M</a:t>
            </a:r>
            <a:r>
              <a:rPr lang="en" baseline="-25000" dirty="0"/>
              <a:t>i</a:t>
            </a:r>
            <a:r>
              <a:rPr lang="en" dirty="0"/>
              <a:t> by XORing Ci with output of E</a:t>
            </a:r>
            <a:r>
              <a:rPr lang="en" baseline="-25000" dirty="0"/>
              <a:t>k</a:t>
            </a:r>
            <a:r>
              <a:rPr lang="en" dirty="0"/>
              <a:t> on nonce and counter</a:t>
            </a:r>
            <a:endParaRPr dirty="0"/>
          </a:p>
          <a:p>
            <a:pPr marL="914400" lvl="1" indent="-317500" algn="l" rtl="0">
              <a:spcBef>
                <a:spcPts val="0"/>
              </a:spcBef>
              <a:spcAft>
                <a:spcPts val="0"/>
              </a:spcAft>
              <a:buSzPts val="1400"/>
              <a:buChar char="○"/>
            </a:pPr>
            <a:r>
              <a:rPr lang="en" dirty="0"/>
              <a:t>Concatenate resulting plaintexts and output M = M</a:t>
            </a:r>
            <a:r>
              <a:rPr lang="en" baseline="-25000" dirty="0"/>
              <a:t>1</a:t>
            </a:r>
            <a:r>
              <a:rPr lang="en" dirty="0"/>
              <a:t> … </a:t>
            </a:r>
            <a:r>
              <a:rPr lang="en" dirty="0" err="1"/>
              <a:t>M</a:t>
            </a:r>
            <a:r>
              <a:rPr lang="en" baseline="-25000" dirty="0" err="1"/>
              <a:t>j</a:t>
            </a:r>
            <a:endParaRPr baseline="-25000" dirty="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6453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Can encryption be parallelized?</a:t>
            </a:r>
            <a:endParaRPr dirty="0"/>
          </a:p>
          <a:p>
            <a:pPr marL="914400" lvl="1" indent="-317500" algn="l" rtl="0">
              <a:spcBef>
                <a:spcPts val="0"/>
              </a:spcBef>
              <a:spcAft>
                <a:spcPts val="0"/>
              </a:spcAft>
              <a:buSzPts val="1400"/>
              <a:buChar char="○"/>
            </a:pPr>
            <a:r>
              <a:rPr lang="en" dirty="0"/>
              <a:t>Yes</a:t>
            </a:r>
            <a:endParaRPr dirty="0"/>
          </a:p>
          <a:p>
            <a:pPr marL="457200" lvl="0" indent="-342900" algn="l" rtl="0">
              <a:spcBef>
                <a:spcPts val="0"/>
              </a:spcBef>
              <a:spcAft>
                <a:spcPts val="0"/>
              </a:spcAft>
              <a:buSzPts val="1800"/>
              <a:buChar char="●"/>
            </a:pPr>
            <a:r>
              <a:rPr lang="en" dirty="0"/>
              <a:t>Can decryption be parallelized?</a:t>
            </a:r>
            <a:endParaRPr dirty="0"/>
          </a:p>
          <a:p>
            <a:pPr marL="914400" lvl="1" indent="-317500" algn="l" rtl="0">
              <a:spcBef>
                <a:spcPts val="0"/>
              </a:spcBef>
              <a:spcAft>
                <a:spcPts val="0"/>
              </a:spcAft>
              <a:buSzPts val="1400"/>
              <a:buChar char="○"/>
            </a:pPr>
            <a:r>
              <a:rPr lang="en" dirty="0"/>
              <a:t>Yes</a:t>
            </a:r>
            <a:endParaRPr dirty="0"/>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AES-CTR is IND-CPA secure. With what assumption?</a:t>
            </a:r>
            <a:endParaRPr sz="2000" dirty="0"/>
          </a:p>
          <a:p>
            <a:pPr marL="457200" lvl="0" indent="-342900" algn="l" rtl="0">
              <a:spcBef>
                <a:spcPts val="0"/>
              </a:spcBef>
              <a:spcAft>
                <a:spcPts val="0"/>
              </a:spcAft>
              <a:buSzPts val="1800"/>
              <a:buChar char="●"/>
            </a:pPr>
            <a:r>
              <a:rPr lang="en" sz="2000" dirty="0"/>
              <a:t>The nonce must be randomly generated and never reused</a:t>
            </a:r>
            <a:endParaRPr sz="2000" dirty="0"/>
          </a:p>
          <a:p>
            <a:pPr marL="457200" lvl="0" indent="-342900" algn="l" rtl="0">
              <a:spcBef>
                <a:spcPts val="0"/>
              </a:spcBef>
              <a:spcAft>
                <a:spcPts val="0"/>
              </a:spcAft>
              <a:buSzPts val="1800"/>
              <a:buChar char="●"/>
            </a:pPr>
            <a:r>
              <a:rPr lang="en" sz="2000" dirty="0"/>
              <a:t>What happens if you reuse the nonce?</a:t>
            </a:r>
            <a:endParaRPr sz="2000" dirty="0"/>
          </a:p>
          <a:p>
            <a:pPr marL="457200" lvl="0" indent="-342900" algn="l" rtl="0">
              <a:spcBef>
                <a:spcPts val="0"/>
              </a:spcBef>
              <a:spcAft>
                <a:spcPts val="0"/>
              </a:spcAft>
              <a:buSzPts val="1800"/>
              <a:buChar char="●"/>
            </a:pPr>
            <a:r>
              <a:rPr lang="en" sz="2000" dirty="0"/>
              <a:t>Equivalent to reusing a key in a one-time pad</a:t>
            </a:r>
            <a:endParaRPr sz="2000" dirty="0"/>
          </a:p>
          <a:p>
            <a:pPr marL="914400" lvl="1" indent="-317500" algn="l" rtl="0">
              <a:spcBef>
                <a:spcPts val="0"/>
              </a:spcBef>
              <a:spcAft>
                <a:spcPts val="0"/>
              </a:spcAft>
              <a:buSzPts val="1400"/>
              <a:buChar char="○"/>
            </a:pPr>
            <a:r>
              <a:rPr lang="en" sz="1600" dirty="0"/>
              <a:t>Recall: Key reuse in a one-time pad is catastrophic: usually leaks enough information for an attacker to deduce the entire plaintext</a:t>
            </a:r>
            <a:endParaRPr sz="1600" dirty="0"/>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extLst>
              <p:ext uri="{D42A27DB-BD31-4B8C-83A1-F6EECF244321}">
                <p14:modId xmlns:p14="http://schemas.microsoft.com/office/powerpoint/2010/main" val="2867034590"/>
              </p:ext>
            </p:extLst>
          </p:nvPr>
        </p:nvGraphicFramePr>
        <p:xfrm>
          <a:off x="311700" y="1310650"/>
          <a:ext cx="8520600" cy="214368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p>
                      <a:pPr marL="457200" lvl="0" indent="-330200" algn="l" rtl="0">
                        <a:spcBef>
                          <a:spcPts val="0"/>
                        </a:spcBef>
                        <a:spcAft>
                          <a:spcPts val="0"/>
                        </a:spcAft>
                        <a:buSzPts val="1600"/>
                        <a:buChar char="●"/>
                      </a:pPr>
                      <a:r>
                        <a:rPr lang="en" sz="1600" dirty="0" err="1"/>
                        <a:t>ElGamal</a:t>
                      </a:r>
                      <a:r>
                        <a:rPr lang="en" sz="1600" dirty="0"/>
                        <a:t>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pic>
        <p:nvPicPr>
          <p:cNvPr id="702" name="Google Shape;702;p77"/>
          <p:cNvPicPr preferRelativeResize="0"/>
          <p:nvPr/>
        </p:nvPicPr>
        <p:blipFill>
          <a:blip r:embed="rId3">
            <a:alphaModFix/>
          </a:blip>
          <a:stretch>
            <a:fillRect/>
          </a:stretch>
        </p:blipFill>
        <p:spPr>
          <a:xfrm>
            <a:off x="749510" y="1307693"/>
            <a:ext cx="2661500" cy="2933075"/>
          </a:xfrm>
          <a:prstGeom prst="rect">
            <a:avLst/>
          </a:prstGeom>
          <a:noFill/>
          <a:ln>
            <a:noFill/>
          </a:ln>
        </p:spPr>
      </p:pic>
      <p:sp>
        <p:nvSpPr>
          <p:cNvPr id="703" name="Google Shape;703;p77"/>
          <p:cNvSpPr txBox="1">
            <a:spLocks noGrp="1"/>
          </p:cNvSpPr>
          <p:nvPr>
            <p:ph type="body" idx="1"/>
          </p:nvPr>
        </p:nvSpPr>
        <p:spPr>
          <a:xfrm>
            <a:off x="1226475" y="4376867"/>
            <a:ext cx="1516725"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t>Original image</a:t>
            </a:r>
            <a:endParaRPr dirty="0"/>
          </a:p>
        </p:txBody>
      </p:sp>
      <p:pic>
        <p:nvPicPr>
          <p:cNvPr id="2" name="Google Shape;711;p78">
            <a:extLst>
              <a:ext uri="{FF2B5EF4-FFF2-40B4-BE49-F238E27FC236}">
                <a16:creationId xmlns:a16="http://schemas.microsoft.com/office/drawing/2014/main" id="{250512E3-8CC0-0117-81D7-431E3FB89E88}"/>
              </a:ext>
            </a:extLst>
          </p:cNvPr>
          <p:cNvPicPr preferRelativeResize="0"/>
          <p:nvPr/>
        </p:nvPicPr>
        <p:blipFill>
          <a:blip r:embed="rId4">
            <a:alphaModFix/>
          </a:blip>
          <a:stretch>
            <a:fillRect/>
          </a:stretch>
        </p:blipFill>
        <p:spPr>
          <a:xfrm>
            <a:off x="5366105" y="1307693"/>
            <a:ext cx="2661500" cy="2933082"/>
          </a:xfrm>
          <a:prstGeom prst="rect">
            <a:avLst/>
          </a:prstGeom>
          <a:noFill/>
          <a:ln>
            <a:noFill/>
          </a:ln>
        </p:spPr>
      </p:pic>
      <p:sp>
        <p:nvSpPr>
          <p:cNvPr id="3" name="Google Shape;710;p78">
            <a:extLst>
              <a:ext uri="{FF2B5EF4-FFF2-40B4-BE49-F238E27FC236}">
                <a16:creationId xmlns:a16="http://schemas.microsoft.com/office/drawing/2014/main" id="{FA6D5C9C-CDBF-2F86-E03D-804B723CB480}"/>
              </a:ext>
            </a:extLst>
          </p:cNvPr>
          <p:cNvSpPr txBox="1">
            <a:spLocks/>
          </p:cNvSpPr>
          <p:nvPr/>
        </p:nvSpPr>
        <p:spPr>
          <a:xfrm>
            <a:off x="5604165" y="4376867"/>
            <a:ext cx="2105370"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CTR, with random nonces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Initialization vector</a:t>
            </a:r>
            <a:r>
              <a:rPr lang="en" dirty="0"/>
              <a:t> (</a:t>
            </a:r>
            <a:r>
              <a:rPr lang="en" b="1" dirty="0"/>
              <a:t>IV</a:t>
            </a:r>
            <a:r>
              <a:rPr lang="en" dirty="0"/>
              <a:t>): A random, but public, one-use value to introduce randomness into the algorithm</a:t>
            </a:r>
            <a:endParaRPr dirty="0"/>
          </a:p>
          <a:p>
            <a:pPr marL="914400" lvl="1" indent="-317500" algn="l" rtl="0">
              <a:spcBef>
                <a:spcPts val="0"/>
              </a:spcBef>
              <a:spcAft>
                <a:spcPts val="0"/>
              </a:spcAft>
              <a:buSzPts val="1400"/>
              <a:buChar char="○"/>
            </a:pPr>
            <a:r>
              <a:rPr lang="en" dirty="0"/>
              <a:t>For CTR mode, we say that you use a </a:t>
            </a:r>
            <a:r>
              <a:rPr lang="en" b="1" dirty="0"/>
              <a:t>nonce</a:t>
            </a:r>
            <a:r>
              <a:rPr lang="en" dirty="0"/>
              <a:t> (number used once), since the value has to be unique, not necessarily random.</a:t>
            </a:r>
            <a:endParaRPr dirty="0"/>
          </a:p>
          <a:p>
            <a:pPr marL="914400" lvl="1" indent="-317500" algn="l" rtl="0">
              <a:spcBef>
                <a:spcPts val="0"/>
              </a:spcBef>
              <a:spcAft>
                <a:spcPts val="0"/>
              </a:spcAft>
              <a:buSzPts val="1400"/>
              <a:buChar char="○"/>
            </a:pPr>
            <a:r>
              <a:rPr lang="en" dirty="0"/>
              <a:t>In this class, we use IV and nonce interchangeably</a:t>
            </a:r>
            <a:endParaRPr dirty="0"/>
          </a:p>
          <a:p>
            <a:pPr marL="457200" lvl="0" indent="-342900" algn="l" rtl="0">
              <a:spcBef>
                <a:spcPts val="0"/>
              </a:spcBef>
              <a:spcAft>
                <a:spcPts val="0"/>
              </a:spcAft>
              <a:buSzPts val="1800"/>
              <a:buChar char="●"/>
            </a:pPr>
            <a:r>
              <a:rPr lang="en" b="1" dirty="0"/>
              <a:t>Never reuse IVs</a:t>
            </a:r>
            <a:endParaRPr dirty="0"/>
          </a:p>
          <a:p>
            <a:pPr marL="914400" lvl="1" indent="-317500" algn="l" rtl="0">
              <a:spcBef>
                <a:spcPts val="0"/>
              </a:spcBef>
              <a:spcAft>
                <a:spcPts val="0"/>
              </a:spcAft>
              <a:buSzPts val="1400"/>
              <a:buChar char="○"/>
            </a:pPr>
            <a:r>
              <a:rPr lang="en" dirty="0"/>
              <a:t>In some algorithms, IV/nonce reuse leaks limited information (e.g. CBC)</a:t>
            </a:r>
            <a:endParaRPr dirty="0"/>
          </a:p>
          <a:p>
            <a:pPr marL="914400" lvl="1" indent="-317500" algn="l" rtl="0">
              <a:spcBef>
                <a:spcPts val="0"/>
              </a:spcBef>
              <a:spcAft>
                <a:spcPts val="0"/>
              </a:spcAft>
              <a:buSzPts val="1400"/>
              <a:buChar char="○"/>
            </a:pPr>
            <a:r>
              <a:rPr lang="en" dirty="0"/>
              <a:t>In some algorithms, IV/nonce reuse leads to catastrophic failure (e.g. CTR)</a:t>
            </a:r>
            <a:endParaRPr dirty="0"/>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Thinking about the consequences of IV/nonce reuse is hard</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What if the IV/nonce is not reused, but the attacker can predict future values?</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Solution: Randomly generate a new IV/nonce for every encryption</a:t>
            </a:r>
            <a:endParaRPr sz="2000" dirty="0"/>
          </a:p>
          <a:p>
            <a:pPr marL="914400" lvl="1" indent="-317500" algn="l" rtl="0">
              <a:spcBef>
                <a:spcPts val="0"/>
              </a:spcBef>
              <a:spcAft>
                <a:spcPts val="0"/>
              </a:spcAft>
              <a:buSzPts val="1400"/>
              <a:buChar char="○"/>
            </a:pPr>
            <a:r>
              <a:rPr lang="en" sz="1600" dirty="0"/>
              <a:t>If the nonce is 128 bits or longer, the probability of generating the same IV/nonce twice is astronomically small (basically 0)</a:t>
            </a:r>
            <a:endParaRPr sz="1600" dirty="0"/>
          </a:p>
          <a:p>
            <a:pPr marL="914400" lvl="1" indent="-317500" algn="l" rtl="0">
              <a:spcBef>
                <a:spcPts val="0"/>
              </a:spcBef>
              <a:spcAft>
                <a:spcPts val="0"/>
              </a:spcAft>
              <a:buSzPts val="1400"/>
              <a:buChar char="○"/>
            </a:pPr>
            <a:r>
              <a:rPr lang="en" sz="1600" dirty="0"/>
              <a:t>Now you don’t ever have to think about IV/nonce reuse attacks!</a:t>
            </a:r>
            <a:endParaRPr sz="1600" dirty="0"/>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19153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need high performance, which mode is better?</a:t>
            </a:r>
            <a:endParaRPr dirty="0"/>
          </a:p>
          <a:p>
            <a:pPr marL="914400" lvl="1" indent="-317500" algn="l" rtl="0">
              <a:spcBef>
                <a:spcPts val="0"/>
              </a:spcBef>
              <a:spcAft>
                <a:spcPts val="0"/>
              </a:spcAft>
              <a:buSzPts val="1400"/>
              <a:buChar char="○"/>
            </a:pPr>
            <a:r>
              <a:rPr lang="en" dirty="0"/>
              <a:t>CTR mode, because you can parallelize both encryption and decryption</a:t>
            </a:r>
            <a:endParaRPr dirty="0"/>
          </a:p>
          <a:p>
            <a:pPr marL="457200" lvl="0" indent="-342900" algn="l" rtl="0">
              <a:spcBef>
                <a:spcPts val="0"/>
              </a:spcBef>
              <a:spcAft>
                <a:spcPts val="0"/>
              </a:spcAft>
              <a:buSzPts val="1800"/>
              <a:buChar char="●"/>
            </a:pPr>
            <a:r>
              <a:rPr lang="en" dirty="0"/>
              <a:t>If you’re paranoid about security, which mode is better?</a:t>
            </a:r>
            <a:endParaRPr dirty="0"/>
          </a:p>
          <a:p>
            <a:pPr marL="914400" lvl="1" indent="-317500" algn="l" rtl="0">
              <a:spcBef>
                <a:spcPts val="0"/>
              </a:spcBef>
              <a:spcAft>
                <a:spcPts val="0"/>
              </a:spcAft>
              <a:buSzPts val="1400"/>
              <a:buChar char="○"/>
            </a:pPr>
            <a:r>
              <a:rPr lang="en" dirty="0"/>
              <a:t>CBC mode is better</a:t>
            </a:r>
            <a:endParaRPr dirty="0"/>
          </a:p>
          <a:p>
            <a:pPr marL="457200" lvl="0" indent="-342900" algn="l" rtl="0">
              <a:spcBef>
                <a:spcPts val="0"/>
              </a:spcBef>
              <a:spcAft>
                <a:spcPts val="0"/>
              </a:spcAft>
              <a:buSzPts val="1800"/>
              <a:buChar char="●"/>
            </a:pPr>
            <a:r>
              <a:rPr lang="en" dirty="0"/>
              <a:t>Theoretically, CBC and CTR mode are equally secure if used properly</a:t>
            </a:r>
            <a:endParaRPr dirty="0"/>
          </a:p>
          <a:p>
            <a:pPr marL="914400" lvl="1" indent="-317500" algn="l" rtl="0">
              <a:spcBef>
                <a:spcPts val="0"/>
              </a:spcBef>
              <a:spcAft>
                <a:spcPts val="0"/>
              </a:spcAft>
              <a:buSzPts val="1400"/>
              <a:buChar char="○"/>
            </a:pPr>
            <a:r>
              <a:rPr lang="en" dirty="0"/>
              <a:t>However, if used improperly (IV/nonce reuse), CBC only leaks partial information, and CTR fails catastrophically</a:t>
            </a:r>
            <a:endParaRPr dirty="0"/>
          </a:p>
          <a:p>
            <a:pPr marL="1371600" lvl="2" indent="-317500" algn="l" rtl="0">
              <a:spcBef>
                <a:spcPts val="0"/>
              </a:spcBef>
              <a:spcAft>
                <a:spcPts val="0"/>
              </a:spcAft>
              <a:buSzPts val="1400"/>
              <a:buChar char="■"/>
            </a:pPr>
            <a:r>
              <a:rPr lang="en" dirty="0"/>
              <a:t>Consider human factors: Systems should be as secure as possible even when implemented </a:t>
            </a:r>
            <a:r>
              <a:rPr lang="en" i="1" dirty="0"/>
              <a:t>incorrectly</a:t>
            </a:r>
            <a:endParaRPr i="1" dirty="0"/>
          </a:p>
          <a:p>
            <a:pPr marL="914400" lvl="1" indent="-317500" algn="l" rtl="0">
              <a:spcBef>
                <a:spcPts val="0"/>
              </a:spcBef>
              <a:spcAft>
                <a:spcPts val="0"/>
              </a:spcAft>
              <a:buSzPts val="1400"/>
              <a:buChar char="○"/>
            </a:pPr>
            <a:r>
              <a:rPr lang="en" dirty="0"/>
              <a:t>IV failures on CTR mode have resulted in multiple real-world security incidents!</a:t>
            </a:r>
            <a:endParaRPr dirty="0"/>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2" end="2"/>
                                            </p:txEl>
                                          </p:spTgt>
                                        </p:tgtEl>
                                        <p:attrNameLst>
                                          <p:attrName>style.visibility</p:attrName>
                                        </p:attrNameLst>
                                      </p:cBhvr>
                                      <p:to>
                                        <p:strVal val="visible"/>
                                      </p:to>
                                    </p:set>
                                    <p:animEffect transition="in" filter="fade">
                                      <p:cBhvr>
                                        <p:cTn id="12" dur="1"/>
                                        <p:tgtEl>
                                          <p:spTgt spid="7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4" end="4"/>
                                            </p:txEl>
                                          </p:spTgt>
                                        </p:tgtEl>
                                        <p:attrNameLst>
                                          <p:attrName>style.visibility</p:attrName>
                                        </p:attrNameLst>
                                      </p:cBhvr>
                                      <p:to>
                                        <p:strVal val="visible"/>
                                      </p:to>
                                    </p:set>
                                    <p:animEffect transition="in" filter="fade">
                                      <p:cBhvr>
                                        <p:cTn id="17" dur="1"/>
                                        <p:tgtEl>
                                          <p:spTgt spid="7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graphicFrame>
        <p:nvGraphicFramePr>
          <p:cNvPr id="807" name="Google Shape;807;p89"/>
          <p:cNvGraphicFramePr/>
          <p:nvPr>
            <p:extLst>
              <p:ext uri="{D42A27DB-BD31-4B8C-83A1-F6EECF244321}">
                <p14:modId xmlns:p14="http://schemas.microsoft.com/office/powerpoint/2010/main" val="3042226806"/>
              </p:ext>
            </p:extLst>
          </p:nvPr>
        </p:nvGraphicFramePr>
        <p:xfrm>
          <a:off x="387113" y="1263725"/>
          <a:ext cx="8369750" cy="243729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302180">
                  <a:extLst>
                    <a:ext uri="{9D8B030D-6E8A-4147-A177-3AD203B41FA5}">
                      <a16:colId xmlns:a16="http://schemas.microsoft.com/office/drawing/2014/main" val="20002"/>
                    </a:ext>
                  </a:extLst>
                </a:gridCol>
                <a:gridCol w="734945">
                  <a:extLst>
                    <a:ext uri="{9D8B030D-6E8A-4147-A177-3AD203B41FA5}">
                      <a16:colId xmlns:a16="http://schemas.microsoft.com/office/drawing/2014/main" val="20003"/>
                    </a:ext>
                  </a:extLst>
                </a:gridCol>
                <a:gridCol w="228692">
                  <a:extLst>
                    <a:ext uri="{9D8B030D-6E8A-4147-A177-3AD203B41FA5}">
                      <a16:colId xmlns:a16="http://schemas.microsoft.com/office/drawing/2014/main" val="20004"/>
                    </a:ext>
                  </a:extLst>
                </a:gridCol>
                <a:gridCol w="1789333">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a:solidFill>
                            <a:schemeClr val="dk1"/>
                          </a:solidFill>
                        </a:rPr>
                        <a:t>M</a:t>
                      </a:r>
                      <a:r>
                        <a:rPr lang="en" sz="1300" i="1" dirty="0">
                          <a:solidFill>
                            <a:schemeClr val="dk1"/>
                          </a:solidFill>
                        </a:rPr>
                        <a:t>i</a:t>
                      </a:r>
                      <a:r>
                        <a:rPr lang="en" sz="1800" dirty="0">
                          <a:solidFill>
                            <a:schemeClr val="dk1"/>
                          </a:solidFill>
                        </a:rPr>
                        <a:t> ⊕ </a:t>
                      </a:r>
                      <a:r>
                        <a:rPr lang="en" sz="1800" i="1" dirty="0">
                          <a:solidFill>
                            <a:schemeClr val="dk1"/>
                          </a:solidFill>
                        </a:rPr>
                        <a:t>C</a:t>
                      </a:r>
                      <a:r>
                        <a:rPr lang="en" sz="1300" i="1" dirty="0">
                          <a:solidFill>
                            <a:schemeClr val="dk1"/>
                          </a:solidFill>
                        </a:rPr>
                        <a:t>i</a:t>
                      </a:r>
                      <a:r>
                        <a:rPr lang="en" sz="1800" dirty="0">
                          <a:solidFill>
                            <a:schemeClr val="dk1"/>
                          </a:solidFill>
                        </a:rPr>
                        <a:t>  </a:t>
                      </a:r>
                      <a:endParaRPr sz="1300" i="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0x58</a:t>
                      </a:r>
                      <a:r>
                        <a:rPr lang="en" sz="1800" dirty="0">
                          <a:solidFill>
                            <a:schemeClr val="dk1"/>
                          </a:solidFill>
                        </a:rPr>
                        <a:t> ⊕ </a:t>
                      </a:r>
                      <a:r>
                        <a:rPr lang="en" sz="1800" b="1" dirty="0">
                          <a:solidFill>
                            <a:schemeClr val="dk1"/>
                          </a:solidFill>
                          <a:latin typeface="Courier New"/>
                          <a:ea typeface="Courier New"/>
                          <a:cs typeface="Courier New"/>
                          <a:sym typeface="Courier New"/>
                        </a:rPr>
                        <a:t>0x31</a:t>
                      </a: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Solve for the </a:t>
                      </a:r>
                      <a:r>
                        <a:rPr lang="en" sz="1800" i="1" dirty="0" err="1"/>
                        <a:t>i</a:t>
                      </a:r>
                      <a:r>
                        <a:rPr lang="en" sz="1800" dirty="0" err="1"/>
                        <a:t>th</a:t>
                      </a:r>
                      <a:r>
                        <a:rPr lang="en" sz="1800" dirty="0"/>
                        <a:t> byte of the pad</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t>=</a:t>
                      </a:r>
                      <a:endParaRPr sz="1800" dirty="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err="1">
                          <a:solidFill>
                            <a:schemeClr val="dk1"/>
                          </a:solidFill>
                        </a:rPr>
                        <a:t>M'</a:t>
                      </a:r>
                      <a:r>
                        <a:rPr lang="en" sz="1300" i="1" dirty="0" err="1">
                          <a:solidFill>
                            <a:schemeClr val="dk1"/>
                          </a:solidFill>
                        </a:rPr>
                        <a:t>i</a:t>
                      </a:r>
                      <a:r>
                        <a:rPr lang="en" sz="1800" dirty="0">
                          <a:solidFill>
                            <a:schemeClr val="dk1"/>
                          </a:solidFill>
                        </a:rPr>
                        <a:t> ⊕ </a:t>
                      </a:r>
                      <a:r>
                        <a:rPr lang="en" sz="1800" dirty="0" err="1">
                          <a:solidFill>
                            <a:schemeClr val="dk1"/>
                          </a:solidFill>
                        </a:rPr>
                        <a:t>Pad</a:t>
                      </a:r>
                      <a:r>
                        <a:rPr lang="en" sz="1300" i="1" dirty="0" err="1">
                          <a:solidFill>
                            <a:schemeClr val="dk1"/>
                          </a:solidFill>
                        </a:rPr>
                        <a:t>i</a:t>
                      </a:r>
                      <a:r>
                        <a:rPr lang="en" sz="1800" dirty="0">
                          <a:solidFill>
                            <a:schemeClr val="dk1"/>
                          </a:solidFill>
                        </a:rPr>
                        <a:t>  </a:t>
                      </a:r>
                      <a:endParaRPr sz="13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600"/>
                        </a:spcAft>
                        <a:buClr>
                          <a:schemeClr val="dk1"/>
                        </a:buClr>
                        <a:buSzPts val="1100"/>
                        <a:buFont typeface="Arial"/>
                        <a:buNone/>
                      </a:pPr>
                      <a:r>
                        <a:rPr lang="en" sz="1800" i="1" dirty="0" err="1">
                          <a:solidFill>
                            <a:schemeClr val="dk1"/>
                          </a:solidFill>
                        </a:rPr>
                        <a:t>C'</a:t>
                      </a:r>
                      <a:r>
                        <a:rPr lang="en" sz="1300" i="1" dirty="0" err="1">
                          <a:solidFill>
                            <a:schemeClr val="dk1"/>
                          </a:solidFill>
                        </a:rPr>
                        <a:t>i</a:t>
                      </a:r>
                      <a:endParaRPr sz="1800" i="1"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600"/>
                        </a:spcAft>
                        <a:buNone/>
                      </a:pPr>
                      <a:r>
                        <a:rPr lang="en" sz="1800" dirty="0"/>
                        <a:t>=</a:t>
                      </a:r>
                      <a:endParaRPr sz="1800" i="1" dirty="0">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b="1" dirty="0">
                          <a:solidFill>
                            <a:schemeClr val="dk1"/>
                          </a:solidFill>
                          <a:latin typeface="Courier New"/>
                          <a:ea typeface="Courier New"/>
                          <a:cs typeface="Courier New"/>
                          <a:sym typeface="Courier New"/>
                        </a:rPr>
                        <a:t>0x39</a:t>
                      </a:r>
                      <a:r>
                        <a:rPr lang="en" sz="1800" dirty="0">
                          <a:solidFill>
                            <a:schemeClr val="dk1"/>
                          </a:solidFill>
                        </a:rPr>
                        <a:t> ⊕ </a:t>
                      </a:r>
                      <a:r>
                        <a:rPr lang="en" sz="1800" b="1" dirty="0">
                          <a:solidFill>
                            <a:schemeClr val="dk1"/>
                          </a:solidFill>
                          <a:latin typeface="Courier New"/>
                          <a:ea typeface="Courier New"/>
                          <a:cs typeface="Courier New"/>
                          <a:sym typeface="Courier New"/>
                        </a:rPr>
                        <a:t>0x69</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Compute the changed </a:t>
                      </a:r>
                      <a:r>
                        <a:rPr lang="en" sz="1800" i="1" dirty="0" err="1"/>
                        <a:t>i</a:t>
                      </a:r>
                      <a:r>
                        <a:rPr lang="en" sz="1800" dirty="0" err="1"/>
                        <a:t>th</a:t>
                      </a:r>
                      <a:r>
                        <a:rPr lang="en" sz="1800" dirty="0"/>
                        <a:t> byte</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0x50</a:t>
                      </a:r>
                      <a:endParaRPr sz="1800" b="1" dirty="0">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extLst>
              <p:ext uri="{D42A27DB-BD31-4B8C-83A1-F6EECF244321}">
                <p14:modId xmlns:p14="http://schemas.microsoft.com/office/powerpoint/2010/main" val="2763101919"/>
              </p:ext>
            </p:extLst>
          </p:nvPr>
        </p:nvGraphicFramePr>
        <p:xfrm>
          <a:off x="803800" y="38797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0x27</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0xa6</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extLst>
              <p:ext uri="{D42A27DB-BD31-4B8C-83A1-F6EECF244321}">
                <p14:modId xmlns:p14="http://schemas.microsoft.com/office/powerpoint/2010/main" val="180254335"/>
              </p:ext>
            </p:extLst>
          </p:nvPr>
        </p:nvGraphicFramePr>
        <p:xfrm>
          <a:off x="803800" y="4427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37200" y="3880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37200" y="4422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650078" cy="110248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happens when we decrypt </a:t>
            </a:r>
            <a:r>
              <a:rPr lang="en" i="1" dirty="0"/>
              <a:t>C</a:t>
            </a:r>
            <a:r>
              <a:rPr lang="en" dirty="0"/>
              <a:t>'?</a:t>
            </a:r>
            <a:endParaRPr dirty="0"/>
          </a:p>
          <a:p>
            <a:pPr marL="914400" lvl="1" indent="-317500" algn="l" rtl="0">
              <a:spcBef>
                <a:spcPts val="0"/>
              </a:spcBef>
              <a:spcAft>
                <a:spcPts val="0"/>
              </a:spcAft>
              <a:buSzPts val="1400"/>
              <a:buChar char="○"/>
            </a:pPr>
            <a:r>
              <a:rPr lang="en" dirty="0"/>
              <a:t>The message looks like “Pay Mal $900” now!</a:t>
            </a:r>
            <a:endParaRPr dirty="0"/>
          </a:p>
          <a:p>
            <a:pPr marL="914400" lvl="1" indent="-317500" algn="l" rtl="0">
              <a:spcBef>
                <a:spcPts val="0"/>
              </a:spcBef>
              <a:spcAft>
                <a:spcPts val="0"/>
              </a:spcAft>
              <a:buSzPts val="1400"/>
              <a:buChar char="○"/>
            </a:pPr>
            <a:r>
              <a:rPr lang="en" dirty="0"/>
              <a:t>Note: Mallory didn’t have to know the key; no integrity or authenticity for CTR mode!</a:t>
            </a:r>
            <a:endParaRPr dirty="0"/>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dirty="0"/>
              <a:t>M</a:t>
            </a:r>
            <a:r>
              <a:rPr lang="en" dirty="0"/>
              <a:t>'</a:t>
            </a:r>
            <a:endParaRPr dirty="0"/>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about CBC?</a:t>
            </a:r>
            <a:endParaRPr dirty="0"/>
          </a:p>
          <a:p>
            <a:pPr marL="914400" lvl="1" indent="-317500" algn="l" rtl="0">
              <a:spcBef>
                <a:spcPts val="0"/>
              </a:spcBef>
              <a:spcAft>
                <a:spcPts val="0"/>
              </a:spcAft>
              <a:buSzPts val="1400"/>
              <a:buChar char="○"/>
            </a:pPr>
            <a:r>
              <a:rPr lang="en" dirty="0"/>
              <a:t>Altering a bit of the ciphertext causes some blocks to become random gibberish</a:t>
            </a:r>
            <a:endParaRPr dirty="0"/>
          </a:p>
          <a:p>
            <a:pPr marL="914400" lvl="1" indent="-317500" algn="l" rtl="0">
              <a:spcBef>
                <a:spcPts val="0"/>
              </a:spcBef>
              <a:spcAft>
                <a:spcPts val="0"/>
              </a:spcAft>
              <a:buSzPts val="1400"/>
              <a:buChar char="○"/>
            </a:pPr>
            <a:r>
              <a:rPr lang="en" dirty="0"/>
              <a:t>However, Bob cannot prove that Alice did not send random gibberish, so it still does </a:t>
            </a:r>
            <a:r>
              <a:rPr lang="en" i="1" dirty="0"/>
              <a:t>not</a:t>
            </a:r>
            <a:r>
              <a:rPr lang="en" dirty="0"/>
              <a:t> provide integrity or authenticity</a:t>
            </a:r>
            <a:endParaRPr dirty="0"/>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1" end="1"/>
                                            </p:txEl>
                                          </p:spTgt>
                                        </p:tgtEl>
                                        <p:attrNameLst>
                                          <p:attrName>style.visibility</p:attrName>
                                        </p:attrNameLst>
                                      </p:cBhvr>
                                      <p:to>
                                        <p:strVal val="visible"/>
                                      </p:to>
                                    </p:set>
                                    <p:animEffect transition="in" filter="fade">
                                      <p:cBhvr>
                                        <p:cTn id="7" dur="1"/>
                                        <p:tgtEl>
                                          <p:spTgt spid="8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2" end="2"/>
                                            </p:txEl>
                                          </p:spTgt>
                                        </p:tgtEl>
                                        <p:attrNameLst>
                                          <p:attrName>style.visibility</p:attrName>
                                        </p:attrNameLst>
                                      </p:cBhvr>
                                      <p:to>
                                        <p:strVal val="visible"/>
                                      </p:to>
                                    </p:set>
                                    <p:animEffect transition="in" filter="fade">
                                      <p:cBhvr>
                                        <p:cTn id="12"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ECB mode: Deterministic, so not IND-CPA secure</a:t>
            </a:r>
            <a:endParaRPr dirty="0"/>
          </a:p>
          <a:p>
            <a:pPr marL="457200" lvl="0" indent="-342900" algn="l" rtl="0">
              <a:spcBef>
                <a:spcPts val="0"/>
              </a:spcBef>
              <a:spcAft>
                <a:spcPts val="0"/>
              </a:spcAft>
              <a:buSzPts val="1800"/>
              <a:buChar char="●"/>
            </a:pPr>
            <a:r>
              <a:rPr lang="en" dirty="0"/>
              <a:t>CBC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is not parallelizable</a:t>
            </a:r>
            <a:endParaRPr dirty="0"/>
          </a:p>
          <a:p>
            <a:pPr marL="914400" lvl="1" indent="-317500" algn="l" rtl="0">
              <a:spcBef>
                <a:spcPts val="0"/>
              </a:spcBef>
              <a:spcAft>
                <a:spcPts val="0"/>
              </a:spcAft>
              <a:buSzPts val="1400"/>
              <a:buChar char="○"/>
            </a:pPr>
            <a:r>
              <a:rPr lang="en" dirty="0"/>
              <a:t>Decryption is parallelizable</a:t>
            </a:r>
            <a:endParaRPr dirty="0"/>
          </a:p>
          <a:p>
            <a:pPr marL="914400" lvl="1" indent="-317500" algn="l" rtl="0">
              <a:spcBef>
                <a:spcPts val="0"/>
              </a:spcBef>
              <a:spcAft>
                <a:spcPts val="0"/>
              </a:spcAft>
              <a:buSzPts val="1400"/>
              <a:buChar char="○"/>
            </a:pPr>
            <a:r>
              <a:rPr lang="en" dirty="0"/>
              <a:t>Must pad plaintext to a multiple of the block size</a:t>
            </a:r>
            <a:endParaRPr dirty="0"/>
          </a:p>
          <a:p>
            <a:pPr marL="914400" lvl="1" indent="-317500" algn="l" rtl="0">
              <a:spcBef>
                <a:spcPts val="0"/>
              </a:spcBef>
              <a:spcAft>
                <a:spcPts val="0"/>
              </a:spcAft>
              <a:buSzPts val="1400"/>
              <a:buChar char="○"/>
            </a:pPr>
            <a:r>
              <a:rPr lang="en" dirty="0"/>
              <a:t>IV reuse leads to leaking the existence of identical blocks at the start of the message</a:t>
            </a:r>
            <a:endParaRPr dirty="0"/>
          </a:p>
          <a:p>
            <a:pPr marL="457200" lvl="0" indent="-342900" algn="l" rtl="0">
              <a:spcBef>
                <a:spcPts val="0"/>
              </a:spcBef>
              <a:spcAft>
                <a:spcPts val="0"/>
              </a:spcAft>
              <a:buSzPts val="1800"/>
              <a:buChar char="●"/>
            </a:pPr>
            <a:r>
              <a:rPr lang="en" dirty="0"/>
              <a:t>CTR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and decryption are parallelizable</a:t>
            </a:r>
            <a:endParaRPr dirty="0"/>
          </a:p>
          <a:p>
            <a:pPr marL="914400" lvl="1" indent="-317500" algn="l" rtl="0">
              <a:spcBef>
                <a:spcPts val="0"/>
              </a:spcBef>
              <a:spcAft>
                <a:spcPts val="0"/>
              </a:spcAft>
              <a:buSzPts val="1400"/>
              <a:buChar char="○"/>
            </a:pPr>
            <a:r>
              <a:rPr lang="en" dirty="0"/>
              <a:t>Plaintext does not need to be padded</a:t>
            </a:r>
            <a:endParaRPr dirty="0"/>
          </a:p>
          <a:p>
            <a:pPr marL="914400" lvl="1" indent="-317500" algn="l" rtl="0">
              <a:spcBef>
                <a:spcPts val="0"/>
              </a:spcBef>
              <a:spcAft>
                <a:spcPts val="0"/>
              </a:spcAft>
              <a:buSzPts val="1400"/>
              <a:buChar char="○"/>
            </a:pPr>
            <a:r>
              <a:rPr lang="en" dirty="0"/>
              <a:t>Nonce reuse leads to losing all security</a:t>
            </a:r>
            <a:endParaRPr dirty="0"/>
          </a:p>
          <a:p>
            <a:pPr marL="457200" lvl="0" indent="-342900" algn="l" rtl="0">
              <a:spcBef>
                <a:spcPts val="0"/>
              </a:spcBef>
              <a:spcAft>
                <a:spcPts val="0"/>
              </a:spcAft>
              <a:buSzPts val="1800"/>
              <a:buChar char="●"/>
            </a:pPr>
            <a:r>
              <a:rPr lang="en" dirty="0"/>
              <a:t>Lack of integrity and authenticity</a:t>
            </a:r>
            <a:endParaRPr dirty="0"/>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5" name="Graphic 4">
            <a:extLst>
              <a:ext uri="{FF2B5EF4-FFF2-40B4-BE49-F238E27FC236}">
                <a16:creationId xmlns:a16="http://schemas.microsoft.com/office/drawing/2014/main" id="{C94503C7-4EAB-9A36-45ED-A28884A7C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5270" y="1148961"/>
            <a:ext cx="1070230" cy="2535980"/>
          </a:xfrm>
          <a:prstGeom prst="rect">
            <a:avLst/>
          </a:prstGeom>
        </p:spPr>
      </p:pic>
    </p:spTree>
    <p:extLst>
      <p:ext uri="{BB962C8B-B14F-4D97-AF65-F5344CB8AC3E}">
        <p14:creationId xmlns:p14="http://schemas.microsoft.com/office/powerpoint/2010/main" val="20642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1121</TotalTime>
  <Words>8207</Words>
  <Application>Microsoft Macintosh PowerPoint</Application>
  <PresentationFormat>On-screen Show (16:9)</PresentationFormat>
  <Paragraphs>920</Paragraphs>
  <Slides>70</Slides>
  <Notes>70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Courier New</vt:lpstr>
      <vt:lpstr>Menlo</vt:lpstr>
      <vt:lpstr>Roboto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Problems</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IVs and Nonces</vt:lpstr>
      <vt:lpstr>IVs and Nonces</vt:lpstr>
      <vt:lpstr>Comparing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85</cp:revision>
  <dcterms:modified xsi:type="dcterms:W3CDTF">2023-08-28T18:27:50Z</dcterms:modified>
</cp:coreProperties>
</file>